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9" r:id="rId2"/>
    <p:sldId id="257" r:id="rId3"/>
    <p:sldId id="258" r:id="rId4"/>
    <p:sldId id="260" r:id="rId5"/>
    <p:sldId id="261" r:id="rId6"/>
    <p:sldId id="262" r:id="rId7"/>
    <p:sldId id="263" r:id="rId8"/>
    <p:sldId id="278" r:id="rId9"/>
    <p:sldId id="271" r:id="rId10"/>
    <p:sldId id="275" r:id="rId11"/>
    <p:sldId id="276" r:id="rId12"/>
    <p:sldId id="264" r:id="rId13"/>
    <p:sldId id="26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53" autoAdjust="0"/>
    <p:restoredTop sz="93725" autoAdjust="0"/>
  </p:normalViewPr>
  <p:slideViewPr>
    <p:cSldViewPr snapToGrid="0">
      <p:cViewPr varScale="1">
        <p:scale>
          <a:sx n="70" d="100"/>
          <a:sy n="70" d="100"/>
        </p:scale>
        <p:origin x="696" y="6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302"/>
    </p:cViewPr>
  </p:sorterViewPr>
  <p:notesViewPr>
    <p:cSldViewPr snapToGrid="0">
      <p:cViewPr varScale="1">
        <p:scale>
          <a:sx n="48" d="100"/>
          <a:sy n="48" d="100"/>
        </p:scale>
        <p:origin x="2934" y="3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BH"/>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913C9381-033E-4685-93C6-BCFE137A0624}" type="datetimeFigureOut">
              <a:rPr lang="ar-BH" smtClean="0"/>
              <a:t>26/06/1442</a:t>
            </a:fld>
            <a:endParaRPr lang="ar-BH"/>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BH"/>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BH"/>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BH"/>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A6280574-86DF-41B5-BB86-E29D22AA1F5F}" type="slidenum">
              <a:rPr lang="ar-BH" smtClean="0"/>
              <a:t>‹#›</a:t>
            </a:fld>
            <a:endParaRPr lang="ar-BH"/>
          </a:p>
        </p:txBody>
      </p:sp>
    </p:spTree>
    <p:extLst>
      <p:ext uri="{BB962C8B-B14F-4D97-AF65-F5344CB8AC3E}">
        <p14:creationId xmlns:p14="http://schemas.microsoft.com/office/powerpoint/2010/main" val="169641645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BH"/>
          </a:p>
        </p:txBody>
      </p:sp>
      <p:sp>
        <p:nvSpPr>
          <p:cNvPr id="4" name="عنصر نائب لرقم الشريحة 3"/>
          <p:cNvSpPr>
            <a:spLocks noGrp="1"/>
          </p:cNvSpPr>
          <p:nvPr>
            <p:ph type="sldNum" sz="quarter" idx="10"/>
          </p:nvPr>
        </p:nvSpPr>
        <p:spPr/>
        <p:txBody>
          <a:bodyPr/>
          <a:lstStyle/>
          <a:p>
            <a:fld id="{A6280574-86DF-41B5-BB86-E29D22AA1F5F}" type="slidenum">
              <a:rPr lang="ar-BH" smtClean="0"/>
              <a:t>7</a:t>
            </a:fld>
            <a:endParaRPr lang="ar-BH"/>
          </a:p>
        </p:txBody>
      </p:sp>
    </p:spTree>
    <p:extLst>
      <p:ext uri="{BB962C8B-B14F-4D97-AF65-F5344CB8AC3E}">
        <p14:creationId xmlns:p14="http://schemas.microsoft.com/office/powerpoint/2010/main" val="2837152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BH"/>
          </a:p>
        </p:txBody>
      </p:sp>
      <p:sp>
        <p:nvSpPr>
          <p:cNvPr id="4" name="عنصر نائب لرقم الشريحة 3"/>
          <p:cNvSpPr>
            <a:spLocks noGrp="1"/>
          </p:cNvSpPr>
          <p:nvPr>
            <p:ph type="sldNum" sz="quarter" idx="10"/>
          </p:nvPr>
        </p:nvSpPr>
        <p:spPr/>
        <p:txBody>
          <a:bodyPr/>
          <a:lstStyle/>
          <a:p>
            <a:fld id="{A6280574-86DF-41B5-BB86-E29D22AA1F5F}" type="slidenum">
              <a:rPr lang="ar-BH" smtClean="0"/>
              <a:t>8</a:t>
            </a:fld>
            <a:endParaRPr lang="ar-BH"/>
          </a:p>
        </p:txBody>
      </p:sp>
    </p:spTree>
    <p:extLst>
      <p:ext uri="{BB962C8B-B14F-4D97-AF65-F5344CB8AC3E}">
        <p14:creationId xmlns:p14="http://schemas.microsoft.com/office/powerpoint/2010/main" val="2170639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0B2866-A006-48FE-9190-69207BBE1A9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C9EAFD99-DA8D-45B3-B3EA-E37350F938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59AEACEA-D1E0-4DCD-9F4D-43B5DA0EA267}"/>
              </a:ext>
            </a:extLst>
          </p:cNvPr>
          <p:cNvSpPr>
            <a:spLocks noGrp="1"/>
          </p:cNvSpPr>
          <p:nvPr>
            <p:ph type="dt" sz="half" idx="10"/>
          </p:nvPr>
        </p:nvSpPr>
        <p:spPr/>
        <p:txBody>
          <a:bodyPr/>
          <a:lstStyle/>
          <a:p>
            <a:fld id="{9945CF5F-3501-4D57-B73B-65096119FBCC}" type="datetimeFigureOut">
              <a:rPr lang="en-US" smtClean="0"/>
              <a:t>2/8/2021</a:t>
            </a:fld>
            <a:endParaRPr lang="en-US"/>
          </a:p>
        </p:txBody>
      </p:sp>
      <p:sp>
        <p:nvSpPr>
          <p:cNvPr id="5" name="Footer Placeholder 4">
            <a:extLst>
              <a:ext uri="{FF2B5EF4-FFF2-40B4-BE49-F238E27FC236}">
                <a16:creationId xmlns:a16="http://schemas.microsoft.com/office/drawing/2014/main" xmlns="" id="{0737853F-BF5C-4368-B7F9-52973F7C3F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60BDB07-3ACF-4AAB-8849-429BF86897B8}"/>
              </a:ext>
            </a:extLst>
          </p:cNvPr>
          <p:cNvSpPr>
            <a:spLocks noGrp="1"/>
          </p:cNvSpPr>
          <p:nvPr>
            <p:ph type="sldNum" sz="quarter" idx="12"/>
          </p:nvPr>
        </p:nvSpPr>
        <p:spPr/>
        <p:txBody>
          <a:bodyPr/>
          <a:lstStyle/>
          <a:p>
            <a:fld id="{5AC94421-D528-49DD-8A8F-7F0971C18E3A}" type="slidenum">
              <a:rPr lang="en-US" smtClean="0"/>
              <a:t>‹#›</a:t>
            </a:fld>
            <a:endParaRPr lang="en-US"/>
          </a:p>
        </p:txBody>
      </p:sp>
    </p:spTree>
    <p:extLst>
      <p:ext uri="{BB962C8B-B14F-4D97-AF65-F5344CB8AC3E}">
        <p14:creationId xmlns:p14="http://schemas.microsoft.com/office/powerpoint/2010/main" val="1359125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26DC61-567A-4A5A-AED5-E6478620D63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DB663B5C-1051-4DAE-B2F1-6DFF8CA97E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C556DDF-03DC-42AB-8039-EFB9B0161BA7}"/>
              </a:ext>
            </a:extLst>
          </p:cNvPr>
          <p:cNvSpPr>
            <a:spLocks noGrp="1"/>
          </p:cNvSpPr>
          <p:nvPr>
            <p:ph type="dt" sz="half" idx="10"/>
          </p:nvPr>
        </p:nvSpPr>
        <p:spPr/>
        <p:txBody>
          <a:bodyPr/>
          <a:lstStyle/>
          <a:p>
            <a:fld id="{9945CF5F-3501-4D57-B73B-65096119FBCC}" type="datetimeFigureOut">
              <a:rPr lang="en-US" smtClean="0"/>
              <a:t>2/8/2021</a:t>
            </a:fld>
            <a:endParaRPr lang="en-US"/>
          </a:p>
        </p:txBody>
      </p:sp>
      <p:sp>
        <p:nvSpPr>
          <p:cNvPr id="5" name="Footer Placeholder 4">
            <a:extLst>
              <a:ext uri="{FF2B5EF4-FFF2-40B4-BE49-F238E27FC236}">
                <a16:creationId xmlns:a16="http://schemas.microsoft.com/office/drawing/2014/main" xmlns="" id="{3EA8AC8B-A49C-4885-B6F3-D3581E797D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6DD4EE2-B5C6-45DF-9E0D-8C21E42E3BE7}"/>
              </a:ext>
            </a:extLst>
          </p:cNvPr>
          <p:cNvSpPr>
            <a:spLocks noGrp="1"/>
          </p:cNvSpPr>
          <p:nvPr>
            <p:ph type="sldNum" sz="quarter" idx="12"/>
          </p:nvPr>
        </p:nvSpPr>
        <p:spPr/>
        <p:txBody>
          <a:bodyPr/>
          <a:lstStyle/>
          <a:p>
            <a:fld id="{5AC94421-D528-49DD-8A8F-7F0971C18E3A}" type="slidenum">
              <a:rPr lang="en-US" smtClean="0"/>
              <a:t>‹#›</a:t>
            </a:fld>
            <a:endParaRPr lang="en-US"/>
          </a:p>
        </p:txBody>
      </p:sp>
    </p:spTree>
    <p:extLst>
      <p:ext uri="{BB962C8B-B14F-4D97-AF65-F5344CB8AC3E}">
        <p14:creationId xmlns:p14="http://schemas.microsoft.com/office/powerpoint/2010/main" val="3007887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A739C42-A724-4269-B446-B7E7A08DF8A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BA3BB90C-BAD3-46B0-A4E4-80D1E2000D9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F586F84-4A62-4507-8AC1-B310F5B207E8}"/>
              </a:ext>
            </a:extLst>
          </p:cNvPr>
          <p:cNvSpPr>
            <a:spLocks noGrp="1"/>
          </p:cNvSpPr>
          <p:nvPr>
            <p:ph type="dt" sz="half" idx="10"/>
          </p:nvPr>
        </p:nvSpPr>
        <p:spPr/>
        <p:txBody>
          <a:bodyPr/>
          <a:lstStyle/>
          <a:p>
            <a:fld id="{9945CF5F-3501-4D57-B73B-65096119FBCC}" type="datetimeFigureOut">
              <a:rPr lang="en-US" smtClean="0"/>
              <a:t>2/8/2021</a:t>
            </a:fld>
            <a:endParaRPr lang="en-US"/>
          </a:p>
        </p:txBody>
      </p:sp>
      <p:sp>
        <p:nvSpPr>
          <p:cNvPr id="5" name="Footer Placeholder 4">
            <a:extLst>
              <a:ext uri="{FF2B5EF4-FFF2-40B4-BE49-F238E27FC236}">
                <a16:creationId xmlns:a16="http://schemas.microsoft.com/office/drawing/2014/main" xmlns="" id="{7AF359D5-08A4-4E27-BFAC-6D1F96C098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5610A86-1FFF-45AD-BC37-BCE10938AD69}"/>
              </a:ext>
            </a:extLst>
          </p:cNvPr>
          <p:cNvSpPr>
            <a:spLocks noGrp="1"/>
          </p:cNvSpPr>
          <p:nvPr>
            <p:ph type="sldNum" sz="quarter" idx="12"/>
          </p:nvPr>
        </p:nvSpPr>
        <p:spPr/>
        <p:txBody>
          <a:bodyPr/>
          <a:lstStyle/>
          <a:p>
            <a:fld id="{5AC94421-D528-49DD-8A8F-7F0971C18E3A}" type="slidenum">
              <a:rPr lang="en-US" smtClean="0"/>
              <a:t>‹#›</a:t>
            </a:fld>
            <a:endParaRPr lang="en-US"/>
          </a:p>
        </p:txBody>
      </p:sp>
    </p:spTree>
    <p:extLst>
      <p:ext uri="{BB962C8B-B14F-4D97-AF65-F5344CB8AC3E}">
        <p14:creationId xmlns:p14="http://schemas.microsoft.com/office/powerpoint/2010/main" val="122607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2D8860-7BA9-4371-8BB2-BB0823DB87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AF20D85-08A1-414B-A923-82A63F999E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BF3D043-895B-4277-A220-3640CD268ED9}"/>
              </a:ext>
            </a:extLst>
          </p:cNvPr>
          <p:cNvSpPr>
            <a:spLocks noGrp="1"/>
          </p:cNvSpPr>
          <p:nvPr>
            <p:ph type="dt" sz="half" idx="10"/>
          </p:nvPr>
        </p:nvSpPr>
        <p:spPr/>
        <p:txBody>
          <a:bodyPr/>
          <a:lstStyle/>
          <a:p>
            <a:fld id="{9945CF5F-3501-4D57-B73B-65096119FBCC}" type="datetimeFigureOut">
              <a:rPr lang="en-US" smtClean="0"/>
              <a:t>2/8/2021</a:t>
            </a:fld>
            <a:endParaRPr lang="en-US"/>
          </a:p>
        </p:txBody>
      </p:sp>
      <p:sp>
        <p:nvSpPr>
          <p:cNvPr id="5" name="Footer Placeholder 4">
            <a:extLst>
              <a:ext uri="{FF2B5EF4-FFF2-40B4-BE49-F238E27FC236}">
                <a16:creationId xmlns:a16="http://schemas.microsoft.com/office/drawing/2014/main" xmlns="" id="{143F5785-2941-4888-9970-2B3B6881C3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0B42490-2BAC-4793-8582-F105B287FA5F}"/>
              </a:ext>
            </a:extLst>
          </p:cNvPr>
          <p:cNvSpPr>
            <a:spLocks noGrp="1"/>
          </p:cNvSpPr>
          <p:nvPr>
            <p:ph type="sldNum" sz="quarter" idx="12"/>
          </p:nvPr>
        </p:nvSpPr>
        <p:spPr/>
        <p:txBody>
          <a:bodyPr/>
          <a:lstStyle/>
          <a:p>
            <a:fld id="{5AC94421-D528-49DD-8A8F-7F0971C18E3A}" type="slidenum">
              <a:rPr lang="en-US" smtClean="0"/>
              <a:t>‹#›</a:t>
            </a:fld>
            <a:endParaRPr lang="en-US"/>
          </a:p>
        </p:txBody>
      </p:sp>
    </p:spTree>
    <p:extLst>
      <p:ext uri="{BB962C8B-B14F-4D97-AF65-F5344CB8AC3E}">
        <p14:creationId xmlns:p14="http://schemas.microsoft.com/office/powerpoint/2010/main" val="179021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DBBDE1-EBB8-462D-99BE-ED36FB2AB8A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99D361C2-08C3-46BA-8F49-D9A3A8F278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CBDA3A18-D448-46EF-9476-43E5D076F39B}"/>
              </a:ext>
            </a:extLst>
          </p:cNvPr>
          <p:cNvSpPr>
            <a:spLocks noGrp="1"/>
          </p:cNvSpPr>
          <p:nvPr>
            <p:ph type="dt" sz="half" idx="10"/>
          </p:nvPr>
        </p:nvSpPr>
        <p:spPr/>
        <p:txBody>
          <a:bodyPr/>
          <a:lstStyle/>
          <a:p>
            <a:fld id="{9945CF5F-3501-4D57-B73B-65096119FBCC}" type="datetimeFigureOut">
              <a:rPr lang="en-US" smtClean="0"/>
              <a:t>2/8/2021</a:t>
            </a:fld>
            <a:endParaRPr lang="en-US"/>
          </a:p>
        </p:txBody>
      </p:sp>
      <p:sp>
        <p:nvSpPr>
          <p:cNvPr id="5" name="Footer Placeholder 4">
            <a:extLst>
              <a:ext uri="{FF2B5EF4-FFF2-40B4-BE49-F238E27FC236}">
                <a16:creationId xmlns:a16="http://schemas.microsoft.com/office/drawing/2014/main" xmlns="" id="{7BE5451F-A659-4BBE-96C5-3B5C7918D7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2BF3FE0-6678-4EF3-AE55-9DE32067C623}"/>
              </a:ext>
            </a:extLst>
          </p:cNvPr>
          <p:cNvSpPr>
            <a:spLocks noGrp="1"/>
          </p:cNvSpPr>
          <p:nvPr>
            <p:ph type="sldNum" sz="quarter" idx="12"/>
          </p:nvPr>
        </p:nvSpPr>
        <p:spPr/>
        <p:txBody>
          <a:bodyPr/>
          <a:lstStyle/>
          <a:p>
            <a:fld id="{5AC94421-D528-49DD-8A8F-7F0971C18E3A}" type="slidenum">
              <a:rPr lang="en-US" smtClean="0"/>
              <a:t>‹#›</a:t>
            </a:fld>
            <a:endParaRPr lang="en-US"/>
          </a:p>
        </p:txBody>
      </p:sp>
    </p:spTree>
    <p:extLst>
      <p:ext uri="{BB962C8B-B14F-4D97-AF65-F5344CB8AC3E}">
        <p14:creationId xmlns:p14="http://schemas.microsoft.com/office/powerpoint/2010/main" val="4158045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0C6203-8588-4F82-8A0F-0EA76B3ECC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1AC9E67-5052-4531-B23F-30BE7B84933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13F16815-68E8-4925-931B-397A1289006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5FDA8FC5-E9A1-44AA-B529-5DB8CEC1AA83}"/>
              </a:ext>
            </a:extLst>
          </p:cNvPr>
          <p:cNvSpPr>
            <a:spLocks noGrp="1"/>
          </p:cNvSpPr>
          <p:nvPr>
            <p:ph type="dt" sz="half" idx="10"/>
          </p:nvPr>
        </p:nvSpPr>
        <p:spPr/>
        <p:txBody>
          <a:bodyPr/>
          <a:lstStyle/>
          <a:p>
            <a:fld id="{9945CF5F-3501-4D57-B73B-65096119FBCC}" type="datetimeFigureOut">
              <a:rPr lang="en-US" smtClean="0"/>
              <a:t>2/8/2021</a:t>
            </a:fld>
            <a:endParaRPr lang="en-US"/>
          </a:p>
        </p:txBody>
      </p:sp>
      <p:sp>
        <p:nvSpPr>
          <p:cNvPr id="6" name="Footer Placeholder 5">
            <a:extLst>
              <a:ext uri="{FF2B5EF4-FFF2-40B4-BE49-F238E27FC236}">
                <a16:creationId xmlns:a16="http://schemas.microsoft.com/office/drawing/2014/main" xmlns="" id="{A333E088-ED4F-4A94-8DE1-E896001343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0EFEC1C-C6B2-4432-B029-7EAAD59CDAF0}"/>
              </a:ext>
            </a:extLst>
          </p:cNvPr>
          <p:cNvSpPr>
            <a:spLocks noGrp="1"/>
          </p:cNvSpPr>
          <p:nvPr>
            <p:ph type="sldNum" sz="quarter" idx="12"/>
          </p:nvPr>
        </p:nvSpPr>
        <p:spPr/>
        <p:txBody>
          <a:bodyPr/>
          <a:lstStyle/>
          <a:p>
            <a:fld id="{5AC94421-D528-49DD-8A8F-7F0971C18E3A}" type="slidenum">
              <a:rPr lang="en-US" smtClean="0"/>
              <a:t>‹#›</a:t>
            </a:fld>
            <a:endParaRPr lang="en-US"/>
          </a:p>
        </p:txBody>
      </p:sp>
    </p:spTree>
    <p:extLst>
      <p:ext uri="{BB962C8B-B14F-4D97-AF65-F5344CB8AC3E}">
        <p14:creationId xmlns:p14="http://schemas.microsoft.com/office/powerpoint/2010/main" val="1421617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5C37FB-2D18-43A5-B2A9-E1178E09C27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71317A06-FBFF-4699-8C94-A475A7386C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A2741A0E-B393-4124-A727-9D7C2EBEA67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6BFA747B-3969-4DEF-A56D-FADB894C24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9C83DDC0-165D-4788-8C5C-1AD12A198AB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9BD4050D-6157-43DD-9F3D-8ED24B3C67F3}"/>
              </a:ext>
            </a:extLst>
          </p:cNvPr>
          <p:cNvSpPr>
            <a:spLocks noGrp="1"/>
          </p:cNvSpPr>
          <p:nvPr>
            <p:ph type="dt" sz="half" idx="10"/>
          </p:nvPr>
        </p:nvSpPr>
        <p:spPr/>
        <p:txBody>
          <a:bodyPr/>
          <a:lstStyle/>
          <a:p>
            <a:fld id="{9945CF5F-3501-4D57-B73B-65096119FBCC}" type="datetimeFigureOut">
              <a:rPr lang="en-US" smtClean="0"/>
              <a:t>2/8/2021</a:t>
            </a:fld>
            <a:endParaRPr lang="en-US"/>
          </a:p>
        </p:txBody>
      </p:sp>
      <p:sp>
        <p:nvSpPr>
          <p:cNvPr id="8" name="Footer Placeholder 7">
            <a:extLst>
              <a:ext uri="{FF2B5EF4-FFF2-40B4-BE49-F238E27FC236}">
                <a16:creationId xmlns:a16="http://schemas.microsoft.com/office/drawing/2014/main" xmlns="" id="{304EEDF2-AB9D-45FF-8BB5-FC3FE6526B0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E4AE0320-2EB9-49FF-8B03-45B08A1EB267}"/>
              </a:ext>
            </a:extLst>
          </p:cNvPr>
          <p:cNvSpPr>
            <a:spLocks noGrp="1"/>
          </p:cNvSpPr>
          <p:nvPr>
            <p:ph type="sldNum" sz="quarter" idx="12"/>
          </p:nvPr>
        </p:nvSpPr>
        <p:spPr/>
        <p:txBody>
          <a:bodyPr/>
          <a:lstStyle/>
          <a:p>
            <a:fld id="{5AC94421-D528-49DD-8A8F-7F0971C18E3A}" type="slidenum">
              <a:rPr lang="en-US" smtClean="0"/>
              <a:t>‹#›</a:t>
            </a:fld>
            <a:endParaRPr lang="en-US"/>
          </a:p>
        </p:txBody>
      </p:sp>
    </p:spTree>
    <p:extLst>
      <p:ext uri="{BB962C8B-B14F-4D97-AF65-F5344CB8AC3E}">
        <p14:creationId xmlns:p14="http://schemas.microsoft.com/office/powerpoint/2010/main" val="2240641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FC0D1C-9E81-466A-ACFA-F530301422A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A8E13816-254E-4EBD-A822-1F5ABA23C2A6}"/>
              </a:ext>
            </a:extLst>
          </p:cNvPr>
          <p:cNvSpPr>
            <a:spLocks noGrp="1"/>
          </p:cNvSpPr>
          <p:nvPr>
            <p:ph type="dt" sz="half" idx="10"/>
          </p:nvPr>
        </p:nvSpPr>
        <p:spPr/>
        <p:txBody>
          <a:bodyPr/>
          <a:lstStyle/>
          <a:p>
            <a:fld id="{9945CF5F-3501-4D57-B73B-65096119FBCC}" type="datetimeFigureOut">
              <a:rPr lang="en-US" smtClean="0"/>
              <a:t>2/8/2021</a:t>
            </a:fld>
            <a:endParaRPr lang="en-US"/>
          </a:p>
        </p:txBody>
      </p:sp>
      <p:sp>
        <p:nvSpPr>
          <p:cNvPr id="4" name="Footer Placeholder 3">
            <a:extLst>
              <a:ext uri="{FF2B5EF4-FFF2-40B4-BE49-F238E27FC236}">
                <a16:creationId xmlns:a16="http://schemas.microsoft.com/office/drawing/2014/main" xmlns="" id="{42D0DA8A-79DB-4D2E-884B-4B7E9CDC8E1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E218D806-B5AA-499A-89AA-41B8BE83F84E}"/>
              </a:ext>
            </a:extLst>
          </p:cNvPr>
          <p:cNvSpPr>
            <a:spLocks noGrp="1"/>
          </p:cNvSpPr>
          <p:nvPr>
            <p:ph type="sldNum" sz="quarter" idx="12"/>
          </p:nvPr>
        </p:nvSpPr>
        <p:spPr/>
        <p:txBody>
          <a:bodyPr/>
          <a:lstStyle/>
          <a:p>
            <a:fld id="{5AC94421-D528-49DD-8A8F-7F0971C18E3A}" type="slidenum">
              <a:rPr lang="en-US" smtClean="0"/>
              <a:t>‹#›</a:t>
            </a:fld>
            <a:endParaRPr lang="en-US"/>
          </a:p>
        </p:txBody>
      </p:sp>
    </p:spTree>
    <p:extLst>
      <p:ext uri="{BB962C8B-B14F-4D97-AF65-F5344CB8AC3E}">
        <p14:creationId xmlns:p14="http://schemas.microsoft.com/office/powerpoint/2010/main" val="235011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5C382DDB-D360-4AD8-8D2E-77985024E029}"/>
              </a:ext>
            </a:extLst>
          </p:cNvPr>
          <p:cNvSpPr>
            <a:spLocks noGrp="1"/>
          </p:cNvSpPr>
          <p:nvPr>
            <p:ph type="dt" sz="half" idx="10"/>
          </p:nvPr>
        </p:nvSpPr>
        <p:spPr/>
        <p:txBody>
          <a:bodyPr/>
          <a:lstStyle/>
          <a:p>
            <a:fld id="{9945CF5F-3501-4D57-B73B-65096119FBCC}" type="datetimeFigureOut">
              <a:rPr lang="en-US" smtClean="0"/>
              <a:t>2/8/2021</a:t>
            </a:fld>
            <a:endParaRPr lang="en-US"/>
          </a:p>
        </p:txBody>
      </p:sp>
      <p:sp>
        <p:nvSpPr>
          <p:cNvPr id="3" name="Footer Placeholder 2">
            <a:extLst>
              <a:ext uri="{FF2B5EF4-FFF2-40B4-BE49-F238E27FC236}">
                <a16:creationId xmlns:a16="http://schemas.microsoft.com/office/drawing/2014/main" xmlns="" id="{625DAAF5-1B65-48A9-A5EF-D1B7D9DC757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799D7381-B7C9-4E5F-B754-0A4F5272A1CD}"/>
              </a:ext>
            </a:extLst>
          </p:cNvPr>
          <p:cNvSpPr>
            <a:spLocks noGrp="1"/>
          </p:cNvSpPr>
          <p:nvPr>
            <p:ph type="sldNum" sz="quarter" idx="12"/>
          </p:nvPr>
        </p:nvSpPr>
        <p:spPr/>
        <p:txBody>
          <a:bodyPr/>
          <a:lstStyle/>
          <a:p>
            <a:fld id="{5AC94421-D528-49DD-8A8F-7F0971C18E3A}" type="slidenum">
              <a:rPr lang="en-US" smtClean="0"/>
              <a:t>‹#›</a:t>
            </a:fld>
            <a:endParaRPr lang="en-US"/>
          </a:p>
        </p:txBody>
      </p:sp>
    </p:spTree>
    <p:extLst>
      <p:ext uri="{BB962C8B-B14F-4D97-AF65-F5344CB8AC3E}">
        <p14:creationId xmlns:p14="http://schemas.microsoft.com/office/powerpoint/2010/main" val="2389583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1F0D0A-A893-48A1-A0B4-93673A8B9B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25F3EC8C-9046-48BA-9D73-CA215B6017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14791389-1159-4406-8A75-6CD800CFE8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D4153B2-ACE5-42D2-93F7-29FAF6EDA6C1}"/>
              </a:ext>
            </a:extLst>
          </p:cNvPr>
          <p:cNvSpPr>
            <a:spLocks noGrp="1"/>
          </p:cNvSpPr>
          <p:nvPr>
            <p:ph type="dt" sz="half" idx="10"/>
          </p:nvPr>
        </p:nvSpPr>
        <p:spPr/>
        <p:txBody>
          <a:bodyPr/>
          <a:lstStyle/>
          <a:p>
            <a:fld id="{9945CF5F-3501-4D57-B73B-65096119FBCC}" type="datetimeFigureOut">
              <a:rPr lang="en-US" smtClean="0"/>
              <a:t>2/8/2021</a:t>
            </a:fld>
            <a:endParaRPr lang="en-US"/>
          </a:p>
        </p:txBody>
      </p:sp>
      <p:sp>
        <p:nvSpPr>
          <p:cNvPr id="6" name="Footer Placeholder 5">
            <a:extLst>
              <a:ext uri="{FF2B5EF4-FFF2-40B4-BE49-F238E27FC236}">
                <a16:creationId xmlns:a16="http://schemas.microsoft.com/office/drawing/2014/main" xmlns="" id="{54BF5D6A-5DBD-4D28-8223-169F1B1078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98AEE26-D199-4784-A75C-6A0DD3FB44B4}"/>
              </a:ext>
            </a:extLst>
          </p:cNvPr>
          <p:cNvSpPr>
            <a:spLocks noGrp="1"/>
          </p:cNvSpPr>
          <p:nvPr>
            <p:ph type="sldNum" sz="quarter" idx="12"/>
          </p:nvPr>
        </p:nvSpPr>
        <p:spPr/>
        <p:txBody>
          <a:bodyPr/>
          <a:lstStyle/>
          <a:p>
            <a:fld id="{5AC94421-D528-49DD-8A8F-7F0971C18E3A}" type="slidenum">
              <a:rPr lang="en-US" smtClean="0"/>
              <a:t>‹#›</a:t>
            </a:fld>
            <a:endParaRPr lang="en-US"/>
          </a:p>
        </p:txBody>
      </p:sp>
    </p:spTree>
    <p:extLst>
      <p:ext uri="{BB962C8B-B14F-4D97-AF65-F5344CB8AC3E}">
        <p14:creationId xmlns:p14="http://schemas.microsoft.com/office/powerpoint/2010/main" val="1408919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96D5F6-C85A-4B3A-9C26-464329BCC4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646CCD14-5891-4194-AE6B-D4AE498535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28EA9BED-BFF0-427D-8CC0-37EA3DF31C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E2AC850-2883-45E8-AE7B-DECBA2D17A01}"/>
              </a:ext>
            </a:extLst>
          </p:cNvPr>
          <p:cNvSpPr>
            <a:spLocks noGrp="1"/>
          </p:cNvSpPr>
          <p:nvPr>
            <p:ph type="dt" sz="half" idx="10"/>
          </p:nvPr>
        </p:nvSpPr>
        <p:spPr/>
        <p:txBody>
          <a:bodyPr/>
          <a:lstStyle/>
          <a:p>
            <a:fld id="{9945CF5F-3501-4D57-B73B-65096119FBCC}" type="datetimeFigureOut">
              <a:rPr lang="en-US" smtClean="0"/>
              <a:t>2/8/2021</a:t>
            </a:fld>
            <a:endParaRPr lang="en-US"/>
          </a:p>
        </p:txBody>
      </p:sp>
      <p:sp>
        <p:nvSpPr>
          <p:cNvPr id="6" name="Footer Placeholder 5">
            <a:extLst>
              <a:ext uri="{FF2B5EF4-FFF2-40B4-BE49-F238E27FC236}">
                <a16:creationId xmlns:a16="http://schemas.microsoft.com/office/drawing/2014/main" xmlns="" id="{FA925697-F55F-4A37-B3C6-570298D773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5497FC9-1DBD-4944-9127-FFE1E50DF81F}"/>
              </a:ext>
            </a:extLst>
          </p:cNvPr>
          <p:cNvSpPr>
            <a:spLocks noGrp="1"/>
          </p:cNvSpPr>
          <p:nvPr>
            <p:ph type="sldNum" sz="quarter" idx="12"/>
          </p:nvPr>
        </p:nvSpPr>
        <p:spPr/>
        <p:txBody>
          <a:bodyPr/>
          <a:lstStyle/>
          <a:p>
            <a:fld id="{5AC94421-D528-49DD-8A8F-7F0971C18E3A}" type="slidenum">
              <a:rPr lang="en-US" smtClean="0"/>
              <a:t>‹#›</a:t>
            </a:fld>
            <a:endParaRPr lang="en-US"/>
          </a:p>
        </p:txBody>
      </p:sp>
    </p:spTree>
    <p:extLst>
      <p:ext uri="{BB962C8B-B14F-4D97-AF65-F5344CB8AC3E}">
        <p14:creationId xmlns:p14="http://schemas.microsoft.com/office/powerpoint/2010/main" val="3403284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1731C2A-92B3-408B-99C0-969B485C55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0089E799-E122-4B28-A3BA-CB0C39B818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232938E-C8D9-4345-B628-2BC50AB4E8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45CF5F-3501-4D57-B73B-65096119FBCC}" type="datetimeFigureOut">
              <a:rPr lang="en-US" smtClean="0"/>
              <a:t>2/8/2021</a:t>
            </a:fld>
            <a:endParaRPr lang="en-US"/>
          </a:p>
        </p:txBody>
      </p:sp>
      <p:sp>
        <p:nvSpPr>
          <p:cNvPr id="5" name="Footer Placeholder 4">
            <a:extLst>
              <a:ext uri="{FF2B5EF4-FFF2-40B4-BE49-F238E27FC236}">
                <a16:creationId xmlns:a16="http://schemas.microsoft.com/office/drawing/2014/main" xmlns="" id="{4BA162DF-610F-4DE2-978A-2B4FD7CFB5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6881759E-7DCB-4F53-8255-088FD9E55B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C94421-D528-49DD-8A8F-7F0971C18E3A}" type="slidenum">
              <a:rPr lang="en-US" smtClean="0"/>
              <a:t>‹#›</a:t>
            </a:fld>
            <a:endParaRPr lang="en-US"/>
          </a:p>
        </p:txBody>
      </p:sp>
    </p:spTree>
    <p:extLst>
      <p:ext uri="{BB962C8B-B14F-4D97-AF65-F5344CB8AC3E}">
        <p14:creationId xmlns:p14="http://schemas.microsoft.com/office/powerpoint/2010/main" val="19398960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equran.me/tafseer-5420-71.html" TargetMode="Externa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s://equran.me/tafseer-5423-71.html" TargetMode="External"/><Relationship Id="rId5" Type="http://schemas.openxmlformats.org/officeDocument/2006/relationships/hyperlink" Target="https://equran.me/tafseer-5422-71.html" TargetMode="External"/><Relationship Id="rId4" Type="http://schemas.openxmlformats.org/officeDocument/2006/relationships/hyperlink" Target="https://equran.me/tafseer-5421-71.html"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equran.me/tafseer-5422-71.html" TargetMode="External"/><Relationship Id="rId2" Type="http://schemas.openxmlformats.org/officeDocument/2006/relationships/hyperlink" Target="https://equran.me/tafseer-5420-71.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65C2841B-BFE1-466A-A82E-6A17E2F0CC18}"/>
              </a:ext>
            </a:extLst>
          </p:cNvPr>
          <p:cNvPicPr>
            <a:picLocks noChangeAspect="1"/>
          </p:cNvPicPr>
          <p:nvPr/>
        </p:nvPicPr>
        <p:blipFill rotWithShape="1">
          <a:blip r:embed="rId2" cstate="print">
            <a:clrChange>
              <a:clrFrom>
                <a:srgbClr val="FDFDFD"/>
              </a:clrFrom>
              <a:clrTo>
                <a:srgbClr val="FDFDFD">
                  <a:alpha val="0"/>
                </a:srgbClr>
              </a:clrTo>
            </a:clrChange>
            <a:extLst>
              <a:ext uri="{28A0092B-C50C-407E-A947-70E740481C1C}">
                <a14:useLocalDpi xmlns:a14="http://schemas.microsoft.com/office/drawing/2010/main" val="0"/>
              </a:ext>
            </a:extLst>
          </a:blip>
          <a:srcRect l="6723" t="25076" r="6723" b="21638"/>
          <a:stretch/>
        </p:blipFill>
        <p:spPr>
          <a:xfrm>
            <a:off x="2514600" y="204019"/>
            <a:ext cx="7162800" cy="1182210"/>
          </a:xfrm>
          <a:prstGeom prst="rect">
            <a:avLst/>
          </a:prstGeom>
        </p:spPr>
      </p:pic>
      <p:sp>
        <p:nvSpPr>
          <p:cNvPr id="6" name="Rectangle 5">
            <a:extLst>
              <a:ext uri="{FF2B5EF4-FFF2-40B4-BE49-F238E27FC236}">
                <a16:creationId xmlns:a16="http://schemas.microsoft.com/office/drawing/2014/main" xmlns="" id="{717A7844-5C42-4F69-A544-CCD6670B3E3C}"/>
              </a:ext>
            </a:extLst>
          </p:cNvPr>
          <p:cNvSpPr/>
          <p:nvPr/>
        </p:nvSpPr>
        <p:spPr>
          <a:xfrm>
            <a:off x="2811895" y="2315494"/>
            <a:ext cx="6160662" cy="1569660"/>
          </a:xfrm>
          <a:prstGeom prst="rect">
            <a:avLst/>
          </a:prstGeom>
          <a:noFill/>
          <a:ln>
            <a:noFill/>
          </a:ln>
        </p:spPr>
        <p:txBody>
          <a:bodyPr wrap="none" lIns="91440" tIns="45720" rIns="91440" bIns="45720">
            <a:spAutoFit/>
          </a:bodyPr>
          <a:lstStyle/>
          <a:p>
            <a:pPr algn="ctr" rtl="1"/>
            <a:r>
              <a:rPr lang="ar-BH" sz="9600" b="1" dirty="0">
                <a:ln w="0"/>
                <a:solidFill>
                  <a:srgbClr val="7030A0"/>
                </a:solidFill>
                <a:effectLst>
                  <a:outerShdw blurRad="38100" dist="19050" dir="2700000" algn="tl" rotWithShape="0">
                    <a:schemeClr val="dk1">
                      <a:alpha val="40000"/>
                    </a:schemeClr>
                  </a:outerShdw>
                </a:effectLst>
                <a:latin typeface="Frutiger LT Arabic 55 Roman" panose="01000000000000000000" pitchFamily="2" charset="-78"/>
              </a:rPr>
              <a:t>سيدنا نوح </a:t>
            </a:r>
            <a:r>
              <a:rPr lang="ar-BH" sz="9600" b="1" dirty="0">
                <a:ln w="0"/>
                <a:solidFill>
                  <a:srgbClr val="7030A0"/>
                </a:solidFill>
                <a:effectLst>
                  <a:outerShdw blurRad="38100" dist="19050" dir="2700000" algn="tl" rotWithShape="0">
                    <a:schemeClr val="dk1">
                      <a:alpha val="40000"/>
                    </a:schemeClr>
                  </a:outerShdw>
                </a:effectLst>
                <a:latin typeface="Frutiger LT Arabic 55 Roman" panose="01000000000000000000" pitchFamily="2" charset="-78"/>
                <a:sym typeface="AGA Arabesque" panose="05010101010101010101" pitchFamily="2" charset="2"/>
              </a:rPr>
              <a:t></a:t>
            </a:r>
            <a:endParaRPr lang="en-US" sz="9600" b="1" dirty="0">
              <a:ln w="0"/>
              <a:solidFill>
                <a:srgbClr val="7030A0"/>
              </a:solidFill>
              <a:effectLst>
                <a:outerShdw blurRad="38100" dist="19050" dir="2700000" algn="tl" rotWithShape="0">
                  <a:schemeClr val="dk1">
                    <a:alpha val="40000"/>
                  </a:schemeClr>
                </a:outerShdw>
              </a:effectLst>
              <a:latin typeface="Frutiger LT Arabic 55 Roman" panose="01000000000000000000" pitchFamily="2" charset="-78"/>
            </a:endParaRPr>
          </a:p>
        </p:txBody>
      </p:sp>
      <p:sp>
        <p:nvSpPr>
          <p:cNvPr id="7" name="Rectangle 6">
            <a:extLst>
              <a:ext uri="{FF2B5EF4-FFF2-40B4-BE49-F238E27FC236}">
                <a16:creationId xmlns:a16="http://schemas.microsoft.com/office/drawing/2014/main" xmlns="" id="{521FC120-807C-42B3-9DB1-83839AC44EB8}"/>
              </a:ext>
            </a:extLst>
          </p:cNvPr>
          <p:cNvSpPr/>
          <p:nvPr/>
        </p:nvSpPr>
        <p:spPr>
          <a:xfrm>
            <a:off x="3796047" y="4267200"/>
            <a:ext cx="4512774" cy="1077218"/>
          </a:xfrm>
          <a:prstGeom prst="rect">
            <a:avLst/>
          </a:prstGeom>
          <a:noFill/>
          <a:ln>
            <a:noFill/>
          </a:ln>
        </p:spPr>
        <p:txBody>
          <a:bodyPr wrap="none" lIns="91440" tIns="45720" rIns="91440" bIns="45720">
            <a:spAutoFit/>
          </a:bodyPr>
          <a:lstStyle/>
          <a:p>
            <a:pPr algn="ctr" rtl="1"/>
            <a:r>
              <a:rPr lang="ar-BH" sz="3200" b="1" dirty="0">
                <a:ln w="0"/>
                <a:solidFill>
                  <a:srgbClr val="00B050"/>
                </a:solidFill>
                <a:effectLst>
                  <a:outerShdw blurRad="38100" dist="19050" dir="2700000" algn="tl" rotWithShape="0">
                    <a:schemeClr val="dk1">
                      <a:alpha val="40000"/>
                    </a:schemeClr>
                  </a:outerShdw>
                </a:effectLst>
                <a:latin typeface="Frutiger LT Arabic 55 Roman" panose="01000000000000000000" pitchFamily="2" charset="-78"/>
              </a:rPr>
              <a:t>التربية الإسلامية</a:t>
            </a:r>
            <a:r>
              <a:rPr lang="en-US" sz="3200" b="1" dirty="0">
                <a:ln w="0"/>
                <a:solidFill>
                  <a:srgbClr val="00B050"/>
                </a:solidFill>
                <a:effectLst>
                  <a:outerShdw blurRad="38100" dist="19050" dir="2700000" algn="tl" rotWithShape="0">
                    <a:schemeClr val="dk1">
                      <a:alpha val="40000"/>
                    </a:schemeClr>
                  </a:outerShdw>
                </a:effectLst>
                <a:latin typeface="Frutiger LT Arabic 55 Roman" panose="01000000000000000000" pitchFamily="2" charset="-78"/>
              </a:rPr>
              <a:t> - </a:t>
            </a:r>
            <a:r>
              <a:rPr lang="ar-BH" sz="3200" b="1" dirty="0">
                <a:ln w="0"/>
                <a:solidFill>
                  <a:srgbClr val="00B050"/>
                </a:solidFill>
                <a:effectLst>
                  <a:outerShdw blurRad="38100" dist="19050" dir="2700000" algn="tl" rotWithShape="0">
                    <a:schemeClr val="dk1">
                      <a:alpha val="40000"/>
                    </a:schemeClr>
                  </a:outerShdw>
                </a:effectLst>
                <a:latin typeface="Frutiger LT Arabic 55 Roman" panose="01000000000000000000" pitchFamily="2" charset="-78"/>
              </a:rPr>
              <a:t>الجزء الثاني</a:t>
            </a:r>
          </a:p>
          <a:p>
            <a:pPr algn="ctr"/>
            <a:r>
              <a:rPr lang="ar-SA" sz="3200" b="1" dirty="0">
                <a:ln w="0"/>
                <a:solidFill>
                  <a:srgbClr val="C00000"/>
                </a:solidFill>
                <a:effectLst>
                  <a:outerShdw blurRad="38100" dist="19050" dir="2700000" algn="tl" rotWithShape="0">
                    <a:schemeClr val="dk1">
                      <a:alpha val="40000"/>
                    </a:schemeClr>
                  </a:outerShdw>
                </a:effectLst>
                <a:latin typeface="Frutiger LT Arabic 55 Roman" panose="01000000000000000000" pitchFamily="2" charset="-78"/>
              </a:rPr>
              <a:t>ا</a:t>
            </a:r>
            <a:r>
              <a:rPr lang="ar-BH" sz="3200" b="1">
                <a:ln w="0"/>
                <a:solidFill>
                  <a:srgbClr val="C00000"/>
                </a:solidFill>
                <a:effectLst>
                  <a:outerShdw blurRad="38100" dist="19050" dir="2700000" algn="tl" rotWithShape="0">
                    <a:schemeClr val="dk1">
                      <a:alpha val="40000"/>
                    </a:schemeClr>
                  </a:outerShdw>
                </a:effectLst>
                <a:latin typeface="Frutiger LT Arabic 55 Roman" panose="01000000000000000000" pitchFamily="2" charset="-78"/>
              </a:rPr>
              <a:t>لصف الرابع </a:t>
            </a:r>
            <a:r>
              <a:rPr lang="ar-BH" sz="3200" b="1" dirty="0">
                <a:ln w="0"/>
                <a:solidFill>
                  <a:srgbClr val="C00000"/>
                </a:solidFill>
                <a:effectLst>
                  <a:outerShdw blurRad="38100" dist="19050" dir="2700000" algn="tl" rotWithShape="0">
                    <a:schemeClr val="dk1">
                      <a:alpha val="40000"/>
                    </a:schemeClr>
                  </a:outerShdw>
                </a:effectLst>
                <a:latin typeface="Frutiger LT Arabic 55 Roman" panose="01000000000000000000" pitchFamily="2" charset="-78"/>
              </a:rPr>
              <a:t>الابتدائي</a:t>
            </a:r>
          </a:p>
        </p:txBody>
      </p:sp>
      <p:sp>
        <p:nvSpPr>
          <p:cNvPr id="9" name="Rectangle 6">
            <a:extLst>
              <a:ext uri="{FF2B5EF4-FFF2-40B4-BE49-F238E27FC236}">
                <a16:creationId xmlns:a16="http://schemas.microsoft.com/office/drawing/2014/main" xmlns="" id="{1470C353-5246-423A-9DF3-C0CD81B0958B}"/>
              </a:ext>
            </a:extLst>
          </p:cNvPr>
          <p:cNvSpPr/>
          <p:nvPr/>
        </p:nvSpPr>
        <p:spPr>
          <a:xfrm>
            <a:off x="4652852" y="5344418"/>
            <a:ext cx="2799164" cy="523220"/>
          </a:xfrm>
          <a:prstGeom prst="rect">
            <a:avLst/>
          </a:prstGeom>
          <a:noFill/>
          <a:ln>
            <a:noFill/>
          </a:ln>
        </p:spPr>
        <p:txBody>
          <a:bodyPr wrap="none" lIns="91440" tIns="45720" rIns="91440" bIns="45720">
            <a:spAutoFit/>
          </a:bodyPr>
          <a:lstStyle/>
          <a:p>
            <a:pPr algn="ctr"/>
            <a:r>
              <a:rPr lang="ar-BH" sz="2800" b="1" dirty="0">
                <a:ln w="0"/>
                <a:solidFill>
                  <a:srgbClr val="002060"/>
                </a:solidFill>
                <a:effectLst>
                  <a:outerShdw blurRad="38100" dist="19050" dir="2700000" algn="tl" rotWithShape="0">
                    <a:schemeClr val="dk1">
                      <a:alpha val="40000"/>
                    </a:schemeClr>
                  </a:outerShdw>
                </a:effectLst>
                <a:latin typeface="Frutiger LT Arabic 55 Roman" panose="01000000000000000000" pitchFamily="2" charset="-78"/>
              </a:rPr>
              <a:t>الفصل الدراسي الثاني </a:t>
            </a:r>
          </a:p>
        </p:txBody>
      </p:sp>
    </p:spTree>
    <p:extLst>
      <p:ext uri="{BB962C8B-B14F-4D97-AF65-F5344CB8AC3E}">
        <p14:creationId xmlns:p14="http://schemas.microsoft.com/office/powerpoint/2010/main" val="2600382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2250"/>
                                        <p:tgtEl>
                                          <p:spTgt spid="6"/>
                                        </p:tgtEl>
                                      </p:cBhvr>
                                    </p:animEffect>
                                  </p:childTnLst>
                                </p:cTn>
                              </p:par>
                            </p:childTnLst>
                          </p:cTn>
                        </p:par>
                        <p:par>
                          <p:cTn id="8" fill="hold">
                            <p:stCondLst>
                              <p:cond delay="22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325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مجموعة 8">
            <a:extLst>
              <a:ext uri="{FF2B5EF4-FFF2-40B4-BE49-F238E27FC236}">
                <a16:creationId xmlns:a16="http://schemas.microsoft.com/office/drawing/2014/main" xmlns="" id="{E1119854-9FC4-4632-B5DF-AE9B4F71C840}"/>
              </a:ext>
            </a:extLst>
          </p:cNvPr>
          <p:cNvGrpSpPr/>
          <p:nvPr/>
        </p:nvGrpSpPr>
        <p:grpSpPr>
          <a:xfrm>
            <a:off x="157907" y="0"/>
            <a:ext cx="3515085" cy="970345"/>
            <a:chOff x="381000" y="-366815"/>
            <a:chExt cx="3515085" cy="970345"/>
          </a:xfrm>
        </p:grpSpPr>
        <p:sp>
          <p:nvSpPr>
            <p:cNvPr id="10" name="مستطيل: زوايا علوية مستديرة 22">
              <a:extLst>
                <a:ext uri="{FF2B5EF4-FFF2-40B4-BE49-F238E27FC236}">
                  <a16:creationId xmlns:a16="http://schemas.microsoft.com/office/drawing/2014/main" xmlns="" id="{7869799D-62AF-4E76-BB8D-5F618B748562}"/>
                </a:ext>
              </a:extLst>
            </p:cNvPr>
            <p:cNvSpPr/>
            <p:nvPr/>
          </p:nvSpPr>
          <p:spPr>
            <a:xfrm rot="10800000">
              <a:off x="381000" y="-304800"/>
              <a:ext cx="3515085" cy="908330"/>
            </a:xfrm>
            <a:prstGeom prst="round2Same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6">
              <a:extLst>
                <a:ext uri="{FF2B5EF4-FFF2-40B4-BE49-F238E27FC236}">
                  <a16:creationId xmlns:a16="http://schemas.microsoft.com/office/drawing/2014/main" xmlns="" id="{A2568B52-9316-481B-9714-26F17BF31994}"/>
                </a:ext>
              </a:extLst>
            </p:cNvPr>
            <p:cNvSpPr/>
            <p:nvPr/>
          </p:nvSpPr>
          <p:spPr>
            <a:xfrm>
              <a:off x="1758435" y="-92860"/>
              <a:ext cx="1927131" cy="523220"/>
            </a:xfrm>
            <a:prstGeom prst="rect">
              <a:avLst/>
            </a:prstGeom>
            <a:noFill/>
            <a:ln>
              <a:noFill/>
            </a:ln>
          </p:spPr>
          <p:txBody>
            <a:bodyPr wrap="none" lIns="91440" tIns="45720" rIns="91440" bIns="45720">
              <a:spAutoFit/>
            </a:bodyPr>
            <a:lstStyle/>
            <a:p>
              <a:pPr algn="ctr" rtl="1"/>
              <a:r>
                <a:rPr lang="ar-BH" sz="2800" b="1" dirty="0">
                  <a:ln w="0"/>
                  <a:solidFill>
                    <a:srgbClr val="7030A0"/>
                  </a:solidFill>
                  <a:effectLst>
                    <a:outerShdw blurRad="38100" dist="19050" dir="2700000" algn="tl" rotWithShape="0">
                      <a:schemeClr val="dk1">
                        <a:alpha val="40000"/>
                      </a:schemeClr>
                    </a:outerShdw>
                  </a:effectLst>
                  <a:latin typeface="Frutiger LT Arabic 55 Roman" panose="01000000000000000000" pitchFamily="2" charset="-78"/>
                </a:rPr>
                <a:t>سيدنا نوح </a:t>
              </a:r>
              <a:r>
                <a:rPr lang="ar-BH" sz="2800" b="1" dirty="0">
                  <a:ln w="0"/>
                  <a:solidFill>
                    <a:srgbClr val="7030A0"/>
                  </a:solidFill>
                  <a:effectLst>
                    <a:outerShdw blurRad="38100" dist="19050" dir="2700000" algn="tl" rotWithShape="0">
                      <a:schemeClr val="dk1">
                        <a:alpha val="40000"/>
                      </a:schemeClr>
                    </a:outerShdw>
                  </a:effectLst>
                  <a:latin typeface="Frutiger LT Arabic 55 Roman" panose="01000000000000000000" pitchFamily="2" charset="-78"/>
                  <a:sym typeface="AGA Arabesque" panose="05010101010101010101" pitchFamily="2" charset="2"/>
                </a:rPr>
                <a:t></a:t>
              </a:r>
              <a:endParaRPr lang="en-US" sz="2800" b="1" dirty="0">
                <a:ln w="0"/>
                <a:solidFill>
                  <a:srgbClr val="7030A0"/>
                </a:solidFill>
                <a:effectLst>
                  <a:outerShdw blurRad="38100" dist="19050" dir="2700000" algn="tl" rotWithShape="0">
                    <a:schemeClr val="dk1">
                      <a:alpha val="40000"/>
                    </a:schemeClr>
                  </a:outerShdw>
                </a:effectLst>
                <a:latin typeface="Frutiger LT Arabic 55 Roman" panose="01000000000000000000" pitchFamily="2" charset="-78"/>
              </a:endParaRPr>
            </a:p>
          </p:txBody>
        </p:sp>
        <p:sp>
          <p:nvSpPr>
            <p:cNvPr id="12" name="مستطيل: زوايا علوية مستديرة 24">
              <a:extLst>
                <a:ext uri="{FF2B5EF4-FFF2-40B4-BE49-F238E27FC236}">
                  <a16:creationId xmlns:a16="http://schemas.microsoft.com/office/drawing/2014/main" xmlns="" id="{091FE6CE-E09D-43CA-AEA9-5ACF9203D6A1}"/>
                </a:ext>
              </a:extLst>
            </p:cNvPr>
            <p:cNvSpPr/>
            <p:nvPr/>
          </p:nvSpPr>
          <p:spPr>
            <a:xfrm rot="10800000">
              <a:off x="454440" y="-366815"/>
              <a:ext cx="1145760" cy="908330"/>
            </a:xfrm>
            <a:prstGeom prst="round2SameRect">
              <a:avLst/>
            </a:prstGeom>
            <a:solidFill>
              <a:srgbClr val="A6F4D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6">
              <a:extLst>
                <a:ext uri="{FF2B5EF4-FFF2-40B4-BE49-F238E27FC236}">
                  <a16:creationId xmlns:a16="http://schemas.microsoft.com/office/drawing/2014/main" xmlns="" id="{7C6F1953-3960-4B2C-8F5B-297A7FA9E73D}"/>
                </a:ext>
              </a:extLst>
            </p:cNvPr>
            <p:cNvSpPr/>
            <p:nvPr/>
          </p:nvSpPr>
          <p:spPr>
            <a:xfrm>
              <a:off x="516135" y="-138393"/>
              <a:ext cx="931665" cy="646331"/>
            </a:xfrm>
            <a:prstGeom prst="rect">
              <a:avLst/>
            </a:prstGeom>
            <a:noFill/>
            <a:ln>
              <a:noFill/>
            </a:ln>
          </p:spPr>
          <p:txBody>
            <a:bodyPr wrap="none" lIns="91440" tIns="45720" rIns="91440" bIns="45720">
              <a:spAutoFit/>
            </a:bodyPr>
            <a:lstStyle/>
            <a:p>
              <a:pPr algn="ctr"/>
              <a:r>
                <a:rPr lang="ar-BH" b="1" dirty="0">
                  <a:ln w="0"/>
                  <a:effectLst>
                    <a:outerShdw blurRad="38100" dist="19050" dir="2700000" algn="tl" rotWithShape="0">
                      <a:schemeClr val="dk1">
                        <a:alpha val="40000"/>
                      </a:schemeClr>
                    </a:outerShdw>
                  </a:effectLst>
                  <a:latin typeface="Frutiger LT Arabic 55 Roman" panose="01000000000000000000" pitchFamily="2" charset="-78"/>
                </a:rPr>
                <a:t>التربية </a:t>
              </a:r>
              <a:endParaRPr lang="en-US" b="1" dirty="0">
                <a:ln w="0"/>
                <a:effectLst>
                  <a:outerShdw blurRad="38100" dist="19050" dir="2700000" algn="tl" rotWithShape="0">
                    <a:schemeClr val="dk1">
                      <a:alpha val="40000"/>
                    </a:schemeClr>
                  </a:outerShdw>
                </a:effectLst>
                <a:latin typeface="Frutiger LT Arabic 55 Roman" panose="01000000000000000000" pitchFamily="2" charset="-78"/>
              </a:endParaRPr>
            </a:p>
            <a:p>
              <a:pPr algn="ctr"/>
              <a:r>
                <a:rPr lang="ar-BH" b="1" dirty="0">
                  <a:ln w="0"/>
                  <a:effectLst>
                    <a:outerShdw blurRad="38100" dist="19050" dir="2700000" algn="tl" rotWithShape="0">
                      <a:schemeClr val="dk1">
                        <a:alpha val="40000"/>
                      </a:schemeClr>
                    </a:outerShdw>
                  </a:effectLst>
                  <a:latin typeface="Frutiger LT Arabic 55 Roman" panose="01000000000000000000" pitchFamily="2" charset="-78"/>
                </a:rPr>
                <a:t>الإسلامية </a:t>
              </a:r>
            </a:p>
          </p:txBody>
        </p:sp>
      </p:grpSp>
      <p:sp>
        <p:nvSpPr>
          <p:cNvPr id="8" name="مستطيل: زوايا قطرية مستديرة 16">
            <a:extLst>
              <a:ext uri="{FF2B5EF4-FFF2-40B4-BE49-F238E27FC236}">
                <a16:creationId xmlns:a16="http://schemas.microsoft.com/office/drawing/2014/main" xmlns="" id="{0CB13B9F-9FC8-44D7-8098-626429AC40D3}"/>
              </a:ext>
            </a:extLst>
          </p:cNvPr>
          <p:cNvSpPr/>
          <p:nvPr/>
        </p:nvSpPr>
        <p:spPr>
          <a:xfrm flipH="1">
            <a:off x="1206283" y="874754"/>
            <a:ext cx="9186851" cy="668249"/>
          </a:xfrm>
          <a:prstGeom prst="round2DiagRect">
            <a:avLst>
              <a:gd name="adj1" fmla="val 50000"/>
              <a:gd name="adj2" fmla="val 0"/>
            </a:avLst>
          </a:prstGeom>
          <a:solidFill>
            <a:srgbClr val="FFE699"/>
          </a:solidFill>
          <a:ln w="28575">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14" name="Rectangle 5">
            <a:extLst>
              <a:ext uri="{FF2B5EF4-FFF2-40B4-BE49-F238E27FC236}">
                <a16:creationId xmlns:a16="http://schemas.microsoft.com/office/drawing/2014/main" xmlns="" id="{9FFFC442-1252-494D-B6AA-4BAA4414B15D}"/>
              </a:ext>
            </a:extLst>
          </p:cNvPr>
          <p:cNvSpPr/>
          <p:nvPr/>
        </p:nvSpPr>
        <p:spPr>
          <a:xfrm>
            <a:off x="2138767" y="836225"/>
            <a:ext cx="7894922" cy="842795"/>
          </a:xfrm>
          <a:prstGeom prst="rect">
            <a:avLst/>
          </a:prstGeom>
          <a:noFill/>
          <a:ln>
            <a:noFill/>
          </a:ln>
        </p:spPr>
        <p:txBody>
          <a:bodyPr wrap="square" lIns="91440" tIns="45720" rIns="91440" bIns="45720">
            <a:spAutoFit/>
          </a:bodyPr>
          <a:lstStyle/>
          <a:p>
            <a:pPr algn="justLow" rtl="1">
              <a:lnSpc>
                <a:spcPct val="107000"/>
              </a:lnSpc>
              <a:spcAft>
                <a:spcPts val="800"/>
              </a:spcAft>
            </a:pPr>
            <a:r>
              <a:rPr lang="ar-BH" sz="4800" b="1" dirty="0">
                <a:ln w="0"/>
                <a:solidFill>
                  <a:schemeClr val="accent2">
                    <a:lumMod val="50000"/>
                  </a:schemeClr>
                </a:solidFill>
                <a:effectLst>
                  <a:outerShdw blurRad="38100" dist="19050" dir="2700000" algn="tl" rotWithShape="0">
                    <a:schemeClr val="dk1">
                      <a:alpha val="40000"/>
                    </a:schemeClr>
                  </a:outerShdw>
                </a:effectLst>
              </a:rPr>
              <a:t>الطوفان:</a:t>
            </a:r>
            <a:endParaRPr lang="en-GB" sz="4800" b="1" dirty="0">
              <a:ln w="0"/>
              <a:solidFill>
                <a:schemeClr val="accent2">
                  <a:lumMod val="50000"/>
                </a:schemeClr>
              </a:solidFill>
              <a:effectLst>
                <a:outerShdw blurRad="38100" dist="19050" dir="2700000" algn="tl" rotWithShape="0">
                  <a:schemeClr val="dk1">
                    <a:alpha val="40000"/>
                  </a:schemeClr>
                </a:outerShdw>
              </a:effectLst>
            </a:endParaRPr>
          </a:p>
        </p:txBody>
      </p:sp>
      <p:sp>
        <p:nvSpPr>
          <p:cNvPr id="15" name="مستطيل: زوايا قطرية مستديرة 19">
            <a:extLst>
              <a:ext uri="{FF2B5EF4-FFF2-40B4-BE49-F238E27FC236}">
                <a16:creationId xmlns:a16="http://schemas.microsoft.com/office/drawing/2014/main" xmlns="" id="{4664C732-3E67-400D-A6B0-E513A9337F1F}"/>
              </a:ext>
            </a:extLst>
          </p:cNvPr>
          <p:cNvSpPr/>
          <p:nvPr/>
        </p:nvSpPr>
        <p:spPr>
          <a:xfrm rot="10800000">
            <a:off x="9904273" y="1717549"/>
            <a:ext cx="1522288" cy="3988620"/>
          </a:xfrm>
          <a:prstGeom prst="round2DiagRect">
            <a:avLst>
              <a:gd name="adj1" fmla="val 50000"/>
              <a:gd name="adj2" fmla="val 0"/>
            </a:avLst>
          </a:prstGeom>
          <a:solidFill>
            <a:srgbClr val="92D050"/>
          </a:solid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16" name="مستطيل: زوايا قطرية مستديرة 20">
            <a:extLst>
              <a:ext uri="{FF2B5EF4-FFF2-40B4-BE49-F238E27FC236}">
                <a16:creationId xmlns:a16="http://schemas.microsoft.com/office/drawing/2014/main" xmlns="" id="{64BAFAD9-D114-4243-B5CA-F12CF5190AC8}"/>
              </a:ext>
            </a:extLst>
          </p:cNvPr>
          <p:cNvSpPr/>
          <p:nvPr/>
        </p:nvSpPr>
        <p:spPr>
          <a:xfrm rot="10800000">
            <a:off x="765439" y="1648963"/>
            <a:ext cx="10254850" cy="4667575"/>
          </a:xfrm>
          <a:prstGeom prst="round2DiagRect">
            <a:avLst>
              <a:gd name="adj1" fmla="val 38740"/>
              <a:gd name="adj2" fmla="val 0"/>
            </a:avLst>
          </a:prstGeom>
          <a:solidFill>
            <a:schemeClr val="bg1"/>
          </a:solid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pic>
        <p:nvPicPr>
          <p:cNvPr id="18" name="Picture 3">
            <a:extLst>
              <a:ext uri="{FF2B5EF4-FFF2-40B4-BE49-F238E27FC236}">
                <a16:creationId xmlns:a16="http://schemas.microsoft.com/office/drawing/2014/main" xmlns="" id="{8D10957A-301F-48BD-B95C-CA41776CBE9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6615" t="19437" r="16694" b="12630"/>
          <a:stretch/>
        </p:blipFill>
        <p:spPr bwMode="auto">
          <a:xfrm>
            <a:off x="10551370" y="-92832"/>
            <a:ext cx="1822626" cy="3395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xmlns="" id="{1FDEEFEE-EFF9-4832-8DA6-CFEF0385E625}"/>
              </a:ext>
            </a:extLst>
          </p:cNvPr>
          <p:cNvPicPr>
            <a:picLocks noChangeAspect="1"/>
          </p:cNvPicPr>
          <p:nvPr/>
        </p:nvPicPr>
        <p:blipFill>
          <a:blip r:embed="rId3"/>
          <a:stretch>
            <a:fillRect/>
          </a:stretch>
        </p:blipFill>
        <p:spPr>
          <a:xfrm>
            <a:off x="157907" y="4620266"/>
            <a:ext cx="3762740" cy="1839809"/>
          </a:xfrm>
          <a:prstGeom prst="rect">
            <a:avLst/>
          </a:prstGeom>
        </p:spPr>
      </p:pic>
      <p:sp>
        <p:nvSpPr>
          <p:cNvPr id="17" name="مستطيل 16">
            <a:extLst>
              <a:ext uri="{FF2B5EF4-FFF2-40B4-BE49-F238E27FC236}">
                <a16:creationId xmlns:a16="http://schemas.microsoft.com/office/drawing/2014/main" xmlns="" id="{01264377-F26D-4F67-893D-798BB4DE3F38}"/>
              </a:ext>
            </a:extLst>
          </p:cNvPr>
          <p:cNvSpPr/>
          <p:nvPr/>
        </p:nvSpPr>
        <p:spPr>
          <a:xfrm>
            <a:off x="1362064" y="1416227"/>
            <a:ext cx="9303353" cy="4912820"/>
          </a:xfrm>
          <a:prstGeom prst="rect">
            <a:avLst/>
          </a:prstGeom>
        </p:spPr>
        <p:txBody>
          <a:bodyPr wrap="square">
            <a:spAutoFit/>
          </a:bodyPr>
          <a:lstStyle/>
          <a:p>
            <a:pPr algn="justLow" rtl="1">
              <a:lnSpc>
                <a:spcPct val="150000"/>
              </a:lnSpc>
              <a:spcAft>
                <a:spcPts val="800"/>
              </a:spcAft>
            </a:pPr>
            <a:r>
              <a:rPr lang="ar-BH" sz="3600" b="1" dirty="0"/>
              <a:t>استجاب الله تعالى دعوة نوح عليه السلام على قومه الكافرين، فأمر السماوات أن تُمطر بغزارة، وأمر الأرض أن تُفجّر الينابيع، فالتقى ماء السماء بماء الأرض، وصارت بحارًا عظيمة غمرت الأرض، فحملت المياه السفينة ومن فيها، وغرق كل ما على الأرض من إنسان وحيوان.  </a:t>
            </a:r>
          </a:p>
          <a:p>
            <a:pPr algn="justLow" rtl="1">
              <a:lnSpc>
                <a:spcPct val="107000"/>
              </a:lnSpc>
              <a:spcAft>
                <a:spcPts val="800"/>
              </a:spcAft>
            </a:pPr>
            <a:r>
              <a:rPr lang="ar-SA" sz="3600" b="1" dirty="0"/>
              <a:t> </a:t>
            </a:r>
            <a:r>
              <a:rPr lang="ar-BH" sz="3600" b="1" dirty="0"/>
              <a:t>   </a:t>
            </a:r>
            <a:endParaRPr lang="en-GB" sz="3600" b="1" dirty="0">
              <a:solidFill>
                <a:srgbClr val="FF0000"/>
              </a:solidFill>
            </a:endParaRPr>
          </a:p>
        </p:txBody>
      </p:sp>
    </p:spTree>
    <p:extLst>
      <p:ext uri="{BB962C8B-B14F-4D97-AF65-F5344CB8AC3E}">
        <p14:creationId xmlns:p14="http://schemas.microsoft.com/office/powerpoint/2010/main" val="1545183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right)">
                                      <p:cBhvr>
                                        <p:cTn id="7" dur="500"/>
                                        <p:tgtEl>
                                          <p:spTgt spid="18"/>
                                        </p:tgtEl>
                                      </p:cBhvr>
                                    </p:animEffect>
                                  </p:childTnLst>
                                </p:cTn>
                              </p:par>
                            </p:childTnLst>
                          </p:cTn>
                        </p:par>
                        <p:par>
                          <p:cTn id="8" fill="hold">
                            <p:stCondLst>
                              <p:cond delay="500"/>
                            </p:stCondLst>
                            <p:childTnLst>
                              <p:par>
                                <p:cTn id="9" presetID="32" presetClass="emph" presetSubtype="0" fill="hold" nodeType="afterEffect">
                                  <p:stCondLst>
                                    <p:cond delay="0"/>
                                  </p:stCondLst>
                                  <p:childTnLst>
                                    <p:animRot by="120000">
                                      <p:cBhvr>
                                        <p:cTn id="10" dur="100" fill="hold">
                                          <p:stCondLst>
                                            <p:cond delay="0"/>
                                          </p:stCondLst>
                                        </p:cTn>
                                        <p:tgtEl>
                                          <p:spTgt spid="18"/>
                                        </p:tgtEl>
                                        <p:attrNameLst>
                                          <p:attrName>r</p:attrName>
                                        </p:attrNameLst>
                                      </p:cBhvr>
                                    </p:animRot>
                                    <p:animRot by="-240000">
                                      <p:cBhvr>
                                        <p:cTn id="11" dur="200" fill="hold">
                                          <p:stCondLst>
                                            <p:cond delay="200"/>
                                          </p:stCondLst>
                                        </p:cTn>
                                        <p:tgtEl>
                                          <p:spTgt spid="18"/>
                                        </p:tgtEl>
                                        <p:attrNameLst>
                                          <p:attrName>r</p:attrName>
                                        </p:attrNameLst>
                                      </p:cBhvr>
                                    </p:animRot>
                                    <p:animRot by="240000">
                                      <p:cBhvr>
                                        <p:cTn id="12" dur="200" fill="hold">
                                          <p:stCondLst>
                                            <p:cond delay="400"/>
                                          </p:stCondLst>
                                        </p:cTn>
                                        <p:tgtEl>
                                          <p:spTgt spid="18"/>
                                        </p:tgtEl>
                                        <p:attrNameLst>
                                          <p:attrName>r</p:attrName>
                                        </p:attrNameLst>
                                      </p:cBhvr>
                                    </p:animRot>
                                    <p:animRot by="-240000">
                                      <p:cBhvr>
                                        <p:cTn id="13" dur="200" fill="hold">
                                          <p:stCondLst>
                                            <p:cond delay="600"/>
                                          </p:stCondLst>
                                        </p:cTn>
                                        <p:tgtEl>
                                          <p:spTgt spid="18"/>
                                        </p:tgtEl>
                                        <p:attrNameLst>
                                          <p:attrName>r</p:attrName>
                                        </p:attrNameLst>
                                      </p:cBhvr>
                                    </p:animRot>
                                    <p:animRot by="120000">
                                      <p:cBhvr>
                                        <p:cTn id="14" dur="200" fill="hold">
                                          <p:stCondLst>
                                            <p:cond delay="800"/>
                                          </p:stCondLst>
                                        </p:cTn>
                                        <p:tgtEl>
                                          <p:spTgt spid="18"/>
                                        </p:tgtEl>
                                        <p:attrNameLst>
                                          <p:attrName>r</p:attrName>
                                        </p:attrNameLst>
                                      </p:cBhvr>
                                    </p:animRo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up)">
                                      <p:cBhvr>
                                        <p:cTn id="18" dur="1250"/>
                                        <p:tgtEl>
                                          <p:spTgt spid="8"/>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up)">
                                      <p:cBhvr>
                                        <p:cTn id="21" dur="2500"/>
                                        <p:tgtEl>
                                          <p:spTgt spid="14"/>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up)">
                                      <p:cBhvr>
                                        <p:cTn id="24" dur="1250"/>
                                        <p:tgtEl>
                                          <p:spTgt spid="16"/>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1250"/>
                                        <p:tgtEl>
                                          <p:spTgt spid="15"/>
                                        </p:tgtEl>
                                      </p:cBhvr>
                                    </p:animEffect>
                                  </p:childTnLst>
                                </p:cTn>
                              </p:par>
                            </p:childTnLst>
                          </p:cTn>
                        </p:par>
                        <p:par>
                          <p:cTn id="28" fill="hold">
                            <p:stCondLst>
                              <p:cond delay="4000"/>
                            </p:stCondLst>
                            <p:childTnLst>
                              <p:par>
                                <p:cTn id="29" presetID="18" presetClass="entr" presetSubtype="12" fill="hold" grpId="0" nodeType="afterEffect">
                                  <p:stCondLst>
                                    <p:cond delay="0"/>
                                  </p:stCondLst>
                                  <p:iterate type="wd">
                                    <p:tmPct val="66000"/>
                                  </p:iterate>
                                  <p:childTnLst>
                                    <p:set>
                                      <p:cBhvr>
                                        <p:cTn id="30" dur="1" fill="hold">
                                          <p:stCondLst>
                                            <p:cond delay="0"/>
                                          </p:stCondLst>
                                        </p:cTn>
                                        <p:tgtEl>
                                          <p:spTgt spid="17"/>
                                        </p:tgtEl>
                                        <p:attrNameLst>
                                          <p:attrName>style.visibility</p:attrName>
                                        </p:attrNameLst>
                                      </p:cBhvr>
                                      <p:to>
                                        <p:strVal val="visible"/>
                                      </p:to>
                                    </p:set>
                                    <p:animEffect transition="in" filter="strips(downLeft)">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p:bldP spid="15" grpId="0" animBg="1"/>
      <p:bldP spid="16" grpId="0" animBg="1"/>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مجموعة 8">
            <a:extLst>
              <a:ext uri="{FF2B5EF4-FFF2-40B4-BE49-F238E27FC236}">
                <a16:creationId xmlns:a16="http://schemas.microsoft.com/office/drawing/2014/main" xmlns="" id="{E1119854-9FC4-4632-B5DF-AE9B4F71C840}"/>
              </a:ext>
            </a:extLst>
          </p:cNvPr>
          <p:cNvGrpSpPr/>
          <p:nvPr/>
        </p:nvGrpSpPr>
        <p:grpSpPr>
          <a:xfrm>
            <a:off x="139484" y="23016"/>
            <a:ext cx="3515085" cy="760782"/>
            <a:chOff x="380999" y="-320536"/>
            <a:chExt cx="3515085" cy="760782"/>
          </a:xfrm>
        </p:grpSpPr>
        <p:sp>
          <p:nvSpPr>
            <p:cNvPr id="10" name="مستطيل: زوايا علوية مستديرة 22">
              <a:extLst>
                <a:ext uri="{FF2B5EF4-FFF2-40B4-BE49-F238E27FC236}">
                  <a16:creationId xmlns:a16="http://schemas.microsoft.com/office/drawing/2014/main" xmlns="" id="{7869799D-62AF-4E76-BB8D-5F618B748562}"/>
                </a:ext>
              </a:extLst>
            </p:cNvPr>
            <p:cNvSpPr/>
            <p:nvPr/>
          </p:nvSpPr>
          <p:spPr>
            <a:xfrm rot="10800000">
              <a:off x="380999" y="-304800"/>
              <a:ext cx="3515085" cy="745046"/>
            </a:xfrm>
            <a:prstGeom prst="round2Same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6">
              <a:extLst>
                <a:ext uri="{FF2B5EF4-FFF2-40B4-BE49-F238E27FC236}">
                  <a16:creationId xmlns:a16="http://schemas.microsoft.com/office/drawing/2014/main" xmlns="" id="{A2568B52-9316-481B-9714-26F17BF31994}"/>
                </a:ext>
              </a:extLst>
            </p:cNvPr>
            <p:cNvSpPr/>
            <p:nvPr/>
          </p:nvSpPr>
          <p:spPr>
            <a:xfrm>
              <a:off x="1784577" y="-132396"/>
              <a:ext cx="1927131" cy="523220"/>
            </a:xfrm>
            <a:prstGeom prst="rect">
              <a:avLst/>
            </a:prstGeom>
            <a:noFill/>
            <a:ln>
              <a:noFill/>
            </a:ln>
          </p:spPr>
          <p:txBody>
            <a:bodyPr wrap="none" lIns="91440" tIns="45720" rIns="91440" bIns="45720">
              <a:spAutoFit/>
            </a:bodyPr>
            <a:lstStyle/>
            <a:p>
              <a:pPr algn="ctr" rtl="1"/>
              <a:r>
                <a:rPr lang="ar-BH" sz="2800" b="1" dirty="0">
                  <a:ln w="0"/>
                  <a:solidFill>
                    <a:srgbClr val="7030A0"/>
                  </a:solidFill>
                  <a:effectLst>
                    <a:outerShdw blurRad="38100" dist="19050" dir="2700000" algn="tl" rotWithShape="0">
                      <a:schemeClr val="dk1">
                        <a:alpha val="40000"/>
                      </a:schemeClr>
                    </a:outerShdw>
                  </a:effectLst>
                  <a:latin typeface="Frutiger LT Arabic 55 Roman" panose="01000000000000000000" pitchFamily="2" charset="-78"/>
                </a:rPr>
                <a:t>سيدنا نوح </a:t>
              </a:r>
              <a:r>
                <a:rPr lang="ar-BH" sz="2800" b="1" dirty="0">
                  <a:ln w="0"/>
                  <a:solidFill>
                    <a:srgbClr val="7030A0"/>
                  </a:solidFill>
                  <a:effectLst>
                    <a:outerShdw blurRad="38100" dist="19050" dir="2700000" algn="tl" rotWithShape="0">
                      <a:schemeClr val="dk1">
                        <a:alpha val="40000"/>
                      </a:schemeClr>
                    </a:outerShdw>
                  </a:effectLst>
                  <a:latin typeface="Frutiger LT Arabic 55 Roman" panose="01000000000000000000" pitchFamily="2" charset="-78"/>
                  <a:sym typeface="AGA Arabesque" panose="05010101010101010101" pitchFamily="2" charset="2"/>
                </a:rPr>
                <a:t></a:t>
              </a:r>
              <a:endParaRPr lang="en-US" sz="2800" b="1" dirty="0">
                <a:ln w="0"/>
                <a:solidFill>
                  <a:srgbClr val="7030A0"/>
                </a:solidFill>
                <a:effectLst>
                  <a:outerShdw blurRad="38100" dist="19050" dir="2700000" algn="tl" rotWithShape="0">
                    <a:schemeClr val="dk1">
                      <a:alpha val="40000"/>
                    </a:schemeClr>
                  </a:outerShdw>
                </a:effectLst>
                <a:latin typeface="Frutiger LT Arabic 55 Roman" panose="01000000000000000000" pitchFamily="2" charset="-78"/>
              </a:endParaRPr>
            </a:p>
          </p:txBody>
        </p:sp>
        <p:sp>
          <p:nvSpPr>
            <p:cNvPr id="12" name="مستطيل: زوايا علوية مستديرة 24">
              <a:extLst>
                <a:ext uri="{FF2B5EF4-FFF2-40B4-BE49-F238E27FC236}">
                  <a16:creationId xmlns:a16="http://schemas.microsoft.com/office/drawing/2014/main" xmlns="" id="{091FE6CE-E09D-43CA-AEA9-5ACF9203D6A1}"/>
                </a:ext>
              </a:extLst>
            </p:cNvPr>
            <p:cNvSpPr/>
            <p:nvPr/>
          </p:nvSpPr>
          <p:spPr>
            <a:xfrm rot="10800000">
              <a:off x="454440" y="-320536"/>
              <a:ext cx="1145760" cy="669731"/>
            </a:xfrm>
            <a:prstGeom prst="round2SameRect">
              <a:avLst/>
            </a:prstGeom>
            <a:solidFill>
              <a:srgbClr val="A6F4D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6">
              <a:extLst>
                <a:ext uri="{FF2B5EF4-FFF2-40B4-BE49-F238E27FC236}">
                  <a16:creationId xmlns:a16="http://schemas.microsoft.com/office/drawing/2014/main" xmlns="" id="{7C6F1953-3960-4B2C-8F5B-297A7FA9E73D}"/>
                </a:ext>
              </a:extLst>
            </p:cNvPr>
            <p:cNvSpPr/>
            <p:nvPr/>
          </p:nvSpPr>
          <p:spPr>
            <a:xfrm>
              <a:off x="561487" y="-269599"/>
              <a:ext cx="931665" cy="646331"/>
            </a:xfrm>
            <a:prstGeom prst="rect">
              <a:avLst/>
            </a:prstGeom>
            <a:noFill/>
            <a:ln>
              <a:noFill/>
            </a:ln>
          </p:spPr>
          <p:txBody>
            <a:bodyPr wrap="none" lIns="91440" tIns="45720" rIns="91440" bIns="45720">
              <a:spAutoFit/>
            </a:bodyPr>
            <a:lstStyle/>
            <a:p>
              <a:pPr algn="ctr"/>
              <a:r>
                <a:rPr lang="ar-BH" b="1" dirty="0">
                  <a:ln w="0"/>
                  <a:effectLst>
                    <a:outerShdw blurRad="38100" dist="19050" dir="2700000" algn="tl" rotWithShape="0">
                      <a:schemeClr val="dk1">
                        <a:alpha val="40000"/>
                      </a:schemeClr>
                    </a:outerShdw>
                  </a:effectLst>
                  <a:latin typeface="Frutiger LT Arabic 55 Roman" panose="01000000000000000000" pitchFamily="2" charset="-78"/>
                </a:rPr>
                <a:t>التربية </a:t>
              </a:r>
              <a:endParaRPr lang="en-US" b="1" dirty="0">
                <a:ln w="0"/>
                <a:effectLst>
                  <a:outerShdw blurRad="38100" dist="19050" dir="2700000" algn="tl" rotWithShape="0">
                    <a:schemeClr val="dk1">
                      <a:alpha val="40000"/>
                    </a:schemeClr>
                  </a:outerShdw>
                </a:effectLst>
                <a:latin typeface="Frutiger LT Arabic 55 Roman" panose="01000000000000000000" pitchFamily="2" charset="-78"/>
              </a:endParaRPr>
            </a:p>
            <a:p>
              <a:pPr algn="ctr"/>
              <a:r>
                <a:rPr lang="ar-BH" b="1" dirty="0">
                  <a:ln w="0"/>
                  <a:effectLst>
                    <a:outerShdw blurRad="38100" dist="19050" dir="2700000" algn="tl" rotWithShape="0">
                      <a:schemeClr val="dk1">
                        <a:alpha val="40000"/>
                      </a:schemeClr>
                    </a:outerShdw>
                  </a:effectLst>
                  <a:latin typeface="Frutiger LT Arabic 55 Roman" panose="01000000000000000000" pitchFamily="2" charset="-78"/>
                </a:rPr>
                <a:t>الإسلامية </a:t>
              </a:r>
            </a:p>
          </p:txBody>
        </p:sp>
      </p:grpSp>
      <p:sp>
        <p:nvSpPr>
          <p:cNvPr id="8" name="مستطيل: زوايا قطرية مستديرة 16">
            <a:extLst>
              <a:ext uri="{FF2B5EF4-FFF2-40B4-BE49-F238E27FC236}">
                <a16:creationId xmlns:a16="http://schemas.microsoft.com/office/drawing/2014/main" xmlns="" id="{0CB13B9F-9FC8-44D7-8098-626429AC40D3}"/>
              </a:ext>
            </a:extLst>
          </p:cNvPr>
          <p:cNvSpPr/>
          <p:nvPr/>
        </p:nvSpPr>
        <p:spPr>
          <a:xfrm flipH="1">
            <a:off x="697158" y="840686"/>
            <a:ext cx="9695978" cy="736485"/>
          </a:xfrm>
          <a:prstGeom prst="round2DiagRect">
            <a:avLst>
              <a:gd name="adj1" fmla="val 50000"/>
              <a:gd name="adj2" fmla="val 0"/>
            </a:avLst>
          </a:prstGeom>
          <a:solidFill>
            <a:srgbClr val="FFE699"/>
          </a:solidFill>
          <a:ln w="28575">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14" name="Rectangle 5">
            <a:extLst>
              <a:ext uri="{FF2B5EF4-FFF2-40B4-BE49-F238E27FC236}">
                <a16:creationId xmlns:a16="http://schemas.microsoft.com/office/drawing/2014/main" xmlns="" id="{9FFFC442-1252-494D-B6AA-4BAA4414B15D}"/>
              </a:ext>
            </a:extLst>
          </p:cNvPr>
          <p:cNvSpPr/>
          <p:nvPr/>
        </p:nvSpPr>
        <p:spPr>
          <a:xfrm>
            <a:off x="697158" y="836225"/>
            <a:ext cx="9695977" cy="882678"/>
          </a:xfrm>
          <a:prstGeom prst="rect">
            <a:avLst/>
          </a:prstGeom>
          <a:noFill/>
          <a:ln>
            <a:noFill/>
          </a:ln>
        </p:spPr>
        <p:txBody>
          <a:bodyPr wrap="square" lIns="91440" tIns="45720" rIns="91440" bIns="45720">
            <a:spAutoFit/>
          </a:bodyPr>
          <a:lstStyle/>
          <a:p>
            <a:pPr algn="justLow" rtl="1">
              <a:lnSpc>
                <a:spcPct val="107000"/>
              </a:lnSpc>
              <a:spcAft>
                <a:spcPts val="800"/>
              </a:spcAft>
            </a:pPr>
            <a:r>
              <a:rPr lang="ar-BH" sz="4800" b="1" dirty="0">
                <a:ln w="0"/>
                <a:solidFill>
                  <a:schemeClr val="accent2">
                    <a:lumMod val="50000"/>
                  </a:schemeClr>
                </a:solidFill>
                <a:effectLst>
                  <a:outerShdw blurRad="38100" dist="19050" dir="2700000" algn="tl" rotWithShape="0">
                    <a:schemeClr val="dk1">
                      <a:alpha val="40000"/>
                    </a:schemeClr>
                  </a:outerShdw>
                </a:effectLst>
              </a:rPr>
              <a:t>اقرأ النص الآتي وأجب على الأسئلة في دفترك:</a:t>
            </a:r>
            <a:endParaRPr lang="en-GB" sz="4800" b="1" dirty="0">
              <a:ln w="0"/>
              <a:solidFill>
                <a:schemeClr val="accent2">
                  <a:lumMod val="50000"/>
                </a:schemeClr>
              </a:solidFill>
              <a:effectLst>
                <a:outerShdw blurRad="38100" dist="19050" dir="2700000" algn="tl" rotWithShape="0">
                  <a:schemeClr val="dk1">
                    <a:alpha val="40000"/>
                  </a:schemeClr>
                </a:outerShdw>
              </a:effectLst>
            </a:endParaRPr>
          </a:p>
        </p:txBody>
      </p:sp>
      <p:sp>
        <p:nvSpPr>
          <p:cNvPr id="15" name="مستطيل: زوايا قطرية مستديرة 19">
            <a:extLst>
              <a:ext uri="{FF2B5EF4-FFF2-40B4-BE49-F238E27FC236}">
                <a16:creationId xmlns:a16="http://schemas.microsoft.com/office/drawing/2014/main" xmlns="" id="{4664C732-3E67-400D-A6B0-E513A9337F1F}"/>
              </a:ext>
            </a:extLst>
          </p:cNvPr>
          <p:cNvSpPr/>
          <p:nvPr/>
        </p:nvSpPr>
        <p:spPr>
          <a:xfrm rot="10800000">
            <a:off x="9533373" y="1720649"/>
            <a:ext cx="1522288" cy="3988620"/>
          </a:xfrm>
          <a:prstGeom prst="round2DiagRect">
            <a:avLst>
              <a:gd name="adj1" fmla="val 50000"/>
              <a:gd name="adj2" fmla="val 0"/>
            </a:avLst>
          </a:prstGeom>
          <a:solidFill>
            <a:srgbClr val="92D050"/>
          </a:solid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16" name="مستطيل: زوايا قطرية مستديرة 20">
            <a:extLst>
              <a:ext uri="{FF2B5EF4-FFF2-40B4-BE49-F238E27FC236}">
                <a16:creationId xmlns:a16="http://schemas.microsoft.com/office/drawing/2014/main" xmlns="" id="{64BAFAD9-D114-4243-B5CA-F12CF5190AC8}"/>
              </a:ext>
            </a:extLst>
          </p:cNvPr>
          <p:cNvSpPr/>
          <p:nvPr/>
        </p:nvSpPr>
        <p:spPr>
          <a:xfrm rot="10800000">
            <a:off x="212925" y="1733224"/>
            <a:ext cx="10441160" cy="4629874"/>
          </a:xfrm>
          <a:prstGeom prst="round2DiagRect">
            <a:avLst>
              <a:gd name="adj1" fmla="val 38740"/>
              <a:gd name="adj2" fmla="val 0"/>
            </a:avLst>
          </a:prstGeom>
          <a:solidFill>
            <a:schemeClr val="bg1"/>
          </a:solid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17" name="مستطيل 16">
            <a:extLst>
              <a:ext uri="{FF2B5EF4-FFF2-40B4-BE49-F238E27FC236}">
                <a16:creationId xmlns:a16="http://schemas.microsoft.com/office/drawing/2014/main" xmlns="" id="{01264377-F26D-4F67-893D-798BB4DE3F38}"/>
              </a:ext>
            </a:extLst>
          </p:cNvPr>
          <p:cNvSpPr/>
          <p:nvPr/>
        </p:nvSpPr>
        <p:spPr>
          <a:xfrm>
            <a:off x="1131701" y="1832885"/>
            <a:ext cx="9414833" cy="3721019"/>
          </a:xfrm>
          <a:prstGeom prst="rect">
            <a:avLst/>
          </a:prstGeom>
        </p:spPr>
        <p:txBody>
          <a:bodyPr wrap="square">
            <a:spAutoFit/>
          </a:bodyPr>
          <a:lstStyle/>
          <a:p>
            <a:pPr algn="justLow" rtl="1">
              <a:lnSpc>
                <a:spcPct val="107000"/>
              </a:lnSpc>
              <a:spcAft>
                <a:spcPts val="800"/>
              </a:spcAft>
            </a:pPr>
            <a:r>
              <a:rPr lang="ar-BH" sz="3600" b="1" dirty="0"/>
              <a:t>لم يستجب ابن نوح </a:t>
            </a:r>
            <a:r>
              <a:rPr lang="ar-BH" sz="3600" b="1" dirty="0">
                <a:sym typeface="AGA Arabesque" panose="05010101010101010101" pitchFamily="2" charset="2"/>
              </a:rPr>
              <a:t> لدعوة أبيه، ولمّا رأى نوح  أنَّ قومه سيغرقون، أشفق على ابنه فدعا ربّه أن يُنجِّي ابنه من الغرق، ولكنَّ الله تعالى أعلمه أنّه لا يستحق النّجاة</a:t>
            </a:r>
            <a:r>
              <a:rPr lang="ar-BH" sz="3600" b="1" dirty="0"/>
              <a:t>.</a:t>
            </a:r>
            <a:endParaRPr lang="ar-BH" sz="3200" b="1" dirty="0"/>
          </a:p>
          <a:p>
            <a:pPr algn="justLow" rtl="1">
              <a:lnSpc>
                <a:spcPct val="107000"/>
              </a:lnSpc>
              <a:spcAft>
                <a:spcPts val="800"/>
              </a:spcAft>
            </a:pPr>
            <a:r>
              <a:rPr lang="ar-BH" sz="3200" b="1" dirty="0">
                <a:solidFill>
                  <a:srgbClr val="FF0000"/>
                </a:solidFill>
              </a:rPr>
              <a:t>1 - هل استجاب ابن نوح </a:t>
            </a:r>
            <a:r>
              <a:rPr lang="ar-BH" sz="3200" b="1" dirty="0">
                <a:solidFill>
                  <a:srgbClr val="FF0000"/>
                </a:solidFill>
                <a:sym typeface="AGA Arabesque" panose="05010101010101010101" pitchFamily="2" charset="2"/>
              </a:rPr>
              <a:t> </a:t>
            </a:r>
            <a:r>
              <a:rPr lang="ar-BH" sz="3200" b="1" dirty="0">
                <a:solidFill>
                  <a:srgbClr val="FF0000"/>
                </a:solidFill>
              </a:rPr>
              <a:t>لدعوة أبيه؟</a:t>
            </a:r>
          </a:p>
          <a:p>
            <a:pPr algn="justLow" rtl="1">
              <a:lnSpc>
                <a:spcPct val="107000"/>
              </a:lnSpc>
              <a:spcAft>
                <a:spcPts val="800"/>
              </a:spcAft>
            </a:pPr>
            <a:r>
              <a:rPr lang="ar-BH" sz="3200" b="1" dirty="0">
                <a:solidFill>
                  <a:srgbClr val="FF0000"/>
                </a:solidFill>
              </a:rPr>
              <a:t>2 - ما مصير ابن نوح </a:t>
            </a:r>
            <a:r>
              <a:rPr lang="ar-BH" sz="3200" b="1" dirty="0">
                <a:solidFill>
                  <a:srgbClr val="FF0000"/>
                </a:solidFill>
                <a:sym typeface="AGA Arabesque" panose="05010101010101010101" pitchFamily="2" charset="2"/>
              </a:rPr>
              <a:t>؟</a:t>
            </a:r>
          </a:p>
          <a:p>
            <a:pPr algn="justLow" rtl="1">
              <a:lnSpc>
                <a:spcPct val="107000"/>
              </a:lnSpc>
              <a:spcAft>
                <a:spcPts val="800"/>
              </a:spcAft>
            </a:pPr>
            <a:r>
              <a:rPr lang="ar-BH" sz="3200" b="1" dirty="0">
                <a:solidFill>
                  <a:srgbClr val="FF0000"/>
                </a:solidFill>
                <a:sym typeface="AGA Arabesque" panose="05010101010101010101" pitchFamily="2" charset="2"/>
              </a:rPr>
              <a:t>3 - من يستحق النجاة من الغرق ومن عذاب الله؟</a:t>
            </a:r>
          </a:p>
        </p:txBody>
      </p:sp>
      <p:pic>
        <p:nvPicPr>
          <p:cNvPr id="18" name="Picture 3">
            <a:extLst>
              <a:ext uri="{FF2B5EF4-FFF2-40B4-BE49-F238E27FC236}">
                <a16:creationId xmlns:a16="http://schemas.microsoft.com/office/drawing/2014/main" xmlns="" id="{8D10957A-301F-48BD-B95C-CA41776CBE9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6615" t="19437" r="16694" b="12630"/>
          <a:stretch/>
        </p:blipFill>
        <p:spPr bwMode="auto">
          <a:xfrm>
            <a:off x="10393134" y="-92832"/>
            <a:ext cx="1980861" cy="2998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شكل بيضاوي 23">
            <a:extLst>
              <a:ext uri="{FF2B5EF4-FFF2-40B4-BE49-F238E27FC236}">
                <a16:creationId xmlns:a16="http://schemas.microsoft.com/office/drawing/2014/main" xmlns="" id="{BD167082-5B87-4A6F-9EB2-F8D5CF73BCC8}"/>
              </a:ext>
            </a:extLst>
          </p:cNvPr>
          <p:cNvSpPr/>
          <p:nvPr/>
        </p:nvSpPr>
        <p:spPr>
          <a:xfrm>
            <a:off x="7196470" y="27030"/>
            <a:ext cx="2938156" cy="862050"/>
          </a:xfrm>
          <a:prstGeom prst="ellipse">
            <a:avLst/>
          </a:prstGeom>
          <a:solidFill>
            <a:srgbClr val="92D050"/>
          </a:solidFill>
          <a:ln w="38100">
            <a:solidFill>
              <a:srgbClr val="FFFFE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800" b="1" dirty="0">
                <a:ln w="0"/>
                <a:solidFill>
                  <a:schemeClr val="bg1"/>
                </a:solidFill>
                <a:effectLst>
                  <a:outerShdw blurRad="38100" dist="19050" dir="2700000" algn="tl" rotWithShape="0">
                    <a:schemeClr val="dk1">
                      <a:alpha val="40000"/>
                    </a:schemeClr>
                  </a:outerShdw>
                </a:effectLst>
                <a:latin typeface="Frutiger LT Arabic 55 Roman" panose="01000000000000000000" pitchFamily="2" charset="-78"/>
              </a:rPr>
              <a:t>نشاط</a:t>
            </a:r>
            <a:r>
              <a:rPr lang="ar-BH" sz="4800" b="1" dirty="0">
                <a:ln w="0"/>
                <a:solidFill>
                  <a:schemeClr val="bg1"/>
                </a:solidFill>
                <a:effectLst>
                  <a:outerShdw blurRad="38100" dist="19050" dir="2700000" algn="tl" rotWithShape="0">
                    <a:schemeClr val="dk1">
                      <a:alpha val="40000"/>
                    </a:schemeClr>
                  </a:outerShdw>
                </a:effectLst>
                <a:latin typeface="Frutiger LT Arabic 55 Roman" panose="01000000000000000000" pitchFamily="2" charset="-78"/>
              </a:rPr>
              <a:t> 3 </a:t>
            </a:r>
            <a:endParaRPr lang="ar-BH" sz="4800" dirty="0"/>
          </a:p>
        </p:txBody>
      </p:sp>
      <p:pic>
        <p:nvPicPr>
          <p:cNvPr id="20" name="Picture 19">
            <a:extLst>
              <a:ext uri="{FF2B5EF4-FFF2-40B4-BE49-F238E27FC236}">
                <a16:creationId xmlns:a16="http://schemas.microsoft.com/office/drawing/2014/main" xmlns="" id="{3D0861D8-C0DC-491A-AB07-B0D7407909CB}"/>
              </a:ext>
            </a:extLst>
          </p:cNvPr>
          <p:cNvPicPr>
            <a:picLocks noChangeAspect="1"/>
          </p:cNvPicPr>
          <p:nvPr/>
        </p:nvPicPr>
        <p:blipFill>
          <a:blip r:embed="rId3"/>
          <a:stretch>
            <a:fillRect/>
          </a:stretch>
        </p:blipFill>
        <p:spPr>
          <a:xfrm>
            <a:off x="250503" y="4510763"/>
            <a:ext cx="3600675" cy="1839809"/>
          </a:xfrm>
          <a:prstGeom prst="rect">
            <a:avLst/>
          </a:prstGeom>
        </p:spPr>
      </p:pic>
      <p:grpSp>
        <p:nvGrpSpPr>
          <p:cNvPr id="2" name="Group 1">
            <a:extLst>
              <a:ext uri="{FF2B5EF4-FFF2-40B4-BE49-F238E27FC236}">
                <a16:creationId xmlns:a16="http://schemas.microsoft.com/office/drawing/2014/main" xmlns="" id="{991F5AEF-8B75-46CA-9A15-B9A1CDEB970E}"/>
              </a:ext>
            </a:extLst>
          </p:cNvPr>
          <p:cNvGrpSpPr/>
          <p:nvPr/>
        </p:nvGrpSpPr>
        <p:grpSpPr>
          <a:xfrm>
            <a:off x="250503" y="1731479"/>
            <a:ext cx="10441160" cy="4644197"/>
            <a:chOff x="212925" y="1805813"/>
            <a:chExt cx="10441160" cy="4619093"/>
          </a:xfrm>
        </p:grpSpPr>
        <p:sp>
          <p:nvSpPr>
            <p:cNvPr id="21" name="مستطيل: زوايا قطرية مستديرة 20">
              <a:extLst>
                <a:ext uri="{FF2B5EF4-FFF2-40B4-BE49-F238E27FC236}">
                  <a16:creationId xmlns:a16="http://schemas.microsoft.com/office/drawing/2014/main" xmlns="" id="{BFF1ED23-5E3E-46E6-A2C3-09A612E10682}"/>
                </a:ext>
              </a:extLst>
            </p:cNvPr>
            <p:cNvSpPr/>
            <p:nvPr/>
          </p:nvSpPr>
          <p:spPr>
            <a:xfrm rot="10800000">
              <a:off x="212925" y="1805813"/>
              <a:ext cx="10441160" cy="4619093"/>
            </a:xfrm>
            <a:prstGeom prst="round2DiagRect">
              <a:avLst>
                <a:gd name="adj1" fmla="val 38740"/>
                <a:gd name="adj2" fmla="val 0"/>
              </a:avLst>
            </a:prstGeom>
            <a:solidFill>
              <a:schemeClr val="bg1"/>
            </a:solid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2" name="مستطيل 16">
              <a:extLst>
                <a:ext uri="{FF2B5EF4-FFF2-40B4-BE49-F238E27FC236}">
                  <a16:creationId xmlns:a16="http://schemas.microsoft.com/office/drawing/2014/main" xmlns="" id="{26BA1625-1AB0-4FE5-AE28-587CE10B80EE}"/>
                </a:ext>
              </a:extLst>
            </p:cNvPr>
            <p:cNvSpPr/>
            <p:nvPr/>
          </p:nvSpPr>
          <p:spPr>
            <a:xfrm>
              <a:off x="1089780" y="1887340"/>
              <a:ext cx="9303353" cy="3462807"/>
            </a:xfrm>
            <a:prstGeom prst="rect">
              <a:avLst/>
            </a:prstGeom>
          </p:spPr>
          <p:txBody>
            <a:bodyPr wrap="square">
              <a:spAutoFit/>
            </a:bodyPr>
            <a:lstStyle/>
            <a:p>
              <a:pPr marL="742950" indent="-742950" algn="justLow" rtl="1">
                <a:lnSpc>
                  <a:spcPct val="200000"/>
                </a:lnSpc>
                <a:spcAft>
                  <a:spcPts val="800"/>
                </a:spcAft>
                <a:buFont typeface="+mj-lt"/>
                <a:buAutoNum type="arabicPeriod"/>
              </a:pPr>
              <a:r>
                <a:rPr lang="ar-BH" sz="3600" b="1" dirty="0">
                  <a:solidFill>
                    <a:srgbClr val="FF0000"/>
                  </a:solidFill>
                </a:rPr>
                <a:t>لم يستجب ابن نوح لدعوة أبيه</a:t>
              </a:r>
              <a:r>
                <a:rPr lang="ar-BH" sz="3600" b="1" dirty="0">
                  <a:solidFill>
                    <a:srgbClr val="FF0000"/>
                  </a:solidFill>
                  <a:sym typeface="AGA Arabesque" panose="05010101010101010101" pitchFamily="2" charset="2"/>
                </a:rPr>
                <a:t>.</a:t>
              </a:r>
              <a:endParaRPr lang="en-GB" sz="3600" b="1" dirty="0">
                <a:solidFill>
                  <a:srgbClr val="FF0000"/>
                </a:solidFill>
              </a:endParaRPr>
            </a:p>
            <a:p>
              <a:pPr marL="742950" indent="-742950" algn="justLow" rtl="1">
                <a:lnSpc>
                  <a:spcPct val="200000"/>
                </a:lnSpc>
                <a:spcAft>
                  <a:spcPts val="800"/>
                </a:spcAft>
                <a:buFont typeface="+mj-lt"/>
                <a:buAutoNum type="arabicPeriod"/>
              </a:pPr>
              <a:r>
                <a:rPr lang="ar-SA" sz="3600" b="1" dirty="0">
                  <a:solidFill>
                    <a:srgbClr val="FF0000"/>
                  </a:solidFill>
                </a:rPr>
                <a:t>كان </a:t>
              </a:r>
              <a:r>
                <a:rPr lang="ar-BH" sz="3600" b="1" dirty="0">
                  <a:solidFill>
                    <a:srgbClr val="FF0000"/>
                  </a:solidFill>
                </a:rPr>
                <a:t>مصير ابن نوح الغرق.</a:t>
              </a:r>
            </a:p>
            <a:p>
              <a:pPr marL="742950" indent="-742950" algn="justLow" rtl="1">
                <a:lnSpc>
                  <a:spcPct val="200000"/>
                </a:lnSpc>
                <a:spcAft>
                  <a:spcPts val="800"/>
                </a:spcAft>
                <a:buFont typeface="+mj-lt"/>
                <a:buAutoNum type="arabicPeriod"/>
              </a:pPr>
              <a:r>
                <a:rPr lang="ar-BH" sz="3600" b="1" dirty="0">
                  <a:solidFill>
                    <a:srgbClr val="FF0000"/>
                  </a:solidFill>
                </a:rPr>
                <a:t>يستحق النجاة من الغرق ومن عذاب الله المؤمنون</a:t>
              </a:r>
              <a:r>
                <a:rPr lang="ar-SA" sz="3600" b="1" dirty="0">
                  <a:solidFill>
                    <a:srgbClr val="FF0000"/>
                  </a:solidFill>
                </a:rPr>
                <a:t> فقط</a:t>
              </a:r>
              <a:r>
                <a:rPr lang="ar-BH" sz="3600" b="1" dirty="0">
                  <a:solidFill>
                    <a:srgbClr val="FF0000"/>
                  </a:solidFill>
                  <a:sym typeface="AGA Arabesque" panose="05010101010101010101" pitchFamily="2" charset="2"/>
                </a:rPr>
                <a:t>.</a:t>
              </a:r>
              <a:endParaRPr lang="en-GB" sz="3600" b="1" dirty="0">
                <a:solidFill>
                  <a:srgbClr val="FF0000"/>
                </a:solidFill>
              </a:endParaRPr>
            </a:p>
          </p:txBody>
        </p:sp>
      </p:grpSp>
      <p:grpSp>
        <p:nvGrpSpPr>
          <p:cNvPr id="23" name="مجموعة 18">
            <a:extLst>
              <a:ext uri="{FF2B5EF4-FFF2-40B4-BE49-F238E27FC236}">
                <a16:creationId xmlns:a16="http://schemas.microsoft.com/office/drawing/2014/main" xmlns="" id="{8A70778C-5FD6-4420-B554-876DCEF34632}"/>
              </a:ext>
            </a:extLst>
          </p:cNvPr>
          <p:cNvGrpSpPr/>
          <p:nvPr/>
        </p:nvGrpSpPr>
        <p:grpSpPr>
          <a:xfrm>
            <a:off x="4074499" y="140382"/>
            <a:ext cx="2300059" cy="552365"/>
            <a:chOff x="791005" y="1844253"/>
            <a:chExt cx="2300059" cy="552365"/>
          </a:xfrm>
        </p:grpSpPr>
        <p:sp>
          <p:nvSpPr>
            <p:cNvPr id="25" name="شكل بيضاوي 19">
              <a:extLst>
                <a:ext uri="{FF2B5EF4-FFF2-40B4-BE49-F238E27FC236}">
                  <a16:creationId xmlns:a16="http://schemas.microsoft.com/office/drawing/2014/main" xmlns="" id="{72FCCD25-9515-4277-A4EF-2052FD0C2942}"/>
                </a:ext>
              </a:extLst>
            </p:cNvPr>
            <p:cNvSpPr/>
            <p:nvPr/>
          </p:nvSpPr>
          <p:spPr>
            <a:xfrm>
              <a:off x="791005" y="1844253"/>
              <a:ext cx="2300059" cy="552365"/>
            </a:xfrm>
            <a:prstGeom prst="ellipse">
              <a:avLst/>
            </a:prstGeom>
            <a:solidFill>
              <a:schemeClr val="accent4">
                <a:lumMod val="20000"/>
                <a:lumOff val="80000"/>
              </a:schemeClr>
            </a:solidFill>
            <a:ln w="1270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6" name="Rectangle 5">
              <a:extLst>
                <a:ext uri="{FF2B5EF4-FFF2-40B4-BE49-F238E27FC236}">
                  <a16:creationId xmlns:a16="http://schemas.microsoft.com/office/drawing/2014/main" xmlns="" id="{DE259750-E559-4567-9C0B-3A76413A5E17}"/>
                </a:ext>
              </a:extLst>
            </p:cNvPr>
            <p:cNvSpPr/>
            <p:nvPr/>
          </p:nvSpPr>
          <p:spPr>
            <a:xfrm>
              <a:off x="882243" y="1908931"/>
              <a:ext cx="2064525" cy="480131"/>
            </a:xfrm>
            <a:prstGeom prst="rect">
              <a:avLst/>
            </a:prstGeom>
            <a:noFill/>
            <a:ln>
              <a:noFill/>
            </a:ln>
          </p:spPr>
          <p:txBody>
            <a:bodyPr wrap="square" lIns="91440" tIns="45720" rIns="91440" bIns="45720">
              <a:spAutoFit/>
            </a:bodyPr>
            <a:lstStyle/>
            <a:p>
              <a:pPr lvl="0" algn="ctr" defTabSz="457200">
                <a:lnSpc>
                  <a:spcPct val="90000"/>
                </a:lnSpc>
                <a:spcBef>
                  <a:spcPct val="0"/>
                </a:spcBef>
                <a:defRPr/>
              </a:pPr>
              <a:r>
                <a:rPr lang="ar-BH" sz="2800" b="1" dirty="0">
                  <a:ln w="0"/>
                  <a:solidFill>
                    <a:srgbClr val="0065B0"/>
                  </a:solidFill>
                  <a:effectLst>
                    <a:outerShdw blurRad="38100" dist="19050" dir="2700000" algn="tl" rotWithShape="0">
                      <a:schemeClr val="dk1">
                        <a:alpha val="40000"/>
                      </a:schemeClr>
                    </a:outerShdw>
                  </a:effectLst>
                  <a:latin typeface="Frutiger LT Arabic 55 Roman" panose="01000000000000000000" pitchFamily="2" charset="-78"/>
                </a:rPr>
                <a:t>نموذج الإجابة</a:t>
              </a:r>
              <a:endParaRPr lang="en-US" sz="2800" b="1" dirty="0">
                <a:ln w="0"/>
                <a:solidFill>
                  <a:srgbClr val="0065B0"/>
                </a:solidFill>
                <a:effectLst>
                  <a:outerShdw blurRad="38100" dist="19050" dir="2700000" algn="tl" rotWithShape="0">
                    <a:schemeClr val="dk1">
                      <a:alpha val="40000"/>
                    </a:schemeClr>
                  </a:outerShdw>
                </a:effectLst>
                <a:latin typeface="Frutiger LT Arabic 55 Roman" panose="01000000000000000000" pitchFamily="2" charset="-78"/>
              </a:endParaRPr>
            </a:p>
          </p:txBody>
        </p:sp>
      </p:grpSp>
    </p:spTree>
    <p:extLst>
      <p:ext uri="{BB962C8B-B14F-4D97-AF65-F5344CB8AC3E}">
        <p14:creationId xmlns:p14="http://schemas.microsoft.com/office/powerpoint/2010/main" val="921640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right)">
                                      <p:cBhvr>
                                        <p:cTn id="7" dur="500"/>
                                        <p:tgtEl>
                                          <p:spTgt spid="18"/>
                                        </p:tgtEl>
                                      </p:cBhvr>
                                    </p:animEffect>
                                  </p:childTnLst>
                                </p:cTn>
                              </p:par>
                            </p:childTnLst>
                          </p:cTn>
                        </p:par>
                        <p:par>
                          <p:cTn id="8" fill="hold">
                            <p:stCondLst>
                              <p:cond delay="500"/>
                            </p:stCondLst>
                            <p:childTnLst>
                              <p:par>
                                <p:cTn id="9" presetID="32" presetClass="emph" presetSubtype="0" fill="hold" nodeType="afterEffect">
                                  <p:stCondLst>
                                    <p:cond delay="0"/>
                                  </p:stCondLst>
                                  <p:childTnLst>
                                    <p:animRot by="120000">
                                      <p:cBhvr>
                                        <p:cTn id="10" dur="100" fill="hold">
                                          <p:stCondLst>
                                            <p:cond delay="0"/>
                                          </p:stCondLst>
                                        </p:cTn>
                                        <p:tgtEl>
                                          <p:spTgt spid="18"/>
                                        </p:tgtEl>
                                        <p:attrNameLst>
                                          <p:attrName>r</p:attrName>
                                        </p:attrNameLst>
                                      </p:cBhvr>
                                    </p:animRot>
                                    <p:animRot by="-240000">
                                      <p:cBhvr>
                                        <p:cTn id="11" dur="200" fill="hold">
                                          <p:stCondLst>
                                            <p:cond delay="200"/>
                                          </p:stCondLst>
                                        </p:cTn>
                                        <p:tgtEl>
                                          <p:spTgt spid="18"/>
                                        </p:tgtEl>
                                        <p:attrNameLst>
                                          <p:attrName>r</p:attrName>
                                        </p:attrNameLst>
                                      </p:cBhvr>
                                    </p:animRot>
                                    <p:animRot by="240000">
                                      <p:cBhvr>
                                        <p:cTn id="12" dur="200" fill="hold">
                                          <p:stCondLst>
                                            <p:cond delay="400"/>
                                          </p:stCondLst>
                                        </p:cTn>
                                        <p:tgtEl>
                                          <p:spTgt spid="18"/>
                                        </p:tgtEl>
                                        <p:attrNameLst>
                                          <p:attrName>r</p:attrName>
                                        </p:attrNameLst>
                                      </p:cBhvr>
                                    </p:animRot>
                                    <p:animRot by="-240000">
                                      <p:cBhvr>
                                        <p:cTn id="13" dur="200" fill="hold">
                                          <p:stCondLst>
                                            <p:cond delay="600"/>
                                          </p:stCondLst>
                                        </p:cTn>
                                        <p:tgtEl>
                                          <p:spTgt spid="18"/>
                                        </p:tgtEl>
                                        <p:attrNameLst>
                                          <p:attrName>r</p:attrName>
                                        </p:attrNameLst>
                                      </p:cBhvr>
                                    </p:animRot>
                                    <p:animRot by="120000">
                                      <p:cBhvr>
                                        <p:cTn id="14" dur="200" fill="hold">
                                          <p:stCondLst>
                                            <p:cond delay="800"/>
                                          </p:stCondLst>
                                        </p:cTn>
                                        <p:tgtEl>
                                          <p:spTgt spid="18"/>
                                        </p:tgtEl>
                                        <p:attrNameLst>
                                          <p:attrName>r</p:attrName>
                                        </p:attrNameLst>
                                      </p:cBhvr>
                                    </p:animRo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up)">
                                      <p:cBhvr>
                                        <p:cTn id="18" dur="1250"/>
                                        <p:tgtEl>
                                          <p:spTgt spid="8"/>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down)">
                                      <p:cBhvr>
                                        <p:cTn id="21" dur="1250"/>
                                        <p:tgtEl>
                                          <p:spTgt spid="24"/>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up)">
                                      <p:cBhvr>
                                        <p:cTn id="24" dur="2500"/>
                                        <p:tgtEl>
                                          <p:spTgt spid="14"/>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up)">
                                      <p:cBhvr>
                                        <p:cTn id="27" dur="1250"/>
                                        <p:tgtEl>
                                          <p:spTgt spid="16"/>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1250"/>
                                        <p:tgtEl>
                                          <p:spTgt spid="15"/>
                                        </p:tgtEl>
                                      </p:cBhvr>
                                    </p:animEffect>
                                  </p:childTnLst>
                                </p:cTn>
                              </p:par>
                            </p:childTnLst>
                          </p:cTn>
                        </p:par>
                        <p:par>
                          <p:cTn id="31" fill="hold">
                            <p:stCondLst>
                              <p:cond delay="4000"/>
                            </p:stCondLst>
                            <p:childTnLst>
                              <p:par>
                                <p:cTn id="32" presetID="18" presetClass="entr" presetSubtype="12" fill="hold" grpId="0" nodeType="afterEffect">
                                  <p:stCondLst>
                                    <p:cond delay="0"/>
                                  </p:stCondLst>
                                  <p:iterate type="wd">
                                    <p:tmPct val="66000"/>
                                  </p:iterate>
                                  <p:childTnLst>
                                    <p:set>
                                      <p:cBhvr>
                                        <p:cTn id="33" dur="1" fill="hold">
                                          <p:stCondLst>
                                            <p:cond delay="0"/>
                                          </p:stCondLst>
                                        </p:cTn>
                                        <p:tgtEl>
                                          <p:spTgt spid="17"/>
                                        </p:tgtEl>
                                        <p:attrNameLst>
                                          <p:attrName>style.visibility</p:attrName>
                                        </p:attrNameLst>
                                      </p:cBhvr>
                                      <p:to>
                                        <p:strVal val="visible"/>
                                      </p:to>
                                    </p:set>
                                    <p:animEffect transition="in" filter="strips(downLeft)">
                                      <p:cBhvr>
                                        <p:cTn id="34" dur="1000"/>
                                        <p:tgtEl>
                                          <p:spTgt spid="17"/>
                                        </p:tgtEl>
                                      </p:cBhvr>
                                    </p:animEffect>
                                  </p:childTnLst>
                                </p:cTn>
                              </p:par>
                            </p:childTnLst>
                          </p:cTn>
                        </p:par>
                        <p:par>
                          <p:cTn id="35" fill="hold">
                            <p:stCondLst>
                              <p:cond delay="47240"/>
                            </p:stCondLst>
                            <p:childTnLst>
                              <p:par>
                                <p:cTn id="36" presetID="2" presetClass="entr" presetSubtype="4" fill="hold" nodeType="after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additive="base">
                                        <p:cTn id="38" dur="500" fill="hold"/>
                                        <p:tgtEl>
                                          <p:spTgt spid="20"/>
                                        </p:tgtEl>
                                        <p:attrNameLst>
                                          <p:attrName>ppt_x</p:attrName>
                                        </p:attrNameLst>
                                      </p:cBhvr>
                                      <p:tavLst>
                                        <p:tav tm="0">
                                          <p:val>
                                            <p:strVal val="#ppt_x"/>
                                          </p:val>
                                        </p:tav>
                                        <p:tav tm="100000">
                                          <p:val>
                                            <p:strVal val="#ppt_x"/>
                                          </p:val>
                                        </p:tav>
                                      </p:tavLst>
                                    </p:anim>
                                    <p:anim calcmode="lin" valueType="num">
                                      <p:cBhvr additive="base">
                                        <p:cTn id="39" dur="500" fill="hold"/>
                                        <p:tgtEl>
                                          <p:spTgt spid="20"/>
                                        </p:tgtEl>
                                        <p:attrNameLst>
                                          <p:attrName>ppt_y</p:attrName>
                                        </p:attrNameLst>
                                      </p:cBhvr>
                                      <p:tavLst>
                                        <p:tav tm="0">
                                          <p:val>
                                            <p:strVal val="1+#ppt_h/2"/>
                                          </p:val>
                                        </p:tav>
                                        <p:tav tm="100000">
                                          <p:val>
                                            <p:strVal val="#ppt_y"/>
                                          </p:val>
                                        </p:tav>
                                      </p:tavLst>
                                    </p:anim>
                                  </p:childTnLst>
                                </p:cTn>
                              </p:par>
                            </p:childTnLst>
                          </p:cTn>
                        </p:par>
                        <p:par>
                          <p:cTn id="40" fill="hold">
                            <p:stCondLst>
                              <p:cond delay="47740"/>
                            </p:stCondLst>
                            <p:childTnLst>
                              <p:par>
                                <p:cTn id="41" presetID="42" presetClass="entr" presetSubtype="0"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1000"/>
                                        <p:tgtEl>
                                          <p:spTgt spid="23"/>
                                        </p:tgtEl>
                                      </p:cBhvr>
                                    </p:animEffect>
                                    <p:anim calcmode="lin" valueType="num">
                                      <p:cBhvr>
                                        <p:cTn id="44" dur="1000" fill="hold"/>
                                        <p:tgtEl>
                                          <p:spTgt spid="23"/>
                                        </p:tgtEl>
                                        <p:attrNameLst>
                                          <p:attrName>ppt_x</p:attrName>
                                        </p:attrNameLst>
                                      </p:cBhvr>
                                      <p:tavLst>
                                        <p:tav tm="0">
                                          <p:val>
                                            <p:strVal val="#ppt_x"/>
                                          </p:val>
                                        </p:tav>
                                        <p:tav tm="100000">
                                          <p:val>
                                            <p:strVal val="#ppt_x"/>
                                          </p:val>
                                        </p:tav>
                                      </p:tavLst>
                                    </p:anim>
                                    <p:anim calcmode="lin" valueType="num">
                                      <p:cBhvr>
                                        <p:cTn id="45" dur="1000" fill="hold"/>
                                        <p:tgtEl>
                                          <p:spTgt spid="23"/>
                                        </p:tgtEl>
                                        <p:attrNameLst>
                                          <p:attrName>ppt_y</p:attrName>
                                        </p:attrNameLst>
                                      </p:cBhvr>
                                      <p:tavLst>
                                        <p:tav tm="0">
                                          <p:val>
                                            <p:strVal val="#ppt_y+.1"/>
                                          </p:val>
                                        </p:tav>
                                        <p:tav tm="100000">
                                          <p:val>
                                            <p:strVal val="#ppt_y"/>
                                          </p:val>
                                        </p:tav>
                                      </p:tavLst>
                                    </p:anim>
                                  </p:childTnLst>
                                </p:cTn>
                              </p:par>
                            </p:childTnLst>
                          </p:cTn>
                        </p:par>
                        <p:par>
                          <p:cTn id="46" fill="hold">
                            <p:stCondLst>
                              <p:cond delay="48740"/>
                            </p:stCondLst>
                            <p:childTnLst>
                              <p:par>
                                <p:cTn id="47" presetID="16" presetClass="entr" presetSubtype="21"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barn(inVertical)">
                                      <p:cBhvr>
                                        <p:cTn id="4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p:bldP spid="15" grpId="0" animBg="1"/>
      <p:bldP spid="16" grpId="0" animBg="1"/>
      <p:bldP spid="17" grpId="0"/>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ستطيل 7">
            <a:extLst>
              <a:ext uri="{FF2B5EF4-FFF2-40B4-BE49-F238E27FC236}">
                <a16:creationId xmlns:a16="http://schemas.microsoft.com/office/drawing/2014/main" xmlns="" id="{FF415642-1B33-4D61-823C-E4A8319B079B}"/>
              </a:ext>
            </a:extLst>
          </p:cNvPr>
          <p:cNvSpPr/>
          <p:nvPr/>
        </p:nvSpPr>
        <p:spPr>
          <a:xfrm>
            <a:off x="855450" y="2536768"/>
            <a:ext cx="9841826" cy="727046"/>
          </a:xfrm>
          <a:prstGeom prst="rect">
            <a:avLst/>
          </a:prstGeom>
        </p:spPr>
        <p:txBody>
          <a:bodyPr wrap="square">
            <a:spAutoFit/>
          </a:bodyPr>
          <a:lstStyle/>
          <a:p>
            <a:pPr algn="justLow" rtl="1">
              <a:lnSpc>
                <a:spcPct val="107000"/>
              </a:lnSpc>
              <a:spcAft>
                <a:spcPts val="800"/>
              </a:spcAft>
            </a:pPr>
            <a:endParaRPr lang="en-GB" sz="3200" b="1" dirty="0"/>
          </a:p>
        </p:txBody>
      </p:sp>
      <p:grpSp>
        <p:nvGrpSpPr>
          <p:cNvPr id="9" name="مجموعة 8">
            <a:extLst>
              <a:ext uri="{FF2B5EF4-FFF2-40B4-BE49-F238E27FC236}">
                <a16:creationId xmlns:a16="http://schemas.microsoft.com/office/drawing/2014/main" xmlns="" id="{E1119854-9FC4-4632-B5DF-AE9B4F71C840}"/>
              </a:ext>
            </a:extLst>
          </p:cNvPr>
          <p:cNvGrpSpPr/>
          <p:nvPr/>
        </p:nvGrpSpPr>
        <p:grpSpPr>
          <a:xfrm>
            <a:off x="101907" y="0"/>
            <a:ext cx="3515085" cy="955192"/>
            <a:chOff x="381000" y="-351662"/>
            <a:chExt cx="3515085" cy="955192"/>
          </a:xfrm>
        </p:grpSpPr>
        <p:sp>
          <p:nvSpPr>
            <p:cNvPr id="10" name="مستطيل: زوايا علوية مستديرة 22">
              <a:extLst>
                <a:ext uri="{FF2B5EF4-FFF2-40B4-BE49-F238E27FC236}">
                  <a16:creationId xmlns:a16="http://schemas.microsoft.com/office/drawing/2014/main" xmlns="" id="{7869799D-62AF-4E76-BB8D-5F618B748562}"/>
                </a:ext>
              </a:extLst>
            </p:cNvPr>
            <p:cNvSpPr/>
            <p:nvPr/>
          </p:nvSpPr>
          <p:spPr>
            <a:xfrm rot="10800000">
              <a:off x="381000" y="-304800"/>
              <a:ext cx="3515085" cy="908330"/>
            </a:xfrm>
            <a:prstGeom prst="round2Same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6">
              <a:extLst>
                <a:ext uri="{FF2B5EF4-FFF2-40B4-BE49-F238E27FC236}">
                  <a16:creationId xmlns:a16="http://schemas.microsoft.com/office/drawing/2014/main" xmlns="" id="{A2568B52-9316-481B-9714-26F17BF31994}"/>
                </a:ext>
              </a:extLst>
            </p:cNvPr>
            <p:cNvSpPr/>
            <p:nvPr/>
          </p:nvSpPr>
          <p:spPr>
            <a:xfrm>
              <a:off x="1784577" y="-24409"/>
              <a:ext cx="1927131" cy="523220"/>
            </a:xfrm>
            <a:prstGeom prst="rect">
              <a:avLst/>
            </a:prstGeom>
            <a:noFill/>
            <a:ln>
              <a:noFill/>
            </a:ln>
          </p:spPr>
          <p:txBody>
            <a:bodyPr wrap="none" lIns="91440" tIns="45720" rIns="91440" bIns="45720">
              <a:spAutoFit/>
            </a:bodyPr>
            <a:lstStyle/>
            <a:p>
              <a:pPr algn="ctr" rtl="1"/>
              <a:r>
                <a:rPr lang="ar-BH" sz="2800" b="1" dirty="0">
                  <a:ln w="0"/>
                  <a:solidFill>
                    <a:srgbClr val="7030A0"/>
                  </a:solidFill>
                  <a:effectLst>
                    <a:outerShdw blurRad="38100" dist="19050" dir="2700000" algn="tl" rotWithShape="0">
                      <a:schemeClr val="dk1">
                        <a:alpha val="40000"/>
                      </a:schemeClr>
                    </a:outerShdw>
                  </a:effectLst>
                  <a:latin typeface="Frutiger LT Arabic 55 Roman" panose="01000000000000000000" pitchFamily="2" charset="-78"/>
                </a:rPr>
                <a:t>سيدنا نوح </a:t>
              </a:r>
              <a:r>
                <a:rPr lang="ar-BH" sz="2800" b="1" dirty="0">
                  <a:ln w="0"/>
                  <a:solidFill>
                    <a:srgbClr val="7030A0"/>
                  </a:solidFill>
                  <a:effectLst>
                    <a:outerShdw blurRad="38100" dist="19050" dir="2700000" algn="tl" rotWithShape="0">
                      <a:schemeClr val="dk1">
                        <a:alpha val="40000"/>
                      </a:schemeClr>
                    </a:outerShdw>
                  </a:effectLst>
                  <a:latin typeface="Frutiger LT Arabic 55 Roman" panose="01000000000000000000" pitchFamily="2" charset="-78"/>
                  <a:sym typeface="AGA Arabesque" panose="05010101010101010101" pitchFamily="2" charset="2"/>
                </a:rPr>
                <a:t></a:t>
              </a:r>
              <a:endParaRPr lang="en-US" sz="2800" b="1" dirty="0">
                <a:ln w="0"/>
                <a:solidFill>
                  <a:srgbClr val="7030A0"/>
                </a:solidFill>
                <a:effectLst>
                  <a:outerShdw blurRad="38100" dist="19050" dir="2700000" algn="tl" rotWithShape="0">
                    <a:schemeClr val="dk1">
                      <a:alpha val="40000"/>
                    </a:schemeClr>
                  </a:outerShdw>
                </a:effectLst>
                <a:latin typeface="Frutiger LT Arabic 55 Roman" panose="01000000000000000000" pitchFamily="2" charset="-78"/>
              </a:endParaRPr>
            </a:p>
          </p:txBody>
        </p:sp>
        <p:sp>
          <p:nvSpPr>
            <p:cNvPr id="12" name="مستطيل: زوايا علوية مستديرة 24">
              <a:extLst>
                <a:ext uri="{FF2B5EF4-FFF2-40B4-BE49-F238E27FC236}">
                  <a16:creationId xmlns:a16="http://schemas.microsoft.com/office/drawing/2014/main" xmlns="" id="{091FE6CE-E09D-43CA-AEA9-5ACF9203D6A1}"/>
                </a:ext>
              </a:extLst>
            </p:cNvPr>
            <p:cNvSpPr/>
            <p:nvPr/>
          </p:nvSpPr>
          <p:spPr>
            <a:xfrm rot="10800000">
              <a:off x="470429" y="-351662"/>
              <a:ext cx="1145760" cy="908330"/>
            </a:xfrm>
            <a:prstGeom prst="round2SameRect">
              <a:avLst/>
            </a:prstGeom>
            <a:solidFill>
              <a:srgbClr val="A6F4D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6">
              <a:extLst>
                <a:ext uri="{FF2B5EF4-FFF2-40B4-BE49-F238E27FC236}">
                  <a16:creationId xmlns:a16="http://schemas.microsoft.com/office/drawing/2014/main" xmlns="" id="{7C6F1953-3960-4B2C-8F5B-297A7FA9E73D}"/>
                </a:ext>
              </a:extLst>
            </p:cNvPr>
            <p:cNvSpPr/>
            <p:nvPr/>
          </p:nvSpPr>
          <p:spPr>
            <a:xfrm>
              <a:off x="577476" y="-153279"/>
              <a:ext cx="931665" cy="646331"/>
            </a:xfrm>
            <a:prstGeom prst="rect">
              <a:avLst/>
            </a:prstGeom>
            <a:noFill/>
            <a:ln>
              <a:noFill/>
            </a:ln>
          </p:spPr>
          <p:txBody>
            <a:bodyPr wrap="none" lIns="91440" tIns="45720" rIns="91440" bIns="45720">
              <a:spAutoFit/>
            </a:bodyPr>
            <a:lstStyle/>
            <a:p>
              <a:pPr algn="ctr"/>
              <a:r>
                <a:rPr lang="ar-BH" b="1" dirty="0">
                  <a:ln w="0"/>
                  <a:effectLst>
                    <a:outerShdw blurRad="38100" dist="19050" dir="2700000" algn="tl" rotWithShape="0">
                      <a:schemeClr val="dk1">
                        <a:alpha val="40000"/>
                      </a:schemeClr>
                    </a:outerShdw>
                  </a:effectLst>
                  <a:latin typeface="Frutiger LT Arabic 55 Roman" panose="01000000000000000000" pitchFamily="2" charset="-78"/>
                </a:rPr>
                <a:t>التربية </a:t>
              </a:r>
              <a:endParaRPr lang="en-US" b="1" dirty="0">
                <a:ln w="0"/>
                <a:effectLst>
                  <a:outerShdw blurRad="38100" dist="19050" dir="2700000" algn="tl" rotWithShape="0">
                    <a:schemeClr val="dk1">
                      <a:alpha val="40000"/>
                    </a:schemeClr>
                  </a:outerShdw>
                </a:effectLst>
                <a:latin typeface="Frutiger LT Arabic 55 Roman" panose="01000000000000000000" pitchFamily="2" charset="-78"/>
              </a:endParaRPr>
            </a:p>
            <a:p>
              <a:pPr algn="ctr"/>
              <a:r>
                <a:rPr lang="ar-BH" b="1" dirty="0">
                  <a:ln w="0"/>
                  <a:effectLst>
                    <a:outerShdw blurRad="38100" dist="19050" dir="2700000" algn="tl" rotWithShape="0">
                      <a:schemeClr val="dk1">
                        <a:alpha val="40000"/>
                      </a:schemeClr>
                    </a:outerShdw>
                  </a:effectLst>
                  <a:latin typeface="Frutiger LT Arabic 55 Roman" panose="01000000000000000000" pitchFamily="2" charset="-78"/>
                </a:rPr>
                <a:t>الإسلامية </a:t>
              </a:r>
            </a:p>
          </p:txBody>
        </p:sp>
      </p:grpSp>
      <p:sp>
        <p:nvSpPr>
          <p:cNvPr id="15" name="مستطيل: زوايا قطرية مستديرة 22">
            <a:extLst>
              <a:ext uri="{FF2B5EF4-FFF2-40B4-BE49-F238E27FC236}">
                <a16:creationId xmlns:a16="http://schemas.microsoft.com/office/drawing/2014/main" xmlns="" id="{79736D76-4FB2-43ED-9A05-113CFA64C8CE}"/>
              </a:ext>
            </a:extLst>
          </p:cNvPr>
          <p:cNvSpPr/>
          <p:nvPr/>
        </p:nvSpPr>
        <p:spPr>
          <a:xfrm>
            <a:off x="883028" y="1335460"/>
            <a:ext cx="9946157" cy="1358323"/>
          </a:xfrm>
          <a:prstGeom prst="round2DiagRect">
            <a:avLst/>
          </a:prstGeom>
          <a:noFill/>
          <a:ln w="19050">
            <a:solidFill>
              <a:srgbClr val="92D050"/>
            </a:solidFill>
            <a:prstDash val="lgDashDotDot"/>
            <a:extLst>
              <a:ext uri="{C807C97D-BFC1-408E-A445-0C87EB9F89A2}">
                <ask:lineSketchStyleProps xmlns:ask="http://schemas.microsoft.com/office/drawing/2018/sketchyshapes" xmlns="" sd="3040545050">
                  <a:custGeom>
                    <a:avLst/>
                    <a:gdLst>
                      <a:gd name="connsiteX0" fmla="*/ 701078 w 7908915"/>
                      <a:gd name="connsiteY0" fmla="*/ 0 h 4206384"/>
                      <a:gd name="connsiteX1" fmla="*/ 1399684 w 7908915"/>
                      <a:gd name="connsiteY1" fmla="*/ 0 h 4206384"/>
                      <a:gd name="connsiteX2" fmla="*/ 1954133 w 7908915"/>
                      <a:gd name="connsiteY2" fmla="*/ 0 h 4206384"/>
                      <a:gd name="connsiteX3" fmla="*/ 2508582 w 7908915"/>
                      <a:gd name="connsiteY3" fmla="*/ 0 h 4206384"/>
                      <a:gd name="connsiteX4" fmla="*/ 3207187 w 7908915"/>
                      <a:gd name="connsiteY4" fmla="*/ 0 h 4206384"/>
                      <a:gd name="connsiteX5" fmla="*/ 3761636 w 7908915"/>
                      <a:gd name="connsiteY5" fmla="*/ 0 h 4206384"/>
                      <a:gd name="connsiteX6" fmla="*/ 4316085 w 7908915"/>
                      <a:gd name="connsiteY6" fmla="*/ 0 h 4206384"/>
                      <a:gd name="connsiteX7" fmla="*/ 4654299 w 7908915"/>
                      <a:gd name="connsiteY7" fmla="*/ 0 h 4206384"/>
                      <a:gd name="connsiteX8" fmla="*/ 5352905 w 7908915"/>
                      <a:gd name="connsiteY8" fmla="*/ 0 h 4206384"/>
                      <a:gd name="connsiteX9" fmla="*/ 5979432 w 7908915"/>
                      <a:gd name="connsiteY9" fmla="*/ 0 h 4206384"/>
                      <a:gd name="connsiteX10" fmla="*/ 6605960 w 7908915"/>
                      <a:gd name="connsiteY10" fmla="*/ 0 h 4206384"/>
                      <a:gd name="connsiteX11" fmla="*/ 7232487 w 7908915"/>
                      <a:gd name="connsiteY11" fmla="*/ 0 h 4206384"/>
                      <a:gd name="connsiteX12" fmla="*/ 7908915 w 7908915"/>
                      <a:gd name="connsiteY12" fmla="*/ 0 h 4206384"/>
                      <a:gd name="connsiteX13" fmla="*/ 7908915 w 7908915"/>
                      <a:gd name="connsiteY13" fmla="*/ 0 h 4206384"/>
                      <a:gd name="connsiteX14" fmla="*/ 7908915 w 7908915"/>
                      <a:gd name="connsiteY14" fmla="*/ 584218 h 4206384"/>
                      <a:gd name="connsiteX15" fmla="*/ 7908915 w 7908915"/>
                      <a:gd name="connsiteY15" fmla="*/ 1133382 h 4206384"/>
                      <a:gd name="connsiteX16" fmla="*/ 7908915 w 7908915"/>
                      <a:gd name="connsiteY16" fmla="*/ 1787706 h 4206384"/>
                      <a:gd name="connsiteX17" fmla="*/ 7908915 w 7908915"/>
                      <a:gd name="connsiteY17" fmla="*/ 2301818 h 4206384"/>
                      <a:gd name="connsiteX18" fmla="*/ 7908915 w 7908915"/>
                      <a:gd name="connsiteY18" fmla="*/ 2850982 h 4206384"/>
                      <a:gd name="connsiteX19" fmla="*/ 7908915 w 7908915"/>
                      <a:gd name="connsiteY19" fmla="*/ 3505306 h 4206384"/>
                      <a:gd name="connsiteX20" fmla="*/ 7207837 w 7908915"/>
                      <a:gd name="connsiteY20" fmla="*/ 4206384 h 4206384"/>
                      <a:gd name="connsiteX21" fmla="*/ 6869623 w 7908915"/>
                      <a:gd name="connsiteY21" fmla="*/ 4206384 h 4206384"/>
                      <a:gd name="connsiteX22" fmla="*/ 6387252 w 7908915"/>
                      <a:gd name="connsiteY22" fmla="*/ 4206384 h 4206384"/>
                      <a:gd name="connsiteX23" fmla="*/ 5760725 w 7908915"/>
                      <a:gd name="connsiteY23" fmla="*/ 4206384 h 4206384"/>
                      <a:gd name="connsiteX24" fmla="*/ 5422511 w 7908915"/>
                      <a:gd name="connsiteY24" fmla="*/ 4206384 h 4206384"/>
                      <a:gd name="connsiteX25" fmla="*/ 4868062 w 7908915"/>
                      <a:gd name="connsiteY25" fmla="*/ 4206384 h 4206384"/>
                      <a:gd name="connsiteX26" fmla="*/ 4529848 w 7908915"/>
                      <a:gd name="connsiteY26" fmla="*/ 4206384 h 4206384"/>
                      <a:gd name="connsiteX27" fmla="*/ 3903321 w 7908915"/>
                      <a:gd name="connsiteY27" fmla="*/ 4206384 h 4206384"/>
                      <a:gd name="connsiteX28" fmla="*/ 3420950 w 7908915"/>
                      <a:gd name="connsiteY28" fmla="*/ 4206384 h 4206384"/>
                      <a:gd name="connsiteX29" fmla="*/ 3082736 w 7908915"/>
                      <a:gd name="connsiteY29" fmla="*/ 4206384 h 4206384"/>
                      <a:gd name="connsiteX30" fmla="*/ 2744523 w 7908915"/>
                      <a:gd name="connsiteY30" fmla="*/ 4206384 h 4206384"/>
                      <a:gd name="connsiteX31" fmla="*/ 2117995 w 7908915"/>
                      <a:gd name="connsiteY31" fmla="*/ 4206384 h 4206384"/>
                      <a:gd name="connsiteX32" fmla="*/ 1779781 w 7908915"/>
                      <a:gd name="connsiteY32" fmla="*/ 4206384 h 4206384"/>
                      <a:gd name="connsiteX33" fmla="*/ 1081176 w 7908915"/>
                      <a:gd name="connsiteY33" fmla="*/ 4206384 h 4206384"/>
                      <a:gd name="connsiteX34" fmla="*/ 598805 w 7908915"/>
                      <a:gd name="connsiteY34" fmla="*/ 4206384 h 4206384"/>
                      <a:gd name="connsiteX35" fmla="*/ 0 w 7908915"/>
                      <a:gd name="connsiteY35" fmla="*/ 4206384 h 4206384"/>
                      <a:gd name="connsiteX36" fmla="*/ 0 w 7908915"/>
                      <a:gd name="connsiteY36" fmla="*/ 4206384 h 4206384"/>
                      <a:gd name="connsiteX37" fmla="*/ 0 w 7908915"/>
                      <a:gd name="connsiteY37" fmla="*/ 3727326 h 4206384"/>
                      <a:gd name="connsiteX38" fmla="*/ 0 w 7908915"/>
                      <a:gd name="connsiteY38" fmla="*/ 3213214 h 4206384"/>
                      <a:gd name="connsiteX39" fmla="*/ 0 w 7908915"/>
                      <a:gd name="connsiteY39" fmla="*/ 2699102 h 4206384"/>
                      <a:gd name="connsiteX40" fmla="*/ 0 w 7908915"/>
                      <a:gd name="connsiteY40" fmla="*/ 2184991 h 4206384"/>
                      <a:gd name="connsiteX41" fmla="*/ 0 w 7908915"/>
                      <a:gd name="connsiteY41" fmla="*/ 1635826 h 4206384"/>
                      <a:gd name="connsiteX42" fmla="*/ 0 w 7908915"/>
                      <a:gd name="connsiteY42" fmla="*/ 701078 h 4206384"/>
                      <a:gd name="connsiteX43" fmla="*/ 701078 w 7908915"/>
                      <a:gd name="connsiteY43" fmla="*/ 0 h 420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908915" h="4206384" extrusionOk="0">
                        <a:moveTo>
                          <a:pt x="701078" y="0"/>
                        </a:moveTo>
                        <a:cubicBezTo>
                          <a:pt x="996894" y="-5534"/>
                          <a:pt x="1258734" y="3784"/>
                          <a:pt x="1399684" y="0"/>
                        </a:cubicBezTo>
                        <a:cubicBezTo>
                          <a:pt x="1540634" y="-3784"/>
                          <a:pt x="1816744" y="51023"/>
                          <a:pt x="1954133" y="0"/>
                        </a:cubicBezTo>
                        <a:cubicBezTo>
                          <a:pt x="2091522" y="-51023"/>
                          <a:pt x="2316584" y="46215"/>
                          <a:pt x="2508582" y="0"/>
                        </a:cubicBezTo>
                        <a:cubicBezTo>
                          <a:pt x="2700580" y="-46215"/>
                          <a:pt x="2867691" y="70562"/>
                          <a:pt x="3207187" y="0"/>
                        </a:cubicBezTo>
                        <a:cubicBezTo>
                          <a:pt x="3546683" y="-70562"/>
                          <a:pt x="3648124" y="13097"/>
                          <a:pt x="3761636" y="0"/>
                        </a:cubicBezTo>
                        <a:cubicBezTo>
                          <a:pt x="3875148" y="-13097"/>
                          <a:pt x="4041213" y="13831"/>
                          <a:pt x="4316085" y="0"/>
                        </a:cubicBezTo>
                        <a:cubicBezTo>
                          <a:pt x="4590957" y="-13831"/>
                          <a:pt x="4578060" y="33022"/>
                          <a:pt x="4654299" y="0"/>
                        </a:cubicBezTo>
                        <a:cubicBezTo>
                          <a:pt x="4730538" y="-33022"/>
                          <a:pt x="5119276" y="32484"/>
                          <a:pt x="5352905" y="0"/>
                        </a:cubicBezTo>
                        <a:cubicBezTo>
                          <a:pt x="5586534" y="-32484"/>
                          <a:pt x="5852047" y="56033"/>
                          <a:pt x="5979432" y="0"/>
                        </a:cubicBezTo>
                        <a:cubicBezTo>
                          <a:pt x="6106817" y="-56033"/>
                          <a:pt x="6479142" y="176"/>
                          <a:pt x="6605960" y="0"/>
                        </a:cubicBezTo>
                        <a:cubicBezTo>
                          <a:pt x="6732778" y="-176"/>
                          <a:pt x="7017457" y="34377"/>
                          <a:pt x="7232487" y="0"/>
                        </a:cubicBezTo>
                        <a:cubicBezTo>
                          <a:pt x="7447517" y="-34377"/>
                          <a:pt x="7676981" y="26120"/>
                          <a:pt x="7908915" y="0"/>
                        </a:cubicBezTo>
                        <a:lnTo>
                          <a:pt x="7908915" y="0"/>
                        </a:lnTo>
                        <a:cubicBezTo>
                          <a:pt x="7934942" y="285731"/>
                          <a:pt x="7880800" y="437048"/>
                          <a:pt x="7908915" y="584218"/>
                        </a:cubicBezTo>
                        <a:cubicBezTo>
                          <a:pt x="7937030" y="731388"/>
                          <a:pt x="7847834" y="991509"/>
                          <a:pt x="7908915" y="1133382"/>
                        </a:cubicBezTo>
                        <a:cubicBezTo>
                          <a:pt x="7969996" y="1275255"/>
                          <a:pt x="7889604" y="1570006"/>
                          <a:pt x="7908915" y="1787706"/>
                        </a:cubicBezTo>
                        <a:cubicBezTo>
                          <a:pt x="7928226" y="2005406"/>
                          <a:pt x="7857848" y="2108575"/>
                          <a:pt x="7908915" y="2301818"/>
                        </a:cubicBezTo>
                        <a:cubicBezTo>
                          <a:pt x="7959982" y="2495061"/>
                          <a:pt x="7859916" y="2722733"/>
                          <a:pt x="7908915" y="2850982"/>
                        </a:cubicBezTo>
                        <a:cubicBezTo>
                          <a:pt x="7957914" y="2979231"/>
                          <a:pt x="7882128" y="3265016"/>
                          <a:pt x="7908915" y="3505306"/>
                        </a:cubicBezTo>
                        <a:cubicBezTo>
                          <a:pt x="7999661" y="3904013"/>
                          <a:pt x="7565215" y="4196065"/>
                          <a:pt x="7207837" y="4206384"/>
                        </a:cubicBezTo>
                        <a:cubicBezTo>
                          <a:pt x="7085752" y="4217878"/>
                          <a:pt x="7034960" y="4206285"/>
                          <a:pt x="6869623" y="4206384"/>
                        </a:cubicBezTo>
                        <a:cubicBezTo>
                          <a:pt x="6704286" y="4206483"/>
                          <a:pt x="6616526" y="4150485"/>
                          <a:pt x="6387252" y="4206384"/>
                        </a:cubicBezTo>
                        <a:cubicBezTo>
                          <a:pt x="6157978" y="4262283"/>
                          <a:pt x="6018731" y="4167196"/>
                          <a:pt x="5760725" y="4206384"/>
                        </a:cubicBezTo>
                        <a:cubicBezTo>
                          <a:pt x="5502719" y="4245572"/>
                          <a:pt x="5509310" y="4166293"/>
                          <a:pt x="5422511" y="4206384"/>
                        </a:cubicBezTo>
                        <a:cubicBezTo>
                          <a:pt x="5335712" y="4246475"/>
                          <a:pt x="5013014" y="4140243"/>
                          <a:pt x="4868062" y="4206384"/>
                        </a:cubicBezTo>
                        <a:cubicBezTo>
                          <a:pt x="4723110" y="4272525"/>
                          <a:pt x="4694922" y="4172773"/>
                          <a:pt x="4529848" y="4206384"/>
                        </a:cubicBezTo>
                        <a:cubicBezTo>
                          <a:pt x="4364774" y="4239995"/>
                          <a:pt x="4134432" y="4195002"/>
                          <a:pt x="3903321" y="4206384"/>
                        </a:cubicBezTo>
                        <a:cubicBezTo>
                          <a:pt x="3672210" y="4217766"/>
                          <a:pt x="3593287" y="4149713"/>
                          <a:pt x="3420950" y="4206384"/>
                        </a:cubicBezTo>
                        <a:cubicBezTo>
                          <a:pt x="3248613" y="4263055"/>
                          <a:pt x="3152479" y="4186402"/>
                          <a:pt x="3082736" y="4206384"/>
                        </a:cubicBezTo>
                        <a:cubicBezTo>
                          <a:pt x="3012993" y="4226366"/>
                          <a:pt x="2821091" y="4184241"/>
                          <a:pt x="2744523" y="4206384"/>
                        </a:cubicBezTo>
                        <a:cubicBezTo>
                          <a:pt x="2667955" y="4228527"/>
                          <a:pt x="2331767" y="4184609"/>
                          <a:pt x="2117995" y="4206384"/>
                        </a:cubicBezTo>
                        <a:cubicBezTo>
                          <a:pt x="1904223" y="4228159"/>
                          <a:pt x="1936487" y="4203224"/>
                          <a:pt x="1779781" y="4206384"/>
                        </a:cubicBezTo>
                        <a:cubicBezTo>
                          <a:pt x="1623075" y="4209544"/>
                          <a:pt x="1351193" y="4195276"/>
                          <a:pt x="1081176" y="4206384"/>
                        </a:cubicBezTo>
                        <a:cubicBezTo>
                          <a:pt x="811160" y="4217492"/>
                          <a:pt x="724920" y="4178486"/>
                          <a:pt x="598805" y="4206384"/>
                        </a:cubicBezTo>
                        <a:cubicBezTo>
                          <a:pt x="472690" y="4234282"/>
                          <a:pt x="254383" y="4194085"/>
                          <a:pt x="0" y="4206384"/>
                        </a:cubicBezTo>
                        <a:lnTo>
                          <a:pt x="0" y="4206384"/>
                        </a:lnTo>
                        <a:cubicBezTo>
                          <a:pt x="-23161" y="3969262"/>
                          <a:pt x="25715" y="3856288"/>
                          <a:pt x="0" y="3727326"/>
                        </a:cubicBezTo>
                        <a:cubicBezTo>
                          <a:pt x="-25715" y="3598364"/>
                          <a:pt x="33719" y="3461008"/>
                          <a:pt x="0" y="3213214"/>
                        </a:cubicBezTo>
                        <a:cubicBezTo>
                          <a:pt x="-33719" y="2965420"/>
                          <a:pt x="57835" y="2810542"/>
                          <a:pt x="0" y="2699102"/>
                        </a:cubicBezTo>
                        <a:cubicBezTo>
                          <a:pt x="-57835" y="2587662"/>
                          <a:pt x="16998" y="2389550"/>
                          <a:pt x="0" y="2184991"/>
                        </a:cubicBezTo>
                        <a:cubicBezTo>
                          <a:pt x="-16998" y="1980432"/>
                          <a:pt x="51483" y="1780701"/>
                          <a:pt x="0" y="1635826"/>
                        </a:cubicBezTo>
                        <a:cubicBezTo>
                          <a:pt x="-51483" y="1490951"/>
                          <a:pt x="7065" y="1107874"/>
                          <a:pt x="0" y="701078"/>
                        </a:cubicBezTo>
                        <a:cubicBezTo>
                          <a:pt x="7011" y="271667"/>
                          <a:pt x="287934" y="-1887"/>
                          <a:pt x="701078"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مستطيل: زوايا مستديرة 1">
            <a:extLst>
              <a:ext uri="{FF2B5EF4-FFF2-40B4-BE49-F238E27FC236}">
                <a16:creationId xmlns:a16="http://schemas.microsoft.com/office/drawing/2014/main" xmlns="" id="{D248E184-AD2C-49B8-8DF5-34BBFC0A2B06}"/>
              </a:ext>
            </a:extLst>
          </p:cNvPr>
          <p:cNvSpPr/>
          <p:nvPr/>
        </p:nvSpPr>
        <p:spPr>
          <a:xfrm>
            <a:off x="876822" y="983518"/>
            <a:ext cx="10591800" cy="228600"/>
          </a:xfrm>
          <a:custGeom>
            <a:avLst/>
            <a:gdLst>
              <a:gd name="connsiteX0" fmla="*/ 0 w 10591800"/>
              <a:gd name="connsiteY0" fmla="*/ 181971 h 1091803"/>
              <a:gd name="connsiteX1" fmla="*/ 181971 w 10591800"/>
              <a:gd name="connsiteY1" fmla="*/ 0 h 1091803"/>
              <a:gd name="connsiteX2" fmla="*/ 10409829 w 10591800"/>
              <a:gd name="connsiteY2" fmla="*/ 0 h 1091803"/>
              <a:gd name="connsiteX3" fmla="*/ 10591800 w 10591800"/>
              <a:gd name="connsiteY3" fmla="*/ 181971 h 1091803"/>
              <a:gd name="connsiteX4" fmla="*/ 10591800 w 10591800"/>
              <a:gd name="connsiteY4" fmla="*/ 909832 h 1091803"/>
              <a:gd name="connsiteX5" fmla="*/ 10409829 w 10591800"/>
              <a:gd name="connsiteY5" fmla="*/ 1091803 h 1091803"/>
              <a:gd name="connsiteX6" fmla="*/ 181971 w 10591800"/>
              <a:gd name="connsiteY6" fmla="*/ 1091803 h 1091803"/>
              <a:gd name="connsiteX7" fmla="*/ 0 w 10591800"/>
              <a:gd name="connsiteY7" fmla="*/ 909832 h 1091803"/>
              <a:gd name="connsiteX8" fmla="*/ 0 w 10591800"/>
              <a:gd name="connsiteY8" fmla="*/ 181971 h 1091803"/>
              <a:gd name="connsiteX0" fmla="*/ 0 w 10591800"/>
              <a:gd name="connsiteY0" fmla="*/ 194376 h 1104208"/>
              <a:gd name="connsiteX1" fmla="*/ 181971 w 10591800"/>
              <a:gd name="connsiteY1" fmla="*/ 12405 h 1104208"/>
              <a:gd name="connsiteX2" fmla="*/ 5929423 w 10591800"/>
              <a:gd name="connsiteY2" fmla="*/ 0 h 1104208"/>
              <a:gd name="connsiteX3" fmla="*/ 10409829 w 10591800"/>
              <a:gd name="connsiteY3" fmla="*/ 12405 h 1104208"/>
              <a:gd name="connsiteX4" fmla="*/ 10591800 w 10591800"/>
              <a:gd name="connsiteY4" fmla="*/ 194376 h 1104208"/>
              <a:gd name="connsiteX5" fmla="*/ 10591800 w 10591800"/>
              <a:gd name="connsiteY5" fmla="*/ 922237 h 1104208"/>
              <a:gd name="connsiteX6" fmla="*/ 10409829 w 10591800"/>
              <a:gd name="connsiteY6" fmla="*/ 1104208 h 1104208"/>
              <a:gd name="connsiteX7" fmla="*/ 181971 w 10591800"/>
              <a:gd name="connsiteY7" fmla="*/ 1104208 h 1104208"/>
              <a:gd name="connsiteX8" fmla="*/ 0 w 10591800"/>
              <a:gd name="connsiteY8" fmla="*/ 922237 h 1104208"/>
              <a:gd name="connsiteX9" fmla="*/ 0 w 10591800"/>
              <a:gd name="connsiteY9" fmla="*/ 194376 h 1104208"/>
              <a:gd name="connsiteX0" fmla="*/ 0 w 10591800"/>
              <a:gd name="connsiteY0" fmla="*/ 194376 h 1104208"/>
              <a:gd name="connsiteX1" fmla="*/ 181971 w 10591800"/>
              <a:gd name="connsiteY1" fmla="*/ 12405 h 1104208"/>
              <a:gd name="connsiteX2" fmla="*/ 5929423 w 10591800"/>
              <a:gd name="connsiteY2" fmla="*/ 0 h 1104208"/>
              <a:gd name="connsiteX3" fmla="*/ 10409829 w 10591800"/>
              <a:gd name="connsiteY3" fmla="*/ 12405 h 1104208"/>
              <a:gd name="connsiteX4" fmla="*/ 10591800 w 10591800"/>
              <a:gd name="connsiteY4" fmla="*/ 194376 h 1104208"/>
              <a:gd name="connsiteX5" fmla="*/ 10591800 w 10591800"/>
              <a:gd name="connsiteY5" fmla="*/ 922237 h 1104208"/>
              <a:gd name="connsiteX6" fmla="*/ 10409829 w 10591800"/>
              <a:gd name="connsiteY6" fmla="*/ 1104208 h 1104208"/>
              <a:gd name="connsiteX7" fmla="*/ 181971 w 10591800"/>
              <a:gd name="connsiteY7" fmla="*/ 1104208 h 1104208"/>
              <a:gd name="connsiteX8" fmla="*/ 0 w 10591800"/>
              <a:gd name="connsiteY8" fmla="*/ 922237 h 1104208"/>
              <a:gd name="connsiteX9" fmla="*/ 0 w 10591800"/>
              <a:gd name="connsiteY9" fmla="*/ 194376 h 110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91800" h="1104208">
                <a:moveTo>
                  <a:pt x="0" y="194376"/>
                </a:moveTo>
                <a:cubicBezTo>
                  <a:pt x="0" y="93876"/>
                  <a:pt x="81471" y="12405"/>
                  <a:pt x="181971" y="12405"/>
                </a:cubicBezTo>
                <a:lnTo>
                  <a:pt x="5929423" y="0"/>
                </a:lnTo>
                <a:cubicBezTo>
                  <a:pt x="7422892" y="4135"/>
                  <a:pt x="6640992" y="18903"/>
                  <a:pt x="10409829" y="12405"/>
                </a:cubicBezTo>
                <a:cubicBezTo>
                  <a:pt x="10510329" y="12405"/>
                  <a:pt x="10591800" y="93876"/>
                  <a:pt x="10591800" y="194376"/>
                </a:cubicBezTo>
                <a:lnTo>
                  <a:pt x="10591800" y="922237"/>
                </a:lnTo>
                <a:cubicBezTo>
                  <a:pt x="10591800" y="1022737"/>
                  <a:pt x="10510329" y="1104208"/>
                  <a:pt x="10409829" y="1104208"/>
                </a:cubicBezTo>
                <a:lnTo>
                  <a:pt x="181971" y="1104208"/>
                </a:lnTo>
                <a:cubicBezTo>
                  <a:pt x="81471" y="1104208"/>
                  <a:pt x="0" y="1022737"/>
                  <a:pt x="0" y="922237"/>
                </a:cubicBezTo>
                <a:lnTo>
                  <a:pt x="0" y="194376"/>
                </a:lnTo>
                <a:close/>
              </a:path>
            </a:pathLst>
          </a:custGeom>
          <a:noFill/>
          <a:ln w="38100">
            <a:solidFill>
              <a:schemeClr val="accent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17" name="شكل بيضاوي 16">
            <a:extLst>
              <a:ext uri="{FF2B5EF4-FFF2-40B4-BE49-F238E27FC236}">
                <a16:creationId xmlns:a16="http://schemas.microsoft.com/office/drawing/2014/main" xmlns="" id="{BD167082-5B87-4A6F-9EB2-F8D5CF73BCC8}"/>
              </a:ext>
            </a:extLst>
          </p:cNvPr>
          <p:cNvSpPr/>
          <p:nvPr/>
        </p:nvSpPr>
        <p:spPr>
          <a:xfrm>
            <a:off x="7353822" y="617710"/>
            <a:ext cx="3166756" cy="923330"/>
          </a:xfrm>
          <a:prstGeom prst="ellipse">
            <a:avLst/>
          </a:prstGeom>
          <a:solidFill>
            <a:schemeClr val="accent2">
              <a:lumMod val="60000"/>
              <a:lumOff val="40000"/>
            </a:schemeClr>
          </a:solidFill>
          <a:ln w="38100">
            <a:solidFill>
              <a:schemeClr val="accent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18" name="Rectangle 5">
            <a:extLst>
              <a:ext uri="{FF2B5EF4-FFF2-40B4-BE49-F238E27FC236}">
                <a16:creationId xmlns:a16="http://schemas.microsoft.com/office/drawing/2014/main" xmlns="" id="{A1376138-C41A-4221-84A6-A303FCE90C8A}"/>
              </a:ext>
            </a:extLst>
          </p:cNvPr>
          <p:cNvSpPr/>
          <p:nvPr/>
        </p:nvSpPr>
        <p:spPr>
          <a:xfrm>
            <a:off x="6608188" y="608780"/>
            <a:ext cx="3900768" cy="923330"/>
          </a:xfrm>
          <a:prstGeom prst="rect">
            <a:avLst/>
          </a:prstGeom>
          <a:noFill/>
          <a:ln>
            <a:noFill/>
          </a:ln>
        </p:spPr>
        <p:txBody>
          <a:bodyPr wrap="square" lIns="91440" tIns="45720" rIns="91440" bIns="45720">
            <a:spAutoFit/>
          </a:bodyPr>
          <a:lstStyle/>
          <a:p>
            <a:pPr algn="r"/>
            <a:r>
              <a:rPr lang="ar-BH" sz="5400" b="1" dirty="0">
                <a:ln w="0"/>
                <a:solidFill>
                  <a:schemeClr val="accent2">
                    <a:lumMod val="50000"/>
                  </a:schemeClr>
                </a:solidFill>
                <a:effectLst>
                  <a:outerShdw blurRad="38100" dist="19050" dir="2700000" algn="tl" rotWithShape="0">
                    <a:schemeClr val="dk1">
                      <a:alpha val="40000"/>
                    </a:schemeClr>
                  </a:outerShdw>
                </a:effectLst>
                <a:latin typeface="Frutiger LT Arabic 55 Roman" panose="01000000000000000000" pitchFamily="2" charset="-78"/>
              </a:rPr>
              <a:t>نشاط ختامي</a:t>
            </a:r>
          </a:p>
        </p:txBody>
      </p:sp>
      <p:pic>
        <p:nvPicPr>
          <p:cNvPr id="19" name="Picture 3">
            <a:extLst>
              <a:ext uri="{FF2B5EF4-FFF2-40B4-BE49-F238E27FC236}">
                <a16:creationId xmlns:a16="http://schemas.microsoft.com/office/drawing/2014/main" xmlns="" id="{73593E8D-E166-462F-98B3-0BA0911D2402}"/>
              </a:ext>
            </a:extLst>
          </p:cNvPr>
          <p:cNvPicPr>
            <a:picLocks noChangeAspect="1" noChangeArrowheads="1"/>
          </p:cNvPicPr>
          <p:nvPr/>
        </p:nvPicPr>
        <p:blipFill rotWithShape="1">
          <a:blip r:embed="rId2">
            <a:clrChange>
              <a:clrFrom>
                <a:srgbClr val="FFFFFF"/>
              </a:clrFrom>
              <a:clrTo>
                <a:srgbClr val="FFFFFF">
                  <a:alpha val="0"/>
                </a:srgbClr>
              </a:clrTo>
            </a:clrChange>
            <a:alphaModFix/>
            <a:extLst>
              <a:ext uri="{28A0092B-C50C-407E-A947-70E740481C1C}">
                <a14:useLocalDpi xmlns:a14="http://schemas.microsoft.com/office/drawing/2010/main" val="0"/>
              </a:ext>
            </a:extLst>
          </a:blip>
          <a:srcRect t="1" r="1309" b="3878"/>
          <a:stretch/>
        </p:blipFill>
        <p:spPr bwMode="auto">
          <a:xfrm>
            <a:off x="10173221" y="135439"/>
            <a:ext cx="1676400" cy="2183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مستطيل 19">
            <a:extLst>
              <a:ext uri="{FF2B5EF4-FFF2-40B4-BE49-F238E27FC236}">
                <a16:creationId xmlns:a16="http://schemas.microsoft.com/office/drawing/2014/main" xmlns="" id="{568736C1-9F08-476C-BD13-3A2AA3365937}"/>
              </a:ext>
            </a:extLst>
          </p:cNvPr>
          <p:cNvSpPr/>
          <p:nvPr/>
        </p:nvSpPr>
        <p:spPr>
          <a:xfrm>
            <a:off x="1196660" y="1597892"/>
            <a:ext cx="9072137" cy="1077218"/>
          </a:xfrm>
          <a:prstGeom prst="rect">
            <a:avLst/>
          </a:prstGeom>
        </p:spPr>
        <p:txBody>
          <a:bodyPr wrap="square">
            <a:spAutoFit/>
          </a:bodyPr>
          <a:lstStyle/>
          <a:p>
            <a:pPr algn="r" rtl="1"/>
            <a:r>
              <a:rPr lang="ar-SA" sz="3200" b="1" dirty="0"/>
              <a:t>أضع علامة (</a:t>
            </a:r>
            <a:r>
              <a:rPr lang="ar-SA" sz="3200" b="1" dirty="0">
                <a:latin typeface="FreesiaUPC" panose="020B0502040204020203" pitchFamily="34" charset="-34"/>
              </a:rPr>
              <a:t>√</a:t>
            </a:r>
            <a:r>
              <a:rPr lang="ar-SA" sz="3200" b="1" dirty="0"/>
              <a:t>) أمام العبارة الصحيحة</a:t>
            </a:r>
            <a:r>
              <a:rPr lang="ar-BH" sz="3200" b="1" dirty="0"/>
              <a:t>،</a:t>
            </a:r>
            <a:r>
              <a:rPr lang="ar-SA" sz="3200" b="1" dirty="0"/>
              <a:t> </a:t>
            </a:r>
            <a:r>
              <a:rPr lang="en-US" sz="3200" b="1" dirty="0"/>
              <a:t/>
            </a:r>
            <a:br>
              <a:rPr lang="en-US" sz="3200" b="1" dirty="0"/>
            </a:br>
            <a:r>
              <a:rPr lang="ar-SA" sz="3200" b="1" dirty="0"/>
              <a:t>وعلامة (×) أمام العبارة غير الصحيحة فيما يأتي:</a:t>
            </a:r>
            <a:endParaRPr lang="en-GB" sz="3200" dirty="0"/>
          </a:p>
        </p:txBody>
      </p:sp>
      <p:grpSp>
        <p:nvGrpSpPr>
          <p:cNvPr id="21" name="مجموعة 20">
            <a:extLst>
              <a:ext uri="{FF2B5EF4-FFF2-40B4-BE49-F238E27FC236}">
                <a16:creationId xmlns:a16="http://schemas.microsoft.com/office/drawing/2014/main" xmlns="" id="{B1E97C87-B0E5-46C2-9B61-7986FB7A6C92}"/>
              </a:ext>
            </a:extLst>
          </p:cNvPr>
          <p:cNvGrpSpPr/>
          <p:nvPr/>
        </p:nvGrpSpPr>
        <p:grpSpPr>
          <a:xfrm>
            <a:off x="1105422" y="1649241"/>
            <a:ext cx="2300059" cy="552365"/>
            <a:chOff x="791005" y="1844253"/>
            <a:chExt cx="2300059" cy="552365"/>
          </a:xfrm>
        </p:grpSpPr>
        <p:sp>
          <p:nvSpPr>
            <p:cNvPr id="22" name="شكل بيضاوي 21">
              <a:extLst>
                <a:ext uri="{FF2B5EF4-FFF2-40B4-BE49-F238E27FC236}">
                  <a16:creationId xmlns:a16="http://schemas.microsoft.com/office/drawing/2014/main" xmlns="" id="{D3193668-B1D0-42E1-B1CA-3FAB62149A3C}"/>
                </a:ext>
              </a:extLst>
            </p:cNvPr>
            <p:cNvSpPr/>
            <p:nvPr/>
          </p:nvSpPr>
          <p:spPr>
            <a:xfrm>
              <a:off x="791005" y="1844253"/>
              <a:ext cx="2300059" cy="552365"/>
            </a:xfrm>
            <a:prstGeom prst="ellipse">
              <a:avLst/>
            </a:prstGeom>
            <a:solidFill>
              <a:schemeClr val="accent4">
                <a:lumMod val="20000"/>
                <a:lumOff val="80000"/>
              </a:schemeClr>
            </a:solidFill>
            <a:ln w="1270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3" name="Rectangle 5">
              <a:extLst>
                <a:ext uri="{FF2B5EF4-FFF2-40B4-BE49-F238E27FC236}">
                  <a16:creationId xmlns:a16="http://schemas.microsoft.com/office/drawing/2014/main" xmlns="" id="{E30A5661-338E-4F26-A7AB-F12FB69261D1}"/>
                </a:ext>
              </a:extLst>
            </p:cNvPr>
            <p:cNvSpPr/>
            <p:nvPr/>
          </p:nvSpPr>
          <p:spPr>
            <a:xfrm>
              <a:off x="882243" y="1908931"/>
              <a:ext cx="2064525" cy="480131"/>
            </a:xfrm>
            <a:prstGeom prst="rect">
              <a:avLst/>
            </a:prstGeom>
            <a:noFill/>
            <a:ln>
              <a:noFill/>
            </a:ln>
          </p:spPr>
          <p:txBody>
            <a:bodyPr wrap="square" lIns="91440" tIns="45720" rIns="91440" bIns="45720">
              <a:spAutoFit/>
            </a:bodyPr>
            <a:lstStyle/>
            <a:p>
              <a:pPr lvl="0" algn="ctr" defTabSz="457200">
                <a:lnSpc>
                  <a:spcPct val="90000"/>
                </a:lnSpc>
                <a:spcBef>
                  <a:spcPct val="0"/>
                </a:spcBef>
                <a:defRPr/>
              </a:pPr>
              <a:r>
                <a:rPr lang="ar-BH" sz="2800" b="1" dirty="0">
                  <a:ln w="0"/>
                  <a:solidFill>
                    <a:srgbClr val="0065B0"/>
                  </a:solidFill>
                  <a:effectLst>
                    <a:outerShdw blurRad="38100" dist="19050" dir="2700000" algn="tl" rotWithShape="0">
                      <a:schemeClr val="dk1">
                        <a:alpha val="40000"/>
                      </a:schemeClr>
                    </a:outerShdw>
                  </a:effectLst>
                  <a:latin typeface="Frutiger LT Arabic 55 Roman" panose="01000000000000000000" pitchFamily="2" charset="-78"/>
                </a:rPr>
                <a:t>نموذج الإجابة</a:t>
              </a:r>
              <a:endParaRPr lang="en-US" sz="2800" b="1" dirty="0">
                <a:ln w="0"/>
                <a:solidFill>
                  <a:srgbClr val="0065B0"/>
                </a:solidFill>
                <a:effectLst>
                  <a:outerShdw blurRad="38100" dist="19050" dir="2700000" algn="tl" rotWithShape="0">
                    <a:schemeClr val="dk1">
                      <a:alpha val="40000"/>
                    </a:schemeClr>
                  </a:outerShdw>
                </a:effectLst>
                <a:latin typeface="Frutiger LT Arabic 55 Roman" panose="01000000000000000000" pitchFamily="2" charset="-78"/>
              </a:endParaRPr>
            </a:p>
          </p:txBody>
        </p:sp>
      </p:grpSp>
      <p:grpSp>
        <p:nvGrpSpPr>
          <p:cNvPr id="24" name="مجموعة 23">
            <a:extLst>
              <a:ext uri="{FF2B5EF4-FFF2-40B4-BE49-F238E27FC236}">
                <a16:creationId xmlns:a16="http://schemas.microsoft.com/office/drawing/2014/main" xmlns="" id="{C4AB99F4-B227-4B8F-8A8E-995AE1493B2C}"/>
              </a:ext>
            </a:extLst>
          </p:cNvPr>
          <p:cNvGrpSpPr/>
          <p:nvPr/>
        </p:nvGrpSpPr>
        <p:grpSpPr>
          <a:xfrm>
            <a:off x="648222" y="3007562"/>
            <a:ext cx="10820400" cy="634603"/>
            <a:chOff x="685800" y="2999452"/>
            <a:chExt cx="10820400" cy="634603"/>
          </a:xfrm>
        </p:grpSpPr>
        <p:grpSp>
          <p:nvGrpSpPr>
            <p:cNvPr id="25" name="مجموعة 24">
              <a:extLst>
                <a:ext uri="{FF2B5EF4-FFF2-40B4-BE49-F238E27FC236}">
                  <a16:creationId xmlns:a16="http://schemas.microsoft.com/office/drawing/2014/main" xmlns="" id="{E2934D20-B865-48F6-84AF-78A7C194D565}"/>
                </a:ext>
              </a:extLst>
            </p:cNvPr>
            <p:cNvGrpSpPr/>
            <p:nvPr/>
          </p:nvGrpSpPr>
          <p:grpSpPr>
            <a:xfrm>
              <a:off x="685800" y="2999452"/>
              <a:ext cx="9653585" cy="634603"/>
              <a:chOff x="914400" y="2503917"/>
              <a:chExt cx="9653585" cy="851298"/>
            </a:xfrm>
          </p:grpSpPr>
          <p:sp>
            <p:nvSpPr>
              <p:cNvPr id="29" name="مستطيل: زوايا قطرية مستديرة 25">
                <a:extLst>
                  <a:ext uri="{FF2B5EF4-FFF2-40B4-BE49-F238E27FC236}">
                    <a16:creationId xmlns:a16="http://schemas.microsoft.com/office/drawing/2014/main" xmlns="" id="{77F4F6BC-353B-4CEA-8B27-27711FC4557D}"/>
                  </a:ext>
                </a:extLst>
              </p:cNvPr>
              <p:cNvSpPr/>
              <p:nvPr/>
            </p:nvSpPr>
            <p:spPr>
              <a:xfrm>
                <a:off x="914400" y="2503917"/>
                <a:ext cx="9653585" cy="772683"/>
              </a:xfrm>
              <a:prstGeom prst="round2DiagRect">
                <a:avLst/>
              </a:prstGeom>
              <a:noFill/>
              <a:ln w="19050">
                <a:solidFill>
                  <a:srgbClr val="FFC000"/>
                </a:solidFill>
                <a:prstDash val="sysDash"/>
                <a:extLst>
                  <a:ext uri="{C807C97D-BFC1-408E-A445-0C87EB9F89A2}">
                    <ask:lineSketchStyleProps xmlns:ask="http://schemas.microsoft.com/office/drawing/2018/sketchyshapes" xmlns="" sd="3040545050">
                      <a:custGeom>
                        <a:avLst/>
                        <a:gdLst>
                          <a:gd name="connsiteX0" fmla="*/ 701078 w 7908915"/>
                          <a:gd name="connsiteY0" fmla="*/ 0 h 4206384"/>
                          <a:gd name="connsiteX1" fmla="*/ 1399684 w 7908915"/>
                          <a:gd name="connsiteY1" fmla="*/ 0 h 4206384"/>
                          <a:gd name="connsiteX2" fmla="*/ 1954133 w 7908915"/>
                          <a:gd name="connsiteY2" fmla="*/ 0 h 4206384"/>
                          <a:gd name="connsiteX3" fmla="*/ 2508582 w 7908915"/>
                          <a:gd name="connsiteY3" fmla="*/ 0 h 4206384"/>
                          <a:gd name="connsiteX4" fmla="*/ 3207187 w 7908915"/>
                          <a:gd name="connsiteY4" fmla="*/ 0 h 4206384"/>
                          <a:gd name="connsiteX5" fmla="*/ 3761636 w 7908915"/>
                          <a:gd name="connsiteY5" fmla="*/ 0 h 4206384"/>
                          <a:gd name="connsiteX6" fmla="*/ 4316085 w 7908915"/>
                          <a:gd name="connsiteY6" fmla="*/ 0 h 4206384"/>
                          <a:gd name="connsiteX7" fmla="*/ 4654299 w 7908915"/>
                          <a:gd name="connsiteY7" fmla="*/ 0 h 4206384"/>
                          <a:gd name="connsiteX8" fmla="*/ 5352905 w 7908915"/>
                          <a:gd name="connsiteY8" fmla="*/ 0 h 4206384"/>
                          <a:gd name="connsiteX9" fmla="*/ 5979432 w 7908915"/>
                          <a:gd name="connsiteY9" fmla="*/ 0 h 4206384"/>
                          <a:gd name="connsiteX10" fmla="*/ 6605960 w 7908915"/>
                          <a:gd name="connsiteY10" fmla="*/ 0 h 4206384"/>
                          <a:gd name="connsiteX11" fmla="*/ 7232487 w 7908915"/>
                          <a:gd name="connsiteY11" fmla="*/ 0 h 4206384"/>
                          <a:gd name="connsiteX12" fmla="*/ 7908915 w 7908915"/>
                          <a:gd name="connsiteY12" fmla="*/ 0 h 4206384"/>
                          <a:gd name="connsiteX13" fmla="*/ 7908915 w 7908915"/>
                          <a:gd name="connsiteY13" fmla="*/ 0 h 4206384"/>
                          <a:gd name="connsiteX14" fmla="*/ 7908915 w 7908915"/>
                          <a:gd name="connsiteY14" fmla="*/ 584218 h 4206384"/>
                          <a:gd name="connsiteX15" fmla="*/ 7908915 w 7908915"/>
                          <a:gd name="connsiteY15" fmla="*/ 1133382 h 4206384"/>
                          <a:gd name="connsiteX16" fmla="*/ 7908915 w 7908915"/>
                          <a:gd name="connsiteY16" fmla="*/ 1787706 h 4206384"/>
                          <a:gd name="connsiteX17" fmla="*/ 7908915 w 7908915"/>
                          <a:gd name="connsiteY17" fmla="*/ 2301818 h 4206384"/>
                          <a:gd name="connsiteX18" fmla="*/ 7908915 w 7908915"/>
                          <a:gd name="connsiteY18" fmla="*/ 2850982 h 4206384"/>
                          <a:gd name="connsiteX19" fmla="*/ 7908915 w 7908915"/>
                          <a:gd name="connsiteY19" fmla="*/ 3505306 h 4206384"/>
                          <a:gd name="connsiteX20" fmla="*/ 7207837 w 7908915"/>
                          <a:gd name="connsiteY20" fmla="*/ 4206384 h 4206384"/>
                          <a:gd name="connsiteX21" fmla="*/ 6869623 w 7908915"/>
                          <a:gd name="connsiteY21" fmla="*/ 4206384 h 4206384"/>
                          <a:gd name="connsiteX22" fmla="*/ 6387252 w 7908915"/>
                          <a:gd name="connsiteY22" fmla="*/ 4206384 h 4206384"/>
                          <a:gd name="connsiteX23" fmla="*/ 5760725 w 7908915"/>
                          <a:gd name="connsiteY23" fmla="*/ 4206384 h 4206384"/>
                          <a:gd name="connsiteX24" fmla="*/ 5422511 w 7908915"/>
                          <a:gd name="connsiteY24" fmla="*/ 4206384 h 4206384"/>
                          <a:gd name="connsiteX25" fmla="*/ 4868062 w 7908915"/>
                          <a:gd name="connsiteY25" fmla="*/ 4206384 h 4206384"/>
                          <a:gd name="connsiteX26" fmla="*/ 4529848 w 7908915"/>
                          <a:gd name="connsiteY26" fmla="*/ 4206384 h 4206384"/>
                          <a:gd name="connsiteX27" fmla="*/ 3903321 w 7908915"/>
                          <a:gd name="connsiteY27" fmla="*/ 4206384 h 4206384"/>
                          <a:gd name="connsiteX28" fmla="*/ 3420950 w 7908915"/>
                          <a:gd name="connsiteY28" fmla="*/ 4206384 h 4206384"/>
                          <a:gd name="connsiteX29" fmla="*/ 3082736 w 7908915"/>
                          <a:gd name="connsiteY29" fmla="*/ 4206384 h 4206384"/>
                          <a:gd name="connsiteX30" fmla="*/ 2744523 w 7908915"/>
                          <a:gd name="connsiteY30" fmla="*/ 4206384 h 4206384"/>
                          <a:gd name="connsiteX31" fmla="*/ 2117995 w 7908915"/>
                          <a:gd name="connsiteY31" fmla="*/ 4206384 h 4206384"/>
                          <a:gd name="connsiteX32" fmla="*/ 1779781 w 7908915"/>
                          <a:gd name="connsiteY32" fmla="*/ 4206384 h 4206384"/>
                          <a:gd name="connsiteX33" fmla="*/ 1081176 w 7908915"/>
                          <a:gd name="connsiteY33" fmla="*/ 4206384 h 4206384"/>
                          <a:gd name="connsiteX34" fmla="*/ 598805 w 7908915"/>
                          <a:gd name="connsiteY34" fmla="*/ 4206384 h 4206384"/>
                          <a:gd name="connsiteX35" fmla="*/ 0 w 7908915"/>
                          <a:gd name="connsiteY35" fmla="*/ 4206384 h 4206384"/>
                          <a:gd name="connsiteX36" fmla="*/ 0 w 7908915"/>
                          <a:gd name="connsiteY36" fmla="*/ 4206384 h 4206384"/>
                          <a:gd name="connsiteX37" fmla="*/ 0 w 7908915"/>
                          <a:gd name="connsiteY37" fmla="*/ 3727326 h 4206384"/>
                          <a:gd name="connsiteX38" fmla="*/ 0 w 7908915"/>
                          <a:gd name="connsiteY38" fmla="*/ 3213214 h 4206384"/>
                          <a:gd name="connsiteX39" fmla="*/ 0 w 7908915"/>
                          <a:gd name="connsiteY39" fmla="*/ 2699102 h 4206384"/>
                          <a:gd name="connsiteX40" fmla="*/ 0 w 7908915"/>
                          <a:gd name="connsiteY40" fmla="*/ 2184991 h 4206384"/>
                          <a:gd name="connsiteX41" fmla="*/ 0 w 7908915"/>
                          <a:gd name="connsiteY41" fmla="*/ 1635826 h 4206384"/>
                          <a:gd name="connsiteX42" fmla="*/ 0 w 7908915"/>
                          <a:gd name="connsiteY42" fmla="*/ 701078 h 4206384"/>
                          <a:gd name="connsiteX43" fmla="*/ 701078 w 7908915"/>
                          <a:gd name="connsiteY43" fmla="*/ 0 h 420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908915" h="4206384" extrusionOk="0">
                            <a:moveTo>
                              <a:pt x="701078" y="0"/>
                            </a:moveTo>
                            <a:cubicBezTo>
                              <a:pt x="996894" y="-5534"/>
                              <a:pt x="1258734" y="3784"/>
                              <a:pt x="1399684" y="0"/>
                            </a:cubicBezTo>
                            <a:cubicBezTo>
                              <a:pt x="1540634" y="-3784"/>
                              <a:pt x="1816744" y="51023"/>
                              <a:pt x="1954133" y="0"/>
                            </a:cubicBezTo>
                            <a:cubicBezTo>
                              <a:pt x="2091522" y="-51023"/>
                              <a:pt x="2316584" y="46215"/>
                              <a:pt x="2508582" y="0"/>
                            </a:cubicBezTo>
                            <a:cubicBezTo>
                              <a:pt x="2700580" y="-46215"/>
                              <a:pt x="2867691" y="70562"/>
                              <a:pt x="3207187" y="0"/>
                            </a:cubicBezTo>
                            <a:cubicBezTo>
                              <a:pt x="3546683" y="-70562"/>
                              <a:pt x="3648124" y="13097"/>
                              <a:pt x="3761636" y="0"/>
                            </a:cubicBezTo>
                            <a:cubicBezTo>
                              <a:pt x="3875148" y="-13097"/>
                              <a:pt x="4041213" y="13831"/>
                              <a:pt x="4316085" y="0"/>
                            </a:cubicBezTo>
                            <a:cubicBezTo>
                              <a:pt x="4590957" y="-13831"/>
                              <a:pt x="4578060" y="33022"/>
                              <a:pt x="4654299" y="0"/>
                            </a:cubicBezTo>
                            <a:cubicBezTo>
                              <a:pt x="4730538" y="-33022"/>
                              <a:pt x="5119276" y="32484"/>
                              <a:pt x="5352905" y="0"/>
                            </a:cubicBezTo>
                            <a:cubicBezTo>
                              <a:pt x="5586534" y="-32484"/>
                              <a:pt x="5852047" y="56033"/>
                              <a:pt x="5979432" y="0"/>
                            </a:cubicBezTo>
                            <a:cubicBezTo>
                              <a:pt x="6106817" y="-56033"/>
                              <a:pt x="6479142" y="176"/>
                              <a:pt x="6605960" y="0"/>
                            </a:cubicBezTo>
                            <a:cubicBezTo>
                              <a:pt x="6732778" y="-176"/>
                              <a:pt x="7017457" y="34377"/>
                              <a:pt x="7232487" y="0"/>
                            </a:cubicBezTo>
                            <a:cubicBezTo>
                              <a:pt x="7447517" y="-34377"/>
                              <a:pt x="7676981" y="26120"/>
                              <a:pt x="7908915" y="0"/>
                            </a:cubicBezTo>
                            <a:lnTo>
                              <a:pt x="7908915" y="0"/>
                            </a:lnTo>
                            <a:cubicBezTo>
                              <a:pt x="7934942" y="285731"/>
                              <a:pt x="7880800" y="437048"/>
                              <a:pt x="7908915" y="584218"/>
                            </a:cubicBezTo>
                            <a:cubicBezTo>
                              <a:pt x="7937030" y="731388"/>
                              <a:pt x="7847834" y="991509"/>
                              <a:pt x="7908915" y="1133382"/>
                            </a:cubicBezTo>
                            <a:cubicBezTo>
                              <a:pt x="7969996" y="1275255"/>
                              <a:pt x="7889604" y="1570006"/>
                              <a:pt x="7908915" y="1787706"/>
                            </a:cubicBezTo>
                            <a:cubicBezTo>
                              <a:pt x="7928226" y="2005406"/>
                              <a:pt x="7857848" y="2108575"/>
                              <a:pt x="7908915" y="2301818"/>
                            </a:cubicBezTo>
                            <a:cubicBezTo>
                              <a:pt x="7959982" y="2495061"/>
                              <a:pt x="7859916" y="2722733"/>
                              <a:pt x="7908915" y="2850982"/>
                            </a:cubicBezTo>
                            <a:cubicBezTo>
                              <a:pt x="7957914" y="2979231"/>
                              <a:pt x="7882128" y="3265016"/>
                              <a:pt x="7908915" y="3505306"/>
                            </a:cubicBezTo>
                            <a:cubicBezTo>
                              <a:pt x="7999661" y="3904013"/>
                              <a:pt x="7565215" y="4196065"/>
                              <a:pt x="7207837" y="4206384"/>
                            </a:cubicBezTo>
                            <a:cubicBezTo>
                              <a:pt x="7085752" y="4217878"/>
                              <a:pt x="7034960" y="4206285"/>
                              <a:pt x="6869623" y="4206384"/>
                            </a:cubicBezTo>
                            <a:cubicBezTo>
                              <a:pt x="6704286" y="4206483"/>
                              <a:pt x="6616526" y="4150485"/>
                              <a:pt x="6387252" y="4206384"/>
                            </a:cubicBezTo>
                            <a:cubicBezTo>
                              <a:pt x="6157978" y="4262283"/>
                              <a:pt x="6018731" y="4167196"/>
                              <a:pt x="5760725" y="4206384"/>
                            </a:cubicBezTo>
                            <a:cubicBezTo>
                              <a:pt x="5502719" y="4245572"/>
                              <a:pt x="5509310" y="4166293"/>
                              <a:pt x="5422511" y="4206384"/>
                            </a:cubicBezTo>
                            <a:cubicBezTo>
                              <a:pt x="5335712" y="4246475"/>
                              <a:pt x="5013014" y="4140243"/>
                              <a:pt x="4868062" y="4206384"/>
                            </a:cubicBezTo>
                            <a:cubicBezTo>
                              <a:pt x="4723110" y="4272525"/>
                              <a:pt x="4694922" y="4172773"/>
                              <a:pt x="4529848" y="4206384"/>
                            </a:cubicBezTo>
                            <a:cubicBezTo>
                              <a:pt x="4364774" y="4239995"/>
                              <a:pt x="4134432" y="4195002"/>
                              <a:pt x="3903321" y="4206384"/>
                            </a:cubicBezTo>
                            <a:cubicBezTo>
                              <a:pt x="3672210" y="4217766"/>
                              <a:pt x="3593287" y="4149713"/>
                              <a:pt x="3420950" y="4206384"/>
                            </a:cubicBezTo>
                            <a:cubicBezTo>
                              <a:pt x="3248613" y="4263055"/>
                              <a:pt x="3152479" y="4186402"/>
                              <a:pt x="3082736" y="4206384"/>
                            </a:cubicBezTo>
                            <a:cubicBezTo>
                              <a:pt x="3012993" y="4226366"/>
                              <a:pt x="2821091" y="4184241"/>
                              <a:pt x="2744523" y="4206384"/>
                            </a:cubicBezTo>
                            <a:cubicBezTo>
                              <a:pt x="2667955" y="4228527"/>
                              <a:pt x="2331767" y="4184609"/>
                              <a:pt x="2117995" y="4206384"/>
                            </a:cubicBezTo>
                            <a:cubicBezTo>
                              <a:pt x="1904223" y="4228159"/>
                              <a:pt x="1936487" y="4203224"/>
                              <a:pt x="1779781" y="4206384"/>
                            </a:cubicBezTo>
                            <a:cubicBezTo>
                              <a:pt x="1623075" y="4209544"/>
                              <a:pt x="1351193" y="4195276"/>
                              <a:pt x="1081176" y="4206384"/>
                            </a:cubicBezTo>
                            <a:cubicBezTo>
                              <a:pt x="811160" y="4217492"/>
                              <a:pt x="724920" y="4178486"/>
                              <a:pt x="598805" y="4206384"/>
                            </a:cubicBezTo>
                            <a:cubicBezTo>
                              <a:pt x="472690" y="4234282"/>
                              <a:pt x="254383" y="4194085"/>
                              <a:pt x="0" y="4206384"/>
                            </a:cubicBezTo>
                            <a:lnTo>
                              <a:pt x="0" y="4206384"/>
                            </a:lnTo>
                            <a:cubicBezTo>
                              <a:pt x="-23161" y="3969262"/>
                              <a:pt x="25715" y="3856288"/>
                              <a:pt x="0" y="3727326"/>
                            </a:cubicBezTo>
                            <a:cubicBezTo>
                              <a:pt x="-25715" y="3598364"/>
                              <a:pt x="33719" y="3461008"/>
                              <a:pt x="0" y="3213214"/>
                            </a:cubicBezTo>
                            <a:cubicBezTo>
                              <a:pt x="-33719" y="2965420"/>
                              <a:pt x="57835" y="2810542"/>
                              <a:pt x="0" y="2699102"/>
                            </a:cubicBezTo>
                            <a:cubicBezTo>
                              <a:pt x="-57835" y="2587662"/>
                              <a:pt x="16998" y="2389550"/>
                              <a:pt x="0" y="2184991"/>
                            </a:cubicBezTo>
                            <a:cubicBezTo>
                              <a:pt x="-16998" y="1980432"/>
                              <a:pt x="51483" y="1780701"/>
                              <a:pt x="0" y="1635826"/>
                            </a:cubicBezTo>
                            <a:cubicBezTo>
                              <a:pt x="-51483" y="1490951"/>
                              <a:pt x="7065" y="1107874"/>
                              <a:pt x="0" y="701078"/>
                            </a:cubicBezTo>
                            <a:cubicBezTo>
                              <a:pt x="7011" y="271667"/>
                              <a:pt x="287934" y="-1887"/>
                              <a:pt x="701078"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900" dirty="0"/>
              </a:p>
            </p:txBody>
          </p:sp>
          <p:sp>
            <p:nvSpPr>
              <p:cNvPr id="30" name="مستطيل 29">
                <a:extLst>
                  <a:ext uri="{FF2B5EF4-FFF2-40B4-BE49-F238E27FC236}">
                    <a16:creationId xmlns:a16="http://schemas.microsoft.com/office/drawing/2014/main" xmlns="" id="{DCEAFBEB-F68C-4B89-ACF9-7395AA853B96}"/>
                  </a:ext>
                </a:extLst>
              </p:cNvPr>
              <p:cNvSpPr/>
              <p:nvPr/>
            </p:nvSpPr>
            <p:spPr>
              <a:xfrm>
                <a:off x="7788076" y="2590800"/>
                <a:ext cx="2730236" cy="764415"/>
              </a:xfrm>
              <a:prstGeom prst="rect">
                <a:avLst/>
              </a:prstGeom>
            </p:spPr>
            <p:txBody>
              <a:bodyPr wrap="none">
                <a:spAutoFit/>
              </a:bodyPr>
              <a:lstStyle/>
              <a:p>
                <a:pPr algn="r" rtl="1">
                  <a:lnSpc>
                    <a:spcPct val="107000"/>
                  </a:lnSpc>
                  <a:spcAft>
                    <a:spcPts val="800"/>
                  </a:spcAft>
                </a:pPr>
                <a:r>
                  <a:rPr lang="ar-BH" sz="2900" b="1" dirty="0"/>
                  <a:t>الطوفان هو الفيضان.</a:t>
                </a:r>
                <a:endParaRPr lang="en-GB" sz="2900" dirty="0">
                  <a:latin typeface="Calibri" panose="020F0502020204030204" pitchFamily="34" charset="0"/>
                  <a:ea typeface="Calibri" panose="020F0502020204030204" pitchFamily="34" charset="0"/>
                </a:endParaRPr>
              </a:p>
            </p:txBody>
          </p:sp>
        </p:grpSp>
        <p:grpSp>
          <p:nvGrpSpPr>
            <p:cNvPr id="26" name="مجموعة 25">
              <a:extLst>
                <a:ext uri="{FF2B5EF4-FFF2-40B4-BE49-F238E27FC236}">
                  <a16:creationId xmlns:a16="http://schemas.microsoft.com/office/drawing/2014/main" xmlns="" id="{ABC878B4-0152-4AED-9F55-A809CE7CE815}"/>
                </a:ext>
              </a:extLst>
            </p:cNvPr>
            <p:cNvGrpSpPr/>
            <p:nvPr/>
          </p:nvGrpSpPr>
          <p:grpSpPr>
            <a:xfrm>
              <a:off x="10486955" y="2999452"/>
              <a:ext cx="1019245" cy="575999"/>
              <a:chOff x="10708482" y="2999452"/>
              <a:chExt cx="1019245" cy="575999"/>
            </a:xfrm>
          </p:grpSpPr>
          <p:sp>
            <p:nvSpPr>
              <p:cNvPr id="27" name="قوس 26">
                <a:extLst>
                  <a:ext uri="{FF2B5EF4-FFF2-40B4-BE49-F238E27FC236}">
                    <a16:creationId xmlns:a16="http://schemas.microsoft.com/office/drawing/2014/main" xmlns="" id="{56452578-3530-43BE-8248-B99782B3FFC8}"/>
                  </a:ext>
                </a:extLst>
              </p:cNvPr>
              <p:cNvSpPr/>
              <p:nvPr/>
            </p:nvSpPr>
            <p:spPr>
              <a:xfrm rot="2353734">
                <a:off x="11151728" y="2999452"/>
                <a:ext cx="575999" cy="575999"/>
              </a:xfrm>
              <a:prstGeom prst="arc">
                <a:avLst/>
              </a:prstGeom>
              <a:ln w="762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8" name="قوس 27">
                <a:extLst>
                  <a:ext uri="{FF2B5EF4-FFF2-40B4-BE49-F238E27FC236}">
                    <a16:creationId xmlns:a16="http://schemas.microsoft.com/office/drawing/2014/main" xmlns="" id="{09E2A0EF-62CB-4201-8FD9-D2206A2B268C}"/>
                  </a:ext>
                </a:extLst>
              </p:cNvPr>
              <p:cNvSpPr/>
              <p:nvPr/>
            </p:nvSpPr>
            <p:spPr>
              <a:xfrm rot="19246266" flipH="1">
                <a:off x="10708482" y="2999452"/>
                <a:ext cx="575999" cy="575999"/>
              </a:xfrm>
              <a:prstGeom prst="arc">
                <a:avLst/>
              </a:prstGeom>
              <a:ln w="762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grpSp>
        <p:nvGrpSpPr>
          <p:cNvPr id="31" name="مجموعة 30">
            <a:extLst>
              <a:ext uri="{FF2B5EF4-FFF2-40B4-BE49-F238E27FC236}">
                <a16:creationId xmlns:a16="http://schemas.microsoft.com/office/drawing/2014/main" xmlns="" id="{56B079B8-B58D-458E-97DF-3E18B5782EF7}"/>
              </a:ext>
            </a:extLst>
          </p:cNvPr>
          <p:cNvGrpSpPr/>
          <p:nvPr/>
        </p:nvGrpSpPr>
        <p:grpSpPr>
          <a:xfrm>
            <a:off x="648222" y="3794060"/>
            <a:ext cx="10820400" cy="634603"/>
            <a:chOff x="685800" y="3785950"/>
            <a:chExt cx="10820400" cy="634603"/>
          </a:xfrm>
        </p:grpSpPr>
        <p:grpSp>
          <p:nvGrpSpPr>
            <p:cNvPr id="32" name="مجموعة 31">
              <a:extLst>
                <a:ext uri="{FF2B5EF4-FFF2-40B4-BE49-F238E27FC236}">
                  <a16:creationId xmlns:a16="http://schemas.microsoft.com/office/drawing/2014/main" xmlns="" id="{068EDFE9-FCD6-4A29-BB9C-5C92649C746A}"/>
                </a:ext>
              </a:extLst>
            </p:cNvPr>
            <p:cNvGrpSpPr/>
            <p:nvPr/>
          </p:nvGrpSpPr>
          <p:grpSpPr>
            <a:xfrm>
              <a:off x="685800" y="3785950"/>
              <a:ext cx="9653585" cy="634603"/>
              <a:chOff x="914400" y="2503917"/>
              <a:chExt cx="9653585" cy="851298"/>
            </a:xfrm>
          </p:grpSpPr>
          <p:sp>
            <p:nvSpPr>
              <p:cNvPr id="36" name="مستطيل: زوايا قطرية مستديرة 41">
                <a:extLst>
                  <a:ext uri="{FF2B5EF4-FFF2-40B4-BE49-F238E27FC236}">
                    <a16:creationId xmlns:a16="http://schemas.microsoft.com/office/drawing/2014/main" xmlns="" id="{2D980B5D-1875-4B63-B1BF-F7DFF694DAEE}"/>
                  </a:ext>
                </a:extLst>
              </p:cNvPr>
              <p:cNvSpPr/>
              <p:nvPr/>
            </p:nvSpPr>
            <p:spPr>
              <a:xfrm>
                <a:off x="914400" y="2503917"/>
                <a:ext cx="9653585" cy="772683"/>
              </a:xfrm>
              <a:prstGeom prst="round2DiagRect">
                <a:avLst/>
              </a:prstGeom>
              <a:noFill/>
              <a:ln w="19050">
                <a:solidFill>
                  <a:srgbClr val="FFC000"/>
                </a:solidFill>
                <a:prstDash val="sysDash"/>
                <a:extLst>
                  <a:ext uri="{C807C97D-BFC1-408E-A445-0C87EB9F89A2}">
                    <ask:lineSketchStyleProps xmlns:ask="http://schemas.microsoft.com/office/drawing/2018/sketchyshapes" xmlns="" sd="3040545050">
                      <a:custGeom>
                        <a:avLst/>
                        <a:gdLst>
                          <a:gd name="connsiteX0" fmla="*/ 701078 w 7908915"/>
                          <a:gd name="connsiteY0" fmla="*/ 0 h 4206384"/>
                          <a:gd name="connsiteX1" fmla="*/ 1399684 w 7908915"/>
                          <a:gd name="connsiteY1" fmla="*/ 0 h 4206384"/>
                          <a:gd name="connsiteX2" fmla="*/ 1954133 w 7908915"/>
                          <a:gd name="connsiteY2" fmla="*/ 0 h 4206384"/>
                          <a:gd name="connsiteX3" fmla="*/ 2508582 w 7908915"/>
                          <a:gd name="connsiteY3" fmla="*/ 0 h 4206384"/>
                          <a:gd name="connsiteX4" fmla="*/ 3207187 w 7908915"/>
                          <a:gd name="connsiteY4" fmla="*/ 0 h 4206384"/>
                          <a:gd name="connsiteX5" fmla="*/ 3761636 w 7908915"/>
                          <a:gd name="connsiteY5" fmla="*/ 0 h 4206384"/>
                          <a:gd name="connsiteX6" fmla="*/ 4316085 w 7908915"/>
                          <a:gd name="connsiteY6" fmla="*/ 0 h 4206384"/>
                          <a:gd name="connsiteX7" fmla="*/ 4654299 w 7908915"/>
                          <a:gd name="connsiteY7" fmla="*/ 0 h 4206384"/>
                          <a:gd name="connsiteX8" fmla="*/ 5352905 w 7908915"/>
                          <a:gd name="connsiteY8" fmla="*/ 0 h 4206384"/>
                          <a:gd name="connsiteX9" fmla="*/ 5979432 w 7908915"/>
                          <a:gd name="connsiteY9" fmla="*/ 0 h 4206384"/>
                          <a:gd name="connsiteX10" fmla="*/ 6605960 w 7908915"/>
                          <a:gd name="connsiteY10" fmla="*/ 0 h 4206384"/>
                          <a:gd name="connsiteX11" fmla="*/ 7232487 w 7908915"/>
                          <a:gd name="connsiteY11" fmla="*/ 0 h 4206384"/>
                          <a:gd name="connsiteX12" fmla="*/ 7908915 w 7908915"/>
                          <a:gd name="connsiteY12" fmla="*/ 0 h 4206384"/>
                          <a:gd name="connsiteX13" fmla="*/ 7908915 w 7908915"/>
                          <a:gd name="connsiteY13" fmla="*/ 0 h 4206384"/>
                          <a:gd name="connsiteX14" fmla="*/ 7908915 w 7908915"/>
                          <a:gd name="connsiteY14" fmla="*/ 584218 h 4206384"/>
                          <a:gd name="connsiteX15" fmla="*/ 7908915 w 7908915"/>
                          <a:gd name="connsiteY15" fmla="*/ 1133382 h 4206384"/>
                          <a:gd name="connsiteX16" fmla="*/ 7908915 w 7908915"/>
                          <a:gd name="connsiteY16" fmla="*/ 1787706 h 4206384"/>
                          <a:gd name="connsiteX17" fmla="*/ 7908915 w 7908915"/>
                          <a:gd name="connsiteY17" fmla="*/ 2301818 h 4206384"/>
                          <a:gd name="connsiteX18" fmla="*/ 7908915 w 7908915"/>
                          <a:gd name="connsiteY18" fmla="*/ 2850982 h 4206384"/>
                          <a:gd name="connsiteX19" fmla="*/ 7908915 w 7908915"/>
                          <a:gd name="connsiteY19" fmla="*/ 3505306 h 4206384"/>
                          <a:gd name="connsiteX20" fmla="*/ 7207837 w 7908915"/>
                          <a:gd name="connsiteY20" fmla="*/ 4206384 h 4206384"/>
                          <a:gd name="connsiteX21" fmla="*/ 6869623 w 7908915"/>
                          <a:gd name="connsiteY21" fmla="*/ 4206384 h 4206384"/>
                          <a:gd name="connsiteX22" fmla="*/ 6387252 w 7908915"/>
                          <a:gd name="connsiteY22" fmla="*/ 4206384 h 4206384"/>
                          <a:gd name="connsiteX23" fmla="*/ 5760725 w 7908915"/>
                          <a:gd name="connsiteY23" fmla="*/ 4206384 h 4206384"/>
                          <a:gd name="connsiteX24" fmla="*/ 5422511 w 7908915"/>
                          <a:gd name="connsiteY24" fmla="*/ 4206384 h 4206384"/>
                          <a:gd name="connsiteX25" fmla="*/ 4868062 w 7908915"/>
                          <a:gd name="connsiteY25" fmla="*/ 4206384 h 4206384"/>
                          <a:gd name="connsiteX26" fmla="*/ 4529848 w 7908915"/>
                          <a:gd name="connsiteY26" fmla="*/ 4206384 h 4206384"/>
                          <a:gd name="connsiteX27" fmla="*/ 3903321 w 7908915"/>
                          <a:gd name="connsiteY27" fmla="*/ 4206384 h 4206384"/>
                          <a:gd name="connsiteX28" fmla="*/ 3420950 w 7908915"/>
                          <a:gd name="connsiteY28" fmla="*/ 4206384 h 4206384"/>
                          <a:gd name="connsiteX29" fmla="*/ 3082736 w 7908915"/>
                          <a:gd name="connsiteY29" fmla="*/ 4206384 h 4206384"/>
                          <a:gd name="connsiteX30" fmla="*/ 2744523 w 7908915"/>
                          <a:gd name="connsiteY30" fmla="*/ 4206384 h 4206384"/>
                          <a:gd name="connsiteX31" fmla="*/ 2117995 w 7908915"/>
                          <a:gd name="connsiteY31" fmla="*/ 4206384 h 4206384"/>
                          <a:gd name="connsiteX32" fmla="*/ 1779781 w 7908915"/>
                          <a:gd name="connsiteY32" fmla="*/ 4206384 h 4206384"/>
                          <a:gd name="connsiteX33" fmla="*/ 1081176 w 7908915"/>
                          <a:gd name="connsiteY33" fmla="*/ 4206384 h 4206384"/>
                          <a:gd name="connsiteX34" fmla="*/ 598805 w 7908915"/>
                          <a:gd name="connsiteY34" fmla="*/ 4206384 h 4206384"/>
                          <a:gd name="connsiteX35" fmla="*/ 0 w 7908915"/>
                          <a:gd name="connsiteY35" fmla="*/ 4206384 h 4206384"/>
                          <a:gd name="connsiteX36" fmla="*/ 0 w 7908915"/>
                          <a:gd name="connsiteY36" fmla="*/ 4206384 h 4206384"/>
                          <a:gd name="connsiteX37" fmla="*/ 0 w 7908915"/>
                          <a:gd name="connsiteY37" fmla="*/ 3727326 h 4206384"/>
                          <a:gd name="connsiteX38" fmla="*/ 0 w 7908915"/>
                          <a:gd name="connsiteY38" fmla="*/ 3213214 h 4206384"/>
                          <a:gd name="connsiteX39" fmla="*/ 0 w 7908915"/>
                          <a:gd name="connsiteY39" fmla="*/ 2699102 h 4206384"/>
                          <a:gd name="connsiteX40" fmla="*/ 0 w 7908915"/>
                          <a:gd name="connsiteY40" fmla="*/ 2184991 h 4206384"/>
                          <a:gd name="connsiteX41" fmla="*/ 0 w 7908915"/>
                          <a:gd name="connsiteY41" fmla="*/ 1635826 h 4206384"/>
                          <a:gd name="connsiteX42" fmla="*/ 0 w 7908915"/>
                          <a:gd name="connsiteY42" fmla="*/ 701078 h 4206384"/>
                          <a:gd name="connsiteX43" fmla="*/ 701078 w 7908915"/>
                          <a:gd name="connsiteY43" fmla="*/ 0 h 420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908915" h="4206384" extrusionOk="0">
                            <a:moveTo>
                              <a:pt x="701078" y="0"/>
                            </a:moveTo>
                            <a:cubicBezTo>
                              <a:pt x="996894" y="-5534"/>
                              <a:pt x="1258734" y="3784"/>
                              <a:pt x="1399684" y="0"/>
                            </a:cubicBezTo>
                            <a:cubicBezTo>
                              <a:pt x="1540634" y="-3784"/>
                              <a:pt x="1816744" y="51023"/>
                              <a:pt x="1954133" y="0"/>
                            </a:cubicBezTo>
                            <a:cubicBezTo>
                              <a:pt x="2091522" y="-51023"/>
                              <a:pt x="2316584" y="46215"/>
                              <a:pt x="2508582" y="0"/>
                            </a:cubicBezTo>
                            <a:cubicBezTo>
                              <a:pt x="2700580" y="-46215"/>
                              <a:pt x="2867691" y="70562"/>
                              <a:pt x="3207187" y="0"/>
                            </a:cubicBezTo>
                            <a:cubicBezTo>
                              <a:pt x="3546683" y="-70562"/>
                              <a:pt x="3648124" y="13097"/>
                              <a:pt x="3761636" y="0"/>
                            </a:cubicBezTo>
                            <a:cubicBezTo>
                              <a:pt x="3875148" y="-13097"/>
                              <a:pt x="4041213" y="13831"/>
                              <a:pt x="4316085" y="0"/>
                            </a:cubicBezTo>
                            <a:cubicBezTo>
                              <a:pt x="4590957" y="-13831"/>
                              <a:pt x="4578060" y="33022"/>
                              <a:pt x="4654299" y="0"/>
                            </a:cubicBezTo>
                            <a:cubicBezTo>
                              <a:pt x="4730538" y="-33022"/>
                              <a:pt x="5119276" y="32484"/>
                              <a:pt x="5352905" y="0"/>
                            </a:cubicBezTo>
                            <a:cubicBezTo>
                              <a:pt x="5586534" y="-32484"/>
                              <a:pt x="5852047" y="56033"/>
                              <a:pt x="5979432" y="0"/>
                            </a:cubicBezTo>
                            <a:cubicBezTo>
                              <a:pt x="6106817" y="-56033"/>
                              <a:pt x="6479142" y="176"/>
                              <a:pt x="6605960" y="0"/>
                            </a:cubicBezTo>
                            <a:cubicBezTo>
                              <a:pt x="6732778" y="-176"/>
                              <a:pt x="7017457" y="34377"/>
                              <a:pt x="7232487" y="0"/>
                            </a:cubicBezTo>
                            <a:cubicBezTo>
                              <a:pt x="7447517" y="-34377"/>
                              <a:pt x="7676981" y="26120"/>
                              <a:pt x="7908915" y="0"/>
                            </a:cubicBezTo>
                            <a:lnTo>
                              <a:pt x="7908915" y="0"/>
                            </a:lnTo>
                            <a:cubicBezTo>
                              <a:pt x="7934942" y="285731"/>
                              <a:pt x="7880800" y="437048"/>
                              <a:pt x="7908915" y="584218"/>
                            </a:cubicBezTo>
                            <a:cubicBezTo>
                              <a:pt x="7937030" y="731388"/>
                              <a:pt x="7847834" y="991509"/>
                              <a:pt x="7908915" y="1133382"/>
                            </a:cubicBezTo>
                            <a:cubicBezTo>
                              <a:pt x="7969996" y="1275255"/>
                              <a:pt x="7889604" y="1570006"/>
                              <a:pt x="7908915" y="1787706"/>
                            </a:cubicBezTo>
                            <a:cubicBezTo>
                              <a:pt x="7928226" y="2005406"/>
                              <a:pt x="7857848" y="2108575"/>
                              <a:pt x="7908915" y="2301818"/>
                            </a:cubicBezTo>
                            <a:cubicBezTo>
                              <a:pt x="7959982" y="2495061"/>
                              <a:pt x="7859916" y="2722733"/>
                              <a:pt x="7908915" y="2850982"/>
                            </a:cubicBezTo>
                            <a:cubicBezTo>
                              <a:pt x="7957914" y="2979231"/>
                              <a:pt x="7882128" y="3265016"/>
                              <a:pt x="7908915" y="3505306"/>
                            </a:cubicBezTo>
                            <a:cubicBezTo>
                              <a:pt x="7999661" y="3904013"/>
                              <a:pt x="7565215" y="4196065"/>
                              <a:pt x="7207837" y="4206384"/>
                            </a:cubicBezTo>
                            <a:cubicBezTo>
                              <a:pt x="7085752" y="4217878"/>
                              <a:pt x="7034960" y="4206285"/>
                              <a:pt x="6869623" y="4206384"/>
                            </a:cubicBezTo>
                            <a:cubicBezTo>
                              <a:pt x="6704286" y="4206483"/>
                              <a:pt x="6616526" y="4150485"/>
                              <a:pt x="6387252" y="4206384"/>
                            </a:cubicBezTo>
                            <a:cubicBezTo>
                              <a:pt x="6157978" y="4262283"/>
                              <a:pt x="6018731" y="4167196"/>
                              <a:pt x="5760725" y="4206384"/>
                            </a:cubicBezTo>
                            <a:cubicBezTo>
                              <a:pt x="5502719" y="4245572"/>
                              <a:pt x="5509310" y="4166293"/>
                              <a:pt x="5422511" y="4206384"/>
                            </a:cubicBezTo>
                            <a:cubicBezTo>
                              <a:pt x="5335712" y="4246475"/>
                              <a:pt x="5013014" y="4140243"/>
                              <a:pt x="4868062" y="4206384"/>
                            </a:cubicBezTo>
                            <a:cubicBezTo>
                              <a:pt x="4723110" y="4272525"/>
                              <a:pt x="4694922" y="4172773"/>
                              <a:pt x="4529848" y="4206384"/>
                            </a:cubicBezTo>
                            <a:cubicBezTo>
                              <a:pt x="4364774" y="4239995"/>
                              <a:pt x="4134432" y="4195002"/>
                              <a:pt x="3903321" y="4206384"/>
                            </a:cubicBezTo>
                            <a:cubicBezTo>
                              <a:pt x="3672210" y="4217766"/>
                              <a:pt x="3593287" y="4149713"/>
                              <a:pt x="3420950" y="4206384"/>
                            </a:cubicBezTo>
                            <a:cubicBezTo>
                              <a:pt x="3248613" y="4263055"/>
                              <a:pt x="3152479" y="4186402"/>
                              <a:pt x="3082736" y="4206384"/>
                            </a:cubicBezTo>
                            <a:cubicBezTo>
                              <a:pt x="3012993" y="4226366"/>
                              <a:pt x="2821091" y="4184241"/>
                              <a:pt x="2744523" y="4206384"/>
                            </a:cubicBezTo>
                            <a:cubicBezTo>
                              <a:pt x="2667955" y="4228527"/>
                              <a:pt x="2331767" y="4184609"/>
                              <a:pt x="2117995" y="4206384"/>
                            </a:cubicBezTo>
                            <a:cubicBezTo>
                              <a:pt x="1904223" y="4228159"/>
                              <a:pt x="1936487" y="4203224"/>
                              <a:pt x="1779781" y="4206384"/>
                            </a:cubicBezTo>
                            <a:cubicBezTo>
                              <a:pt x="1623075" y="4209544"/>
                              <a:pt x="1351193" y="4195276"/>
                              <a:pt x="1081176" y="4206384"/>
                            </a:cubicBezTo>
                            <a:cubicBezTo>
                              <a:pt x="811160" y="4217492"/>
                              <a:pt x="724920" y="4178486"/>
                              <a:pt x="598805" y="4206384"/>
                            </a:cubicBezTo>
                            <a:cubicBezTo>
                              <a:pt x="472690" y="4234282"/>
                              <a:pt x="254383" y="4194085"/>
                              <a:pt x="0" y="4206384"/>
                            </a:cubicBezTo>
                            <a:lnTo>
                              <a:pt x="0" y="4206384"/>
                            </a:lnTo>
                            <a:cubicBezTo>
                              <a:pt x="-23161" y="3969262"/>
                              <a:pt x="25715" y="3856288"/>
                              <a:pt x="0" y="3727326"/>
                            </a:cubicBezTo>
                            <a:cubicBezTo>
                              <a:pt x="-25715" y="3598364"/>
                              <a:pt x="33719" y="3461008"/>
                              <a:pt x="0" y="3213214"/>
                            </a:cubicBezTo>
                            <a:cubicBezTo>
                              <a:pt x="-33719" y="2965420"/>
                              <a:pt x="57835" y="2810542"/>
                              <a:pt x="0" y="2699102"/>
                            </a:cubicBezTo>
                            <a:cubicBezTo>
                              <a:pt x="-57835" y="2587662"/>
                              <a:pt x="16998" y="2389550"/>
                              <a:pt x="0" y="2184991"/>
                            </a:cubicBezTo>
                            <a:cubicBezTo>
                              <a:pt x="-16998" y="1980432"/>
                              <a:pt x="51483" y="1780701"/>
                              <a:pt x="0" y="1635826"/>
                            </a:cubicBezTo>
                            <a:cubicBezTo>
                              <a:pt x="-51483" y="1490951"/>
                              <a:pt x="7065" y="1107874"/>
                              <a:pt x="0" y="701078"/>
                            </a:cubicBezTo>
                            <a:cubicBezTo>
                              <a:pt x="7011" y="271667"/>
                              <a:pt x="287934" y="-1887"/>
                              <a:pt x="701078"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900" dirty="0"/>
              </a:p>
            </p:txBody>
          </p:sp>
          <p:sp>
            <p:nvSpPr>
              <p:cNvPr id="37" name="مستطيل 36">
                <a:extLst>
                  <a:ext uri="{FF2B5EF4-FFF2-40B4-BE49-F238E27FC236}">
                    <a16:creationId xmlns:a16="http://schemas.microsoft.com/office/drawing/2014/main" xmlns="" id="{FCF136F4-BEBF-4BC8-A5E5-0850A8C86DE3}"/>
                  </a:ext>
                </a:extLst>
              </p:cNvPr>
              <p:cNvSpPr/>
              <p:nvPr/>
            </p:nvSpPr>
            <p:spPr>
              <a:xfrm>
                <a:off x="6874366" y="2590800"/>
                <a:ext cx="3643946" cy="764415"/>
              </a:xfrm>
              <a:prstGeom prst="rect">
                <a:avLst/>
              </a:prstGeom>
            </p:spPr>
            <p:txBody>
              <a:bodyPr wrap="none">
                <a:spAutoFit/>
              </a:bodyPr>
              <a:lstStyle/>
              <a:p>
                <a:pPr algn="r" rtl="1">
                  <a:lnSpc>
                    <a:spcPct val="107000"/>
                  </a:lnSpc>
                  <a:spcAft>
                    <a:spcPts val="800"/>
                  </a:spcAft>
                </a:pPr>
                <a:r>
                  <a:rPr lang="ar-BH" sz="2900" b="1" dirty="0"/>
                  <a:t>استجاب ابن نوح لدعوة أبيه.</a:t>
                </a:r>
                <a:endParaRPr lang="en-GB" sz="2900" b="1" dirty="0">
                  <a:latin typeface="Calibri" panose="020F0502020204030204" pitchFamily="34" charset="0"/>
                </a:endParaRPr>
              </a:p>
            </p:txBody>
          </p:sp>
        </p:grpSp>
        <p:grpSp>
          <p:nvGrpSpPr>
            <p:cNvPr id="33" name="مجموعة 32">
              <a:extLst>
                <a:ext uri="{FF2B5EF4-FFF2-40B4-BE49-F238E27FC236}">
                  <a16:creationId xmlns:a16="http://schemas.microsoft.com/office/drawing/2014/main" xmlns="" id="{9DF4B577-A4A5-495F-819B-49D7748D2F44}"/>
                </a:ext>
              </a:extLst>
            </p:cNvPr>
            <p:cNvGrpSpPr/>
            <p:nvPr/>
          </p:nvGrpSpPr>
          <p:grpSpPr>
            <a:xfrm>
              <a:off x="10486955" y="3785950"/>
              <a:ext cx="1019245" cy="575999"/>
              <a:chOff x="10708482" y="2999452"/>
              <a:chExt cx="1019245" cy="575999"/>
            </a:xfrm>
          </p:grpSpPr>
          <p:sp>
            <p:nvSpPr>
              <p:cNvPr id="34" name="قوس 33">
                <a:extLst>
                  <a:ext uri="{FF2B5EF4-FFF2-40B4-BE49-F238E27FC236}">
                    <a16:creationId xmlns:a16="http://schemas.microsoft.com/office/drawing/2014/main" xmlns="" id="{9C311D34-9372-4734-B688-C7D18C5CC13E}"/>
                  </a:ext>
                </a:extLst>
              </p:cNvPr>
              <p:cNvSpPr/>
              <p:nvPr/>
            </p:nvSpPr>
            <p:spPr>
              <a:xfrm rot="2353734">
                <a:off x="11151728" y="2999452"/>
                <a:ext cx="575999" cy="575999"/>
              </a:xfrm>
              <a:prstGeom prst="arc">
                <a:avLst/>
              </a:prstGeom>
              <a:ln w="762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5" name="قوس 34">
                <a:extLst>
                  <a:ext uri="{FF2B5EF4-FFF2-40B4-BE49-F238E27FC236}">
                    <a16:creationId xmlns:a16="http://schemas.microsoft.com/office/drawing/2014/main" xmlns="" id="{BB3F0673-D938-4E85-AFF1-2E82D13F4FB7}"/>
                  </a:ext>
                </a:extLst>
              </p:cNvPr>
              <p:cNvSpPr/>
              <p:nvPr/>
            </p:nvSpPr>
            <p:spPr>
              <a:xfrm rot="19246266" flipH="1">
                <a:off x="10708482" y="2999452"/>
                <a:ext cx="575999" cy="575999"/>
              </a:xfrm>
              <a:prstGeom prst="arc">
                <a:avLst/>
              </a:prstGeom>
              <a:ln w="762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grpSp>
        <p:nvGrpSpPr>
          <p:cNvPr id="38" name="مجموعة 37">
            <a:extLst>
              <a:ext uri="{FF2B5EF4-FFF2-40B4-BE49-F238E27FC236}">
                <a16:creationId xmlns:a16="http://schemas.microsoft.com/office/drawing/2014/main" xmlns="" id="{10D98076-B92D-44FC-9BE1-971944F92761}"/>
              </a:ext>
            </a:extLst>
          </p:cNvPr>
          <p:cNvGrpSpPr/>
          <p:nvPr/>
        </p:nvGrpSpPr>
        <p:grpSpPr>
          <a:xfrm>
            <a:off x="648222" y="4580558"/>
            <a:ext cx="10820400" cy="634603"/>
            <a:chOff x="685800" y="4572448"/>
            <a:chExt cx="10820400" cy="634603"/>
          </a:xfrm>
        </p:grpSpPr>
        <p:grpSp>
          <p:nvGrpSpPr>
            <p:cNvPr id="39" name="مجموعة 38">
              <a:extLst>
                <a:ext uri="{FF2B5EF4-FFF2-40B4-BE49-F238E27FC236}">
                  <a16:creationId xmlns:a16="http://schemas.microsoft.com/office/drawing/2014/main" xmlns="" id="{0DB42E6D-6256-4F92-9256-57E2085ED6D2}"/>
                </a:ext>
              </a:extLst>
            </p:cNvPr>
            <p:cNvGrpSpPr/>
            <p:nvPr/>
          </p:nvGrpSpPr>
          <p:grpSpPr>
            <a:xfrm>
              <a:off x="685800" y="4572448"/>
              <a:ext cx="9653585" cy="634603"/>
              <a:chOff x="914400" y="2503917"/>
              <a:chExt cx="9653585" cy="851298"/>
            </a:xfrm>
          </p:grpSpPr>
          <p:sp>
            <p:nvSpPr>
              <p:cNvPr id="43" name="مستطيل: زوايا قطرية مستديرة 45">
                <a:extLst>
                  <a:ext uri="{FF2B5EF4-FFF2-40B4-BE49-F238E27FC236}">
                    <a16:creationId xmlns:a16="http://schemas.microsoft.com/office/drawing/2014/main" xmlns="" id="{2E174E2F-EDF0-4BD4-8ECA-981955CABAA4}"/>
                  </a:ext>
                </a:extLst>
              </p:cNvPr>
              <p:cNvSpPr/>
              <p:nvPr/>
            </p:nvSpPr>
            <p:spPr>
              <a:xfrm>
                <a:off x="914400" y="2503917"/>
                <a:ext cx="9653585" cy="772683"/>
              </a:xfrm>
              <a:prstGeom prst="round2DiagRect">
                <a:avLst/>
              </a:prstGeom>
              <a:noFill/>
              <a:ln w="19050">
                <a:solidFill>
                  <a:srgbClr val="FFC000"/>
                </a:solidFill>
                <a:prstDash val="sysDash"/>
                <a:extLst>
                  <a:ext uri="{C807C97D-BFC1-408E-A445-0C87EB9F89A2}">
                    <ask:lineSketchStyleProps xmlns:ask="http://schemas.microsoft.com/office/drawing/2018/sketchyshapes" xmlns="" sd="3040545050">
                      <a:custGeom>
                        <a:avLst/>
                        <a:gdLst>
                          <a:gd name="connsiteX0" fmla="*/ 701078 w 7908915"/>
                          <a:gd name="connsiteY0" fmla="*/ 0 h 4206384"/>
                          <a:gd name="connsiteX1" fmla="*/ 1399684 w 7908915"/>
                          <a:gd name="connsiteY1" fmla="*/ 0 h 4206384"/>
                          <a:gd name="connsiteX2" fmla="*/ 1954133 w 7908915"/>
                          <a:gd name="connsiteY2" fmla="*/ 0 h 4206384"/>
                          <a:gd name="connsiteX3" fmla="*/ 2508582 w 7908915"/>
                          <a:gd name="connsiteY3" fmla="*/ 0 h 4206384"/>
                          <a:gd name="connsiteX4" fmla="*/ 3207187 w 7908915"/>
                          <a:gd name="connsiteY4" fmla="*/ 0 h 4206384"/>
                          <a:gd name="connsiteX5" fmla="*/ 3761636 w 7908915"/>
                          <a:gd name="connsiteY5" fmla="*/ 0 h 4206384"/>
                          <a:gd name="connsiteX6" fmla="*/ 4316085 w 7908915"/>
                          <a:gd name="connsiteY6" fmla="*/ 0 h 4206384"/>
                          <a:gd name="connsiteX7" fmla="*/ 4654299 w 7908915"/>
                          <a:gd name="connsiteY7" fmla="*/ 0 h 4206384"/>
                          <a:gd name="connsiteX8" fmla="*/ 5352905 w 7908915"/>
                          <a:gd name="connsiteY8" fmla="*/ 0 h 4206384"/>
                          <a:gd name="connsiteX9" fmla="*/ 5979432 w 7908915"/>
                          <a:gd name="connsiteY9" fmla="*/ 0 h 4206384"/>
                          <a:gd name="connsiteX10" fmla="*/ 6605960 w 7908915"/>
                          <a:gd name="connsiteY10" fmla="*/ 0 h 4206384"/>
                          <a:gd name="connsiteX11" fmla="*/ 7232487 w 7908915"/>
                          <a:gd name="connsiteY11" fmla="*/ 0 h 4206384"/>
                          <a:gd name="connsiteX12" fmla="*/ 7908915 w 7908915"/>
                          <a:gd name="connsiteY12" fmla="*/ 0 h 4206384"/>
                          <a:gd name="connsiteX13" fmla="*/ 7908915 w 7908915"/>
                          <a:gd name="connsiteY13" fmla="*/ 0 h 4206384"/>
                          <a:gd name="connsiteX14" fmla="*/ 7908915 w 7908915"/>
                          <a:gd name="connsiteY14" fmla="*/ 584218 h 4206384"/>
                          <a:gd name="connsiteX15" fmla="*/ 7908915 w 7908915"/>
                          <a:gd name="connsiteY15" fmla="*/ 1133382 h 4206384"/>
                          <a:gd name="connsiteX16" fmla="*/ 7908915 w 7908915"/>
                          <a:gd name="connsiteY16" fmla="*/ 1787706 h 4206384"/>
                          <a:gd name="connsiteX17" fmla="*/ 7908915 w 7908915"/>
                          <a:gd name="connsiteY17" fmla="*/ 2301818 h 4206384"/>
                          <a:gd name="connsiteX18" fmla="*/ 7908915 w 7908915"/>
                          <a:gd name="connsiteY18" fmla="*/ 2850982 h 4206384"/>
                          <a:gd name="connsiteX19" fmla="*/ 7908915 w 7908915"/>
                          <a:gd name="connsiteY19" fmla="*/ 3505306 h 4206384"/>
                          <a:gd name="connsiteX20" fmla="*/ 7207837 w 7908915"/>
                          <a:gd name="connsiteY20" fmla="*/ 4206384 h 4206384"/>
                          <a:gd name="connsiteX21" fmla="*/ 6869623 w 7908915"/>
                          <a:gd name="connsiteY21" fmla="*/ 4206384 h 4206384"/>
                          <a:gd name="connsiteX22" fmla="*/ 6387252 w 7908915"/>
                          <a:gd name="connsiteY22" fmla="*/ 4206384 h 4206384"/>
                          <a:gd name="connsiteX23" fmla="*/ 5760725 w 7908915"/>
                          <a:gd name="connsiteY23" fmla="*/ 4206384 h 4206384"/>
                          <a:gd name="connsiteX24" fmla="*/ 5422511 w 7908915"/>
                          <a:gd name="connsiteY24" fmla="*/ 4206384 h 4206384"/>
                          <a:gd name="connsiteX25" fmla="*/ 4868062 w 7908915"/>
                          <a:gd name="connsiteY25" fmla="*/ 4206384 h 4206384"/>
                          <a:gd name="connsiteX26" fmla="*/ 4529848 w 7908915"/>
                          <a:gd name="connsiteY26" fmla="*/ 4206384 h 4206384"/>
                          <a:gd name="connsiteX27" fmla="*/ 3903321 w 7908915"/>
                          <a:gd name="connsiteY27" fmla="*/ 4206384 h 4206384"/>
                          <a:gd name="connsiteX28" fmla="*/ 3420950 w 7908915"/>
                          <a:gd name="connsiteY28" fmla="*/ 4206384 h 4206384"/>
                          <a:gd name="connsiteX29" fmla="*/ 3082736 w 7908915"/>
                          <a:gd name="connsiteY29" fmla="*/ 4206384 h 4206384"/>
                          <a:gd name="connsiteX30" fmla="*/ 2744523 w 7908915"/>
                          <a:gd name="connsiteY30" fmla="*/ 4206384 h 4206384"/>
                          <a:gd name="connsiteX31" fmla="*/ 2117995 w 7908915"/>
                          <a:gd name="connsiteY31" fmla="*/ 4206384 h 4206384"/>
                          <a:gd name="connsiteX32" fmla="*/ 1779781 w 7908915"/>
                          <a:gd name="connsiteY32" fmla="*/ 4206384 h 4206384"/>
                          <a:gd name="connsiteX33" fmla="*/ 1081176 w 7908915"/>
                          <a:gd name="connsiteY33" fmla="*/ 4206384 h 4206384"/>
                          <a:gd name="connsiteX34" fmla="*/ 598805 w 7908915"/>
                          <a:gd name="connsiteY34" fmla="*/ 4206384 h 4206384"/>
                          <a:gd name="connsiteX35" fmla="*/ 0 w 7908915"/>
                          <a:gd name="connsiteY35" fmla="*/ 4206384 h 4206384"/>
                          <a:gd name="connsiteX36" fmla="*/ 0 w 7908915"/>
                          <a:gd name="connsiteY36" fmla="*/ 4206384 h 4206384"/>
                          <a:gd name="connsiteX37" fmla="*/ 0 w 7908915"/>
                          <a:gd name="connsiteY37" fmla="*/ 3727326 h 4206384"/>
                          <a:gd name="connsiteX38" fmla="*/ 0 w 7908915"/>
                          <a:gd name="connsiteY38" fmla="*/ 3213214 h 4206384"/>
                          <a:gd name="connsiteX39" fmla="*/ 0 w 7908915"/>
                          <a:gd name="connsiteY39" fmla="*/ 2699102 h 4206384"/>
                          <a:gd name="connsiteX40" fmla="*/ 0 w 7908915"/>
                          <a:gd name="connsiteY40" fmla="*/ 2184991 h 4206384"/>
                          <a:gd name="connsiteX41" fmla="*/ 0 w 7908915"/>
                          <a:gd name="connsiteY41" fmla="*/ 1635826 h 4206384"/>
                          <a:gd name="connsiteX42" fmla="*/ 0 w 7908915"/>
                          <a:gd name="connsiteY42" fmla="*/ 701078 h 4206384"/>
                          <a:gd name="connsiteX43" fmla="*/ 701078 w 7908915"/>
                          <a:gd name="connsiteY43" fmla="*/ 0 h 420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908915" h="4206384" extrusionOk="0">
                            <a:moveTo>
                              <a:pt x="701078" y="0"/>
                            </a:moveTo>
                            <a:cubicBezTo>
                              <a:pt x="996894" y="-5534"/>
                              <a:pt x="1258734" y="3784"/>
                              <a:pt x="1399684" y="0"/>
                            </a:cubicBezTo>
                            <a:cubicBezTo>
                              <a:pt x="1540634" y="-3784"/>
                              <a:pt x="1816744" y="51023"/>
                              <a:pt x="1954133" y="0"/>
                            </a:cubicBezTo>
                            <a:cubicBezTo>
                              <a:pt x="2091522" y="-51023"/>
                              <a:pt x="2316584" y="46215"/>
                              <a:pt x="2508582" y="0"/>
                            </a:cubicBezTo>
                            <a:cubicBezTo>
                              <a:pt x="2700580" y="-46215"/>
                              <a:pt x="2867691" y="70562"/>
                              <a:pt x="3207187" y="0"/>
                            </a:cubicBezTo>
                            <a:cubicBezTo>
                              <a:pt x="3546683" y="-70562"/>
                              <a:pt x="3648124" y="13097"/>
                              <a:pt x="3761636" y="0"/>
                            </a:cubicBezTo>
                            <a:cubicBezTo>
                              <a:pt x="3875148" y="-13097"/>
                              <a:pt x="4041213" y="13831"/>
                              <a:pt x="4316085" y="0"/>
                            </a:cubicBezTo>
                            <a:cubicBezTo>
                              <a:pt x="4590957" y="-13831"/>
                              <a:pt x="4578060" y="33022"/>
                              <a:pt x="4654299" y="0"/>
                            </a:cubicBezTo>
                            <a:cubicBezTo>
                              <a:pt x="4730538" y="-33022"/>
                              <a:pt x="5119276" y="32484"/>
                              <a:pt x="5352905" y="0"/>
                            </a:cubicBezTo>
                            <a:cubicBezTo>
                              <a:pt x="5586534" y="-32484"/>
                              <a:pt x="5852047" y="56033"/>
                              <a:pt x="5979432" y="0"/>
                            </a:cubicBezTo>
                            <a:cubicBezTo>
                              <a:pt x="6106817" y="-56033"/>
                              <a:pt x="6479142" y="176"/>
                              <a:pt x="6605960" y="0"/>
                            </a:cubicBezTo>
                            <a:cubicBezTo>
                              <a:pt x="6732778" y="-176"/>
                              <a:pt x="7017457" y="34377"/>
                              <a:pt x="7232487" y="0"/>
                            </a:cubicBezTo>
                            <a:cubicBezTo>
                              <a:pt x="7447517" y="-34377"/>
                              <a:pt x="7676981" y="26120"/>
                              <a:pt x="7908915" y="0"/>
                            </a:cubicBezTo>
                            <a:lnTo>
                              <a:pt x="7908915" y="0"/>
                            </a:lnTo>
                            <a:cubicBezTo>
                              <a:pt x="7934942" y="285731"/>
                              <a:pt x="7880800" y="437048"/>
                              <a:pt x="7908915" y="584218"/>
                            </a:cubicBezTo>
                            <a:cubicBezTo>
                              <a:pt x="7937030" y="731388"/>
                              <a:pt x="7847834" y="991509"/>
                              <a:pt x="7908915" y="1133382"/>
                            </a:cubicBezTo>
                            <a:cubicBezTo>
                              <a:pt x="7969996" y="1275255"/>
                              <a:pt x="7889604" y="1570006"/>
                              <a:pt x="7908915" y="1787706"/>
                            </a:cubicBezTo>
                            <a:cubicBezTo>
                              <a:pt x="7928226" y="2005406"/>
                              <a:pt x="7857848" y="2108575"/>
                              <a:pt x="7908915" y="2301818"/>
                            </a:cubicBezTo>
                            <a:cubicBezTo>
                              <a:pt x="7959982" y="2495061"/>
                              <a:pt x="7859916" y="2722733"/>
                              <a:pt x="7908915" y="2850982"/>
                            </a:cubicBezTo>
                            <a:cubicBezTo>
                              <a:pt x="7957914" y="2979231"/>
                              <a:pt x="7882128" y="3265016"/>
                              <a:pt x="7908915" y="3505306"/>
                            </a:cubicBezTo>
                            <a:cubicBezTo>
                              <a:pt x="7999661" y="3904013"/>
                              <a:pt x="7565215" y="4196065"/>
                              <a:pt x="7207837" y="4206384"/>
                            </a:cubicBezTo>
                            <a:cubicBezTo>
                              <a:pt x="7085752" y="4217878"/>
                              <a:pt x="7034960" y="4206285"/>
                              <a:pt x="6869623" y="4206384"/>
                            </a:cubicBezTo>
                            <a:cubicBezTo>
                              <a:pt x="6704286" y="4206483"/>
                              <a:pt x="6616526" y="4150485"/>
                              <a:pt x="6387252" y="4206384"/>
                            </a:cubicBezTo>
                            <a:cubicBezTo>
                              <a:pt x="6157978" y="4262283"/>
                              <a:pt x="6018731" y="4167196"/>
                              <a:pt x="5760725" y="4206384"/>
                            </a:cubicBezTo>
                            <a:cubicBezTo>
                              <a:pt x="5502719" y="4245572"/>
                              <a:pt x="5509310" y="4166293"/>
                              <a:pt x="5422511" y="4206384"/>
                            </a:cubicBezTo>
                            <a:cubicBezTo>
                              <a:pt x="5335712" y="4246475"/>
                              <a:pt x="5013014" y="4140243"/>
                              <a:pt x="4868062" y="4206384"/>
                            </a:cubicBezTo>
                            <a:cubicBezTo>
                              <a:pt x="4723110" y="4272525"/>
                              <a:pt x="4694922" y="4172773"/>
                              <a:pt x="4529848" y="4206384"/>
                            </a:cubicBezTo>
                            <a:cubicBezTo>
                              <a:pt x="4364774" y="4239995"/>
                              <a:pt x="4134432" y="4195002"/>
                              <a:pt x="3903321" y="4206384"/>
                            </a:cubicBezTo>
                            <a:cubicBezTo>
                              <a:pt x="3672210" y="4217766"/>
                              <a:pt x="3593287" y="4149713"/>
                              <a:pt x="3420950" y="4206384"/>
                            </a:cubicBezTo>
                            <a:cubicBezTo>
                              <a:pt x="3248613" y="4263055"/>
                              <a:pt x="3152479" y="4186402"/>
                              <a:pt x="3082736" y="4206384"/>
                            </a:cubicBezTo>
                            <a:cubicBezTo>
                              <a:pt x="3012993" y="4226366"/>
                              <a:pt x="2821091" y="4184241"/>
                              <a:pt x="2744523" y="4206384"/>
                            </a:cubicBezTo>
                            <a:cubicBezTo>
                              <a:pt x="2667955" y="4228527"/>
                              <a:pt x="2331767" y="4184609"/>
                              <a:pt x="2117995" y="4206384"/>
                            </a:cubicBezTo>
                            <a:cubicBezTo>
                              <a:pt x="1904223" y="4228159"/>
                              <a:pt x="1936487" y="4203224"/>
                              <a:pt x="1779781" y="4206384"/>
                            </a:cubicBezTo>
                            <a:cubicBezTo>
                              <a:pt x="1623075" y="4209544"/>
                              <a:pt x="1351193" y="4195276"/>
                              <a:pt x="1081176" y="4206384"/>
                            </a:cubicBezTo>
                            <a:cubicBezTo>
                              <a:pt x="811160" y="4217492"/>
                              <a:pt x="724920" y="4178486"/>
                              <a:pt x="598805" y="4206384"/>
                            </a:cubicBezTo>
                            <a:cubicBezTo>
                              <a:pt x="472690" y="4234282"/>
                              <a:pt x="254383" y="4194085"/>
                              <a:pt x="0" y="4206384"/>
                            </a:cubicBezTo>
                            <a:lnTo>
                              <a:pt x="0" y="4206384"/>
                            </a:lnTo>
                            <a:cubicBezTo>
                              <a:pt x="-23161" y="3969262"/>
                              <a:pt x="25715" y="3856288"/>
                              <a:pt x="0" y="3727326"/>
                            </a:cubicBezTo>
                            <a:cubicBezTo>
                              <a:pt x="-25715" y="3598364"/>
                              <a:pt x="33719" y="3461008"/>
                              <a:pt x="0" y="3213214"/>
                            </a:cubicBezTo>
                            <a:cubicBezTo>
                              <a:pt x="-33719" y="2965420"/>
                              <a:pt x="57835" y="2810542"/>
                              <a:pt x="0" y="2699102"/>
                            </a:cubicBezTo>
                            <a:cubicBezTo>
                              <a:pt x="-57835" y="2587662"/>
                              <a:pt x="16998" y="2389550"/>
                              <a:pt x="0" y="2184991"/>
                            </a:cubicBezTo>
                            <a:cubicBezTo>
                              <a:pt x="-16998" y="1980432"/>
                              <a:pt x="51483" y="1780701"/>
                              <a:pt x="0" y="1635826"/>
                            </a:cubicBezTo>
                            <a:cubicBezTo>
                              <a:pt x="-51483" y="1490951"/>
                              <a:pt x="7065" y="1107874"/>
                              <a:pt x="0" y="701078"/>
                            </a:cubicBezTo>
                            <a:cubicBezTo>
                              <a:pt x="7011" y="271667"/>
                              <a:pt x="287934" y="-1887"/>
                              <a:pt x="701078"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900" dirty="0"/>
              </a:p>
            </p:txBody>
          </p:sp>
          <p:sp>
            <p:nvSpPr>
              <p:cNvPr id="44" name="مستطيل 43">
                <a:extLst>
                  <a:ext uri="{FF2B5EF4-FFF2-40B4-BE49-F238E27FC236}">
                    <a16:creationId xmlns:a16="http://schemas.microsoft.com/office/drawing/2014/main" xmlns="" id="{55557944-F61A-4011-89A1-D2A800EDB291}"/>
                  </a:ext>
                </a:extLst>
              </p:cNvPr>
              <p:cNvSpPr/>
              <p:nvPr/>
            </p:nvSpPr>
            <p:spPr>
              <a:xfrm>
                <a:off x="5904548" y="2590800"/>
                <a:ext cx="4613764" cy="764415"/>
              </a:xfrm>
              <a:prstGeom prst="rect">
                <a:avLst/>
              </a:prstGeom>
            </p:spPr>
            <p:txBody>
              <a:bodyPr wrap="none">
                <a:spAutoFit/>
              </a:bodyPr>
              <a:lstStyle/>
              <a:p>
                <a:pPr algn="r" rtl="1">
                  <a:lnSpc>
                    <a:spcPct val="107000"/>
                  </a:lnSpc>
                  <a:spcAft>
                    <a:spcPts val="800"/>
                  </a:spcAft>
                </a:pPr>
                <a:r>
                  <a:rPr lang="ar-BH" sz="2900" b="1" dirty="0"/>
                  <a:t>دعا نوح ربه أن يُهلك قومه الكافرين.</a:t>
                </a:r>
                <a:endParaRPr lang="en-GB" sz="2900" dirty="0">
                  <a:latin typeface="Calibri" panose="020F0502020204030204" pitchFamily="34" charset="0"/>
                  <a:ea typeface="Calibri" panose="020F0502020204030204" pitchFamily="34" charset="0"/>
                </a:endParaRPr>
              </a:p>
            </p:txBody>
          </p:sp>
        </p:grpSp>
        <p:grpSp>
          <p:nvGrpSpPr>
            <p:cNvPr id="40" name="مجموعة 39">
              <a:extLst>
                <a:ext uri="{FF2B5EF4-FFF2-40B4-BE49-F238E27FC236}">
                  <a16:creationId xmlns:a16="http://schemas.microsoft.com/office/drawing/2014/main" xmlns="" id="{9E4128E8-0C1F-4382-AB3E-7C31FDFAEF4B}"/>
                </a:ext>
              </a:extLst>
            </p:cNvPr>
            <p:cNvGrpSpPr/>
            <p:nvPr/>
          </p:nvGrpSpPr>
          <p:grpSpPr>
            <a:xfrm>
              <a:off x="10486955" y="4572448"/>
              <a:ext cx="1019245" cy="575999"/>
              <a:chOff x="10708482" y="2999452"/>
              <a:chExt cx="1019245" cy="575999"/>
            </a:xfrm>
          </p:grpSpPr>
          <p:sp>
            <p:nvSpPr>
              <p:cNvPr id="41" name="قوس 40">
                <a:extLst>
                  <a:ext uri="{FF2B5EF4-FFF2-40B4-BE49-F238E27FC236}">
                    <a16:creationId xmlns:a16="http://schemas.microsoft.com/office/drawing/2014/main" xmlns="" id="{1A4FB208-8B5F-4527-9C97-65893DA905BC}"/>
                  </a:ext>
                </a:extLst>
              </p:cNvPr>
              <p:cNvSpPr/>
              <p:nvPr/>
            </p:nvSpPr>
            <p:spPr>
              <a:xfrm rot="2353734">
                <a:off x="11151728" y="2999452"/>
                <a:ext cx="575999" cy="575999"/>
              </a:xfrm>
              <a:prstGeom prst="arc">
                <a:avLst/>
              </a:prstGeom>
              <a:ln w="762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2" name="قوس 41">
                <a:extLst>
                  <a:ext uri="{FF2B5EF4-FFF2-40B4-BE49-F238E27FC236}">
                    <a16:creationId xmlns:a16="http://schemas.microsoft.com/office/drawing/2014/main" xmlns="" id="{C09B6D5C-3AE9-4E20-B05A-ACF286134D51}"/>
                  </a:ext>
                </a:extLst>
              </p:cNvPr>
              <p:cNvSpPr/>
              <p:nvPr/>
            </p:nvSpPr>
            <p:spPr>
              <a:xfrm rot="19246266" flipH="1">
                <a:off x="10708482" y="2999452"/>
                <a:ext cx="575999" cy="575999"/>
              </a:xfrm>
              <a:prstGeom prst="arc">
                <a:avLst/>
              </a:prstGeom>
              <a:ln w="762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grpSp>
        <p:nvGrpSpPr>
          <p:cNvPr id="45" name="مجموعة 44">
            <a:extLst>
              <a:ext uri="{FF2B5EF4-FFF2-40B4-BE49-F238E27FC236}">
                <a16:creationId xmlns:a16="http://schemas.microsoft.com/office/drawing/2014/main" xmlns="" id="{EBFF031B-8C7B-4AB6-8959-54CD8AE5667A}"/>
              </a:ext>
            </a:extLst>
          </p:cNvPr>
          <p:cNvGrpSpPr/>
          <p:nvPr/>
        </p:nvGrpSpPr>
        <p:grpSpPr>
          <a:xfrm>
            <a:off x="648222" y="5367055"/>
            <a:ext cx="10820400" cy="610109"/>
            <a:chOff x="685800" y="5358945"/>
            <a:chExt cx="10820400" cy="610109"/>
          </a:xfrm>
        </p:grpSpPr>
        <p:grpSp>
          <p:nvGrpSpPr>
            <p:cNvPr id="46" name="مجموعة 45">
              <a:extLst>
                <a:ext uri="{FF2B5EF4-FFF2-40B4-BE49-F238E27FC236}">
                  <a16:creationId xmlns:a16="http://schemas.microsoft.com/office/drawing/2014/main" xmlns="" id="{3BA54E7B-FA80-46CF-ADD5-573C75AA46F0}"/>
                </a:ext>
              </a:extLst>
            </p:cNvPr>
            <p:cNvGrpSpPr/>
            <p:nvPr/>
          </p:nvGrpSpPr>
          <p:grpSpPr>
            <a:xfrm>
              <a:off x="685800" y="5358945"/>
              <a:ext cx="9653585" cy="610109"/>
              <a:chOff x="526456" y="2503917"/>
              <a:chExt cx="10041529" cy="818440"/>
            </a:xfrm>
          </p:grpSpPr>
          <p:sp>
            <p:nvSpPr>
              <p:cNvPr id="50" name="مستطيل: زوايا قطرية مستديرة 36">
                <a:extLst>
                  <a:ext uri="{FF2B5EF4-FFF2-40B4-BE49-F238E27FC236}">
                    <a16:creationId xmlns:a16="http://schemas.microsoft.com/office/drawing/2014/main" xmlns="" id="{4FE212F0-0A84-4EC3-B22A-5E92AAF52B5F}"/>
                  </a:ext>
                </a:extLst>
              </p:cNvPr>
              <p:cNvSpPr/>
              <p:nvPr/>
            </p:nvSpPr>
            <p:spPr>
              <a:xfrm>
                <a:off x="526456" y="2503917"/>
                <a:ext cx="10041529" cy="772683"/>
              </a:xfrm>
              <a:prstGeom prst="round2DiagRect">
                <a:avLst/>
              </a:prstGeom>
              <a:noFill/>
              <a:ln w="19050">
                <a:solidFill>
                  <a:srgbClr val="FFC000"/>
                </a:solidFill>
                <a:prstDash val="sysDash"/>
                <a:extLst>
                  <a:ext uri="{C807C97D-BFC1-408E-A445-0C87EB9F89A2}">
                    <ask:lineSketchStyleProps xmlns:ask="http://schemas.microsoft.com/office/drawing/2018/sketchyshapes" xmlns="" sd="3040545050">
                      <a:custGeom>
                        <a:avLst/>
                        <a:gdLst>
                          <a:gd name="connsiteX0" fmla="*/ 701078 w 7908915"/>
                          <a:gd name="connsiteY0" fmla="*/ 0 h 4206384"/>
                          <a:gd name="connsiteX1" fmla="*/ 1399684 w 7908915"/>
                          <a:gd name="connsiteY1" fmla="*/ 0 h 4206384"/>
                          <a:gd name="connsiteX2" fmla="*/ 1954133 w 7908915"/>
                          <a:gd name="connsiteY2" fmla="*/ 0 h 4206384"/>
                          <a:gd name="connsiteX3" fmla="*/ 2508582 w 7908915"/>
                          <a:gd name="connsiteY3" fmla="*/ 0 h 4206384"/>
                          <a:gd name="connsiteX4" fmla="*/ 3207187 w 7908915"/>
                          <a:gd name="connsiteY4" fmla="*/ 0 h 4206384"/>
                          <a:gd name="connsiteX5" fmla="*/ 3761636 w 7908915"/>
                          <a:gd name="connsiteY5" fmla="*/ 0 h 4206384"/>
                          <a:gd name="connsiteX6" fmla="*/ 4316085 w 7908915"/>
                          <a:gd name="connsiteY6" fmla="*/ 0 h 4206384"/>
                          <a:gd name="connsiteX7" fmla="*/ 4654299 w 7908915"/>
                          <a:gd name="connsiteY7" fmla="*/ 0 h 4206384"/>
                          <a:gd name="connsiteX8" fmla="*/ 5352905 w 7908915"/>
                          <a:gd name="connsiteY8" fmla="*/ 0 h 4206384"/>
                          <a:gd name="connsiteX9" fmla="*/ 5979432 w 7908915"/>
                          <a:gd name="connsiteY9" fmla="*/ 0 h 4206384"/>
                          <a:gd name="connsiteX10" fmla="*/ 6605960 w 7908915"/>
                          <a:gd name="connsiteY10" fmla="*/ 0 h 4206384"/>
                          <a:gd name="connsiteX11" fmla="*/ 7232487 w 7908915"/>
                          <a:gd name="connsiteY11" fmla="*/ 0 h 4206384"/>
                          <a:gd name="connsiteX12" fmla="*/ 7908915 w 7908915"/>
                          <a:gd name="connsiteY12" fmla="*/ 0 h 4206384"/>
                          <a:gd name="connsiteX13" fmla="*/ 7908915 w 7908915"/>
                          <a:gd name="connsiteY13" fmla="*/ 0 h 4206384"/>
                          <a:gd name="connsiteX14" fmla="*/ 7908915 w 7908915"/>
                          <a:gd name="connsiteY14" fmla="*/ 584218 h 4206384"/>
                          <a:gd name="connsiteX15" fmla="*/ 7908915 w 7908915"/>
                          <a:gd name="connsiteY15" fmla="*/ 1133382 h 4206384"/>
                          <a:gd name="connsiteX16" fmla="*/ 7908915 w 7908915"/>
                          <a:gd name="connsiteY16" fmla="*/ 1787706 h 4206384"/>
                          <a:gd name="connsiteX17" fmla="*/ 7908915 w 7908915"/>
                          <a:gd name="connsiteY17" fmla="*/ 2301818 h 4206384"/>
                          <a:gd name="connsiteX18" fmla="*/ 7908915 w 7908915"/>
                          <a:gd name="connsiteY18" fmla="*/ 2850982 h 4206384"/>
                          <a:gd name="connsiteX19" fmla="*/ 7908915 w 7908915"/>
                          <a:gd name="connsiteY19" fmla="*/ 3505306 h 4206384"/>
                          <a:gd name="connsiteX20" fmla="*/ 7207837 w 7908915"/>
                          <a:gd name="connsiteY20" fmla="*/ 4206384 h 4206384"/>
                          <a:gd name="connsiteX21" fmla="*/ 6869623 w 7908915"/>
                          <a:gd name="connsiteY21" fmla="*/ 4206384 h 4206384"/>
                          <a:gd name="connsiteX22" fmla="*/ 6387252 w 7908915"/>
                          <a:gd name="connsiteY22" fmla="*/ 4206384 h 4206384"/>
                          <a:gd name="connsiteX23" fmla="*/ 5760725 w 7908915"/>
                          <a:gd name="connsiteY23" fmla="*/ 4206384 h 4206384"/>
                          <a:gd name="connsiteX24" fmla="*/ 5422511 w 7908915"/>
                          <a:gd name="connsiteY24" fmla="*/ 4206384 h 4206384"/>
                          <a:gd name="connsiteX25" fmla="*/ 4868062 w 7908915"/>
                          <a:gd name="connsiteY25" fmla="*/ 4206384 h 4206384"/>
                          <a:gd name="connsiteX26" fmla="*/ 4529848 w 7908915"/>
                          <a:gd name="connsiteY26" fmla="*/ 4206384 h 4206384"/>
                          <a:gd name="connsiteX27" fmla="*/ 3903321 w 7908915"/>
                          <a:gd name="connsiteY27" fmla="*/ 4206384 h 4206384"/>
                          <a:gd name="connsiteX28" fmla="*/ 3420950 w 7908915"/>
                          <a:gd name="connsiteY28" fmla="*/ 4206384 h 4206384"/>
                          <a:gd name="connsiteX29" fmla="*/ 3082736 w 7908915"/>
                          <a:gd name="connsiteY29" fmla="*/ 4206384 h 4206384"/>
                          <a:gd name="connsiteX30" fmla="*/ 2744523 w 7908915"/>
                          <a:gd name="connsiteY30" fmla="*/ 4206384 h 4206384"/>
                          <a:gd name="connsiteX31" fmla="*/ 2117995 w 7908915"/>
                          <a:gd name="connsiteY31" fmla="*/ 4206384 h 4206384"/>
                          <a:gd name="connsiteX32" fmla="*/ 1779781 w 7908915"/>
                          <a:gd name="connsiteY32" fmla="*/ 4206384 h 4206384"/>
                          <a:gd name="connsiteX33" fmla="*/ 1081176 w 7908915"/>
                          <a:gd name="connsiteY33" fmla="*/ 4206384 h 4206384"/>
                          <a:gd name="connsiteX34" fmla="*/ 598805 w 7908915"/>
                          <a:gd name="connsiteY34" fmla="*/ 4206384 h 4206384"/>
                          <a:gd name="connsiteX35" fmla="*/ 0 w 7908915"/>
                          <a:gd name="connsiteY35" fmla="*/ 4206384 h 4206384"/>
                          <a:gd name="connsiteX36" fmla="*/ 0 w 7908915"/>
                          <a:gd name="connsiteY36" fmla="*/ 4206384 h 4206384"/>
                          <a:gd name="connsiteX37" fmla="*/ 0 w 7908915"/>
                          <a:gd name="connsiteY37" fmla="*/ 3727326 h 4206384"/>
                          <a:gd name="connsiteX38" fmla="*/ 0 w 7908915"/>
                          <a:gd name="connsiteY38" fmla="*/ 3213214 h 4206384"/>
                          <a:gd name="connsiteX39" fmla="*/ 0 w 7908915"/>
                          <a:gd name="connsiteY39" fmla="*/ 2699102 h 4206384"/>
                          <a:gd name="connsiteX40" fmla="*/ 0 w 7908915"/>
                          <a:gd name="connsiteY40" fmla="*/ 2184991 h 4206384"/>
                          <a:gd name="connsiteX41" fmla="*/ 0 w 7908915"/>
                          <a:gd name="connsiteY41" fmla="*/ 1635826 h 4206384"/>
                          <a:gd name="connsiteX42" fmla="*/ 0 w 7908915"/>
                          <a:gd name="connsiteY42" fmla="*/ 701078 h 4206384"/>
                          <a:gd name="connsiteX43" fmla="*/ 701078 w 7908915"/>
                          <a:gd name="connsiteY43" fmla="*/ 0 h 420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908915" h="4206384" extrusionOk="0">
                            <a:moveTo>
                              <a:pt x="701078" y="0"/>
                            </a:moveTo>
                            <a:cubicBezTo>
                              <a:pt x="996894" y="-5534"/>
                              <a:pt x="1258734" y="3784"/>
                              <a:pt x="1399684" y="0"/>
                            </a:cubicBezTo>
                            <a:cubicBezTo>
                              <a:pt x="1540634" y="-3784"/>
                              <a:pt x="1816744" y="51023"/>
                              <a:pt x="1954133" y="0"/>
                            </a:cubicBezTo>
                            <a:cubicBezTo>
                              <a:pt x="2091522" y="-51023"/>
                              <a:pt x="2316584" y="46215"/>
                              <a:pt x="2508582" y="0"/>
                            </a:cubicBezTo>
                            <a:cubicBezTo>
                              <a:pt x="2700580" y="-46215"/>
                              <a:pt x="2867691" y="70562"/>
                              <a:pt x="3207187" y="0"/>
                            </a:cubicBezTo>
                            <a:cubicBezTo>
                              <a:pt x="3546683" y="-70562"/>
                              <a:pt x="3648124" y="13097"/>
                              <a:pt x="3761636" y="0"/>
                            </a:cubicBezTo>
                            <a:cubicBezTo>
                              <a:pt x="3875148" y="-13097"/>
                              <a:pt x="4041213" y="13831"/>
                              <a:pt x="4316085" y="0"/>
                            </a:cubicBezTo>
                            <a:cubicBezTo>
                              <a:pt x="4590957" y="-13831"/>
                              <a:pt x="4578060" y="33022"/>
                              <a:pt x="4654299" y="0"/>
                            </a:cubicBezTo>
                            <a:cubicBezTo>
                              <a:pt x="4730538" y="-33022"/>
                              <a:pt x="5119276" y="32484"/>
                              <a:pt x="5352905" y="0"/>
                            </a:cubicBezTo>
                            <a:cubicBezTo>
                              <a:pt x="5586534" y="-32484"/>
                              <a:pt x="5852047" y="56033"/>
                              <a:pt x="5979432" y="0"/>
                            </a:cubicBezTo>
                            <a:cubicBezTo>
                              <a:pt x="6106817" y="-56033"/>
                              <a:pt x="6479142" y="176"/>
                              <a:pt x="6605960" y="0"/>
                            </a:cubicBezTo>
                            <a:cubicBezTo>
                              <a:pt x="6732778" y="-176"/>
                              <a:pt x="7017457" y="34377"/>
                              <a:pt x="7232487" y="0"/>
                            </a:cubicBezTo>
                            <a:cubicBezTo>
                              <a:pt x="7447517" y="-34377"/>
                              <a:pt x="7676981" y="26120"/>
                              <a:pt x="7908915" y="0"/>
                            </a:cubicBezTo>
                            <a:lnTo>
                              <a:pt x="7908915" y="0"/>
                            </a:lnTo>
                            <a:cubicBezTo>
                              <a:pt x="7934942" y="285731"/>
                              <a:pt x="7880800" y="437048"/>
                              <a:pt x="7908915" y="584218"/>
                            </a:cubicBezTo>
                            <a:cubicBezTo>
                              <a:pt x="7937030" y="731388"/>
                              <a:pt x="7847834" y="991509"/>
                              <a:pt x="7908915" y="1133382"/>
                            </a:cubicBezTo>
                            <a:cubicBezTo>
                              <a:pt x="7969996" y="1275255"/>
                              <a:pt x="7889604" y="1570006"/>
                              <a:pt x="7908915" y="1787706"/>
                            </a:cubicBezTo>
                            <a:cubicBezTo>
                              <a:pt x="7928226" y="2005406"/>
                              <a:pt x="7857848" y="2108575"/>
                              <a:pt x="7908915" y="2301818"/>
                            </a:cubicBezTo>
                            <a:cubicBezTo>
                              <a:pt x="7959982" y="2495061"/>
                              <a:pt x="7859916" y="2722733"/>
                              <a:pt x="7908915" y="2850982"/>
                            </a:cubicBezTo>
                            <a:cubicBezTo>
                              <a:pt x="7957914" y="2979231"/>
                              <a:pt x="7882128" y="3265016"/>
                              <a:pt x="7908915" y="3505306"/>
                            </a:cubicBezTo>
                            <a:cubicBezTo>
                              <a:pt x="7999661" y="3904013"/>
                              <a:pt x="7565215" y="4196065"/>
                              <a:pt x="7207837" y="4206384"/>
                            </a:cubicBezTo>
                            <a:cubicBezTo>
                              <a:pt x="7085752" y="4217878"/>
                              <a:pt x="7034960" y="4206285"/>
                              <a:pt x="6869623" y="4206384"/>
                            </a:cubicBezTo>
                            <a:cubicBezTo>
                              <a:pt x="6704286" y="4206483"/>
                              <a:pt x="6616526" y="4150485"/>
                              <a:pt x="6387252" y="4206384"/>
                            </a:cubicBezTo>
                            <a:cubicBezTo>
                              <a:pt x="6157978" y="4262283"/>
                              <a:pt x="6018731" y="4167196"/>
                              <a:pt x="5760725" y="4206384"/>
                            </a:cubicBezTo>
                            <a:cubicBezTo>
                              <a:pt x="5502719" y="4245572"/>
                              <a:pt x="5509310" y="4166293"/>
                              <a:pt x="5422511" y="4206384"/>
                            </a:cubicBezTo>
                            <a:cubicBezTo>
                              <a:pt x="5335712" y="4246475"/>
                              <a:pt x="5013014" y="4140243"/>
                              <a:pt x="4868062" y="4206384"/>
                            </a:cubicBezTo>
                            <a:cubicBezTo>
                              <a:pt x="4723110" y="4272525"/>
                              <a:pt x="4694922" y="4172773"/>
                              <a:pt x="4529848" y="4206384"/>
                            </a:cubicBezTo>
                            <a:cubicBezTo>
                              <a:pt x="4364774" y="4239995"/>
                              <a:pt x="4134432" y="4195002"/>
                              <a:pt x="3903321" y="4206384"/>
                            </a:cubicBezTo>
                            <a:cubicBezTo>
                              <a:pt x="3672210" y="4217766"/>
                              <a:pt x="3593287" y="4149713"/>
                              <a:pt x="3420950" y="4206384"/>
                            </a:cubicBezTo>
                            <a:cubicBezTo>
                              <a:pt x="3248613" y="4263055"/>
                              <a:pt x="3152479" y="4186402"/>
                              <a:pt x="3082736" y="4206384"/>
                            </a:cubicBezTo>
                            <a:cubicBezTo>
                              <a:pt x="3012993" y="4226366"/>
                              <a:pt x="2821091" y="4184241"/>
                              <a:pt x="2744523" y="4206384"/>
                            </a:cubicBezTo>
                            <a:cubicBezTo>
                              <a:pt x="2667955" y="4228527"/>
                              <a:pt x="2331767" y="4184609"/>
                              <a:pt x="2117995" y="4206384"/>
                            </a:cubicBezTo>
                            <a:cubicBezTo>
                              <a:pt x="1904223" y="4228159"/>
                              <a:pt x="1936487" y="4203224"/>
                              <a:pt x="1779781" y="4206384"/>
                            </a:cubicBezTo>
                            <a:cubicBezTo>
                              <a:pt x="1623075" y="4209544"/>
                              <a:pt x="1351193" y="4195276"/>
                              <a:pt x="1081176" y="4206384"/>
                            </a:cubicBezTo>
                            <a:cubicBezTo>
                              <a:pt x="811160" y="4217492"/>
                              <a:pt x="724920" y="4178486"/>
                              <a:pt x="598805" y="4206384"/>
                            </a:cubicBezTo>
                            <a:cubicBezTo>
                              <a:pt x="472690" y="4234282"/>
                              <a:pt x="254383" y="4194085"/>
                              <a:pt x="0" y="4206384"/>
                            </a:cubicBezTo>
                            <a:lnTo>
                              <a:pt x="0" y="4206384"/>
                            </a:lnTo>
                            <a:cubicBezTo>
                              <a:pt x="-23161" y="3969262"/>
                              <a:pt x="25715" y="3856288"/>
                              <a:pt x="0" y="3727326"/>
                            </a:cubicBezTo>
                            <a:cubicBezTo>
                              <a:pt x="-25715" y="3598364"/>
                              <a:pt x="33719" y="3461008"/>
                              <a:pt x="0" y="3213214"/>
                            </a:cubicBezTo>
                            <a:cubicBezTo>
                              <a:pt x="-33719" y="2965420"/>
                              <a:pt x="57835" y="2810542"/>
                              <a:pt x="0" y="2699102"/>
                            </a:cubicBezTo>
                            <a:cubicBezTo>
                              <a:pt x="-57835" y="2587662"/>
                              <a:pt x="16998" y="2389550"/>
                              <a:pt x="0" y="2184991"/>
                            </a:cubicBezTo>
                            <a:cubicBezTo>
                              <a:pt x="-16998" y="1980432"/>
                              <a:pt x="51483" y="1780701"/>
                              <a:pt x="0" y="1635826"/>
                            </a:cubicBezTo>
                            <a:cubicBezTo>
                              <a:pt x="-51483" y="1490951"/>
                              <a:pt x="7065" y="1107874"/>
                              <a:pt x="0" y="701078"/>
                            </a:cubicBezTo>
                            <a:cubicBezTo>
                              <a:pt x="7011" y="271667"/>
                              <a:pt x="287934" y="-1887"/>
                              <a:pt x="701078"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900" dirty="0"/>
              </a:p>
            </p:txBody>
          </p:sp>
          <p:sp>
            <p:nvSpPr>
              <p:cNvPr id="51" name="مستطيل 50">
                <a:extLst>
                  <a:ext uri="{FF2B5EF4-FFF2-40B4-BE49-F238E27FC236}">
                    <a16:creationId xmlns:a16="http://schemas.microsoft.com/office/drawing/2014/main" xmlns="" id="{BE30EA8C-AFA7-4517-9C65-6548C1FAF96F}"/>
                  </a:ext>
                </a:extLst>
              </p:cNvPr>
              <p:cNvSpPr/>
              <p:nvPr/>
            </p:nvSpPr>
            <p:spPr>
              <a:xfrm>
                <a:off x="2497680" y="2590800"/>
                <a:ext cx="8020633" cy="731557"/>
              </a:xfrm>
              <a:prstGeom prst="rect">
                <a:avLst/>
              </a:prstGeom>
            </p:spPr>
            <p:txBody>
              <a:bodyPr wrap="none">
                <a:spAutoFit/>
              </a:bodyPr>
              <a:lstStyle/>
              <a:p>
                <a:pPr algn="r" rtl="1">
                  <a:lnSpc>
                    <a:spcPct val="107000"/>
                  </a:lnSpc>
                  <a:spcAft>
                    <a:spcPts val="800"/>
                  </a:spcAft>
                </a:pPr>
                <a:r>
                  <a:rPr lang="ar-BH" sz="2900" b="1" dirty="0"/>
                  <a:t>أمر الله تعالى نوحًا </a:t>
                </a:r>
                <a:r>
                  <a:rPr lang="ar-BH" sz="2900" b="1" dirty="0">
                    <a:sym typeface="AGA Arabesque" panose="05010101010101010101" pitchFamily="2" charset="2"/>
                  </a:rPr>
                  <a:t> أن يصنع سفينة، ويحمل فيها أهله فقط</a:t>
                </a:r>
                <a:r>
                  <a:rPr lang="ar-BH" sz="2900" b="1" dirty="0"/>
                  <a:t>.</a:t>
                </a:r>
                <a:endParaRPr lang="en-GB" sz="2900" b="1" dirty="0">
                  <a:latin typeface="Calibri" panose="020F0502020204030204" pitchFamily="34" charset="0"/>
                  <a:ea typeface="Calibri" panose="020F0502020204030204" pitchFamily="34" charset="0"/>
                </a:endParaRPr>
              </a:p>
            </p:txBody>
          </p:sp>
        </p:grpSp>
        <p:grpSp>
          <p:nvGrpSpPr>
            <p:cNvPr id="47" name="مجموعة 46">
              <a:extLst>
                <a:ext uri="{FF2B5EF4-FFF2-40B4-BE49-F238E27FC236}">
                  <a16:creationId xmlns:a16="http://schemas.microsoft.com/office/drawing/2014/main" xmlns="" id="{EFECE47A-C12F-4658-9447-A54B52AAB88E}"/>
                </a:ext>
              </a:extLst>
            </p:cNvPr>
            <p:cNvGrpSpPr/>
            <p:nvPr/>
          </p:nvGrpSpPr>
          <p:grpSpPr>
            <a:xfrm>
              <a:off x="10486955" y="5358946"/>
              <a:ext cx="1019245" cy="575999"/>
              <a:chOff x="10708482" y="2999452"/>
              <a:chExt cx="1019245" cy="575999"/>
            </a:xfrm>
          </p:grpSpPr>
          <p:sp>
            <p:nvSpPr>
              <p:cNvPr id="48" name="قوس 47">
                <a:extLst>
                  <a:ext uri="{FF2B5EF4-FFF2-40B4-BE49-F238E27FC236}">
                    <a16:creationId xmlns:a16="http://schemas.microsoft.com/office/drawing/2014/main" xmlns="" id="{A836D493-0AE0-46A9-B70C-95A754E78E28}"/>
                  </a:ext>
                </a:extLst>
              </p:cNvPr>
              <p:cNvSpPr/>
              <p:nvPr/>
            </p:nvSpPr>
            <p:spPr>
              <a:xfrm rot="2353734">
                <a:off x="11151728" y="2999452"/>
                <a:ext cx="575999" cy="575999"/>
              </a:xfrm>
              <a:prstGeom prst="arc">
                <a:avLst/>
              </a:prstGeom>
              <a:ln w="762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9" name="قوس 48">
                <a:extLst>
                  <a:ext uri="{FF2B5EF4-FFF2-40B4-BE49-F238E27FC236}">
                    <a16:creationId xmlns:a16="http://schemas.microsoft.com/office/drawing/2014/main" xmlns="" id="{A1ED95DF-BB19-45AE-A384-DB3441E11BEB}"/>
                  </a:ext>
                </a:extLst>
              </p:cNvPr>
              <p:cNvSpPr/>
              <p:nvPr/>
            </p:nvSpPr>
            <p:spPr>
              <a:xfrm rot="19246266" flipH="1">
                <a:off x="10708482" y="2999452"/>
                <a:ext cx="575999" cy="575999"/>
              </a:xfrm>
              <a:prstGeom prst="arc">
                <a:avLst/>
              </a:prstGeom>
              <a:ln w="762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sp>
        <p:nvSpPr>
          <p:cNvPr id="52" name="مستطيل 51">
            <a:extLst>
              <a:ext uri="{FF2B5EF4-FFF2-40B4-BE49-F238E27FC236}">
                <a16:creationId xmlns:a16="http://schemas.microsoft.com/office/drawing/2014/main" xmlns="" id="{2ED8B6CC-F0AF-48F9-AB23-DB38F79CC20F}"/>
              </a:ext>
            </a:extLst>
          </p:cNvPr>
          <p:cNvSpPr/>
          <p:nvPr/>
        </p:nvSpPr>
        <p:spPr>
          <a:xfrm>
            <a:off x="10669776" y="2896269"/>
            <a:ext cx="494046" cy="769441"/>
          </a:xfrm>
          <a:prstGeom prst="rect">
            <a:avLst/>
          </a:prstGeom>
        </p:spPr>
        <p:txBody>
          <a:bodyPr wrap="none">
            <a:spAutoFit/>
          </a:bodyPr>
          <a:lstStyle/>
          <a:p>
            <a:r>
              <a:rPr lang="ar-SA" sz="4400" dirty="0">
                <a:solidFill>
                  <a:srgbClr val="FF0000"/>
                </a:solidFill>
                <a:latin typeface="FreesiaUPC" panose="020B0502040204020203" pitchFamily="34" charset="-34"/>
              </a:rPr>
              <a:t>√</a:t>
            </a:r>
            <a:endParaRPr lang="en-GB" sz="4400" dirty="0">
              <a:solidFill>
                <a:srgbClr val="FF0000"/>
              </a:solidFill>
            </a:endParaRPr>
          </a:p>
        </p:txBody>
      </p:sp>
      <p:sp>
        <p:nvSpPr>
          <p:cNvPr id="53" name="مستطيل 52">
            <a:extLst>
              <a:ext uri="{FF2B5EF4-FFF2-40B4-BE49-F238E27FC236}">
                <a16:creationId xmlns:a16="http://schemas.microsoft.com/office/drawing/2014/main" xmlns="" id="{67710DCA-63B5-46BC-996E-36278F210F5D}"/>
              </a:ext>
            </a:extLst>
          </p:cNvPr>
          <p:cNvSpPr/>
          <p:nvPr/>
        </p:nvSpPr>
        <p:spPr>
          <a:xfrm>
            <a:off x="10669776" y="4472634"/>
            <a:ext cx="494046" cy="769441"/>
          </a:xfrm>
          <a:prstGeom prst="rect">
            <a:avLst/>
          </a:prstGeom>
        </p:spPr>
        <p:txBody>
          <a:bodyPr wrap="none">
            <a:spAutoFit/>
          </a:bodyPr>
          <a:lstStyle/>
          <a:p>
            <a:r>
              <a:rPr lang="ar-SA" sz="4400" dirty="0">
                <a:solidFill>
                  <a:srgbClr val="FF0000"/>
                </a:solidFill>
                <a:latin typeface="FreesiaUPC" panose="020B0502040204020203" pitchFamily="34" charset="-34"/>
              </a:rPr>
              <a:t>√</a:t>
            </a:r>
            <a:endParaRPr lang="en-GB" sz="4400" dirty="0">
              <a:solidFill>
                <a:srgbClr val="FF0000"/>
              </a:solidFill>
            </a:endParaRPr>
          </a:p>
        </p:txBody>
      </p:sp>
      <p:sp>
        <p:nvSpPr>
          <p:cNvPr id="54" name="مستطيل 53">
            <a:extLst>
              <a:ext uri="{FF2B5EF4-FFF2-40B4-BE49-F238E27FC236}">
                <a16:creationId xmlns:a16="http://schemas.microsoft.com/office/drawing/2014/main" xmlns="" id="{02C85B3A-F1D2-496B-98D0-F6B0111FD7E2}"/>
              </a:ext>
            </a:extLst>
          </p:cNvPr>
          <p:cNvSpPr/>
          <p:nvPr/>
        </p:nvSpPr>
        <p:spPr>
          <a:xfrm>
            <a:off x="10676960" y="3669079"/>
            <a:ext cx="543739" cy="830997"/>
          </a:xfrm>
          <a:prstGeom prst="rect">
            <a:avLst/>
          </a:prstGeom>
        </p:spPr>
        <p:txBody>
          <a:bodyPr wrap="none">
            <a:spAutoFit/>
          </a:bodyPr>
          <a:lstStyle/>
          <a:p>
            <a:r>
              <a:rPr lang="ar-SA" sz="4800" dirty="0">
                <a:solidFill>
                  <a:srgbClr val="FF0000"/>
                </a:solidFill>
              </a:rPr>
              <a:t>×</a:t>
            </a:r>
            <a:endParaRPr lang="en-GB" sz="4800" dirty="0">
              <a:solidFill>
                <a:srgbClr val="FF0000"/>
              </a:solidFill>
            </a:endParaRPr>
          </a:p>
        </p:txBody>
      </p:sp>
      <p:sp>
        <p:nvSpPr>
          <p:cNvPr id="55" name="مستطيل 54">
            <a:extLst>
              <a:ext uri="{FF2B5EF4-FFF2-40B4-BE49-F238E27FC236}">
                <a16:creationId xmlns:a16="http://schemas.microsoft.com/office/drawing/2014/main" xmlns="" id="{9C1E19AB-15AD-4A62-ADBA-515CE96DFFE7}"/>
              </a:ext>
            </a:extLst>
          </p:cNvPr>
          <p:cNvSpPr/>
          <p:nvPr/>
        </p:nvSpPr>
        <p:spPr>
          <a:xfrm>
            <a:off x="10676960" y="5205328"/>
            <a:ext cx="543739" cy="830997"/>
          </a:xfrm>
          <a:prstGeom prst="rect">
            <a:avLst/>
          </a:prstGeom>
        </p:spPr>
        <p:txBody>
          <a:bodyPr wrap="none">
            <a:spAutoFit/>
          </a:bodyPr>
          <a:lstStyle/>
          <a:p>
            <a:r>
              <a:rPr lang="ar-SA" sz="4800" dirty="0">
                <a:solidFill>
                  <a:srgbClr val="FF0000"/>
                </a:solidFill>
              </a:rPr>
              <a:t>×</a:t>
            </a:r>
            <a:endParaRPr lang="en-GB" sz="4800" dirty="0">
              <a:solidFill>
                <a:srgbClr val="FF0000"/>
              </a:solidFill>
            </a:endParaRPr>
          </a:p>
        </p:txBody>
      </p:sp>
    </p:spTree>
    <p:extLst>
      <p:ext uri="{BB962C8B-B14F-4D97-AF65-F5344CB8AC3E}">
        <p14:creationId xmlns:p14="http://schemas.microsoft.com/office/powerpoint/2010/main" val="3579890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down)">
                                      <p:cBhvr>
                                        <p:cTn id="11" dur="500"/>
                                        <p:tgtEl>
                                          <p:spTgt spid="16"/>
                                        </p:tgtEl>
                                      </p:cBhvr>
                                    </p:animEffect>
                                  </p:childTnLst>
                                </p:cTn>
                              </p:par>
                            </p:childTnLst>
                          </p:cTn>
                        </p:par>
                        <p:par>
                          <p:cTn id="12" fill="hold">
                            <p:stCondLst>
                              <p:cond delay="1000"/>
                            </p:stCondLst>
                            <p:childTnLst>
                              <p:par>
                                <p:cTn id="13" presetID="32" presetClass="emph" presetSubtype="0" fill="hold" nodeType="afterEffect">
                                  <p:stCondLst>
                                    <p:cond delay="0"/>
                                  </p:stCondLst>
                                  <p:childTnLst>
                                    <p:animRot by="120000">
                                      <p:cBhvr>
                                        <p:cTn id="14" dur="100" fill="hold">
                                          <p:stCondLst>
                                            <p:cond delay="0"/>
                                          </p:stCondLst>
                                        </p:cTn>
                                        <p:tgtEl>
                                          <p:spTgt spid="19"/>
                                        </p:tgtEl>
                                        <p:attrNameLst>
                                          <p:attrName>r</p:attrName>
                                        </p:attrNameLst>
                                      </p:cBhvr>
                                    </p:animRot>
                                    <p:animRot by="-240000">
                                      <p:cBhvr>
                                        <p:cTn id="15" dur="200" fill="hold">
                                          <p:stCondLst>
                                            <p:cond delay="200"/>
                                          </p:stCondLst>
                                        </p:cTn>
                                        <p:tgtEl>
                                          <p:spTgt spid="19"/>
                                        </p:tgtEl>
                                        <p:attrNameLst>
                                          <p:attrName>r</p:attrName>
                                        </p:attrNameLst>
                                      </p:cBhvr>
                                    </p:animRot>
                                    <p:animRot by="240000">
                                      <p:cBhvr>
                                        <p:cTn id="16" dur="200" fill="hold">
                                          <p:stCondLst>
                                            <p:cond delay="400"/>
                                          </p:stCondLst>
                                        </p:cTn>
                                        <p:tgtEl>
                                          <p:spTgt spid="19"/>
                                        </p:tgtEl>
                                        <p:attrNameLst>
                                          <p:attrName>r</p:attrName>
                                        </p:attrNameLst>
                                      </p:cBhvr>
                                    </p:animRot>
                                    <p:animRot by="-240000">
                                      <p:cBhvr>
                                        <p:cTn id="17" dur="200" fill="hold">
                                          <p:stCondLst>
                                            <p:cond delay="600"/>
                                          </p:stCondLst>
                                        </p:cTn>
                                        <p:tgtEl>
                                          <p:spTgt spid="19"/>
                                        </p:tgtEl>
                                        <p:attrNameLst>
                                          <p:attrName>r</p:attrName>
                                        </p:attrNameLst>
                                      </p:cBhvr>
                                    </p:animRot>
                                    <p:animRot by="120000">
                                      <p:cBhvr>
                                        <p:cTn id="18" dur="200" fill="hold">
                                          <p:stCondLst>
                                            <p:cond delay="800"/>
                                          </p:stCondLst>
                                        </p:cTn>
                                        <p:tgtEl>
                                          <p:spTgt spid="19"/>
                                        </p:tgtEl>
                                        <p:attrNameLst>
                                          <p:attrName>r</p:attrName>
                                        </p:attrNameLst>
                                      </p:cBhvr>
                                    </p:animRo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1250"/>
                                        <p:tgtEl>
                                          <p:spTgt spid="17"/>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down)">
                                      <p:cBhvr>
                                        <p:cTn id="25" dur="1250"/>
                                        <p:tgtEl>
                                          <p:spTgt spid="18"/>
                                        </p:tgtEl>
                                      </p:cBhvr>
                                    </p:animEffect>
                                  </p:childTnLst>
                                </p:cTn>
                              </p:par>
                            </p:childTnLst>
                          </p:cTn>
                        </p:par>
                        <p:par>
                          <p:cTn id="26" fill="hold">
                            <p:stCondLst>
                              <p:cond delay="3250"/>
                            </p:stCondLst>
                            <p:childTnLst>
                              <p:par>
                                <p:cTn id="27" presetID="18" presetClass="entr" presetSubtype="12" fill="hold" grpId="0" nodeType="afterEffect">
                                  <p:stCondLst>
                                    <p:cond delay="0"/>
                                  </p:stCondLst>
                                  <p:iterate type="wd">
                                    <p:tmPct val="90000"/>
                                  </p:iterate>
                                  <p:childTnLst>
                                    <p:set>
                                      <p:cBhvr>
                                        <p:cTn id="28" dur="1" fill="hold">
                                          <p:stCondLst>
                                            <p:cond delay="0"/>
                                          </p:stCondLst>
                                        </p:cTn>
                                        <p:tgtEl>
                                          <p:spTgt spid="20"/>
                                        </p:tgtEl>
                                        <p:attrNameLst>
                                          <p:attrName>style.visibility</p:attrName>
                                        </p:attrNameLst>
                                      </p:cBhvr>
                                      <p:to>
                                        <p:strVal val="visible"/>
                                      </p:to>
                                    </p:set>
                                    <p:animEffect transition="in" filter="strips(downLeft)">
                                      <p:cBhvr>
                                        <p:cTn id="29" dur="1000"/>
                                        <p:tgtEl>
                                          <p:spTgt spid="20"/>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right)">
                                      <p:cBhvr>
                                        <p:cTn id="32" dur="3000"/>
                                        <p:tgtEl>
                                          <p:spTgt spid="15"/>
                                        </p:tgtEl>
                                      </p:cBhvr>
                                    </p:animEffect>
                                  </p:childTnLst>
                                </p:cTn>
                              </p:par>
                            </p:childTnLst>
                          </p:cTn>
                        </p:par>
                        <p:par>
                          <p:cTn id="33" fill="hold">
                            <p:stCondLst>
                              <p:cond delay="19550"/>
                            </p:stCondLst>
                            <p:childTnLst>
                              <p:par>
                                <p:cTn id="34" presetID="22" presetClass="entr" presetSubtype="2" fill="hold" nodeType="afterEffect">
                                  <p:stCondLst>
                                    <p:cond delay="1750"/>
                                  </p:stCondLst>
                                  <p:childTnLst>
                                    <p:set>
                                      <p:cBhvr>
                                        <p:cTn id="35" dur="1" fill="hold">
                                          <p:stCondLst>
                                            <p:cond delay="0"/>
                                          </p:stCondLst>
                                        </p:cTn>
                                        <p:tgtEl>
                                          <p:spTgt spid="24"/>
                                        </p:tgtEl>
                                        <p:attrNameLst>
                                          <p:attrName>style.visibility</p:attrName>
                                        </p:attrNameLst>
                                      </p:cBhvr>
                                      <p:to>
                                        <p:strVal val="visible"/>
                                      </p:to>
                                    </p:set>
                                    <p:animEffect transition="in" filter="wipe(right)">
                                      <p:cBhvr>
                                        <p:cTn id="36" dur="3000"/>
                                        <p:tgtEl>
                                          <p:spTgt spid="24"/>
                                        </p:tgtEl>
                                      </p:cBhvr>
                                    </p:animEffect>
                                  </p:childTnLst>
                                </p:cTn>
                              </p:par>
                            </p:childTnLst>
                          </p:cTn>
                        </p:par>
                        <p:par>
                          <p:cTn id="37" fill="hold">
                            <p:stCondLst>
                              <p:cond delay="24300"/>
                            </p:stCondLst>
                            <p:childTnLst>
                              <p:par>
                                <p:cTn id="38" presetID="22" presetClass="entr" presetSubtype="2" fill="hold" nodeType="afterEffect">
                                  <p:stCondLst>
                                    <p:cond delay="1750"/>
                                  </p:stCondLst>
                                  <p:childTnLst>
                                    <p:set>
                                      <p:cBhvr>
                                        <p:cTn id="39" dur="1" fill="hold">
                                          <p:stCondLst>
                                            <p:cond delay="0"/>
                                          </p:stCondLst>
                                        </p:cTn>
                                        <p:tgtEl>
                                          <p:spTgt spid="31"/>
                                        </p:tgtEl>
                                        <p:attrNameLst>
                                          <p:attrName>style.visibility</p:attrName>
                                        </p:attrNameLst>
                                      </p:cBhvr>
                                      <p:to>
                                        <p:strVal val="visible"/>
                                      </p:to>
                                    </p:set>
                                    <p:animEffect transition="in" filter="wipe(right)">
                                      <p:cBhvr>
                                        <p:cTn id="40" dur="3000"/>
                                        <p:tgtEl>
                                          <p:spTgt spid="31"/>
                                        </p:tgtEl>
                                      </p:cBhvr>
                                    </p:animEffect>
                                  </p:childTnLst>
                                </p:cTn>
                              </p:par>
                            </p:childTnLst>
                          </p:cTn>
                        </p:par>
                        <p:par>
                          <p:cTn id="41" fill="hold">
                            <p:stCondLst>
                              <p:cond delay="29050"/>
                            </p:stCondLst>
                            <p:childTnLst>
                              <p:par>
                                <p:cTn id="42" presetID="22" presetClass="entr" presetSubtype="2" fill="hold" nodeType="afterEffect">
                                  <p:stCondLst>
                                    <p:cond delay="175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3000"/>
                                        <p:tgtEl>
                                          <p:spTgt spid="38"/>
                                        </p:tgtEl>
                                      </p:cBhvr>
                                    </p:animEffect>
                                  </p:childTnLst>
                                </p:cTn>
                              </p:par>
                            </p:childTnLst>
                          </p:cTn>
                        </p:par>
                        <p:par>
                          <p:cTn id="45" fill="hold">
                            <p:stCondLst>
                              <p:cond delay="33800"/>
                            </p:stCondLst>
                            <p:childTnLst>
                              <p:par>
                                <p:cTn id="46" presetID="22" presetClass="entr" presetSubtype="2" fill="hold" nodeType="afterEffect">
                                  <p:stCondLst>
                                    <p:cond delay="1750"/>
                                  </p:stCondLst>
                                  <p:childTnLst>
                                    <p:set>
                                      <p:cBhvr>
                                        <p:cTn id="47" dur="1" fill="hold">
                                          <p:stCondLst>
                                            <p:cond delay="0"/>
                                          </p:stCondLst>
                                        </p:cTn>
                                        <p:tgtEl>
                                          <p:spTgt spid="45"/>
                                        </p:tgtEl>
                                        <p:attrNameLst>
                                          <p:attrName>style.visibility</p:attrName>
                                        </p:attrNameLst>
                                      </p:cBhvr>
                                      <p:to>
                                        <p:strVal val="visible"/>
                                      </p:to>
                                    </p:set>
                                    <p:animEffect transition="in" filter="wipe(right)">
                                      <p:cBhvr>
                                        <p:cTn id="48" dur="3000"/>
                                        <p:tgtEl>
                                          <p:spTgt spid="45"/>
                                        </p:tgtEl>
                                      </p:cBhvr>
                                    </p:animEffect>
                                  </p:childTnLst>
                                </p:cTn>
                              </p:par>
                            </p:childTnLst>
                          </p:cTn>
                        </p:par>
                        <p:par>
                          <p:cTn id="49" fill="hold">
                            <p:stCondLst>
                              <p:cond delay="38550"/>
                            </p:stCondLst>
                            <p:childTnLst>
                              <p:par>
                                <p:cTn id="50" presetID="23" presetClass="entr" presetSubtype="16" fill="hold"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4250" fill="hold"/>
                                        <p:tgtEl>
                                          <p:spTgt spid="21"/>
                                        </p:tgtEl>
                                        <p:attrNameLst>
                                          <p:attrName>ppt_w</p:attrName>
                                        </p:attrNameLst>
                                      </p:cBhvr>
                                      <p:tavLst>
                                        <p:tav tm="0">
                                          <p:val>
                                            <p:fltVal val="0"/>
                                          </p:val>
                                        </p:tav>
                                        <p:tav tm="100000">
                                          <p:val>
                                            <p:strVal val="#ppt_w"/>
                                          </p:val>
                                        </p:tav>
                                      </p:tavLst>
                                    </p:anim>
                                    <p:anim calcmode="lin" valueType="num">
                                      <p:cBhvr>
                                        <p:cTn id="53" dur="4250" fill="hold"/>
                                        <p:tgtEl>
                                          <p:spTgt spid="21"/>
                                        </p:tgtEl>
                                        <p:attrNameLst>
                                          <p:attrName>ppt_h</p:attrName>
                                        </p:attrNameLst>
                                      </p:cBhvr>
                                      <p:tavLst>
                                        <p:tav tm="0">
                                          <p:val>
                                            <p:fltVal val="0"/>
                                          </p:val>
                                        </p:tav>
                                        <p:tav tm="100000">
                                          <p:val>
                                            <p:strVal val="#ppt_h"/>
                                          </p:val>
                                        </p:tav>
                                      </p:tavLst>
                                    </p:anim>
                                  </p:childTnLst>
                                </p:cTn>
                              </p:par>
                            </p:childTnLst>
                          </p:cTn>
                        </p:par>
                        <p:par>
                          <p:cTn id="54" fill="hold">
                            <p:stCondLst>
                              <p:cond delay="42800"/>
                            </p:stCondLst>
                            <p:childTnLst>
                              <p:par>
                                <p:cTn id="55" presetID="18" presetClass="entr" presetSubtype="3" fill="hold" grpId="0" nodeType="afterEffect">
                                  <p:stCondLst>
                                    <p:cond delay="1500"/>
                                  </p:stCondLst>
                                  <p:childTnLst>
                                    <p:set>
                                      <p:cBhvr>
                                        <p:cTn id="56" dur="1" fill="hold">
                                          <p:stCondLst>
                                            <p:cond delay="0"/>
                                          </p:stCondLst>
                                        </p:cTn>
                                        <p:tgtEl>
                                          <p:spTgt spid="52"/>
                                        </p:tgtEl>
                                        <p:attrNameLst>
                                          <p:attrName>style.visibility</p:attrName>
                                        </p:attrNameLst>
                                      </p:cBhvr>
                                      <p:to>
                                        <p:strVal val="visible"/>
                                      </p:to>
                                    </p:set>
                                    <p:animEffect transition="in" filter="strips(upRight)">
                                      <p:cBhvr>
                                        <p:cTn id="57" dur="1000"/>
                                        <p:tgtEl>
                                          <p:spTgt spid="52"/>
                                        </p:tgtEl>
                                      </p:cBhvr>
                                    </p:animEffect>
                                  </p:childTnLst>
                                </p:cTn>
                              </p:par>
                            </p:childTnLst>
                          </p:cTn>
                        </p:par>
                        <p:par>
                          <p:cTn id="58" fill="hold">
                            <p:stCondLst>
                              <p:cond delay="45300"/>
                            </p:stCondLst>
                            <p:childTnLst>
                              <p:par>
                                <p:cTn id="59" presetID="18" presetClass="entr" presetSubtype="12" fill="hold" grpId="0" nodeType="afterEffect">
                                  <p:stCondLst>
                                    <p:cond delay="1500"/>
                                  </p:stCondLst>
                                  <p:childTnLst>
                                    <p:set>
                                      <p:cBhvr>
                                        <p:cTn id="60" dur="1" fill="hold">
                                          <p:stCondLst>
                                            <p:cond delay="0"/>
                                          </p:stCondLst>
                                        </p:cTn>
                                        <p:tgtEl>
                                          <p:spTgt spid="54"/>
                                        </p:tgtEl>
                                        <p:attrNameLst>
                                          <p:attrName>style.visibility</p:attrName>
                                        </p:attrNameLst>
                                      </p:cBhvr>
                                      <p:to>
                                        <p:strVal val="visible"/>
                                      </p:to>
                                    </p:set>
                                    <p:animEffect transition="in" filter="strips(downLeft)">
                                      <p:cBhvr>
                                        <p:cTn id="61" dur="1000"/>
                                        <p:tgtEl>
                                          <p:spTgt spid="54"/>
                                        </p:tgtEl>
                                      </p:cBhvr>
                                    </p:animEffect>
                                  </p:childTnLst>
                                </p:cTn>
                              </p:par>
                            </p:childTnLst>
                          </p:cTn>
                        </p:par>
                        <p:par>
                          <p:cTn id="62" fill="hold">
                            <p:stCondLst>
                              <p:cond delay="47800"/>
                            </p:stCondLst>
                            <p:childTnLst>
                              <p:par>
                                <p:cTn id="63" presetID="18" presetClass="entr" presetSubtype="3" fill="hold" grpId="0" nodeType="afterEffect">
                                  <p:stCondLst>
                                    <p:cond delay="1500"/>
                                  </p:stCondLst>
                                  <p:childTnLst>
                                    <p:set>
                                      <p:cBhvr>
                                        <p:cTn id="64" dur="1" fill="hold">
                                          <p:stCondLst>
                                            <p:cond delay="0"/>
                                          </p:stCondLst>
                                        </p:cTn>
                                        <p:tgtEl>
                                          <p:spTgt spid="53"/>
                                        </p:tgtEl>
                                        <p:attrNameLst>
                                          <p:attrName>style.visibility</p:attrName>
                                        </p:attrNameLst>
                                      </p:cBhvr>
                                      <p:to>
                                        <p:strVal val="visible"/>
                                      </p:to>
                                    </p:set>
                                    <p:animEffect transition="in" filter="strips(upRight)">
                                      <p:cBhvr>
                                        <p:cTn id="65" dur="1000"/>
                                        <p:tgtEl>
                                          <p:spTgt spid="53"/>
                                        </p:tgtEl>
                                      </p:cBhvr>
                                    </p:animEffect>
                                  </p:childTnLst>
                                </p:cTn>
                              </p:par>
                            </p:childTnLst>
                          </p:cTn>
                        </p:par>
                        <p:par>
                          <p:cTn id="66" fill="hold">
                            <p:stCondLst>
                              <p:cond delay="50300"/>
                            </p:stCondLst>
                            <p:childTnLst>
                              <p:par>
                                <p:cTn id="67" presetID="18" presetClass="entr" presetSubtype="12" fill="hold" grpId="0" nodeType="afterEffect">
                                  <p:stCondLst>
                                    <p:cond delay="1500"/>
                                  </p:stCondLst>
                                  <p:childTnLst>
                                    <p:set>
                                      <p:cBhvr>
                                        <p:cTn id="68" dur="1" fill="hold">
                                          <p:stCondLst>
                                            <p:cond delay="0"/>
                                          </p:stCondLst>
                                        </p:cTn>
                                        <p:tgtEl>
                                          <p:spTgt spid="55"/>
                                        </p:tgtEl>
                                        <p:attrNameLst>
                                          <p:attrName>style.visibility</p:attrName>
                                        </p:attrNameLst>
                                      </p:cBhvr>
                                      <p:to>
                                        <p:strVal val="visible"/>
                                      </p:to>
                                    </p:set>
                                    <p:animEffect transition="in" filter="strips(downLeft)">
                                      <p:cBhvr>
                                        <p:cTn id="69"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p:bldP spid="20" grpId="0"/>
      <p:bldP spid="52" grpId="0"/>
      <p:bldP spid="53" grpId="0"/>
      <p:bldP spid="54" grpId="0"/>
      <p:bldP spid="5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3" descr="صورة تحتوي على طعام, علامة, المصباح&#10;&#10;تم إنشاء الوصف تلقائياً">
            <a:extLst>
              <a:ext uri="{FF2B5EF4-FFF2-40B4-BE49-F238E27FC236}">
                <a16:creationId xmlns:a16="http://schemas.microsoft.com/office/drawing/2014/main" xmlns="" id="{C745294E-BCCC-4ED5-9DA6-8E8440CE87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16472" y="2033013"/>
            <a:ext cx="7559055" cy="2791974"/>
          </a:xfrm>
          <a:prstGeom prst="rect">
            <a:avLst/>
          </a:prstGeom>
        </p:spPr>
      </p:pic>
      <p:sp>
        <p:nvSpPr>
          <p:cNvPr id="6" name="TextBox 1">
            <a:extLst>
              <a:ext uri="{FF2B5EF4-FFF2-40B4-BE49-F238E27FC236}">
                <a16:creationId xmlns:a16="http://schemas.microsoft.com/office/drawing/2014/main" xmlns="" id="{70405EA0-6220-4514-BCC7-58119A0F3329}"/>
              </a:ext>
            </a:extLst>
          </p:cNvPr>
          <p:cNvSpPr txBox="1"/>
          <p:nvPr/>
        </p:nvSpPr>
        <p:spPr>
          <a:xfrm>
            <a:off x="3543299" y="1371600"/>
            <a:ext cx="5105400" cy="92333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ar-SA" sz="5400" b="1" dirty="0">
                <a:solidFill>
                  <a:schemeClr val="accent6">
                    <a:lumMod val="75000"/>
                  </a:schemeClr>
                </a:solidFill>
                <a:latin typeface="Sakkal Majalla" panose="02000000000000000000" pitchFamily="2" charset="-78"/>
                <a:cs typeface="Sakkal Majalla" panose="02000000000000000000" pitchFamily="2" charset="-78"/>
              </a:rPr>
              <a:t>انتهى الدرس</a:t>
            </a:r>
            <a:endParaRPr lang="en-US" sz="5400" b="1" dirty="0">
              <a:solidFill>
                <a:schemeClr val="accent6">
                  <a:lumMod val="75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9480873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69DAA1AD-602D-43E5-B1FC-33C96843C5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3" name="مستطيل: زوايا قطرية مستديرة 40">
            <a:extLst>
              <a:ext uri="{FF2B5EF4-FFF2-40B4-BE49-F238E27FC236}">
                <a16:creationId xmlns:a16="http://schemas.microsoft.com/office/drawing/2014/main" xmlns="" id="{55772E6A-77A5-4B15-923D-3F7B16720704}"/>
              </a:ext>
            </a:extLst>
          </p:cNvPr>
          <p:cNvSpPr/>
          <p:nvPr/>
        </p:nvSpPr>
        <p:spPr>
          <a:xfrm>
            <a:off x="1219200" y="2789753"/>
            <a:ext cx="9051696" cy="576132"/>
          </a:xfrm>
          <a:prstGeom prst="round2DiagRect">
            <a:avLst/>
          </a:prstGeom>
          <a:noFill/>
          <a:ln w="28575">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grpSp>
        <p:nvGrpSpPr>
          <p:cNvPr id="5" name="مجموعة 4">
            <a:extLst>
              <a:ext uri="{FF2B5EF4-FFF2-40B4-BE49-F238E27FC236}">
                <a16:creationId xmlns:a16="http://schemas.microsoft.com/office/drawing/2014/main" xmlns="" id="{AC0412D9-CC82-4959-96C1-9E9315EE6238}"/>
              </a:ext>
            </a:extLst>
          </p:cNvPr>
          <p:cNvGrpSpPr/>
          <p:nvPr/>
        </p:nvGrpSpPr>
        <p:grpSpPr>
          <a:xfrm>
            <a:off x="1228389" y="3538312"/>
            <a:ext cx="10049211" cy="618529"/>
            <a:chOff x="4042962" y="1895297"/>
            <a:chExt cx="6618902" cy="401255"/>
          </a:xfrm>
        </p:grpSpPr>
        <p:sp>
          <p:nvSpPr>
            <p:cNvPr id="6" name="Pentagon 48">
              <a:extLst>
                <a:ext uri="{FF2B5EF4-FFF2-40B4-BE49-F238E27FC236}">
                  <a16:creationId xmlns:a16="http://schemas.microsoft.com/office/drawing/2014/main" xmlns="" id="{705456EC-402B-42E3-A05C-20D7E1F928C2}"/>
                </a:ext>
              </a:extLst>
            </p:cNvPr>
            <p:cNvSpPr/>
            <p:nvPr/>
          </p:nvSpPr>
          <p:spPr>
            <a:xfrm flipH="1">
              <a:off x="9819068" y="1895297"/>
              <a:ext cx="748470" cy="399324"/>
            </a:xfrm>
            <a:prstGeom prst="homePlate">
              <a:avLst>
                <a:gd name="adj" fmla="val 72679"/>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7" name="Rectangle 2">
              <a:extLst>
                <a:ext uri="{FF2B5EF4-FFF2-40B4-BE49-F238E27FC236}">
                  <a16:creationId xmlns:a16="http://schemas.microsoft.com/office/drawing/2014/main" xmlns="" id="{238EBE5D-7534-49EE-91CE-8C50FEF5CEAB}"/>
                </a:ext>
              </a:extLst>
            </p:cNvPr>
            <p:cNvSpPr/>
            <p:nvPr/>
          </p:nvSpPr>
          <p:spPr>
            <a:xfrm flipH="1">
              <a:off x="4042962" y="1895298"/>
              <a:ext cx="5980483" cy="399324"/>
            </a:xfrm>
            <a:custGeom>
              <a:avLst/>
              <a:gdLst/>
              <a:ahLst/>
              <a:cxnLst/>
              <a:rect l="l" t="t" r="r" b="b"/>
              <a:pathLst>
                <a:path w="6460280" h="792000">
                  <a:moveTo>
                    <a:pt x="0" y="0"/>
                  </a:moveTo>
                  <a:lnTo>
                    <a:pt x="6460280" y="0"/>
                  </a:lnTo>
                  <a:lnTo>
                    <a:pt x="6460280" y="792000"/>
                  </a:lnTo>
                  <a:lnTo>
                    <a:pt x="0" y="792000"/>
                  </a:lnTo>
                  <a:lnTo>
                    <a:pt x="396000" y="396000"/>
                  </a:lnTo>
                  <a:close/>
                </a:path>
              </a:pathLst>
            </a:custGeom>
            <a:solidFill>
              <a:schemeClr val="bg1"/>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8" name="TextBox 53">
              <a:extLst>
                <a:ext uri="{FF2B5EF4-FFF2-40B4-BE49-F238E27FC236}">
                  <a16:creationId xmlns:a16="http://schemas.microsoft.com/office/drawing/2014/main" xmlns="" id="{4082A5B3-FCCD-48A9-8568-731444E9E94E}"/>
                </a:ext>
              </a:extLst>
            </p:cNvPr>
            <p:cNvSpPr txBox="1"/>
            <p:nvPr/>
          </p:nvSpPr>
          <p:spPr>
            <a:xfrm>
              <a:off x="10057225" y="1897228"/>
              <a:ext cx="604639" cy="399324"/>
            </a:xfrm>
            <a:prstGeom prst="rect">
              <a:avLst/>
            </a:prstGeom>
            <a:noFill/>
          </p:spPr>
          <p:txBody>
            <a:bodyPr wrap="square" tIns="0" bIns="0" rtlCol="0" anchor="ctr">
              <a:spAutoFit/>
            </a:bodyPr>
            <a:lstStyle/>
            <a:p>
              <a:r>
                <a:rPr lang="en-US" altLang="ko-KR" sz="4000" b="1" dirty="0">
                  <a:solidFill>
                    <a:schemeClr val="bg1"/>
                  </a:solidFill>
                </a:rPr>
                <a:t>1</a:t>
              </a:r>
            </a:p>
          </p:txBody>
        </p:sp>
      </p:grpSp>
      <p:sp>
        <p:nvSpPr>
          <p:cNvPr id="9" name="مستطيل: زوايا قطرية مستديرة 37">
            <a:extLst>
              <a:ext uri="{FF2B5EF4-FFF2-40B4-BE49-F238E27FC236}">
                <a16:creationId xmlns:a16="http://schemas.microsoft.com/office/drawing/2014/main" xmlns="" id="{6AF73A85-F266-4D50-A172-53606E33A3C1}"/>
              </a:ext>
            </a:extLst>
          </p:cNvPr>
          <p:cNvSpPr/>
          <p:nvPr/>
        </p:nvSpPr>
        <p:spPr>
          <a:xfrm>
            <a:off x="6551111" y="2067436"/>
            <a:ext cx="3852341" cy="668667"/>
          </a:xfrm>
          <a:prstGeom prst="round2DiagRect">
            <a:avLst/>
          </a:prstGeom>
          <a:solidFill>
            <a:schemeClr val="accent4">
              <a:lumMod val="40000"/>
              <a:lumOff val="60000"/>
            </a:schemeClr>
          </a:solidFill>
          <a:ln w="28575">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pic>
        <p:nvPicPr>
          <p:cNvPr id="10" name="Picture 3">
            <a:extLst>
              <a:ext uri="{FF2B5EF4-FFF2-40B4-BE49-F238E27FC236}">
                <a16:creationId xmlns:a16="http://schemas.microsoft.com/office/drawing/2014/main" xmlns="" id="{7DE3990D-5FD6-401A-BA4B-A8D97824506F}"/>
              </a:ext>
            </a:extLst>
          </p:cNvPr>
          <p:cNvPicPr>
            <a:picLocks noChangeAspect="1" noChangeArrowheads="1"/>
          </p:cNvPicPr>
          <p:nvPr/>
        </p:nvPicPr>
        <p:blipFill rotWithShape="1">
          <a:blip r:embed="rId3">
            <a:clrChange>
              <a:clrFrom>
                <a:srgbClr val="FFFFFF"/>
              </a:clrFrom>
              <a:clrTo>
                <a:srgbClr val="FFFFFF">
                  <a:alpha val="0"/>
                </a:srgbClr>
              </a:clrTo>
            </a:clrChange>
            <a:alphaModFix/>
            <a:extLst>
              <a:ext uri="{28A0092B-C50C-407E-A947-70E740481C1C}">
                <a14:useLocalDpi xmlns:a14="http://schemas.microsoft.com/office/drawing/2010/main" val="0"/>
              </a:ext>
            </a:extLst>
          </a:blip>
          <a:srcRect t="1" r="1309" b="3878"/>
          <a:stretch/>
        </p:blipFill>
        <p:spPr bwMode="auto">
          <a:xfrm>
            <a:off x="10403452" y="1056627"/>
            <a:ext cx="1676400" cy="2183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5">
            <a:extLst>
              <a:ext uri="{FF2B5EF4-FFF2-40B4-BE49-F238E27FC236}">
                <a16:creationId xmlns:a16="http://schemas.microsoft.com/office/drawing/2014/main" xmlns="" id="{524B7E12-23E6-4578-BCDE-F01BC9078971}"/>
              </a:ext>
            </a:extLst>
          </p:cNvPr>
          <p:cNvSpPr/>
          <p:nvPr/>
        </p:nvSpPr>
        <p:spPr>
          <a:xfrm>
            <a:off x="6160971" y="1991304"/>
            <a:ext cx="4174895" cy="820930"/>
          </a:xfrm>
          <a:prstGeom prst="rect">
            <a:avLst/>
          </a:prstGeom>
          <a:noFill/>
          <a:ln>
            <a:noFill/>
          </a:ln>
        </p:spPr>
        <p:txBody>
          <a:bodyPr wrap="square" lIns="91440" tIns="45720" rIns="91440" bIns="45720">
            <a:spAutoFit/>
          </a:bodyPr>
          <a:lstStyle/>
          <a:p>
            <a:pPr lvl="0" algn="r" rtl="1">
              <a:lnSpc>
                <a:spcPct val="115000"/>
              </a:lnSpc>
              <a:spcAft>
                <a:spcPts val="0"/>
              </a:spcAft>
            </a:pPr>
            <a:r>
              <a:rPr lang="ar-SA" sz="4400" b="1" dirty="0">
                <a:ln w="0"/>
                <a:solidFill>
                  <a:schemeClr val="accent2">
                    <a:lumMod val="50000"/>
                  </a:schemeClr>
                </a:solidFill>
                <a:effectLst>
                  <a:outerShdw blurRad="38100" dist="19050" dir="2700000" algn="tl" rotWithShape="0">
                    <a:schemeClr val="dk1">
                      <a:alpha val="40000"/>
                    </a:schemeClr>
                  </a:outerShdw>
                </a:effectLst>
              </a:rPr>
              <a:t>أهداف الدرس</a:t>
            </a:r>
            <a:endParaRPr lang="en-US" sz="4400" b="1" dirty="0">
              <a:ln w="0"/>
              <a:solidFill>
                <a:schemeClr val="accent2">
                  <a:lumMod val="50000"/>
                </a:schemeClr>
              </a:solidFill>
              <a:effectLst>
                <a:outerShdw blurRad="38100" dist="19050" dir="2700000" algn="tl" rotWithShape="0">
                  <a:schemeClr val="dk1">
                    <a:alpha val="40000"/>
                  </a:schemeClr>
                </a:outerShdw>
              </a:effectLst>
            </a:endParaRPr>
          </a:p>
        </p:txBody>
      </p:sp>
      <p:sp>
        <p:nvSpPr>
          <p:cNvPr id="12" name="Rectangle 5">
            <a:extLst>
              <a:ext uri="{FF2B5EF4-FFF2-40B4-BE49-F238E27FC236}">
                <a16:creationId xmlns:a16="http://schemas.microsoft.com/office/drawing/2014/main" xmlns="" id="{A3B65A00-8AAB-42C1-9A2B-641477C645EF}"/>
              </a:ext>
            </a:extLst>
          </p:cNvPr>
          <p:cNvSpPr/>
          <p:nvPr/>
        </p:nvSpPr>
        <p:spPr>
          <a:xfrm>
            <a:off x="1447801" y="2697218"/>
            <a:ext cx="8693154" cy="769441"/>
          </a:xfrm>
          <a:prstGeom prst="rect">
            <a:avLst/>
          </a:prstGeom>
          <a:noFill/>
          <a:ln>
            <a:noFill/>
          </a:ln>
        </p:spPr>
        <p:txBody>
          <a:bodyPr wrap="square" lIns="91440" tIns="45720" rIns="91440" bIns="45720">
            <a:spAutoFit/>
          </a:bodyPr>
          <a:lstStyle/>
          <a:p>
            <a:pPr algn="r" rtl="1"/>
            <a:r>
              <a:rPr lang="ar-BH" sz="2800" b="1" dirty="0"/>
              <a:t>يتوقع من </a:t>
            </a:r>
            <a:r>
              <a:rPr lang="ar-SA" sz="2800" b="1" dirty="0"/>
              <a:t>المتعلم</a:t>
            </a:r>
            <a:r>
              <a:rPr lang="ar-BH" sz="2800" b="1" dirty="0"/>
              <a:t> في نهاية هذا الدرس </a:t>
            </a:r>
            <a:r>
              <a:rPr lang="ar-SA" sz="2800" b="1" dirty="0"/>
              <a:t>أن يكون قادرًا على:</a:t>
            </a:r>
            <a:r>
              <a:rPr lang="ar-SA" sz="4400" b="1" dirty="0">
                <a:solidFill>
                  <a:srgbClr val="FF0000"/>
                </a:solidFill>
                <a:latin typeface="Calibri" panose="020F0502020204030204" pitchFamily="34" charset="0"/>
                <a:ea typeface="Calibri" panose="020F0502020204030204" pitchFamily="34" charset="0"/>
              </a:rPr>
              <a:t>	</a:t>
            </a:r>
            <a:endParaRPr lang="ar-BH" sz="4400" dirty="0"/>
          </a:p>
        </p:txBody>
      </p:sp>
      <p:sp>
        <p:nvSpPr>
          <p:cNvPr id="13" name="مستطيل 12">
            <a:extLst>
              <a:ext uri="{FF2B5EF4-FFF2-40B4-BE49-F238E27FC236}">
                <a16:creationId xmlns:a16="http://schemas.microsoft.com/office/drawing/2014/main" xmlns="" id="{7F2910ED-310D-4DF8-9B10-479BB9FB63D0}"/>
              </a:ext>
            </a:extLst>
          </p:cNvPr>
          <p:cNvSpPr/>
          <p:nvPr/>
        </p:nvSpPr>
        <p:spPr>
          <a:xfrm>
            <a:off x="1219200" y="3551753"/>
            <a:ext cx="8455788" cy="553357"/>
          </a:xfrm>
          <a:prstGeom prst="rect">
            <a:avLst/>
          </a:prstGeom>
        </p:spPr>
        <p:txBody>
          <a:bodyPr wrap="square">
            <a:spAutoFit/>
          </a:bodyPr>
          <a:lstStyle/>
          <a:p>
            <a:pPr indent="-57150" algn="r" rtl="1">
              <a:lnSpc>
                <a:spcPct val="107000"/>
              </a:lnSpc>
              <a:spcAft>
                <a:spcPts val="0"/>
              </a:spcAft>
            </a:pPr>
            <a:r>
              <a:rPr lang="ar-BH" sz="2800" b="1" dirty="0"/>
              <a:t>تعرُّف طريقة سيدنا نوح عليه السلام في دعوة قومه</a:t>
            </a:r>
            <a:r>
              <a:rPr lang="ar-SA" sz="2800" b="1" dirty="0"/>
              <a:t>.</a:t>
            </a:r>
            <a:endParaRPr lang="en-GB" sz="2800" b="1" dirty="0"/>
          </a:p>
        </p:txBody>
      </p:sp>
      <p:grpSp>
        <p:nvGrpSpPr>
          <p:cNvPr id="14" name="مجموعة 13">
            <a:extLst>
              <a:ext uri="{FF2B5EF4-FFF2-40B4-BE49-F238E27FC236}">
                <a16:creationId xmlns:a16="http://schemas.microsoft.com/office/drawing/2014/main" xmlns="" id="{58182C5C-0643-4A3E-8B65-EF6F83412F03}"/>
              </a:ext>
            </a:extLst>
          </p:cNvPr>
          <p:cNvGrpSpPr/>
          <p:nvPr/>
        </p:nvGrpSpPr>
        <p:grpSpPr>
          <a:xfrm>
            <a:off x="1228389" y="4261163"/>
            <a:ext cx="10049211" cy="618529"/>
            <a:chOff x="4042962" y="1895297"/>
            <a:chExt cx="6618902" cy="401255"/>
          </a:xfrm>
        </p:grpSpPr>
        <p:sp>
          <p:nvSpPr>
            <p:cNvPr id="15" name="Pentagon 48">
              <a:extLst>
                <a:ext uri="{FF2B5EF4-FFF2-40B4-BE49-F238E27FC236}">
                  <a16:creationId xmlns:a16="http://schemas.microsoft.com/office/drawing/2014/main" xmlns="" id="{0989E267-AECF-4EA7-AC65-FA9C53D36681}"/>
                </a:ext>
              </a:extLst>
            </p:cNvPr>
            <p:cNvSpPr/>
            <p:nvPr/>
          </p:nvSpPr>
          <p:spPr>
            <a:xfrm flipH="1">
              <a:off x="9819068" y="1895297"/>
              <a:ext cx="748470" cy="399324"/>
            </a:xfrm>
            <a:prstGeom prst="homePlate">
              <a:avLst>
                <a:gd name="adj" fmla="val 72679"/>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6" name="Rectangle 2">
              <a:extLst>
                <a:ext uri="{FF2B5EF4-FFF2-40B4-BE49-F238E27FC236}">
                  <a16:creationId xmlns:a16="http://schemas.microsoft.com/office/drawing/2014/main" xmlns="" id="{1664CEC0-9FF0-4F10-9020-1EB42855FCDE}"/>
                </a:ext>
              </a:extLst>
            </p:cNvPr>
            <p:cNvSpPr/>
            <p:nvPr/>
          </p:nvSpPr>
          <p:spPr>
            <a:xfrm flipH="1">
              <a:off x="4042962" y="1895298"/>
              <a:ext cx="5980483" cy="399324"/>
            </a:xfrm>
            <a:custGeom>
              <a:avLst/>
              <a:gdLst/>
              <a:ahLst/>
              <a:cxnLst/>
              <a:rect l="l" t="t" r="r" b="b"/>
              <a:pathLst>
                <a:path w="6460280" h="792000">
                  <a:moveTo>
                    <a:pt x="0" y="0"/>
                  </a:moveTo>
                  <a:lnTo>
                    <a:pt x="6460280" y="0"/>
                  </a:lnTo>
                  <a:lnTo>
                    <a:pt x="6460280" y="792000"/>
                  </a:lnTo>
                  <a:lnTo>
                    <a:pt x="0" y="792000"/>
                  </a:lnTo>
                  <a:lnTo>
                    <a:pt x="396000" y="396000"/>
                  </a:lnTo>
                  <a:close/>
                </a:path>
              </a:pathLst>
            </a:custGeom>
            <a:solidFill>
              <a:schemeClr val="bg1"/>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7" name="TextBox 53">
              <a:extLst>
                <a:ext uri="{FF2B5EF4-FFF2-40B4-BE49-F238E27FC236}">
                  <a16:creationId xmlns:a16="http://schemas.microsoft.com/office/drawing/2014/main" xmlns="" id="{58860848-E986-4730-A7A6-AFD5A272C16A}"/>
                </a:ext>
              </a:extLst>
            </p:cNvPr>
            <p:cNvSpPr txBox="1"/>
            <p:nvPr/>
          </p:nvSpPr>
          <p:spPr>
            <a:xfrm>
              <a:off x="10057225" y="1897228"/>
              <a:ext cx="604639" cy="399324"/>
            </a:xfrm>
            <a:prstGeom prst="rect">
              <a:avLst/>
            </a:prstGeom>
            <a:noFill/>
          </p:spPr>
          <p:txBody>
            <a:bodyPr wrap="square" tIns="0" bIns="0" rtlCol="0" anchor="ctr">
              <a:spAutoFit/>
            </a:bodyPr>
            <a:lstStyle/>
            <a:p>
              <a:r>
                <a:rPr lang="en-US" altLang="ko-KR" sz="4000" b="1" dirty="0">
                  <a:solidFill>
                    <a:schemeClr val="bg1"/>
                  </a:solidFill>
                </a:rPr>
                <a:t>2</a:t>
              </a:r>
            </a:p>
          </p:txBody>
        </p:sp>
      </p:grpSp>
      <p:sp>
        <p:nvSpPr>
          <p:cNvPr id="18" name="مستطيل 17">
            <a:extLst>
              <a:ext uri="{FF2B5EF4-FFF2-40B4-BE49-F238E27FC236}">
                <a16:creationId xmlns:a16="http://schemas.microsoft.com/office/drawing/2014/main" xmlns="" id="{144A0D60-58D3-4CEA-97C3-E3B2304A153A}"/>
              </a:ext>
            </a:extLst>
          </p:cNvPr>
          <p:cNvSpPr/>
          <p:nvPr/>
        </p:nvSpPr>
        <p:spPr>
          <a:xfrm>
            <a:off x="1219200" y="4313753"/>
            <a:ext cx="8455788" cy="553357"/>
          </a:xfrm>
          <a:prstGeom prst="rect">
            <a:avLst/>
          </a:prstGeom>
        </p:spPr>
        <p:txBody>
          <a:bodyPr wrap="square">
            <a:spAutoFit/>
          </a:bodyPr>
          <a:lstStyle/>
          <a:p>
            <a:pPr indent="-57150" algn="r" rtl="1">
              <a:lnSpc>
                <a:spcPct val="107000"/>
              </a:lnSpc>
              <a:spcAft>
                <a:spcPts val="0"/>
              </a:spcAft>
            </a:pPr>
            <a:r>
              <a:rPr lang="ar-BH" sz="2800" b="1" dirty="0"/>
              <a:t>استنتاج عاقبة المؤمنين والكافرين برسالة نوح عليه السلام</a:t>
            </a:r>
            <a:r>
              <a:rPr lang="ar-SA" sz="2800" b="1" dirty="0"/>
              <a:t>.</a:t>
            </a:r>
            <a:endParaRPr lang="en-GB" sz="2800" b="1" dirty="0"/>
          </a:p>
        </p:txBody>
      </p:sp>
      <p:grpSp>
        <p:nvGrpSpPr>
          <p:cNvPr id="19" name="مجموعة 18">
            <a:extLst>
              <a:ext uri="{FF2B5EF4-FFF2-40B4-BE49-F238E27FC236}">
                <a16:creationId xmlns:a16="http://schemas.microsoft.com/office/drawing/2014/main" xmlns="" id="{2EE8029B-104E-4A9C-A692-F390AAFE18C5}"/>
              </a:ext>
            </a:extLst>
          </p:cNvPr>
          <p:cNvGrpSpPr/>
          <p:nvPr/>
        </p:nvGrpSpPr>
        <p:grpSpPr>
          <a:xfrm>
            <a:off x="1228389" y="5020271"/>
            <a:ext cx="10049211" cy="618529"/>
            <a:chOff x="4042962" y="1895297"/>
            <a:chExt cx="6618902" cy="401255"/>
          </a:xfrm>
        </p:grpSpPr>
        <p:sp>
          <p:nvSpPr>
            <p:cNvPr id="20" name="Pentagon 48">
              <a:extLst>
                <a:ext uri="{FF2B5EF4-FFF2-40B4-BE49-F238E27FC236}">
                  <a16:creationId xmlns:a16="http://schemas.microsoft.com/office/drawing/2014/main" xmlns="" id="{96D23D73-6BCB-43AF-8A20-A3547522E319}"/>
                </a:ext>
              </a:extLst>
            </p:cNvPr>
            <p:cNvSpPr/>
            <p:nvPr/>
          </p:nvSpPr>
          <p:spPr>
            <a:xfrm flipH="1">
              <a:off x="9819068" y="1895297"/>
              <a:ext cx="748470" cy="399324"/>
            </a:xfrm>
            <a:prstGeom prst="homePlate">
              <a:avLst>
                <a:gd name="adj" fmla="val 72679"/>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21" name="Rectangle 2">
              <a:extLst>
                <a:ext uri="{FF2B5EF4-FFF2-40B4-BE49-F238E27FC236}">
                  <a16:creationId xmlns:a16="http://schemas.microsoft.com/office/drawing/2014/main" xmlns="" id="{D43539E2-DEE2-4A9E-B16F-BE03C414D470}"/>
                </a:ext>
              </a:extLst>
            </p:cNvPr>
            <p:cNvSpPr/>
            <p:nvPr/>
          </p:nvSpPr>
          <p:spPr>
            <a:xfrm flipH="1">
              <a:off x="4042962" y="1895298"/>
              <a:ext cx="5980483" cy="399324"/>
            </a:xfrm>
            <a:custGeom>
              <a:avLst/>
              <a:gdLst/>
              <a:ahLst/>
              <a:cxnLst/>
              <a:rect l="l" t="t" r="r" b="b"/>
              <a:pathLst>
                <a:path w="6460280" h="792000">
                  <a:moveTo>
                    <a:pt x="0" y="0"/>
                  </a:moveTo>
                  <a:lnTo>
                    <a:pt x="6460280" y="0"/>
                  </a:lnTo>
                  <a:lnTo>
                    <a:pt x="6460280" y="792000"/>
                  </a:lnTo>
                  <a:lnTo>
                    <a:pt x="0" y="792000"/>
                  </a:lnTo>
                  <a:lnTo>
                    <a:pt x="396000" y="396000"/>
                  </a:lnTo>
                  <a:close/>
                </a:path>
              </a:pathLst>
            </a:custGeom>
            <a:solidFill>
              <a:schemeClr val="bg1"/>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22" name="TextBox 53">
              <a:extLst>
                <a:ext uri="{FF2B5EF4-FFF2-40B4-BE49-F238E27FC236}">
                  <a16:creationId xmlns:a16="http://schemas.microsoft.com/office/drawing/2014/main" xmlns="" id="{22F62642-700B-4538-9741-98E1E4FD5EB7}"/>
                </a:ext>
              </a:extLst>
            </p:cNvPr>
            <p:cNvSpPr txBox="1"/>
            <p:nvPr/>
          </p:nvSpPr>
          <p:spPr>
            <a:xfrm>
              <a:off x="10057225" y="1897228"/>
              <a:ext cx="604639" cy="399324"/>
            </a:xfrm>
            <a:prstGeom prst="rect">
              <a:avLst/>
            </a:prstGeom>
            <a:noFill/>
          </p:spPr>
          <p:txBody>
            <a:bodyPr wrap="square" tIns="0" bIns="0" rtlCol="0" anchor="ctr">
              <a:spAutoFit/>
            </a:bodyPr>
            <a:lstStyle/>
            <a:p>
              <a:r>
                <a:rPr lang="en-US" altLang="ko-KR" sz="4000" b="1" dirty="0">
                  <a:solidFill>
                    <a:schemeClr val="bg1"/>
                  </a:solidFill>
                </a:rPr>
                <a:t>3</a:t>
              </a:r>
            </a:p>
          </p:txBody>
        </p:sp>
      </p:grpSp>
      <p:sp>
        <p:nvSpPr>
          <p:cNvPr id="23" name="مستطيل 22">
            <a:extLst>
              <a:ext uri="{FF2B5EF4-FFF2-40B4-BE49-F238E27FC236}">
                <a16:creationId xmlns:a16="http://schemas.microsoft.com/office/drawing/2014/main" xmlns="" id="{E8C78368-1F97-40DC-8C9B-0027EF912AAE}"/>
              </a:ext>
            </a:extLst>
          </p:cNvPr>
          <p:cNvSpPr/>
          <p:nvPr/>
        </p:nvSpPr>
        <p:spPr>
          <a:xfrm>
            <a:off x="1219200" y="5075753"/>
            <a:ext cx="8455788" cy="553357"/>
          </a:xfrm>
          <a:prstGeom prst="rect">
            <a:avLst/>
          </a:prstGeom>
        </p:spPr>
        <p:txBody>
          <a:bodyPr wrap="square">
            <a:spAutoFit/>
          </a:bodyPr>
          <a:lstStyle/>
          <a:p>
            <a:pPr indent="-57150" algn="r" rtl="1">
              <a:lnSpc>
                <a:spcPct val="107000"/>
              </a:lnSpc>
              <a:spcAft>
                <a:spcPts val="0"/>
              </a:spcAft>
            </a:pPr>
            <a:r>
              <a:rPr lang="ar-BH" sz="2800" b="1" dirty="0"/>
              <a:t>تبيُّن مصير ابن نوح عليه السلام</a:t>
            </a:r>
            <a:r>
              <a:rPr lang="ar-SA" sz="2800" b="1" dirty="0"/>
              <a:t>.</a:t>
            </a:r>
            <a:endParaRPr lang="en-GB" sz="2800" b="1" dirty="0"/>
          </a:p>
        </p:txBody>
      </p:sp>
      <p:grpSp>
        <p:nvGrpSpPr>
          <p:cNvPr id="24" name="مجموعة 23">
            <a:extLst>
              <a:ext uri="{FF2B5EF4-FFF2-40B4-BE49-F238E27FC236}">
                <a16:creationId xmlns:a16="http://schemas.microsoft.com/office/drawing/2014/main" xmlns="" id="{E1119854-9FC4-4632-B5DF-AE9B4F71C840}"/>
              </a:ext>
            </a:extLst>
          </p:cNvPr>
          <p:cNvGrpSpPr/>
          <p:nvPr/>
        </p:nvGrpSpPr>
        <p:grpSpPr>
          <a:xfrm>
            <a:off x="247997" y="33251"/>
            <a:ext cx="3515085" cy="970345"/>
            <a:chOff x="381000" y="-366815"/>
            <a:chExt cx="3515085" cy="970345"/>
          </a:xfrm>
        </p:grpSpPr>
        <p:sp>
          <p:nvSpPr>
            <p:cNvPr id="25" name="مستطيل: زوايا علوية مستديرة 22">
              <a:extLst>
                <a:ext uri="{FF2B5EF4-FFF2-40B4-BE49-F238E27FC236}">
                  <a16:creationId xmlns:a16="http://schemas.microsoft.com/office/drawing/2014/main" xmlns="" id="{7869799D-62AF-4E76-BB8D-5F618B748562}"/>
                </a:ext>
              </a:extLst>
            </p:cNvPr>
            <p:cNvSpPr/>
            <p:nvPr/>
          </p:nvSpPr>
          <p:spPr>
            <a:xfrm rot="10800000">
              <a:off x="381000" y="-304800"/>
              <a:ext cx="3515085" cy="908330"/>
            </a:xfrm>
            <a:prstGeom prst="round2Same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6">
              <a:extLst>
                <a:ext uri="{FF2B5EF4-FFF2-40B4-BE49-F238E27FC236}">
                  <a16:creationId xmlns:a16="http://schemas.microsoft.com/office/drawing/2014/main" xmlns="" id="{A2568B52-9316-481B-9714-26F17BF31994}"/>
                </a:ext>
              </a:extLst>
            </p:cNvPr>
            <p:cNvSpPr/>
            <p:nvPr/>
          </p:nvSpPr>
          <p:spPr>
            <a:xfrm>
              <a:off x="1735336" y="-88365"/>
              <a:ext cx="1927131" cy="523220"/>
            </a:xfrm>
            <a:prstGeom prst="rect">
              <a:avLst/>
            </a:prstGeom>
            <a:noFill/>
            <a:ln>
              <a:noFill/>
            </a:ln>
          </p:spPr>
          <p:txBody>
            <a:bodyPr wrap="none" lIns="91440" tIns="45720" rIns="91440" bIns="45720">
              <a:spAutoFit/>
            </a:bodyPr>
            <a:lstStyle/>
            <a:p>
              <a:pPr algn="ctr" rtl="1"/>
              <a:r>
                <a:rPr lang="ar-BH" sz="2800" b="1" dirty="0">
                  <a:ln w="0"/>
                  <a:solidFill>
                    <a:srgbClr val="7030A0"/>
                  </a:solidFill>
                  <a:effectLst>
                    <a:outerShdw blurRad="38100" dist="19050" dir="2700000" algn="tl" rotWithShape="0">
                      <a:schemeClr val="dk1">
                        <a:alpha val="40000"/>
                      </a:schemeClr>
                    </a:outerShdw>
                  </a:effectLst>
                  <a:latin typeface="Frutiger LT Arabic 55 Roman" panose="01000000000000000000" pitchFamily="2" charset="-78"/>
                </a:rPr>
                <a:t>سيدنا نوح </a:t>
              </a:r>
              <a:r>
                <a:rPr lang="ar-BH" sz="2800" b="1" dirty="0">
                  <a:ln w="0"/>
                  <a:solidFill>
                    <a:srgbClr val="7030A0"/>
                  </a:solidFill>
                  <a:effectLst>
                    <a:outerShdw blurRad="38100" dist="19050" dir="2700000" algn="tl" rotWithShape="0">
                      <a:schemeClr val="dk1">
                        <a:alpha val="40000"/>
                      </a:schemeClr>
                    </a:outerShdw>
                  </a:effectLst>
                  <a:latin typeface="Frutiger LT Arabic 55 Roman" panose="01000000000000000000" pitchFamily="2" charset="-78"/>
                  <a:sym typeface="AGA Arabesque" panose="05010101010101010101" pitchFamily="2" charset="2"/>
                </a:rPr>
                <a:t></a:t>
              </a:r>
              <a:endParaRPr lang="en-US" sz="2800" b="1" dirty="0">
                <a:ln w="0"/>
                <a:solidFill>
                  <a:srgbClr val="7030A0"/>
                </a:solidFill>
                <a:effectLst>
                  <a:outerShdw blurRad="38100" dist="19050" dir="2700000" algn="tl" rotWithShape="0">
                    <a:schemeClr val="dk1">
                      <a:alpha val="40000"/>
                    </a:schemeClr>
                  </a:outerShdw>
                </a:effectLst>
                <a:latin typeface="Frutiger LT Arabic 55 Roman" panose="01000000000000000000" pitchFamily="2" charset="-78"/>
              </a:endParaRPr>
            </a:p>
          </p:txBody>
        </p:sp>
        <p:sp>
          <p:nvSpPr>
            <p:cNvPr id="27" name="مستطيل: زوايا علوية مستديرة 24">
              <a:extLst>
                <a:ext uri="{FF2B5EF4-FFF2-40B4-BE49-F238E27FC236}">
                  <a16:creationId xmlns:a16="http://schemas.microsoft.com/office/drawing/2014/main" xmlns="" id="{091FE6CE-E09D-43CA-AEA9-5ACF9203D6A1}"/>
                </a:ext>
              </a:extLst>
            </p:cNvPr>
            <p:cNvSpPr/>
            <p:nvPr/>
          </p:nvSpPr>
          <p:spPr>
            <a:xfrm rot="10800000">
              <a:off x="454440" y="-366815"/>
              <a:ext cx="1145760" cy="908330"/>
            </a:xfrm>
            <a:prstGeom prst="round2SameRect">
              <a:avLst/>
            </a:prstGeom>
            <a:solidFill>
              <a:srgbClr val="A6F4D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6">
              <a:extLst>
                <a:ext uri="{FF2B5EF4-FFF2-40B4-BE49-F238E27FC236}">
                  <a16:creationId xmlns:a16="http://schemas.microsoft.com/office/drawing/2014/main" xmlns="" id="{7C6F1953-3960-4B2C-8F5B-297A7FA9E73D}"/>
                </a:ext>
              </a:extLst>
            </p:cNvPr>
            <p:cNvSpPr/>
            <p:nvPr/>
          </p:nvSpPr>
          <p:spPr>
            <a:xfrm>
              <a:off x="516136" y="-173801"/>
              <a:ext cx="931665" cy="646331"/>
            </a:xfrm>
            <a:prstGeom prst="rect">
              <a:avLst/>
            </a:prstGeom>
            <a:noFill/>
            <a:ln>
              <a:noFill/>
            </a:ln>
          </p:spPr>
          <p:txBody>
            <a:bodyPr wrap="none" lIns="91440" tIns="45720" rIns="91440" bIns="45720">
              <a:spAutoFit/>
            </a:bodyPr>
            <a:lstStyle/>
            <a:p>
              <a:pPr algn="ctr"/>
              <a:r>
                <a:rPr lang="ar-BH" b="1" dirty="0">
                  <a:ln w="0"/>
                  <a:effectLst>
                    <a:outerShdw blurRad="38100" dist="19050" dir="2700000" algn="tl" rotWithShape="0">
                      <a:schemeClr val="dk1">
                        <a:alpha val="40000"/>
                      </a:schemeClr>
                    </a:outerShdw>
                  </a:effectLst>
                  <a:latin typeface="Frutiger LT Arabic 55 Roman" panose="01000000000000000000" pitchFamily="2" charset="-78"/>
                </a:rPr>
                <a:t>التربية </a:t>
              </a:r>
              <a:endParaRPr lang="en-US" b="1" dirty="0">
                <a:ln w="0"/>
                <a:effectLst>
                  <a:outerShdw blurRad="38100" dist="19050" dir="2700000" algn="tl" rotWithShape="0">
                    <a:schemeClr val="dk1">
                      <a:alpha val="40000"/>
                    </a:schemeClr>
                  </a:outerShdw>
                </a:effectLst>
                <a:latin typeface="Frutiger LT Arabic 55 Roman" panose="01000000000000000000" pitchFamily="2" charset="-78"/>
              </a:endParaRPr>
            </a:p>
            <a:p>
              <a:pPr algn="ctr"/>
              <a:r>
                <a:rPr lang="ar-BH" b="1" dirty="0">
                  <a:ln w="0"/>
                  <a:effectLst>
                    <a:outerShdw blurRad="38100" dist="19050" dir="2700000" algn="tl" rotWithShape="0">
                      <a:schemeClr val="dk1">
                        <a:alpha val="40000"/>
                      </a:schemeClr>
                    </a:outerShdw>
                  </a:effectLst>
                  <a:latin typeface="Frutiger LT Arabic 55 Roman" panose="01000000000000000000" pitchFamily="2" charset="-78"/>
                </a:rPr>
                <a:t>الإسلامية </a:t>
              </a:r>
            </a:p>
          </p:txBody>
        </p:sp>
      </p:grpSp>
    </p:spTree>
    <p:extLst>
      <p:ext uri="{BB962C8B-B14F-4D97-AF65-F5344CB8AC3E}">
        <p14:creationId xmlns:p14="http://schemas.microsoft.com/office/powerpoint/2010/main" val="2702677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p:stCondLst>
                              <p:cond delay="500"/>
                            </p:stCondLst>
                            <p:childTnLst>
                              <p:par>
                                <p:cTn id="9" presetID="32" presetClass="emph" presetSubtype="0" fill="hold" nodeType="afterEffect">
                                  <p:stCondLst>
                                    <p:cond delay="0"/>
                                  </p:stCondLst>
                                  <p:childTnLst>
                                    <p:animRot by="120000">
                                      <p:cBhvr>
                                        <p:cTn id="10" dur="100" fill="hold">
                                          <p:stCondLst>
                                            <p:cond delay="0"/>
                                          </p:stCondLst>
                                        </p:cTn>
                                        <p:tgtEl>
                                          <p:spTgt spid="10"/>
                                        </p:tgtEl>
                                        <p:attrNameLst>
                                          <p:attrName>r</p:attrName>
                                        </p:attrNameLst>
                                      </p:cBhvr>
                                    </p:animRot>
                                    <p:animRot by="-240000">
                                      <p:cBhvr>
                                        <p:cTn id="11" dur="200" fill="hold">
                                          <p:stCondLst>
                                            <p:cond delay="200"/>
                                          </p:stCondLst>
                                        </p:cTn>
                                        <p:tgtEl>
                                          <p:spTgt spid="10"/>
                                        </p:tgtEl>
                                        <p:attrNameLst>
                                          <p:attrName>r</p:attrName>
                                        </p:attrNameLst>
                                      </p:cBhvr>
                                    </p:animRot>
                                    <p:animRot by="240000">
                                      <p:cBhvr>
                                        <p:cTn id="12" dur="200" fill="hold">
                                          <p:stCondLst>
                                            <p:cond delay="400"/>
                                          </p:stCondLst>
                                        </p:cTn>
                                        <p:tgtEl>
                                          <p:spTgt spid="10"/>
                                        </p:tgtEl>
                                        <p:attrNameLst>
                                          <p:attrName>r</p:attrName>
                                        </p:attrNameLst>
                                      </p:cBhvr>
                                    </p:animRot>
                                    <p:animRot by="-240000">
                                      <p:cBhvr>
                                        <p:cTn id="13" dur="200" fill="hold">
                                          <p:stCondLst>
                                            <p:cond delay="600"/>
                                          </p:stCondLst>
                                        </p:cTn>
                                        <p:tgtEl>
                                          <p:spTgt spid="10"/>
                                        </p:tgtEl>
                                        <p:attrNameLst>
                                          <p:attrName>r</p:attrName>
                                        </p:attrNameLst>
                                      </p:cBhvr>
                                    </p:animRot>
                                    <p:animRot by="120000">
                                      <p:cBhvr>
                                        <p:cTn id="14" dur="200" fill="hold">
                                          <p:stCondLst>
                                            <p:cond delay="800"/>
                                          </p:stCondLst>
                                        </p:cTn>
                                        <p:tgtEl>
                                          <p:spTgt spid="10"/>
                                        </p:tgtEl>
                                        <p:attrNameLst>
                                          <p:attrName>r</p:attrName>
                                        </p:attrNameLst>
                                      </p:cBhvr>
                                    </p:animRot>
                                  </p:childTnLst>
                                </p:cTn>
                              </p:par>
                              <p:par>
                                <p:cTn id="15" presetID="22" presetClass="entr" presetSubtype="1"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2500"/>
                                        <p:tgtEl>
                                          <p:spTgt spid="9"/>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1250"/>
                                        <p:tgtEl>
                                          <p:spTgt spid="11"/>
                                        </p:tgtEl>
                                      </p:cBhvr>
                                    </p:animEffect>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left)">
                                      <p:cBhvr>
                                        <p:cTn id="24" dur="1250"/>
                                        <p:tgtEl>
                                          <p:spTgt spid="3"/>
                                        </p:tgtEl>
                                      </p:cBhvr>
                                    </p:animEffect>
                                  </p:childTnLst>
                                </p:cTn>
                              </p:par>
                            </p:childTnLst>
                          </p:cTn>
                        </p:par>
                        <p:par>
                          <p:cTn id="25" fill="hold">
                            <p:stCondLst>
                              <p:cond delay="4250"/>
                            </p:stCondLst>
                            <p:childTnLst>
                              <p:par>
                                <p:cTn id="26" presetID="22" presetClass="entr" presetSubtype="2"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right)">
                                      <p:cBhvr>
                                        <p:cTn id="28" dur="7750"/>
                                        <p:tgtEl>
                                          <p:spTgt spid="12"/>
                                        </p:tgtEl>
                                      </p:cBhvr>
                                    </p:animEffect>
                                  </p:childTnLst>
                                </p:cTn>
                              </p:par>
                            </p:childTnLst>
                          </p:cTn>
                        </p:par>
                        <p:par>
                          <p:cTn id="29" fill="hold">
                            <p:stCondLst>
                              <p:cond delay="12000"/>
                            </p:stCondLst>
                            <p:childTnLst>
                              <p:par>
                                <p:cTn id="30" presetID="22" presetClass="entr" presetSubtype="2"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right)">
                                      <p:cBhvr>
                                        <p:cTn id="32" dur="3500"/>
                                        <p:tgtEl>
                                          <p:spTgt spid="5"/>
                                        </p:tgtEl>
                                      </p:cBhvr>
                                    </p:animEffect>
                                  </p:childTnLst>
                                </p:cTn>
                              </p:par>
                              <p:par>
                                <p:cTn id="33" presetID="18" presetClass="entr" presetSubtype="12" fill="hold" grpId="0" nodeType="withEffect">
                                  <p:stCondLst>
                                    <p:cond delay="0"/>
                                  </p:stCondLst>
                                  <p:iterate type="wd">
                                    <p:tmPct val="90000"/>
                                  </p:iterate>
                                  <p:childTnLst>
                                    <p:set>
                                      <p:cBhvr>
                                        <p:cTn id="34" dur="1" fill="hold">
                                          <p:stCondLst>
                                            <p:cond delay="0"/>
                                          </p:stCondLst>
                                        </p:cTn>
                                        <p:tgtEl>
                                          <p:spTgt spid="13"/>
                                        </p:tgtEl>
                                        <p:attrNameLst>
                                          <p:attrName>style.visibility</p:attrName>
                                        </p:attrNameLst>
                                      </p:cBhvr>
                                      <p:to>
                                        <p:strVal val="visible"/>
                                      </p:to>
                                    </p:set>
                                    <p:animEffect transition="in" filter="strips(downLeft)">
                                      <p:cBhvr>
                                        <p:cTn id="35" dur="1000"/>
                                        <p:tgtEl>
                                          <p:spTgt spid="13"/>
                                        </p:tgtEl>
                                      </p:cBhvr>
                                    </p:animEffect>
                                  </p:childTnLst>
                                </p:cTn>
                              </p:par>
                            </p:childTnLst>
                          </p:cTn>
                        </p:par>
                        <p:par>
                          <p:cTn id="36" fill="hold">
                            <p:stCondLst>
                              <p:cond delay="21100"/>
                            </p:stCondLst>
                            <p:childTnLst>
                              <p:par>
                                <p:cTn id="37" presetID="22" presetClass="entr" presetSubtype="2" fill="hold"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right)">
                                      <p:cBhvr>
                                        <p:cTn id="39" dur="3500"/>
                                        <p:tgtEl>
                                          <p:spTgt spid="14"/>
                                        </p:tgtEl>
                                      </p:cBhvr>
                                    </p:animEffect>
                                  </p:childTnLst>
                                </p:cTn>
                              </p:par>
                              <p:par>
                                <p:cTn id="40" presetID="18" presetClass="entr" presetSubtype="12" fill="hold" grpId="0" nodeType="withEffect">
                                  <p:stCondLst>
                                    <p:cond delay="0"/>
                                  </p:stCondLst>
                                  <p:iterate type="wd">
                                    <p:tmPct val="90000"/>
                                  </p:iterate>
                                  <p:childTnLst>
                                    <p:set>
                                      <p:cBhvr>
                                        <p:cTn id="41" dur="1" fill="hold">
                                          <p:stCondLst>
                                            <p:cond delay="0"/>
                                          </p:stCondLst>
                                        </p:cTn>
                                        <p:tgtEl>
                                          <p:spTgt spid="18"/>
                                        </p:tgtEl>
                                        <p:attrNameLst>
                                          <p:attrName>style.visibility</p:attrName>
                                        </p:attrNameLst>
                                      </p:cBhvr>
                                      <p:to>
                                        <p:strVal val="visible"/>
                                      </p:to>
                                    </p:set>
                                    <p:animEffect transition="in" filter="strips(downLeft)">
                                      <p:cBhvr>
                                        <p:cTn id="42" dur="1000"/>
                                        <p:tgtEl>
                                          <p:spTgt spid="18"/>
                                        </p:tgtEl>
                                      </p:cBhvr>
                                    </p:animEffect>
                                  </p:childTnLst>
                                </p:cTn>
                              </p:par>
                            </p:childTnLst>
                          </p:cTn>
                        </p:par>
                        <p:par>
                          <p:cTn id="43" fill="hold">
                            <p:stCondLst>
                              <p:cond delay="29300"/>
                            </p:stCondLst>
                            <p:childTnLst>
                              <p:par>
                                <p:cTn id="44" presetID="22" presetClass="entr" presetSubtype="2"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right)">
                                      <p:cBhvr>
                                        <p:cTn id="46" dur="3500"/>
                                        <p:tgtEl>
                                          <p:spTgt spid="19"/>
                                        </p:tgtEl>
                                      </p:cBhvr>
                                    </p:animEffect>
                                  </p:childTnLst>
                                </p:cTn>
                              </p:par>
                              <p:par>
                                <p:cTn id="47" presetID="18" presetClass="entr" presetSubtype="12" fill="hold" grpId="0" nodeType="withEffect">
                                  <p:stCondLst>
                                    <p:cond delay="0"/>
                                  </p:stCondLst>
                                  <p:iterate type="wd">
                                    <p:tmPct val="90000"/>
                                  </p:iterate>
                                  <p:childTnLst>
                                    <p:set>
                                      <p:cBhvr>
                                        <p:cTn id="48" dur="1" fill="hold">
                                          <p:stCondLst>
                                            <p:cond delay="0"/>
                                          </p:stCondLst>
                                        </p:cTn>
                                        <p:tgtEl>
                                          <p:spTgt spid="23"/>
                                        </p:tgtEl>
                                        <p:attrNameLst>
                                          <p:attrName>style.visibility</p:attrName>
                                        </p:attrNameLst>
                                      </p:cBhvr>
                                      <p:to>
                                        <p:strVal val="visible"/>
                                      </p:to>
                                    </p:set>
                                    <p:animEffect transition="in" filter="strips(downLeft)">
                                      <p:cBhvr>
                                        <p:cTn id="49"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1" grpId="0"/>
      <p:bldP spid="12" grpId="0"/>
      <p:bldP spid="13" grpId="0"/>
      <p:bldP spid="18" grpId="0"/>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8818536" y="495946"/>
            <a:ext cx="2340244" cy="71292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4800" dirty="0">
                <a:solidFill>
                  <a:schemeClr val="tx1"/>
                </a:solidFill>
              </a:rPr>
              <a:t>مقدمة</a:t>
            </a:r>
            <a:r>
              <a:rPr lang="ar-BH" sz="3200" dirty="0">
                <a:solidFill>
                  <a:schemeClr val="tx1"/>
                </a:solidFill>
              </a:rPr>
              <a:t>:</a:t>
            </a:r>
          </a:p>
        </p:txBody>
      </p:sp>
      <p:sp>
        <p:nvSpPr>
          <p:cNvPr id="3" name="مستطيل مستدير الزوايا 2"/>
          <p:cNvSpPr/>
          <p:nvPr/>
        </p:nvSpPr>
        <p:spPr>
          <a:xfrm>
            <a:off x="8880530" y="1697065"/>
            <a:ext cx="3068666" cy="199927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3200" b="1" dirty="0">
                <a:solidFill>
                  <a:schemeClr val="tx1"/>
                </a:solidFill>
              </a:rPr>
              <a:t>كان قوم نوح يعبدون الأصنام.</a:t>
            </a:r>
          </a:p>
        </p:txBody>
      </p:sp>
      <p:sp>
        <p:nvSpPr>
          <p:cNvPr id="5" name="مستطيل مستدير الزوايا 4"/>
          <p:cNvSpPr/>
          <p:nvPr/>
        </p:nvSpPr>
        <p:spPr>
          <a:xfrm>
            <a:off x="4401519" y="1697064"/>
            <a:ext cx="3115160" cy="199928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3200" b="1" dirty="0">
                <a:solidFill>
                  <a:schemeClr val="tx1"/>
                </a:solidFill>
              </a:rPr>
              <a:t>فبعث الله تعالى إليهم سيدنا نوحًا عليه السلام، نبيًّا ورسول</a:t>
            </a:r>
            <a:r>
              <a:rPr lang="ar-SA" sz="3200" b="1" dirty="0">
                <a:solidFill>
                  <a:schemeClr val="tx1"/>
                </a:solidFill>
              </a:rPr>
              <a:t>ًا</a:t>
            </a:r>
            <a:r>
              <a:rPr lang="ar-BH" sz="3200" b="1" dirty="0">
                <a:solidFill>
                  <a:schemeClr val="tx1"/>
                </a:solidFill>
              </a:rPr>
              <a:t>.</a:t>
            </a:r>
          </a:p>
        </p:txBody>
      </p:sp>
      <p:sp>
        <p:nvSpPr>
          <p:cNvPr id="9" name="مستطيل مستدير الزوايا 8"/>
          <p:cNvSpPr/>
          <p:nvPr/>
        </p:nvSpPr>
        <p:spPr>
          <a:xfrm>
            <a:off x="139485" y="1697062"/>
            <a:ext cx="2898183" cy="199928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3200" b="1" dirty="0">
                <a:solidFill>
                  <a:schemeClr val="tx1"/>
                </a:solidFill>
              </a:rPr>
              <a:t>فأخذ يدعوهم إلى عبادة الله وحده، الذي خلق السموات والأرض.</a:t>
            </a:r>
          </a:p>
        </p:txBody>
      </p:sp>
      <p:sp>
        <p:nvSpPr>
          <p:cNvPr id="10" name="سهم إلى اليسار 9"/>
          <p:cNvSpPr/>
          <p:nvPr/>
        </p:nvSpPr>
        <p:spPr>
          <a:xfrm>
            <a:off x="7702658" y="2749781"/>
            <a:ext cx="1146875" cy="24139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11" name="سهم إلى اليسار 10"/>
          <p:cNvSpPr/>
          <p:nvPr/>
        </p:nvSpPr>
        <p:spPr>
          <a:xfrm>
            <a:off x="3161654" y="2742422"/>
            <a:ext cx="1239865" cy="24875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12" name="مستطيل مستدير الزوايا 11"/>
          <p:cNvSpPr/>
          <p:nvPr/>
        </p:nvSpPr>
        <p:spPr>
          <a:xfrm>
            <a:off x="139485" y="4850969"/>
            <a:ext cx="2898183" cy="158082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3200" b="1" dirty="0">
                <a:solidFill>
                  <a:schemeClr val="tx1"/>
                </a:solidFill>
              </a:rPr>
              <a:t>الذي سوف يبعثهم من قبورهم بعد الموت.</a:t>
            </a:r>
          </a:p>
        </p:txBody>
      </p:sp>
      <p:sp>
        <p:nvSpPr>
          <p:cNvPr id="13" name="مستطيل مستدير الزوايا 12"/>
          <p:cNvSpPr/>
          <p:nvPr/>
        </p:nvSpPr>
        <p:spPr>
          <a:xfrm>
            <a:off x="4401519" y="4850969"/>
            <a:ext cx="2991173" cy="156532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3200" b="1" dirty="0">
                <a:solidFill>
                  <a:schemeClr val="tx1"/>
                </a:solidFill>
              </a:rPr>
              <a:t>ليُحاسبهم على أعمالهم.</a:t>
            </a:r>
          </a:p>
        </p:txBody>
      </p:sp>
      <p:sp>
        <p:nvSpPr>
          <p:cNvPr id="14" name="مستطيل مستدير الزوايا 13"/>
          <p:cNvSpPr/>
          <p:nvPr/>
        </p:nvSpPr>
        <p:spPr>
          <a:xfrm>
            <a:off x="8880530" y="4850969"/>
            <a:ext cx="3068666" cy="156532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3200" b="1" dirty="0">
                <a:solidFill>
                  <a:schemeClr val="tx1"/>
                </a:solidFill>
              </a:rPr>
              <a:t>فيغفر للمؤمنين ويعذِّب الكافرين</a:t>
            </a:r>
            <a:r>
              <a:rPr lang="ar-BH" sz="3200" dirty="0">
                <a:solidFill>
                  <a:schemeClr val="tx1"/>
                </a:solidFill>
              </a:rPr>
              <a:t>.</a:t>
            </a:r>
          </a:p>
        </p:txBody>
      </p:sp>
      <p:sp>
        <p:nvSpPr>
          <p:cNvPr id="15" name="سهم للأسفل 14"/>
          <p:cNvSpPr/>
          <p:nvPr/>
        </p:nvSpPr>
        <p:spPr>
          <a:xfrm>
            <a:off x="1441342" y="3696344"/>
            <a:ext cx="325465" cy="11546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17" name="سهم إلى اليمين 16"/>
          <p:cNvSpPr/>
          <p:nvPr/>
        </p:nvSpPr>
        <p:spPr>
          <a:xfrm>
            <a:off x="3161654" y="5765369"/>
            <a:ext cx="1100380" cy="3409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18" name="سهم إلى اليمين 17"/>
          <p:cNvSpPr/>
          <p:nvPr/>
        </p:nvSpPr>
        <p:spPr>
          <a:xfrm>
            <a:off x="7516679" y="5765369"/>
            <a:ext cx="1301857" cy="3409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grpSp>
        <p:nvGrpSpPr>
          <p:cNvPr id="16" name="مجموعة 15">
            <a:extLst>
              <a:ext uri="{FF2B5EF4-FFF2-40B4-BE49-F238E27FC236}">
                <a16:creationId xmlns:a16="http://schemas.microsoft.com/office/drawing/2014/main" xmlns="" id="{E1119854-9FC4-4632-B5DF-AE9B4F71C840}"/>
              </a:ext>
            </a:extLst>
          </p:cNvPr>
          <p:cNvGrpSpPr/>
          <p:nvPr/>
        </p:nvGrpSpPr>
        <p:grpSpPr>
          <a:xfrm>
            <a:off x="139485" y="54229"/>
            <a:ext cx="3515085" cy="970345"/>
            <a:chOff x="381000" y="-366815"/>
            <a:chExt cx="3515085" cy="970345"/>
          </a:xfrm>
        </p:grpSpPr>
        <p:sp>
          <p:nvSpPr>
            <p:cNvPr id="19" name="مستطيل: زوايا علوية مستديرة 22">
              <a:extLst>
                <a:ext uri="{FF2B5EF4-FFF2-40B4-BE49-F238E27FC236}">
                  <a16:creationId xmlns:a16="http://schemas.microsoft.com/office/drawing/2014/main" xmlns="" id="{7869799D-62AF-4E76-BB8D-5F618B748562}"/>
                </a:ext>
              </a:extLst>
            </p:cNvPr>
            <p:cNvSpPr/>
            <p:nvPr/>
          </p:nvSpPr>
          <p:spPr>
            <a:xfrm rot="10800000">
              <a:off x="381000" y="-304800"/>
              <a:ext cx="3515085" cy="908330"/>
            </a:xfrm>
            <a:prstGeom prst="round2Same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6">
              <a:extLst>
                <a:ext uri="{FF2B5EF4-FFF2-40B4-BE49-F238E27FC236}">
                  <a16:creationId xmlns:a16="http://schemas.microsoft.com/office/drawing/2014/main" xmlns="" id="{A2568B52-9316-481B-9714-26F17BF31994}"/>
                </a:ext>
              </a:extLst>
            </p:cNvPr>
            <p:cNvSpPr/>
            <p:nvPr/>
          </p:nvSpPr>
          <p:spPr>
            <a:xfrm>
              <a:off x="1735336" y="-91857"/>
              <a:ext cx="1927131" cy="523220"/>
            </a:xfrm>
            <a:prstGeom prst="rect">
              <a:avLst/>
            </a:prstGeom>
            <a:noFill/>
            <a:ln>
              <a:noFill/>
            </a:ln>
          </p:spPr>
          <p:txBody>
            <a:bodyPr wrap="none" lIns="91440" tIns="45720" rIns="91440" bIns="45720">
              <a:spAutoFit/>
            </a:bodyPr>
            <a:lstStyle/>
            <a:p>
              <a:pPr algn="ctr" rtl="1"/>
              <a:r>
                <a:rPr lang="ar-BH" sz="2800" b="1" dirty="0">
                  <a:ln w="0"/>
                  <a:solidFill>
                    <a:srgbClr val="7030A0"/>
                  </a:solidFill>
                  <a:effectLst>
                    <a:outerShdw blurRad="38100" dist="19050" dir="2700000" algn="tl" rotWithShape="0">
                      <a:schemeClr val="dk1">
                        <a:alpha val="40000"/>
                      </a:schemeClr>
                    </a:outerShdw>
                  </a:effectLst>
                  <a:latin typeface="Frutiger LT Arabic 55 Roman" panose="01000000000000000000" pitchFamily="2" charset="-78"/>
                </a:rPr>
                <a:t>سيدنا نوح </a:t>
              </a:r>
              <a:r>
                <a:rPr lang="ar-BH" sz="2800" b="1" dirty="0">
                  <a:ln w="0"/>
                  <a:solidFill>
                    <a:srgbClr val="7030A0"/>
                  </a:solidFill>
                  <a:effectLst>
                    <a:outerShdw blurRad="38100" dist="19050" dir="2700000" algn="tl" rotWithShape="0">
                      <a:schemeClr val="dk1">
                        <a:alpha val="40000"/>
                      </a:schemeClr>
                    </a:outerShdw>
                  </a:effectLst>
                  <a:latin typeface="Frutiger LT Arabic 55 Roman" panose="01000000000000000000" pitchFamily="2" charset="-78"/>
                  <a:sym typeface="AGA Arabesque" panose="05010101010101010101" pitchFamily="2" charset="2"/>
                </a:rPr>
                <a:t></a:t>
              </a:r>
              <a:endParaRPr lang="en-US" sz="2800" b="1" dirty="0">
                <a:ln w="0"/>
                <a:solidFill>
                  <a:srgbClr val="7030A0"/>
                </a:solidFill>
                <a:effectLst>
                  <a:outerShdw blurRad="38100" dist="19050" dir="2700000" algn="tl" rotWithShape="0">
                    <a:schemeClr val="dk1">
                      <a:alpha val="40000"/>
                    </a:schemeClr>
                  </a:outerShdw>
                </a:effectLst>
                <a:latin typeface="Frutiger LT Arabic 55 Roman" panose="01000000000000000000" pitchFamily="2" charset="-78"/>
              </a:endParaRPr>
            </a:p>
          </p:txBody>
        </p:sp>
        <p:sp>
          <p:nvSpPr>
            <p:cNvPr id="21" name="مستطيل: زوايا علوية مستديرة 24">
              <a:extLst>
                <a:ext uri="{FF2B5EF4-FFF2-40B4-BE49-F238E27FC236}">
                  <a16:creationId xmlns:a16="http://schemas.microsoft.com/office/drawing/2014/main" xmlns="" id="{091FE6CE-E09D-43CA-AEA9-5ACF9203D6A1}"/>
                </a:ext>
              </a:extLst>
            </p:cNvPr>
            <p:cNvSpPr/>
            <p:nvPr/>
          </p:nvSpPr>
          <p:spPr>
            <a:xfrm rot="10800000">
              <a:off x="454440" y="-366815"/>
              <a:ext cx="1145760" cy="908330"/>
            </a:xfrm>
            <a:prstGeom prst="round2SameRect">
              <a:avLst/>
            </a:prstGeom>
            <a:solidFill>
              <a:srgbClr val="A6F4D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6">
              <a:extLst>
                <a:ext uri="{FF2B5EF4-FFF2-40B4-BE49-F238E27FC236}">
                  <a16:creationId xmlns:a16="http://schemas.microsoft.com/office/drawing/2014/main" xmlns="" id="{7C6F1953-3960-4B2C-8F5B-297A7FA9E73D}"/>
                </a:ext>
              </a:extLst>
            </p:cNvPr>
            <p:cNvSpPr/>
            <p:nvPr/>
          </p:nvSpPr>
          <p:spPr>
            <a:xfrm>
              <a:off x="561486" y="-104816"/>
              <a:ext cx="931665" cy="646331"/>
            </a:xfrm>
            <a:prstGeom prst="rect">
              <a:avLst/>
            </a:prstGeom>
            <a:noFill/>
            <a:ln>
              <a:noFill/>
            </a:ln>
          </p:spPr>
          <p:txBody>
            <a:bodyPr wrap="none" lIns="91440" tIns="45720" rIns="91440" bIns="45720">
              <a:spAutoFit/>
            </a:bodyPr>
            <a:lstStyle/>
            <a:p>
              <a:pPr algn="ctr"/>
              <a:r>
                <a:rPr lang="ar-BH" b="1" dirty="0">
                  <a:ln w="0"/>
                  <a:effectLst>
                    <a:outerShdw blurRad="38100" dist="19050" dir="2700000" algn="tl" rotWithShape="0">
                      <a:schemeClr val="dk1">
                        <a:alpha val="40000"/>
                      </a:schemeClr>
                    </a:outerShdw>
                  </a:effectLst>
                  <a:latin typeface="Frutiger LT Arabic 55 Roman" panose="01000000000000000000" pitchFamily="2" charset="-78"/>
                </a:rPr>
                <a:t>التربية </a:t>
              </a:r>
              <a:endParaRPr lang="en-US" b="1" dirty="0">
                <a:ln w="0"/>
                <a:effectLst>
                  <a:outerShdw blurRad="38100" dist="19050" dir="2700000" algn="tl" rotWithShape="0">
                    <a:schemeClr val="dk1">
                      <a:alpha val="40000"/>
                    </a:schemeClr>
                  </a:outerShdw>
                </a:effectLst>
                <a:latin typeface="Frutiger LT Arabic 55 Roman" panose="01000000000000000000" pitchFamily="2" charset="-78"/>
              </a:endParaRPr>
            </a:p>
            <a:p>
              <a:pPr algn="ctr"/>
              <a:r>
                <a:rPr lang="ar-BH" b="1" dirty="0">
                  <a:ln w="0"/>
                  <a:effectLst>
                    <a:outerShdw blurRad="38100" dist="19050" dir="2700000" algn="tl" rotWithShape="0">
                      <a:schemeClr val="dk1">
                        <a:alpha val="40000"/>
                      </a:schemeClr>
                    </a:outerShdw>
                  </a:effectLst>
                  <a:latin typeface="Frutiger LT Arabic 55 Roman" panose="01000000000000000000" pitchFamily="2" charset="-78"/>
                </a:rPr>
                <a:t>الإسلامية </a:t>
              </a:r>
            </a:p>
          </p:txBody>
        </p:sp>
      </p:grpSp>
    </p:spTree>
    <p:extLst>
      <p:ext uri="{BB962C8B-B14F-4D97-AF65-F5344CB8AC3E}">
        <p14:creationId xmlns:p14="http://schemas.microsoft.com/office/powerpoint/2010/main" val="3897119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1000"/>
                                        <p:tgtEl>
                                          <p:spTgt spid="15"/>
                                        </p:tgtEl>
                                      </p:cBhvr>
                                    </p:animEffect>
                                    <p:anim calcmode="lin" valueType="num">
                                      <p:cBhvr>
                                        <p:cTn id="43" dur="1000" fill="hold"/>
                                        <p:tgtEl>
                                          <p:spTgt spid="15"/>
                                        </p:tgtEl>
                                        <p:attrNameLst>
                                          <p:attrName>ppt_x</p:attrName>
                                        </p:attrNameLst>
                                      </p:cBhvr>
                                      <p:tavLst>
                                        <p:tav tm="0">
                                          <p:val>
                                            <p:strVal val="#ppt_x"/>
                                          </p:val>
                                        </p:tav>
                                        <p:tav tm="100000">
                                          <p:val>
                                            <p:strVal val="#ppt_x"/>
                                          </p:val>
                                        </p:tav>
                                      </p:tavLst>
                                    </p:anim>
                                    <p:anim calcmode="lin" valueType="num">
                                      <p:cBhvr>
                                        <p:cTn id="4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1000"/>
                                        <p:tgtEl>
                                          <p:spTgt spid="17"/>
                                        </p:tgtEl>
                                      </p:cBhvr>
                                    </p:animEffect>
                                    <p:anim calcmode="lin" valueType="num">
                                      <p:cBhvr>
                                        <p:cTn id="57" dur="1000" fill="hold"/>
                                        <p:tgtEl>
                                          <p:spTgt spid="17"/>
                                        </p:tgtEl>
                                        <p:attrNameLst>
                                          <p:attrName>ppt_x</p:attrName>
                                        </p:attrNameLst>
                                      </p:cBhvr>
                                      <p:tavLst>
                                        <p:tav tm="0">
                                          <p:val>
                                            <p:strVal val="#ppt_x"/>
                                          </p:val>
                                        </p:tav>
                                        <p:tav tm="100000">
                                          <p:val>
                                            <p:strVal val="#ppt_x"/>
                                          </p:val>
                                        </p:tav>
                                      </p:tavLst>
                                    </p:anim>
                                    <p:anim calcmode="lin" valueType="num">
                                      <p:cBhvr>
                                        <p:cTn id="5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1000"/>
                                        <p:tgtEl>
                                          <p:spTgt spid="13"/>
                                        </p:tgtEl>
                                      </p:cBhvr>
                                    </p:animEffect>
                                    <p:anim calcmode="lin" valueType="num">
                                      <p:cBhvr>
                                        <p:cTn id="64" dur="1000" fill="hold"/>
                                        <p:tgtEl>
                                          <p:spTgt spid="13"/>
                                        </p:tgtEl>
                                        <p:attrNameLst>
                                          <p:attrName>ppt_x</p:attrName>
                                        </p:attrNameLst>
                                      </p:cBhvr>
                                      <p:tavLst>
                                        <p:tav tm="0">
                                          <p:val>
                                            <p:strVal val="#ppt_x"/>
                                          </p:val>
                                        </p:tav>
                                        <p:tav tm="100000">
                                          <p:val>
                                            <p:strVal val="#ppt_x"/>
                                          </p:val>
                                        </p:tav>
                                      </p:tavLst>
                                    </p:anim>
                                    <p:anim calcmode="lin" valueType="num">
                                      <p:cBhvr>
                                        <p:cTn id="6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fade">
                                      <p:cBhvr>
                                        <p:cTn id="70" dur="1000"/>
                                        <p:tgtEl>
                                          <p:spTgt spid="18"/>
                                        </p:tgtEl>
                                      </p:cBhvr>
                                    </p:animEffect>
                                    <p:anim calcmode="lin" valueType="num">
                                      <p:cBhvr>
                                        <p:cTn id="71" dur="1000" fill="hold"/>
                                        <p:tgtEl>
                                          <p:spTgt spid="18"/>
                                        </p:tgtEl>
                                        <p:attrNameLst>
                                          <p:attrName>ppt_x</p:attrName>
                                        </p:attrNameLst>
                                      </p:cBhvr>
                                      <p:tavLst>
                                        <p:tav tm="0">
                                          <p:val>
                                            <p:strVal val="#ppt_x"/>
                                          </p:val>
                                        </p:tav>
                                        <p:tav tm="100000">
                                          <p:val>
                                            <p:strVal val="#ppt_x"/>
                                          </p:val>
                                        </p:tav>
                                      </p:tavLst>
                                    </p:anim>
                                    <p:anim calcmode="lin" valueType="num">
                                      <p:cBhvr>
                                        <p:cTn id="7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fade">
                                      <p:cBhvr>
                                        <p:cTn id="77" dur="1000"/>
                                        <p:tgtEl>
                                          <p:spTgt spid="14"/>
                                        </p:tgtEl>
                                      </p:cBhvr>
                                    </p:animEffect>
                                    <p:anim calcmode="lin" valueType="num">
                                      <p:cBhvr>
                                        <p:cTn id="78" dur="1000" fill="hold"/>
                                        <p:tgtEl>
                                          <p:spTgt spid="14"/>
                                        </p:tgtEl>
                                        <p:attrNameLst>
                                          <p:attrName>ppt_x</p:attrName>
                                        </p:attrNameLst>
                                      </p:cBhvr>
                                      <p:tavLst>
                                        <p:tav tm="0">
                                          <p:val>
                                            <p:strVal val="#ppt_x"/>
                                          </p:val>
                                        </p:tav>
                                        <p:tav tm="100000">
                                          <p:val>
                                            <p:strVal val="#ppt_x"/>
                                          </p:val>
                                        </p:tav>
                                      </p:tavLst>
                                    </p:anim>
                                    <p:anim calcmode="lin" valueType="num">
                                      <p:cBhvr>
                                        <p:cTn id="7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9" grpId="0" animBg="1"/>
      <p:bldP spid="10" grpId="0" animBg="1"/>
      <p:bldP spid="11" grpId="0" animBg="1"/>
      <p:bldP spid="12" grpId="0" animBg="1"/>
      <p:bldP spid="13" grpId="0" animBg="1"/>
      <p:bldP spid="14" grpId="0" animBg="1"/>
      <p:bldP spid="15" grpId="0" animBg="1"/>
      <p:bldP spid="17" grpId="0" animBg="1"/>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زوايا قطرية مستديرة 35">
            <a:extLst>
              <a:ext uri="{FF2B5EF4-FFF2-40B4-BE49-F238E27FC236}">
                <a16:creationId xmlns:a16="http://schemas.microsoft.com/office/drawing/2014/main" xmlns="" id="{34630596-27CA-41BA-BC07-3453892BA8E3}"/>
              </a:ext>
            </a:extLst>
          </p:cNvPr>
          <p:cNvSpPr/>
          <p:nvPr/>
        </p:nvSpPr>
        <p:spPr>
          <a:xfrm rot="10800000">
            <a:off x="9552568" y="1127380"/>
            <a:ext cx="1522288" cy="3988620"/>
          </a:xfrm>
          <a:prstGeom prst="round2DiagRect">
            <a:avLst>
              <a:gd name="adj1" fmla="val 50000"/>
              <a:gd name="adj2" fmla="val 0"/>
            </a:avLst>
          </a:prstGeom>
          <a:solidFill>
            <a:srgbClr val="FFE699"/>
          </a:solid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3" name="مستطيل: زوايا مستديرة 1">
            <a:extLst>
              <a:ext uri="{FF2B5EF4-FFF2-40B4-BE49-F238E27FC236}">
                <a16:creationId xmlns:a16="http://schemas.microsoft.com/office/drawing/2014/main" xmlns="" id="{D248E184-AD2C-49B8-8DF5-34BBFC0A2B06}"/>
              </a:ext>
            </a:extLst>
          </p:cNvPr>
          <p:cNvSpPr/>
          <p:nvPr/>
        </p:nvSpPr>
        <p:spPr>
          <a:xfrm>
            <a:off x="1371600" y="1074129"/>
            <a:ext cx="9136223" cy="221271"/>
          </a:xfrm>
          <a:custGeom>
            <a:avLst/>
            <a:gdLst>
              <a:gd name="connsiteX0" fmla="*/ 0 w 10591800"/>
              <a:gd name="connsiteY0" fmla="*/ 181971 h 1091803"/>
              <a:gd name="connsiteX1" fmla="*/ 181971 w 10591800"/>
              <a:gd name="connsiteY1" fmla="*/ 0 h 1091803"/>
              <a:gd name="connsiteX2" fmla="*/ 10409829 w 10591800"/>
              <a:gd name="connsiteY2" fmla="*/ 0 h 1091803"/>
              <a:gd name="connsiteX3" fmla="*/ 10591800 w 10591800"/>
              <a:gd name="connsiteY3" fmla="*/ 181971 h 1091803"/>
              <a:gd name="connsiteX4" fmla="*/ 10591800 w 10591800"/>
              <a:gd name="connsiteY4" fmla="*/ 909832 h 1091803"/>
              <a:gd name="connsiteX5" fmla="*/ 10409829 w 10591800"/>
              <a:gd name="connsiteY5" fmla="*/ 1091803 h 1091803"/>
              <a:gd name="connsiteX6" fmla="*/ 181971 w 10591800"/>
              <a:gd name="connsiteY6" fmla="*/ 1091803 h 1091803"/>
              <a:gd name="connsiteX7" fmla="*/ 0 w 10591800"/>
              <a:gd name="connsiteY7" fmla="*/ 909832 h 1091803"/>
              <a:gd name="connsiteX8" fmla="*/ 0 w 10591800"/>
              <a:gd name="connsiteY8" fmla="*/ 181971 h 1091803"/>
              <a:gd name="connsiteX0" fmla="*/ 0 w 10591800"/>
              <a:gd name="connsiteY0" fmla="*/ 194376 h 1104208"/>
              <a:gd name="connsiteX1" fmla="*/ 181971 w 10591800"/>
              <a:gd name="connsiteY1" fmla="*/ 12405 h 1104208"/>
              <a:gd name="connsiteX2" fmla="*/ 5929423 w 10591800"/>
              <a:gd name="connsiteY2" fmla="*/ 0 h 1104208"/>
              <a:gd name="connsiteX3" fmla="*/ 10409829 w 10591800"/>
              <a:gd name="connsiteY3" fmla="*/ 12405 h 1104208"/>
              <a:gd name="connsiteX4" fmla="*/ 10591800 w 10591800"/>
              <a:gd name="connsiteY4" fmla="*/ 194376 h 1104208"/>
              <a:gd name="connsiteX5" fmla="*/ 10591800 w 10591800"/>
              <a:gd name="connsiteY5" fmla="*/ 922237 h 1104208"/>
              <a:gd name="connsiteX6" fmla="*/ 10409829 w 10591800"/>
              <a:gd name="connsiteY6" fmla="*/ 1104208 h 1104208"/>
              <a:gd name="connsiteX7" fmla="*/ 181971 w 10591800"/>
              <a:gd name="connsiteY7" fmla="*/ 1104208 h 1104208"/>
              <a:gd name="connsiteX8" fmla="*/ 0 w 10591800"/>
              <a:gd name="connsiteY8" fmla="*/ 922237 h 1104208"/>
              <a:gd name="connsiteX9" fmla="*/ 0 w 10591800"/>
              <a:gd name="connsiteY9" fmla="*/ 194376 h 1104208"/>
              <a:gd name="connsiteX0" fmla="*/ 0 w 10591800"/>
              <a:gd name="connsiteY0" fmla="*/ 194376 h 1104208"/>
              <a:gd name="connsiteX1" fmla="*/ 181971 w 10591800"/>
              <a:gd name="connsiteY1" fmla="*/ 12405 h 1104208"/>
              <a:gd name="connsiteX2" fmla="*/ 5929423 w 10591800"/>
              <a:gd name="connsiteY2" fmla="*/ 0 h 1104208"/>
              <a:gd name="connsiteX3" fmla="*/ 10409829 w 10591800"/>
              <a:gd name="connsiteY3" fmla="*/ 12405 h 1104208"/>
              <a:gd name="connsiteX4" fmla="*/ 10591800 w 10591800"/>
              <a:gd name="connsiteY4" fmla="*/ 194376 h 1104208"/>
              <a:gd name="connsiteX5" fmla="*/ 10591800 w 10591800"/>
              <a:gd name="connsiteY5" fmla="*/ 922237 h 1104208"/>
              <a:gd name="connsiteX6" fmla="*/ 10409829 w 10591800"/>
              <a:gd name="connsiteY6" fmla="*/ 1104208 h 1104208"/>
              <a:gd name="connsiteX7" fmla="*/ 181971 w 10591800"/>
              <a:gd name="connsiteY7" fmla="*/ 1104208 h 1104208"/>
              <a:gd name="connsiteX8" fmla="*/ 0 w 10591800"/>
              <a:gd name="connsiteY8" fmla="*/ 922237 h 1104208"/>
              <a:gd name="connsiteX9" fmla="*/ 0 w 10591800"/>
              <a:gd name="connsiteY9" fmla="*/ 194376 h 110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91800" h="1104208">
                <a:moveTo>
                  <a:pt x="0" y="194376"/>
                </a:moveTo>
                <a:cubicBezTo>
                  <a:pt x="0" y="93876"/>
                  <a:pt x="81471" y="12405"/>
                  <a:pt x="181971" y="12405"/>
                </a:cubicBezTo>
                <a:lnTo>
                  <a:pt x="5929423" y="0"/>
                </a:lnTo>
                <a:cubicBezTo>
                  <a:pt x="7422892" y="4135"/>
                  <a:pt x="6640992" y="18903"/>
                  <a:pt x="10409829" y="12405"/>
                </a:cubicBezTo>
                <a:cubicBezTo>
                  <a:pt x="10510329" y="12405"/>
                  <a:pt x="10591800" y="93876"/>
                  <a:pt x="10591800" y="194376"/>
                </a:cubicBezTo>
                <a:lnTo>
                  <a:pt x="10591800" y="922237"/>
                </a:lnTo>
                <a:cubicBezTo>
                  <a:pt x="10591800" y="1022737"/>
                  <a:pt x="10510329" y="1104208"/>
                  <a:pt x="10409829" y="1104208"/>
                </a:cubicBezTo>
                <a:lnTo>
                  <a:pt x="181971" y="1104208"/>
                </a:lnTo>
                <a:cubicBezTo>
                  <a:pt x="81471" y="1104208"/>
                  <a:pt x="0" y="1022737"/>
                  <a:pt x="0" y="922237"/>
                </a:cubicBezTo>
                <a:lnTo>
                  <a:pt x="0" y="194376"/>
                </a:lnTo>
                <a:close/>
              </a:path>
            </a:pathLst>
          </a:custGeom>
          <a:noFill/>
          <a:ln w="38100">
            <a:solidFill>
              <a:schemeClr val="accent4">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4" name="شكل بيضاوي 3">
            <a:extLst>
              <a:ext uri="{FF2B5EF4-FFF2-40B4-BE49-F238E27FC236}">
                <a16:creationId xmlns:a16="http://schemas.microsoft.com/office/drawing/2014/main" xmlns="" id="{BD167082-5B87-4A6F-9EB2-F8D5CF73BCC8}"/>
              </a:ext>
            </a:extLst>
          </p:cNvPr>
          <p:cNvSpPr/>
          <p:nvPr/>
        </p:nvSpPr>
        <p:spPr>
          <a:xfrm>
            <a:off x="7802880" y="708320"/>
            <a:ext cx="2938156" cy="938657"/>
          </a:xfrm>
          <a:prstGeom prst="ellipse">
            <a:avLst/>
          </a:prstGeom>
          <a:solidFill>
            <a:srgbClr val="92D050"/>
          </a:solidFill>
          <a:ln w="38100">
            <a:solidFill>
              <a:srgbClr val="FFFFE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5" name="Rectangle 5">
            <a:extLst>
              <a:ext uri="{FF2B5EF4-FFF2-40B4-BE49-F238E27FC236}">
                <a16:creationId xmlns:a16="http://schemas.microsoft.com/office/drawing/2014/main" xmlns="" id="{A1376138-C41A-4221-84A6-A303FCE90C8A}"/>
              </a:ext>
            </a:extLst>
          </p:cNvPr>
          <p:cNvSpPr/>
          <p:nvPr/>
        </p:nvSpPr>
        <p:spPr>
          <a:xfrm>
            <a:off x="7773304" y="805895"/>
            <a:ext cx="2842469" cy="830997"/>
          </a:xfrm>
          <a:prstGeom prst="rect">
            <a:avLst/>
          </a:prstGeom>
          <a:noFill/>
          <a:ln>
            <a:noFill/>
          </a:ln>
        </p:spPr>
        <p:txBody>
          <a:bodyPr wrap="square" lIns="91440" tIns="45720" rIns="91440" bIns="45720">
            <a:spAutoFit/>
          </a:bodyPr>
          <a:lstStyle/>
          <a:p>
            <a:pPr algn="ctr"/>
            <a:r>
              <a:rPr lang="ar-SA" sz="4800" b="1" dirty="0">
                <a:ln w="0"/>
                <a:solidFill>
                  <a:schemeClr val="bg1"/>
                </a:solidFill>
                <a:effectLst>
                  <a:outerShdw blurRad="38100" dist="19050" dir="2700000" algn="tl" rotWithShape="0">
                    <a:schemeClr val="dk1">
                      <a:alpha val="40000"/>
                    </a:schemeClr>
                  </a:outerShdw>
                </a:effectLst>
                <a:latin typeface="Frutiger LT Arabic 55 Roman" panose="01000000000000000000" pitchFamily="2" charset="-78"/>
              </a:rPr>
              <a:t>نشاط 1</a:t>
            </a:r>
            <a:endParaRPr lang="ar-BH" sz="4800" b="1" dirty="0">
              <a:ln w="0"/>
              <a:solidFill>
                <a:schemeClr val="bg1"/>
              </a:solidFill>
              <a:effectLst>
                <a:outerShdw blurRad="38100" dist="19050" dir="2700000" algn="tl" rotWithShape="0">
                  <a:schemeClr val="dk1">
                    <a:alpha val="40000"/>
                  </a:schemeClr>
                </a:outerShdw>
              </a:effectLst>
              <a:latin typeface="Frutiger LT Arabic 55 Roman" panose="01000000000000000000" pitchFamily="2" charset="-78"/>
            </a:endParaRPr>
          </a:p>
        </p:txBody>
      </p:sp>
      <p:pic>
        <p:nvPicPr>
          <p:cNvPr id="6" name="Picture 3">
            <a:extLst>
              <a:ext uri="{FF2B5EF4-FFF2-40B4-BE49-F238E27FC236}">
                <a16:creationId xmlns:a16="http://schemas.microsoft.com/office/drawing/2014/main" xmlns="" id="{73593E8D-E166-462F-98B3-0BA0911D240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965" t="21503" r="52948" b="10817"/>
          <a:stretch/>
        </p:blipFill>
        <p:spPr bwMode="auto">
          <a:xfrm>
            <a:off x="9888663" y="-21316"/>
            <a:ext cx="1897731" cy="2497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مجموعة 6">
            <a:extLst>
              <a:ext uri="{FF2B5EF4-FFF2-40B4-BE49-F238E27FC236}">
                <a16:creationId xmlns:a16="http://schemas.microsoft.com/office/drawing/2014/main" xmlns="" id="{E2934D20-B865-48F6-84AF-78A7C194D565}"/>
              </a:ext>
            </a:extLst>
          </p:cNvPr>
          <p:cNvGrpSpPr/>
          <p:nvPr/>
        </p:nvGrpSpPr>
        <p:grpSpPr>
          <a:xfrm>
            <a:off x="-65952" y="1877167"/>
            <a:ext cx="10546534" cy="635687"/>
            <a:chOff x="474860" y="2579055"/>
            <a:chExt cx="10093125" cy="852751"/>
          </a:xfrm>
        </p:grpSpPr>
        <p:sp>
          <p:nvSpPr>
            <p:cNvPr id="8" name="مستطيل: زوايا قطرية مستديرة 25">
              <a:extLst>
                <a:ext uri="{FF2B5EF4-FFF2-40B4-BE49-F238E27FC236}">
                  <a16:creationId xmlns:a16="http://schemas.microsoft.com/office/drawing/2014/main" xmlns="" id="{77F4F6BC-353B-4CEA-8B27-27711FC4557D}"/>
                </a:ext>
              </a:extLst>
            </p:cNvPr>
            <p:cNvSpPr/>
            <p:nvPr/>
          </p:nvSpPr>
          <p:spPr>
            <a:xfrm>
              <a:off x="757219" y="2586640"/>
              <a:ext cx="9810766" cy="772683"/>
            </a:xfrm>
            <a:prstGeom prst="round2DiagRect">
              <a:avLst/>
            </a:prstGeom>
            <a:gradFill flip="none" rotWithShape="1">
              <a:gsLst>
                <a:gs pos="0">
                  <a:srgbClr val="F3F3F3">
                    <a:alpha val="0"/>
                    <a:lumMod val="0"/>
                    <a:lumOff val="100000"/>
                  </a:srgbClr>
                </a:gs>
                <a:gs pos="100000">
                  <a:schemeClr val="bg1"/>
                </a:gs>
              </a:gsLst>
              <a:lin ang="0" scaled="1"/>
              <a:tileRect/>
            </a:gradFill>
            <a:ln w="19050">
              <a:solidFill>
                <a:schemeClr val="accent4">
                  <a:lumMod val="75000"/>
                </a:schemeClr>
              </a:solidFill>
              <a:prstDash val="sysDash"/>
              <a:extLst>
                <a:ext uri="{C807C97D-BFC1-408E-A445-0C87EB9F89A2}">
                  <ask:lineSketchStyleProps xmlns:ask="http://schemas.microsoft.com/office/drawing/2018/sketchyshapes" xmlns="" sd="3040545050">
                    <a:custGeom>
                      <a:avLst/>
                      <a:gdLst>
                        <a:gd name="connsiteX0" fmla="*/ 701078 w 7908915"/>
                        <a:gd name="connsiteY0" fmla="*/ 0 h 4206384"/>
                        <a:gd name="connsiteX1" fmla="*/ 1399684 w 7908915"/>
                        <a:gd name="connsiteY1" fmla="*/ 0 h 4206384"/>
                        <a:gd name="connsiteX2" fmla="*/ 1954133 w 7908915"/>
                        <a:gd name="connsiteY2" fmla="*/ 0 h 4206384"/>
                        <a:gd name="connsiteX3" fmla="*/ 2508582 w 7908915"/>
                        <a:gd name="connsiteY3" fmla="*/ 0 h 4206384"/>
                        <a:gd name="connsiteX4" fmla="*/ 3207187 w 7908915"/>
                        <a:gd name="connsiteY4" fmla="*/ 0 h 4206384"/>
                        <a:gd name="connsiteX5" fmla="*/ 3761636 w 7908915"/>
                        <a:gd name="connsiteY5" fmla="*/ 0 h 4206384"/>
                        <a:gd name="connsiteX6" fmla="*/ 4316085 w 7908915"/>
                        <a:gd name="connsiteY6" fmla="*/ 0 h 4206384"/>
                        <a:gd name="connsiteX7" fmla="*/ 4654299 w 7908915"/>
                        <a:gd name="connsiteY7" fmla="*/ 0 h 4206384"/>
                        <a:gd name="connsiteX8" fmla="*/ 5352905 w 7908915"/>
                        <a:gd name="connsiteY8" fmla="*/ 0 h 4206384"/>
                        <a:gd name="connsiteX9" fmla="*/ 5979432 w 7908915"/>
                        <a:gd name="connsiteY9" fmla="*/ 0 h 4206384"/>
                        <a:gd name="connsiteX10" fmla="*/ 6605960 w 7908915"/>
                        <a:gd name="connsiteY10" fmla="*/ 0 h 4206384"/>
                        <a:gd name="connsiteX11" fmla="*/ 7232487 w 7908915"/>
                        <a:gd name="connsiteY11" fmla="*/ 0 h 4206384"/>
                        <a:gd name="connsiteX12" fmla="*/ 7908915 w 7908915"/>
                        <a:gd name="connsiteY12" fmla="*/ 0 h 4206384"/>
                        <a:gd name="connsiteX13" fmla="*/ 7908915 w 7908915"/>
                        <a:gd name="connsiteY13" fmla="*/ 0 h 4206384"/>
                        <a:gd name="connsiteX14" fmla="*/ 7908915 w 7908915"/>
                        <a:gd name="connsiteY14" fmla="*/ 584218 h 4206384"/>
                        <a:gd name="connsiteX15" fmla="*/ 7908915 w 7908915"/>
                        <a:gd name="connsiteY15" fmla="*/ 1133382 h 4206384"/>
                        <a:gd name="connsiteX16" fmla="*/ 7908915 w 7908915"/>
                        <a:gd name="connsiteY16" fmla="*/ 1787706 h 4206384"/>
                        <a:gd name="connsiteX17" fmla="*/ 7908915 w 7908915"/>
                        <a:gd name="connsiteY17" fmla="*/ 2301818 h 4206384"/>
                        <a:gd name="connsiteX18" fmla="*/ 7908915 w 7908915"/>
                        <a:gd name="connsiteY18" fmla="*/ 2850982 h 4206384"/>
                        <a:gd name="connsiteX19" fmla="*/ 7908915 w 7908915"/>
                        <a:gd name="connsiteY19" fmla="*/ 3505306 h 4206384"/>
                        <a:gd name="connsiteX20" fmla="*/ 7207837 w 7908915"/>
                        <a:gd name="connsiteY20" fmla="*/ 4206384 h 4206384"/>
                        <a:gd name="connsiteX21" fmla="*/ 6869623 w 7908915"/>
                        <a:gd name="connsiteY21" fmla="*/ 4206384 h 4206384"/>
                        <a:gd name="connsiteX22" fmla="*/ 6387252 w 7908915"/>
                        <a:gd name="connsiteY22" fmla="*/ 4206384 h 4206384"/>
                        <a:gd name="connsiteX23" fmla="*/ 5760725 w 7908915"/>
                        <a:gd name="connsiteY23" fmla="*/ 4206384 h 4206384"/>
                        <a:gd name="connsiteX24" fmla="*/ 5422511 w 7908915"/>
                        <a:gd name="connsiteY24" fmla="*/ 4206384 h 4206384"/>
                        <a:gd name="connsiteX25" fmla="*/ 4868062 w 7908915"/>
                        <a:gd name="connsiteY25" fmla="*/ 4206384 h 4206384"/>
                        <a:gd name="connsiteX26" fmla="*/ 4529848 w 7908915"/>
                        <a:gd name="connsiteY26" fmla="*/ 4206384 h 4206384"/>
                        <a:gd name="connsiteX27" fmla="*/ 3903321 w 7908915"/>
                        <a:gd name="connsiteY27" fmla="*/ 4206384 h 4206384"/>
                        <a:gd name="connsiteX28" fmla="*/ 3420950 w 7908915"/>
                        <a:gd name="connsiteY28" fmla="*/ 4206384 h 4206384"/>
                        <a:gd name="connsiteX29" fmla="*/ 3082736 w 7908915"/>
                        <a:gd name="connsiteY29" fmla="*/ 4206384 h 4206384"/>
                        <a:gd name="connsiteX30" fmla="*/ 2744523 w 7908915"/>
                        <a:gd name="connsiteY30" fmla="*/ 4206384 h 4206384"/>
                        <a:gd name="connsiteX31" fmla="*/ 2117995 w 7908915"/>
                        <a:gd name="connsiteY31" fmla="*/ 4206384 h 4206384"/>
                        <a:gd name="connsiteX32" fmla="*/ 1779781 w 7908915"/>
                        <a:gd name="connsiteY32" fmla="*/ 4206384 h 4206384"/>
                        <a:gd name="connsiteX33" fmla="*/ 1081176 w 7908915"/>
                        <a:gd name="connsiteY33" fmla="*/ 4206384 h 4206384"/>
                        <a:gd name="connsiteX34" fmla="*/ 598805 w 7908915"/>
                        <a:gd name="connsiteY34" fmla="*/ 4206384 h 4206384"/>
                        <a:gd name="connsiteX35" fmla="*/ 0 w 7908915"/>
                        <a:gd name="connsiteY35" fmla="*/ 4206384 h 4206384"/>
                        <a:gd name="connsiteX36" fmla="*/ 0 w 7908915"/>
                        <a:gd name="connsiteY36" fmla="*/ 4206384 h 4206384"/>
                        <a:gd name="connsiteX37" fmla="*/ 0 w 7908915"/>
                        <a:gd name="connsiteY37" fmla="*/ 3727326 h 4206384"/>
                        <a:gd name="connsiteX38" fmla="*/ 0 w 7908915"/>
                        <a:gd name="connsiteY38" fmla="*/ 3213214 h 4206384"/>
                        <a:gd name="connsiteX39" fmla="*/ 0 w 7908915"/>
                        <a:gd name="connsiteY39" fmla="*/ 2699102 h 4206384"/>
                        <a:gd name="connsiteX40" fmla="*/ 0 w 7908915"/>
                        <a:gd name="connsiteY40" fmla="*/ 2184991 h 4206384"/>
                        <a:gd name="connsiteX41" fmla="*/ 0 w 7908915"/>
                        <a:gd name="connsiteY41" fmla="*/ 1635826 h 4206384"/>
                        <a:gd name="connsiteX42" fmla="*/ 0 w 7908915"/>
                        <a:gd name="connsiteY42" fmla="*/ 701078 h 4206384"/>
                        <a:gd name="connsiteX43" fmla="*/ 701078 w 7908915"/>
                        <a:gd name="connsiteY43" fmla="*/ 0 h 420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908915" h="4206384" extrusionOk="0">
                          <a:moveTo>
                            <a:pt x="701078" y="0"/>
                          </a:moveTo>
                          <a:cubicBezTo>
                            <a:pt x="996894" y="-5534"/>
                            <a:pt x="1258734" y="3784"/>
                            <a:pt x="1399684" y="0"/>
                          </a:cubicBezTo>
                          <a:cubicBezTo>
                            <a:pt x="1540634" y="-3784"/>
                            <a:pt x="1816744" y="51023"/>
                            <a:pt x="1954133" y="0"/>
                          </a:cubicBezTo>
                          <a:cubicBezTo>
                            <a:pt x="2091522" y="-51023"/>
                            <a:pt x="2316584" y="46215"/>
                            <a:pt x="2508582" y="0"/>
                          </a:cubicBezTo>
                          <a:cubicBezTo>
                            <a:pt x="2700580" y="-46215"/>
                            <a:pt x="2867691" y="70562"/>
                            <a:pt x="3207187" y="0"/>
                          </a:cubicBezTo>
                          <a:cubicBezTo>
                            <a:pt x="3546683" y="-70562"/>
                            <a:pt x="3648124" y="13097"/>
                            <a:pt x="3761636" y="0"/>
                          </a:cubicBezTo>
                          <a:cubicBezTo>
                            <a:pt x="3875148" y="-13097"/>
                            <a:pt x="4041213" y="13831"/>
                            <a:pt x="4316085" y="0"/>
                          </a:cubicBezTo>
                          <a:cubicBezTo>
                            <a:pt x="4590957" y="-13831"/>
                            <a:pt x="4578060" y="33022"/>
                            <a:pt x="4654299" y="0"/>
                          </a:cubicBezTo>
                          <a:cubicBezTo>
                            <a:pt x="4730538" y="-33022"/>
                            <a:pt x="5119276" y="32484"/>
                            <a:pt x="5352905" y="0"/>
                          </a:cubicBezTo>
                          <a:cubicBezTo>
                            <a:pt x="5586534" y="-32484"/>
                            <a:pt x="5852047" y="56033"/>
                            <a:pt x="5979432" y="0"/>
                          </a:cubicBezTo>
                          <a:cubicBezTo>
                            <a:pt x="6106817" y="-56033"/>
                            <a:pt x="6479142" y="176"/>
                            <a:pt x="6605960" y="0"/>
                          </a:cubicBezTo>
                          <a:cubicBezTo>
                            <a:pt x="6732778" y="-176"/>
                            <a:pt x="7017457" y="34377"/>
                            <a:pt x="7232487" y="0"/>
                          </a:cubicBezTo>
                          <a:cubicBezTo>
                            <a:pt x="7447517" y="-34377"/>
                            <a:pt x="7676981" y="26120"/>
                            <a:pt x="7908915" y="0"/>
                          </a:cubicBezTo>
                          <a:lnTo>
                            <a:pt x="7908915" y="0"/>
                          </a:lnTo>
                          <a:cubicBezTo>
                            <a:pt x="7934942" y="285731"/>
                            <a:pt x="7880800" y="437048"/>
                            <a:pt x="7908915" y="584218"/>
                          </a:cubicBezTo>
                          <a:cubicBezTo>
                            <a:pt x="7937030" y="731388"/>
                            <a:pt x="7847834" y="991509"/>
                            <a:pt x="7908915" y="1133382"/>
                          </a:cubicBezTo>
                          <a:cubicBezTo>
                            <a:pt x="7969996" y="1275255"/>
                            <a:pt x="7889604" y="1570006"/>
                            <a:pt x="7908915" y="1787706"/>
                          </a:cubicBezTo>
                          <a:cubicBezTo>
                            <a:pt x="7928226" y="2005406"/>
                            <a:pt x="7857848" y="2108575"/>
                            <a:pt x="7908915" y="2301818"/>
                          </a:cubicBezTo>
                          <a:cubicBezTo>
                            <a:pt x="7959982" y="2495061"/>
                            <a:pt x="7859916" y="2722733"/>
                            <a:pt x="7908915" y="2850982"/>
                          </a:cubicBezTo>
                          <a:cubicBezTo>
                            <a:pt x="7957914" y="2979231"/>
                            <a:pt x="7882128" y="3265016"/>
                            <a:pt x="7908915" y="3505306"/>
                          </a:cubicBezTo>
                          <a:cubicBezTo>
                            <a:pt x="7999661" y="3904013"/>
                            <a:pt x="7565215" y="4196065"/>
                            <a:pt x="7207837" y="4206384"/>
                          </a:cubicBezTo>
                          <a:cubicBezTo>
                            <a:pt x="7085752" y="4217878"/>
                            <a:pt x="7034960" y="4206285"/>
                            <a:pt x="6869623" y="4206384"/>
                          </a:cubicBezTo>
                          <a:cubicBezTo>
                            <a:pt x="6704286" y="4206483"/>
                            <a:pt x="6616526" y="4150485"/>
                            <a:pt x="6387252" y="4206384"/>
                          </a:cubicBezTo>
                          <a:cubicBezTo>
                            <a:pt x="6157978" y="4262283"/>
                            <a:pt x="6018731" y="4167196"/>
                            <a:pt x="5760725" y="4206384"/>
                          </a:cubicBezTo>
                          <a:cubicBezTo>
                            <a:pt x="5502719" y="4245572"/>
                            <a:pt x="5509310" y="4166293"/>
                            <a:pt x="5422511" y="4206384"/>
                          </a:cubicBezTo>
                          <a:cubicBezTo>
                            <a:pt x="5335712" y="4246475"/>
                            <a:pt x="5013014" y="4140243"/>
                            <a:pt x="4868062" y="4206384"/>
                          </a:cubicBezTo>
                          <a:cubicBezTo>
                            <a:pt x="4723110" y="4272525"/>
                            <a:pt x="4694922" y="4172773"/>
                            <a:pt x="4529848" y="4206384"/>
                          </a:cubicBezTo>
                          <a:cubicBezTo>
                            <a:pt x="4364774" y="4239995"/>
                            <a:pt x="4134432" y="4195002"/>
                            <a:pt x="3903321" y="4206384"/>
                          </a:cubicBezTo>
                          <a:cubicBezTo>
                            <a:pt x="3672210" y="4217766"/>
                            <a:pt x="3593287" y="4149713"/>
                            <a:pt x="3420950" y="4206384"/>
                          </a:cubicBezTo>
                          <a:cubicBezTo>
                            <a:pt x="3248613" y="4263055"/>
                            <a:pt x="3152479" y="4186402"/>
                            <a:pt x="3082736" y="4206384"/>
                          </a:cubicBezTo>
                          <a:cubicBezTo>
                            <a:pt x="3012993" y="4226366"/>
                            <a:pt x="2821091" y="4184241"/>
                            <a:pt x="2744523" y="4206384"/>
                          </a:cubicBezTo>
                          <a:cubicBezTo>
                            <a:pt x="2667955" y="4228527"/>
                            <a:pt x="2331767" y="4184609"/>
                            <a:pt x="2117995" y="4206384"/>
                          </a:cubicBezTo>
                          <a:cubicBezTo>
                            <a:pt x="1904223" y="4228159"/>
                            <a:pt x="1936487" y="4203224"/>
                            <a:pt x="1779781" y="4206384"/>
                          </a:cubicBezTo>
                          <a:cubicBezTo>
                            <a:pt x="1623075" y="4209544"/>
                            <a:pt x="1351193" y="4195276"/>
                            <a:pt x="1081176" y="4206384"/>
                          </a:cubicBezTo>
                          <a:cubicBezTo>
                            <a:pt x="811160" y="4217492"/>
                            <a:pt x="724920" y="4178486"/>
                            <a:pt x="598805" y="4206384"/>
                          </a:cubicBezTo>
                          <a:cubicBezTo>
                            <a:pt x="472690" y="4234282"/>
                            <a:pt x="254383" y="4194085"/>
                            <a:pt x="0" y="4206384"/>
                          </a:cubicBezTo>
                          <a:lnTo>
                            <a:pt x="0" y="4206384"/>
                          </a:lnTo>
                          <a:cubicBezTo>
                            <a:pt x="-23161" y="3969262"/>
                            <a:pt x="25715" y="3856288"/>
                            <a:pt x="0" y="3727326"/>
                          </a:cubicBezTo>
                          <a:cubicBezTo>
                            <a:pt x="-25715" y="3598364"/>
                            <a:pt x="33719" y="3461008"/>
                            <a:pt x="0" y="3213214"/>
                          </a:cubicBezTo>
                          <a:cubicBezTo>
                            <a:pt x="-33719" y="2965420"/>
                            <a:pt x="57835" y="2810542"/>
                            <a:pt x="0" y="2699102"/>
                          </a:cubicBezTo>
                          <a:cubicBezTo>
                            <a:pt x="-57835" y="2587662"/>
                            <a:pt x="16998" y="2389550"/>
                            <a:pt x="0" y="2184991"/>
                          </a:cubicBezTo>
                          <a:cubicBezTo>
                            <a:pt x="-16998" y="1980432"/>
                            <a:pt x="51483" y="1780701"/>
                            <a:pt x="0" y="1635826"/>
                          </a:cubicBezTo>
                          <a:cubicBezTo>
                            <a:pt x="-51483" y="1490951"/>
                            <a:pt x="7065" y="1107874"/>
                            <a:pt x="0" y="701078"/>
                          </a:cubicBezTo>
                          <a:cubicBezTo>
                            <a:pt x="7011" y="271667"/>
                            <a:pt x="287934" y="-1887"/>
                            <a:pt x="701078"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مستطيل 8">
              <a:extLst>
                <a:ext uri="{FF2B5EF4-FFF2-40B4-BE49-F238E27FC236}">
                  <a16:creationId xmlns:a16="http://schemas.microsoft.com/office/drawing/2014/main" xmlns="" id="{DCEAFBEB-F68C-4B89-ACF9-7395AA853B96}"/>
                </a:ext>
              </a:extLst>
            </p:cNvPr>
            <p:cNvSpPr/>
            <p:nvPr/>
          </p:nvSpPr>
          <p:spPr>
            <a:xfrm>
              <a:off x="474860" y="2579055"/>
              <a:ext cx="10093125" cy="852751"/>
            </a:xfrm>
            <a:prstGeom prst="rect">
              <a:avLst/>
            </a:prstGeom>
          </p:spPr>
          <p:txBody>
            <a:bodyPr wrap="square">
              <a:spAutoFit/>
            </a:bodyPr>
            <a:lstStyle/>
            <a:p>
              <a:pPr algn="r" rtl="1">
                <a:lnSpc>
                  <a:spcPct val="107000"/>
                </a:lnSpc>
                <a:spcAft>
                  <a:spcPts val="800"/>
                </a:spcAft>
              </a:pPr>
              <a:r>
                <a:rPr lang="ar-BH" sz="3300" b="1" dirty="0">
                  <a:solidFill>
                    <a:srgbClr val="FF0000"/>
                  </a:solidFill>
                  <a:latin typeface="Calibri" panose="020F0502020204030204" pitchFamily="34" charset="0"/>
                </a:rPr>
                <a:t>استخرج من النص الآتي الآي</a:t>
              </a:r>
              <a:r>
                <a:rPr lang="ar-SA" sz="3300" b="1" dirty="0">
                  <a:solidFill>
                    <a:srgbClr val="FF0000"/>
                  </a:solidFill>
                  <a:latin typeface="Calibri" panose="020F0502020204030204" pitchFamily="34" charset="0"/>
                </a:rPr>
                <a:t>ة</a:t>
              </a:r>
              <a:r>
                <a:rPr lang="ar-BH" sz="3300" b="1" dirty="0">
                  <a:solidFill>
                    <a:srgbClr val="FF0000"/>
                  </a:solidFill>
                  <a:latin typeface="Calibri" panose="020F0502020204030204" pitchFamily="34" charset="0"/>
                </a:rPr>
                <a:t> التي تدعو قوم نوح إلى عبادة الله </a:t>
              </a:r>
              <a:r>
                <a:rPr lang="ar-BH" sz="3300" b="1" dirty="0" smtClean="0">
                  <a:solidFill>
                    <a:srgbClr val="FF0000"/>
                  </a:solidFill>
                  <a:latin typeface="Calibri" panose="020F0502020204030204" pitchFamily="34" charset="0"/>
                </a:rPr>
                <a:t>وطاعته</a:t>
              </a:r>
              <a:r>
                <a:rPr lang="ar-SA" sz="3300" b="1" dirty="0">
                  <a:solidFill>
                    <a:srgbClr val="FF0000"/>
                  </a:solidFill>
                  <a:latin typeface="Calibri" panose="020F0502020204030204" pitchFamily="34" charset="0"/>
                </a:rPr>
                <a:t>.</a:t>
              </a:r>
              <a:endParaRPr lang="en-GB" sz="3300" b="1" dirty="0">
                <a:solidFill>
                  <a:srgbClr val="FF0000"/>
                </a:solidFill>
                <a:latin typeface="Calibri" panose="020F0502020204030204" pitchFamily="34" charset="0"/>
              </a:endParaRPr>
            </a:p>
          </p:txBody>
        </p:sp>
      </p:grpSp>
      <p:grpSp>
        <p:nvGrpSpPr>
          <p:cNvPr id="14" name="مجموعة 13">
            <a:extLst>
              <a:ext uri="{FF2B5EF4-FFF2-40B4-BE49-F238E27FC236}">
                <a16:creationId xmlns:a16="http://schemas.microsoft.com/office/drawing/2014/main" xmlns="" id="{6F8F2056-86C6-4C76-87CE-6B9764A78B22}"/>
              </a:ext>
            </a:extLst>
          </p:cNvPr>
          <p:cNvGrpSpPr/>
          <p:nvPr/>
        </p:nvGrpSpPr>
        <p:grpSpPr>
          <a:xfrm>
            <a:off x="265005" y="2602974"/>
            <a:ext cx="10678762" cy="3661721"/>
            <a:chOff x="192108" y="2761117"/>
            <a:chExt cx="9696555" cy="2856086"/>
          </a:xfrm>
        </p:grpSpPr>
        <p:sp>
          <p:nvSpPr>
            <p:cNvPr id="15" name="مستطيل: زوايا قطرية مستديرة 36">
              <a:extLst>
                <a:ext uri="{FF2B5EF4-FFF2-40B4-BE49-F238E27FC236}">
                  <a16:creationId xmlns:a16="http://schemas.microsoft.com/office/drawing/2014/main" xmlns="" id="{5F5E9F7E-8DFF-42D3-807C-323A9C281F01}"/>
                </a:ext>
              </a:extLst>
            </p:cNvPr>
            <p:cNvSpPr/>
            <p:nvPr/>
          </p:nvSpPr>
          <p:spPr>
            <a:xfrm>
              <a:off x="192108" y="2761117"/>
              <a:ext cx="9275973" cy="2856086"/>
            </a:xfrm>
            <a:prstGeom prst="round2DiagRect">
              <a:avLst>
                <a:gd name="adj1" fmla="val 50000"/>
                <a:gd name="adj2" fmla="val 0"/>
              </a:avLst>
            </a:prstGeom>
            <a:gradFill flip="none" rotWithShape="1">
              <a:gsLst>
                <a:gs pos="0">
                  <a:srgbClr val="F3F3F3">
                    <a:alpha val="0"/>
                    <a:lumMod val="0"/>
                    <a:lumOff val="100000"/>
                  </a:srgbClr>
                </a:gs>
                <a:gs pos="100000">
                  <a:schemeClr val="bg1"/>
                </a:gs>
              </a:gsLst>
              <a:lin ang="0" scaled="1"/>
              <a:tileRect/>
            </a:gradFill>
            <a:ln w="19050">
              <a:solidFill>
                <a:srgbClr val="00B0F0"/>
              </a:solidFill>
              <a:prstDash val="sysDash"/>
              <a:extLst>
                <a:ext uri="{C807C97D-BFC1-408E-A445-0C87EB9F89A2}">
                  <ask:lineSketchStyleProps xmlns:ask="http://schemas.microsoft.com/office/drawing/2018/sketchyshapes" xmlns="" sd="3040545050">
                    <a:custGeom>
                      <a:avLst/>
                      <a:gdLst>
                        <a:gd name="connsiteX0" fmla="*/ 701078 w 7908915"/>
                        <a:gd name="connsiteY0" fmla="*/ 0 h 4206384"/>
                        <a:gd name="connsiteX1" fmla="*/ 1399684 w 7908915"/>
                        <a:gd name="connsiteY1" fmla="*/ 0 h 4206384"/>
                        <a:gd name="connsiteX2" fmla="*/ 1954133 w 7908915"/>
                        <a:gd name="connsiteY2" fmla="*/ 0 h 4206384"/>
                        <a:gd name="connsiteX3" fmla="*/ 2508582 w 7908915"/>
                        <a:gd name="connsiteY3" fmla="*/ 0 h 4206384"/>
                        <a:gd name="connsiteX4" fmla="*/ 3207187 w 7908915"/>
                        <a:gd name="connsiteY4" fmla="*/ 0 h 4206384"/>
                        <a:gd name="connsiteX5" fmla="*/ 3761636 w 7908915"/>
                        <a:gd name="connsiteY5" fmla="*/ 0 h 4206384"/>
                        <a:gd name="connsiteX6" fmla="*/ 4316085 w 7908915"/>
                        <a:gd name="connsiteY6" fmla="*/ 0 h 4206384"/>
                        <a:gd name="connsiteX7" fmla="*/ 4654299 w 7908915"/>
                        <a:gd name="connsiteY7" fmla="*/ 0 h 4206384"/>
                        <a:gd name="connsiteX8" fmla="*/ 5352905 w 7908915"/>
                        <a:gd name="connsiteY8" fmla="*/ 0 h 4206384"/>
                        <a:gd name="connsiteX9" fmla="*/ 5979432 w 7908915"/>
                        <a:gd name="connsiteY9" fmla="*/ 0 h 4206384"/>
                        <a:gd name="connsiteX10" fmla="*/ 6605960 w 7908915"/>
                        <a:gd name="connsiteY10" fmla="*/ 0 h 4206384"/>
                        <a:gd name="connsiteX11" fmla="*/ 7232487 w 7908915"/>
                        <a:gd name="connsiteY11" fmla="*/ 0 h 4206384"/>
                        <a:gd name="connsiteX12" fmla="*/ 7908915 w 7908915"/>
                        <a:gd name="connsiteY12" fmla="*/ 0 h 4206384"/>
                        <a:gd name="connsiteX13" fmla="*/ 7908915 w 7908915"/>
                        <a:gd name="connsiteY13" fmla="*/ 0 h 4206384"/>
                        <a:gd name="connsiteX14" fmla="*/ 7908915 w 7908915"/>
                        <a:gd name="connsiteY14" fmla="*/ 584218 h 4206384"/>
                        <a:gd name="connsiteX15" fmla="*/ 7908915 w 7908915"/>
                        <a:gd name="connsiteY15" fmla="*/ 1133382 h 4206384"/>
                        <a:gd name="connsiteX16" fmla="*/ 7908915 w 7908915"/>
                        <a:gd name="connsiteY16" fmla="*/ 1787706 h 4206384"/>
                        <a:gd name="connsiteX17" fmla="*/ 7908915 w 7908915"/>
                        <a:gd name="connsiteY17" fmla="*/ 2301818 h 4206384"/>
                        <a:gd name="connsiteX18" fmla="*/ 7908915 w 7908915"/>
                        <a:gd name="connsiteY18" fmla="*/ 2850982 h 4206384"/>
                        <a:gd name="connsiteX19" fmla="*/ 7908915 w 7908915"/>
                        <a:gd name="connsiteY19" fmla="*/ 3505306 h 4206384"/>
                        <a:gd name="connsiteX20" fmla="*/ 7207837 w 7908915"/>
                        <a:gd name="connsiteY20" fmla="*/ 4206384 h 4206384"/>
                        <a:gd name="connsiteX21" fmla="*/ 6869623 w 7908915"/>
                        <a:gd name="connsiteY21" fmla="*/ 4206384 h 4206384"/>
                        <a:gd name="connsiteX22" fmla="*/ 6387252 w 7908915"/>
                        <a:gd name="connsiteY22" fmla="*/ 4206384 h 4206384"/>
                        <a:gd name="connsiteX23" fmla="*/ 5760725 w 7908915"/>
                        <a:gd name="connsiteY23" fmla="*/ 4206384 h 4206384"/>
                        <a:gd name="connsiteX24" fmla="*/ 5422511 w 7908915"/>
                        <a:gd name="connsiteY24" fmla="*/ 4206384 h 4206384"/>
                        <a:gd name="connsiteX25" fmla="*/ 4868062 w 7908915"/>
                        <a:gd name="connsiteY25" fmla="*/ 4206384 h 4206384"/>
                        <a:gd name="connsiteX26" fmla="*/ 4529848 w 7908915"/>
                        <a:gd name="connsiteY26" fmla="*/ 4206384 h 4206384"/>
                        <a:gd name="connsiteX27" fmla="*/ 3903321 w 7908915"/>
                        <a:gd name="connsiteY27" fmla="*/ 4206384 h 4206384"/>
                        <a:gd name="connsiteX28" fmla="*/ 3420950 w 7908915"/>
                        <a:gd name="connsiteY28" fmla="*/ 4206384 h 4206384"/>
                        <a:gd name="connsiteX29" fmla="*/ 3082736 w 7908915"/>
                        <a:gd name="connsiteY29" fmla="*/ 4206384 h 4206384"/>
                        <a:gd name="connsiteX30" fmla="*/ 2744523 w 7908915"/>
                        <a:gd name="connsiteY30" fmla="*/ 4206384 h 4206384"/>
                        <a:gd name="connsiteX31" fmla="*/ 2117995 w 7908915"/>
                        <a:gd name="connsiteY31" fmla="*/ 4206384 h 4206384"/>
                        <a:gd name="connsiteX32" fmla="*/ 1779781 w 7908915"/>
                        <a:gd name="connsiteY32" fmla="*/ 4206384 h 4206384"/>
                        <a:gd name="connsiteX33" fmla="*/ 1081176 w 7908915"/>
                        <a:gd name="connsiteY33" fmla="*/ 4206384 h 4206384"/>
                        <a:gd name="connsiteX34" fmla="*/ 598805 w 7908915"/>
                        <a:gd name="connsiteY34" fmla="*/ 4206384 h 4206384"/>
                        <a:gd name="connsiteX35" fmla="*/ 0 w 7908915"/>
                        <a:gd name="connsiteY35" fmla="*/ 4206384 h 4206384"/>
                        <a:gd name="connsiteX36" fmla="*/ 0 w 7908915"/>
                        <a:gd name="connsiteY36" fmla="*/ 4206384 h 4206384"/>
                        <a:gd name="connsiteX37" fmla="*/ 0 w 7908915"/>
                        <a:gd name="connsiteY37" fmla="*/ 3727326 h 4206384"/>
                        <a:gd name="connsiteX38" fmla="*/ 0 w 7908915"/>
                        <a:gd name="connsiteY38" fmla="*/ 3213214 h 4206384"/>
                        <a:gd name="connsiteX39" fmla="*/ 0 w 7908915"/>
                        <a:gd name="connsiteY39" fmla="*/ 2699102 h 4206384"/>
                        <a:gd name="connsiteX40" fmla="*/ 0 w 7908915"/>
                        <a:gd name="connsiteY40" fmla="*/ 2184991 h 4206384"/>
                        <a:gd name="connsiteX41" fmla="*/ 0 w 7908915"/>
                        <a:gd name="connsiteY41" fmla="*/ 1635826 h 4206384"/>
                        <a:gd name="connsiteX42" fmla="*/ 0 w 7908915"/>
                        <a:gd name="connsiteY42" fmla="*/ 701078 h 4206384"/>
                        <a:gd name="connsiteX43" fmla="*/ 701078 w 7908915"/>
                        <a:gd name="connsiteY43" fmla="*/ 0 h 420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908915" h="4206384" extrusionOk="0">
                          <a:moveTo>
                            <a:pt x="701078" y="0"/>
                          </a:moveTo>
                          <a:cubicBezTo>
                            <a:pt x="996894" y="-5534"/>
                            <a:pt x="1258734" y="3784"/>
                            <a:pt x="1399684" y="0"/>
                          </a:cubicBezTo>
                          <a:cubicBezTo>
                            <a:pt x="1540634" y="-3784"/>
                            <a:pt x="1816744" y="51023"/>
                            <a:pt x="1954133" y="0"/>
                          </a:cubicBezTo>
                          <a:cubicBezTo>
                            <a:pt x="2091522" y="-51023"/>
                            <a:pt x="2316584" y="46215"/>
                            <a:pt x="2508582" y="0"/>
                          </a:cubicBezTo>
                          <a:cubicBezTo>
                            <a:pt x="2700580" y="-46215"/>
                            <a:pt x="2867691" y="70562"/>
                            <a:pt x="3207187" y="0"/>
                          </a:cubicBezTo>
                          <a:cubicBezTo>
                            <a:pt x="3546683" y="-70562"/>
                            <a:pt x="3648124" y="13097"/>
                            <a:pt x="3761636" y="0"/>
                          </a:cubicBezTo>
                          <a:cubicBezTo>
                            <a:pt x="3875148" y="-13097"/>
                            <a:pt x="4041213" y="13831"/>
                            <a:pt x="4316085" y="0"/>
                          </a:cubicBezTo>
                          <a:cubicBezTo>
                            <a:pt x="4590957" y="-13831"/>
                            <a:pt x="4578060" y="33022"/>
                            <a:pt x="4654299" y="0"/>
                          </a:cubicBezTo>
                          <a:cubicBezTo>
                            <a:pt x="4730538" y="-33022"/>
                            <a:pt x="5119276" y="32484"/>
                            <a:pt x="5352905" y="0"/>
                          </a:cubicBezTo>
                          <a:cubicBezTo>
                            <a:pt x="5586534" y="-32484"/>
                            <a:pt x="5852047" y="56033"/>
                            <a:pt x="5979432" y="0"/>
                          </a:cubicBezTo>
                          <a:cubicBezTo>
                            <a:pt x="6106817" y="-56033"/>
                            <a:pt x="6479142" y="176"/>
                            <a:pt x="6605960" y="0"/>
                          </a:cubicBezTo>
                          <a:cubicBezTo>
                            <a:pt x="6732778" y="-176"/>
                            <a:pt x="7017457" y="34377"/>
                            <a:pt x="7232487" y="0"/>
                          </a:cubicBezTo>
                          <a:cubicBezTo>
                            <a:pt x="7447517" y="-34377"/>
                            <a:pt x="7676981" y="26120"/>
                            <a:pt x="7908915" y="0"/>
                          </a:cubicBezTo>
                          <a:lnTo>
                            <a:pt x="7908915" y="0"/>
                          </a:lnTo>
                          <a:cubicBezTo>
                            <a:pt x="7934942" y="285731"/>
                            <a:pt x="7880800" y="437048"/>
                            <a:pt x="7908915" y="584218"/>
                          </a:cubicBezTo>
                          <a:cubicBezTo>
                            <a:pt x="7937030" y="731388"/>
                            <a:pt x="7847834" y="991509"/>
                            <a:pt x="7908915" y="1133382"/>
                          </a:cubicBezTo>
                          <a:cubicBezTo>
                            <a:pt x="7969996" y="1275255"/>
                            <a:pt x="7889604" y="1570006"/>
                            <a:pt x="7908915" y="1787706"/>
                          </a:cubicBezTo>
                          <a:cubicBezTo>
                            <a:pt x="7928226" y="2005406"/>
                            <a:pt x="7857848" y="2108575"/>
                            <a:pt x="7908915" y="2301818"/>
                          </a:cubicBezTo>
                          <a:cubicBezTo>
                            <a:pt x="7959982" y="2495061"/>
                            <a:pt x="7859916" y="2722733"/>
                            <a:pt x="7908915" y="2850982"/>
                          </a:cubicBezTo>
                          <a:cubicBezTo>
                            <a:pt x="7957914" y="2979231"/>
                            <a:pt x="7882128" y="3265016"/>
                            <a:pt x="7908915" y="3505306"/>
                          </a:cubicBezTo>
                          <a:cubicBezTo>
                            <a:pt x="7999661" y="3904013"/>
                            <a:pt x="7565215" y="4196065"/>
                            <a:pt x="7207837" y="4206384"/>
                          </a:cubicBezTo>
                          <a:cubicBezTo>
                            <a:pt x="7085752" y="4217878"/>
                            <a:pt x="7034960" y="4206285"/>
                            <a:pt x="6869623" y="4206384"/>
                          </a:cubicBezTo>
                          <a:cubicBezTo>
                            <a:pt x="6704286" y="4206483"/>
                            <a:pt x="6616526" y="4150485"/>
                            <a:pt x="6387252" y="4206384"/>
                          </a:cubicBezTo>
                          <a:cubicBezTo>
                            <a:pt x="6157978" y="4262283"/>
                            <a:pt x="6018731" y="4167196"/>
                            <a:pt x="5760725" y="4206384"/>
                          </a:cubicBezTo>
                          <a:cubicBezTo>
                            <a:pt x="5502719" y="4245572"/>
                            <a:pt x="5509310" y="4166293"/>
                            <a:pt x="5422511" y="4206384"/>
                          </a:cubicBezTo>
                          <a:cubicBezTo>
                            <a:pt x="5335712" y="4246475"/>
                            <a:pt x="5013014" y="4140243"/>
                            <a:pt x="4868062" y="4206384"/>
                          </a:cubicBezTo>
                          <a:cubicBezTo>
                            <a:pt x="4723110" y="4272525"/>
                            <a:pt x="4694922" y="4172773"/>
                            <a:pt x="4529848" y="4206384"/>
                          </a:cubicBezTo>
                          <a:cubicBezTo>
                            <a:pt x="4364774" y="4239995"/>
                            <a:pt x="4134432" y="4195002"/>
                            <a:pt x="3903321" y="4206384"/>
                          </a:cubicBezTo>
                          <a:cubicBezTo>
                            <a:pt x="3672210" y="4217766"/>
                            <a:pt x="3593287" y="4149713"/>
                            <a:pt x="3420950" y="4206384"/>
                          </a:cubicBezTo>
                          <a:cubicBezTo>
                            <a:pt x="3248613" y="4263055"/>
                            <a:pt x="3152479" y="4186402"/>
                            <a:pt x="3082736" y="4206384"/>
                          </a:cubicBezTo>
                          <a:cubicBezTo>
                            <a:pt x="3012993" y="4226366"/>
                            <a:pt x="2821091" y="4184241"/>
                            <a:pt x="2744523" y="4206384"/>
                          </a:cubicBezTo>
                          <a:cubicBezTo>
                            <a:pt x="2667955" y="4228527"/>
                            <a:pt x="2331767" y="4184609"/>
                            <a:pt x="2117995" y="4206384"/>
                          </a:cubicBezTo>
                          <a:cubicBezTo>
                            <a:pt x="1904223" y="4228159"/>
                            <a:pt x="1936487" y="4203224"/>
                            <a:pt x="1779781" y="4206384"/>
                          </a:cubicBezTo>
                          <a:cubicBezTo>
                            <a:pt x="1623075" y="4209544"/>
                            <a:pt x="1351193" y="4195276"/>
                            <a:pt x="1081176" y="4206384"/>
                          </a:cubicBezTo>
                          <a:cubicBezTo>
                            <a:pt x="811160" y="4217492"/>
                            <a:pt x="724920" y="4178486"/>
                            <a:pt x="598805" y="4206384"/>
                          </a:cubicBezTo>
                          <a:cubicBezTo>
                            <a:pt x="472690" y="4234282"/>
                            <a:pt x="254383" y="4194085"/>
                            <a:pt x="0" y="4206384"/>
                          </a:cubicBezTo>
                          <a:lnTo>
                            <a:pt x="0" y="4206384"/>
                          </a:lnTo>
                          <a:cubicBezTo>
                            <a:pt x="-23161" y="3969262"/>
                            <a:pt x="25715" y="3856288"/>
                            <a:pt x="0" y="3727326"/>
                          </a:cubicBezTo>
                          <a:cubicBezTo>
                            <a:pt x="-25715" y="3598364"/>
                            <a:pt x="33719" y="3461008"/>
                            <a:pt x="0" y="3213214"/>
                          </a:cubicBezTo>
                          <a:cubicBezTo>
                            <a:pt x="-33719" y="2965420"/>
                            <a:pt x="57835" y="2810542"/>
                            <a:pt x="0" y="2699102"/>
                          </a:cubicBezTo>
                          <a:cubicBezTo>
                            <a:pt x="-57835" y="2587662"/>
                            <a:pt x="16998" y="2389550"/>
                            <a:pt x="0" y="2184991"/>
                          </a:cubicBezTo>
                          <a:cubicBezTo>
                            <a:pt x="-16998" y="1980432"/>
                            <a:pt x="51483" y="1780701"/>
                            <a:pt x="0" y="1635826"/>
                          </a:cubicBezTo>
                          <a:cubicBezTo>
                            <a:pt x="-51483" y="1490951"/>
                            <a:pt x="7065" y="1107874"/>
                            <a:pt x="0" y="701078"/>
                          </a:cubicBezTo>
                          <a:cubicBezTo>
                            <a:pt x="7011" y="271667"/>
                            <a:pt x="287934" y="-1887"/>
                            <a:pt x="701078"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0" fontAlgn="base" hangingPunct="0">
                <a:spcBef>
                  <a:spcPct val="0"/>
                </a:spcBef>
                <a:spcAft>
                  <a:spcPct val="0"/>
                </a:spcAft>
              </a:pPr>
              <a:endParaRPr lang="en-US" altLang="ar-BH" sz="3200" dirty="0">
                <a:solidFill>
                  <a:srgbClr val="20376A"/>
                </a:solidFill>
                <a:latin typeface="QuranFont"/>
              </a:endParaRPr>
            </a:p>
            <a:p>
              <a:pPr algn="r" eaLnBrk="0" fontAlgn="base" hangingPunct="0">
                <a:spcBef>
                  <a:spcPct val="0"/>
                </a:spcBef>
                <a:spcAft>
                  <a:spcPct val="0"/>
                </a:spcAft>
                <a:buFontTx/>
                <a:buChar char="•"/>
              </a:pPr>
              <a:endParaRPr lang="en-US" altLang="ar-BH" sz="3200" dirty="0">
                <a:solidFill>
                  <a:srgbClr val="20376A"/>
                </a:solidFill>
                <a:latin typeface="QuranFont"/>
                <a:hlinkClick r:id="rId3"/>
              </a:endParaRPr>
            </a:p>
            <a:p>
              <a:pPr algn="r" eaLnBrk="0" fontAlgn="base" hangingPunct="0">
                <a:lnSpc>
                  <a:spcPct val="150000"/>
                </a:lnSpc>
                <a:spcBef>
                  <a:spcPct val="0"/>
                </a:spcBef>
                <a:spcAft>
                  <a:spcPct val="0"/>
                </a:spcAft>
              </a:pPr>
              <a:r>
                <a:rPr lang="ar-SA" altLang="ar-BH" sz="3200" dirty="0">
                  <a:solidFill>
                    <a:srgbClr val="20376A"/>
                  </a:solidFill>
                  <a:latin typeface="QuranFont"/>
                  <a:hlinkClick r:id="rId3"/>
                </a:rPr>
                <a:t>(</a:t>
              </a:r>
              <a:r>
                <a:rPr lang="ar-BH" altLang="ar-BH" sz="3200" dirty="0">
                  <a:solidFill>
                    <a:srgbClr val="20376A"/>
                  </a:solidFill>
                  <a:latin typeface="QuranFont"/>
                  <a:hlinkClick r:id="rId3"/>
                </a:rPr>
                <a:t>إ</a:t>
              </a:r>
              <a:r>
                <a:rPr lang="ar-SA" altLang="ar-BH" sz="3200" dirty="0">
                  <a:solidFill>
                    <a:srgbClr val="20376A"/>
                  </a:solidFill>
                  <a:latin typeface="QuranFont"/>
                  <a:hlinkClick r:id="rId3"/>
                </a:rPr>
                <a:t>نَّا أَرْسَلْنَا نُوحًا إِلَىٰ قَوْمِهِ أَنْ أَ</a:t>
              </a:r>
              <a:r>
                <a:rPr lang="ar-BH" altLang="ar-BH" sz="3200" dirty="0">
                  <a:solidFill>
                    <a:srgbClr val="20376A"/>
                  </a:solidFill>
                  <a:latin typeface="QuranFont"/>
                  <a:hlinkClick r:id="rId3"/>
                </a:rPr>
                <a:t>ن</a:t>
              </a:r>
              <a:r>
                <a:rPr lang="ar-SA" altLang="ar-BH" sz="3200" dirty="0">
                  <a:solidFill>
                    <a:srgbClr val="20376A"/>
                  </a:solidFill>
                  <a:latin typeface="QuranFont"/>
                  <a:hlinkClick r:id="rId3"/>
                </a:rPr>
                <a:t>ذِرْ قَوْمَكَ مِن قَبْلِ أَن</a:t>
              </a:r>
              <a:r>
                <a:rPr lang="ar-BH" altLang="ar-BH" sz="3200" dirty="0">
                  <a:solidFill>
                    <a:srgbClr val="20376A"/>
                  </a:solidFill>
                  <a:latin typeface="QuranFont"/>
                  <a:hlinkClick r:id="rId3"/>
                </a:rPr>
                <a:t> </a:t>
              </a:r>
              <a:r>
                <a:rPr lang="ar-SA" altLang="ar-BH" sz="3200" dirty="0">
                  <a:solidFill>
                    <a:srgbClr val="20376A"/>
                  </a:solidFill>
                  <a:latin typeface="QuranFont"/>
                  <a:hlinkClick r:id="rId3"/>
                </a:rPr>
                <a:t>يَأْتِيَهُمْ عَذَابٌ أَلِيمٌ</a:t>
              </a:r>
              <a:r>
                <a:rPr lang="ar-BH" altLang="ar-BH" sz="3200" b="1" dirty="0">
                  <a:solidFill>
                    <a:srgbClr val="000000"/>
                  </a:solidFill>
                  <a:latin typeface="DroidArabicNaskhBold"/>
                </a:rPr>
                <a:t> </a:t>
              </a:r>
              <a:r>
                <a:rPr lang="ar-BH" altLang="ar-BH" sz="2000" b="1" dirty="0">
                  <a:solidFill>
                    <a:srgbClr val="000000"/>
                  </a:solidFill>
                  <a:latin typeface="DroidArabicNaskhBold"/>
                </a:rPr>
                <a:t>﴿1﴾ </a:t>
              </a:r>
              <a:r>
                <a:rPr lang="ar-SA" altLang="ar-BH" sz="3200" dirty="0">
                  <a:solidFill>
                    <a:srgbClr val="20376A"/>
                  </a:solidFill>
                  <a:latin typeface="QuranFont"/>
                  <a:hlinkClick r:id="rId4"/>
                </a:rPr>
                <a:t>قَالَ يَا قَوْمِ إِنِّي لَكُمْ نَذِيرٌ مُبِينٌ</a:t>
              </a:r>
              <a:r>
                <a:rPr lang="ar-BH" altLang="ar-BH" sz="3200" b="1" dirty="0">
                  <a:solidFill>
                    <a:srgbClr val="000000"/>
                  </a:solidFill>
                  <a:latin typeface="DroidArabicNaskhBold"/>
                </a:rPr>
                <a:t> </a:t>
              </a:r>
              <a:r>
                <a:rPr lang="ar-BH" altLang="ar-BH" sz="2000" b="1" dirty="0">
                  <a:solidFill>
                    <a:srgbClr val="000000"/>
                  </a:solidFill>
                  <a:latin typeface="DroidArabicNaskhBold"/>
                </a:rPr>
                <a:t>﴿2﴾</a:t>
              </a:r>
              <a:r>
                <a:rPr lang="ar-SA" altLang="ar-BH" sz="2000" b="1" dirty="0">
                  <a:solidFill>
                    <a:srgbClr val="000000"/>
                  </a:solidFill>
                  <a:latin typeface="DroidArabicNaskhBold"/>
                </a:rPr>
                <a:t> </a:t>
              </a:r>
              <a:r>
                <a:rPr lang="ar-SA" altLang="ar-BH" sz="3200" dirty="0">
                  <a:solidFill>
                    <a:srgbClr val="20376A"/>
                  </a:solidFill>
                  <a:latin typeface="QuranFont"/>
                  <a:hlinkClick r:id="rId5"/>
                </a:rPr>
                <a:t>أَنِ اعْبُدُوا اللَّهَ وَاتَّقُوهُ وَأَطِيعُونِ</a:t>
              </a:r>
              <a:r>
                <a:rPr lang="ar-BH" altLang="ar-BH" sz="3200" b="1" dirty="0">
                  <a:solidFill>
                    <a:srgbClr val="000000"/>
                  </a:solidFill>
                  <a:latin typeface="DroidArabicNaskhBold"/>
                </a:rPr>
                <a:t> </a:t>
              </a:r>
              <a:r>
                <a:rPr lang="ar-BH" altLang="ar-BH" sz="2000" b="1" dirty="0">
                  <a:solidFill>
                    <a:srgbClr val="000000"/>
                  </a:solidFill>
                  <a:latin typeface="DroidArabicNaskhBold"/>
                </a:rPr>
                <a:t>﴿3﴾</a:t>
              </a:r>
              <a:r>
                <a:rPr lang="ar-SA" altLang="ar-BH" sz="2000" b="1" dirty="0">
                  <a:solidFill>
                    <a:srgbClr val="000000"/>
                  </a:solidFill>
                  <a:latin typeface="DroidArabicNaskhBold"/>
                </a:rPr>
                <a:t> </a:t>
              </a:r>
              <a:r>
                <a:rPr lang="ar-SA" altLang="ar-BH" sz="3200" dirty="0">
                  <a:solidFill>
                    <a:srgbClr val="20376A"/>
                  </a:solidFill>
                  <a:latin typeface="QuranFont"/>
                  <a:hlinkClick r:id="rId6"/>
                </a:rPr>
                <a:t>يَغْفِرْ لَكُم</a:t>
              </a:r>
              <a:r>
                <a:rPr lang="ar-BH" altLang="ar-BH" sz="3200" dirty="0">
                  <a:solidFill>
                    <a:srgbClr val="20376A"/>
                  </a:solidFill>
                  <a:latin typeface="QuranFont"/>
                  <a:hlinkClick r:id="rId6"/>
                </a:rPr>
                <a:t> </a:t>
              </a:r>
              <a:r>
                <a:rPr lang="ar-SA" altLang="ar-BH" sz="3200" dirty="0">
                  <a:solidFill>
                    <a:srgbClr val="20376A"/>
                  </a:solidFill>
                  <a:latin typeface="QuranFont"/>
                  <a:hlinkClick r:id="rId6"/>
                </a:rPr>
                <a:t>مِن ذُنُوبِكُمْ وَيُؤَخِّرْكُمْ إِلَىٰ أَجَلٍ مُسَمًّى ۚ إِنَّ أَجَلَ اللَّهِ إِذَا جَاءَ لَا يُؤَخَّرُ ۖ لَوْ كُ</a:t>
              </a:r>
              <a:r>
                <a:rPr lang="ar-BH" altLang="ar-BH" sz="3200" dirty="0">
                  <a:solidFill>
                    <a:srgbClr val="20376A"/>
                  </a:solidFill>
                  <a:latin typeface="QuranFont"/>
                  <a:hlinkClick r:id="rId6"/>
                </a:rPr>
                <a:t>ن</a:t>
              </a:r>
              <a:r>
                <a:rPr lang="ar-SA" altLang="ar-BH" sz="3200" dirty="0">
                  <a:solidFill>
                    <a:srgbClr val="20376A"/>
                  </a:solidFill>
                  <a:latin typeface="QuranFont"/>
                  <a:hlinkClick r:id="rId6"/>
                </a:rPr>
                <a:t>تُمْ تَعْلَمُونَ</a:t>
              </a:r>
              <a:r>
                <a:rPr lang="ar-SA" altLang="ar-BH" sz="3200" dirty="0">
                  <a:solidFill>
                    <a:srgbClr val="20376A"/>
                  </a:solidFill>
                  <a:latin typeface="QuranFont"/>
                </a:rPr>
                <a:t> </a:t>
              </a:r>
              <a:r>
                <a:rPr lang="ar-BH" altLang="ar-BH" sz="2000" b="1" dirty="0">
                  <a:solidFill>
                    <a:srgbClr val="000000"/>
                  </a:solidFill>
                  <a:latin typeface="DroidArabicNaskhBold"/>
                </a:rPr>
                <a:t>﴿4﴾</a:t>
              </a:r>
              <a:r>
                <a:rPr lang="ar-SA" altLang="ar-BH" sz="3200" dirty="0">
                  <a:solidFill>
                    <a:srgbClr val="20376A"/>
                  </a:solidFill>
                  <a:latin typeface="QuranFont"/>
                </a:rPr>
                <a:t>)</a:t>
              </a:r>
              <a:r>
                <a:rPr lang="ar-BH" altLang="ar-BH" sz="3200" b="1" dirty="0">
                  <a:solidFill>
                    <a:srgbClr val="000000"/>
                  </a:solidFill>
                  <a:latin typeface="DroidArabicNaskhBold"/>
                </a:rPr>
                <a:t>.      </a:t>
              </a:r>
              <a:r>
                <a:rPr lang="ar-BH" altLang="ar-BH" sz="2800" b="1" dirty="0">
                  <a:solidFill>
                    <a:srgbClr val="000000"/>
                  </a:solidFill>
                  <a:latin typeface="DroidArabicNaskhBold"/>
                </a:rPr>
                <a:t>سورة نوح، الآيات 1-4</a:t>
              </a:r>
              <a:r>
                <a:rPr lang="ar-BH" altLang="ar-BH" sz="3200" b="1" dirty="0">
                  <a:solidFill>
                    <a:srgbClr val="000000"/>
                  </a:solidFill>
                  <a:latin typeface="DroidArabicNaskhBold"/>
                </a:rPr>
                <a:t> </a:t>
              </a:r>
              <a:endParaRPr lang="en-GB" sz="3200" dirty="0"/>
            </a:p>
            <a:p>
              <a:pPr lvl="0" algn="r" eaLnBrk="0" fontAlgn="base" hangingPunct="0">
                <a:spcBef>
                  <a:spcPct val="0"/>
                </a:spcBef>
                <a:spcAft>
                  <a:spcPct val="0"/>
                </a:spcAft>
                <a:buFontTx/>
                <a:buChar char="•"/>
              </a:pPr>
              <a:endParaRPr lang="ar-BH" altLang="ar-BH" sz="3200" b="1" dirty="0">
                <a:solidFill>
                  <a:srgbClr val="000000"/>
                </a:solidFill>
                <a:latin typeface="DroidArabicNaskhBold"/>
              </a:endParaRPr>
            </a:p>
            <a:p>
              <a:pPr lvl="0" algn="r" eaLnBrk="0" fontAlgn="base" hangingPunct="0">
                <a:spcBef>
                  <a:spcPct val="0"/>
                </a:spcBef>
                <a:spcAft>
                  <a:spcPct val="0"/>
                </a:spcAft>
              </a:pPr>
              <a:endParaRPr lang="ar-BH" altLang="ar-BH" sz="2000" b="1" dirty="0">
                <a:solidFill>
                  <a:srgbClr val="000000"/>
                </a:solidFill>
                <a:latin typeface="DroidArabicNaskhBold"/>
              </a:endParaRPr>
            </a:p>
            <a:p>
              <a:pPr lvl="0" algn="r" eaLnBrk="0" fontAlgn="base" hangingPunct="0">
                <a:spcBef>
                  <a:spcPct val="0"/>
                </a:spcBef>
                <a:spcAft>
                  <a:spcPct val="0"/>
                </a:spcAft>
              </a:pPr>
              <a:endParaRPr lang="ar-BH" altLang="ar-BH" sz="3200" b="1" dirty="0">
                <a:solidFill>
                  <a:srgbClr val="000000"/>
                </a:solidFill>
                <a:latin typeface="DroidArabicNaskhBold"/>
              </a:endParaRPr>
            </a:p>
          </p:txBody>
        </p:sp>
        <p:sp>
          <p:nvSpPr>
            <p:cNvPr id="16" name="مستطيل 15">
              <a:extLst>
                <a:ext uri="{FF2B5EF4-FFF2-40B4-BE49-F238E27FC236}">
                  <a16:creationId xmlns:a16="http://schemas.microsoft.com/office/drawing/2014/main" xmlns="" id="{FF415642-1B33-4D61-823C-E4A8319B079B}"/>
                </a:ext>
              </a:extLst>
            </p:cNvPr>
            <p:cNvSpPr/>
            <p:nvPr/>
          </p:nvSpPr>
          <p:spPr>
            <a:xfrm>
              <a:off x="838200" y="2865789"/>
              <a:ext cx="9050463" cy="619272"/>
            </a:xfrm>
            <a:prstGeom prst="rect">
              <a:avLst/>
            </a:prstGeom>
          </p:spPr>
          <p:txBody>
            <a:bodyPr wrap="square">
              <a:spAutoFit/>
            </a:bodyPr>
            <a:lstStyle/>
            <a:p>
              <a:pPr algn="justLow" rtl="1">
                <a:lnSpc>
                  <a:spcPct val="107000"/>
                </a:lnSpc>
                <a:spcAft>
                  <a:spcPts val="800"/>
                </a:spcAft>
              </a:pPr>
              <a:endParaRPr lang="en-GB" sz="3200" b="1" dirty="0"/>
            </a:p>
          </p:txBody>
        </p:sp>
      </p:grpSp>
      <p:grpSp>
        <p:nvGrpSpPr>
          <p:cNvPr id="27" name="مجموعة 26">
            <a:extLst>
              <a:ext uri="{FF2B5EF4-FFF2-40B4-BE49-F238E27FC236}">
                <a16:creationId xmlns:a16="http://schemas.microsoft.com/office/drawing/2014/main" xmlns="" id="{E1119854-9FC4-4632-B5DF-AE9B4F71C840}"/>
              </a:ext>
            </a:extLst>
          </p:cNvPr>
          <p:cNvGrpSpPr/>
          <p:nvPr/>
        </p:nvGrpSpPr>
        <p:grpSpPr>
          <a:xfrm>
            <a:off x="412128" y="351730"/>
            <a:ext cx="3515085" cy="908330"/>
            <a:chOff x="381000" y="-304800"/>
            <a:chExt cx="3515085" cy="908330"/>
          </a:xfrm>
        </p:grpSpPr>
        <p:sp>
          <p:nvSpPr>
            <p:cNvPr id="28" name="مستطيل: زوايا علوية مستديرة 22">
              <a:extLst>
                <a:ext uri="{FF2B5EF4-FFF2-40B4-BE49-F238E27FC236}">
                  <a16:creationId xmlns:a16="http://schemas.microsoft.com/office/drawing/2014/main" xmlns="" id="{7869799D-62AF-4E76-BB8D-5F618B748562}"/>
                </a:ext>
              </a:extLst>
            </p:cNvPr>
            <p:cNvSpPr/>
            <p:nvPr/>
          </p:nvSpPr>
          <p:spPr>
            <a:xfrm rot="10800000">
              <a:off x="381000" y="-304800"/>
              <a:ext cx="3515085" cy="908330"/>
            </a:xfrm>
            <a:prstGeom prst="round2Same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6">
              <a:extLst>
                <a:ext uri="{FF2B5EF4-FFF2-40B4-BE49-F238E27FC236}">
                  <a16:creationId xmlns:a16="http://schemas.microsoft.com/office/drawing/2014/main" xmlns="" id="{A2568B52-9316-481B-9714-26F17BF31994}"/>
                </a:ext>
              </a:extLst>
            </p:cNvPr>
            <p:cNvSpPr/>
            <p:nvPr/>
          </p:nvSpPr>
          <p:spPr>
            <a:xfrm>
              <a:off x="1783896" y="-134747"/>
              <a:ext cx="1927131" cy="523220"/>
            </a:xfrm>
            <a:prstGeom prst="rect">
              <a:avLst/>
            </a:prstGeom>
            <a:noFill/>
            <a:ln>
              <a:noFill/>
            </a:ln>
          </p:spPr>
          <p:txBody>
            <a:bodyPr wrap="none" lIns="91440" tIns="45720" rIns="91440" bIns="45720">
              <a:spAutoFit/>
            </a:bodyPr>
            <a:lstStyle/>
            <a:p>
              <a:pPr algn="ctr" rtl="1"/>
              <a:r>
                <a:rPr lang="ar-BH" sz="2800" b="1" dirty="0">
                  <a:ln w="0"/>
                  <a:solidFill>
                    <a:srgbClr val="7030A0"/>
                  </a:solidFill>
                  <a:effectLst>
                    <a:outerShdw blurRad="38100" dist="19050" dir="2700000" algn="tl" rotWithShape="0">
                      <a:schemeClr val="dk1">
                        <a:alpha val="40000"/>
                      </a:schemeClr>
                    </a:outerShdw>
                  </a:effectLst>
                  <a:latin typeface="Frutiger LT Arabic 55 Roman" panose="01000000000000000000" pitchFamily="2" charset="-78"/>
                </a:rPr>
                <a:t>سيدنا نوح </a:t>
              </a:r>
              <a:r>
                <a:rPr lang="ar-BH" sz="2800" b="1" dirty="0">
                  <a:ln w="0"/>
                  <a:solidFill>
                    <a:srgbClr val="7030A0"/>
                  </a:solidFill>
                  <a:effectLst>
                    <a:outerShdw blurRad="38100" dist="19050" dir="2700000" algn="tl" rotWithShape="0">
                      <a:schemeClr val="dk1">
                        <a:alpha val="40000"/>
                      </a:schemeClr>
                    </a:outerShdw>
                  </a:effectLst>
                  <a:latin typeface="Frutiger LT Arabic 55 Roman" panose="01000000000000000000" pitchFamily="2" charset="-78"/>
                  <a:sym typeface="AGA Arabesque" panose="05010101010101010101" pitchFamily="2" charset="2"/>
                </a:rPr>
                <a:t></a:t>
              </a:r>
              <a:endParaRPr lang="en-US" sz="2800" b="1" dirty="0">
                <a:ln w="0"/>
                <a:solidFill>
                  <a:srgbClr val="7030A0"/>
                </a:solidFill>
                <a:effectLst>
                  <a:outerShdw blurRad="38100" dist="19050" dir="2700000" algn="tl" rotWithShape="0">
                    <a:schemeClr val="dk1">
                      <a:alpha val="40000"/>
                    </a:schemeClr>
                  </a:outerShdw>
                </a:effectLst>
                <a:latin typeface="Frutiger LT Arabic 55 Roman" panose="01000000000000000000" pitchFamily="2" charset="-78"/>
              </a:endParaRPr>
            </a:p>
          </p:txBody>
        </p:sp>
        <p:sp>
          <p:nvSpPr>
            <p:cNvPr id="30" name="مستطيل: زوايا علوية مستديرة 24">
              <a:extLst>
                <a:ext uri="{FF2B5EF4-FFF2-40B4-BE49-F238E27FC236}">
                  <a16:creationId xmlns:a16="http://schemas.microsoft.com/office/drawing/2014/main" xmlns="" id="{091FE6CE-E09D-43CA-AEA9-5ACF9203D6A1}"/>
                </a:ext>
              </a:extLst>
            </p:cNvPr>
            <p:cNvSpPr/>
            <p:nvPr/>
          </p:nvSpPr>
          <p:spPr>
            <a:xfrm rot="10800000">
              <a:off x="470089" y="-304799"/>
              <a:ext cx="1145760" cy="795799"/>
            </a:xfrm>
            <a:prstGeom prst="round2SameRect">
              <a:avLst/>
            </a:prstGeom>
            <a:solidFill>
              <a:srgbClr val="A6F4D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6">
              <a:extLst>
                <a:ext uri="{FF2B5EF4-FFF2-40B4-BE49-F238E27FC236}">
                  <a16:creationId xmlns:a16="http://schemas.microsoft.com/office/drawing/2014/main" xmlns="" id="{7C6F1953-3960-4B2C-8F5B-297A7FA9E73D}"/>
                </a:ext>
              </a:extLst>
            </p:cNvPr>
            <p:cNvSpPr/>
            <p:nvPr/>
          </p:nvSpPr>
          <p:spPr>
            <a:xfrm>
              <a:off x="558934" y="-230066"/>
              <a:ext cx="931665" cy="646331"/>
            </a:xfrm>
            <a:prstGeom prst="rect">
              <a:avLst/>
            </a:prstGeom>
            <a:noFill/>
            <a:ln>
              <a:noFill/>
            </a:ln>
          </p:spPr>
          <p:txBody>
            <a:bodyPr wrap="none" lIns="91440" tIns="45720" rIns="91440" bIns="45720">
              <a:spAutoFit/>
            </a:bodyPr>
            <a:lstStyle/>
            <a:p>
              <a:pPr algn="ctr"/>
              <a:r>
                <a:rPr lang="ar-BH" b="1" dirty="0">
                  <a:ln w="0"/>
                  <a:effectLst>
                    <a:outerShdw blurRad="38100" dist="19050" dir="2700000" algn="tl" rotWithShape="0">
                      <a:schemeClr val="dk1">
                        <a:alpha val="40000"/>
                      </a:schemeClr>
                    </a:outerShdw>
                  </a:effectLst>
                  <a:latin typeface="Frutiger LT Arabic 55 Roman" panose="01000000000000000000" pitchFamily="2" charset="-78"/>
                </a:rPr>
                <a:t>التربية </a:t>
              </a:r>
              <a:endParaRPr lang="en-US" b="1" dirty="0">
                <a:ln w="0"/>
                <a:effectLst>
                  <a:outerShdw blurRad="38100" dist="19050" dir="2700000" algn="tl" rotWithShape="0">
                    <a:schemeClr val="dk1">
                      <a:alpha val="40000"/>
                    </a:schemeClr>
                  </a:outerShdw>
                </a:effectLst>
                <a:latin typeface="Frutiger LT Arabic 55 Roman" panose="01000000000000000000" pitchFamily="2" charset="-78"/>
              </a:endParaRPr>
            </a:p>
            <a:p>
              <a:pPr algn="ctr"/>
              <a:r>
                <a:rPr lang="ar-BH" b="1" dirty="0">
                  <a:ln w="0"/>
                  <a:effectLst>
                    <a:outerShdw blurRad="38100" dist="19050" dir="2700000" algn="tl" rotWithShape="0">
                      <a:schemeClr val="dk1">
                        <a:alpha val="40000"/>
                      </a:schemeClr>
                    </a:outerShdw>
                  </a:effectLst>
                  <a:latin typeface="Frutiger LT Arabic 55 Roman" panose="01000000000000000000" pitchFamily="2" charset="-78"/>
                </a:rPr>
                <a:t>الإسلامية </a:t>
              </a:r>
            </a:p>
          </p:txBody>
        </p:sp>
      </p:grpSp>
      <p:sp>
        <p:nvSpPr>
          <p:cNvPr id="32" name="Rectangle 1"/>
          <p:cNvSpPr>
            <a:spLocks noChangeArrowheads="1"/>
          </p:cNvSpPr>
          <p:nvPr/>
        </p:nvSpPr>
        <p:spPr bwMode="auto">
          <a:xfrm>
            <a:off x="0" y="-276999"/>
            <a:ext cx="65" cy="5539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ar-BH" altLang="ar-BH"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ar-BH" altLang="ar-BH"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09152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par>
                          <p:cTn id="11" fill="hold">
                            <p:stCondLst>
                              <p:cond delay="500"/>
                            </p:stCondLst>
                            <p:childTnLst>
                              <p:par>
                                <p:cTn id="12" presetID="32" presetClass="emph" presetSubtype="0" fill="hold" nodeType="afterEffect">
                                  <p:stCondLst>
                                    <p:cond delay="0"/>
                                  </p:stCondLst>
                                  <p:childTnLst>
                                    <p:animRot by="120000">
                                      <p:cBhvr>
                                        <p:cTn id="13" dur="100" fill="hold">
                                          <p:stCondLst>
                                            <p:cond delay="0"/>
                                          </p:stCondLst>
                                        </p:cTn>
                                        <p:tgtEl>
                                          <p:spTgt spid="6"/>
                                        </p:tgtEl>
                                        <p:attrNameLst>
                                          <p:attrName>r</p:attrName>
                                        </p:attrNameLst>
                                      </p:cBhvr>
                                    </p:animRot>
                                    <p:animRot by="-240000">
                                      <p:cBhvr>
                                        <p:cTn id="14" dur="200" fill="hold">
                                          <p:stCondLst>
                                            <p:cond delay="200"/>
                                          </p:stCondLst>
                                        </p:cTn>
                                        <p:tgtEl>
                                          <p:spTgt spid="6"/>
                                        </p:tgtEl>
                                        <p:attrNameLst>
                                          <p:attrName>r</p:attrName>
                                        </p:attrNameLst>
                                      </p:cBhvr>
                                    </p:animRot>
                                    <p:animRot by="240000">
                                      <p:cBhvr>
                                        <p:cTn id="15" dur="200" fill="hold">
                                          <p:stCondLst>
                                            <p:cond delay="400"/>
                                          </p:stCondLst>
                                        </p:cTn>
                                        <p:tgtEl>
                                          <p:spTgt spid="6"/>
                                        </p:tgtEl>
                                        <p:attrNameLst>
                                          <p:attrName>r</p:attrName>
                                        </p:attrNameLst>
                                      </p:cBhvr>
                                    </p:animRot>
                                    <p:animRot by="-240000">
                                      <p:cBhvr>
                                        <p:cTn id="16" dur="200" fill="hold">
                                          <p:stCondLst>
                                            <p:cond delay="600"/>
                                          </p:stCondLst>
                                        </p:cTn>
                                        <p:tgtEl>
                                          <p:spTgt spid="6"/>
                                        </p:tgtEl>
                                        <p:attrNameLst>
                                          <p:attrName>r</p:attrName>
                                        </p:attrNameLst>
                                      </p:cBhvr>
                                    </p:animRot>
                                    <p:animRot by="120000">
                                      <p:cBhvr>
                                        <p:cTn id="17" dur="200" fill="hold">
                                          <p:stCondLst>
                                            <p:cond delay="800"/>
                                          </p:stCondLst>
                                        </p:cTn>
                                        <p:tgtEl>
                                          <p:spTgt spid="6"/>
                                        </p:tgtEl>
                                        <p:attrNameLst>
                                          <p:attrName>r</p:attrName>
                                        </p:attrNameLst>
                                      </p:cBhvr>
                                    </p:animRot>
                                  </p:childTnLst>
                                </p:cTn>
                              </p:par>
                              <p:par>
                                <p:cTn id="18" presetID="22" presetClass="entr" presetSubtype="1"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up)">
                                      <p:cBhvr>
                                        <p:cTn id="20" dur="1250"/>
                                        <p:tgtEl>
                                          <p:spTgt spid="2"/>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1250"/>
                                        <p:tgtEl>
                                          <p:spTgt spid="4"/>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down)">
                                      <p:cBhvr>
                                        <p:cTn id="26" dur="1250"/>
                                        <p:tgtEl>
                                          <p:spTgt spid="5"/>
                                        </p:tgtEl>
                                      </p:cBhvr>
                                    </p:animEffect>
                                  </p:childTnLst>
                                </p:cTn>
                              </p:par>
                            </p:childTnLst>
                          </p:cTn>
                        </p:par>
                        <p:par>
                          <p:cTn id="27" fill="hold">
                            <p:stCondLst>
                              <p:cond delay="1750"/>
                            </p:stCondLst>
                            <p:childTnLst>
                              <p:par>
                                <p:cTn id="28" presetID="22" presetClass="entr" presetSubtype="2" fill="hold" nodeType="afterEffect">
                                  <p:stCondLst>
                                    <p:cond delay="1750"/>
                                  </p:stCondLst>
                                  <p:childTnLst>
                                    <p:set>
                                      <p:cBhvr>
                                        <p:cTn id="29" dur="1" fill="hold">
                                          <p:stCondLst>
                                            <p:cond delay="0"/>
                                          </p:stCondLst>
                                        </p:cTn>
                                        <p:tgtEl>
                                          <p:spTgt spid="7"/>
                                        </p:tgtEl>
                                        <p:attrNameLst>
                                          <p:attrName>style.visibility</p:attrName>
                                        </p:attrNameLst>
                                      </p:cBhvr>
                                      <p:to>
                                        <p:strVal val="visible"/>
                                      </p:to>
                                    </p:set>
                                    <p:animEffect transition="in" filter="wipe(right)">
                                      <p:cBhvr>
                                        <p:cTn id="30" dur="3000"/>
                                        <p:tgtEl>
                                          <p:spTgt spid="7"/>
                                        </p:tgtEl>
                                      </p:cBhvr>
                                    </p:animEffect>
                                  </p:childTnLst>
                                </p:cTn>
                              </p:par>
                            </p:childTnLst>
                          </p:cTn>
                        </p:par>
                        <p:par>
                          <p:cTn id="31" fill="hold">
                            <p:stCondLst>
                              <p:cond delay="6500"/>
                            </p:stCondLst>
                            <p:childTnLst>
                              <p:par>
                                <p:cTn id="32" presetID="22" presetClass="entr" presetSubtype="2"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right)">
                                      <p:cBhvr>
                                        <p:cTn id="34" dur="8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1">
            <a:extLst>
              <a:ext uri="{FF2B5EF4-FFF2-40B4-BE49-F238E27FC236}">
                <a16:creationId xmlns:a16="http://schemas.microsoft.com/office/drawing/2014/main" xmlns="" id="{B1E97C87-B0E5-46C2-9B61-7986FB7A6C92}"/>
              </a:ext>
            </a:extLst>
          </p:cNvPr>
          <p:cNvGrpSpPr/>
          <p:nvPr/>
        </p:nvGrpSpPr>
        <p:grpSpPr>
          <a:xfrm>
            <a:off x="9472624" y="307598"/>
            <a:ext cx="2300059" cy="552365"/>
            <a:chOff x="791005" y="1844253"/>
            <a:chExt cx="2300059" cy="552365"/>
          </a:xfrm>
        </p:grpSpPr>
        <p:sp>
          <p:nvSpPr>
            <p:cNvPr id="3" name="شكل بيضاوي 2">
              <a:extLst>
                <a:ext uri="{FF2B5EF4-FFF2-40B4-BE49-F238E27FC236}">
                  <a16:creationId xmlns:a16="http://schemas.microsoft.com/office/drawing/2014/main" xmlns="" id="{D3193668-B1D0-42E1-B1CA-3FAB62149A3C}"/>
                </a:ext>
              </a:extLst>
            </p:cNvPr>
            <p:cNvSpPr/>
            <p:nvPr/>
          </p:nvSpPr>
          <p:spPr>
            <a:xfrm>
              <a:off x="791005" y="1844253"/>
              <a:ext cx="2300059" cy="552365"/>
            </a:xfrm>
            <a:prstGeom prst="ellipse">
              <a:avLst/>
            </a:prstGeom>
            <a:solidFill>
              <a:schemeClr val="accent4">
                <a:lumMod val="20000"/>
                <a:lumOff val="80000"/>
              </a:schemeClr>
            </a:solidFill>
            <a:ln w="1270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4" name="Rectangle 5">
              <a:extLst>
                <a:ext uri="{FF2B5EF4-FFF2-40B4-BE49-F238E27FC236}">
                  <a16:creationId xmlns:a16="http://schemas.microsoft.com/office/drawing/2014/main" xmlns="" id="{E30A5661-338E-4F26-A7AB-F12FB69261D1}"/>
                </a:ext>
              </a:extLst>
            </p:cNvPr>
            <p:cNvSpPr/>
            <p:nvPr/>
          </p:nvSpPr>
          <p:spPr>
            <a:xfrm>
              <a:off x="882243" y="1908931"/>
              <a:ext cx="2064525" cy="480131"/>
            </a:xfrm>
            <a:prstGeom prst="rect">
              <a:avLst/>
            </a:prstGeom>
            <a:noFill/>
            <a:ln>
              <a:noFill/>
            </a:ln>
          </p:spPr>
          <p:txBody>
            <a:bodyPr wrap="square" lIns="91440" tIns="45720" rIns="91440" bIns="45720">
              <a:spAutoFit/>
            </a:bodyPr>
            <a:lstStyle/>
            <a:p>
              <a:pPr lvl="0" algn="ctr" defTabSz="457200">
                <a:lnSpc>
                  <a:spcPct val="90000"/>
                </a:lnSpc>
                <a:spcBef>
                  <a:spcPct val="0"/>
                </a:spcBef>
                <a:defRPr/>
              </a:pPr>
              <a:r>
                <a:rPr lang="ar-BH" sz="2800" b="1" dirty="0">
                  <a:ln w="0"/>
                  <a:solidFill>
                    <a:srgbClr val="0065B0"/>
                  </a:solidFill>
                  <a:effectLst>
                    <a:outerShdw blurRad="38100" dist="19050" dir="2700000" algn="tl" rotWithShape="0">
                      <a:schemeClr val="dk1">
                        <a:alpha val="40000"/>
                      </a:schemeClr>
                    </a:outerShdw>
                  </a:effectLst>
                  <a:latin typeface="Frutiger LT Arabic 55 Roman" panose="01000000000000000000" pitchFamily="2" charset="-78"/>
                </a:rPr>
                <a:t>نموذج الإجابة</a:t>
              </a:r>
              <a:endParaRPr lang="en-US" sz="2800" b="1" dirty="0">
                <a:ln w="0"/>
                <a:solidFill>
                  <a:srgbClr val="0065B0"/>
                </a:solidFill>
                <a:effectLst>
                  <a:outerShdw blurRad="38100" dist="19050" dir="2700000" algn="tl" rotWithShape="0">
                    <a:schemeClr val="dk1">
                      <a:alpha val="40000"/>
                    </a:schemeClr>
                  </a:outerShdw>
                </a:effectLst>
                <a:latin typeface="Frutiger LT Arabic 55 Roman" panose="01000000000000000000" pitchFamily="2" charset="-78"/>
              </a:endParaRPr>
            </a:p>
          </p:txBody>
        </p:sp>
      </p:grpSp>
      <p:sp>
        <p:nvSpPr>
          <p:cNvPr id="5" name="مستطيل 4">
            <a:extLst>
              <a:ext uri="{FF2B5EF4-FFF2-40B4-BE49-F238E27FC236}">
                <a16:creationId xmlns:a16="http://schemas.microsoft.com/office/drawing/2014/main" xmlns="" id="{DCEAFBEB-F68C-4B89-ACF9-7395AA853B96}"/>
              </a:ext>
            </a:extLst>
          </p:cNvPr>
          <p:cNvSpPr/>
          <p:nvPr/>
        </p:nvSpPr>
        <p:spPr>
          <a:xfrm>
            <a:off x="2417523" y="1380442"/>
            <a:ext cx="8229218" cy="655244"/>
          </a:xfrm>
          <a:prstGeom prst="rect">
            <a:avLst/>
          </a:prstGeom>
        </p:spPr>
        <p:txBody>
          <a:bodyPr wrap="square">
            <a:spAutoFit/>
          </a:bodyPr>
          <a:lstStyle/>
          <a:p>
            <a:pPr algn="r" rtl="1">
              <a:lnSpc>
                <a:spcPct val="107000"/>
              </a:lnSpc>
              <a:spcAft>
                <a:spcPts val="800"/>
              </a:spcAft>
            </a:pPr>
            <a:r>
              <a:rPr lang="ar-BH" sz="3600" b="1" dirty="0">
                <a:solidFill>
                  <a:srgbClr val="FF0000"/>
                </a:solidFill>
                <a:latin typeface="Calibri" panose="020F0502020204030204" pitchFamily="34" charset="0"/>
              </a:rPr>
              <a:t> </a:t>
            </a:r>
            <a:r>
              <a:rPr lang="ar-SA" sz="3600" b="1" dirty="0">
                <a:solidFill>
                  <a:srgbClr val="FF0000"/>
                </a:solidFill>
                <a:latin typeface="Calibri" panose="020F0502020204030204" pitchFamily="34" charset="0"/>
              </a:rPr>
              <a:t>- </a:t>
            </a:r>
            <a:r>
              <a:rPr lang="ar-BH" sz="3600" b="1" dirty="0">
                <a:solidFill>
                  <a:srgbClr val="FF0000"/>
                </a:solidFill>
                <a:latin typeface="Calibri" panose="020F0502020204030204" pitchFamily="34" charset="0"/>
              </a:rPr>
              <a:t>الآي</a:t>
            </a:r>
            <a:r>
              <a:rPr lang="ar-SA" sz="3600" b="1" dirty="0">
                <a:solidFill>
                  <a:srgbClr val="FF0000"/>
                </a:solidFill>
                <a:latin typeface="Calibri" panose="020F0502020204030204" pitchFamily="34" charset="0"/>
              </a:rPr>
              <a:t>ة</a:t>
            </a:r>
            <a:r>
              <a:rPr lang="ar-BH" sz="3600" b="1" dirty="0">
                <a:solidFill>
                  <a:srgbClr val="FF0000"/>
                </a:solidFill>
                <a:latin typeface="Calibri" panose="020F0502020204030204" pitchFamily="34" charset="0"/>
              </a:rPr>
              <a:t> التي تدعو قوم نوح إلى عبادة الله  وطاعته</a:t>
            </a:r>
            <a:r>
              <a:rPr lang="ar-SA" sz="3600" b="1" dirty="0">
                <a:solidFill>
                  <a:srgbClr val="FF0000"/>
                </a:solidFill>
                <a:latin typeface="Calibri" panose="020F0502020204030204" pitchFamily="34" charset="0"/>
              </a:rPr>
              <a:t>.</a:t>
            </a:r>
            <a:endParaRPr lang="en-GB" sz="3600" b="1" dirty="0">
              <a:solidFill>
                <a:srgbClr val="FF0000"/>
              </a:solidFill>
              <a:latin typeface="Calibri" panose="020F0502020204030204" pitchFamily="34" charset="0"/>
            </a:endParaRPr>
          </a:p>
        </p:txBody>
      </p:sp>
      <p:grpSp>
        <p:nvGrpSpPr>
          <p:cNvPr id="6" name="مجموعة 5">
            <a:extLst>
              <a:ext uri="{FF2B5EF4-FFF2-40B4-BE49-F238E27FC236}">
                <a16:creationId xmlns:a16="http://schemas.microsoft.com/office/drawing/2014/main" xmlns="" id="{6F8F2056-86C6-4C76-87CE-6B9764A78B22}"/>
              </a:ext>
            </a:extLst>
          </p:cNvPr>
          <p:cNvGrpSpPr/>
          <p:nvPr/>
        </p:nvGrpSpPr>
        <p:grpSpPr>
          <a:xfrm>
            <a:off x="1393449" y="2603815"/>
            <a:ext cx="9605518" cy="2183813"/>
            <a:chOff x="838200" y="2865789"/>
            <a:chExt cx="9292624" cy="1860094"/>
          </a:xfrm>
        </p:grpSpPr>
        <p:sp>
          <p:nvSpPr>
            <p:cNvPr id="7" name="مستطيل: زوايا قطرية مستديرة 36">
              <a:extLst>
                <a:ext uri="{FF2B5EF4-FFF2-40B4-BE49-F238E27FC236}">
                  <a16:creationId xmlns:a16="http://schemas.microsoft.com/office/drawing/2014/main" xmlns="" id="{5F5E9F7E-8DFF-42D3-807C-323A9C281F01}"/>
                </a:ext>
              </a:extLst>
            </p:cNvPr>
            <p:cNvSpPr/>
            <p:nvPr/>
          </p:nvSpPr>
          <p:spPr>
            <a:xfrm>
              <a:off x="1560503" y="3233399"/>
              <a:ext cx="8570321" cy="1492484"/>
            </a:xfrm>
            <a:prstGeom prst="round2DiagRect">
              <a:avLst>
                <a:gd name="adj1" fmla="val 50000"/>
                <a:gd name="adj2" fmla="val 0"/>
              </a:avLst>
            </a:prstGeom>
            <a:solidFill>
              <a:schemeClr val="accent4">
                <a:lumMod val="20000"/>
                <a:lumOff val="80000"/>
              </a:schemeClr>
            </a:solidFill>
            <a:ln w="19050">
              <a:solidFill>
                <a:srgbClr val="00B0F0"/>
              </a:solidFill>
              <a:prstDash val="sysDash"/>
              <a:extLst>
                <a:ext uri="{C807C97D-BFC1-408E-A445-0C87EB9F89A2}">
                  <ask:lineSketchStyleProps xmlns:ask="http://schemas.microsoft.com/office/drawing/2018/sketchyshapes" xmlns="" sd="3040545050">
                    <a:custGeom>
                      <a:avLst/>
                      <a:gdLst>
                        <a:gd name="connsiteX0" fmla="*/ 701078 w 7908915"/>
                        <a:gd name="connsiteY0" fmla="*/ 0 h 4206384"/>
                        <a:gd name="connsiteX1" fmla="*/ 1399684 w 7908915"/>
                        <a:gd name="connsiteY1" fmla="*/ 0 h 4206384"/>
                        <a:gd name="connsiteX2" fmla="*/ 1954133 w 7908915"/>
                        <a:gd name="connsiteY2" fmla="*/ 0 h 4206384"/>
                        <a:gd name="connsiteX3" fmla="*/ 2508582 w 7908915"/>
                        <a:gd name="connsiteY3" fmla="*/ 0 h 4206384"/>
                        <a:gd name="connsiteX4" fmla="*/ 3207187 w 7908915"/>
                        <a:gd name="connsiteY4" fmla="*/ 0 h 4206384"/>
                        <a:gd name="connsiteX5" fmla="*/ 3761636 w 7908915"/>
                        <a:gd name="connsiteY5" fmla="*/ 0 h 4206384"/>
                        <a:gd name="connsiteX6" fmla="*/ 4316085 w 7908915"/>
                        <a:gd name="connsiteY6" fmla="*/ 0 h 4206384"/>
                        <a:gd name="connsiteX7" fmla="*/ 4654299 w 7908915"/>
                        <a:gd name="connsiteY7" fmla="*/ 0 h 4206384"/>
                        <a:gd name="connsiteX8" fmla="*/ 5352905 w 7908915"/>
                        <a:gd name="connsiteY8" fmla="*/ 0 h 4206384"/>
                        <a:gd name="connsiteX9" fmla="*/ 5979432 w 7908915"/>
                        <a:gd name="connsiteY9" fmla="*/ 0 h 4206384"/>
                        <a:gd name="connsiteX10" fmla="*/ 6605960 w 7908915"/>
                        <a:gd name="connsiteY10" fmla="*/ 0 h 4206384"/>
                        <a:gd name="connsiteX11" fmla="*/ 7232487 w 7908915"/>
                        <a:gd name="connsiteY11" fmla="*/ 0 h 4206384"/>
                        <a:gd name="connsiteX12" fmla="*/ 7908915 w 7908915"/>
                        <a:gd name="connsiteY12" fmla="*/ 0 h 4206384"/>
                        <a:gd name="connsiteX13" fmla="*/ 7908915 w 7908915"/>
                        <a:gd name="connsiteY13" fmla="*/ 0 h 4206384"/>
                        <a:gd name="connsiteX14" fmla="*/ 7908915 w 7908915"/>
                        <a:gd name="connsiteY14" fmla="*/ 584218 h 4206384"/>
                        <a:gd name="connsiteX15" fmla="*/ 7908915 w 7908915"/>
                        <a:gd name="connsiteY15" fmla="*/ 1133382 h 4206384"/>
                        <a:gd name="connsiteX16" fmla="*/ 7908915 w 7908915"/>
                        <a:gd name="connsiteY16" fmla="*/ 1787706 h 4206384"/>
                        <a:gd name="connsiteX17" fmla="*/ 7908915 w 7908915"/>
                        <a:gd name="connsiteY17" fmla="*/ 2301818 h 4206384"/>
                        <a:gd name="connsiteX18" fmla="*/ 7908915 w 7908915"/>
                        <a:gd name="connsiteY18" fmla="*/ 2850982 h 4206384"/>
                        <a:gd name="connsiteX19" fmla="*/ 7908915 w 7908915"/>
                        <a:gd name="connsiteY19" fmla="*/ 3505306 h 4206384"/>
                        <a:gd name="connsiteX20" fmla="*/ 7207837 w 7908915"/>
                        <a:gd name="connsiteY20" fmla="*/ 4206384 h 4206384"/>
                        <a:gd name="connsiteX21" fmla="*/ 6869623 w 7908915"/>
                        <a:gd name="connsiteY21" fmla="*/ 4206384 h 4206384"/>
                        <a:gd name="connsiteX22" fmla="*/ 6387252 w 7908915"/>
                        <a:gd name="connsiteY22" fmla="*/ 4206384 h 4206384"/>
                        <a:gd name="connsiteX23" fmla="*/ 5760725 w 7908915"/>
                        <a:gd name="connsiteY23" fmla="*/ 4206384 h 4206384"/>
                        <a:gd name="connsiteX24" fmla="*/ 5422511 w 7908915"/>
                        <a:gd name="connsiteY24" fmla="*/ 4206384 h 4206384"/>
                        <a:gd name="connsiteX25" fmla="*/ 4868062 w 7908915"/>
                        <a:gd name="connsiteY25" fmla="*/ 4206384 h 4206384"/>
                        <a:gd name="connsiteX26" fmla="*/ 4529848 w 7908915"/>
                        <a:gd name="connsiteY26" fmla="*/ 4206384 h 4206384"/>
                        <a:gd name="connsiteX27" fmla="*/ 3903321 w 7908915"/>
                        <a:gd name="connsiteY27" fmla="*/ 4206384 h 4206384"/>
                        <a:gd name="connsiteX28" fmla="*/ 3420950 w 7908915"/>
                        <a:gd name="connsiteY28" fmla="*/ 4206384 h 4206384"/>
                        <a:gd name="connsiteX29" fmla="*/ 3082736 w 7908915"/>
                        <a:gd name="connsiteY29" fmla="*/ 4206384 h 4206384"/>
                        <a:gd name="connsiteX30" fmla="*/ 2744523 w 7908915"/>
                        <a:gd name="connsiteY30" fmla="*/ 4206384 h 4206384"/>
                        <a:gd name="connsiteX31" fmla="*/ 2117995 w 7908915"/>
                        <a:gd name="connsiteY31" fmla="*/ 4206384 h 4206384"/>
                        <a:gd name="connsiteX32" fmla="*/ 1779781 w 7908915"/>
                        <a:gd name="connsiteY32" fmla="*/ 4206384 h 4206384"/>
                        <a:gd name="connsiteX33" fmla="*/ 1081176 w 7908915"/>
                        <a:gd name="connsiteY33" fmla="*/ 4206384 h 4206384"/>
                        <a:gd name="connsiteX34" fmla="*/ 598805 w 7908915"/>
                        <a:gd name="connsiteY34" fmla="*/ 4206384 h 4206384"/>
                        <a:gd name="connsiteX35" fmla="*/ 0 w 7908915"/>
                        <a:gd name="connsiteY35" fmla="*/ 4206384 h 4206384"/>
                        <a:gd name="connsiteX36" fmla="*/ 0 w 7908915"/>
                        <a:gd name="connsiteY36" fmla="*/ 4206384 h 4206384"/>
                        <a:gd name="connsiteX37" fmla="*/ 0 w 7908915"/>
                        <a:gd name="connsiteY37" fmla="*/ 3727326 h 4206384"/>
                        <a:gd name="connsiteX38" fmla="*/ 0 w 7908915"/>
                        <a:gd name="connsiteY38" fmla="*/ 3213214 h 4206384"/>
                        <a:gd name="connsiteX39" fmla="*/ 0 w 7908915"/>
                        <a:gd name="connsiteY39" fmla="*/ 2699102 h 4206384"/>
                        <a:gd name="connsiteX40" fmla="*/ 0 w 7908915"/>
                        <a:gd name="connsiteY40" fmla="*/ 2184991 h 4206384"/>
                        <a:gd name="connsiteX41" fmla="*/ 0 w 7908915"/>
                        <a:gd name="connsiteY41" fmla="*/ 1635826 h 4206384"/>
                        <a:gd name="connsiteX42" fmla="*/ 0 w 7908915"/>
                        <a:gd name="connsiteY42" fmla="*/ 701078 h 4206384"/>
                        <a:gd name="connsiteX43" fmla="*/ 701078 w 7908915"/>
                        <a:gd name="connsiteY43" fmla="*/ 0 h 420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908915" h="4206384" extrusionOk="0">
                          <a:moveTo>
                            <a:pt x="701078" y="0"/>
                          </a:moveTo>
                          <a:cubicBezTo>
                            <a:pt x="996894" y="-5534"/>
                            <a:pt x="1258734" y="3784"/>
                            <a:pt x="1399684" y="0"/>
                          </a:cubicBezTo>
                          <a:cubicBezTo>
                            <a:pt x="1540634" y="-3784"/>
                            <a:pt x="1816744" y="51023"/>
                            <a:pt x="1954133" y="0"/>
                          </a:cubicBezTo>
                          <a:cubicBezTo>
                            <a:pt x="2091522" y="-51023"/>
                            <a:pt x="2316584" y="46215"/>
                            <a:pt x="2508582" y="0"/>
                          </a:cubicBezTo>
                          <a:cubicBezTo>
                            <a:pt x="2700580" y="-46215"/>
                            <a:pt x="2867691" y="70562"/>
                            <a:pt x="3207187" y="0"/>
                          </a:cubicBezTo>
                          <a:cubicBezTo>
                            <a:pt x="3546683" y="-70562"/>
                            <a:pt x="3648124" y="13097"/>
                            <a:pt x="3761636" y="0"/>
                          </a:cubicBezTo>
                          <a:cubicBezTo>
                            <a:pt x="3875148" y="-13097"/>
                            <a:pt x="4041213" y="13831"/>
                            <a:pt x="4316085" y="0"/>
                          </a:cubicBezTo>
                          <a:cubicBezTo>
                            <a:pt x="4590957" y="-13831"/>
                            <a:pt x="4578060" y="33022"/>
                            <a:pt x="4654299" y="0"/>
                          </a:cubicBezTo>
                          <a:cubicBezTo>
                            <a:pt x="4730538" y="-33022"/>
                            <a:pt x="5119276" y="32484"/>
                            <a:pt x="5352905" y="0"/>
                          </a:cubicBezTo>
                          <a:cubicBezTo>
                            <a:pt x="5586534" y="-32484"/>
                            <a:pt x="5852047" y="56033"/>
                            <a:pt x="5979432" y="0"/>
                          </a:cubicBezTo>
                          <a:cubicBezTo>
                            <a:pt x="6106817" y="-56033"/>
                            <a:pt x="6479142" y="176"/>
                            <a:pt x="6605960" y="0"/>
                          </a:cubicBezTo>
                          <a:cubicBezTo>
                            <a:pt x="6732778" y="-176"/>
                            <a:pt x="7017457" y="34377"/>
                            <a:pt x="7232487" y="0"/>
                          </a:cubicBezTo>
                          <a:cubicBezTo>
                            <a:pt x="7447517" y="-34377"/>
                            <a:pt x="7676981" y="26120"/>
                            <a:pt x="7908915" y="0"/>
                          </a:cubicBezTo>
                          <a:lnTo>
                            <a:pt x="7908915" y="0"/>
                          </a:lnTo>
                          <a:cubicBezTo>
                            <a:pt x="7934942" y="285731"/>
                            <a:pt x="7880800" y="437048"/>
                            <a:pt x="7908915" y="584218"/>
                          </a:cubicBezTo>
                          <a:cubicBezTo>
                            <a:pt x="7937030" y="731388"/>
                            <a:pt x="7847834" y="991509"/>
                            <a:pt x="7908915" y="1133382"/>
                          </a:cubicBezTo>
                          <a:cubicBezTo>
                            <a:pt x="7969996" y="1275255"/>
                            <a:pt x="7889604" y="1570006"/>
                            <a:pt x="7908915" y="1787706"/>
                          </a:cubicBezTo>
                          <a:cubicBezTo>
                            <a:pt x="7928226" y="2005406"/>
                            <a:pt x="7857848" y="2108575"/>
                            <a:pt x="7908915" y="2301818"/>
                          </a:cubicBezTo>
                          <a:cubicBezTo>
                            <a:pt x="7959982" y="2495061"/>
                            <a:pt x="7859916" y="2722733"/>
                            <a:pt x="7908915" y="2850982"/>
                          </a:cubicBezTo>
                          <a:cubicBezTo>
                            <a:pt x="7957914" y="2979231"/>
                            <a:pt x="7882128" y="3265016"/>
                            <a:pt x="7908915" y="3505306"/>
                          </a:cubicBezTo>
                          <a:cubicBezTo>
                            <a:pt x="7999661" y="3904013"/>
                            <a:pt x="7565215" y="4196065"/>
                            <a:pt x="7207837" y="4206384"/>
                          </a:cubicBezTo>
                          <a:cubicBezTo>
                            <a:pt x="7085752" y="4217878"/>
                            <a:pt x="7034960" y="4206285"/>
                            <a:pt x="6869623" y="4206384"/>
                          </a:cubicBezTo>
                          <a:cubicBezTo>
                            <a:pt x="6704286" y="4206483"/>
                            <a:pt x="6616526" y="4150485"/>
                            <a:pt x="6387252" y="4206384"/>
                          </a:cubicBezTo>
                          <a:cubicBezTo>
                            <a:pt x="6157978" y="4262283"/>
                            <a:pt x="6018731" y="4167196"/>
                            <a:pt x="5760725" y="4206384"/>
                          </a:cubicBezTo>
                          <a:cubicBezTo>
                            <a:pt x="5502719" y="4245572"/>
                            <a:pt x="5509310" y="4166293"/>
                            <a:pt x="5422511" y="4206384"/>
                          </a:cubicBezTo>
                          <a:cubicBezTo>
                            <a:pt x="5335712" y="4246475"/>
                            <a:pt x="5013014" y="4140243"/>
                            <a:pt x="4868062" y="4206384"/>
                          </a:cubicBezTo>
                          <a:cubicBezTo>
                            <a:pt x="4723110" y="4272525"/>
                            <a:pt x="4694922" y="4172773"/>
                            <a:pt x="4529848" y="4206384"/>
                          </a:cubicBezTo>
                          <a:cubicBezTo>
                            <a:pt x="4364774" y="4239995"/>
                            <a:pt x="4134432" y="4195002"/>
                            <a:pt x="3903321" y="4206384"/>
                          </a:cubicBezTo>
                          <a:cubicBezTo>
                            <a:pt x="3672210" y="4217766"/>
                            <a:pt x="3593287" y="4149713"/>
                            <a:pt x="3420950" y="4206384"/>
                          </a:cubicBezTo>
                          <a:cubicBezTo>
                            <a:pt x="3248613" y="4263055"/>
                            <a:pt x="3152479" y="4186402"/>
                            <a:pt x="3082736" y="4206384"/>
                          </a:cubicBezTo>
                          <a:cubicBezTo>
                            <a:pt x="3012993" y="4226366"/>
                            <a:pt x="2821091" y="4184241"/>
                            <a:pt x="2744523" y="4206384"/>
                          </a:cubicBezTo>
                          <a:cubicBezTo>
                            <a:pt x="2667955" y="4228527"/>
                            <a:pt x="2331767" y="4184609"/>
                            <a:pt x="2117995" y="4206384"/>
                          </a:cubicBezTo>
                          <a:cubicBezTo>
                            <a:pt x="1904223" y="4228159"/>
                            <a:pt x="1936487" y="4203224"/>
                            <a:pt x="1779781" y="4206384"/>
                          </a:cubicBezTo>
                          <a:cubicBezTo>
                            <a:pt x="1623075" y="4209544"/>
                            <a:pt x="1351193" y="4195276"/>
                            <a:pt x="1081176" y="4206384"/>
                          </a:cubicBezTo>
                          <a:cubicBezTo>
                            <a:pt x="811160" y="4217492"/>
                            <a:pt x="724920" y="4178486"/>
                            <a:pt x="598805" y="4206384"/>
                          </a:cubicBezTo>
                          <a:cubicBezTo>
                            <a:pt x="472690" y="4234282"/>
                            <a:pt x="254383" y="4194085"/>
                            <a:pt x="0" y="4206384"/>
                          </a:cubicBezTo>
                          <a:lnTo>
                            <a:pt x="0" y="4206384"/>
                          </a:lnTo>
                          <a:cubicBezTo>
                            <a:pt x="-23161" y="3969262"/>
                            <a:pt x="25715" y="3856288"/>
                            <a:pt x="0" y="3727326"/>
                          </a:cubicBezTo>
                          <a:cubicBezTo>
                            <a:pt x="-25715" y="3598364"/>
                            <a:pt x="33719" y="3461008"/>
                            <a:pt x="0" y="3213214"/>
                          </a:cubicBezTo>
                          <a:cubicBezTo>
                            <a:pt x="-33719" y="2965420"/>
                            <a:pt x="57835" y="2810542"/>
                            <a:pt x="0" y="2699102"/>
                          </a:cubicBezTo>
                          <a:cubicBezTo>
                            <a:pt x="-57835" y="2587662"/>
                            <a:pt x="16998" y="2389550"/>
                            <a:pt x="0" y="2184991"/>
                          </a:cubicBezTo>
                          <a:cubicBezTo>
                            <a:pt x="-16998" y="1980432"/>
                            <a:pt x="51483" y="1780701"/>
                            <a:pt x="0" y="1635826"/>
                          </a:cubicBezTo>
                          <a:cubicBezTo>
                            <a:pt x="-51483" y="1490951"/>
                            <a:pt x="7065" y="1107874"/>
                            <a:pt x="0" y="701078"/>
                          </a:cubicBezTo>
                          <a:cubicBezTo>
                            <a:pt x="7011" y="271667"/>
                            <a:pt x="287934" y="-1887"/>
                            <a:pt x="701078"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0" fontAlgn="base" hangingPunct="0">
                <a:spcBef>
                  <a:spcPct val="0"/>
                </a:spcBef>
                <a:spcAft>
                  <a:spcPct val="0"/>
                </a:spcAft>
              </a:pPr>
              <a:endParaRPr lang="en-US" altLang="ar-BH" sz="3200" dirty="0">
                <a:solidFill>
                  <a:srgbClr val="20376A"/>
                </a:solidFill>
                <a:latin typeface="QuranFont"/>
                <a:hlinkClick r:id="rId2"/>
              </a:endParaRPr>
            </a:p>
            <a:p>
              <a:pPr algn="r" eaLnBrk="0" fontAlgn="base" hangingPunct="0">
                <a:spcBef>
                  <a:spcPct val="0"/>
                </a:spcBef>
                <a:spcAft>
                  <a:spcPct val="0"/>
                </a:spcAft>
              </a:pPr>
              <a:endParaRPr lang="ar-SA" altLang="ar-BH" sz="4000" dirty="0">
                <a:solidFill>
                  <a:schemeClr val="tx1"/>
                </a:solidFill>
                <a:latin typeface="QuranFont"/>
              </a:endParaRPr>
            </a:p>
            <a:p>
              <a:pPr algn="r" eaLnBrk="0" fontAlgn="base" hangingPunct="0">
                <a:spcBef>
                  <a:spcPct val="0"/>
                </a:spcBef>
                <a:spcAft>
                  <a:spcPct val="0"/>
                </a:spcAft>
              </a:pPr>
              <a:r>
                <a:rPr lang="ar-BH" altLang="ar-BH" sz="4000" dirty="0">
                  <a:solidFill>
                    <a:schemeClr val="tx1"/>
                  </a:solidFill>
                  <a:latin typeface="QuranFont"/>
                </a:rPr>
                <a:t>- </a:t>
              </a:r>
              <a:r>
                <a:rPr kumimoji="0" lang="ar-SA" sz="4000" b="1" i="0" u="none" strike="noStrike" kern="1200" cap="none" spc="0" normalizeH="0" baseline="0" noProof="0" dirty="0">
                  <a:ln>
                    <a:noFill/>
                  </a:ln>
                  <a:solidFill>
                    <a:srgbClr val="0070C0"/>
                  </a:solidFill>
                  <a:effectLst/>
                  <a:uLnTx/>
                  <a:uFillTx/>
                  <a:latin typeface="Calibri" panose="020F0502020204030204"/>
                  <a:ea typeface="+mn-ea"/>
                  <a:cs typeface="Arial" panose="020B0604020202020204" pitchFamily="34" charset="0"/>
                  <a:sym typeface="AGA Arabesque" panose="05010101010101010101" pitchFamily="2" charset="2"/>
                </a:rPr>
                <a:t> </a:t>
              </a:r>
              <a:r>
                <a:rPr lang="ar-SA" altLang="ar-BH" sz="4000" dirty="0">
                  <a:solidFill>
                    <a:schemeClr val="tx1"/>
                  </a:solidFill>
                  <a:latin typeface="QuranFont"/>
                  <a:hlinkClick r:id="rId3">
                    <a:extLst>
                      <a:ext uri="{A12FA001-AC4F-418D-AE19-62706E023703}">
                        <ahyp:hlinkClr xmlns:ahyp="http://schemas.microsoft.com/office/drawing/2018/hyperlinkcolor" xmlns="" val="tx"/>
                      </a:ext>
                    </a:extLst>
                  </a:hlinkClick>
                </a:rPr>
                <a:t>أَنِ اعْبُدُوا اللَّهَ وَاتَّقُوهُ وَأَطِيعُونِ</a:t>
              </a:r>
              <a:r>
                <a:rPr lang="ar-BH" altLang="ar-BH" sz="4000" b="1" dirty="0">
                  <a:solidFill>
                    <a:schemeClr val="tx1"/>
                  </a:solidFill>
                  <a:latin typeface="DroidArabicNaskhBold"/>
                </a:rPr>
                <a:t> </a:t>
              </a:r>
              <a:r>
                <a:rPr lang="ar-BH" altLang="ar-BH" sz="2800" b="1" dirty="0">
                  <a:solidFill>
                    <a:schemeClr val="tx1"/>
                  </a:solidFill>
                  <a:latin typeface="DroidArabicNaskhBold"/>
                </a:rPr>
                <a:t>﴿3﴾</a:t>
              </a:r>
              <a:r>
                <a:rPr lang="ar-SA" altLang="ar-BH" sz="2800" b="1" dirty="0">
                  <a:solidFill>
                    <a:schemeClr val="tx1"/>
                  </a:solidFill>
                  <a:latin typeface="DroidArabicNaskhBold"/>
                </a:rPr>
                <a:t> </a:t>
              </a:r>
              <a:r>
                <a:rPr kumimoji="0" lang="ar-BH" sz="4000" b="1" i="0" u="none" strike="noStrike" kern="1200" cap="none" spc="0" normalizeH="0" baseline="0" noProof="0" dirty="0">
                  <a:ln>
                    <a:noFill/>
                  </a:ln>
                  <a:solidFill>
                    <a:srgbClr val="0070C0"/>
                  </a:solidFill>
                  <a:effectLst/>
                  <a:uLnTx/>
                  <a:uFillTx/>
                  <a:latin typeface="Calibri" panose="020F0502020204030204"/>
                  <a:ea typeface="+mn-ea"/>
                  <a:cs typeface="Arial" panose="020B0604020202020204" pitchFamily="34" charset="0"/>
                  <a:sym typeface="AGA Arabesque" panose="05010101010101010101" pitchFamily="2" charset="2"/>
                </a:rPr>
                <a:t></a:t>
              </a:r>
              <a:endParaRPr lang="en-GB" sz="4000" dirty="0">
                <a:solidFill>
                  <a:schemeClr val="tx1"/>
                </a:solidFill>
              </a:endParaRPr>
            </a:p>
            <a:p>
              <a:pPr lvl="0" algn="r" eaLnBrk="0" fontAlgn="base" hangingPunct="0">
                <a:spcBef>
                  <a:spcPct val="0"/>
                </a:spcBef>
                <a:spcAft>
                  <a:spcPct val="0"/>
                </a:spcAft>
              </a:pPr>
              <a:endParaRPr lang="ar-BH" altLang="ar-BH" sz="3600" b="1" dirty="0">
                <a:solidFill>
                  <a:srgbClr val="000000"/>
                </a:solidFill>
                <a:latin typeface="DroidArabicNaskhBold"/>
              </a:endParaRPr>
            </a:p>
            <a:p>
              <a:pPr lvl="0" algn="r" eaLnBrk="0" fontAlgn="base" hangingPunct="0">
                <a:spcBef>
                  <a:spcPct val="0"/>
                </a:spcBef>
                <a:spcAft>
                  <a:spcPct val="0"/>
                </a:spcAft>
              </a:pPr>
              <a:endParaRPr lang="ar-BH" altLang="ar-BH" sz="3200" b="1" dirty="0">
                <a:solidFill>
                  <a:srgbClr val="000000"/>
                </a:solidFill>
                <a:latin typeface="DroidArabicNaskhBold"/>
              </a:endParaRPr>
            </a:p>
            <a:p>
              <a:pPr lvl="0" algn="r" eaLnBrk="0" fontAlgn="base" hangingPunct="0">
                <a:spcBef>
                  <a:spcPct val="0"/>
                </a:spcBef>
                <a:spcAft>
                  <a:spcPct val="0"/>
                </a:spcAft>
              </a:pPr>
              <a:endParaRPr lang="ar-BH" altLang="ar-BH" sz="3200" b="1" dirty="0">
                <a:solidFill>
                  <a:srgbClr val="000000"/>
                </a:solidFill>
                <a:latin typeface="DroidArabicNaskhBold"/>
              </a:endParaRPr>
            </a:p>
          </p:txBody>
        </p:sp>
        <p:sp>
          <p:nvSpPr>
            <p:cNvPr id="8" name="مستطيل 7">
              <a:extLst>
                <a:ext uri="{FF2B5EF4-FFF2-40B4-BE49-F238E27FC236}">
                  <a16:creationId xmlns:a16="http://schemas.microsoft.com/office/drawing/2014/main" xmlns="" id="{FF415642-1B33-4D61-823C-E4A8319B079B}"/>
                </a:ext>
              </a:extLst>
            </p:cNvPr>
            <p:cNvSpPr/>
            <p:nvPr/>
          </p:nvSpPr>
          <p:spPr>
            <a:xfrm>
              <a:off x="838200" y="2865789"/>
              <a:ext cx="9050463" cy="619272"/>
            </a:xfrm>
            <a:prstGeom prst="rect">
              <a:avLst/>
            </a:prstGeom>
          </p:spPr>
          <p:txBody>
            <a:bodyPr wrap="square">
              <a:spAutoFit/>
            </a:bodyPr>
            <a:lstStyle/>
            <a:p>
              <a:pPr algn="justLow" rtl="1">
                <a:lnSpc>
                  <a:spcPct val="107000"/>
                </a:lnSpc>
                <a:spcAft>
                  <a:spcPts val="800"/>
                </a:spcAft>
              </a:pPr>
              <a:endParaRPr lang="en-GB" sz="3200" b="1" dirty="0"/>
            </a:p>
          </p:txBody>
        </p:sp>
      </p:grpSp>
      <p:grpSp>
        <p:nvGrpSpPr>
          <p:cNvPr id="9" name="مجموعة 8">
            <a:extLst>
              <a:ext uri="{FF2B5EF4-FFF2-40B4-BE49-F238E27FC236}">
                <a16:creationId xmlns:a16="http://schemas.microsoft.com/office/drawing/2014/main" xmlns="" id="{E1119854-9FC4-4632-B5DF-AE9B4F71C840}"/>
              </a:ext>
            </a:extLst>
          </p:cNvPr>
          <p:cNvGrpSpPr/>
          <p:nvPr/>
        </p:nvGrpSpPr>
        <p:grpSpPr>
          <a:xfrm>
            <a:off x="126957" y="52202"/>
            <a:ext cx="3515085" cy="912628"/>
            <a:chOff x="380999" y="-343552"/>
            <a:chExt cx="3515085" cy="912628"/>
          </a:xfrm>
        </p:grpSpPr>
        <p:sp>
          <p:nvSpPr>
            <p:cNvPr id="10" name="مستطيل: زوايا علوية مستديرة 22">
              <a:extLst>
                <a:ext uri="{FF2B5EF4-FFF2-40B4-BE49-F238E27FC236}">
                  <a16:creationId xmlns:a16="http://schemas.microsoft.com/office/drawing/2014/main" xmlns="" id="{7869799D-62AF-4E76-BB8D-5F618B748562}"/>
                </a:ext>
              </a:extLst>
            </p:cNvPr>
            <p:cNvSpPr/>
            <p:nvPr/>
          </p:nvSpPr>
          <p:spPr>
            <a:xfrm rot="10800000">
              <a:off x="380999" y="-304800"/>
              <a:ext cx="3515085" cy="873876"/>
            </a:xfrm>
            <a:prstGeom prst="round2Same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6">
              <a:extLst>
                <a:ext uri="{FF2B5EF4-FFF2-40B4-BE49-F238E27FC236}">
                  <a16:creationId xmlns:a16="http://schemas.microsoft.com/office/drawing/2014/main" xmlns="" id="{A2568B52-9316-481B-9714-26F17BF31994}"/>
                </a:ext>
              </a:extLst>
            </p:cNvPr>
            <p:cNvSpPr/>
            <p:nvPr/>
          </p:nvSpPr>
          <p:spPr>
            <a:xfrm>
              <a:off x="1784577" y="-123636"/>
              <a:ext cx="1927131" cy="523220"/>
            </a:xfrm>
            <a:prstGeom prst="rect">
              <a:avLst/>
            </a:prstGeom>
            <a:noFill/>
            <a:ln>
              <a:noFill/>
            </a:ln>
          </p:spPr>
          <p:txBody>
            <a:bodyPr wrap="none" lIns="91440" tIns="45720" rIns="91440" bIns="45720">
              <a:spAutoFit/>
            </a:bodyPr>
            <a:lstStyle/>
            <a:p>
              <a:pPr algn="ctr" rtl="1"/>
              <a:r>
                <a:rPr lang="ar-BH" sz="2800" b="1" dirty="0">
                  <a:ln w="0"/>
                  <a:solidFill>
                    <a:srgbClr val="7030A0"/>
                  </a:solidFill>
                  <a:effectLst>
                    <a:outerShdw blurRad="38100" dist="19050" dir="2700000" algn="tl" rotWithShape="0">
                      <a:schemeClr val="dk1">
                        <a:alpha val="40000"/>
                      </a:schemeClr>
                    </a:outerShdw>
                  </a:effectLst>
                  <a:latin typeface="Frutiger LT Arabic 55 Roman" panose="01000000000000000000" pitchFamily="2" charset="-78"/>
                </a:rPr>
                <a:t>سيدنا نوح </a:t>
              </a:r>
              <a:r>
                <a:rPr lang="ar-BH" sz="2800" b="1" dirty="0">
                  <a:ln w="0"/>
                  <a:solidFill>
                    <a:srgbClr val="7030A0"/>
                  </a:solidFill>
                  <a:effectLst>
                    <a:outerShdw blurRad="38100" dist="19050" dir="2700000" algn="tl" rotWithShape="0">
                      <a:schemeClr val="dk1">
                        <a:alpha val="40000"/>
                      </a:schemeClr>
                    </a:outerShdw>
                  </a:effectLst>
                  <a:latin typeface="Frutiger LT Arabic 55 Roman" panose="01000000000000000000" pitchFamily="2" charset="-78"/>
                  <a:sym typeface="AGA Arabesque" panose="05010101010101010101" pitchFamily="2" charset="2"/>
                </a:rPr>
                <a:t></a:t>
              </a:r>
              <a:endParaRPr lang="en-US" sz="2800" b="1" dirty="0">
                <a:ln w="0"/>
                <a:solidFill>
                  <a:srgbClr val="7030A0"/>
                </a:solidFill>
                <a:effectLst>
                  <a:outerShdw blurRad="38100" dist="19050" dir="2700000" algn="tl" rotWithShape="0">
                    <a:schemeClr val="dk1">
                      <a:alpha val="40000"/>
                    </a:schemeClr>
                  </a:outerShdw>
                </a:effectLst>
                <a:latin typeface="Frutiger LT Arabic 55 Roman" panose="01000000000000000000" pitchFamily="2" charset="-78"/>
              </a:endParaRPr>
            </a:p>
          </p:txBody>
        </p:sp>
        <p:sp>
          <p:nvSpPr>
            <p:cNvPr id="12" name="مستطيل: زوايا علوية مستديرة 24">
              <a:extLst>
                <a:ext uri="{FF2B5EF4-FFF2-40B4-BE49-F238E27FC236}">
                  <a16:creationId xmlns:a16="http://schemas.microsoft.com/office/drawing/2014/main" xmlns="" id="{091FE6CE-E09D-43CA-AEA9-5ACF9203D6A1}"/>
                </a:ext>
              </a:extLst>
            </p:cNvPr>
            <p:cNvSpPr/>
            <p:nvPr/>
          </p:nvSpPr>
          <p:spPr>
            <a:xfrm rot="10800000">
              <a:off x="454440" y="-343552"/>
              <a:ext cx="1145760" cy="772281"/>
            </a:xfrm>
            <a:prstGeom prst="round2SameRect">
              <a:avLst/>
            </a:prstGeom>
            <a:solidFill>
              <a:srgbClr val="A6F4D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6">
              <a:extLst>
                <a:ext uri="{FF2B5EF4-FFF2-40B4-BE49-F238E27FC236}">
                  <a16:creationId xmlns:a16="http://schemas.microsoft.com/office/drawing/2014/main" xmlns="" id="{7C6F1953-3960-4B2C-8F5B-297A7FA9E73D}"/>
                </a:ext>
              </a:extLst>
            </p:cNvPr>
            <p:cNvSpPr/>
            <p:nvPr/>
          </p:nvSpPr>
          <p:spPr>
            <a:xfrm>
              <a:off x="531634" y="-217602"/>
              <a:ext cx="931665" cy="646331"/>
            </a:xfrm>
            <a:prstGeom prst="rect">
              <a:avLst/>
            </a:prstGeom>
            <a:noFill/>
            <a:ln>
              <a:noFill/>
            </a:ln>
          </p:spPr>
          <p:txBody>
            <a:bodyPr wrap="none" lIns="91440" tIns="45720" rIns="91440" bIns="45720">
              <a:spAutoFit/>
            </a:bodyPr>
            <a:lstStyle/>
            <a:p>
              <a:pPr algn="ctr"/>
              <a:r>
                <a:rPr lang="ar-BH" b="1" dirty="0">
                  <a:ln w="0"/>
                  <a:effectLst>
                    <a:outerShdw blurRad="38100" dist="19050" dir="2700000" algn="tl" rotWithShape="0">
                      <a:schemeClr val="dk1">
                        <a:alpha val="40000"/>
                      </a:schemeClr>
                    </a:outerShdw>
                  </a:effectLst>
                  <a:latin typeface="Frutiger LT Arabic 55 Roman" panose="01000000000000000000" pitchFamily="2" charset="-78"/>
                </a:rPr>
                <a:t>التربية </a:t>
              </a:r>
              <a:endParaRPr lang="en-US" b="1" dirty="0">
                <a:ln w="0"/>
                <a:effectLst>
                  <a:outerShdw blurRad="38100" dist="19050" dir="2700000" algn="tl" rotWithShape="0">
                    <a:schemeClr val="dk1">
                      <a:alpha val="40000"/>
                    </a:schemeClr>
                  </a:outerShdw>
                </a:effectLst>
                <a:latin typeface="Frutiger LT Arabic 55 Roman" panose="01000000000000000000" pitchFamily="2" charset="-78"/>
              </a:endParaRPr>
            </a:p>
            <a:p>
              <a:pPr algn="ctr"/>
              <a:r>
                <a:rPr lang="ar-BH" b="1" dirty="0">
                  <a:ln w="0"/>
                  <a:effectLst>
                    <a:outerShdw blurRad="38100" dist="19050" dir="2700000" algn="tl" rotWithShape="0">
                      <a:schemeClr val="dk1">
                        <a:alpha val="40000"/>
                      </a:schemeClr>
                    </a:outerShdw>
                  </a:effectLst>
                  <a:latin typeface="Frutiger LT Arabic 55 Roman" panose="01000000000000000000" pitchFamily="2" charset="-78"/>
                </a:rPr>
                <a:t>الإسلامية </a:t>
              </a:r>
            </a:p>
          </p:txBody>
        </p:sp>
      </p:grpSp>
      <p:sp>
        <p:nvSpPr>
          <p:cNvPr id="16" name="مستطيل: زوايا مستديرة 1">
            <a:extLst>
              <a:ext uri="{FF2B5EF4-FFF2-40B4-BE49-F238E27FC236}">
                <a16:creationId xmlns:a16="http://schemas.microsoft.com/office/drawing/2014/main" xmlns="" id="{750542A6-DC83-4E48-924C-F1F1E2D96014}"/>
              </a:ext>
            </a:extLst>
          </p:cNvPr>
          <p:cNvSpPr/>
          <p:nvPr/>
        </p:nvSpPr>
        <p:spPr>
          <a:xfrm>
            <a:off x="2417524" y="1240031"/>
            <a:ext cx="8229218" cy="873875"/>
          </a:xfrm>
          <a:custGeom>
            <a:avLst/>
            <a:gdLst>
              <a:gd name="connsiteX0" fmla="*/ 0 w 10591800"/>
              <a:gd name="connsiteY0" fmla="*/ 181971 h 1091803"/>
              <a:gd name="connsiteX1" fmla="*/ 181971 w 10591800"/>
              <a:gd name="connsiteY1" fmla="*/ 0 h 1091803"/>
              <a:gd name="connsiteX2" fmla="*/ 10409829 w 10591800"/>
              <a:gd name="connsiteY2" fmla="*/ 0 h 1091803"/>
              <a:gd name="connsiteX3" fmla="*/ 10591800 w 10591800"/>
              <a:gd name="connsiteY3" fmla="*/ 181971 h 1091803"/>
              <a:gd name="connsiteX4" fmla="*/ 10591800 w 10591800"/>
              <a:gd name="connsiteY4" fmla="*/ 909832 h 1091803"/>
              <a:gd name="connsiteX5" fmla="*/ 10409829 w 10591800"/>
              <a:gd name="connsiteY5" fmla="*/ 1091803 h 1091803"/>
              <a:gd name="connsiteX6" fmla="*/ 181971 w 10591800"/>
              <a:gd name="connsiteY6" fmla="*/ 1091803 h 1091803"/>
              <a:gd name="connsiteX7" fmla="*/ 0 w 10591800"/>
              <a:gd name="connsiteY7" fmla="*/ 909832 h 1091803"/>
              <a:gd name="connsiteX8" fmla="*/ 0 w 10591800"/>
              <a:gd name="connsiteY8" fmla="*/ 181971 h 1091803"/>
              <a:gd name="connsiteX0" fmla="*/ 0 w 10591800"/>
              <a:gd name="connsiteY0" fmla="*/ 194376 h 1104208"/>
              <a:gd name="connsiteX1" fmla="*/ 181971 w 10591800"/>
              <a:gd name="connsiteY1" fmla="*/ 12405 h 1104208"/>
              <a:gd name="connsiteX2" fmla="*/ 5929423 w 10591800"/>
              <a:gd name="connsiteY2" fmla="*/ 0 h 1104208"/>
              <a:gd name="connsiteX3" fmla="*/ 10409829 w 10591800"/>
              <a:gd name="connsiteY3" fmla="*/ 12405 h 1104208"/>
              <a:gd name="connsiteX4" fmla="*/ 10591800 w 10591800"/>
              <a:gd name="connsiteY4" fmla="*/ 194376 h 1104208"/>
              <a:gd name="connsiteX5" fmla="*/ 10591800 w 10591800"/>
              <a:gd name="connsiteY5" fmla="*/ 922237 h 1104208"/>
              <a:gd name="connsiteX6" fmla="*/ 10409829 w 10591800"/>
              <a:gd name="connsiteY6" fmla="*/ 1104208 h 1104208"/>
              <a:gd name="connsiteX7" fmla="*/ 181971 w 10591800"/>
              <a:gd name="connsiteY7" fmla="*/ 1104208 h 1104208"/>
              <a:gd name="connsiteX8" fmla="*/ 0 w 10591800"/>
              <a:gd name="connsiteY8" fmla="*/ 922237 h 1104208"/>
              <a:gd name="connsiteX9" fmla="*/ 0 w 10591800"/>
              <a:gd name="connsiteY9" fmla="*/ 194376 h 1104208"/>
              <a:gd name="connsiteX0" fmla="*/ 0 w 10591800"/>
              <a:gd name="connsiteY0" fmla="*/ 194376 h 1104208"/>
              <a:gd name="connsiteX1" fmla="*/ 181971 w 10591800"/>
              <a:gd name="connsiteY1" fmla="*/ 12405 h 1104208"/>
              <a:gd name="connsiteX2" fmla="*/ 5929423 w 10591800"/>
              <a:gd name="connsiteY2" fmla="*/ 0 h 1104208"/>
              <a:gd name="connsiteX3" fmla="*/ 10409829 w 10591800"/>
              <a:gd name="connsiteY3" fmla="*/ 12405 h 1104208"/>
              <a:gd name="connsiteX4" fmla="*/ 10591800 w 10591800"/>
              <a:gd name="connsiteY4" fmla="*/ 194376 h 1104208"/>
              <a:gd name="connsiteX5" fmla="*/ 10591800 w 10591800"/>
              <a:gd name="connsiteY5" fmla="*/ 922237 h 1104208"/>
              <a:gd name="connsiteX6" fmla="*/ 10409829 w 10591800"/>
              <a:gd name="connsiteY6" fmla="*/ 1104208 h 1104208"/>
              <a:gd name="connsiteX7" fmla="*/ 181971 w 10591800"/>
              <a:gd name="connsiteY7" fmla="*/ 1104208 h 1104208"/>
              <a:gd name="connsiteX8" fmla="*/ 0 w 10591800"/>
              <a:gd name="connsiteY8" fmla="*/ 922237 h 1104208"/>
              <a:gd name="connsiteX9" fmla="*/ 0 w 10591800"/>
              <a:gd name="connsiteY9" fmla="*/ 194376 h 110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91800" h="1104208">
                <a:moveTo>
                  <a:pt x="0" y="194376"/>
                </a:moveTo>
                <a:cubicBezTo>
                  <a:pt x="0" y="93876"/>
                  <a:pt x="81471" y="12405"/>
                  <a:pt x="181971" y="12405"/>
                </a:cubicBezTo>
                <a:lnTo>
                  <a:pt x="5929423" y="0"/>
                </a:lnTo>
                <a:cubicBezTo>
                  <a:pt x="7422892" y="4135"/>
                  <a:pt x="6640992" y="18903"/>
                  <a:pt x="10409829" y="12405"/>
                </a:cubicBezTo>
                <a:cubicBezTo>
                  <a:pt x="10510329" y="12405"/>
                  <a:pt x="10591800" y="93876"/>
                  <a:pt x="10591800" y="194376"/>
                </a:cubicBezTo>
                <a:lnTo>
                  <a:pt x="10591800" y="922237"/>
                </a:lnTo>
                <a:cubicBezTo>
                  <a:pt x="10591800" y="1022737"/>
                  <a:pt x="10510329" y="1104208"/>
                  <a:pt x="10409829" y="1104208"/>
                </a:cubicBezTo>
                <a:lnTo>
                  <a:pt x="181971" y="1104208"/>
                </a:lnTo>
                <a:cubicBezTo>
                  <a:pt x="81471" y="1104208"/>
                  <a:pt x="0" y="1022737"/>
                  <a:pt x="0" y="922237"/>
                </a:cubicBezTo>
                <a:lnTo>
                  <a:pt x="0" y="194376"/>
                </a:lnTo>
                <a:close/>
              </a:path>
            </a:pathLst>
          </a:custGeom>
          <a:noFill/>
          <a:ln w="38100">
            <a:solidFill>
              <a:schemeClr val="accent4">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Tree>
    <p:extLst>
      <p:ext uri="{BB962C8B-B14F-4D97-AF65-F5344CB8AC3E}">
        <p14:creationId xmlns:p14="http://schemas.microsoft.com/office/powerpoint/2010/main" val="1317978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4000"/>
                                  </p:stCondLst>
                                  <p:childTnLst>
                                    <p:set>
                                      <p:cBhvr>
                                        <p:cTn id="6" dur="1" fill="hold">
                                          <p:stCondLst>
                                            <p:cond delay="0"/>
                                          </p:stCondLst>
                                        </p:cTn>
                                        <p:tgtEl>
                                          <p:spTgt spid="2"/>
                                        </p:tgtEl>
                                        <p:attrNameLst>
                                          <p:attrName>style.visibility</p:attrName>
                                        </p:attrNameLst>
                                      </p:cBhvr>
                                      <p:to>
                                        <p:strVal val="visible"/>
                                      </p:to>
                                    </p:set>
                                    <p:anim calcmode="lin" valueType="num">
                                      <p:cBhvr>
                                        <p:cTn id="7" dur="4250" fill="hold"/>
                                        <p:tgtEl>
                                          <p:spTgt spid="2"/>
                                        </p:tgtEl>
                                        <p:attrNameLst>
                                          <p:attrName>ppt_w</p:attrName>
                                        </p:attrNameLst>
                                      </p:cBhvr>
                                      <p:tavLst>
                                        <p:tav tm="0">
                                          <p:val>
                                            <p:fltVal val="0"/>
                                          </p:val>
                                        </p:tav>
                                        <p:tav tm="100000">
                                          <p:val>
                                            <p:strVal val="#ppt_w"/>
                                          </p:val>
                                        </p:tav>
                                      </p:tavLst>
                                    </p:anim>
                                    <p:anim calcmode="lin" valueType="num">
                                      <p:cBhvr>
                                        <p:cTn id="8" dur="425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2" presetClass="entr" presetSubtype="4"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مجموعة 8">
            <a:extLst>
              <a:ext uri="{FF2B5EF4-FFF2-40B4-BE49-F238E27FC236}">
                <a16:creationId xmlns:a16="http://schemas.microsoft.com/office/drawing/2014/main" xmlns="" id="{E1119854-9FC4-4632-B5DF-AE9B4F71C840}"/>
              </a:ext>
            </a:extLst>
          </p:cNvPr>
          <p:cNvGrpSpPr/>
          <p:nvPr/>
        </p:nvGrpSpPr>
        <p:grpSpPr>
          <a:xfrm>
            <a:off x="94292" y="20750"/>
            <a:ext cx="3515085" cy="796134"/>
            <a:chOff x="381000" y="-366815"/>
            <a:chExt cx="3515085" cy="970345"/>
          </a:xfrm>
        </p:grpSpPr>
        <p:sp>
          <p:nvSpPr>
            <p:cNvPr id="10" name="مستطيل: زوايا علوية مستديرة 22">
              <a:extLst>
                <a:ext uri="{FF2B5EF4-FFF2-40B4-BE49-F238E27FC236}">
                  <a16:creationId xmlns:a16="http://schemas.microsoft.com/office/drawing/2014/main" xmlns="" id="{7869799D-62AF-4E76-BB8D-5F618B748562}"/>
                </a:ext>
              </a:extLst>
            </p:cNvPr>
            <p:cNvSpPr/>
            <p:nvPr/>
          </p:nvSpPr>
          <p:spPr>
            <a:xfrm rot="10800000">
              <a:off x="381000" y="-304800"/>
              <a:ext cx="3515085" cy="908330"/>
            </a:xfrm>
            <a:prstGeom prst="round2Same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6">
              <a:extLst>
                <a:ext uri="{FF2B5EF4-FFF2-40B4-BE49-F238E27FC236}">
                  <a16:creationId xmlns:a16="http://schemas.microsoft.com/office/drawing/2014/main" xmlns="" id="{A2568B52-9316-481B-9714-26F17BF31994}"/>
                </a:ext>
              </a:extLst>
            </p:cNvPr>
            <p:cNvSpPr/>
            <p:nvPr/>
          </p:nvSpPr>
          <p:spPr>
            <a:xfrm>
              <a:off x="1760060" y="-103272"/>
              <a:ext cx="1982838" cy="523220"/>
            </a:xfrm>
            <a:prstGeom prst="rect">
              <a:avLst/>
            </a:prstGeom>
            <a:noFill/>
            <a:ln>
              <a:noFill/>
            </a:ln>
          </p:spPr>
          <p:txBody>
            <a:bodyPr wrap="square" lIns="91440" tIns="45720" rIns="91440" bIns="45720">
              <a:spAutoFit/>
            </a:bodyPr>
            <a:lstStyle/>
            <a:p>
              <a:pPr algn="ctr" rtl="1"/>
              <a:r>
                <a:rPr lang="ar-BH" sz="2800" b="1" dirty="0">
                  <a:ln w="0"/>
                  <a:solidFill>
                    <a:srgbClr val="7030A0"/>
                  </a:solidFill>
                  <a:effectLst>
                    <a:outerShdw blurRad="38100" dist="19050" dir="2700000" algn="tl" rotWithShape="0">
                      <a:schemeClr val="dk1">
                        <a:alpha val="40000"/>
                      </a:schemeClr>
                    </a:outerShdw>
                  </a:effectLst>
                  <a:latin typeface="Frutiger LT Arabic 55 Roman" panose="01000000000000000000" pitchFamily="2" charset="-78"/>
                </a:rPr>
                <a:t>سيدنا نوح </a:t>
              </a:r>
              <a:r>
                <a:rPr lang="ar-BH" sz="2800" b="1" dirty="0">
                  <a:ln w="0"/>
                  <a:solidFill>
                    <a:srgbClr val="7030A0"/>
                  </a:solidFill>
                  <a:effectLst>
                    <a:outerShdw blurRad="38100" dist="19050" dir="2700000" algn="tl" rotWithShape="0">
                      <a:schemeClr val="dk1">
                        <a:alpha val="40000"/>
                      </a:schemeClr>
                    </a:outerShdw>
                  </a:effectLst>
                  <a:latin typeface="Frutiger LT Arabic 55 Roman" panose="01000000000000000000" pitchFamily="2" charset="-78"/>
                  <a:sym typeface="AGA Arabesque" panose="05010101010101010101" pitchFamily="2" charset="2"/>
                </a:rPr>
                <a:t></a:t>
              </a:r>
              <a:endParaRPr lang="en-US" sz="2800" b="1" dirty="0">
                <a:ln w="0"/>
                <a:solidFill>
                  <a:srgbClr val="7030A0"/>
                </a:solidFill>
                <a:effectLst>
                  <a:outerShdw blurRad="38100" dist="19050" dir="2700000" algn="tl" rotWithShape="0">
                    <a:schemeClr val="dk1">
                      <a:alpha val="40000"/>
                    </a:schemeClr>
                  </a:outerShdw>
                </a:effectLst>
                <a:latin typeface="Frutiger LT Arabic 55 Roman" panose="01000000000000000000" pitchFamily="2" charset="-78"/>
              </a:endParaRPr>
            </a:p>
          </p:txBody>
        </p:sp>
        <p:sp>
          <p:nvSpPr>
            <p:cNvPr id="12" name="مستطيل: زوايا علوية مستديرة 24">
              <a:extLst>
                <a:ext uri="{FF2B5EF4-FFF2-40B4-BE49-F238E27FC236}">
                  <a16:creationId xmlns:a16="http://schemas.microsoft.com/office/drawing/2014/main" xmlns="" id="{091FE6CE-E09D-43CA-AEA9-5ACF9203D6A1}"/>
                </a:ext>
              </a:extLst>
            </p:cNvPr>
            <p:cNvSpPr/>
            <p:nvPr/>
          </p:nvSpPr>
          <p:spPr>
            <a:xfrm rot="10800000">
              <a:off x="454440" y="-366815"/>
              <a:ext cx="1145760" cy="874816"/>
            </a:xfrm>
            <a:prstGeom prst="round2SameRect">
              <a:avLst/>
            </a:prstGeom>
            <a:solidFill>
              <a:srgbClr val="A6F4D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6">
              <a:extLst>
                <a:ext uri="{FF2B5EF4-FFF2-40B4-BE49-F238E27FC236}">
                  <a16:creationId xmlns:a16="http://schemas.microsoft.com/office/drawing/2014/main" xmlns="" id="{7C6F1953-3960-4B2C-8F5B-297A7FA9E73D}"/>
                </a:ext>
              </a:extLst>
            </p:cNvPr>
            <p:cNvSpPr/>
            <p:nvPr/>
          </p:nvSpPr>
          <p:spPr>
            <a:xfrm>
              <a:off x="569886" y="-274859"/>
              <a:ext cx="931665" cy="646331"/>
            </a:xfrm>
            <a:prstGeom prst="rect">
              <a:avLst/>
            </a:prstGeom>
            <a:noFill/>
            <a:ln>
              <a:noFill/>
            </a:ln>
          </p:spPr>
          <p:txBody>
            <a:bodyPr wrap="none" lIns="91440" tIns="45720" rIns="91440" bIns="45720">
              <a:spAutoFit/>
            </a:bodyPr>
            <a:lstStyle/>
            <a:p>
              <a:pPr algn="ctr"/>
              <a:r>
                <a:rPr lang="ar-BH" b="1" dirty="0">
                  <a:ln w="0"/>
                  <a:effectLst>
                    <a:outerShdw blurRad="38100" dist="19050" dir="2700000" algn="tl" rotWithShape="0">
                      <a:schemeClr val="dk1">
                        <a:alpha val="40000"/>
                      </a:schemeClr>
                    </a:outerShdw>
                  </a:effectLst>
                  <a:latin typeface="Frutiger LT Arabic 55 Roman" panose="01000000000000000000" pitchFamily="2" charset="-78"/>
                </a:rPr>
                <a:t>التربية </a:t>
              </a:r>
              <a:endParaRPr lang="en-US" b="1" dirty="0">
                <a:ln w="0"/>
                <a:effectLst>
                  <a:outerShdw blurRad="38100" dist="19050" dir="2700000" algn="tl" rotWithShape="0">
                    <a:schemeClr val="dk1">
                      <a:alpha val="40000"/>
                    </a:schemeClr>
                  </a:outerShdw>
                </a:effectLst>
                <a:latin typeface="Frutiger LT Arabic 55 Roman" panose="01000000000000000000" pitchFamily="2" charset="-78"/>
              </a:endParaRPr>
            </a:p>
            <a:p>
              <a:pPr algn="ctr"/>
              <a:r>
                <a:rPr lang="ar-BH" b="1" dirty="0">
                  <a:ln w="0"/>
                  <a:effectLst>
                    <a:outerShdw blurRad="38100" dist="19050" dir="2700000" algn="tl" rotWithShape="0">
                      <a:schemeClr val="dk1">
                        <a:alpha val="40000"/>
                      </a:schemeClr>
                    </a:outerShdw>
                  </a:effectLst>
                  <a:latin typeface="Frutiger LT Arabic 55 Roman" panose="01000000000000000000" pitchFamily="2" charset="-78"/>
                </a:rPr>
                <a:t>الإسلامية </a:t>
              </a:r>
            </a:p>
          </p:txBody>
        </p:sp>
      </p:grpSp>
      <p:sp>
        <p:nvSpPr>
          <p:cNvPr id="8" name="مستطيل: زوايا قطرية مستديرة 16">
            <a:extLst>
              <a:ext uri="{FF2B5EF4-FFF2-40B4-BE49-F238E27FC236}">
                <a16:creationId xmlns:a16="http://schemas.microsoft.com/office/drawing/2014/main" xmlns="" id="{0CB13B9F-9FC8-44D7-8098-626429AC40D3}"/>
              </a:ext>
            </a:extLst>
          </p:cNvPr>
          <p:cNvSpPr/>
          <p:nvPr/>
        </p:nvSpPr>
        <p:spPr>
          <a:xfrm flipH="1">
            <a:off x="777264" y="926811"/>
            <a:ext cx="9644990" cy="780342"/>
          </a:xfrm>
          <a:prstGeom prst="round2DiagRect">
            <a:avLst>
              <a:gd name="adj1" fmla="val 50000"/>
              <a:gd name="adj2" fmla="val 0"/>
            </a:avLst>
          </a:prstGeom>
          <a:solidFill>
            <a:srgbClr val="FFE699"/>
          </a:solidFill>
          <a:ln w="28575">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14" name="Rectangle 5">
            <a:extLst>
              <a:ext uri="{FF2B5EF4-FFF2-40B4-BE49-F238E27FC236}">
                <a16:creationId xmlns:a16="http://schemas.microsoft.com/office/drawing/2014/main" xmlns="" id="{9FFFC442-1252-494D-B6AA-4BAA4414B15D}"/>
              </a:ext>
            </a:extLst>
          </p:cNvPr>
          <p:cNvSpPr/>
          <p:nvPr/>
        </p:nvSpPr>
        <p:spPr>
          <a:xfrm>
            <a:off x="580830" y="908329"/>
            <a:ext cx="9841424" cy="780342"/>
          </a:xfrm>
          <a:prstGeom prst="rect">
            <a:avLst/>
          </a:prstGeom>
          <a:noFill/>
          <a:ln>
            <a:noFill/>
          </a:ln>
        </p:spPr>
        <p:txBody>
          <a:bodyPr wrap="square" lIns="91440" tIns="45720" rIns="91440" bIns="45720">
            <a:spAutoFit/>
          </a:bodyPr>
          <a:lstStyle/>
          <a:p>
            <a:pPr algn="justLow" rtl="1">
              <a:lnSpc>
                <a:spcPct val="107000"/>
              </a:lnSpc>
              <a:spcAft>
                <a:spcPts val="800"/>
              </a:spcAft>
            </a:pPr>
            <a:r>
              <a:rPr lang="ar-BH" sz="4400" b="1" dirty="0">
                <a:ln w="0"/>
                <a:solidFill>
                  <a:schemeClr val="accent2">
                    <a:lumMod val="50000"/>
                  </a:schemeClr>
                </a:solidFill>
                <a:effectLst>
                  <a:outerShdw blurRad="38100" dist="19050" dir="2700000" algn="tl" rotWithShape="0">
                    <a:schemeClr val="dk1">
                      <a:alpha val="40000"/>
                    </a:schemeClr>
                  </a:outerShdw>
                </a:effectLst>
              </a:rPr>
              <a:t>اقرأ النص وأجب على الأسئلة </a:t>
            </a:r>
            <a:r>
              <a:rPr lang="ar-SA" sz="4400" b="1" dirty="0">
                <a:ln w="0"/>
                <a:solidFill>
                  <a:schemeClr val="accent2">
                    <a:lumMod val="50000"/>
                  </a:schemeClr>
                </a:solidFill>
                <a:effectLst>
                  <a:outerShdw blurRad="38100" dist="19050" dir="2700000" algn="tl" rotWithShape="0">
                    <a:schemeClr val="dk1">
                      <a:alpha val="40000"/>
                    </a:schemeClr>
                  </a:outerShdw>
                </a:effectLst>
              </a:rPr>
              <a:t>الآتية</a:t>
            </a:r>
            <a:r>
              <a:rPr lang="ar-BH" sz="4400" b="1" dirty="0">
                <a:ln w="0"/>
                <a:solidFill>
                  <a:schemeClr val="accent2">
                    <a:lumMod val="50000"/>
                  </a:schemeClr>
                </a:solidFill>
                <a:effectLst>
                  <a:outerShdw blurRad="38100" dist="19050" dir="2700000" algn="tl" rotWithShape="0">
                    <a:schemeClr val="dk1">
                      <a:alpha val="40000"/>
                    </a:schemeClr>
                  </a:outerShdw>
                </a:effectLst>
              </a:rPr>
              <a:t>:  </a:t>
            </a:r>
            <a:endParaRPr lang="en-GB" sz="4400" b="1" dirty="0">
              <a:ln w="0"/>
              <a:solidFill>
                <a:schemeClr val="accent2">
                  <a:lumMod val="50000"/>
                </a:schemeClr>
              </a:solidFill>
              <a:effectLst>
                <a:outerShdw blurRad="38100" dist="19050" dir="2700000" algn="tl" rotWithShape="0">
                  <a:schemeClr val="dk1">
                    <a:alpha val="40000"/>
                  </a:schemeClr>
                </a:outerShdw>
              </a:effectLst>
            </a:endParaRPr>
          </a:p>
        </p:txBody>
      </p:sp>
      <p:sp>
        <p:nvSpPr>
          <p:cNvPr id="15" name="مستطيل: زوايا قطرية مستديرة 19">
            <a:extLst>
              <a:ext uri="{FF2B5EF4-FFF2-40B4-BE49-F238E27FC236}">
                <a16:creationId xmlns:a16="http://schemas.microsoft.com/office/drawing/2014/main" xmlns="" id="{4664C732-3E67-400D-A6B0-E513A9337F1F}"/>
              </a:ext>
            </a:extLst>
          </p:cNvPr>
          <p:cNvSpPr/>
          <p:nvPr/>
        </p:nvSpPr>
        <p:spPr>
          <a:xfrm rot="10800000">
            <a:off x="9563336" y="1743911"/>
            <a:ext cx="1522288" cy="3988620"/>
          </a:xfrm>
          <a:prstGeom prst="round2DiagRect">
            <a:avLst>
              <a:gd name="adj1" fmla="val 50000"/>
              <a:gd name="adj2" fmla="val 0"/>
            </a:avLst>
          </a:prstGeom>
          <a:solidFill>
            <a:srgbClr val="92D050"/>
          </a:solid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16" name="مستطيل: زوايا قطرية مستديرة 20">
            <a:extLst>
              <a:ext uri="{FF2B5EF4-FFF2-40B4-BE49-F238E27FC236}">
                <a16:creationId xmlns:a16="http://schemas.microsoft.com/office/drawing/2014/main" xmlns="" id="{64BAFAD9-D114-4243-B5CA-F12CF5190AC8}"/>
              </a:ext>
            </a:extLst>
          </p:cNvPr>
          <p:cNvSpPr/>
          <p:nvPr/>
        </p:nvSpPr>
        <p:spPr>
          <a:xfrm rot="10800000">
            <a:off x="294404" y="1751433"/>
            <a:ext cx="10791220" cy="4111915"/>
          </a:xfrm>
          <a:prstGeom prst="round2DiagRect">
            <a:avLst>
              <a:gd name="adj1" fmla="val 38740"/>
              <a:gd name="adj2" fmla="val 0"/>
            </a:avLst>
          </a:prstGeom>
          <a:solidFill>
            <a:schemeClr val="bg1"/>
          </a:solid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17" name="مستطيل 16">
            <a:extLst>
              <a:ext uri="{FF2B5EF4-FFF2-40B4-BE49-F238E27FC236}">
                <a16:creationId xmlns:a16="http://schemas.microsoft.com/office/drawing/2014/main" xmlns="" id="{01264377-F26D-4F67-893D-798BB4DE3F38}"/>
              </a:ext>
            </a:extLst>
          </p:cNvPr>
          <p:cNvSpPr/>
          <p:nvPr/>
        </p:nvSpPr>
        <p:spPr>
          <a:xfrm>
            <a:off x="611099" y="2020272"/>
            <a:ext cx="9977319" cy="3824380"/>
          </a:xfrm>
          <a:prstGeom prst="rect">
            <a:avLst/>
          </a:prstGeom>
        </p:spPr>
        <p:txBody>
          <a:bodyPr wrap="square">
            <a:spAutoFit/>
          </a:bodyPr>
          <a:lstStyle/>
          <a:p>
            <a:pPr algn="justLow" rtl="1">
              <a:lnSpc>
                <a:spcPct val="107000"/>
              </a:lnSpc>
              <a:spcAft>
                <a:spcPts val="800"/>
              </a:spcAft>
            </a:pPr>
            <a:r>
              <a:rPr lang="ar-BH" sz="3600" b="1" dirty="0"/>
              <a:t>أقام نوح عليه السلام في قومه تسعمائة وخمسين عامًا، يدعوهم إلى عبادة الله تعالى، وينصحهم بترك عبادة الأصنام، لكن قومه رفضوا دعوته، وكذَّبوه، ووضعوا أصابعهم في آذانهم حتى لا يسمعوا كلامه، فلم يُؤمن به في تلك المدّة الطويلة إلاَّ عدد قليل.  </a:t>
            </a:r>
          </a:p>
          <a:p>
            <a:pPr algn="justLow" rtl="1">
              <a:lnSpc>
                <a:spcPct val="107000"/>
              </a:lnSpc>
              <a:spcAft>
                <a:spcPts val="800"/>
              </a:spcAft>
            </a:pPr>
            <a:r>
              <a:rPr lang="ar-SA" sz="3600" b="1" dirty="0"/>
              <a:t> </a:t>
            </a:r>
            <a:r>
              <a:rPr lang="ar-BH" sz="3600" b="1" dirty="0"/>
              <a:t>-</a:t>
            </a:r>
            <a:r>
              <a:rPr lang="ar-BH" sz="3600" b="1" dirty="0">
                <a:solidFill>
                  <a:srgbClr val="FF0000"/>
                </a:solidFill>
              </a:rPr>
              <a:t>هل استجاب قوم نوح لدعوة رسولهم</a:t>
            </a:r>
            <a:r>
              <a:rPr lang="ar-SA" sz="3600" b="1" dirty="0">
                <a:solidFill>
                  <a:srgbClr val="FF0000"/>
                </a:solidFill>
              </a:rPr>
              <a:t>؟</a:t>
            </a:r>
            <a:endParaRPr lang="en-GB" sz="3600" b="1" dirty="0">
              <a:solidFill>
                <a:srgbClr val="FF0000"/>
              </a:solidFill>
            </a:endParaRPr>
          </a:p>
          <a:p>
            <a:pPr algn="justLow" rtl="1">
              <a:lnSpc>
                <a:spcPct val="107000"/>
              </a:lnSpc>
              <a:spcAft>
                <a:spcPts val="800"/>
              </a:spcAft>
            </a:pPr>
            <a:r>
              <a:rPr lang="ar-BH" sz="3600" b="1" dirty="0"/>
              <a:t> -</a:t>
            </a:r>
            <a:r>
              <a:rPr lang="ar-BH" sz="3600" b="1" dirty="0">
                <a:solidFill>
                  <a:srgbClr val="FF0000"/>
                </a:solidFill>
              </a:rPr>
              <a:t>ماذا فعل معهم نوح عليه السلام</a:t>
            </a:r>
            <a:r>
              <a:rPr lang="ar-SA" sz="3600" b="1" dirty="0">
                <a:solidFill>
                  <a:srgbClr val="FF0000"/>
                </a:solidFill>
              </a:rPr>
              <a:t>؟</a:t>
            </a:r>
            <a:endParaRPr lang="en-GB" sz="3600" b="1" dirty="0">
              <a:solidFill>
                <a:srgbClr val="FF0000"/>
              </a:solidFill>
            </a:endParaRPr>
          </a:p>
        </p:txBody>
      </p:sp>
      <p:pic>
        <p:nvPicPr>
          <p:cNvPr id="18" name="Picture 3">
            <a:extLst>
              <a:ext uri="{FF2B5EF4-FFF2-40B4-BE49-F238E27FC236}">
                <a16:creationId xmlns:a16="http://schemas.microsoft.com/office/drawing/2014/main" xmlns="" id="{8D10957A-301F-48BD-B95C-CA41776CBE9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6615" t="19437" r="16694" b="12630"/>
          <a:stretch/>
        </p:blipFill>
        <p:spPr bwMode="auto">
          <a:xfrm>
            <a:off x="10495001" y="75446"/>
            <a:ext cx="1868686" cy="2748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شكل بيضاوي 23">
            <a:extLst>
              <a:ext uri="{FF2B5EF4-FFF2-40B4-BE49-F238E27FC236}">
                <a16:creationId xmlns:a16="http://schemas.microsoft.com/office/drawing/2014/main" xmlns="" id="{BD167082-5B87-4A6F-9EB2-F8D5CF73BCC8}"/>
              </a:ext>
            </a:extLst>
          </p:cNvPr>
          <p:cNvSpPr/>
          <p:nvPr/>
        </p:nvSpPr>
        <p:spPr>
          <a:xfrm>
            <a:off x="7870413" y="7593"/>
            <a:ext cx="2687736" cy="822448"/>
          </a:xfrm>
          <a:prstGeom prst="ellipse">
            <a:avLst/>
          </a:prstGeom>
          <a:solidFill>
            <a:srgbClr val="92D050"/>
          </a:solidFill>
          <a:ln w="38100">
            <a:solidFill>
              <a:srgbClr val="FFFFE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800" b="1" dirty="0">
                <a:ln w="0"/>
                <a:solidFill>
                  <a:schemeClr val="bg1"/>
                </a:solidFill>
                <a:effectLst>
                  <a:outerShdw blurRad="38100" dist="19050" dir="2700000" algn="tl" rotWithShape="0">
                    <a:schemeClr val="dk1">
                      <a:alpha val="40000"/>
                    </a:schemeClr>
                  </a:outerShdw>
                </a:effectLst>
                <a:latin typeface="Frutiger LT Arabic 55 Roman" panose="01000000000000000000" pitchFamily="2" charset="-78"/>
              </a:rPr>
              <a:t>نشاط</a:t>
            </a:r>
            <a:r>
              <a:rPr lang="ar-BH" sz="4800" b="1" dirty="0">
                <a:ln w="0"/>
                <a:solidFill>
                  <a:schemeClr val="bg1"/>
                </a:solidFill>
                <a:effectLst>
                  <a:outerShdw blurRad="38100" dist="19050" dir="2700000" algn="tl" rotWithShape="0">
                    <a:schemeClr val="dk1">
                      <a:alpha val="40000"/>
                    </a:schemeClr>
                  </a:outerShdw>
                </a:effectLst>
                <a:latin typeface="Frutiger LT Arabic 55 Roman" panose="01000000000000000000" pitchFamily="2" charset="-78"/>
              </a:rPr>
              <a:t> 2 </a:t>
            </a:r>
            <a:endParaRPr lang="ar-BH" sz="4800" dirty="0"/>
          </a:p>
        </p:txBody>
      </p:sp>
    </p:spTree>
    <p:extLst>
      <p:ext uri="{BB962C8B-B14F-4D97-AF65-F5344CB8AC3E}">
        <p14:creationId xmlns:p14="http://schemas.microsoft.com/office/powerpoint/2010/main" val="905039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right)">
                                      <p:cBhvr>
                                        <p:cTn id="7" dur="500"/>
                                        <p:tgtEl>
                                          <p:spTgt spid="18"/>
                                        </p:tgtEl>
                                      </p:cBhvr>
                                    </p:animEffect>
                                  </p:childTnLst>
                                </p:cTn>
                              </p:par>
                            </p:childTnLst>
                          </p:cTn>
                        </p:par>
                        <p:par>
                          <p:cTn id="8" fill="hold">
                            <p:stCondLst>
                              <p:cond delay="500"/>
                            </p:stCondLst>
                            <p:childTnLst>
                              <p:par>
                                <p:cTn id="9" presetID="32" presetClass="emph" presetSubtype="0" fill="hold" nodeType="afterEffect">
                                  <p:stCondLst>
                                    <p:cond delay="0"/>
                                  </p:stCondLst>
                                  <p:childTnLst>
                                    <p:animRot by="120000">
                                      <p:cBhvr>
                                        <p:cTn id="10" dur="100" fill="hold">
                                          <p:stCondLst>
                                            <p:cond delay="0"/>
                                          </p:stCondLst>
                                        </p:cTn>
                                        <p:tgtEl>
                                          <p:spTgt spid="18"/>
                                        </p:tgtEl>
                                        <p:attrNameLst>
                                          <p:attrName>r</p:attrName>
                                        </p:attrNameLst>
                                      </p:cBhvr>
                                    </p:animRot>
                                    <p:animRot by="-240000">
                                      <p:cBhvr>
                                        <p:cTn id="11" dur="200" fill="hold">
                                          <p:stCondLst>
                                            <p:cond delay="200"/>
                                          </p:stCondLst>
                                        </p:cTn>
                                        <p:tgtEl>
                                          <p:spTgt spid="18"/>
                                        </p:tgtEl>
                                        <p:attrNameLst>
                                          <p:attrName>r</p:attrName>
                                        </p:attrNameLst>
                                      </p:cBhvr>
                                    </p:animRot>
                                    <p:animRot by="240000">
                                      <p:cBhvr>
                                        <p:cTn id="12" dur="200" fill="hold">
                                          <p:stCondLst>
                                            <p:cond delay="400"/>
                                          </p:stCondLst>
                                        </p:cTn>
                                        <p:tgtEl>
                                          <p:spTgt spid="18"/>
                                        </p:tgtEl>
                                        <p:attrNameLst>
                                          <p:attrName>r</p:attrName>
                                        </p:attrNameLst>
                                      </p:cBhvr>
                                    </p:animRot>
                                    <p:animRot by="-240000">
                                      <p:cBhvr>
                                        <p:cTn id="13" dur="200" fill="hold">
                                          <p:stCondLst>
                                            <p:cond delay="600"/>
                                          </p:stCondLst>
                                        </p:cTn>
                                        <p:tgtEl>
                                          <p:spTgt spid="18"/>
                                        </p:tgtEl>
                                        <p:attrNameLst>
                                          <p:attrName>r</p:attrName>
                                        </p:attrNameLst>
                                      </p:cBhvr>
                                    </p:animRot>
                                    <p:animRot by="120000">
                                      <p:cBhvr>
                                        <p:cTn id="14" dur="200" fill="hold">
                                          <p:stCondLst>
                                            <p:cond delay="800"/>
                                          </p:stCondLst>
                                        </p:cTn>
                                        <p:tgtEl>
                                          <p:spTgt spid="18"/>
                                        </p:tgtEl>
                                        <p:attrNameLst>
                                          <p:attrName>r</p:attrName>
                                        </p:attrNameLst>
                                      </p:cBhvr>
                                    </p:animRo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up)">
                                      <p:cBhvr>
                                        <p:cTn id="18" dur="1250"/>
                                        <p:tgtEl>
                                          <p:spTgt spid="8"/>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up)">
                                      <p:cBhvr>
                                        <p:cTn id="21" dur="2500"/>
                                        <p:tgtEl>
                                          <p:spTgt spid="14"/>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up)">
                                      <p:cBhvr>
                                        <p:cTn id="24" dur="1250"/>
                                        <p:tgtEl>
                                          <p:spTgt spid="16"/>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1250"/>
                                        <p:tgtEl>
                                          <p:spTgt spid="15"/>
                                        </p:tgtEl>
                                      </p:cBhvr>
                                    </p:animEffect>
                                  </p:childTnLst>
                                </p:cTn>
                              </p:par>
                            </p:childTnLst>
                          </p:cTn>
                        </p:par>
                        <p:par>
                          <p:cTn id="28" fill="hold">
                            <p:stCondLst>
                              <p:cond delay="4000"/>
                            </p:stCondLst>
                            <p:childTnLst>
                              <p:par>
                                <p:cTn id="29" presetID="18" presetClass="entr" presetSubtype="12" fill="hold" grpId="0" nodeType="afterEffect">
                                  <p:stCondLst>
                                    <p:cond delay="0"/>
                                  </p:stCondLst>
                                  <p:iterate type="wd">
                                    <p:tmPct val="66000"/>
                                  </p:iterate>
                                  <p:childTnLst>
                                    <p:set>
                                      <p:cBhvr>
                                        <p:cTn id="30" dur="1" fill="hold">
                                          <p:stCondLst>
                                            <p:cond delay="0"/>
                                          </p:stCondLst>
                                        </p:cTn>
                                        <p:tgtEl>
                                          <p:spTgt spid="17"/>
                                        </p:tgtEl>
                                        <p:attrNameLst>
                                          <p:attrName>style.visibility</p:attrName>
                                        </p:attrNameLst>
                                      </p:cBhvr>
                                      <p:to>
                                        <p:strVal val="visible"/>
                                      </p:to>
                                    </p:set>
                                    <p:animEffect transition="in" filter="strips(downLeft)">
                                      <p:cBhvr>
                                        <p:cTn id="31" dur="1000"/>
                                        <p:tgtEl>
                                          <p:spTgt spid="17"/>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down)">
                                      <p:cBhvr>
                                        <p:cTn id="34" dur="1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p:bldP spid="15" grpId="0" animBg="1"/>
      <p:bldP spid="16" grpId="0" animBg="1"/>
      <p:bldP spid="17" grpId="0"/>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مجموعة 2">
            <a:extLst>
              <a:ext uri="{FF2B5EF4-FFF2-40B4-BE49-F238E27FC236}">
                <a16:creationId xmlns:a16="http://schemas.microsoft.com/office/drawing/2014/main" xmlns="" id="{E1119854-9FC4-4632-B5DF-AE9B4F71C840}"/>
              </a:ext>
            </a:extLst>
          </p:cNvPr>
          <p:cNvGrpSpPr/>
          <p:nvPr/>
        </p:nvGrpSpPr>
        <p:grpSpPr>
          <a:xfrm>
            <a:off x="139485" y="38752"/>
            <a:ext cx="3515085" cy="810515"/>
            <a:chOff x="381000" y="-304800"/>
            <a:chExt cx="3515085" cy="908330"/>
          </a:xfrm>
        </p:grpSpPr>
        <p:sp>
          <p:nvSpPr>
            <p:cNvPr id="4" name="مستطيل: زوايا علوية مستديرة 22">
              <a:extLst>
                <a:ext uri="{FF2B5EF4-FFF2-40B4-BE49-F238E27FC236}">
                  <a16:creationId xmlns:a16="http://schemas.microsoft.com/office/drawing/2014/main" xmlns="" id="{7869799D-62AF-4E76-BB8D-5F618B748562}"/>
                </a:ext>
              </a:extLst>
            </p:cNvPr>
            <p:cNvSpPr/>
            <p:nvPr/>
          </p:nvSpPr>
          <p:spPr>
            <a:xfrm rot="10800000">
              <a:off x="381000" y="-304800"/>
              <a:ext cx="3515085" cy="908330"/>
            </a:xfrm>
            <a:prstGeom prst="round2Same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6">
              <a:extLst>
                <a:ext uri="{FF2B5EF4-FFF2-40B4-BE49-F238E27FC236}">
                  <a16:creationId xmlns:a16="http://schemas.microsoft.com/office/drawing/2014/main" xmlns="" id="{A2568B52-9316-481B-9714-26F17BF31994}"/>
                </a:ext>
              </a:extLst>
            </p:cNvPr>
            <p:cNvSpPr/>
            <p:nvPr/>
          </p:nvSpPr>
          <p:spPr>
            <a:xfrm>
              <a:off x="1670688" y="-112245"/>
              <a:ext cx="1927131" cy="523220"/>
            </a:xfrm>
            <a:prstGeom prst="rect">
              <a:avLst/>
            </a:prstGeom>
            <a:noFill/>
            <a:ln>
              <a:noFill/>
            </a:ln>
          </p:spPr>
          <p:txBody>
            <a:bodyPr wrap="none" lIns="91440" tIns="45720" rIns="91440" bIns="45720">
              <a:spAutoFit/>
            </a:bodyPr>
            <a:lstStyle/>
            <a:p>
              <a:pPr algn="ctr" rtl="1"/>
              <a:r>
                <a:rPr lang="ar-BH" sz="2800" b="1" dirty="0">
                  <a:ln w="0"/>
                  <a:solidFill>
                    <a:srgbClr val="7030A0"/>
                  </a:solidFill>
                  <a:effectLst>
                    <a:outerShdw blurRad="38100" dist="19050" dir="2700000" algn="tl" rotWithShape="0">
                      <a:schemeClr val="dk1">
                        <a:alpha val="40000"/>
                      </a:schemeClr>
                    </a:outerShdw>
                  </a:effectLst>
                  <a:latin typeface="Frutiger LT Arabic 55 Roman" panose="01000000000000000000" pitchFamily="2" charset="-78"/>
                </a:rPr>
                <a:t>سيدنا نوح </a:t>
              </a:r>
              <a:r>
                <a:rPr lang="ar-BH" sz="2800" b="1" dirty="0">
                  <a:ln w="0"/>
                  <a:solidFill>
                    <a:srgbClr val="7030A0"/>
                  </a:solidFill>
                  <a:effectLst>
                    <a:outerShdw blurRad="38100" dist="19050" dir="2700000" algn="tl" rotWithShape="0">
                      <a:schemeClr val="dk1">
                        <a:alpha val="40000"/>
                      </a:schemeClr>
                    </a:outerShdw>
                  </a:effectLst>
                  <a:latin typeface="Frutiger LT Arabic 55 Roman" panose="01000000000000000000" pitchFamily="2" charset="-78"/>
                  <a:sym typeface="AGA Arabesque" panose="05010101010101010101" pitchFamily="2" charset="2"/>
                </a:rPr>
                <a:t></a:t>
              </a:r>
              <a:endParaRPr lang="en-US" sz="2800" b="1" dirty="0">
                <a:ln w="0"/>
                <a:solidFill>
                  <a:srgbClr val="7030A0"/>
                </a:solidFill>
                <a:effectLst>
                  <a:outerShdw blurRad="38100" dist="19050" dir="2700000" algn="tl" rotWithShape="0">
                    <a:schemeClr val="dk1">
                      <a:alpha val="40000"/>
                    </a:schemeClr>
                  </a:outerShdw>
                </a:effectLst>
                <a:latin typeface="Frutiger LT Arabic 55 Roman" panose="01000000000000000000" pitchFamily="2" charset="-78"/>
              </a:endParaRPr>
            </a:p>
          </p:txBody>
        </p:sp>
        <p:sp>
          <p:nvSpPr>
            <p:cNvPr id="7" name="مستطيل: زوايا علوية مستديرة 24">
              <a:extLst>
                <a:ext uri="{FF2B5EF4-FFF2-40B4-BE49-F238E27FC236}">
                  <a16:creationId xmlns:a16="http://schemas.microsoft.com/office/drawing/2014/main" xmlns="" id="{091FE6CE-E09D-43CA-AEA9-5ACF9203D6A1}"/>
                </a:ext>
              </a:extLst>
            </p:cNvPr>
            <p:cNvSpPr/>
            <p:nvPr/>
          </p:nvSpPr>
          <p:spPr>
            <a:xfrm rot="10800000">
              <a:off x="454442" y="-303630"/>
              <a:ext cx="1145760" cy="796303"/>
            </a:xfrm>
            <a:prstGeom prst="round2SameRect">
              <a:avLst/>
            </a:prstGeom>
            <a:solidFill>
              <a:srgbClr val="A6F4D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6">
              <a:extLst>
                <a:ext uri="{FF2B5EF4-FFF2-40B4-BE49-F238E27FC236}">
                  <a16:creationId xmlns:a16="http://schemas.microsoft.com/office/drawing/2014/main" xmlns="" id="{7C6F1953-3960-4B2C-8F5B-297A7FA9E73D}"/>
                </a:ext>
              </a:extLst>
            </p:cNvPr>
            <p:cNvSpPr/>
            <p:nvPr/>
          </p:nvSpPr>
          <p:spPr>
            <a:xfrm>
              <a:off x="539761" y="-223976"/>
              <a:ext cx="931665" cy="646331"/>
            </a:xfrm>
            <a:prstGeom prst="rect">
              <a:avLst/>
            </a:prstGeom>
            <a:noFill/>
            <a:ln>
              <a:noFill/>
            </a:ln>
          </p:spPr>
          <p:txBody>
            <a:bodyPr wrap="none" lIns="91440" tIns="45720" rIns="91440" bIns="45720">
              <a:spAutoFit/>
            </a:bodyPr>
            <a:lstStyle/>
            <a:p>
              <a:pPr algn="ctr"/>
              <a:r>
                <a:rPr lang="ar-BH" b="1" dirty="0">
                  <a:ln w="0"/>
                  <a:effectLst>
                    <a:outerShdw blurRad="38100" dist="19050" dir="2700000" algn="tl" rotWithShape="0">
                      <a:schemeClr val="dk1">
                        <a:alpha val="40000"/>
                      </a:schemeClr>
                    </a:outerShdw>
                  </a:effectLst>
                  <a:latin typeface="Frutiger LT Arabic 55 Roman" panose="01000000000000000000" pitchFamily="2" charset="-78"/>
                </a:rPr>
                <a:t>التربية </a:t>
              </a:r>
              <a:endParaRPr lang="en-US" b="1" dirty="0">
                <a:ln w="0"/>
                <a:effectLst>
                  <a:outerShdw blurRad="38100" dist="19050" dir="2700000" algn="tl" rotWithShape="0">
                    <a:schemeClr val="dk1">
                      <a:alpha val="40000"/>
                    </a:schemeClr>
                  </a:outerShdw>
                </a:effectLst>
                <a:latin typeface="Frutiger LT Arabic 55 Roman" panose="01000000000000000000" pitchFamily="2" charset="-78"/>
              </a:endParaRPr>
            </a:p>
            <a:p>
              <a:pPr algn="ctr"/>
              <a:r>
                <a:rPr lang="ar-BH" b="1" dirty="0">
                  <a:ln w="0"/>
                  <a:effectLst>
                    <a:outerShdw blurRad="38100" dist="19050" dir="2700000" algn="tl" rotWithShape="0">
                      <a:schemeClr val="dk1">
                        <a:alpha val="40000"/>
                      </a:schemeClr>
                    </a:outerShdw>
                  </a:effectLst>
                  <a:latin typeface="Frutiger LT Arabic 55 Roman" panose="01000000000000000000" pitchFamily="2" charset="-78"/>
                </a:rPr>
                <a:t>الإسلامية </a:t>
              </a:r>
            </a:p>
          </p:txBody>
        </p:sp>
      </p:grpSp>
      <p:grpSp>
        <p:nvGrpSpPr>
          <p:cNvPr id="9" name="مجموعة 8">
            <a:extLst>
              <a:ext uri="{FF2B5EF4-FFF2-40B4-BE49-F238E27FC236}">
                <a16:creationId xmlns:a16="http://schemas.microsoft.com/office/drawing/2014/main" xmlns="" id="{B1E97C87-B0E5-46C2-9B61-7986FB7A6C92}"/>
              </a:ext>
            </a:extLst>
          </p:cNvPr>
          <p:cNvGrpSpPr/>
          <p:nvPr/>
        </p:nvGrpSpPr>
        <p:grpSpPr>
          <a:xfrm>
            <a:off x="9372416" y="219916"/>
            <a:ext cx="2300059" cy="552365"/>
            <a:chOff x="791005" y="1844253"/>
            <a:chExt cx="2300059" cy="552365"/>
          </a:xfrm>
        </p:grpSpPr>
        <p:sp>
          <p:nvSpPr>
            <p:cNvPr id="10" name="شكل بيضاوي 9">
              <a:extLst>
                <a:ext uri="{FF2B5EF4-FFF2-40B4-BE49-F238E27FC236}">
                  <a16:creationId xmlns:a16="http://schemas.microsoft.com/office/drawing/2014/main" xmlns="" id="{D3193668-B1D0-42E1-B1CA-3FAB62149A3C}"/>
                </a:ext>
              </a:extLst>
            </p:cNvPr>
            <p:cNvSpPr/>
            <p:nvPr/>
          </p:nvSpPr>
          <p:spPr>
            <a:xfrm>
              <a:off x="791005" y="1844253"/>
              <a:ext cx="2300059" cy="552365"/>
            </a:xfrm>
            <a:prstGeom prst="ellipse">
              <a:avLst/>
            </a:prstGeom>
            <a:solidFill>
              <a:schemeClr val="accent4">
                <a:lumMod val="20000"/>
                <a:lumOff val="80000"/>
              </a:schemeClr>
            </a:solidFill>
            <a:ln w="1270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11" name="Rectangle 5">
              <a:extLst>
                <a:ext uri="{FF2B5EF4-FFF2-40B4-BE49-F238E27FC236}">
                  <a16:creationId xmlns:a16="http://schemas.microsoft.com/office/drawing/2014/main" xmlns="" id="{E30A5661-338E-4F26-A7AB-F12FB69261D1}"/>
                </a:ext>
              </a:extLst>
            </p:cNvPr>
            <p:cNvSpPr/>
            <p:nvPr/>
          </p:nvSpPr>
          <p:spPr>
            <a:xfrm>
              <a:off x="882243" y="1908931"/>
              <a:ext cx="2064525" cy="480131"/>
            </a:xfrm>
            <a:prstGeom prst="rect">
              <a:avLst/>
            </a:prstGeom>
            <a:noFill/>
            <a:ln>
              <a:noFill/>
            </a:ln>
          </p:spPr>
          <p:txBody>
            <a:bodyPr wrap="square" lIns="91440" tIns="45720" rIns="91440" bIns="45720">
              <a:spAutoFit/>
            </a:bodyPr>
            <a:lstStyle/>
            <a:p>
              <a:pPr lvl="0" algn="ctr" defTabSz="457200">
                <a:lnSpc>
                  <a:spcPct val="90000"/>
                </a:lnSpc>
                <a:spcBef>
                  <a:spcPct val="0"/>
                </a:spcBef>
                <a:defRPr/>
              </a:pPr>
              <a:r>
                <a:rPr lang="ar-BH" sz="2800" b="1" dirty="0">
                  <a:ln w="0"/>
                  <a:solidFill>
                    <a:srgbClr val="0065B0"/>
                  </a:solidFill>
                  <a:effectLst>
                    <a:outerShdw blurRad="38100" dist="19050" dir="2700000" algn="tl" rotWithShape="0">
                      <a:schemeClr val="dk1">
                        <a:alpha val="40000"/>
                      </a:schemeClr>
                    </a:outerShdw>
                  </a:effectLst>
                  <a:latin typeface="Frutiger LT Arabic 55 Roman" panose="01000000000000000000" pitchFamily="2" charset="-78"/>
                </a:rPr>
                <a:t>نموذج الإجابة</a:t>
              </a:r>
              <a:endParaRPr lang="en-US" sz="2800" b="1" dirty="0">
                <a:ln w="0"/>
                <a:solidFill>
                  <a:srgbClr val="0065B0"/>
                </a:solidFill>
                <a:effectLst>
                  <a:outerShdw blurRad="38100" dist="19050" dir="2700000" algn="tl" rotWithShape="0">
                    <a:schemeClr val="dk1">
                      <a:alpha val="40000"/>
                    </a:schemeClr>
                  </a:outerShdw>
                </a:effectLst>
                <a:latin typeface="Frutiger LT Arabic 55 Roman" panose="01000000000000000000" pitchFamily="2" charset="-78"/>
              </a:endParaRPr>
            </a:p>
          </p:txBody>
        </p:sp>
      </p:grpSp>
      <p:sp>
        <p:nvSpPr>
          <p:cNvPr id="19" name="مستطيل: زوايا قطرية مستديرة 16">
            <a:extLst>
              <a:ext uri="{FF2B5EF4-FFF2-40B4-BE49-F238E27FC236}">
                <a16:creationId xmlns:a16="http://schemas.microsoft.com/office/drawing/2014/main" xmlns="" id="{0CB13B9F-9FC8-44D7-8098-626429AC40D3}"/>
              </a:ext>
            </a:extLst>
          </p:cNvPr>
          <p:cNvSpPr/>
          <p:nvPr/>
        </p:nvSpPr>
        <p:spPr>
          <a:xfrm flipH="1">
            <a:off x="3585458" y="915842"/>
            <a:ext cx="6610727" cy="736485"/>
          </a:xfrm>
          <a:prstGeom prst="round2DiagRect">
            <a:avLst>
              <a:gd name="adj1" fmla="val 50000"/>
              <a:gd name="adj2" fmla="val 0"/>
            </a:avLst>
          </a:prstGeom>
          <a:solidFill>
            <a:srgbClr val="FFE699"/>
          </a:solidFill>
          <a:ln w="28575">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0" name="Rectangle 5">
            <a:extLst>
              <a:ext uri="{FF2B5EF4-FFF2-40B4-BE49-F238E27FC236}">
                <a16:creationId xmlns:a16="http://schemas.microsoft.com/office/drawing/2014/main" xmlns="" id="{9FFFC442-1252-494D-B6AA-4BAA4414B15D}"/>
              </a:ext>
            </a:extLst>
          </p:cNvPr>
          <p:cNvSpPr/>
          <p:nvPr/>
        </p:nvSpPr>
        <p:spPr>
          <a:xfrm>
            <a:off x="3962399" y="836225"/>
            <a:ext cx="5723373" cy="882678"/>
          </a:xfrm>
          <a:prstGeom prst="rect">
            <a:avLst/>
          </a:prstGeom>
          <a:noFill/>
          <a:ln>
            <a:noFill/>
          </a:ln>
        </p:spPr>
        <p:txBody>
          <a:bodyPr wrap="square" lIns="91440" tIns="45720" rIns="91440" bIns="45720">
            <a:spAutoFit/>
          </a:bodyPr>
          <a:lstStyle/>
          <a:p>
            <a:pPr algn="justLow" rtl="1">
              <a:lnSpc>
                <a:spcPct val="107000"/>
              </a:lnSpc>
              <a:spcAft>
                <a:spcPts val="800"/>
              </a:spcAft>
            </a:pPr>
            <a:r>
              <a:rPr lang="ar-BH" sz="4800" b="1" dirty="0">
                <a:ln w="0"/>
                <a:solidFill>
                  <a:schemeClr val="accent2">
                    <a:lumMod val="50000"/>
                  </a:schemeClr>
                </a:solidFill>
                <a:effectLst>
                  <a:outerShdw blurRad="38100" dist="19050" dir="2700000" algn="tl" rotWithShape="0">
                    <a:schemeClr val="dk1">
                      <a:alpha val="40000"/>
                    </a:schemeClr>
                  </a:outerShdw>
                </a:effectLst>
              </a:rPr>
              <a:t>نوح عليه السلام يدعو ربّه:</a:t>
            </a:r>
            <a:endParaRPr lang="en-GB" sz="4800" b="1" dirty="0">
              <a:ln w="0"/>
              <a:solidFill>
                <a:schemeClr val="accent2">
                  <a:lumMod val="50000"/>
                </a:schemeClr>
              </a:solidFill>
              <a:effectLst>
                <a:outerShdw blurRad="38100" dist="19050" dir="2700000" algn="tl" rotWithShape="0">
                  <a:schemeClr val="dk1">
                    <a:alpha val="40000"/>
                  </a:schemeClr>
                </a:outerShdw>
              </a:effectLst>
            </a:endParaRPr>
          </a:p>
        </p:txBody>
      </p:sp>
      <p:sp>
        <p:nvSpPr>
          <p:cNvPr id="21" name="مستطيل: زوايا قطرية مستديرة 19">
            <a:extLst>
              <a:ext uri="{FF2B5EF4-FFF2-40B4-BE49-F238E27FC236}">
                <a16:creationId xmlns:a16="http://schemas.microsoft.com/office/drawing/2014/main" xmlns="" id="{4664C732-3E67-400D-A6B0-E513A9337F1F}"/>
              </a:ext>
            </a:extLst>
          </p:cNvPr>
          <p:cNvSpPr/>
          <p:nvPr/>
        </p:nvSpPr>
        <p:spPr>
          <a:xfrm rot="10800000">
            <a:off x="9905633" y="1718903"/>
            <a:ext cx="1522288" cy="3988620"/>
          </a:xfrm>
          <a:prstGeom prst="round2DiagRect">
            <a:avLst>
              <a:gd name="adj1" fmla="val 50000"/>
              <a:gd name="adj2" fmla="val 0"/>
            </a:avLst>
          </a:prstGeom>
          <a:solidFill>
            <a:srgbClr val="92D050"/>
          </a:solid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2" name="مستطيل: زوايا قطرية مستديرة 20">
            <a:extLst>
              <a:ext uri="{FF2B5EF4-FFF2-40B4-BE49-F238E27FC236}">
                <a16:creationId xmlns:a16="http://schemas.microsoft.com/office/drawing/2014/main" xmlns="" id="{64BAFAD9-D114-4243-B5CA-F12CF5190AC8}"/>
              </a:ext>
            </a:extLst>
          </p:cNvPr>
          <p:cNvSpPr/>
          <p:nvPr/>
        </p:nvSpPr>
        <p:spPr>
          <a:xfrm rot="10800000">
            <a:off x="212927" y="1630581"/>
            <a:ext cx="9845475" cy="4223257"/>
          </a:xfrm>
          <a:prstGeom prst="round2DiagRect">
            <a:avLst>
              <a:gd name="adj1" fmla="val 29783"/>
              <a:gd name="adj2" fmla="val 0"/>
            </a:avLst>
          </a:prstGeom>
          <a:solidFill>
            <a:schemeClr val="bg1"/>
          </a:solid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3" name="مستطيل 22">
            <a:extLst>
              <a:ext uri="{FF2B5EF4-FFF2-40B4-BE49-F238E27FC236}">
                <a16:creationId xmlns:a16="http://schemas.microsoft.com/office/drawing/2014/main" xmlns="" id="{01264377-F26D-4F67-893D-798BB4DE3F38}"/>
              </a:ext>
            </a:extLst>
          </p:cNvPr>
          <p:cNvSpPr/>
          <p:nvPr/>
        </p:nvSpPr>
        <p:spPr>
          <a:xfrm>
            <a:off x="613775" y="1691120"/>
            <a:ext cx="9071997" cy="4044184"/>
          </a:xfrm>
          <a:prstGeom prst="rect">
            <a:avLst/>
          </a:prstGeom>
        </p:spPr>
        <p:txBody>
          <a:bodyPr wrap="square">
            <a:spAutoFit/>
          </a:bodyPr>
          <a:lstStyle/>
          <a:p>
            <a:pPr algn="justLow" rtl="1">
              <a:lnSpc>
                <a:spcPct val="107000"/>
              </a:lnSpc>
              <a:spcAft>
                <a:spcPts val="800"/>
              </a:spcAft>
            </a:pPr>
            <a:r>
              <a:rPr lang="ar-BH" sz="4000" b="1" dirty="0"/>
              <a:t>لم يستجب قوم نوح لدعوة رسولهم فصبر نوح عليه السلام على أذى قومه، وإعراضهم عن دعوته، ولمّا تأكّد من عدم استجابتهم، توجَّه إلى ربّه يدعو عليهم بالهلاك قائلًا: </a:t>
            </a:r>
            <a:r>
              <a:rPr lang="ar-SA" sz="4000" b="1" dirty="0">
                <a:solidFill>
                  <a:srgbClr val="0070C0"/>
                </a:solidFill>
                <a:sym typeface="AGA Arabesque" panose="05010101010101010101" pitchFamily="2" charset="2"/>
              </a:rPr>
              <a:t></a:t>
            </a:r>
            <a:r>
              <a:rPr lang="ar-BH" sz="4000" dirty="0">
                <a:solidFill>
                  <a:srgbClr val="0070C0"/>
                </a:solidFill>
              </a:rPr>
              <a:t>وَقَالَ نُوحٌ رَبِّ لا تَذَرْ عَلَى الْأرْضِ مِنَ الْكافِرِينَ دَيَّار</a:t>
            </a:r>
            <a:r>
              <a:rPr lang="ar-SA" sz="4000" dirty="0">
                <a:solidFill>
                  <a:srgbClr val="0070C0"/>
                </a:solidFill>
              </a:rPr>
              <a:t>ً</a:t>
            </a:r>
            <a:r>
              <a:rPr lang="ar-BH" sz="4000" dirty="0">
                <a:solidFill>
                  <a:srgbClr val="0070C0"/>
                </a:solidFill>
              </a:rPr>
              <a:t>ا </a:t>
            </a:r>
            <a:r>
              <a:rPr lang="ar-BH" sz="2400" dirty="0">
                <a:solidFill>
                  <a:srgbClr val="0070C0"/>
                </a:solidFill>
              </a:rPr>
              <a:t>(26) </a:t>
            </a:r>
            <a:r>
              <a:rPr lang="ar-BH" sz="4000" dirty="0">
                <a:solidFill>
                  <a:srgbClr val="0070C0"/>
                </a:solidFill>
              </a:rPr>
              <a:t>إِنّكَ إِن تَذَرْهُمْ يُضِلُّوا عِبَادَكَ وَلاَ يَلِدُوا إِلاّ فَاجِرًا كَفّار</a:t>
            </a:r>
            <a:r>
              <a:rPr lang="ar-SA" sz="4000" dirty="0">
                <a:solidFill>
                  <a:srgbClr val="0070C0"/>
                </a:solidFill>
              </a:rPr>
              <a:t>ً</a:t>
            </a:r>
            <a:r>
              <a:rPr lang="ar-BH" sz="4000" dirty="0">
                <a:solidFill>
                  <a:srgbClr val="0070C0"/>
                </a:solidFill>
              </a:rPr>
              <a:t>ا </a:t>
            </a:r>
            <a:r>
              <a:rPr lang="ar-BH" sz="2400" dirty="0">
                <a:solidFill>
                  <a:srgbClr val="0070C0"/>
                </a:solidFill>
              </a:rPr>
              <a:t>(27)</a:t>
            </a:r>
            <a:r>
              <a:rPr lang="ar-BH" sz="4000" b="1" dirty="0">
                <a:solidFill>
                  <a:srgbClr val="0070C0"/>
                </a:solidFill>
                <a:sym typeface="AGA Arabesque" panose="05010101010101010101" pitchFamily="2" charset="2"/>
              </a:rPr>
              <a:t>.</a:t>
            </a:r>
            <a:endParaRPr lang="en-GB" sz="4000" b="1" dirty="0">
              <a:solidFill>
                <a:srgbClr val="0070C0"/>
              </a:solidFill>
            </a:endParaRPr>
          </a:p>
        </p:txBody>
      </p:sp>
      <p:pic>
        <p:nvPicPr>
          <p:cNvPr id="24" name="Picture 3">
            <a:extLst>
              <a:ext uri="{FF2B5EF4-FFF2-40B4-BE49-F238E27FC236}">
                <a16:creationId xmlns:a16="http://schemas.microsoft.com/office/drawing/2014/main" xmlns="" id="{8D10957A-301F-48BD-B95C-CA41776CBE9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6615" t="19437" r="16694" b="12630"/>
          <a:stretch/>
        </p:blipFill>
        <p:spPr bwMode="auto">
          <a:xfrm>
            <a:off x="9685772" y="822364"/>
            <a:ext cx="2613778" cy="3395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981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500"/>
                                        <p:tgtEl>
                                          <p:spTgt spid="2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1000"/>
                                        <p:tgtEl>
                                          <p:spTgt spid="19"/>
                                        </p:tgtEl>
                                      </p:cBhvr>
                                    </p:animEffect>
                                    <p:anim calcmode="lin" valueType="num">
                                      <p:cBhvr>
                                        <p:cTn id="16" dur="1000" fill="hold"/>
                                        <p:tgtEl>
                                          <p:spTgt spid="19"/>
                                        </p:tgtEl>
                                        <p:attrNameLst>
                                          <p:attrName>ppt_x</p:attrName>
                                        </p:attrNameLst>
                                      </p:cBhvr>
                                      <p:tavLst>
                                        <p:tav tm="0">
                                          <p:val>
                                            <p:strVal val="#ppt_x"/>
                                          </p:val>
                                        </p:tav>
                                        <p:tav tm="100000">
                                          <p:val>
                                            <p:strVal val="#ppt_x"/>
                                          </p:val>
                                        </p:tav>
                                      </p:tavLst>
                                    </p:anim>
                                    <p:anim calcmode="lin" valueType="num">
                                      <p:cBhvr>
                                        <p:cTn id="17" dur="1000" fill="hold"/>
                                        <p:tgtEl>
                                          <p:spTgt spid="19"/>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1000"/>
                                        <p:tgtEl>
                                          <p:spTgt spid="22"/>
                                        </p:tgtEl>
                                      </p:cBhvr>
                                    </p:animEffect>
                                    <p:anim calcmode="lin" valueType="num">
                                      <p:cBhvr>
                                        <p:cTn id="26" dur="1000" fill="hold"/>
                                        <p:tgtEl>
                                          <p:spTgt spid="22"/>
                                        </p:tgtEl>
                                        <p:attrNameLst>
                                          <p:attrName>ppt_x</p:attrName>
                                        </p:attrNameLst>
                                      </p:cBhvr>
                                      <p:tavLst>
                                        <p:tav tm="0">
                                          <p:val>
                                            <p:strVal val="#ppt_x"/>
                                          </p:val>
                                        </p:tav>
                                        <p:tav tm="100000">
                                          <p:val>
                                            <p:strVal val="#ppt_x"/>
                                          </p:val>
                                        </p:tav>
                                      </p:tavLst>
                                    </p:anim>
                                    <p:anim calcmode="lin" valueType="num">
                                      <p:cBhvr>
                                        <p:cTn id="27" dur="1000" fill="hold"/>
                                        <p:tgtEl>
                                          <p:spTgt spid="22"/>
                                        </p:tgtEl>
                                        <p:attrNameLst>
                                          <p:attrName>ppt_y</p:attrName>
                                        </p:attrNameLst>
                                      </p:cBhvr>
                                      <p:tavLst>
                                        <p:tav tm="0">
                                          <p:val>
                                            <p:strVal val="#ppt_y+.1"/>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additive="base">
                                        <p:cTn id="30" dur="500" fill="hold"/>
                                        <p:tgtEl>
                                          <p:spTgt spid="21"/>
                                        </p:tgtEl>
                                        <p:attrNameLst>
                                          <p:attrName>ppt_x</p:attrName>
                                        </p:attrNameLst>
                                      </p:cBhvr>
                                      <p:tavLst>
                                        <p:tav tm="0">
                                          <p:val>
                                            <p:strVal val="#ppt_x"/>
                                          </p:val>
                                        </p:tav>
                                        <p:tav tm="100000">
                                          <p:val>
                                            <p:strVal val="#ppt_x"/>
                                          </p:val>
                                        </p:tav>
                                      </p:tavLst>
                                    </p:anim>
                                    <p:anim calcmode="lin" valueType="num">
                                      <p:cBhvr additive="base">
                                        <p:cTn id="31" dur="500" fill="hold"/>
                                        <p:tgtEl>
                                          <p:spTgt spid="21"/>
                                        </p:tgtEl>
                                        <p:attrNameLst>
                                          <p:attrName>ppt_y</p:attrName>
                                        </p:attrNameLst>
                                      </p:cBhvr>
                                      <p:tavLst>
                                        <p:tav tm="0">
                                          <p:val>
                                            <p:strVal val="1+#ppt_h/2"/>
                                          </p:val>
                                        </p:tav>
                                        <p:tav tm="100000">
                                          <p:val>
                                            <p:strVal val="#ppt_y"/>
                                          </p:val>
                                        </p:tav>
                                      </p:tavLst>
                                    </p:anim>
                                  </p:childTnLst>
                                </p:cTn>
                              </p:par>
                            </p:childTnLst>
                          </p:cTn>
                        </p:par>
                        <p:par>
                          <p:cTn id="32" fill="hold">
                            <p:stCondLst>
                              <p:cond delay="2000"/>
                            </p:stCondLst>
                            <p:childTnLst>
                              <p:par>
                                <p:cTn id="33" presetID="21" presetClass="entr" presetSubtype="1"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heel(1)">
                                      <p:cBhvr>
                                        <p:cTn id="35"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1" grpId="0" animBg="1"/>
      <p:bldP spid="22" grpId="0" animBg="1"/>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مجموعة 2">
            <a:extLst>
              <a:ext uri="{FF2B5EF4-FFF2-40B4-BE49-F238E27FC236}">
                <a16:creationId xmlns:a16="http://schemas.microsoft.com/office/drawing/2014/main" xmlns="" id="{E1119854-9FC4-4632-B5DF-AE9B4F71C840}"/>
              </a:ext>
            </a:extLst>
          </p:cNvPr>
          <p:cNvGrpSpPr/>
          <p:nvPr/>
        </p:nvGrpSpPr>
        <p:grpSpPr>
          <a:xfrm>
            <a:off x="89381" y="0"/>
            <a:ext cx="3515085" cy="970345"/>
            <a:chOff x="381000" y="-366815"/>
            <a:chExt cx="3515085" cy="970345"/>
          </a:xfrm>
        </p:grpSpPr>
        <p:sp>
          <p:nvSpPr>
            <p:cNvPr id="4" name="مستطيل: زوايا علوية مستديرة 22">
              <a:extLst>
                <a:ext uri="{FF2B5EF4-FFF2-40B4-BE49-F238E27FC236}">
                  <a16:creationId xmlns:a16="http://schemas.microsoft.com/office/drawing/2014/main" xmlns="" id="{7869799D-62AF-4E76-BB8D-5F618B748562}"/>
                </a:ext>
              </a:extLst>
            </p:cNvPr>
            <p:cNvSpPr/>
            <p:nvPr/>
          </p:nvSpPr>
          <p:spPr>
            <a:xfrm rot="10800000">
              <a:off x="381000" y="-304800"/>
              <a:ext cx="3515085" cy="908330"/>
            </a:xfrm>
            <a:prstGeom prst="round2Same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6">
              <a:extLst>
                <a:ext uri="{FF2B5EF4-FFF2-40B4-BE49-F238E27FC236}">
                  <a16:creationId xmlns:a16="http://schemas.microsoft.com/office/drawing/2014/main" xmlns="" id="{A2568B52-9316-481B-9714-26F17BF31994}"/>
                </a:ext>
              </a:extLst>
            </p:cNvPr>
            <p:cNvSpPr/>
            <p:nvPr/>
          </p:nvSpPr>
          <p:spPr>
            <a:xfrm>
              <a:off x="1735336" y="-137824"/>
              <a:ext cx="1927131" cy="523220"/>
            </a:xfrm>
            <a:prstGeom prst="rect">
              <a:avLst/>
            </a:prstGeom>
            <a:noFill/>
            <a:ln>
              <a:noFill/>
            </a:ln>
          </p:spPr>
          <p:txBody>
            <a:bodyPr wrap="none" lIns="91440" tIns="45720" rIns="91440" bIns="45720">
              <a:spAutoFit/>
            </a:bodyPr>
            <a:lstStyle/>
            <a:p>
              <a:pPr algn="ctr" rtl="1"/>
              <a:r>
                <a:rPr lang="ar-BH" sz="2800" b="1" dirty="0">
                  <a:ln w="0"/>
                  <a:solidFill>
                    <a:srgbClr val="7030A0"/>
                  </a:solidFill>
                  <a:effectLst>
                    <a:outerShdw blurRad="38100" dist="19050" dir="2700000" algn="tl" rotWithShape="0">
                      <a:schemeClr val="dk1">
                        <a:alpha val="40000"/>
                      </a:schemeClr>
                    </a:outerShdw>
                  </a:effectLst>
                  <a:latin typeface="Frutiger LT Arabic 55 Roman" panose="01000000000000000000" pitchFamily="2" charset="-78"/>
                </a:rPr>
                <a:t>سيدنا نوح </a:t>
              </a:r>
              <a:r>
                <a:rPr lang="ar-BH" sz="2800" b="1" dirty="0">
                  <a:ln w="0"/>
                  <a:solidFill>
                    <a:srgbClr val="7030A0"/>
                  </a:solidFill>
                  <a:effectLst>
                    <a:outerShdw blurRad="38100" dist="19050" dir="2700000" algn="tl" rotWithShape="0">
                      <a:schemeClr val="dk1">
                        <a:alpha val="40000"/>
                      </a:schemeClr>
                    </a:outerShdw>
                  </a:effectLst>
                  <a:latin typeface="Frutiger LT Arabic 55 Roman" panose="01000000000000000000" pitchFamily="2" charset="-78"/>
                  <a:sym typeface="AGA Arabesque" panose="05010101010101010101" pitchFamily="2" charset="2"/>
                </a:rPr>
                <a:t></a:t>
              </a:r>
              <a:endParaRPr lang="en-US" sz="2800" b="1" dirty="0">
                <a:ln w="0"/>
                <a:solidFill>
                  <a:srgbClr val="7030A0"/>
                </a:solidFill>
                <a:effectLst>
                  <a:outerShdw blurRad="38100" dist="19050" dir="2700000" algn="tl" rotWithShape="0">
                    <a:schemeClr val="dk1">
                      <a:alpha val="40000"/>
                    </a:schemeClr>
                  </a:outerShdw>
                </a:effectLst>
                <a:latin typeface="Frutiger LT Arabic 55 Roman" panose="01000000000000000000" pitchFamily="2" charset="-78"/>
              </a:endParaRPr>
            </a:p>
          </p:txBody>
        </p:sp>
        <p:sp>
          <p:nvSpPr>
            <p:cNvPr id="7" name="مستطيل: زوايا علوية مستديرة 24">
              <a:extLst>
                <a:ext uri="{FF2B5EF4-FFF2-40B4-BE49-F238E27FC236}">
                  <a16:creationId xmlns:a16="http://schemas.microsoft.com/office/drawing/2014/main" xmlns="" id="{091FE6CE-E09D-43CA-AEA9-5ACF9203D6A1}"/>
                </a:ext>
              </a:extLst>
            </p:cNvPr>
            <p:cNvSpPr/>
            <p:nvPr/>
          </p:nvSpPr>
          <p:spPr>
            <a:xfrm rot="10800000">
              <a:off x="454440" y="-366815"/>
              <a:ext cx="1145760" cy="908330"/>
            </a:xfrm>
            <a:prstGeom prst="round2SameRect">
              <a:avLst/>
            </a:prstGeom>
            <a:solidFill>
              <a:srgbClr val="A6F4D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6">
              <a:extLst>
                <a:ext uri="{FF2B5EF4-FFF2-40B4-BE49-F238E27FC236}">
                  <a16:creationId xmlns:a16="http://schemas.microsoft.com/office/drawing/2014/main" xmlns="" id="{7C6F1953-3960-4B2C-8F5B-297A7FA9E73D}"/>
                </a:ext>
              </a:extLst>
            </p:cNvPr>
            <p:cNvSpPr/>
            <p:nvPr/>
          </p:nvSpPr>
          <p:spPr>
            <a:xfrm>
              <a:off x="529140" y="-199380"/>
              <a:ext cx="931665" cy="646331"/>
            </a:xfrm>
            <a:prstGeom prst="rect">
              <a:avLst/>
            </a:prstGeom>
            <a:noFill/>
            <a:ln>
              <a:noFill/>
            </a:ln>
          </p:spPr>
          <p:txBody>
            <a:bodyPr wrap="none" lIns="91440" tIns="45720" rIns="91440" bIns="45720">
              <a:spAutoFit/>
            </a:bodyPr>
            <a:lstStyle/>
            <a:p>
              <a:pPr algn="ctr"/>
              <a:r>
                <a:rPr lang="ar-BH" b="1" dirty="0">
                  <a:ln w="0"/>
                  <a:effectLst>
                    <a:outerShdw blurRad="38100" dist="19050" dir="2700000" algn="tl" rotWithShape="0">
                      <a:schemeClr val="dk1">
                        <a:alpha val="40000"/>
                      </a:schemeClr>
                    </a:outerShdw>
                  </a:effectLst>
                  <a:latin typeface="Frutiger LT Arabic 55 Roman" panose="01000000000000000000" pitchFamily="2" charset="-78"/>
                </a:rPr>
                <a:t>التربية </a:t>
              </a:r>
              <a:endParaRPr lang="en-US" b="1" dirty="0">
                <a:ln w="0"/>
                <a:effectLst>
                  <a:outerShdw blurRad="38100" dist="19050" dir="2700000" algn="tl" rotWithShape="0">
                    <a:schemeClr val="dk1">
                      <a:alpha val="40000"/>
                    </a:schemeClr>
                  </a:outerShdw>
                </a:effectLst>
                <a:latin typeface="Frutiger LT Arabic 55 Roman" panose="01000000000000000000" pitchFamily="2" charset="-78"/>
              </a:endParaRPr>
            </a:p>
            <a:p>
              <a:pPr algn="ctr"/>
              <a:r>
                <a:rPr lang="ar-BH" b="1" dirty="0">
                  <a:ln w="0"/>
                  <a:effectLst>
                    <a:outerShdw blurRad="38100" dist="19050" dir="2700000" algn="tl" rotWithShape="0">
                      <a:schemeClr val="dk1">
                        <a:alpha val="40000"/>
                      </a:schemeClr>
                    </a:outerShdw>
                  </a:effectLst>
                  <a:latin typeface="Frutiger LT Arabic 55 Roman" panose="01000000000000000000" pitchFamily="2" charset="-78"/>
                </a:rPr>
                <a:t>الإسلامية </a:t>
              </a:r>
            </a:p>
          </p:txBody>
        </p:sp>
      </p:grpSp>
      <p:sp>
        <p:nvSpPr>
          <p:cNvPr id="21" name="مستطيل: زوايا قطرية مستديرة 19">
            <a:extLst>
              <a:ext uri="{FF2B5EF4-FFF2-40B4-BE49-F238E27FC236}">
                <a16:creationId xmlns:a16="http://schemas.microsoft.com/office/drawing/2014/main" xmlns="" id="{4664C732-3E67-400D-A6B0-E513A9337F1F}"/>
              </a:ext>
            </a:extLst>
          </p:cNvPr>
          <p:cNvSpPr/>
          <p:nvPr/>
        </p:nvSpPr>
        <p:spPr>
          <a:xfrm rot="10800000">
            <a:off x="9905633" y="1718903"/>
            <a:ext cx="1522288" cy="3988620"/>
          </a:xfrm>
          <a:prstGeom prst="round2DiagRect">
            <a:avLst>
              <a:gd name="adj1" fmla="val 50000"/>
              <a:gd name="adj2" fmla="val 0"/>
            </a:avLst>
          </a:prstGeom>
          <a:solidFill>
            <a:srgbClr val="92D050"/>
          </a:solid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2" name="مستطيل: زوايا قطرية مستديرة 20">
            <a:extLst>
              <a:ext uri="{FF2B5EF4-FFF2-40B4-BE49-F238E27FC236}">
                <a16:creationId xmlns:a16="http://schemas.microsoft.com/office/drawing/2014/main" xmlns="" id="{64BAFAD9-D114-4243-B5CA-F12CF5190AC8}"/>
              </a:ext>
            </a:extLst>
          </p:cNvPr>
          <p:cNvSpPr/>
          <p:nvPr/>
        </p:nvSpPr>
        <p:spPr>
          <a:xfrm>
            <a:off x="454439" y="1718902"/>
            <a:ext cx="9451193" cy="4386887"/>
          </a:xfrm>
          <a:prstGeom prst="round2DiagRect">
            <a:avLst>
              <a:gd name="adj1" fmla="val 29783"/>
              <a:gd name="adj2" fmla="val 0"/>
            </a:avLst>
          </a:prstGeom>
          <a:solidFill>
            <a:schemeClr val="bg1"/>
          </a:solid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BH" sz="3600" b="1" dirty="0">
                <a:solidFill>
                  <a:srgbClr val="FF0000"/>
                </a:solidFill>
              </a:rPr>
              <a:t>1- أختار رمز الإجابة فيما يأتي وأضع سطرًا تحته:</a:t>
            </a:r>
            <a:endParaRPr lang="en-US" sz="3600" b="1" dirty="0">
              <a:solidFill>
                <a:schemeClr val="tx1"/>
              </a:solidFill>
            </a:endParaRPr>
          </a:p>
          <a:p>
            <a:pPr algn="r"/>
            <a:r>
              <a:rPr lang="ar-BH" sz="3200" b="1" dirty="0">
                <a:solidFill>
                  <a:schemeClr val="tx1"/>
                </a:solidFill>
              </a:rPr>
              <a:t>أقام نوح </a:t>
            </a:r>
            <a:r>
              <a:rPr lang="ar-BH" sz="3200" b="1" dirty="0">
                <a:solidFill>
                  <a:schemeClr val="tx1"/>
                </a:solidFill>
                <a:sym typeface="AGA Arabesque" panose="05010101010101010101" pitchFamily="2" charset="2"/>
              </a:rPr>
              <a:t> </a:t>
            </a:r>
            <a:r>
              <a:rPr lang="ar-BH" sz="3200" b="1" dirty="0">
                <a:solidFill>
                  <a:schemeClr val="tx1"/>
                </a:solidFill>
              </a:rPr>
              <a:t>في قومه:</a:t>
            </a:r>
            <a:r>
              <a:rPr lang="en-US" sz="3200" b="1" dirty="0">
                <a:solidFill>
                  <a:schemeClr val="tx1"/>
                </a:solidFill>
              </a:rPr>
              <a:t>-</a:t>
            </a:r>
            <a:endParaRPr lang="ar-BH" sz="3200" b="1" dirty="0">
              <a:solidFill>
                <a:schemeClr val="tx1"/>
              </a:solidFill>
            </a:endParaRPr>
          </a:p>
          <a:p>
            <a:pPr algn="r"/>
            <a:endParaRPr lang="ar-BH" b="1" dirty="0">
              <a:solidFill>
                <a:schemeClr val="tx1"/>
              </a:solidFill>
            </a:endParaRPr>
          </a:p>
          <a:p>
            <a:pPr algn="ctr"/>
            <a:r>
              <a:rPr lang="ar-BH" sz="3200" dirty="0">
                <a:solidFill>
                  <a:schemeClr val="tx1"/>
                </a:solidFill>
              </a:rPr>
              <a:t>أ</a:t>
            </a:r>
            <a:r>
              <a:rPr lang="ar-BH" sz="4000" dirty="0">
                <a:solidFill>
                  <a:schemeClr val="tx1"/>
                </a:solidFill>
              </a:rPr>
              <a:t>- </a:t>
            </a:r>
            <a:r>
              <a:rPr lang="ar-BH" sz="3200" dirty="0">
                <a:solidFill>
                  <a:schemeClr val="tx1"/>
                </a:solidFill>
              </a:rPr>
              <a:t>100عام    ب- 500 عام     ج- 750 عامًا    950 عامًا     </a:t>
            </a:r>
            <a:endParaRPr lang="en-US" sz="4000" dirty="0">
              <a:solidFill>
                <a:schemeClr val="tx1"/>
              </a:solidFill>
            </a:endParaRPr>
          </a:p>
          <a:p>
            <a:pPr marL="571500" indent="-571500" algn="ctr">
              <a:buFont typeface="Arial" panose="020B0604020202020204" pitchFamily="34" charset="0"/>
              <a:buChar char="•"/>
            </a:pPr>
            <a:endParaRPr lang="ar-BH" sz="2000" dirty="0">
              <a:solidFill>
                <a:srgbClr val="FF0000"/>
              </a:solidFill>
            </a:endParaRPr>
          </a:p>
          <a:p>
            <a:pPr algn="r"/>
            <a:r>
              <a:rPr lang="ar-BH" sz="3200" b="1" dirty="0">
                <a:solidFill>
                  <a:schemeClr val="tx1"/>
                </a:solidFill>
              </a:rPr>
              <a:t>وضع قوم نوح </a:t>
            </a:r>
            <a:r>
              <a:rPr lang="ar-BH" sz="3200" b="1" dirty="0">
                <a:solidFill>
                  <a:schemeClr val="tx1"/>
                </a:solidFill>
                <a:sym typeface="AGA Arabesque" panose="05010101010101010101" pitchFamily="2" charset="2"/>
              </a:rPr>
              <a:t> أصابعهم في آذانهم يدلُّ على:</a:t>
            </a:r>
          </a:p>
          <a:p>
            <a:pPr algn="r"/>
            <a:endParaRPr lang="ar-BH" b="1" dirty="0">
              <a:solidFill>
                <a:schemeClr val="tx1"/>
              </a:solidFill>
              <a:sym typeface="AGA Arabesque" panose="05010101010101010101" pitchFamily="2" charset="2"/>
            </a:endParaRPr>
          </a:p>
          <a:p>
            <a:pPr algn="r"/>
            <a:r>
              <a:rPr lang="ar-BH" sz="3200" dirty="0">
                <a:solidFill>
                  <a:schemeClr val="tx1"/>
                </a:solidFill>
                <a:sym typeface="AGA Arabesque" panose="05010101010101010101" pitchFamily="2" charset="2"/>
              </a:rPr>
              <a:t>أ- حبِّهم لنوح      ب- قوَّة سمعهم      ج- رفضهم سماع كلامه</a:t>
            </a:r>
            <a:endParaRPr lang="ar-BH" sz="3200" dirty="0">
              <a:solidFill>
                <a:schemeClr val="tx1"/>
              </a:solidFill>
            </a:endParaRPr>
          </a:p>
        </p:txBody>
      </p:sp>
      <p:sp>
        <p:nvSpPr>
          <p:cNvPr id="23" name="مستطيل 22">
            <a:extLst>
              <a:ext uri="{FF2B5EF4-FFF2-40B4-BE49-F238E27FC236}">
                <a16:creationId xmlns:a16="http://schemas.microsoft.com/office/drawing/2014/main" xmlns="" id="{01264377-F26D-4F67-893D-798BB4DE3F38}"/>
              </a:ext>
            </a:extLst>
          </p:cNvPr>
          <p:cNvSpPr/>
          <p:nvPr/>
        </p:nvSpPr>
        <p:spPr>
          <a:xfrm>
            <a:off x="883404" y="1873914"/>
            <a:ext cx="8802368" cy="717761"/>
          </a:xfrm>
          <a:prstGeom prst="rect">
            <a:avLst/>
          </a:prstGeom>
        </p:spPr>
        <p:txBody>
          <a:bodyPr wrap="square">
            <a:spAutoFit/>
          </a:bodyPr>
          <a:lstStyle/>
          <a:p>
            <a:pPr algn="justLow" rtl="1">
              <a:lnSpc>
                <a:spcPct val="107000"/>
              </a:lnSpc>
              <a:spcAft>
                <a:spcPts val="800"/>
              </a:spcAft>
            </a:pPr>
            <a:r>
              <a:rPr lang="ar-BH" sz="4000" b="1" dirty="0"/>
              <a:t> </a:t>
            </a:r>
            <a:endParaRPr lang="en-GB" sz="4000" b="1" dirty="0">
              <a:solidFill>
                <a:srgbClr val="0070C0"/>
              </a:solidFill>
            </a:endParaRPr>
          </a:p>
        </p:txBody>
      </p:sp>
      <p:pic>
        <p:nvPicPr>
          <p:cNvPr id="24" name="Picture 3">
            <a:extLst>
              <a:ext uri="{FF2B5EF4-FFF2-40B4-BE49-F238E27FC236}">
                <a16:creationId xmlns:a16="http://schemas.microsoft.com/office/drawing/2014/main" xmlns="" id="{8D10957A-301F-48BD-B95C-CA41776CBE9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6615" t="19437" r="16694" b="12630"/>
          <a:stretch/>
        </p:blipFill>
        <p:spPr bwMode="auto">
          <a:xfrm>
            <a:off x="9627993" y="732882"/>
            <a:ext cx="2613778" cy="3395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شكل بيضاوي 24">
            <a:extLst>
              <a:ext uri="{FF2B5EF4-FFF2-40B4-BE49-F238E27FC236}">
                <a16:creationId xmlns:a16="http://schemas.microsoft.com/office/drawing/2014/main" xmlns="" id="{BD167082-5B87-4A6F-9EB2-F8D5CF73BCC8}"/>
              </a:ext>
            </a:extLst>
          </p:cNvPr>
          <p:cNvSpPr/>
          <p:nvPr/>
        </p:nvSpPr>
        <p:spPr>
          <a:xfrm>
            <a:off x="7196470" y="-49577"/>
            <a:ext cx="2938156" cy="938657"/>
          </a:xfrm>
          <a:prstGeom prst="ellipse">
            <a:avLst/>
          </a:prstGeom>
          <a:solidFill>
            <a:srgbClr val="92D050"/>
          </a:solidFill>
          <a:ln w="38100">
            <a:solidFill>
              <a:srgbClr val="FFFFE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800" b="1" dirty="0">
                <a:ln w="0"/>
                <a:solidFill>
                  <a:schemeClr val="bg1"/>
                </a:solidFill>
                <a:effectLst>
                  <a:outerShdw blurRad="38100" dist="19050" dir="2700000" algn="tl" rotWithShape="0">
                    <a:schemeClr val="dk1">
                      <a:alpha val="40000"/>
                    </a:schemeClr>
                  </a:outerShdw>
                </a:effectLst>
                <a:latin typeface="Frutiger LT Arabic 55 Roman" panose="01000000000000000000" pitchFamily="2" charset="-78"/>
              </a:rPr>
              <a:t>نشاط</a:t>
            </a:r>
            <a:r>
              <a:rPr lang="ar-BH" sz="4800" b="1" dirty="0">
                <a:ln w="0"/>
                <a:solidFill>
                  <a:schemeClr val="bg1"/>
                </a:solidFill>
                <a:effectLst>
                  <a:outerShdw blurRad="38100" dist="19050" dir="2700000" algn="tl" rotWithShape="0">
                    <a:schemeClr val="dk1">
                      <a:alpha val="40000"/>
                    </a:schemeClr>
                  </a:outerShdw>
                </a:effectLst>
                <a:latin typeface="Frutiger LT Arabic 55 Roman" panose="01000000000000000000" pitchFamily="2" charset="-78"/>
              </a:rPr>
              <a:t> 3 </a:t>
            </a:r>
            <a:endParaRPr lang="ar-BH" sz="4800" dirty="0"/>
          </a:p>
        </p:txBody>
      </p:sp>
      <p:sp>
        <p:nvSpPr>
          <p:cNvPr id="19" name="مستطيل: زوايا قطرية مستديرة 20">
            <a:extLst>
              <a:ext uri="{FF2B5EF4-FFF2-40B4-BE49-F238E27FC236}">
                <a16:creationId xmlns:a16="http://schemas.microsoft.com/office/drawing/2014/main" xmlns="" id="{B764B2A1-C3CE-4C5D-A40C-C217C2D667C6}"/>
              </a:ext>
            </a:extLst>
          </p:cNvPr>
          <p:cNvSpPr/>
          <p:nvPr/>
        </p:nvSpPr>
        <p:spPr>
          <a:xfrm>
            <a:off x="139485" y="1718902"/>
            <a:ext cx="9766147" cy="4386887"/>
          </a:xfrm>
          <a:prstGeom prst="round2DiagRect">
            <a:avLst>
              <a:gd name="adj1" fmla="val 29783"/>
              <a:gd name="adj2" fmla="val 0"/>
            </a:avLst>
          </a:prstGeom>
          <a:solidFill>
            <a:schemeClr val="bg1"/>
          </a:solid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BH" sz="3600" b="1" dirty="0">
                <a:solidFill>
                  <a:srgbClr val="FF0000"/>
                </a:solidFill>
              </a:rPr>
              <a:t>1- أختار رمز الإجابة فيما يأتي وأضع سطرًا تحته:</a:t>
            </a:r>
            <a:endParaRPr lang="en-US" sz="3600" b="1" dirty="0">
              <a:solidFill>
                <a:schemeClr val="tx1"/>
              </a:solidFill>
            </a:endParaRPr>
          </a:p>
          <a:p>
            <a:pPr algn="r"/>
            <a:r>
              <a:rPr lang="ar-BH" sz="3200" b="1" dirty="0">
                <a:solidFill>
                  <a:schemeClr val="tx1"/>
                </a:solidFill>
              </a:rPr>
              <a:t>أقام نوح </a:t>
            </a:r>
            <a:r>
              <a:rPr lang="ar-BH" sz="3200" b="1" dirty="0">
                <a:solidFill>
                  <a:schemeClr val="tx1"/>
                </a:solidFill>
                <a:sym typeface="AGA Arabesque" panose="05010101010101010101" pitchFamily="2" charset="2"/>
              </a:rPr>
              <a:t> </a:t>
            </a:r>
            <a:r>
              <a:rPr lang="ar-BH" sz="3200" b="1" dirty="0">
                <a:solidFill>
                  <a:schemeClr val="tx1"/>
                </a:solidFill>
              </a:rPr>
              <a:t>في قومه:</a:t>
            </a:r>
            <a:r>
              <a:rPr lang="en-US" sz="3200" b="1" dirty="0">
                <a:solidFill>
                  <a:schemeClr val="tx1"/>
                </a:solidFill>
              </a:rPr>
              <a:t>-</a:t>
            </a:r>
            <a:endParaRPr lang="ar-BH" sz="3200" b="1" dirty="0">
              <a:solidFill>
                <a:schemeClr val="tx1"/>
              </a:solidFill>
            </a:endParaRPr>
          </a:p>
          <a:p>
            <a:pPr algn="r"/>
            <a:endParaRPr lang="ar-BH" b="1" dirty="0">
              <a:solidFill>
                <a:schemeClr val="tx1"/>
              </a:solidFill>
            </a:endParaRPr>
          </a:p>
          <a:p>
            <a:pPr algn="r"/>
            <a:r>
              <a:rPr lang="ar-BH" sz="3200" dirty="0">
                <a:solidFill>
                  <a:schemeClr val="tx1"/>
                </a:solidFill>
              </a:rPr>
              <a:t>أ</a:t>
            </a:r>
            <a:r>
              <a:rPr lang="ar-BH" sz="4000" dirty="0">
                <a:solidFill>
                  <a:schemeClr val="tx1"/>
                </a:solidFill>
              </a:rPr>
              <a:t>- </a:t>
            </a:r>
            <a:r>
              <a:rPr lang="ar-BH" sz="3200" dirty="0">
                <a:solidFill>
                  <a:schemeClr val="tx1"/>
                </a:solidFill>
              </a:rPr>
              <a:t>100عام    ب- 500 عام     ج- 750 عامًا    د- </a:t>
            </a:r>
            <a:r>
              <a:rPr lang="ar-BH" sz="3200" u="sng" dirty="0">
                <a:solidFill>
                  <a:srgbClr val="FF0000"/>
                </a:solidFill>
              </a:rPr>
              <a:t>950 عامًا</a:t>
            </a:r>
            <a:r>
              <a:rPr lang="en-US" sz="3200" u="sng" dirty="0">
                <a:solidFill>
                  <a:srgbClr val="FF0000"/>
                </a:solidFill>
              </a:rPr>
              <a:t> </a:t>
            </a:r>
            <a:endParaRPr lang="en-US" sz="4000" u="sng" dirty="0">
              <a:solidFill>
                <a:srgbClr val="FF0000"/>
              </a:solidFill>
            </a:endParaRPr>
          </a:p>
          <a:p>
            <a:pPr marL="571500" indent="-571500" algn="ctr">
              <a:buFont typeface="Arial" panose="020B0604020202020204" pitchFamily="34" charset="0"/>
              <a:buChar char="•"/>
            </a:pPr>
            <a:endParaRPr lang="ar-BH" sz="2000" dirty="0">
              <a:solidFill>
                <a:srgbClr val="FF0000"/>
              </a:solidFill>
            </a:endParaRPr>
          </a:p>
          <a:p>
            <a:pPr algn="r"/>
            <a:r>
              <a:rPr lang="ar-BH" sz="3200" b="1" dirty="0">
                <a:solidFill>
                  <a:schemeClr val="tx1"/>
                </a:solidFill>
              </a:rPr>
              <a:t>وضع قوم نوح </a:t>
            </a:r>
            <a:r>
              <a:rPr lang="ar-BH" sz="3200" b="1" dirty="0">
                <a:solidFill>
                  <a:schemeClr val="tx1"/>
                </a:solidFill>
                <a:sym typeface="AGA Arabesque" panose="05010101010101010101" pitchFamily="2" charset="2"/>
              </a:rPr>
              <a:t> أصابعهم في آذانهم يدلُّ على:</a:t>
            </a:r>
          </a:p>
          <a:p>
            <a:pPr algn="r"/>
            <a:endParaRPr lang="ar-BH" b="1" dirty="0">
              <a:solidFill>
                <a:schemeClr val="tx1"/>
              </a:solidFill>
              <a:sym typeface="AGA Arabesque" panose="05010101010101010101" pitchFamily="2" charset="2"/>
            </a:endParaRPr>
          </a:p>
          <a:p>
            <a:pPr algn="r"/>
            <a:r>
              <a:rPr lang="ar-BH" sz="3200" dirty="0">
                <a:solidFill>
                  <a:schemeClr val="tx1"/>
                </a:solidFill>
                <a:sym typeface="AGA Arabesque" panose="05010101010101010101" pitchFamily="2" charset="2"/>
              </a:rPr>
              <a:t>أ- حبِّهم لنوح      ب- قوَّة سمعهم      </a:t>
            </a:r>
            <a:r>
              <a:rPr lang="ar-BH" sz="3200" u="sng" dirty="0">
                <a:solidFill>
                  <a:srgbClr val="FF0000"/>
                </a:solidFill>
                <a:sym typeface="AGA Arabesque" panose="05010101010101010101" pitchFamily="2" charset="2"/>
              </a:rPr>
              <a:t>ج- رفضهم سماع كلامه</a:t>
            </a:r>
            <a:endParaRPr lang="ar-BH" sz="3200" u="sng" dirty="0">
              <a:solidFill>
                <a:srgbClr val="FF0000"/>
              </a:solidFill>
            </a:endParaRPr>
          </a:p>
        </p:txBody>
      </p:sp>
      <p:grpSp>
        <p:nvGrpSpPr>
          <p:cNvPr id="20" name="مجموعة 8">
            <a:extLst>
              <a:ext uri="{FF2B5EF4-FFF2-40B4-BE49-F238E27FC236}">
                <a16:creationId xmlns:a16="http://schemas.microsoft.com/office/drawing/2014/main" xmlns="" id="{F2CB38DD-5E29-4D8A-A919-48EA88FEDE39}"/>
              </a:ext>
            </a:extLst>
          </p:cNvPr>
          <p:cNvGrpSpPr/>
          <p:nvPr/>
        </p:nvGrpSpPr>
        <p:grpSpPr>
          <a:xfrm>
            <a:off x="3602379" y="908330"/>
            <a:ext cx="2300059" cy="552365"/>
            <a:chOff x="791005" y="1844253"/>
            <a:chExt cx="2300059" cy="552365"/>
          </a:xfrm>
        </p:grpSpPr>
        <p:sp>
          <p:nvSpPr>
            <p:cNvPr id="26" name="شكل بيضاوي 9">
              <a:extLst>
                <a:ext uri="{FF2B5EF4-FFF2-40B4-BE49-F238E27FC236}">
                  <a16:creationId xmlns:a16="http://schemas.microsoft.com/office/drawing/2014/main" xmlns="" id="{A229297D-AACC-467B-9379-8E3B41B6B544}"/>
                </a:ext>
              </a:extLst>
            </p:cNvPr>
            <p:cNvSpPr/>
            <p:nvPr/>
          </p:nvSpPr>
          <p:spPr>
            <a:xfrm>
              <a:off x="791005" y="1844253"/>
              <a:ext cx="2300059" cy="552365"/>
            </a:xfrm>
            <a:prstGeom prst="ellipse">
              <a:avLst/>
            </a:prstGeom>
            <a:solidFill>
              <a:schemeClr val="accent4">
                <a:lumMod val="20000"/>
                <a:lumOff val="80000"/>
              </a:schemeClr>
            </a:solidFill>
            <a:ln w="1270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7" name="Rectangle 5">
              <a:extLst>
                <a:ext uri="{FF2B5EF4-FFF2-40B4-BE49-F238E27FC236}">
                  <a16:creationId xmlns:a16="http://schemas.microsoft.com/office/drawing/2014/main" xmlns="" id="{7A3C2BDD-A841-450F-853C-A5C41B47F462}"/>
                </a:ext>
              </a:extLst>
            </p:cNvPr>
            <p:cNvSpPr/>
            <p:nvPr/>
          </p:nvSpPr>
          <p:spPr>
            <a:xfrm>
              <a:off x="882243" y="1908931"/>
              <a:ext cx="2064525" cy="480131"/>
            </a:xfrm>
            <a:prstGeom prst="rect">
              <a:avLst/>
            </a:prstGeom>
            <a:noFill/>
            <a:ln>
              <a:noFill/>
            </a:ln>
          </p:spPr>
          <p:txBody>
            <a:bodyPr wrap="square" lIns="91440" tIns="45720" rIns="91440" bIns="45720">
              <a:spAutoFit/>
            </a:bodyPr>
            <a:lstStyle/>
            <a:p>
              <a:pPr lvl="0" algn="ctr" defTabSz="457200">
                <a:lnSpc>
                  <a:spcPct val="90000"/>
                </a:lnSpc>
                <a:spcBef>
                  <a:spcPct val="0"/>
                </a:spcBef>
                <a:defRPr/>
              </a:pPr>
              <a:r>
                <a:rPr lang="ar-BH" sz="2800" b="1" dirty="0">
                  <a:ln w="0"/>
                  <a:solidFill>
                    <a:srgbClr val="0065B0"/>
                  </a:solidFill>
                  <a:effectLst>
                    <a:outerShdw blurRad="38100" dist="19050" dir="2700000" algn="tl" rotWithShape="0">
                      <a:schemeClr val="dk1">
                        <a:alpha val="40000"/>
                      </a:schemeClr>
                    </a:outerShdw>
                  </a:effectLst>
                  <a:latin typeface="Frutiger LT Arabic 55 Roman" panose="01000000000000000000" pitchFamily="2" charset="-78"/>
                </a:rPr>
                <a:t>نموذج الإجابة</a:t>
              </a:r>
              <a:endParaRPr lang="en-US" sz="2800" b="1" dirty="0">
                <a:ln w="0"/>
                <a:solidFill>
                  <a:srgbClr val="0065B0"/>
                </a:solidFill>
                <a:effectLst>
                  <a:outerShdw blurRad="38100" dist="19050" dir="2700000" algn="tl" rotWithShape="0">
                    <a:schemeClr val="dk1">
                      <a:alpha val="40000"/>
                    </a:schemeClr>
                  </a:outerShdw>
                </a:effectLst>
                <a:latin typeface="Frutiger LT Arabic 55 Roman" panose="01000000000000000000" pitchFamily="2" charset="-78"/>
              </a:endParaRPr>
            </a:p>
          </p:txBody>
        </p:sp>
      </p:grpSp>
    </p:spTree>
    <p:extLst>
      <p:ext uri="{BB962C8B-B14F-4D97-AF65-F5344CB8AC3E}">
        <p14:creationId xmlns:p14="http://schemas.microsoft.com/office/powerpoint/2010/main" val="3803794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500"/>
                                        <p:tgtEl>
                                          <p:spTgt spid="24"/>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anim calcmode="lin" valueType="num">
                                      <p:cBhvr>
                                        <p:cTn id="15" dur="1000" fill="hold"/>
                                        <p:tgtEl>
                                          <p:spTgt spid="22"/>
                                        </p:tgtEl>
                                        <p:attrNameLst>
                                          <p:attrName>ppt_x</p:attrName>
                                        </p:attrNameLst>
                                      </p:cBhvr>
                                      <p:tavLst>
                                        <p:tav tm="0">
                                          <p:val>
                                            <p:strVal val="#ppt_x"/>
                                          </p:val>
                                        </p:tav>
                                        <p:tav tm="100000">
                                          <p:val>
                                            <p:strVal val="#ppt_x"/>
                                          </p:val>
                                        </p:tav>
                                      </p:tavLst>
                                    </p:anim>
                                    <p:anim calcmode="lin" valueType="num">
                                      <p:cBhvr>
                                        <p:cTn id="16" dur="1000" fill="hold"/>
                                        <p:tgtEl>
                                          <p:spTgt spid="22"/>
                                        </p:tgtEl>
                                        <p:attrNameLst>
                                          <p:attrName>ppt_y</p:attrName>
                                        </p:attrNameLst>
                                      </p:cBhvr>
                                      <p:tavLst>
                                        <p:tav tm="0">
                                          <p:val>
                                            <p:strVal val="#ppt_y+.1"/>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1" presetClass="entr" presetSubtype="1"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heel(1)">
                                      <p:cBhvr>
                                        <p:cTn id="24" dur="2000"/>
                                        <p:tgtEl>
                                          <p:spTgt spid="23"/>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down)">
                                      <p:cBhvr>
                                        <p:cTn id="27" dur="1250"/>
                                        <p:tgtEl>
                                          <p:spTgt spid="25"/>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1000" fill="hold"/>
                                        <p:tgtEl>
                                          <p:spTgt spid="20"/>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16" presetClass="entr" presetSubtype="21"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p:bldP spid="25"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a:extLst>
              <a:ext uri="{FF2B5EF4-FFF2-40B4-BE49-F238E27FC236}">
                <a16:creationId xmlns:a16="http://schemas.microsoft.com/office/drawing/2014/main" xmlns="" id="{DCEAFBEB-F68C-4B89-ACF9-7395AA853B96}"/>
              </a:ext>
            </a:extLst>
          </p:cNvPr>
          <p:cNvSpPr/>
          <p:nvPr/>
        </p:nvSpPr>
        <p:spPr>
          <a:xfrm>
            <a:off x="0" y="1414806"/>
            <a:ext cx="10546534" cy="608308"/>
          </a:xfrm>
          <a:prstGeom prst="rect">
            <a:avLst/>
          </a:prstGeom>
        </p:spPr>
        <p:txBody>
          <a:bodyPr wrap="square">
            <a:spAutoFit/>
          </a:bodyPr>
          <a:lstStyle/>
          <a:p>
            <a:pPr algn="r" rtl="1">
              <a:lnSpc>
                <a:spcPct val="107000"/>
              </a:lnSpc>
              <a:spcAft>
                <a:spcPts val="800"/>
              </a:spcAft>
            </a:pPr>
            <a:r>
              <a:rPr lang="ar-BH" sz="3300" b="1" dirty="0">
                <a:solidFill>
                  <a:srgbClr val="FF0000"/>
                </a:solidFill>
                <a:latin typeface="Calibri" panose="020F0502020204030204" pitchFamily="34" charset="0"/>
              </a:rPr>
              <a:t>  </a:t>
            </a:r>
            <a:endParaRPr lang="en-GB" sz="3300" b="1" dirty="0">
              <a:solidFill>
                <a:srgbClr val="FF0000"/>
              </a:solidFill>
              <a:latin typeface="Calibri" panose="020F0502020204030204" pitchFamily="34" charset="0"/>
            </a:endParaRPr>
          </a:p>
        </p:txBody>
      </p:sp>
      <p:grpSp>
        <p:nvGrpSpPr>
          <p:cNvPr id="9" name="مجموعة 8">
            <a:extLst>
              <a:ext uri="{FF2B5EF4-FFF2-40B4-BE49-F238E27FC236}">
                <a16:creationId xmlns:a16="http://schemas.microsoft.com/office/drawing/2014/main" xmlns="" id="{E1119854-9FC4-4632-B5DF-AE9B4F71C840}"/>
              </a:ext>
            </a:extLst>
          </p:cNvPr>
          <p:cNvGrpSpPr/>
          <p:nvPr/>
        </p:nvGrpSpPr>
        <p:grpSpPr>
          <a:xfrm>
            <a:off x="139485" y="-23263"/>
            <a:ext cx="3515085" cy="970345"/>
            <a:chOff x="381000" y="-366815"/>
            <a:chExt cx="3515085" cy="970345"/>
          </a:xfrm>
        </p:grpSpPr>
        <p:sp>
          <p:nvSpPr>
            <p:cNvPr id="10" name="مستطيل: زوايا علوية مستديرة 22">
              <a:extLst>
                <a:ext uri="{FF2B5EF4-FFF2-40B4-BE49-F238E27FC236}">
                  <a16:creationId xmlns:a16="http://schemas.microsoft.com/office/drawing/2014/main" xmlns="" id="{7869799D-62AF-4E76-BB8D-5F618B748562}"/>
                </a:ext>
              </a:extLst>
            </p:cNvPr>
            <p:cNvSpPr/>
            <p:nvPr/>
          </p:nvSpPr>
          <p:spPr>
            <a:xfrm rot="10800000">
              <a:off x="381000" y="-304800"/>
              <a:ext cx="3515085" cy="908330"/>
            </a:xfrm>
            <a:prstGeom prst="round2Same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6">
              <a:extLst>
                <a:ext uri="{FF2B5EF4-FFF2-40B4-BE49-F238E27FC236}">
                  <a16:creationId xmlns:a16="http://schemas.microsoft.com/office/drawing/2014/main" xmlns="" id="{A2568B52-9316-481B-9714-26F17BF31994}"/>
                </a:ext>
              </a:extLst>
            </p:cNvPr>
            <p:cNvSpPr/>
            <p:nvPr/>
          </p:nvSpPr>
          <p:spPr>
            <a:xfrm>
              <a:off x="1762327" y="-72175"/>
              <a:ext cx="1927131" cy="523220"/>
            </a:xfrm>
            <a:prstGeom prst="rect">
              <a:avLst/>
            </a:prstGeom>
            <a:noFill/>
            <a:ln>
              <a:noFill/>
            </a:ln>
          </p:spPr>
          <p:txBody>
            <a:bodyPr wrap="none" lIns="91440" tIns="45720" rIns="91440" bIns="45720">
              <a:spAutoFit/>
            </a:bodyPr>
            <a:lstStyle/>
            <a:p>
              <a:pPr algn="ctr" rtl="1"/>
              <a:r>
                <a:rPr lang="ar-BH" sz="2800" b="1" dirty="0">
                  <a:ln w="0"/>
                  <a:solidFill>
                    <a:srgbClr val="7030A0"/>
                  </a:solidFill>
                  <a:effectLst>
                    <a:outerShdw blurRad="38100" dist="19050" dir="2700000" algn="tl" rotWithShape="0">
                      <a:schemeClr val="dk1">
                        <a:alpha val="40000"/>
                      </a:schemeClr>
                    </a:outerShdw>
                  </a:effectLst>
                  <a:latin typeface="Frutiger LT Arabic 55 Roman" panose="01000000000000000000" pitchFamily="2" charset="-78"/>
                </a:rPr>
                <a:t>سيدنا نوح </a:t>
              </a:r>
              <a:r>
                <a:rPr lang="ar-BH" sz="2800" b="1" dirty="0">
                  <a:ln w="0"/>
                  <a:solidFill>
                    <a:srgbClr val="7030A0"/>
                  </a:solidFill>
                  <a:effectLst>
                    <a:outerShdw blurRad="38100" dist="19050" dir="2700000" algn="tl" rotWithShape="0">
                      <a:schemeClr val="dk1">
                        <a:alpha val="40000"/>
                      </a:schemeClr>
                    </a:outerShdw>
                  </a:effectLst>
                  <a:latin typeface="Frutiger LT Arabic 55 Roman" panose="01000000000000000000" pitchFamily="2" charset="-78"/>
                  <a:sym typeface="AGA Arabesque" panose="05010101010101010101" pitchFamily="2" charset="2"/>
                </a:rPr>
                <a:t></a:t>
              </a:r>
              <a:endParaRPr lang="en-US" sz="2800" b="1" dirty="0">
                <a:ln w="0"/>
                <a:solidFill>
                  <a:srgbClr val="7030A0"/>
                </a:solidFill>
                <a:effectLst>
                  <a:outerShdw blurRad="38100" dist="19050" dir="2700000" algn="tl" rotWithShape="0">
                    <a:schemeClr val="dk1">
                      <a:alpha val="40000"/>
                    </a:schemeClr>
                  </a:outerShdw>
                </a:effectLst>
                <a:latin typeface="Frutiger LT Arabic 55 Roman" panose="01000000000000000000" pitchFamily="2" charset="-78"/>
              </a:endParaRPr>
            </a:p>
          </p:txBody>
        </p:sp>
        <p:sp>
          <p:nvSpPr>
            <p:cNvPr id="12" name="مستطيل: زوايا علوية مستديرة 24">
              <a:extLst>
                <a:ext uri="{FF2B5EF4-FFF2-40B4-BE49-F238E27FC236}">
                  <a16:creationId xmlns:a16="http://schemas.microsoft.com/office/drawing/2014/main" xmlns="" id="{091FE6CE-E09D-43CA-AEA9-5ACF9203D6A1}"/>
                </a:ext>
              </a:extLst>
            </p:cNvPr>
            <p:cNvSpPr/>
            <p:nvPr/>
          </p:nvSpPr>
          <p:spPr>
            <a:xfrm rot="10800000">
              <a:off x="454440" y="-366815"/>
              <a:ext cx="1145760" cy="908330"/>
            </a:xfrm>
            <a:prstGeom prst="round2SameRect">
              <a:avLst/>
            </a:prstGeom>
            <a:solidFill>
              <a:srgbClr val="A6F4D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6">
              <a:extLst>
                <a:ext uri="{FF2B5EF4-FFF2-40B4-BE49-F238E27FC236}">
                  <a16:creationId xmlns:a16="http://schemas.microsoft.com/office/drawing/2014/main" xmlns="" id="{7C6F1953-3960-4B2C-8F5B-297A7FA9E73D}"/>
                </a:ext>
              </a:extLst>
            </p:cNvPr>
            <p:cNvSpPr/>
            <p:nvPr/>
          </p:nvSpPr>
          <p:spPr>
            <a:xfrm>
              <a:off x="516135" y="-185302"/>
              <a:ext cx="931665" cy="646331"/>
            </a:xfrm>
            <a:prstGeom prst="rect">
              <a:avLst/>
            </a:prstGeom>
            <a:noFill/>
            <a:ln>
              <a:noFill/>
            </a:ln>
          </p:spPr>
          <p:txBody>
            <a:bodyPr wrap="none" lIns="91440" tIns="45720" rIns="91440" bIns="45720">
              <a:spAutoFit/>
            </a:bodyPr>
            <a:lstStyle/>
            <a:p>
              <a:pPr algn="ctr"/>
              <a:r>
                <a:rPr lang="ar-BH" b="1" dirty="0">
                  <a:ln w="0"/>
                  <a:effectLst>
                    <a:outerShdw blurRad="38100" dist="19050" dir="2700000" algn="tl" rotWithShape="0">
                      <a:schemeClr val="dk1">
                        <a:alpha val="40000"/>
                      </a:schemeClr>
                    </a:outerShdw>
                  </a:effectLst>
                  <a:latin typeface="Frutiger LT Arabic 55 Roman" panose="01000000000000000000" pitchFamily="2" charset="-78"/>
                </a:rPr>
                <a:t>التربية </a:t>
              </a:r>
              <a:endParaRPr lang="en-US" b="1" dirty="0">
                <a:ln w="0"/>
                <a:effectLst>
                  <a:outerShdw blurRad="38100" dist="19050" dir="2700000" algn="tl" rotWithShape="0">
                    <a:schemeClr val="dk1">
                      <a:alpha val="40000"/>
                    </a:schemeClr>
                  </a:outerShdw>
                </a:effectLst>
                <a:latin typeface="Frutiger LT Arabic 55 Roman" panose="01000000000000000000" pitchFamily="2" charset="-78"/>
              </a:endParaRPr>
            </a:p>
            <a:p>
              <a:pPr algn="ctr"/>
              <a:r>
                <a:rPr lang="ar-BH" b="1" dirty="0">
                  <a:ln w="0"/>
                  <a:effectLst>
                    <a:outerShdw blurRad="38100" dist="19050" dir="2700000" algn="tl" rotWithShape="0">
                      <a:schemeClr val="dk1">
                        <a:alpha val="40000"/>
                      </a:schemeClr>
                    </a:outerShdw>
                  </a:effectLst>
                  <a:latin typeface="Frutiger LT Arabic 55 Roman" panose="01000000000000000000" pitchFamily="2" charset="-78"/>
                </a:rPr>
                <a:t>الإسلامية </a:t>
              </a:r>
            </a:p>
          </p:txBody>
        </p:sp>
      </p:grpSp>
      <p:sp>
        <p:nvSpPr>
          <p:cNvPr id="8" name="مستطيل: زوايا قطرية مستديرة 16">
            <a:extLst>
              <a:ext uri="{FF2B5EF4-FFF2-40B4-BE49-F238E27FC236}">
                <a16:creationId xmlns:a16="http://schemas.microsoft.com/office/drawing/2014/main" xmlns="" id="{0CB13B9F-9FC8-44D7-8098-626429AC40D3}"/>
              </a:ext>
            </a:extLst>
          </p:cNvPr>
          <p:cNvSpPr/>
          <p:nvPr/>
        </p:nvSpPr>
        <p:spPr>
          <a:xfrm flipH="1">
            <a:off x="831272" y="840686"/>
            <a:ext cx="9561863" cy="736485"/>
          </a:xfrm>
          <a:prstGeom prst="round2DiagRect">
            <a:avLst>
              <a:gd name="adj1" fmla="val 50000"/>
              <a:gd name="adj2" fmla="val 0"/>
            </a:avLst>
          </a:prstGeom>
          <a:solidFill>
            <a:srgbClr val="FFE699"/>
          </a:solidFill>
          <a:ln w="28575">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14" name="Rectangle 5">
            <a:extLst>
              <a:ext uri="{FF2B5EF4-FFF2-40B4-BE49-F238E27FC236}">
                <a16:creationId xmlns:a16="http://schemas.microsoft.com/office/drawing/2014/main" xmlns="" id="{9FFFC442-1252-494D-B6AA-4BAA4414B15D}"/>
              </a:ext>
            </a:extLst>
          </p:cNvPr>
          <p:cNvSpPr/>
          <p:nvPr/>
        </p:nvSpPr>
        <p:spPr>
          <a:xfrm>
            <a:off x="799884" y="799475"/>
            <a:ext cx="9516278" cy="882678"/>
          </a:xfrm>
          <a:prstGeom prst="rect">
            <a:avLst/>
          </a:prstGeom>
          <a:noFill/>
          <a:ln>
            <a:noFill/>
          </a:ln>
        </p:spPr>
        <p:txBody>
          <a:bodyPr wrap="square" lIns="91440" tIns="45720" rIns="91440" bIns="45720">
            <a:spAutoFit/>
          </a:bodyPr>
          <a:lstStyle/>
          <a:p>
            <a:pPr algn="justLow" rtl="1">
              <a:lnSpc>
                <a:spcPct val="107000"/>
              </a:lnSpc>
              <a:spcAft>
                <a:spcPts val="800"/>
              </a:spcAft>
            </a:pPr>
            <a:r>
              <a:rPr lang="ar-BH" sz="4800" b="1" dirty="0">
                <a:ln w="0"/>
                <a:solidFill>
                  <a:schemeClr val="accent2">
                    <a:lumMod val="50000"/>
                  </a:schemeClr>
                </a:solidFill>
                <a:effectLst>
                  <a:outerShdw blurRad="38100" dist="19050" dir="2700000" algn="tl" rotWithShape="0">
                    <a:schemeClr val="dk1">
                      <a:alpha val="40000"/>
                    </a:schemeClr>
                  </a:outerShdw>
                </a:effectLst>
              </a:rPr>
              <a:t>اقرأ النص الآتي وأجب على الأسئلة في دفترك:</a:t>
            </a:r>
            <a:endParaRPr lang="en-GB" sz="4800" b="1" dirty="0">
              <a:ln w="0"/>
              <a:solidFill>
                <a:schemeClr val="accent2">
                  <a:lumMod val="50000"/>
                </a:schemeClr>
              </a:solidFill>
              <a:effectLst>
                <a:outerShdw blurRad="38100" dist="19050" dir="2700000" algn="tl" rotWithShape="0">
                  <a:schemeClr val="dk1">
                    <a:alpha val="40000"/>
                  </a:schemeClr>
                </a:outerShdw>
              </a:effectLst>
            </a:endParaRPr>
          </a:p>
        </p:txBody>
      </p:sp>
      <p:sp>
        <p:nvSpPr>
          <p:cNvPr id="15" name="مستطيل: زوايا قطرية مستديرة 19">
            <a:extLst>
              <a:ext uri="{FF2B5EF4-FFF2-40B4-BE49-F238E27FC236}">
                <a16:creationId xmlns:a16="http://schemas.microsoft.com/office/drawing/2014/main" xmlns="" id="{4664C732-3E67-400D-A6B0-E513A9337F1F}"/>
              </a:ext>
            </a:extLst>
          </p:cNvPr>
          <p:cNvSpPr/>
          <p:nvPr/>
        </p:nvSpPr>
        <p:spPr>
          <a:xfrm rot="10800000">
            <a:off x="9533373" y="1720649"/>
            <a:ext cx="1522288" cy="3988620"/>
          </a:xfrm>
          <a:prstGeom prst="round2DiagRect">
            <a:avLst>
              <a:gd name="adj1" fmla="val 50000"/>
              <a:gd name="adj2" fmla="val 0"/>
            </a:avLst>
          </a:prstGeom>
          <a:solidFill>
            <a:srgbClr val="92D050"/>
          </a:solid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16" name="مستطيل: زوايا قطرية مستديرة 20">
            <a:extLst>
              <a:ext uri="{FF2B5EF4-FFF2-40B4-BE49-F238E27FC236}">
                <a16:creationId xmlns:a16="http://schemas.microsoft.com/office/drawing/2014/main" xmlns="" id="{64BAFAD9-D114-4243-B5CA-F12CF5190AC8}"/>
              </a:ext>
            </a:extLst>
          </p:cNvPr>
          <p:cNvSpPr/>
          <p:nvPr/>
        </p:nvSpPr>
        <p:spPr>
          <a:xfrm rot="10800000">
            <a:off x="320227" y="1665027"/>
            <a:ext cx="10334889" cy="4761326"/>
          </a:xfrm>
          <a:prstGeom prst="round2DiagRect">
            <a:avLst>
              <a:gd name="adj1" fmla="val 38740"/>
              <a:gd name="adj2" fmla="val 0"/>
            </a:avLst>
          </a:prstGeom>
          <a:solidFill>
            <a:schemeClr val="bg1"/>
          </a:solid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17" name="مستطيل 16">
            <a:extLst>
              <a:ext uri="{FF2B5EF4-FFF2-40B4-BE49-F238E27FC236}">
                <a16:creationId xmlns:a16="http://schemas.microsoft.com/office/drawing/2014/main" xmlns="" id="{01264377-F26D-4F67-893D-798BB4DE3F38}"/>
              </a:ext>
            </a:extLst>
          </p:cNvPr>
          <p:cNvSpPr/>
          <p:nvPr/>
        </p:nvSpPr>
        <p:spPr>
          <a:xfrm>
            <a:off x="1088632" y="1770869"/>
            <a:ext cx="9303353" cy="4549643"/>
          </a:xfrm>
          <a:prstGeom prst="rect">
            <a:avLst/>
          </a:prstGeom>
        </p:spPr>
        <p:txBody>
          <a:bodyPr wrap="square">
            <a:spAutoFit/>
          </a:bodyPr>
          <a:lstStyle/>
          <a:p>
            <a:pPr algn="justLow" rtl="1">
              <a:lnSpc>
                <a:spcPct val="107000"/>
              </a:lnSpc>
              <a:spcAft>
                <a:spcPts val="800"/>
              </a:spcAft>
            </a:pPr>
            <a:r>
              <a:rPr lang="ar-BH" sz="3600" b="1" dirty="0"/>
              <a:t>أمر الله تعالى نبيّه نوحًا </a:t>
            </a:r>
            <a:r>
              <a:rPr lang="ar-BH" sz="3600" b="1" dirty="0">
                <a:sym typeface="AGA Arabesque" panose="05010101010101010101" pitchFamily="2" charset="2"/>
              </a:rPr>
              <a:t> أن يصنع سفينته، ويحمل فيها أهله المؤمنين، ويُدخِل فيها من كل نوع من الحيوانات والطيور زوجين اثنين، وكان الكفار من قومه كلما مرُّوا به، سخروا منه، لكنّه كان مُتيقِّنًا أنَّ الله تعالى سوف ينصره ويحميه</a:t>
            </a:r>
            <a:r>
              <a:rPr lang="ar-BH" sz="3600" b="1" dirty="0"/>
              <a:t>.  </a:t>
            </a:r>
          </a:p>
          <a:p>
            <a:pPr algn="justLow" rtl="1">
              <a:lnSpc>
                <a:spcPct val="107000"/>
              </a:lnSpc>
              <a:spcAft>
                <a:spcPts val="800"/>
              </a:spcAft>
            </a:pPr>
            <a:r>
              <a:rPr lang="ar-SA" sz="3600" b="1" dirty="0"/>
              <a:t> </a:t>
            </a:r>
            <a:r>
              <a:rPr lang="ar-BH" sz="3600" b="1" dirty="0"/>
              <a:t>  -</a:t>
            </a:r>
            <a:r>
              <a:rPr lang="ar-BH" sz="3600" b="1" dirty="0">
                <a:solidFill>
                  <a:srgbClr val="FF0000"/>
                </a:solidFill>
              </a:rPr>
              <a:t>ماذا صنع سيدنا نوح </a:t>
            </a:r>
            <a:r>
              <a:rPr lang="ar-BH" sz="3600" b="1" dirty="0">
                <a:solidFill>
                  <a:srgbClr val="FF0000"/>
                </a:solidFill>
                <a:sym typeface="AGA Arabesque" panose="05010101010101010101" pitchFamily="2" charset="2"/>
              </a:rPr>
              <a:t></a:t>
            </a:r>
            <a:r>
              <a:rPr lang="ar-SA" sz="3600" b="1" dirty="0">
                <a:solidFill>
                  <a:srgbClr val="FF0000"/>
                </a:solidFill>
              </a:rPr>
              <a:t>؟</a:t>
            </a:r>
            <a:endParaRPr lang="en-GB" sz="3600" b="1" dirty="0">
              <a:solidFill>
                <a:srgbClr val="FF0000"/>
              </a:solidFill>
            </a:endParaRPr>
          </a:p>
          <a:p>
            <a:pPr algn="justLow" rtl="1">
              <a:lnSpc>
                <a:spcPct val="107000"/>
              </a:lnSpc>
              <a:spcAft>
                <a:spcPts val="800"/>
              </a:spcAft>
            </a:pPr>
            <a:r>
              <a:rPr lang="ar-BH" sz="3600" b="1" dirty="0"/>
              <a:t>   -</a:t>
            </a:r>
            <a:r>
              <a:rPr lang="ar-BH" sz="3600" b="1" dirty="0">
                <a:solidFill>
                  <a:srgbClr val="FF0000"/>
                </a:solidFill>
              </a:rPr>
              <a:t>كيف كانت معاملة الكفار لسيدنا نوح </a:t>
            </a:r>
            <a:r>
              <a:rPr lang="ar-BH" sz="3600" b="1" dirty="0">
                <a:solidFill>
                  <a:srgbClr val="FF0000"/>
                </a:solidFill>
                <a:sym typeface="AGA Arabesque" panose="05010101010101010101" pitchFamily="2" charset="2"/>
              </a:rPr>
              <a:t></a:t>
            </a:r>
            <a:r>
              <a:rPr lang="ar-SA" sz="3600" b="1" dirty="0">
                <a:solidFill>
                  <a:srgbClr val="FF0000"/>
                </a:solidFill>
              </a:rPr>
              <a:t>؟</a:t>
            </a:r>
            <a:endParaRPr lang="ar-BH" sz="3600" b="1" dirty="0">
              <a:solidFill>
                <a:srgbClr val="FF0000"/>
              </a:solidFill>
            </a:endParaRPr>
          </a:p>
          <a:p>
            <a:pPr algn="justLow" rtl="1">
              <a:lnSpc>
                <a:spcPct val="107000"/>
              </a:lnSpc>
              <a:spcAft>
                <a:spcPts val="800"/>
              </a:spcAft>
            </a:pPr>
            <a:r>
              <a:rPr lang="ar-BH" sz="3600" b="1" dirty="0"/>
              <a:t>   -</a:t>
            </a:r>
            <a:r>
              <a:rPr lang="ar-BH" sz="3600" b="1" dirty="0">
                <a:solidFill>
                  <a:srgbClr val="FF0000"/>
                </a:solidFill>
              </a:rPr>
              <a:t> ماذا حمل سيدنا نوح</a:t>
            </a:r>
            <a:r>
              <a:rPr lang="ar-BH" sz="3600" b="1" dirty="0">
                <a:solidFill>
                  <a:srgbClr val="FF0000"/>
                </a:solidFill>
                <a:sym typeface="AGA Arabesque" panose="05010101010101010101" pitchFamily="2" charset="2"/>
              </a:rPr>
              <a:t> معه في السفينة؟</a:t>
            </a:r>
            <a:endParaRPr lang="en-GB" sz="3600" b="1" dirty="0">
              <a:solidFill>
                <a:srgbClr val="FF0000"/>
              </a:solidFill>
            </a:endParaRPr>
          </a:p>
        </p:txBody>
      </p:sp>
      <p:pic>
        <p:nvPicPr>
          <p:cNvPr id="18" name="Picture 3">
            <a:extLst>
              <a:ext uri="{FF2B5EF4-FFF2-40B4-BE49-F238E27FC236}">
                <a16:creationId xmlns:a16="http://schemas.microsoft.com/office/drawing/2014/main" xmlns="" id="{8D10957A-301F-48BD-B95C-CA41776CBE9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6615" t="19437" r="16694" b="12630"/>
          <a:stretch/>
        </p:blipFill>
        <p:spPr bwMode="auto">
          <a:xfrm>
            <a:off x="10449276" y="-92832"/>
            <a:ext cx="1924719" cy="2620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شكل بيضاوي 23">
            <a:extLst>
              <a:ext uri="{FF2B5EF4-FFF2-40B4-BE49-F238E27FC236}">
                <a16:creationId xmlns:a16="http://schemas.microsoft.com/office/drawing/2014/main" xmlns="" id="{BD167082-5B87-4A6F-9EB2-F8D5CF73BCC8}"/>
              </a:ext>
            </a:extLst>
          </p:cNvPr>
          <p:cNvSpPr/>
          <p:nvPr/>
        </p:nvSpPr>
        <p:spPr>
          <a:xfrm>
            <a:off x="7196470" y="-49577"/>
            <a:ext cx="2938156" cy="938657"/>
          </a:xfrm>
          <a:prstGeom prst="ellipse">
            <a:avLst/>
          </a:prstGeom>
          <a:solidFill>
            <a:srgbClr val="92D050"/>
          </a:solidFill>
          <a:ln w="38100">
            <a:solidFill>
              <a:srgbClr val="FFFFE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800" b="1" dirty="0">
                <a:ln w="0"/>
                <a:solidFill>
                  <a:schemeClr val="bg1"/>
                </a:solidFill>
                <a:effectLst>
                  <a:outerShdw blurRad="38100" dist="19050" dir="2700000" algn="tl" rotWithShape="0">
                    <a:schemeClr val="dk1">
                      <a:alpha val="40000"/>
                    </a:schemeClr>
                  </a:outerShdw>
                </a:effectLst>
                <a:latin typeface="Frutiger LT Arabic 55 Roman" panose="01000000000000000000" pitchFamily="2" charset="-78"/>
              </a:rPr>
              <a:t>نشاط</a:t>
            </a:r>
            <a:r>
              <a:rPr lang="ar-BH" sz="4800" b="1" dirty="0">
                <a:ln w="0"/>
                <a:solidFill>
                  <a:schemeClr val="bg1"/>
                </a:solidFill>
                <a:effectLst>
                  <a:outerShdw blurRad="38100" dist="19050" dir="2700000" algn="tl" rotWithShape="0">
                    <a:schemeClr val="dk1">
                      <a:alpha val="40000"/>
                    </a:schemeClr>
                  </a:outerShdw>
                </a:effectLst>
                <a:latin typeface="Frutiger LT Arabic 55 Roman" panose="01000000000000000000" pitchFamily="2" charset="-78"/>
              </a:rPr>
              <a:t> 4 </a:t>
            </a:r>
            <a:endParaRPr lang="ar-BH" sz="4800" dirty="0"/>
          </a:p>
        </p:txBody>
      </p:sp>
      <p:grpSp>
        <p:nvGrpSpPr>
          <p:cNvPr id="2" name="Group 1">
            <a:extLst>
              <a:ext uri="{FF2B5EF4-FFF2-40B4-BE49-F238E27FC236}">
                <a16:creationId xmlns:a16="http://schemas.microsoft.com/office/drawing/2014/main" xmlns="" id="{8D9F610B-5E01-422D-9C42-F2D0DCEA0657}"/>
              </a:ext>
            </a:extLst>
          </p:cNvPr>
          <p:cNvGrpSpPr/>
          <p:nvPr/>
        </p:nvGrpSpPr>
        <p:grpSpPr>
          <a:xfrm>
            <a:off x="327065" y="1665028"/>
            <a:ext cx="10333177" cy="4761326"/>
            <a:chOff x="255149" y="1668891"/>
            <a:chExt cx="10441160" cy="4761326"/>
          </a:xfrm>
        </p:grpSpPr>
        <p:sp>
          <p:nvSpPr>
            <p:cNvPr id="19" name="مستطيل: زوايا قطرية مستديرة 20">
              <a:extLst>
                <a:ext uri="{FF2B5EF4-FFF2-40B4-BE49-F238E27FC236}">
                  <a16:creationId xmlns:a16="http://schemas.microsoft.com/office/drawing/2014/main" xmlns="" id="{5B477479-924F-48D5-AA57-17FAB8D90F98}"/>
                </a:ext>
              </a:extLst>
            </p:cNvPr>
            <p:cNvSpPr/>
            <p:nvPr/>
          </p:nvSpPr>
          <p:spPr>
            <a:xfrm rot="10800000">
              <a:off x="255149" y="1668891"/>
              <a:ext cx="10441160" cy="4761326"/>
            </a:xfrm>
            <a:prstGeom prst="round2DiagRect">
              <a:avLst>
                <a:gd name="adj1" fmla="val 38740"/>
                <a:gd name="adj2" fmla="val 0"/>
              </a:avLst>
            </a:prstGeom>
            <a:solidFill>
              <a:schemeClr val="bg1"/>
            </a:solid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0" name="مستطيل 16">
              <a:extLst>
                <a:ext uri="{FF2B5EF4-FFF2-40B4-BE49-F238E27FC236}">
                  <a16:creationId xmlns:a16="http://schemas.microsoft.com/office/drawing/2014/main" xmlns="" id="{35995C0A-9062-4F9D-9782-C2F474A7FB35}"/>
                </a:ext>
              </a:extLst>
            </p:cNvPr>
            <p:cNvSpPr/>
            <p:nvPr/>
          </p:nvSpPr>
          <p:spPr>
            <a:xfrm>
              <a:off x="577815" y="1759040"/>
              <a:ext cx="9524110" cy="4363054"/>
            </a:xfrm>
            <a:prstGeom prst="rect">
              <a:avLst/>
            </a:prstGeom>
          </p:spPr>
          <p:txBody>
            <a:bodyPr wrap="square">
              <a:spAutoFit/>
            </a:bodyPr>
            <a:lstStyle/>
            <a:p>
              <a:pPr marL="571500" indent="-571500" algn="justLow" rtl="1">
                <a:lnSpc>
                  <a:spcPct val="150000"/>
                </a:lnSpc>
                <a:spcAft>
                  <a:spcPts val="800"/>
                </a:spcAft>
                <a:buFont typeface="Wingdings" panose="05000000000000000000" pitchFamily="2" charset="2"/>
                <a:buChar char="§"/>
              </a:pPr>
              <a:r>
                <a:rPr lang="ar-BH" sz="3600" b="1" dirty="0">
                  <a:solidFill>
                    <a:srgbClr val="FF0000"/>
                  </a:solidFill>
                </a:rPr>
                <a:t>صنع سيدنا نوح </a:t>
              </a:r>
              <a:r>
                <a:rPr lang="ar-BH" sz="3600" b="1" dirty="0">
                  <a:solidFill>
                    <a:srgbClr val="FF0000"/>
                  </a:solidFill>
                  <a:sym typeface="AGA Arabesque" panose="05010101010101010101" pitchFamily="2" charset="2"/>
                </a:rPr>
                <a:t> السفينة.</a:t>
              </a:r>
              <a:endParaRPr lang="en-GB" sz="3600" b="1" dirty="0">
                <a:solidFill>
                  <a:srgbClr val="FF0000"/>
                </a:solidFill>
              </a:endParaRPr>
            </a:p>
            <a:p>
              <a:pPr marL="571500" indent="-571500" algn="justLow" rtl="1">
                <a:lnSpc>
                  <a:spcPct val="150000"/>
                </a:lnSpc>
                <a:spcAft>
                  <a:spcPts val="800"/>
                </a:spcAft>
                <a:buFont typeface="Wingdings" panose="05000000000000000000" pitchFamily="2" charset="2"/>
                <a:buChar char="§"/>
              </a:pPr>
              <a:r>
                <a:rPr lang="ar-BH" sz="3600" b="1" dirty="0">
                  <a:solidFill>
                    <a:srgbClr val="FF0000"/>
                  </a:solidFill>
                </a:rPr>
                <a:t>كانت معاملة الكفار لسيدنا نوح </a:t>
              </a:r>
              <a:r>
                <a:rPr lang="ar-BH" sz="3600" b="1" dirty="0">
                  <a:solidFill>
                    <a:srgbClr val="FF0000"/>
                  </a:solidFill>
                  <a:sym typeface="AGA Arabesque" panose="05010101010101010101" pitchFamily="2" charset="2"/>
                </a:rPr>
                <a:t> </a:t>
              </a:r>
              <a:r>
                <a:rPr lang="ar-BH" sz="3600" b="1" dirty="0">
                  <a:solidFill>
                    <a:srgbClr val="FF0000"/>
                  </a:solidFill>
                </a:rPr>
                <a:t>أنه كلّما مرُّوا به سخروا منه.</a:t>
              </a:r>
            </a:p>
            <a:p>
              <a:pPr marL="571500" indent="-571500" algn="justLow" rtl="1">
                <a:lnSpc>
                  <a:spcPct val="150000"/>
                </a:lnSpc>
                <a:spcAft>
                  <a:spcPts val="800"/>
                </a:spcAft>
                <a:buFont typeface="Wingdings" panose="05000000000000000000" pitchFamily="2" charset="2"/>
                <a:buChar char="§"/>
              </a:pPr>
              <a:r>
                <a:rPr lang="ar-BH" sz="3600" b="1" dirty="0">
                  <a:solidFill>
                    <a:srgbClr val="FF0000"/>
                  </a:solidFill>
                </a:rPr>
                <a:t>حمل سيدنا نوح</a:t>
              </a:r>
              <a:r>
                <a:rPr lang="ar-BH" sz="3600" b="1" dirty="0">
                  <a:solidFill>
                    <a:srgbClr val="FF0000"/>
                  </a:solidFill>
                  <a:sym typeface="AGA Arabesque" panose="05010101010101010101" pitchFamily="2" charset="2"/>
                </a:rPr>
                <a:t> معه على السفينة أهله المؤمنين، وزوجين اثنين من كل نوع من أنواع الحيوانات والطيور.</a:t>
              </a:r>
              <a:endParaRPr lang="en-GB" sz="3600" b="1" dirty="0">
                <a:solidFill>
                  <a:srgbClr val="FF0000"/>
                </a:solidFill>
              </a:endParaRPr>
            </a:p>
          </p:txBody>
        </p:sp>
      </p:grpSp>
      <p:grpSp>
        <p:nvGrpSpPr>
          <p:cNvPr id="21" name="مجموعة 18">
            <a:extLst>
              <a:ext uri="{FF2B5EF4-FFF2-40B4-BE49-F238E27FC236}">
                <a16:creationId xmlns:a16="http://schemas.microsoft.com/office/drawing/2014/main" xmlns="" id="{E2EBC17E-BB1C-4E50-B2F7-A6EAB653E060}"/>
              </a:ext>
            </a:extLst>
          </p:cNvPr>
          <p:cNvGrpSpPr/>
          <p:nvPr/>
        </p:nvGrpSpPr>
        <p:grpSpPr>
          <a:xfrm>
            <a:off x="4273403" y="174086"/>
            <a:ext cx="2300059" cy="552365"/>
            <a:chOff x="791005" y="1844253"/>
            <a:chExt cx="2300059" cy="552365"/>
          </a:xfrm>
        </p:grpSpPr>
        <p:sp>
          <p:nvSpPr>
            <p:cNvPr id="22" name="شكل بيضاوي 19">
              <a:extLst>
                <a:ext uri="{FF2B5EF4-FFF2-40B4-BE49-F238E27FC236}">
                  <a16:creationId xmlns:a16="http://schemas.microsoft.com/office/drawing/2014/main" xmlns="" id="{752C1A4C-8CA9-4EA6-AC2F-2666147CCED8}"/>
                </a:ext>
              </a:extLst>
            </p:cNvPr>
            <p:cNvSpPr/>
            <p:nvPr/>
          </p:nvSpPr>
          <p:spPr>
            <a:xfrm>
              <a:off x="791005" y="1844253"/>
              <a:ext cx="2300059" cy="552365"/>
            </a:xfrm>
            <a:prstGeom prst="ellipse">
              <a:avLst/>
            </a:prstGeom>
            <a:solidFill>
              <a:schemeClr val="accent4">
                <a:lumMod val="20000"/>
                <a:lumOff val="80000"/>
              </a:schemeClr>
            </a:solidFill>
            <a:ln w="1270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3" name="Rectangle 5">
              <a:extLst>
                <a:ext uri="{FF2B5EF4-FFF2-40B4-BE49-F238E27FC236}">
                  <a16:creationId xmlns:a16="http://schemas.microsoft.com/office/drawing/2014/main" xmlns="" id="{4A2E2AA3-6F94-4B8C-B093-9339D2BE092C}"/>
                </a:ext>
              </a:extLst>
            </p:cNvPr>
            <p:cNvSpPr/>
            <p:nvPr/>
          </p:nvSpPr>
          <p:spPr>
            <a:xfrm>
              <a:off x="882243" y="1908931"/>
              <a:ext cx="2064525" cy="480131"/>
            </a:xfrm>
            <a:prstGeom prst="rect">
              <a:avLst/>
            </a:prstGeom>
            <a:noFill/>
            <a:ln>
              <a:noFill/>
            </a:ln>
          </p:spPr>
          <p:txBody>
            <a:bodyPr wrap="square" lIns="91440" tIns="45720" rIns="91440" bIns="45720">
              <a:spAutoFit/>
            </a:bodyPr>
            <a:lstStyle/>
            <a:p>
              <a:pPr lvl="0" algn="ctr" defTabSz="457200">
                <a:lnSpc>
                  <a:spcPct val="90000"/>
                </a:lnSpc>
                <a:spcBef>
                  <a:spcPct val="0"/>
                </a:spcBef>
                <a:defRPr/>
              </a:pPr>
              <a:r>
                <a:rPr lang="ar-BH" sz="2800" b="1" dirty="0">
                  <a:ln w="0"/>
                  <a:solidFill>
                    <a:srgbClr val="0065B0"/>
                  </a:solidFill>
                  <a:effectLst>
                    <a:outerShdw blurRad="38100" dist="19050" dir="2700000" algn="tl" rotWithShape="0">
                      <a:schemeClr val="dk1">
                        <a:alpha val="40000"/>
                      </a:schemeClr>
                    </a:outerShdw>
                  </a:effectLst>
                  <a:latin typeface="Frutiger LT Arabic 55 Roman" panose="01000000000000000000" pitchFamily="2" charset="-78"/>
                </a:rPr>
                <a:t>نموذج الإجابة</a:t>
              </a:r>
              <a:endParaRPr lang="en-US" sz="2800" b="1" dirty="0">
                <a:ln w="0"/>
                <a:solidFill>
                  <a:srgbClr val="0065B0"/>
                </a:solidFill>
                <a:effectLst>
                  <a:outerShdw blurRad="38100" dist="19050" dir="2700000" algn="tl" rotWithShape="0">
                    <a:schemeClr val="dk1">
                      <a:alpha val="40000"/>
                    </a:schemeClr>
                  </a:outerShdw>
                </a:effectLst>
                <a:latin typeface="Frutiger LT Arabic 55 Roman" panose="01000000000000000000" pitchFamily="2" charset="-78"/>
              </a:endParaRPr>
            </a:p>
          </p:txBody>
        </p:sp>
      </p:grpSp>
    </p:spTree>
    <p:extLst>
      <p:ext uri="{BB962C8B-B14F-4D97-AF65-F5344CB8AC3E}">
        <p14:creationId xmlns:p14="http://schemas.microsoft.com/office/powerpoint/2010/main" val="1651357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right)">
                                      <p:cBhvr>
                                        <p:cTn id="7" dur="500"/>
                                        <p:tgtEl>
                                          <p:spTgt spid="18"/>
                                        </p:tgtEl>
                                      </p:cBhvr>
                                    </p:animEffect>
                                  </p:childTnLst>
                                </p:cTn>
                              </p:par>
                            </p:childTnLst>
                          </p:cTn>
                        </p:par>
                        <p:par>
                          <p:cTn id="8" fill="hold">
                            <p:stCondLst>
                              <p:cond delay="500"/>
                            </p:stCondLst>
                            <p:childTnLst>
                              <p:par>
                                <p:cTn id="9" presetID="32" presetClass="emph" presetSubtype="0" fill="hold" nodeType="afterEffect">
                                  <p:stCondLst>
                                    <p:cond delay="0"/>
                                  </p:stCondLst>
                                  <p:childTnLst>
                                    <p:animRot by="120000">
                                      <p:cBhvr>
                                        <p:cTn id="10" dur="100" fill="hold">
                                          <p:stCondLst>
                                            <p:cond delay="0"/>
                                          </p:stCondLst>
                                        </p:cTn>
                                        <p:tgtEl>
                                          <p:spTgt spid="18"/>
                                        </p:tgtEl>
                                        <p:attrNameLst>
                                          <p:attrName>r</p:attrName>
                                        </p:attrNameLst>
                                      </p:cBhvr>
                                    </p:animRot>
                                    <p:animRot by="-240000">
                                      <p:cBhvr>
                                        <p:cTn id="11" dur="200" fill="hold">
                                          <p:stCondLst>
                                            <p:cond delay="200"/>
                                          </p:stCondLst>
                                        </p:cTn>
                                        <p:tgtEl>
                                          <p:spTgt spid="18"/>
                                        </p:tgtEl>
                                        <p:attrNameLst>
                                          <p:attrName>r</p:attrName>
                                        </p:attrNameLst>
                                      </p:cBhvr>
                                    </p:animRot>
                                    <p:animRot by="240000">
                                      <p:cBhvr>
                                        <p:cTn id="12" dur="200" fill="hold">
                                          <p:stCondLst>
                                            <p:cond delay="400"/>
                                          </p:stCondLst>
                                        </p:cTn>
                                        <p:tgtEl>
                                          <p:spTgt spid="18"/>
                                        </p:tgtEl>
                                        <p:attrNameLst>
                                          <p:attrName>r</p:attrName>
                                        </p:attrNameLst>
                                      </p:cBhvr>
                                    </p:animRot>
                                    <p:animRot by="-240000">
                                      <p:cBhvr>
                                        <p:cTn id="13" dur="200" fill="hold">
                                          <p:stCondLst>
                                            <p:cond delay="600"/>
                                          </p:stCondLst>
                                        </p:cTn>
                                        <p:tgtEl>
                                          <p:spTgt spid="18"/>
                                        </p:tgtEl>
                                        <p:attrNameLst>
                                          <p:attrName>r</p:attrName>
                                        </p:attrNameLst>
                                      </p:cBhvr>
                                    </p:animRot>
                                    <p:animRot by="120000">
                                      <p:cBhvr>
                                        <p:cTn id="14" dur="200" fill="hold">
                                          <p:stCondLst>
                                            <p:cond delay="800"/>
                                          </p:stCondLst>
                                        </p:cTn>
                                        <p:tgtEl>
                                          <p:spTgt spid="18"/>
                                        </p:tgtEl>
                                        <p:attrNameLst>
                                          <p:attrName>r</p:attrName>
                                        </p:attrNameLst>
                                      </p:cBhvr>
                                    </p:animRo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up)">
                                      <p:cBhvr>
                                        <p:cTn id="18" dur="1250"/>
                                        <p:tgtEl>
                                          <p:spTgt spid="8"/>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up)">
                                      <p:cBhvr>
                                        <p:cTn id="21" dur="2500"/>
                                        <p:tgtEl>
                                          <p:spTgt spid="14"/>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up)">
                                      <p:cBhvr>
                                        <p:cTn id="24" dur="1250"/>
                                        <p:tgtEl>
                                          <p:spTgt spid="16"/>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1250"/>
                                        <p:tgtEl>
                                          <p:spTgt spid="15"/>
                                        </p:tgtEl>
                                      </p:cBhvr>
                                    </p:animEffect>
                                  </p:childTnLst>
                                </p:cTn>
                              </p:par>
                            </p:childTnLst>
                          </p:cTn>
                        </p:par>
                        <p:par>
                          <p:cTn id="28" fill="hold">
                            <p:stCondLst>
                              <p:cond delay="4000"/>
                            </p:stCondLst>
                            <p:childTnLst>
                              <p:par>
                                <p:cTn id="29" presetID="18" presetClass="entr" presetSubtype="12" fill="hold" grpId="0" nodeType="afterEffect">
                                  <p:stCondLst>
                                    <p:cond delay="0"/>
                                  </p:stCondLst>
                                  <p:iterate type="wd">
                                    <p:tmPct val="66000"/>
                                  </p:iterate>
                                  <p:childTnLst>
                                    <p:set>
                                      <p:cBhvr>
                                        <p:cTn id="30" dur="1" fill="hold">
                                          <p:stCondLst>
                                            <p:cond delay="0"/>
                                          </p:stCondLst>
                                        </p:cTn>
                                        <p:tgtEl>
                                          <p:spTgt spid="17"/>
                                        </p:tgtEl>
                                        <p:attrNameLst>
                                          <p:attrName>style.visibility</p:attrName>
                                        </p:attrNameLst>
                                      </p:cBhvr>
                                      <p:to>
                                        <p:strVal val="visible"/>
                                      </p:to>
                                    </p:set>
                                    <p:animEffect transition="in" filter="strips(downLeft)">
                                      <p:cBhvr>
                                        <p:cTn id="31" dur="1000"/>
                                        <p:tgtEl>
                                          <p:spTgt spid="17"/>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down)">
                                      <p:cBhvr>
                                        <p:cTn id="34" dur="1250"/>
                                        <p:tgtEl>
                                          <p:spTgt spid="24"/>
                                        </p:tgtEl>
                                      </p:cBhvr>
                                    </p:animEffect>
                                  </p:childTnLst>
                                </p:cTn>
                              </p:par>
                            </p:childTnLst>
                          </p:cTn>
                        </p:par>
                        <p:par>
                          <p:cTn id="35" fill="hold">
                            <p:stCondLst>
                              <p:cond delay="54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500"/>
                            </p:stCondLst>
                            <p:childTnLst>
                              <p:par>
                                <p:cTn id="42" presetID="42" presetClass="entr" presetSubtype="0" fill="hold" nodeType="after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fade">
                                      <p:cBhvr>
                                        <p:cTn id="44" dur="1000"/>
                                        <p:tgtEl>
                                          <p:spTgt spid="2"/>
                                        </p:tgtEl>
                                      </p:cBhvr>
                                    </p:animEffect>
                                    <p:anim calcmode="lin" valueType="num">
                                      <p:cBhvr>
                                        <p:cTn id="45" dur="1000" fill="hold"/>
                                        <p:tgtEl>
                                          <p:spTgt spid="2"/>
                                        </p:tgtEl>
                                        <p:attrNameLst>
                                          <p:attrName>ppt_x</p:attrName>
                                        </p:attrNameLst>
                                      </p:cBhvr>
                                      <p:tavLst>
                                        <p:tav tm="0">
                                          <p:val>
                                            <p:strVal val="#ppt_x"/>
                                          </p:val>
                                        </p:tav>
                                        <p:tav tm="100000">
                                          <p:val>
                                            <p:strVal val="#ppt_x"/>
                                          </p:val>
                                        </p:tav>
                                      </p:tavLst>
                                    </p:anim>
                                    <p:anim calcmode="lin" valueType="num">
                                      <p:cBhvr>
                                        <p:cTn id="4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p:bldP spid="15" grpId="0" animBg="1"/>
      <p:bldP spid="16" grpId="0" animBg="1"/>
      <p:bldP spid="17" grpId="0"/>
      <p:bldP spid="2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642</TotalTime>
  <Words>806</Words>
  <Application>Microsoft Office PowerPoint</Application>
  <PresentationFormat>Widescreen</PresentationFormat>
  <Paragraphs>129</Paragraphs>
  <Slides>13</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13</vt:i4>
      </vt:variant>
    </vt:vector>
  </HeadingPairs>
  <TitlesOfParts>
    <vt:vector size="25" baseType="lpstr">
      <vt:lpstr>맑은 고딕</vt:lpstr>
      <vt:lpstr>AGA Arabesque</vt:lpstr>
      <vt:lpstr>Arial</vt:lpstr>
      <vt:lpstr>Calibri</vt:lpstr>
      <vt:lpstr>Calibri Light</vt:lpstr>
      <vt:lpstr>DroidArabicNaskhBold</vt:lpstr>
      <vt:lpstr>FreesiaUPC</vt:lpstr>
      <vt:lpstr>Frutiger LT Arabic 55 Roman</vt:lpstr>
      <vt:lpstr>QuranFont</vt:lpstr>
      <vt:lpstr>Sakkal Majalla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Abdulrahim Alsharifi</dc:creator>
  <cp:lastModifiedBy>Admin</cp:lastModifiedBy>
  <cp:revision>64</cp:revision>
  <dcterms:created xsi:type="dcterms:W3CDTF">2021-01-20T05:08:23Z</dcterms:created>
  <dcterms:modified xsi:type="dcterms:W3CDTF">2021-02-08T18:18:16Z</dcterms:modified>
</cp:coreProperties>
</file>