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8"/>
  </p:notesMasterIdLst>
  <p:sldIdLst>
    <p:sldId id="301" r:id="rId2"/>
    <p:sldId id="315" r:id="rId3"/>
    <p:sldId id="319" r:id="rId4"/>
    <p:sldId id="320" r:id="rId5"/>
    <p:sldId id="321" r:id="rId6"/>
    <p:sldId id="318" r:id="rId7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473B"/>
    <a:srgbClr val="120098"/>
    <a:srgbClr val="F8FCF6"/>
    <a:srgbClr val="FDFAF1"/>
    <a:srgbClr val="0072BC"/>
    <a:srgbClr val="D9D9D9"/>
    <a:srgbClr val="2A2C38"/>
    <a:srgbClr val="181717"/>
    <a:srgbClr val="FFCE51"/>
    <a:srgbClr val="0321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النمط الفاتح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16DA210-FB5B-4158-B5E0-FEB733F419BA}" styleName="النمط الفاتح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1E4AEA4-8DFA-4A89-87EB-49C32662AFE0}" styleName="نمط متوسط 2 - تميي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1975" autoAdjust="0"/>
    <p:restoredTop sz="95199" autoAdjust="0"/>
  </p:normalViewPr>
  <p:slideViewPr>
    <p:cSldViewPr snapToGrid="0">
      <p:cViewPr varScale="1">
        <p:scale>
          <a:sx n="70" d="100"/>
          <a:sy n="70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95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 dirty="0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5078681F-F242-4A86-8A23-A2755B24EA5B}" type="datetimeFigureOut">
              <a:rPr lang="ar-SA" smtClean="0"/>
              <a:t>03/02/1437</a:t>
            </a:fld>
            <a:endParaRPr lang="ar-SA" dirty="0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 dirty="0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5788F263-3574-4DAF-B93E-4D55E4B37D96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8127441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9E21B-AE33-4C54-8526-BE766DD0FD21}" type="datetimeFigureOut">
              <a:rPr lang="ar-SA" smtClean="0"/>
              <a:t>03/02/1437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C7CA-EEC1-4FEA-866E-587ADA9DEC8C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138987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9E21B-AE33-4C54-8526-BE766DD0FD21}" type="datetimeFigureOut">
              <a:rPr lang="ar-SA" smtClean="0"/>
              <a:t>03/02/1437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C7CA-EEC1-4FEA-866E-587ADA9DEC8C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1939524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9E21B-AE33-4C54-8526-BE766DD0FD21}" type="datetimeFigureOut">
              <a:rPr lang="ar-SA" smtClean="0"/>
              <a:t>03/02/1437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C7CA-EEC1-4FEA-866E-587ADA9DEC8C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506803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9E21B-AE33-4C54-8526-BE766DD0FD21}" type="datetimeFigureOut">
              <a:rPr lang="ar-SA" smtClean="0"/>
              <a:t>03/02/1437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C7CA-EEC1-4FEA-866E-587ADA9DEC8C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0107022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9E21B-AE33-4C54-8526-BE766DD0FD21}" type="datetimeFigureOut">
              <a:rPr lang="ar-SA" smtClean="0"/>
              <a:t>03/02/1437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C7CA-EEC1-4FEA-866E-587ADA9DEC8C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6250832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9E21B-AE33-4C54-8526-BE766DD0FD21}" type="datetimeFigureOut">
              <a:rPr lang="ar-SA" smtClean="0"/>
              <a:t>03/02/1437</a:t>
            </a:fld>
            <a:endParaRPr lang="ar-SA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C7CA-EEC1-4FEA-866E-587ADA9DEC8C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8517953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9E21B-AE33-4C54-8526-BE766DD0FD21}" type="datetimeFigureOut">
              <a:rPr lang="ar-SA" smtClean="0"/>
              <a:t>03/02/1437</a:t>
            </a:fld>
            <a:endParaRPr lang="ar-SA" dirty="0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C7CA-EEC1-4FEA-866E-587ADA9DEC8C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019739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9E21B-AE33-4C54-8526-BE766DD0FD21}" type="datetimeFigureOut">
              <a:rPr lang="ar-SA" smtClean="0"/>
              <a:t>03/02/1437</a:t>
            </a:fld>
            <a:endParaRPr lang="ar-SA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C7CA-EEC1-4FEA-866E-587ADA9DEC8C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0116101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9E21B-AE33-4C54-8526-BE766DD0FD21}" type="datetimeFigureOut">
              <a:rPr lang="ar-SA" smtClean="0"/>
              <a:t>03/02/1437</a:t>
            </a:fld>
            <a:endParaRPr lang="ar-SA" dirty="0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C7CA-EEC1-4FEA-866E-587ADA9DEC8C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31509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9E21B-AE33-4C54-8526-BE766DD0FD21}" type="datetimeFigureOut">
              <a:rPr lang="ar-SA" smtClean="0"/>
              <a:t>03/02/1437</a:t>
            </a:fld>
            <a:endParaRPr lang="ar-SA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C7CA-EEC1-4FEA-866E-587ADA9DEC8C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9003277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9E21B-AE33-4C54-8526-BE766DD0FD21}" type="datetimeFigureOut">
              <a:rPr lang="ar-SA" smtClean="0"/>
              <a:t>03/02/1437</a:t>
            </a:fld>
            <a:endParaRPr lang="ar-SA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C7CA-EEC1-4FEA-866E-587ADA9DEC8C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053103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79E21B-AE33-4C54-8526-BE766DD0FD21}" type="datetimeFigureOut">
              <a:rPr lang="ar-SA" smtClean="0"/>
              <a:t>03/02/1437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C1C7CA-EEC1-4FEA-866E-587ADA9DEC8C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152262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6207" y="1269236"/>
            <a:ext cx="6651764" cy="42329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96539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1"/>
          <p:cNvSpPr txBox="1">
            <a:spLocks/>
          </p:cNvSpPr>
          <p:nvPr/>
        </p:nvSpPr>
        <p:spPr>
          <a:xfrm>
            <a:off x="5718413" y="315892"/>
            <a:ext cx="6178186" cy="939702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1" anchor="b">
            <a:normAutofit fontScale="97500"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4800" b="1" dirty="0" smtClean="0">
                <a:solidFill>
                  <a:schemeClr val="bg1"/>
                </a:solidFill>
                <a:latin typeface="Traditional Arabic" panose="02020603050405020304" pitchFamily="18" charset="-78"/>
                <a:ea typeface="GE SS Two Bold" panose="020A0503020102020204" pitchFamily="18" charset="-78"/>
                <a:cs typeface="Traditional Arabic" panose="02020603050405020304" pitchFamily="18" charset="-78"/>
              </a:rPr>
              <a:t>حكم من فعل شيئاً من المفسدات</a:t>
            </a:r>
            <a:endParaRPr lang="ar-SA" sz="4800" b="1" dirty="0">
              <a:solidFill>
                <a:schemeClr val="bg1"/>
              </a:solidFill>
              <a:latin typeface="Traditional Arabic" panose="02020603050405020304" pitchFamily="18" charset="-78"/>
              <a:ea typeface="GE SS Two Bold" panose="020A05030201020202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163773" y="1456042"/>
            <a:ext cx="11873552" cy="378565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/>
            <a:r>
              <a:rPr lang="ar-SA" sz="4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من أتى بشيء من المُفْسِدات متعمِّدًا من غير رخصة شرعية، ترتب على فعله أربعة أمور:</a:t>
            </a:r>
          </a:p>
          <a:p>
            <a:pPr algn="just"/>
            <a:r>
              <a:rPr lang="ar-SA" sz="40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الأول:</a:t>
            </a:r>
            <a:r>
              <a:rPr lang="ar-SA" sz="4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فساد الصيام.</a:t>
            </a:r>
          </a:p>
          <a:p>
            <a:pPr algn="just"/>
            <a:r>
              <a:rPr lang="ar-SA" sz="40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الثاني :</a:t>
            </a:r>
            <a:r>
              <a:rPr lang="ar-SA" sz="4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وجوب الإمساك عن المفطِّرات في بقية يومه.</a:t>
            </a:r>
          </a:p>
          <a:p>
            <a:pPr algn="just"/>
            <a:r>
              <a:rPr lang="ar-SA" sz="40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الثالث:</a:t>
            </a:r>
            <a:r>
              <a:rPr lang="ar-SA" sz="4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وجوب التوبة إلى الله تعالى من هذا الذنب العظيم المعدود من كبائر الذنوب.</a:t>
            </a:r>
          </a:p>
          <a:p>
            <a:pPr algn="just"/>
            <a:r>
              <a:rPr lang="ar-SA" sz="40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الرابع:</a:t>
            </a:r>
            <a:r>
              <a:rPr lang="ar-SA" sz="4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وجوب قضاء هذا اليوم الذي أفسده.</a:t>
            </a:r>
            <a:endParaRPr lang="ar-SA" sz="40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86443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1"/>
          <p:cNvSpPr txBox="1">
            <a:spLocks/>
          </p:cNvSpPr>
          <p:nvPr/>
        </p:nvSpPr>
        <p:spPr>
          <a:xfrm>
            <a:off x="5718413" y="315892"/>
            <a:ext cx="6178186" cy="939702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1" anchor="b">
            <a:normAutofit fontScale="97500"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4800" b="1" dirty="0" smtClean="0">
                <a:solidFill>
                  <a:schemeClr val="bg1"/>
                </a:solidFill>
                <a:latin typeface="Traditional Arabic" panose="02020603050405020304" pitchFamily="18" charset="-78"/>
                <a:ea typeface="GE SS Two Bold" panose="020A0503020102020204" pitchFamily="18" charset="-78"/>
                <a:cs typeface="Traditional Arabic" panose="02020603050405020304" pitchFamily="18" charset="-78"/>
              </a:rPr>
              <a:t>حكم من فعل شيئاً من المفسدات</a:t>
            </a:r>
            <a:endParaRPr lang="ar-SA" sz="4800" b="1" dirty="0">
              <a:solidFill>
                <a:schemeClr val="bg1"/>
              </a:solidFill>
              <a:latin typeface="Traditional Arabic" panose="02020603050405020304" pitchFamily="18" charset="-78"/>
              <a:ea typeface="GE SS Two Bold" panose="020A05030201020202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163773" y="1456042"/>
            <a:ext cx="11873552" cy="440120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/>
            <a:r>
              <a:rPr lang="ar-SA" sz="40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وإذا كان الفطر بالجماع</a:t>
            </a:r>
            <a:r>
              <a:rPr lang="ar-SA" sz="4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، فيجب عليه - مع ما تقدم - الكفارة المغلّظة، وبيانها فيما ثبت من حديث أبي هريرة </a:t>
            </a:r>
            <a:r>
              <a:rPr lang="ar-SA" sz="40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</a:t>
            </a:r>
            <a:r>
              <a:rPr lang="ar-SA" sz="40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SA" sz="4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أن رجلاً أتى رسولَ الله </a:t>
            </a:r>
            <a:r>
              <a:rPr lang="ar-SA" sz="40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</a:t>
            </a:r>
            <a:r>
              <a:rPr lang="ar-SA" sz="40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SA" sz="4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فقال: يا رسول الله هلكتُ! قال: </a:t>
            </a:r>
            <a:r>
              <a:rPr lang="ar-SA" sz="4000" b="1" dirty="0">
                <a:solidFill>
                  <a:schemeClr val="accent1">
                    <a:lumMod val="75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(</a:t>
            </a:r>
            <a:r>
              <a:rPr lang="ar-SA" sz="4000" b="1" dirty="0" smtClean="0">
                <a:solidFill>
                  <a:schemeClr val="accent1">
                    <a:lumMod val="75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ويحك)</a:t>
            </a:r>
            <a:r>
              <a:rPr lang="ar-SA" sz="40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! </a:t>
            </a:r>
            <a:r>
              <a:rPr lang="ar-SA" sz="4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قال: وقعت على أهلي في رمضان. قال: </a:t>
            </a:r>
            <a:r>
              <a:rPr lang="ar-SA" sz="4000" b="1" dirty="0" smtClean="0">
                <a:solidFill>
                  <a:schemeClr val="accent1">
                    <a:lumMod val="75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(أَعتِق رقبة)</a:t>
            </a:r>
            <a:r>
              <a:rPr lang="ar-SA" sz="40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 </a:t>
            </a:r>
            <a:r>
              <a:rPr lang="ar-SA" sz="4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قال: ما أجدها. قال: </a:t>
            </a:r>
            <a:r>
              <a:rPr lang="ar-SA" sz="4000" b="1" dirty="0" smtClean="0">
                <a:solidFill>
                  <a:schemeClr val="accent1">
                    <a:lumMod val="75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(فصُم </a:t>
            </a:r>
            <a:r>
              <a:rPr lang="ar-SA" sz="4000" b="1" dirty="0">
                <a:solidFill>
                  <a:schemeClr val="accent1">
                    <a:lumMod val="75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شهرين </a:t>
            </a:r>
            <a:r>
              <a:rPr lang="ar-SA" sz="4000" b="1" dirty="0" smtClean="0">
                <a:solidFill>
                  <a:schemeClr val="accent1">
                    <a:lumMod val="75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متتابعين)</a:t>
            </a:r>
            <a:r>
              <a:rPr lang="ar-SA" sz="40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 </a:t>
            </a:r>
            <a:r>
              <a:rPr lang="ar-SA" sz="4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قال: لا أستطيع. قال: </a:t>
            </a:r>
            <a:r>
              <a:rPr lang="ar-SA" sz="4000" b="1" dirty="0" smtClean="0">
                <a:solidFill>
                  <a:schemeClr val="accent1">
                    <a:lumMod val="75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(فأطعم </a:t>
            </a:r>
            <a:r>
              <a:rPr lang="ar-SA" sz="4000" b="1" dirty="0">
                <a:solidFill>
                  <a:schemeClr val="accent1">
                    <a:lumMod val="75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ستين </a:t>
            </a:r>
            <a:r>
              <a:rPr lang="ar-SA" sz="4000" b="1" dirty="0" smtClean="0">
                <a:solidFill>
                  <a:schemeClr val="accent1">
                    <a:lumMod val="75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مسكينًا)</a:t>
            </a:r>
            <a:r>
              <a:rPr lang="ar-SA" sz="40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 </a:t>
            </a:r>
            <a:r>
              <a:rPr lang="ar-SA" sz="4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قال: ما أجد. فأُتي بعَرَقٍ فقال: </a:t>
            </a:r>
            <a:r>
              <a:rPr lang="ar-SA" sz="4000" b="1" dirty="0" smtClean="0">
                <a:solidFill>
                  <a:schemeClr val="accent1">
                    <a:lumMod val="75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(خذه </a:t>
            </a:r>
            <a:r>
              <a:rPr lang="ar-SA" sz="4000" b="1" dirty="0">
                <a:solidFill>
                  <a:schemeClr val="accent1">
                    <a:lumMod val="75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فتصدق </a:t>
            </a:r>
            <a:r>
              <a:rPr lang="ar-SA" sz="4000" b="1" dirty="0" smtClean="0">
                <a:solidFill>
                  <a:schemeClr val="accent1">
                    <a:lumMod val="75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به)</a:t>
            </a:r>
            <a:r>
              <a:rPr lang="ar-SA" sz="40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 </a:t>
            </a:r>
            <a:r>
              <a:rPr lang="ar-SA" sz="4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فقال: يا رسول الله، أَعَلَى غير أهلي، </a:t>
            </a:r>
            <a:r>
              <a:rPr lang="ar-SA" sz="4000" b="1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فوالذي</a:t>
            </a:r>
            <a:r>
              <a:rPr lang="ar-SA" sz="4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نفسي بيده ما بين طِنْبَي المدينة أحوج مني. فضحك النبي </a:t>
            </a:r>
            <a:r>
              <a:rPr lang="ar-SA" sz="40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</a:t>
            </a:r>
            <a:r>
              <a:rPr lang="ar-SA" sz="40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SA" sz="4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حتى بدت أنيابه، قال: </a:t>
            </a:r>
            <a:r>
              <a:rPr lang="ar-SA" sz="4000" b="1" dirty="0" smtClean="0">
                <a:solidFill>
                  <a:schemeClr val="accent1">
                    <a:lumMod val="75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(خذه) </a:t>
            </a:r>
            <a:r>
              <a:rPr lang="ar-SA" sz="4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endParaRPr lang="ar-SA" sz="40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78239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1"/>
          <p:cNvSpPr txBox="1">
            <a:spLocks/>
          </p:cNvSpPr>
          <p:nvPr/>
        </p:nvSpPr>
        <p:spPr>
          <a:xfrm>
            <a:off x="5718413" y="315892"/>
            <a:ext cx="6178186" cy="939702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1" anchor="b">
            <a:normAutofit fontScale="97500"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4800" b="1" dirty="0" smtClean="0">
                <a:solidFill>
                  <a:schemeClr val="bg1"/>
                </a:solidFill>
                <a:latin typeface="Traditional Arabic" panose="02020603050405020304" pitchFamily="18" charset="-78"/>
                <a:ea typeface="GE SS Two Bold" panose="020A0503020102020204" pitchFamily="18" charset="-78"/>
                <a:cs typeface="Traditional Arabic" panose="02020603050405020304" pitchFamily="18" charset="-78"/>
              </a:rPr>
              <a:t>أمور لا تفسد الصوم</a:t>
            </a:r>
            <a:endParaRPr lang="ar-SA" sz="4800" b="1" dirty="0">
              <a:solidFill>
                <a:schemeClr val="bg1"/>
              </a:solidFill>
              <a:latin typeface="Traditional Arabic" panose="02020603050405020304" pitchFamily="18" charset="-78"/>
              <a:ea typeface="GE SS Two Bold" panose="020A05030201020202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163773" y="1456042"/>
            <a:ext cx="11873552" cy="501675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/>
            <a:r>
              <a:rPr lang="ar-SA" sz="4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هناك أمور قد يفعلها الصائم، أو يحتاج إليها وهي غير مُفَطِّرَةٍ، ولا تؤثر في الصيام، فمن ذلك</a:t>
            </a:r>
            <a:r>
              <a:rPr lang="ar-SA" sz="40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:</a:t>
            </a:r>
          </a:p>
          <a:p>
            <a:pPr marL="742950" indent="-742950" algn="just">
              <a:buFont typeface="+mj-cs"/>
              <a:buAutoNum type="arabic2Minus"/>
            </a:pPr>
            <a:r>
              <a:rPr lang="ar-SA" sz="4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استعمال الإبر غير المغذية، مثل: الإبر العلاجية، والمضادات الحيوية، وإبر الأنسولين لمرضى السكر</a:t>
            </a:r>
            <a:r>
              <a:rPr lang="ar-SA" sz="40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</a:p>
          <a:p>
            <a:pPr marL="742950" indent="-742950" algn="just">
              <a:buFont typeface="+mj-cs"/>
              <a:buAutoNum type="arabic2Minus"/>
            </a:pPr>
            <a:r>
              <a:rPr lang="ar-SA" sz="4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سحب الدم القليل للتحليل.</a:t>
            </a:r>
          </a:p>
          <a:p>
            <a:pPr marL="742950" indent="-742950" algn="just">
              <a:buFont typeface="+mj-cs"/>
              <a:buAutoNum type="arabic2Minus"/>
            </a:pPr>
            <a:r>
              <a:rPr lang="ar-SA" sz="4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خروج الدم اليسير من أي جزء من أجزاء البدن.</a:t>
            </a:r>
          </a:p>
          <a:p>
            <a:pPr marL="742950" indent="-742950" algn="just">
              <a:buFont typeface="+mj-cs"/>
              <a:buAutoNum type="arabic2Minus"/>
            </a:pPr>
            <a:r>
              <a:rPr lang="ar-SA" sz="4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استعمال الفُرشَاةِ ومعجونِ الأسنانِ، بشرط عدم تعمد بلع المعجون.</a:t>
            </a:r>
          </a:p>
          <a:p>
            <a:pPr marL="742950" indent="-742950" algn="just">
              <a:buFont typeface="+mj-cs"/>
              <a:buAutoNum type="arabic2Minus"/>
            </a:pPr>
            <a:r>
              <a:rPr lang="ar-SA" sz="4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السواك، الرطب أو اليابس، وسواء استعمله قبل الزوال أو بعده</a:t>
            </a:r>
            <a:r>
              <a:rPr lang="ar-SA" sz="40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endParaRPr lang="ar-SA" sz="40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67021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1"/>
          <p:cNvSpPr txBox="1">
            <a:spLocks/>
          </p:cNvSpPr>
          <p:nvPr/>
        </p:nvSpPr>
        <p:spPr>
          <a:xfrm>
            <a:off x="5718413" y="315892"/>
            <a:ext cx="6178186" cy="939702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1" anchor="b">
            <a:normAutofit fontScale="97500"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4800" b="1" dirty="0" smtClean="0">
                <a:solidFill>
                  <a:schemeClr val="bg1"/>
                </a:solidFill>
                <a:latin typeface="Traditional Arabic" panose="02020603050405020304" pitchFamily="18" charset="-78"/>
                <a:ea typeface="GE SS Two Bold" panose="020A0503020102020204" pitchFamily="18" charset="-78"/>
                <a:cs typeface="Traditional Arabic" panose="02020603050405020304" pitchFamily="18" charset="-78"/>
              </a:rPr>
              <a:t>أمور لا تفسد الصوم</a:t>
            </a:r>
            <a:endParaRPr lang="ar-SA" sz="4800" b="1" dirty="0">
              <a:solidFill>
                <a:schemeClr val="bg1"/>
              </a:solidFill>
              <a:latin typeface="Traditional Arabic" panose="02020603050405020304" pitchFamily="18" charset="-78"/>
              <a:ea typeface="GE SS Two Bold" panose="020A05030201020202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163773" y="1456042"/>
            <a:ext cx="11873552" cy="31700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742950" indent="-742950" algn="just">
              <a:buFont typeface="+mj-cs"/>
              <a:buAutoNum type="arabic2Minus" startAt="6"/>
            </a:pPr>
            <a:r>
              <a:rPr lang="ar-SA" sz="4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استعمال بخاخ الرَّبُو.</a:t>
            </a:r>
          </a:p>
          <a:p>
            <a:pPr marL="742950" indent="-742950" algn="just">
              <a:buFont typeface="+mj-cs"/>
              <a:buAutoNum type="arabic2Minus" startAt="6"/>
            </a:pPr>
            <a:r>
              <a:rPr lang="ar-SA" sz="4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استعمال الأكسجين أو البخار لِلْمَرْضَى.</a:t>
            </a:r>
          </a:p>
          <a:p>
            <a:pPr marL="742950" indent="-742950" algn="just">
              <a:buFont typeface="+mj-cs"/>
              <a:buAutoNum type="arabic2Minus" startAt="6"/>
            </a:pPr>
            <a:r>
              <a:rPr lang="ar-SA" sz="4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القطرة في العين، أو الأُذُن.</a:t>
            </a:r>
          </a:p>
          <a:p>
            <a:pPr marL="742950" indent="-742950" algn="just">
              <a:buFont typeface="+mj-cs"/>
              <a:buAutoNum type="arabic2Minus" startAt="6"/>
            </a:pPr>
            <a:r>
              <a:rPr lang="ar-SA" sz="4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استعمال الطِّيب والبُخور.</a:t>
            </a:r>
          </a:p>
          <a:p>
            <a:pPr marL="742950" indent="-742950" algn="just">
              <a:buFont typeface="+mj-cs"/>
              <a:buAutoNum type="arabic2Minus" startAt="6"/>
            </a:pPr>
            <a:r>
              <a:rPr lang="ar-SA" sz="4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قَلْعُ الضِّرس أو حَفْرُه، مع </a:t>
            </a:r>
            <a:r>
              <a:rPr lang="ar-SA" sz="4000" b="1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التَّوَقِّي</a:t>
            </a:r>
            <a:r>
              <a:rPr lang="ar-SA" sz="4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من بَلْعِ الدم أو الدواء.</a:t>
            </a:r>
          </a:p>
        </p:txBody>
      </p:sp>
    </p:spTree>
    <p:extLst>
      <p:ext uri="{BB962C8B-B14F-4D97-AF65-F5344CB8AC3E}">
        <p14:creationId xmlns:p14="http://schemas.microsoft.com/office/powerpoint/2010/main" val="2587809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1"/>
          <p:cNvSpPr txBox="1">
            <a:spLocks/>
          </p:cNvSpPr>
          <p:nvPr/>
        </p:nvSpPr>
        <p:spPr>
          <a:xfrm>
            <a:off x="3370997" y="315892"/>
            <a:ext cx="8525602" cy="939702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1" anchor="b">
            <a:normAutofit fontScale="97500"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4800" b="1" dirty="0">
                <a:solidFill>
                  <a:schemeClr val="bg1"/>
                </a:solidFill>
                <a:latin typeface="Traditional Arabic" panose="02020603050405020304" pitchFamily="18" charset="-78"/>
                <a:ea typeface="GE SS Two Bold" panose="020A0503020102020204" pitchFamily="18" charset="-78"/>
                <a:cs typeface="Traditional Arabic" panose="02020603050405020304" pitchFamily="18" charset="-78"/>
              </a:rPr>
              <a:t>من أفطر شاكاً في طلوع الفجر أو في غروب الشمس</a:t>
            </a:r>
            <a:endParaRPr lang="ar-SA" sz="4800" b="1" dirty="0">
              <a:solidFill>
                <a:schemeClr val="bg1"/>
              </a:solidFill>
              <a:latin typeface="Traditional Arabic" panose="02020603050405020304" pitchFamily="18" charset="-78"/>
              <a:ea typeface="GE SS Two Bold" panose="020A05030201020202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163773" y="2247615"/>
            <a:ext cx="11873552" cy="255454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/>
            <a:r>
              <a:rPr lang="ar-SA" sz="40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المسألة الأولى: </a:t>
            </a:r>
            <a:r>
              <a:rPr lang="ar-SA" sz="4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من أفطر وهو شاكٌّ في طلوع الفجر، ثم تبيَّن أنه قد طلع الفجر،</a:t>
            </a:r>
          </a:p>
          <a:p>
            <a:pPr algn="just"/>
            <a:r>
              <a:rPr lang="ar-SA" sz="40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فصيامه صحيح</a:t>
            </a:r>
            <a:r>
              <a:rPr lang="ar-SA" sz="4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؛ لأن الأصلَ بقاءُ الليل.</a:t>
            </a:r>
          </a:p>
          <a:p>
            <a:pPr algn="just"/>
            <a:r>
              <a:rPr lang="ar-SA" sz="40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المسألة الثانية</a:t>
            </a:r>
            <a:r>
              <a:rPr lang="ar-SA" sz="40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: </a:t>
            </a:r>
            <a:r>
              <a:rPr lang="ar-SA" sz="40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من </a:t>
            </a:r>
            <a:r>
              <a:rPr lang="ar-SA" sz="4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أكل أو شرب وهو شاكٌّ في غروب الشمس، ثم تبيَّن له أنها لم تغرب؛</a:t>
            </a:r>
          </a:p>
          <a:p>
            <a:pPr algn="just"/>
            <a:r>
              <a:rPr lang="ar-SA" sz="40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وجب عليه القضاء</a:t>
            </a:r>
            <a:r>
              <a:rPr lang="ar-SA" sz="4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؛ لأن الأصلَ بقاءُ النهار.</a:t>
            </a:r>
            <a:endParaRPr lang="ar-SA" sz="40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47896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11549</TotalTime>
  <Words>380</Words>
  <Application>Microsoft Office PowerPoint</Application>
  <PresentationFormat>ملء الشاشة</PresentationFormat>
  <Paragraphs>26</Paragraphs>
  <Slides>6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7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6</vt:i4>
      </vt:variant>
    </vt:vector>
  </HeadingPairs>
  <TitlesOfParts>
    <vt:vector size="14" baseType="lpstr">
      <vt:lpstr>AGA Arabesque</vt:lpstr>
      <vt:lpstr>Arial</vt:lpstr>
      <vt:lpstr>Calibri</vt:lpstr>
      <vt:lpstr>Calibri Light</vt:lpstr>
      <vt:lpstr>GE SS Two Bold</vt:lpstr>
      <vt:lpstr>Times New Roman</vt:lpstr>
      <vt:lpstr>Traditional Arabic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عبد الله البارقي</dc:creator>
  <cp:lastModifiedBy>ابو بنان</cp:lastModifiedBy>
  <cp:revision>242</cp:revision>
  <dcterms:created xsi:type="dcterms:W3CDTF">2014-09-07T16:03:46Z</dcterms:created>
  <dcterms:modified xsi:type="dcterms:W3CDTF">2015-11-15T19:09:23Z</dcterms:modified>
</cp:coreProperties>
</file>