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749E-953F-4916-8A03-EF2E4B7ADEB9}" type="datetimeFigureOut">
              <a:rPr lang="ar-SA" smtClean="0"/>
              <a:pPr/>
              <a:t>07/03/1432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D56A-4992-4284-971E-614CB16BC1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228601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prstTxWarp prst="textTriangl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{ تنوع </a:t>
            </a:r>
            <a:r>
              <a:rPr lang="ar-S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شوكيات</a:t>
            </a:r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الجلد }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533920"/>
            <a:ext cx="6400800" cy="1752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sz="3600" b="1" spc="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DecoType Naskh Extensions" pitchFamily="2" charset="-78"/>
              </a:rPr>
              <a:t>مدرس المادة </a:t>
            </a:r>
          </a:p>
          <a:p>
            <a:r>
              <a:rPr lang="ar-SA" sz="3600" b="1" spc="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DecoType Naskh Extensions" pitchFamily="2" charset="-78"/>
              </a:rPr>
              <a:t>مشبب </a:t>
            </a:r>
            <a:r>
              <a:rPr lang="ar-SA" sz="3600" b="1" spc="3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DecoType Naskh Extensions" pitchFamily="2" charset="-78"/>
              </a:rPr>
              <a:t>الشهراني</a:t>
            </a:r>
            <a:endParaRPr lang="ar-SA" sz="3600" b="1" spc="3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143504" y="357166"/>
            <a:ext cx="37862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i="1" spc="300" dirty="0" smtClean="0">
                <a:solidFill>
                  <a:srgbClr val="FFFF00"/>
                </a:solidFill>
              </a:rPr>
              <a:t>المملكة العربية السعودية </a:t>
            </a:r>
          </a:p>
          <a:p>
            <a:pPr algn="ctr"/>
            <a:r>
              <a:rPr lang="ar-SA" b="1" i="1" spc="300" dirty="0" smtClean="0">
                <a:solidFill>
                  <a:srgbClr val="FFFF00"/>
                </a:solidFill>
              </a:rPr>
              <a:t>وزارة التربية والتعليم</a:t>
            </a:r>
          </a:p>
          <a:p>
            <a:pPr algn="ctr"/>
            <a:r>
              <a:rPr lang="ar-SA" b="1" i="1" spc="300" dirty="0" smtClean="0">
                <a:solidFill>
                  <a:srgbClr val="FFFF00"/>
                </a:solidFill>
              </a:rPr>
              <a:t>ثانوية </a:t>
            </a:r>
            <a:r>
              <a:rPr lang="ar-SA" b="1" i="1" spc="300" dirty="0" err="1" smtClean="0">
                <a:solidFill>
                  <a:srgbClr val="FFFF00"/>
                </a:solidFill>
              </a:rPr>
              <a:t>الامير</a:t>
            </a:r>
            <a:r>
              <a:rPr lang="ar-SA" b="1" i="1" spc="300" dirty="0" smtClean="0">
                <a:solidFill>
                  <a:srgbClr val="FFFF00"/>
                </a:solidFill>
              </a:rPr>
              <a:t> </a:t>
            </a:r>
            <a:r>
              <a:rPr lang="ar-SA" b="1" i="1" spc="300" dirty="0" err="1" smtClean="0">
                <a:solidFill>
                  <a:srgbClr val="FFFF00"/>
                </a:solidFill>
              </a:rPr>
              <a:t>عبدالمجيد</a:t>
            </a:r>
            <a:r>
              <a:rPr lang="ar-SA" b="1" i="1" spc="300" dirty="0" smtClean="0">
                <a:solidFill>
                  <a:srgbClr val="FFFF00"/>
                </a:solidFill>
              </a:rPr>
              <a:t> بن </a:t>
            </a:r>
            <a:r>
              <a:rPr lang="ar-SA" b="1" i="1" spc="300" dirty="0" err="1" smtClean="0">
                <a:solidFill>
                  <a:srgbClr val="FFFF00"/>
                </a:solidFill>
              </a:rPr>
              <a:t>عبدالعزيز</a:t>
            </a:r>
            <a:endParaRPr lang="ar-SA" b="1" i="1" spc="300" dirty="0">
              <a:solidFill>
                <a:srgbClr val="FFFF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7A0C-BAB7-47EE-B756-E3C75037789B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{ تنوع </a:t>
            </a:r>
            <a:r>
              <a:rPr lang="ar-SA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شوكيات</a:t>
            </a:r>
            <a:r>
              <a:rPr lang="ar-S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الجلد }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r>
              <a:rPr lang="ar-SA" dirty="0" err="1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لشوكيات</a:t>
            </a:r>
            <a:r>
              <a:rPr lang="ar-SA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الجلد طوائف رئيسية </a:t>
            </a:r>
            <a:r>
              <a:rPr lang="ar-SA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ar-SA" dirty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28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نجم البحر </a:t>
            </a:r>
            <a:r>
              <a:rPr lang="ar-SA" sz="28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endParaRPr lang="en-US" sz="2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 أغلبها له خمس أذرع حول قرص مركزي وبعضها أكثر من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خمسة أذرع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 له أقدام أنبوبية تستعمل للحركة والتغذية 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 يعتبر من المفترسات ( تفترس المحار مثلا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ولا 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يشكل غذاء لأي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مفترس بسبب 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جلده </a:t>
            </a:r>
            <a:r>
              <a:rPr lang="ar-S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الشوكي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ar-SA" sz="28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نجم البحر </a:t>
            </a:r>
            <a:r>
              <a:rPr lang="ar-SA" sz="2800" i="1" spc="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الهشي</a:t>
            </a:r>
            <a:r>
              <a:rPr lang="ar-SA" sz="28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800" i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endParaRPr lang="en-US" sz="28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1ـ 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له خمس أذرع نحيله ومرنة جداً 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2ـ 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الأقدام الأنبوبية لا تحتوي على </a:t>
            </a:r>
            <a:r>
              <a:rPr lang="ar-S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ممصات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لذلك لا تستخدم للحركة 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3ـ 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تتحرك بالأذرع 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4ـ 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واسعة الانتشار يفوق عددها باقي طوائف </a:t>
            </a:r>
            <a:r>
              <a:rPr lang="ar-S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شوكيات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الجلد 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50029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250029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43240" y="214290"/>
            <a:ext cx="5857916" cy="65008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ar-SA" b="1" i="1" spc="3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قنفذ </a:t>
            </a:r>
            <a:r>
              <a:rPr lang="ar-SA" b="1" i="1" spc="300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البحر ودولار الرمل </a:t>
            </a:r>
            <a:r>
              <a:rPr lang="ar-SA" b="1" i="1" spc="3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i="1" spc="300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1- الجسم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مغطى بهيكل داخلي مع أشواك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 أقدام أنبوبية وليس له أذرع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قد تحتوي أشواك </a:t>
            </a:r>
            <a:r>
              <a:rPr lang="ar-SA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ولواقط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قنفذ البحر على سم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يسبب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شلل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للفريسة أوقد يكون آكل للأعشاب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بكشط الطحالب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من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على الأسطح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يحتوي فم قنفذ البحر على خمس صفائح تشبه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الأسنان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(على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شكل مصباح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أرسطو)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لمضغ الطعام 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ar-SA" b="1" i="1" spc="300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زنابق البحر ونجم البحر </a:t>
            </a:r>
            <a:r>
              <a:rPr lang="ar-SA" b="1" i="1" spc="300" dirty="0" err="1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الريشي</a:t>
            </a:r>
            <a:r>
              <a:rPr lang="ar-SA" b="1" i="1" spc="300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b="1" i="1" spc="3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i="1" spc="300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حيوانات جالسة في بعض فترات حياتها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لها أقدام أنبوبية تستخدمها في التغذية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زنابق البحر ذات شكل زهري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محمول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على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ساق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نجم البحر </a:t>
            </a:r>
            <a:r>
              <a:rPr lang="ar-SA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الريشي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له أذرع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طويلة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ومتشعبة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4619" cy="22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928926" cy="20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4643438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429420"/>
          </a:xfrm>
        </p:spPr>
        <p:txBody>
          <a:bodyPr/>
          <a:lstStyle/>
          <a:p>
            <a:pPr algn="ctr">
              <a:buNone/>
            </a:pPr>
            <a:r>
              <a:rPr lang="ar-SA" sz="2800" b="1" i="1" spc="3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خيار </a:t>
            </a:r>
            <a:r>
              <a:rPr lang="ar-SA" sz="2800" b="1" i="1" spc="3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البحر</a:t>
            </a:r>
            <a:r>
              <a:rPr lang="ar-SA" sz="2800" b="1" i="1" spc="3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800" i="1" spc="3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يشبه الخيار .</a:t>
            </a:r>
            <a:endParaRPr lang="en-US" sz="2800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يغطي جسمه جلد لين .</a:t>
            </a:r>
            <a:endParaRPr lang="en-US" sz="2800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 أقدام أنبوبية </a:t>
            </a:r>
            <a:r>
              <a:rPr lang="ar-SA" sz="2800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تحورت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على شكل </a:t>
            </a:r>
            <a:r>
              <a:rPr lang="ar-SA" sz="2800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لوامس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ar-SA" sz="2800" i="1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حول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الفم للامساك بالغذاء .</a:t>
            </a:r>
            <a:endParaRPr lang="en-US" sz="2800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4ـ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 أعضاء تنفس على شكل شجرة تنفسية 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>
              <a:buNone/>
            </a:pPr>
            <a:endParaRPr lang="ar-SA" sz="2800" b="1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</a:t>
            </a:r>
            <a:r>
              <a:rPr lang="ar-SA" sz="28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</a:t>
            </a:r>
            <a:r>
              <a:rPr lang="ar-SA" sz="28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اللؤلئية البحرية ( أقحوان </a:t>
            </a:r>
            <a:r>
              <a:rPr lang="ar-SA" sz="28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البحر</a:t>
            </a:r>
            <a:r>
              <a:rPr lang="ar-SA" sz="28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r>
              <a:rPr lang="ar-SA" sz="28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8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قطرها أقل من 1سم </a:t>
            </a:r>
            <a:endParaRPr lang="en-US" sz="2800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شكلها قرصي ولا أذرع لها .</a:t>
            </a:r>
            <a:endParaRPr lang="en-US" sz="2800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 أقدام أنبوبية حول طرف القرص المركزي .</a:t>
            </a:r>
            <a:endParaRPr lang="en-US" sz="2800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462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292892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r-SA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{ بيئة </a:t>
            </a:r>
            <a:r>
              <a:rPr lang="ar-SA" b="1" dirty="0" err="1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شوكيات</a:t>
            </a:r>
            <a:r>
              <a:rPr lang="ar-SA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الجلد }</a:t>
            </a:r>
            <a:r>
              <a:rPr lang="en-US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b="1" dirty="0">
              <a:ln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1ـ 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يشكل خيار البحر وقنفذ البحر غذاء لسكان بعض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البلدان</a:t>
            </a:r>
          </a:p>
          <a:p>
            <a:pPr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الآسيوية 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.(حيث يؤكل خيار البحر وبيض قنافذ البحر).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2ـ 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توجد علاقة تعايش (أحدهما يستفيد والآخر لا يستفيد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ولا</a:t>
            </a:r>
          </a:p>
          <a:p>
            <a:pPr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يتضرر 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بين </a:t>
            </a:r>
            <a:r>
              <a:rPr lang="ar-SA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شوكيات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الجلد وحيوانات بحرية أخرى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كالعلاقة</a:t>
            </a:r>
          </a:p>
          <a:p>
            <a:pPr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 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بين بعض أنواع نجم البحر الهش الذي يعيش ويتغذى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على</a:t>
            </a:r>
          </a:p>
          <a:p>
            <a:pPr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الرواسب 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داخل حيوان الإسفنج ).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ar-S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r-SA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فوائد </a:t>
            </a:r>
            <a:r>
              <a:rPr lang="ar-SA" b="1" dirty="0" err="1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شوكيات</a:t>
            </a:r>
            <a:r>
              <a:rPr lang="ar-SA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الجلد : </a:t>
            </a:r>
            <a:r>
              <a:rPr lang="en-US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b="1" dirty="0">
              <a:ln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ar-SA" b="1" i="1" dirty="0">
                <a:ln/>
                <a:solidFill>
                  <a:schemeClr val="accent3"/>
                </a:solidFill>
              </a:rPr>
              <a:t>تلعب دوراً في توازن النظام البيئي البحري .</a:t>
            </a:r>
            <a:endParaRPr lang="en-US" b="1" i="1" dirty="0">
              <a:ln/>
              <a:solidFill>
                <a:schemeClr val="accent3"/>
              </a:solidFill>
            </a:endParaRPr>
          </a:p>
          <a:p>
            <a:pPr>
              <a:buNone/>
            </a:pPr>
            <a:r>
              <a:rPr lang="ar-SA" b="1" i="1" dirty="0">
                <a:ln/>
                <a:solidFill>
                  <a:srgbClr val="FFC000"/>
                </a:solidFill>
              </a:rPr>
              <a:t>ـ أمثلة :</a:t>
            </a:r>
            <a:endParaRPr lang="en-US" b="1" i="1" dirty="0">
              <a:ln/>
              <a:solidFill>
                <a:srgbClr val="FFC000"/>
              </a:solidFill>
            </a:endParaRPr>
          </a:p>
          <a:p>
            <a:pPr>
              <a:buNone/>
            </a:pPr>
            <a:r>
              <a:rPr lang="ar-SA" b="1" i="1" dirty="0" smtClean="0">
                <a:ln/>
                <a:solidFill>
                  <a:schemeClr val="accent3"/>
                </a:solidFill>
              </a:rPr>
              <a:t>ـ </a:t>
            </a:r>
            <a:r>
              <a:rPr lang="ar-SA" b="1" i="1" dirty="0">
                <a:ln/>
                <a:solidFill>
                  <a:schemeClr val="accent3"/>
                </a:solidFill>
              </a:rPr>
              <a:t>قلة إعداد قنافذ البحر بسبب مرض ما تؤدي إلى </a:t>
            </a:r>
            <a:r>
              <a:rPr lang="ar-SA" b="1" i="1" dirty="0" smtClean="0">
                <a:ln/>
                <a:solidFill>
                  <a:schemeClr val="accent3"/>
                </a:solidFill>
              </a:rPr>
              <a:t>زيادة</a:t>
            </a:r>
          </a:p>
          <a:p>
            <a:pPr>
              <a:buNone/>
            </a:pPr>
            <a:r>
              <a:rPr lang="ar-SA" b="1" i="1" dirty="0" smtClean="0">
                <a:ln/>
                <a:solidFill>
                  <a:schemeClr val="accent3"/>
                </a:solidFill>
              </a:rPr>
              <a:t>الطحالب </a:t>
            </a:r>
            <a:r>
              <a:rPr lang="ar-SA" b="1" i="1" dirty="0">
                <a:ln/>
                <a:solidFill>
                  <a:schemeClr val="accent3"/>
                </a:solidFill>
              </a:rPr>
              <a:t>مما يؤدي إلى تدمير المرجان 2ـ حركة قنافذ </a:t>
            </a:r>
            <a:r>
              <a:rPr lang="ar-SA" b="1" i="1" dirty="0" smtClean="0">
                <a:ln/>
                <a:solidFill>
                  <a:schemeClr val="accent3"/>
                </a:solidFill>
              </a:rPr>
              <a:t>البحر</a:t>
            </a:r>
          </a:p>
          <a:p>
            <a:pPr>
              <a:buNone/>
            </a:pPr>
            <a:r>
              <a:rPr lang="ar-SA" b="1" i="1" dirty="0" smtClean="0">
                <a:ln/>
                <a:solidFill>
                  <a:schemeClr val="accent3"/>
                </a:solidFill>
              </a:rPr>
              <a:t>وخيار </a:t>
            </a:r>
            <a:r>
              <a:rPr lang="ar-SA" b="1" i="1" dirty="0">
                <a:ln/>
                <a:solidFill>
                  <a:schemeClr val="accent3"/>
                </a:solidFill>
              </a:rPr>
              <a:t>البحر تؤدي إلى تحريك الرواسب وما فيها من </a:t>
            </a:r>
            <a:r>
              <a:rPr lang="ar-SA" b="1" i="1" dirty="0" smtClean="0">
                <a:ln/>
                <a:solidFill>
                  <a:schemeClr val="accent3"/>
                </a:solidFill>
              </a:rPr>
              <a:t>مغذيات</a:t>
            </a:r>
          </a:p>
          <a:p>
            <a:pPr>
              <a:buNone/>
            </a:pPr>
            <a:r>
              <a:rPr lang="ar-SA" b="1" i="1" dirty="0" smtClean="0">
                <a:ln/>
                <a:solidFill>
                  <a:schemeClr val="accent3"/>
                </a:solidFill>
              </a:rPr>
              <a:t>من </a:t>
            </a:r>
            <a:r>
              <a:rPr lang="ar-SA" b="1" i="1" dirty="0">
                <a:ln/>
                <a:solidFill>
                  <a:schemeClr val="accent3"/>
                </a:solidFill>
              </a:rPr>
              <a:t>قاع البحر إلى أعلى فتتغذى عليها المخلوقات الأخرى .</a:t>
            </a:r>
            <a:endParaRPr lang="en-US" b="1" i="1" dirty="0">
              <a:ln/>
              <a:solidFill>
                <a:schemeClr val="accent3"/>
              </a:solidFill>
            </a:endParaRPr>
          </a:p>
          <a:p>
            <a:endParaRPr lang="ar-SA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مضار </a:t>
            </a:r>
            <a:r>
              <a:rPr lang="ar-S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شوكيات</a:t>
            </a:r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الجلد :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i="1" dirty="0">
                <a:solidFill>
                  <a:srgbClr val="FFFF00"/>
                </a:solidFill>
              </a:rPr>
              <a:t>قد تؤدي زيادة أعدادها إلى تغيير النظام البيئي .</a:t>
            </a:r>
            <a:endParaRPr lang="en-US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SA" b="1" i="1" dirty="0">
                <a:solidFill>
                  <a:srgbClr val="FFFF00"/>
                </a:solidFill>
              </a:rPr>
              <a:t>ـ</a:t>
            </a:r>
            <a:r>
              <a:rPr lang="ar-SA" i="1" dirty="0">
                <a:solidFill>
                  <a:srgbClr val="FFFF00"/>
                </a:solidFill>
              </a:rPr>
              <a:t> أمثلة :</a:t>
            </a:r>
            <a:endParaRPr lang="en-US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SA" i="1" dirty="0">
                <a:solidFill>
                  <a:srgbClr val="FFFF00"/>
                </a:solidFill>
              </a:rPr>
              <a:t>1</a:t>
            </a:r>
            <a:r>
              <a:rPr lang="ar-SA" i="1" dirty="0" smtClean="0">
                <a:solidFill>
                  <a:srgbClr val="FFFF00"/>
                </a:solidFill>
              </a:rPr>
              <a:t>ـ </a:t>
            </a:r>
            <a:r>
              <a:rPr lang="ar-SA" i="1" dirty="0">
                <a:solidFill>
                  <a:srgbClr val="FFFF00"/>
                </a:solidFill>
              </a:rPr>
              <a:t>نجم البحر التاجي ذو الأشواك يتغذى على </a:t>
            </a:r>
            <a:r>
              <a:rPr lang="ar-SA" i="1" dirty="0" err="1">
                <a:solidFill>
                  <a:srgbClr val="FFFF00"/>
                </a:solidFill>
              </a:rPr>
              <a:t>بوليب</a:t>
            </a:r>
            <a:r>
              <a:rPr lang="ar-SA" i="1" dirty="0">
                <a:solidFill>
                  <a:srgbClr val="FFFF00"/>
                </a:solidFill>
              </a:rPr>
              <a:t> المرجان .</a:t>
            </a:r>
            <a:endParaRPr lang="en-US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SA" i="1" dirty="0">
                <a:solidFill>
                  <a:srgbClr val="FFFF00"/>
                </a:solidFill>
              </a:rPr>
              <a:t>2</a:t>
            </a:r>
            <a:r>
              <a:rPr lang="ar-SA" i="1" dirty="0" smtClean="0">
                <a:solidFill>
                  <a:srgbClr val="FFFF00"/>
                </a:solidFill>
              </a:rPr>
              <a:t>ـ </a:t>
            </a:r>
            <a:r>
              <a:rPr lang="ar-SA" i="1" dirty="0">
                <a:solidFill>
                  <a:srgbClr val="FFFF00"/>
                </a:solidFill>
              </a:rPr>
              <a:t>تتغذى ثعالب البحر على قنافذ البحر فإذا قلت أعداد </a:t>
            </a:r>
            <a:r>
              <a:rPr lang="ar-SA" i="1" dirty="0" smtClean="0">
                <a:solidFill>
                  <a:srgbClr val="FFFF00"/>
                </a:solidFill>
              </a:rPr>
              <a:t>ثعالب</a:t>
            </a:r>
          </a:p>
          <a:p>
            <a:pPr>
              <a:buNone/>
            </a:pPr>
            <a:r>
              <a:rPr lang="ar-SA" i="1" dirty="0" smtClean="0">
                <a:solidFill>
                  <a:srgbClr val="FFFF00"/>
                </a:solidFill>
              </a:rPr>
              <a:t>البحر </a:t>
            </a:r>
            <a:r>
              <a:rPr lang="ar-SA" i="1" dirty="0">
                <a:solidFill>
                  <a:srgbClr val="FFFF00"/>
                </a:solidFill>
              </a:rPr>
              <a:t>زادت أعداد قنافذ البحر التي تتغذى على غابات </a:t>
            </a:r>
            <a:r>
              <a:rPr lang="ar-SA" i="1" dirty="0" smtClean="0">
                <a:solidFill>
                  <a:srgbClr val="FFFF00"/>
                </a:solidFill>
              </a:rPr>
              <a:t>عشب</a:t>
            </a:r>
          </a:p>
          <a:p>
            <a:pPr>
              <a:buNone/>
            </a:pPr>
            <a:r>
              <a:rPr lang="ar-SA" i="1" dirty="0" smtClean="0">
                <a:solidFill>
                  <a:srgbClr val="FFFF00"/>
                </a:solidFill>
              </a:rPr>
              <a:t>البحر </a:t>
            </a:r>
            <a:r>
              <a:rPr lang="ar-SA" i="1" dirty="0">
                <a:solidFill>
                  <a:srgbClr val="FFFF00"/>
                </a:solidFill>
              </a:rPr>
              <a:t>فتدمر بيئات الأسماك والقواقع والسرطانات .</a:t>
            </a:r>
            <a:endParaRPr lang="en-US" i="1" dirty="0">
              <a:solidFill>
                <a:srgbClr val="FFFF00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201927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412</Words>
  <Application>Microsoft Office PowerPoint</Application>
  <PresentationFormat>عرض على الشاشة (3:4)‏</PresentationFormat>
  <Paragraphs>68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  { تنوع شوكيات الجلد } </vt:lpstr>
      <vt:lpstr>{ تنوع شوكيات الجلد } </vt:lpstr>
      <vt:lpstr>الشريحة 3</vt:lpstr>
      <vt:lpstr>الشريحة 4</vt:lpstr>
      <vt:lpstr>الشريحة 5</vt:lpstr>
      <vt:lpstr>{ بيئة شوكيات الجلد } </vt:lpstr>
      <vt:lpstr>* فوائد شوكيات الجلد :  </vt:lpstr>
      <vt:lpstr>* مضار شوكيات الجلد :  </vt:lpstr>
    </vt:vector>
  </TitlesOfParts>
  <Company>Yum AL Baher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 تنوع شوكيات الجلد }   </dc:title>
  <dc:creator>User</dc:creator>
  <cp:lastModifiedBy>User</cp:lastModifiedBy>
  <cp:revision>7</cp:revision>
  <dcterms:created xsi:type="dcterms:W3CDTF">2011-02-10T08:54:07Z</dcterms:created>
  <dcterms:modified xsi:type="dcterms:W3CDTF">2011-02-10T11:54:43Z</dcterms:modified>
</cp:coreProperties>
</file>