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7"/>
  </p:handoutMasterIdLst>
  <p:sldIdLst>
    <p:sldId id="256" r:id="rId2"/>
    <p:sldId id="257" r:id="rId3"/>
    <p:sldId id="258" r:id="rId4"/>
    <p:sldId id="280" r:id="rId5"/>
    <p:sldId id="259" r:id="rId6"/>
    <p:sldId id="260" r:id="rId7"/>
    <p:sldId id="270" r:id="rId8"/>
    <p:sldId id="271" r:id="rId9"/>
    <p:sldId id="261" r:id="rId10"/>
    <p:sldId id="272" r:id="rId11"/>
    <p:sldId id="273" r:id="rId12"/>
    <p:sldId id="266" r:id="rId13"/>
    <p:sldId id="268" r:id="rId14"/>
    <p:sldId id="269" r:id="rId15"/>
    <p:sldId id="277" r:id="rId16"/>
    <p:sldId id="278" r:id="rId17"/>
    <p:sldId id="274" r:id="rId18"/>
    <p:sldId id="279" r:id="rId19"/>
    <p:sldId id="275" r:id="rId20"/>
    <p:sldId id="276" r:id="rId21"/>
    <p:sldId id="263" r:id="rId22"/>
    <p:sldId id="264" r:id="rId23"/>
    <p:sldId id="265" r:id="rId24"/>
    <p:sldId id="267" r:id="rId25"/>
    <p:sldId id="26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ED922-0811-4835-A91B-F3283F71A6EE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DF276-EA47-4E96-A9E8-9B32719FD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953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90E97CE-D24B-42C4-B68E-FDAE6994604A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BC2AA4-C418-4662-B237-90FBC325207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Grammar Revision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b="1" u="sng" dirty="0"/>
              <a:t>a</a:t>
            </a:r>
            <a:r>
              <a:rPr lang="en-GB" sz="3200" b="1" u="sng" dirty="0" smtClean="0"/>
              <a:t>n: </a:t>
            </a:r>
          </a:p>
          <a:p>
            <a:r>
              <a:rPr lang="en-GB" dirty="0" smtClean="0"/>
              <a:t>We use ‘an’ with vowel letters </a:t>
            </a:r>
            <a:r>
              <a:rPr lang="en-GB" dirty="0" smtClean="0">
                <a:solidFill>
                  <a:srgbClr val="FF0000"/>
                </a:solidFill>
              </a:rPr>
              <a:t>(a/e/</a:t>
            </a:r>
            <a:r>
              <a:rPr lang="en-GB" dirty="0" err="1" smtClean="0">
                <a:solidFill>
                  <a:srgbClr val="FF0000"/>
                </a:solidFill>
              </a:rPr>
              <a:t>i</a:t>
            </a:r>
            <a:r>
              <a:rPr lang="en-GB" dirty="0" smtClean="0">
                <a:solidFill>
                  <a:srgbClr val="FF0000"/>
                </a:solidFill>
              </a:rPr>
              <a:t>/o/u): </a:t>
            </a:r>
          </a:p>
          <a:p>
            <a:r>
              <a:rPr lang="en-GB" dirty="0" smtClean="0"/>
              <a:t>(Singular / Countable / </a:t>
            </a:r>
            <a:r>
              <a:rPr lang="en-GB" b="1" dirty="0" smtClean="0"/>
              <a:t>Vowel</a:t>
            </a:r>
            <a:r>
              <a:rPr lang="en-GB" dirty="0" smtClean="0"/>
              <a:t>) .</a:t>
            </a:r>
          </a:p>
          <a:p>
            <a:endParaRPr lang="en-GB" dirty="0"/>
          </a:p>
          <a:p>
            <a:r>
              <a:rPr lang="en-GB" dirty="0" smtClean="0"/>
              <a:t>This is an apple.</a:t>
            </a:r>
          </a:p>
          <a:p>
            <a:r>
              <a:rPr lang="en-GB" dirty="0" smtClean="0"/>
              <a:t>I ate an orange.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EXCEPTIONS:</a:t>
            </a:r>
          </a:p>
          <a:p>
            <a:pPr marL="109728" indent="0">
              <a:buNone/>
            </a:pPr>
            <a:r>
              <a:rPr lang="en-GB" dirty="0" smtClean="0"/>
              <a:t>Hour / Honest / Honour.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smtClean="0"/>
              <a:t>I will see you in </a:t>
            </a:r>
            <a:r>
              <a:rPr lang="en-GB" b="1" i="1" u="sng" dirty="0" smtClean="0"/>
              <a:t>an hour.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a/an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9084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i="1" u="sng" dirty="0"/>
              <a:t> </a:t>
            </a:r>
            <a:r>
              <a:rPr lang="en-GB" b="1" i="1" u="sng" dirty="0" smtClean="0"/>
              <a:t>a:</a:t>
            </a:r>
          </a:p>
          <a:p>
            <a:r>
              <a:rPr lang="en-GB" dirty="0" smtClean="0"/>
              <a:t>We use ‘a’ before:</a:t>
            </a:r>
          </a:p>
          <a:p>
            <a:r>
              <a:rPr lang="en-GB" dirty="0" smtClean="0"/>
              <a:t>(Singular / Countable / </a:t>
            </a:r>
            <a:r>
              <a:rPr lang="en-GB" b="1" dirty="0" smtClean="0"/>
              <a:t>Non-Vowel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I have a car.</a:t>
            </a:r>
          </a:p>
          <a:p>
            <a:r>
              <a:rPr lang="en-GB" dirty="0" smtClean="0"/>
              <a:t>She ate a burger.</a:t>
            </a:r>
          </a:p>
          <a:p>
            <a:endParaRPr lang="en-GB" dirty="0"/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EXCEPTION:</a:t>
            </a:r>
          </a:p>
          <a:p>
            <a:pPr marL="109728" indent="0">
              <a:buNone/>
            </a:pPr>
            <a:r>
              <a:rPr lang="en-GB" dirty="0" smtClean="0"/>
              <a:t>University / Uniform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smtClean="0"/>
              <a:t>I bought </a:t>
            </a:r>
            <a:r>
              <a:rPr lang="en-GB" b="1" i="1" u="sng" dirty="0" smtClean="0"/>
              <a:t>a uniform. </a:t>
            </a:r>
          </a:p>
          <a:p>
            <a:endParaRPr lang="en-GB" sz="4000" b="1" i="1" u="sng" dirty="0" smtClean="0"/>
          </a:p>
          <a:p>
            <a:endParaRPr lang="en-GB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dirty="0" smtClean="0"/>
              <a:t>a/an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437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algn="ctr"/>
            <a:r>
              <a:rPr lang="en-GB" b="1" dirty="0" smtClean="0"/>
              <a:t>We use </a:t>
            </a:r>
            <a:r>
              <a:rPr lang="en-GB" b="1" u="sng" dirty="0" smtClean="0"/>
              <a:t>‘will’ </a:t>
            </a:r>
            <a:r>
              <a:rPr lang="en-GB" b="1" dirty="0" smtClean="0"/>
              <a:t>if we decide now:</a:t>
            </a:r>
          </a:p>
          <a:p>
            <a:r>
              <a:rPr lang="en-GB" dirty="0" smtClean="0"/>
              <a:t>Oh ok, I will call him now.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Sub + will + verb 1</a:t>
            </a:r>
          </a:p>
          <a:p>
            <a:endParaRPr lang="en-GB" dirty="0">
              <a:solidFill>
                <a:schemeClr val="accent3"/>
              </a:solidFill>
            </a:endParaRPr>
          </a:p>
          <a:p>
            <a:pPr algn="ctr"/>
            <a:r>
              <a:rPr lang="en-GB" b="1" dirty="0" smtClean="0">
                <a:solidFill>
                  <a:schemeClr val="tx2"/>
                </a:solidFill>
              </a:rPr>
              <a:t>We</a:t>
            </a:r>
            <a:r>
              <a:rPr lang="en-GB" b="1" dirty="0" smtClean="0">
                <a:solidFill>
                  <a:schemeClr val="accent3"/>
                </a:solidFill>
              </a:rPr>
              <a:t> </a:t>
            </a:r>
            <a:r>
              <a:rPr lang="en-GB" b="1" dirty="0" smtClean="0"/>
              <a:t>use </a:t>
            </a:r>
            <a:r>
              <a:rPr lang="en-GB" b="1" u="sng" dirty="0" smtClean="0"/>
              <a:t>‘going to’ </a:t>
            </a:r>
            <a:r>
              <a:rPr lang="en-GB" b="1" dirty="0" smtClean="0"/>
              <a:t>if we decided already (Plan)</a:t>
            </a:r>
          </a:p>
          <a:p>
            <a:r>
              <a:rPr lang="en-GB" dirty="0" smtClean="0"/>
              <a:t>I know, I </a:t>
            </a:r>
            <a:r>
              <a:rPr lang="en-GB" dirty="0" smtClean="0"/>
              <a:t>am going to visit him tomorrow.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Sub + am/is/are + going to + verb 1</a:t>
            </a:r>
          </a:p>
          <a:p>
            <a:r>
              <a:rPr lang="en-GB" dirty="0" smtClean="0"/>
              <a:t> </a:t>
            </a:r>
            <a:endParaRPr lang="en-GB" dirty="0" smtClean="0">
              <a:solidFill>
                <a:schemeClr val="accent3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Future: Will and going to 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comparative to compare between two items.</a:t>
            </a:r>
          </a:p>
          <a:p>
            <a:endParaRPr lang="en-US" dirty="0" smtClean="0"/>
          </a:p>
          <a:p>
            <a:r>
              <a:rPr lang="en-US" dirty="0" smtClean="0"/>
              <a:t>Ahmed is taller than Ali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Form: sub + am/is/are + adj(</a:t>
            </a:r>
            <a:r>
              <a:rPr lang="en-US" dirty="0" err="1" smtClean="0">
                <a:solidFill>
                  <a:srgbClr val="FF0000"/>
                </a:solidFill>
              </a:rPr>
              <a:t>er</a:t>
            </a:r>
            <a:r>
              <a:rPr lang="en-US" dirty="0" smtClean="0">
                <a:solidFill>
                  <a:srgbClr val="FF0000"/>
                </a:solidFill>
              </a:rPr>
              <a:t>) + than+ sub</a:t>
            </a:r>
          </a:p>
          <a:p>
            <a:endParaRPr lang="en-US" dirty="0"/>
          </a:p>
          <a:p>
            <a:r>
              <a:rPr lang="en-US" dirty="0" smtClean="0"/>
              <a:t>iPhone is more expensive than Samsung.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sub + am/is/are + </a:t>
            </a:r>
            <a:r>
              <a:rPr lang="en-US" dirty="0" err="1" smtClean="0">
                <a:solidFill>
                  <a:srgbClr val="FF0000"/>
                </a:solidFill>
              </a:rPr>
              <a:t>more+adj+than+sub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Comparative (two things)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162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Messi is the richest player.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Sub + am/is/are + the + adj(</a:t>
            </a:r>
            <a:r>
              <a:rPr lang="en-US" dirty="0" err="1" smtClean="0">
                <a:solidFill>
                  <a:srgbClr val="FF0000"/>
                </a:solidFill>
              </a:rPr>
              <a:t>est</a:t>
            </a:r>
            <a:r>
              <a:rPr lang="en-US" dirty="0" smtClean="0">
                <a:solidFill>
                  <a:srgbClr val="FF0000"/>
                </a:solidFill>
              </a:rPr>
              <a:t>) 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Gucci is the most expensive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Sub + am/is/are + the + </a:t>
            </a:r>
            <a:r>
              <a:rPr lang="en-US" dirty="0" smtClean="0">
                <a:solidFill>
                  <a:srgbClr val="FF0000"/>
                </a:solidFill>
              </a:rPr>
              <a:t>most + adj 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accent4"/>
                </a:solidFill>
              </a:rPr>
              <a:t>Exceptions: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Good / Better/ Best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Bad / Worse / Worst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Far / further / Furthest</a:t>
            </a:r>
          </a:p>
          <a:p>
            <a:endParaRPr lang="en-US" dirty="0"/>
          </a:p>
          <a:p>
            <a:r>
              <a:rPr lang="en-US" dirty="0" smtClean="0"/>
              <a:t>Al Nasr </a:t>
            </a:r>
            <a:r>
              <a:rPr lang="ar-SA" dirty="0" smtClean="0"/>
              <a:t>(عالمي) </a:t>
            </a:r>
            <a:r>
              <a:rPr lang="en-GB" dirty="0"/>
              <a:t> </a:t>
            </a:r>
            <a:r>
              <a:rPr lang="en-GB" dirty="0" smtClean="0"/>
              <a:t>is </a:t>
            </a:r>
            <a:r>
              <a:rPr lang="en-GB" b="1" i="1" u="sng" dirty="0" smtClean="0"/>
              <a:t>better </a:t>
            </a:r>
            <a:r>
              <a:rPr lang="en-GB" dirty="0" smtClean="0"/>
              <a:t> than Al </a:t>
            </a:r>
            <a:r>
              <a:rPr lang="en-GB" dirty="0" err="1" smtClean="0"/>
              <a:t>Hilal</a:t>
            </a:r>
            <a:r>
              <a:rPr lang="en-GB" dirty="0" smtClean="0"/>
              <a:t>. </a:t>
            </a:r>
          </a:p>
          <a:p>
            <a:r>
              <a:rPr lang="en-GB" dirty="0" smtClean="0"/>
              <a:t>Nishimura is </a:t>
            </a:r>
            <a:r>
              <a:rPr lang="en-GB" b="1" i="1" u="sng" dirty="0" smtClean="0"/>
              <a:t>the best.  </a:t>
            </a:r>
          </a:p>
          <a:p>
            <a:r>
              <a:rPr lang="en-GB" dirty="0" smtClean="0"/>
              <a:t>Al </a:t>
            </a:r>
            <a:r>
              <a:rPr lang="en-GB" dirty="0" err="1" smtClean="0"/>
              <a:t>Hilal</a:t>
            </a:r>
            <a:r>
              <a:rPr lang="en-GB" dirty="0" smtClean="0"/>
              <a:t> is </a:t>
            </a:r>
            <a:r>
              <a:rPr lang="en-GB" b="1" i="1" u="sng" dirty="0" smtClean="0"/>
              <a:t>the worst.</a:t>
            </a:r>
          </a:p>
          <a:p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Superlatives (comparing between more than two things)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621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On:</a:t>
            </a:r>
          </a:p>
          <a:p>
            <a:pPr marL="109728" indent="0">
              <a:buNone/>
            </a:pPr>
            <a:r>
              <a:rPr lang="en-GB" b="1" i="1" dirty="0" smtClean="0"/>
              <a:t>Day/Date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I will go </a:t>
            </a:r>
            <a:r>
              <a:rPr lang="en-GB" u="sng" dirty="0" smtClean="0"/>
              <a:t>on Monday</a:t>
            </a:r>
            <a:r>
              <a:rPr lang="en-GB" dirty="0" smtClean="0"/>
              <a:t>. (day</a:t>
            </a:r>
          </a:p>
          <a:p>
            <a:pPr marL="109728" indent="0">
              <a:buNone/>
            </a:pPr>
            <a:r>
              <a:rPr lang="en-GB" dirty="0" smtClean="0"/>
              <a:t>Midterm exam is </a:t>
            </a:r>
            <a:r>
              <a:rPr lang="en-GB" u="sng" dirty="0" smtClean="0"/>
              <a:t>on 28</a:t>
            </a:r>
            <a:r>
              <a:rPr lang="en-GB" u="sng" baseline="30000" dirty="0" smtClean="0"/>
              <a:t>th</a:t>
            </a:r>
            <a:r>
              <a:rPr lang="en-GB" u="sng" dirty="0" smtClean="0"/>
              <a:t> of March</a:t>
            </a:r>
            <a:r>
              <a:rPr lang="en-GB" dirty="0" smtClean="0"/>
              <a:t>. (date)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At:</a:t>
            </a:r>
          </a:p>
          <a:p>
            <a:pPr marL="109728" indent="0">
              <a:buNone/>
            </a:pPr>
            <a:r>
              <a:rPr lang="en-GB" b="1" dirty="0" smtClean="0"/>
              <a:t>Night/Noon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My flight is </a:t>
            </a:r>
            <a:r>
              <a:rPr lang="en-GB" u="sng" dirty="0" smtClean="0"/>
              <a:t>at night.</a:t>
            </a:r>
          </a:p>
          <a:p>
            <a:pPr marL="109728" indent="0">
              <a:buNone/>
            </a:pPr>
            <a:r>
              <a:rPr lang="en-GB" dirty="0" smtClean="0"/>
              <a:t>Exam is </a:t>
            </a:r>
            <a:r>
              <a:rPr lang="en-GB" u="sng" dirty="0" smtClean="0"/>
              <a:t>at noon. 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Preposition of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2816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In:</a:t>
            </a:r>
          </a:p>
          <a:p>
            <a:pPr marL="109728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b="1" i="1" dirty="0" smtClean="0"/>
              <a:t>Month/Year/season</a:t>
            </a:r>
            <a:endParaRPr lang="en-GB" b="1" i="1" dirty="0"/>
          </a:p>
          <a:p>
            <a:pPr marL="109728" indent="0">
              <a:buNone/>
            </a:pPr>
            <a:r>
              <a:rPr lang="en-GB" dirty="0"/>
              <a:t>My birthday is in July. (Month)</a:t>
            </a:r>
          </a:p>
          <a:p>
            <a:pPr marL="109728" indent="0">
              <a:buNone/>
            </a:pPr>
            <a:r>
              <a:rPr lang="en-GB" dirty="0"/>
              <a:t>KSU was built in 1957. (Year</a:t>
            </a:r>
            <a:r>
              <a:rPr lang="en-GB" dirty="0" smtClean="0"/>
              <a:t>)</a:t>
            </a:r>
          </a:p>
          <a:p>
            <a:pPr marL="109728" indent="0">
              <a:buNone/>
            </a:pPr>
            <a:r>
              <a:rPr lang="en-GB" dirty="0" smtClean="0"/>
              <a:t>I will go in the </a:t>
            </a:r>
            <a:r>
              <a:rPr lang="en-GB" smtClean="0"/>
              <a:t>winter (Season</a:t>
            </a:r>
            <a:r>
              <a:rPr lang="en-GB" dirty="0" smtClean="0"/>
              <a:t>)</a:t>
            </a:r>
            <a:endParaRPr lang="en-GB" dirty="0"/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en-GB" b="1" i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b="1" i="1" dirty="0" smtClean="0"/>
              <a:t>The morning / evening / afternoon</a:t>
            </a:r>
            <a:endParaRPr lang="en-GB" b="1" i="1" dirty="0"/>
          </a:p>
          <a:p>
            <a:pPr marL="109728" indent="0">
              <a:buNone/>
            </a:pPr>
            <a:r>
              <a:rPr lang="en-GB" dirty="0" smtClean="0"/>
              <a:t>My exam is in the morning.</a:t>
            </a:r>
          </a:p>
          <a:p>
            <a:pPr marL="109728" indent="0">
              <a:buNone/>
            </a:pPr>
            <a:r>
              <a:rPr lang="en-GB" dirty="0" smtClean="0"/>
              <a:t>The game is in the evening.</a:t>
            </a:r>
          </a:p>
          <a:p>
            <a:pPr marL="109728" indent="0">
              <a:buNone/>
            </a:pPr>
            <a:r>
              <a:rPr lang="en-GB" dirty="0" err="1" smtClean="0"/>
              <a:t>Duhur</a:t>
            </a:r>
            <a:r>
              <a:rPr lang="en-GB" dirty="0" smtClean="0"/>
              <a:t> is in the afternoon.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 Preposition of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431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We use them to describe how often we do something:</a:t>
            </a:r>
          </a:p>
          <a:p>
            <a:endParaRPr lang="en-GB" dirty="0" smtClean="0"/>
          </a:p>
          <a:p>
            <a:pPr marL="109728" indent="0" algn="ctr">
              <a:buNone/>
            </a:pPr>
            <a:r>
              <a:rPr lang="en-GB" sz="2800" b="1" i="1" dirty="0" smtClean="0"/>
              <a:t>(ALWAYS</a:t>
            </a:r>
            <a:r>
              <a:rPr lang="en-GB" sz="3200" b="1" i="1" dirty="0" smtClean="0"/>
              <a:t>/</a:t>
            </a:r>
            <a:r>
              <a:rPr lang="en-GB" sz="2400" b="1" i="1" dirty="0" smtClean="0"/>
              <a:t>USUALLY</a:t>
            </a:r>
            <a:r>
              <a:rPr lang="en-GB" sz="3200" b="1" i="1" dirty="0" smtClean="0"/>
              <a:t>/</a:t>
            </a:r>
            <a:r>
              <a:rPr lang="en-GB" sz="2000" b="1" i="1" dirty="0" smtClean="0"/>
              <a:t>OFTEN</a:t>
            </a:r>
            <a:r>
              <a:rPr lang="en-GB" sz="3200" b="1" i="1" dirty="0" smtClean="0"/>
              <a:t>/</a:t>
            </a:r>
            <a:r>
              <a:rPr lang="en-GB" sz="1800" b="1" i="1" dirty="0" smtClean="0"/>
              <a:t>SOMETIMES</a:t>
            </a:r>
            <a:r>
              <a:rPr lang="en-GB" sz="1600" b="1" i="1" dirty="0" smtClean="0"/>
              <a:t> / RARELY / </a:t>
            </a:r>
            <a:r>
              <a:rPr lang="en-GB" sz="1400" b="1" i="1" dirty="0" smtClean="0"/>
              <a:t>NEVER</a:t>
            </a:r>
            <a:r>
              <a:rPr lang="en-GB" sz="1200" b="1" i="1" dirty="0" smtClean="0"/>
              <a:t>.)</a:t>
            </a:r>
          </a:p>
          <a:p>
            <a:pPr marL="109728" indent="0">
              <a:buNone/>
            </a:pPr>
            <a:endParaRPr lang="en-GB" sz="2800" b="1" i="1" dirty="0" smtClean="0"/>
          </a:p>
          <a:p>
            <a:pPr marL="109728" indent="0">
              <a:buNone/>
            </a:pPr>
            <a:r>
              <a:rPr lang="en-GB" sz="2800" b="1" i="1" dirty="0" smtClean="0"/>
              <a:t>Form for normal verbs:</a:t>
            </a:r>
          </a:p>
          <a:p>
            <a:pPr marL="109728" indent="0">
              <a:buNone/>
            </a:pPr>
            <a:r>
              <a:rPr lang="en-GB" sz="3200" dirty="0">
                <a:solidFill>
                  <a:srgbClr val="FF0000"/>
                </a:solidFill>
              </a:rPr>
              <a:t>sub + adverb of frequency + VERB</a:t>
            </a:r>
            <a:endParaRPr lang="en-GB" sz="3200" dirty="0"/>
          </a:p>
          <a:p>
            <a:pPr marL="109728" indent="0">
              <a:buNone/>
            </a:pPr>
            <a:endParaRPr lang="en-GB" sz="3000" b="1" i="1" dirty="0" smtClean="0"/>
          </a:p>
          <a:p>
            <a:pPr marL="109728" indent="0">
              <a:buNone/>
            </a:pPr>
            <a:endParaRPr lang="en-GB" sz="1200" dirty="0" smtClean="0"/>
          </a:p>
          <a:p>
            <a:r>
              <a:rPr lang="en-GB" sz="2800" dirty="0" smtClean="0"/>
              <a:t>I usually teach grammar.</a:t>
            </a:r>
          </a:p>
          <a:p>
            <a:r>
              <a:rPr lang="en-GB" sz="2800" dirty="0"/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sub + adverb of frequency + VERB</a:t>
            </a:r>
          </a:p>
          <a:p>
            <a:endParaRPr lang="en-GB" sz="2800" dirty="0" smtClean="0"/>
          </a:p>
          <a:p>
            <a:r>
              <a:rPr lang="en-GB" sz="2800" dirty="0" smtClean="0"/>
              <a:t>He never plays tennis.</a:t>
            </a:r>
          </a:p>
          <a:p>
            <a:pPr marL="109728" indent="0">
              <a:buNone/>
            </a:pPr>
            <a:r>
              <a:rPr lang="en-GB" sz="2800" dirty="0" smtClean="0"/>
              <a:t>   </a:t>
            </a:r>
            <a:r>
              <a:rPr lang="en-GB" sz="2800" dirty="0">
                <a:solidFill>
                  <a:srgbClr val="FF0000"/>
                </a:solidFill>
              </a:rPr>
              <a:t>sub + adverb of frequency + </a:t>
            </a:r>
            <a:r>
              <a:rPr lang="en-GB" sz="2800" dirty="0" smtClean="0">
                <a:solidFill>
                  <a:srgbClr val="FF0000"/>
                </a:solidFill>
              </a:rPr>
              <a:t>VERB</a:t>
            </a:r>
            <a:r>
              <a:rPr lang="en-GB" sz="2800" dirty="0" smtClean="0"/>
              <a:t> 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 Adverbs of Frequency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713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GB" dirty="0" smtClean="0"/>
              <a:t>Verb to be: am/is/are/was/were</a:t>
            </a:r>
          </a:p>
          <a:p>
            <a:endParaRPr lang="en-GB" dirty="0"/>
          </a:p>
          <a:p>
            <a:r>
              <a:rPr lang="en-GB" dirty="0" smtClean="0"/>
              <a:t>With verb to be the adverb of frequency is </a:t>
            </a:r>
            <a:r>
              <a:rPr lang="en-GB" dirty="0" smtClean="0">
                <a:solidFill>
                  <a:srgbClr val="FF0000"/>
                </a:solidFill>
              </a:rPr>
              <a:t>AFTER</a:t>
            </a:r>
            <a:r>
              <a:rPr lang="en-GB" dirty="0" smtClean="0"/>
              <a:t> the verb.</a:t>
            </a:r>
          </a:p>
          <a:p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I am always on time.</a:t>
            </a:r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sub + am/is/are + adverb of frequency </a:t>
            </a:r>
          </a:p>
          <a:p>
            <a:pPr marL="109728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dirty="0" smtClean="0"/>
              <a:t>He is never late.</a:t>
            </a:r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 sub + am/is/are + </a:t>
            </a:r>
            <a:r>
              <a:rPr lang="en-GB" dirty="0" err="1" smtClean="0">
                <a:solidFill>
                  <a:srgbClr val="FF0000"/>
                </a:solidFill>
              </a:rPr>
              <a:t>adv</a:t>
            </a:r>
            <a:r>
              <a:rPr lang="en-GB" dirty="0" smtClean="0">
                <a:solidFill>
                  <a:srgbClr val="FF0000"/>
                </a:solidFill>
              </a:rPr>
              <a:t> of </a:t>
            </a:r>
            <a:r>
              <a:rPr lang="en-GB" dirty="0" err="1" smtClean="0">
                <a:solidFill>
                  <a:srgbClr val="FF0000"/>
                </a:solidFill>
              </a:rPr>
              <a:t>freq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 Adverbs of frequency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357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use prefixes before a word to change its meaning.</a:t>
            </a:r>
          </a:p>
          <a:p>
            <a:endParaRPr lang="en-GB" dirty="0" smtClean="0"/>
          </a:p>
          <a:p>
            <a:pPr marL="109728" indent="0">
              <a:buNone/>
            </a:pPr>
            <a:r>
              <a:rPr lang="en-GB" sz="2800" b="1" dirty="0" smtClean="0"/>
              <a:t>Negative:</a:t>
            </a:r>
            <a:endParaRPr lang="en-GB" sz="2800" b="1" dirty="0"/>
          </a:p>
          <a:p>
            <a:r>
              <a:rPr lang="en-GB" dirty="0" smtClean="0"/>
              <a:t>Unhappy, unknown, unable  </a:t>
            </a:r>
          </a:p>
          <a:p>
            <a:r>
              <a:rPr lang="en-GB" dirty="0" smtClean="0"/>
              <a:t>Irregular, irresponsible, </a:t>
            </a:r>
          </a:p>
          <a:p>
            <a:r>
              <a:rPr lang="en-GB" dirty="0" smtClean="0"/>
              <a:t>Dislike, disadvantage</a:t>
            </a:r>
          </a:p>
          <a:p>
            <a:r>
              <a:rPr lang="en-GB" dirty="0" smtClean="0"/>
              <a:t>Impossible, immoral </a:t>
            </a:r>
          </a:p>
          <a:p>
            <a:r>
              <a:rPr lang="en-GB" dirty="0" smtClean="0"/>
              <a:t>Inaccurate,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Prefixes: (un/</a:t>
            </a:r>
            <a:r>
              <a:rPr lang="en-GB" dirty="0" err="1" smtClean="0"/>
              <a:t>ir</a:t>
            </a:r>
            <a:r>
              <a:rPr lang="en-GB" dirty="0" smtClean="0"/>
              <a:t>/</a:t>
            </a:r>
            <a:r>
              <a:rPr lang="en-GB" dirty="0" err="1" smtClean="0"/>
              <a:t>im</a:t>
            </a:r>
            <a:r>
              <a:rPr lang="en-GB" dirty="0" smtClean="0"/>
              <a:t>/in/dis…)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50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i="1" u="sng" dirty="0" smtClean="0">
                <a:latin typeface="Arial" pitchFamily="34" charset="0"/>
                <a:cs typeface="Arial" pitchFamily="34" charset="0"/>
              </a:rPr>
              <a:t>We use  WH questions to ask for information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i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Where do you work?</a:t>
            </a:r>
          </a:p>
          <a:p>
            <a:pPr>
              <a:buNone/>
            </a:pPr>
            <a:r>
              <a:rPr lang="en-GB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</a:t>
            </a: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+ auxiliary + sub + verb</a:t>
            </a:r>
          </a:p>
          <a:p>
            <a:pPr>
              <a:buNone/>
            </a:pPr>
            <a:r>
              <a:rPr lang="en-GB" u="sng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Why is he playing?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 err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Wh</a:t>
            </a:r>
            <a:r>
              <a:rPr lang="en-GB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 + auxiliary + sub + verb</a:t>
            </a:r>
          </a:p>
          <a:p>
            <a:pPr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Where was he born?</a:t>
            </a:r>
          </a:p>
          <a:p>
            <a:pPr>
              <a:buNone/>
            </a:pPr>
            <a:r>
              <a:rPr lang="en-GB" dirty="0" err="1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Wh</a:t>
            </a:r>
            <a:r>
              <a:rPr lang="en-GB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+ auxiliary + sub + verb</a:t>
            </a:r>
          </a:p>
          <a:p>
            <a:pPr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err="1" smtClean="0">
                <a:solidFill>
                  <a:srgbClr val="FF0000"/>
                </a:solidFill>
              </a:rPr>
              <a:t>Wh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Questions: Where/When/why/who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Multi: many</a:t>
            </a:r>
          </a:p>
          <a:p>
            <a:endParaRPr lang="en-GB" dirty="0"/>
          </a:p>
          <a:p>
            <a:r>
              <a:rPr lang="en-GB" dirty="0" smtClean="0"/>
              <a:t>Anti: opposite of / against </a:t>
            </a:r>
          </a:p>
          <a:p>
            <a:endParaRPr lang="en-GB" dirty="0"/>
          </a:p>
          <a:p>
            <a:r>
              <a:rPr lang="en-GB" dirty="0" smtClean="0"/>
              <a:t>Sub: below/under … </a:t>
            </a:r>
            <a:r>
              <a:rPr lang="en-GB" dirty="0" err="1" smtClean="0"/>
              <a:t>subzero</a:t>
            </a:r>
            <a:r>
              <a:rPr lang="en-GB" dirty="0" smtClean="0"/>
              <a:t> submarine</a:t>
            </a:r>
          </a:p>
          <a:p>
            <a:endParaRPr lang="en-GB" dirty="0"/>
          </a:p>
          <a:p>
            <a:r>
              <a:rPr lang="en-GB" dirty="0" smtClean="0"/>
              <a:t>Super: 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2. Prefix: (Multi, Anti, Sub, Super)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159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i="1" dirty="0" smtClean="0"/>
          </a:p>
          <a:p>
            <a:endParaRPr lang="en-GB" i="1" dirty="0" smtClean="0"/>
          </a:p>
          <a:p>
            <a:r>
              <a:rPr lang="en-GB" i="1" dirty="0" smtClean="0"/>
              <a:t>might</a:t>
            </a:r>
            <a:r>
              <a:rPr lang="en-GB" dirty="0" smtClean="0"/>
              <a:t> – possibility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He </a:t>
            </a:r>
            <a:r>
              <a:rPr lang="en-GB" i="1" dirty="0" smtClean="0">
                <a:solidFill>
                  <a:srgbClr val="FF0000"/>
                </a:solidFill>
              </a:rPr>
              <a:t>might</a:t>
            </a:r>
            <a:r>
              <a:rPr lang="en-GB" i="1" dirty="0" smtClean="0"/>
              <a:t> </a:t>
            </a:r>
            <a:r>
              <a:rPr lang="en-GB" dirty="0" smtClean="0"/>
              <a:t>be late.</a:t>
            </a:r>
          </a:p>
          <a:p>
            <a:pPr>
              <a:buNone/>
            </a:pPr>
            <a:r>
              <a:rPr lang="en-GB" dirty="0" smtClean="0"/>
              <a:t>It </a:t>
            </a:r>
            <a:r>
              <a:rPr lang="en-GB" i="1" dirty="0" smtClean="0">
                <a:solidFill>
                  <a:srgbClr val="FF0000"/>
                </a:solidFill>
              </a:rPr>
              <a:t>might</a:t>
            </a:r>
            <a:r>
              <a:rPr lang="en-GB" i="1" dirty="0" smtClean="0"/>
              <a:t> </a:t>
            </a:r>
            <a:r>
              <a:rPr lang="en-GB" dirty="0" smtClean="0"/>
              <a:t>rain.</a:t>
            </a:r>
          </a:p>
          <a:p>
            <a:pPr>
              <a:buNone/>
            </a:pPr>
            <a:endParaRPr lang="en-GB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Subject + might + verb1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>
                <a:solidFill>
                  <a:srgbClr val="FF0000"/>
                </a:solidFill>
              </a:rPr>
              <a:t>might</a:t>
            </a:r>
            <a:endParaRPr lang="en-GB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Subject + have/has + verb3</a:t>
            </a:r>
          </a:p>
          <a:p>
            <a:endParaRPr lang="en-GB" dirty="0" smtClean="0"/>
          </a:p>
          <a:p>
            <a:r>
              <a:rPr lang="en-GB" dirty="0" smtClean="0"/>
              <a:t>An action that started in the past and is unfinished.</a:t>
            </a:r>
          </a:p>
          <a:p>
            <a:pPr>
              <a:buNone/>
            </a:pPr>
            <a:r>
              <a:rPr lang="en-GB" dirty="0" smtClean="0"/>
              <a:t>I </a:t>
            </a:r>
            <a:r>
              <a:rPr lang="en-GB" i="1" u="sng" dirty="0" smtClean="0"/>
              <a:t>have</a:t>
            </a:r>
            <a:r>
              <a:rPr lang="en-GB" dirty="0" smtClean="0"/>
              <a:t> lived in Riyadh since August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An action that started in the past and finished in the past. (possibility that it might happen again)</a:t>
            </a:r>
          </a:p>
          <a:p>
            <a:pPr>
              <a:buNone/>
            </a:pPr>
            <a:r>
              <a:rPr lang="en-GB" dirty="0" smtClean="0"/>
              <a:t>I </a:t>
            </a:r>
            <a:r>
              <a:rPr lang="en-GB" i="1" u="sng" dirty="0" smtClean="0"/>
              <a:t>have</a:t>
            </a:r>
            <a:r>
              <a:rPr lang="en-GB" dirty="0" smtClean="0"/>
              <a:t> visited the USA.</a:t>
            </a:r>
          </a:p>
          <a:p>
            <a:pPr>
              <a:buNone/>
            </a:pPr>
            <a:r>
              <a:rPr lang="en-GB" dirty="0" smtClean="0"/>
              <a:t>Brazil (Past Perfect) vs. Pele (Past Simple)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Present perfect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When I arrived the film had started.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Subject + had + verb 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Past Perfect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/>
              <a:t>Meaning</a:t>
            </a:r>
          </a:p>
          <a:p>
            <a:r>
              <a:rPr lang="en-GB" dirty="0"/>
              <a:t>Expresses </a:t>
            </a:r>
            <a:r>
              <a:rPr lang="en-GB" dirty="0" smtClean="0"/>
              <a:t>a </a:t>
            </a:r>
            <a:r>
              <a:rPr lang="en-GB" dirty="0" smtClean="0">
                <a:solidFill>
                  <a:srgbClr val="FF0000"/>
                </a:solidFill>
              </a:rPr>
              <a:t>possibility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If </a:t>
            </a:r>
            <a:r>
              <a:rPr lang="en-GB" smtClean="0">
                <a:solidFill>
                  <a:srgbClr val="FF0000"/>
                </a:solidFill>
              </a:rPr>
              <a:t>+ sub </a:t>
            </a:r>
            <a:r>
              <a:rPr lang="en-GB" dirty="0" smtClean="0">
                <a:solidFill>
                  <a:srgbClr val="FF0000"/>
                </a:solidFill>
              </a:rPr>
              <a:t>+ present simple</a:t>
            </a:r>
            <a:r>
              <a:rPr lang="en-GB" smtClean="0">
                <a:solidFill>
                  <a:srgbClr val="FF0000"/>
                </a:solidFill>
              </a:rPr>
              <a:t>, sub + </a:t>
            </a:r>
            <a:r>
              <a:rPr lang="en-GB" dirty="0" smtClean="0">
                <a:solidFill>
                  <a:srgbClr val="FF0000"/>
                </a:solidFill>
              </a:rPr>
              <a:t>will + verb 1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If I pass the test, I will buy a new phone.</a:t>
            </a:r>
          </a:p>
          <a:p>
            <a:pPr marL="109728" indent="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If I pass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00B050"/>
                </a:solidFill>
              </a:rPr>
              <a:t>I will buy a new phone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First conditional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Should - </a:t>
            </a:r>
            <a:r>
              <a:rPr lang="en-GB" dirty="0" smtClean="0"/>
              <a:t>Suggestion or advice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You look very ill, you </a:t>
            </a:r>
            <a:r>
              <a:rPr lang="en-GB" i="1" dirty="0" smtClean="0">
                <a:solidFill>
                  <a:srgbClr val="FF0000"/>
                </a:solidFill>
              </a:rPr>
              <a:t>should</a:t>
            </a:r>
            <a:r>
              <a:rPr lang="en-GB" dirty="0" smtClean="0"/>
              <a:t> see a doctor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Sub + should + verb 1</a:t>
            </a:r>
          </a:p>
          <a:p>
            <a:pPr>
              <a:buNone/>
            </a:pPr>
            <a:endParaRPr lang="en-GB" dirty="0" smtClean="0"/>
          </a:p>
          <a:p>
            <a:r>
              <a:rPr lang="en-GB" i="1" dirty="0" smtClean="0"/>
              <a:t>Must - Strong obligation</a:t>
            </a:r>
          </a:p>
          <a:p>
            <a:endParaRPr lang="en-GB" i="1" dirty="0" smtClean="0"/>
          </a:p>
          <a:p>
            <a:pPr>
              <a:buNone/>
            </a:pPr>
            <a:r>
              <a:rPr lang="en-GB" i="1" dirty="0" smtClean="0"/>
              <a:t>You </a:t>
            </a:r>
            <a:r>
              <a:rPr lang="en-GB" i="1" dirty="0" smtClean="0">
                <a:solidFill>
                  <a:srgbClr val="FF0000"/>
                </a:solidFill>
              </a:rPr>
              <a:t>must</a:t>
            </a:r>
            <a:r>
              <a:rPr lang="en-GB" i="1" dirty="0" smtClean="0"/>
              <a:t> have a driving licence to drive.</a:t>
            </a:r>
          </a:p>
          <a:p>
            <a:pPr marL="109728" indent="0">
              <a:buNone/>
            </a:pPr>
            <a:r>
              <a:rPr lang="en-GB" i="1" dirty="0" smtClean="0">
                <a:solidFill>
                  <a:srgbClr val="FF0000"/>
                </a:solidFill>
              </a:rPr>
              <a:t>Sub + must + verb1</a:t>
            </a:r>
          </a:p>
          <a:p>
            <a:pPr>
              <a:buNone/>
            </a:pPr>
            <a:endParaRPr lang="en-GB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Should/must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Like + VING</a:t>
            </a:r>
            <a:endParaRPr lang="en-GB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i="1" dirty="0" smtClean="0">
                <a:latin typeface="Arial" pitchFamily="34" charset="0"/>
                <a:cs typeface="Arial" pitchFamily="34" charset="0"/>
              </a:rPr>
              <a:t>Verb –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enjoyment, habits/ preference</a:t>
            </a:r>
          </a:p>
          <a:p>
            <a:pPr marL="109728" indent="0">
              <a:buNone/>
            </a:pPr>
            <a:r>
              <a:rPr lang="en-GB" i="1" dirty="0" smtClean="0">
                <a:latin typeface="Arial" pitchFamily="34" charset="0"/>
                <a:cs typeface="Arial" pitchFamily="34" charset="0"/>
              </a:rPr>
              <a:t>I like playing football.</a:t>
            </a:r>
          </a:p>
          <a:p>
            <a:pPr marL="109728" indent="0">
              <a:buNone/>
            </a:pPr>
            <a:r>
              <a:rPr lang="en-GB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Sub + like + </a:t>
            </a:r>
            <a:r>
              <a:rPr lang="en-GB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ving</a:t>
            </a:r>
            <a:r>
              <a:rPr lang="en-GB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Would like to + VERB </a:t>
            </a: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pPr marL="109728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Would like = want to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i="1" dirty="0" smtClean="0">
                <a:latin typeface="Arial" pitchFamily="34" charset="0"/>
                <a:cs typeface="Arial" pitchFamily="34" charset="0"/>
              </a:rPr>
              <a:t>I would like to play soccer with you one day.</a:t>
            </a:r>
          </a:p>
          <a:p>
            <a:pPr marL="109728" indent="0">
              <a:buNone/>
            </a:pPr>
            <a:r>
              <a:rPr lang="en-GB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Sub + would like to + verb 1</a:t>
            </a:r>
          </a:p>
          <a:p>
            <a:endParaRPr lang="en-GB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Like </a:t>
            </a:r>
            <a:r>
              <a:rPr lang="en-GB" dirty="0" smtClean="0">
                <a:solidFill>
                  <a:schemeClr val="tx1"/>
                </a:solidFill>
              </a:rPr>
              <a:t>and </a:t>
            </a:r>
            <a:r>
              <a:rPr lang="en-GB" dirty="0" smtClean="0">
                <a:solidFill>
                  <a:srgbClr val="FF0000"/>
                </a:solidFill>
              </a:rPr>
              <a:t>would like	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Like:</a:t>
            </a:r>
          </a:p>
          <a:p>
            <a:r>
              <a:rPr lang="en-US" dirty="0" smtClean="0"/>
              <a:t>Do/does you like playing football?</a:t>
            </a:r>
          </a:p>
          <a:p>
            <a:r>
              <a:rPr lang="en-US" dirty="0" smtClean="0"/>
              <a:t>Did he like swimming?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Would like:</a:t>
            </a:r>
          </a:p>
          <a:p>
            <a:r>
              <a:rPr lang="en-US" dirty="0" smtClean="0"/>
              <a:t>Would you like to go to UK?</a:t>
            </a:r>
          </a:p>
          <a:p>
            <a:r>
              <a:rPr lang="en-US" dirty="0" smtClean="0"/>
              <a:t>Yes I would like to.   Yes I’d like to</a:t>
            </a:r>
          </a:p>
          <a:p>
            <a:r>
              <a:rPr lang="en-US" dirty="0" smtClean="0"/>
              <a:t>Would he like to work here?</a:t>
            </a:r>
          </a:p>
          <a:p>
            <a:r>
              <a:rPr lang="en-US" dirty="0" smtClean="0"/>
              <a:t>No, he wouldn’t like to work here.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 and would like (Questions)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1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i="1" dirty="0" smtClean="0"/>
              <a:t>Like, enjoy, hate, start, love.</a:t>
            </a:r>
          </a:p>
          <a:p>
            <a:pPr algn="ctr">
              <a:buNone/>
            </a:pPr>
            <a:r>
              <a:rPr lang="en-GB" i="1" dirty="0">
                <a:solidFill>
                  <a:srgbClr val="FF0000"/>
                </a:solidFill>
              </a:rPr>
              <a:t>Verb + </a:t>
            </a:r>
            <a:r>
              <a:rPr lang="en-GB" i="1" dirty="0" err="1" smtClean="0">
                <a:solidFill>
                  <a:srgbClr val="FF0000"/>
                </a:solidFill>
              </a:rPr>
              <a:t>ving</a:t>
            </a:r>
            <a:r>
              <a:rPr lang="en-GB" i="1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endParaRPr lang="en-GB" i="1" dirty="0" smtClean="0"/>
          </a:p>
          <a:p>
            <a:pPr>
              <a:buNone/>
            </a:pPr>
            <a:r>
              <a:rPr lang="en-GB" i="1" dirty="0" smtClean="0"/>
              <a:t>I like reading.</a:t>
            </a:r>
          </a:p>
          <a:p>
            <a:pPr>
              <a:buNone/>
            </a:pPr>
            <a:r>
              <a:rPr lang="en-GB" i="1" dirty="0" smtClean="0">
                <a:solidFill>
                  <a:srgbClr val="FF0000"/>
                </a:solidFill>
              </a:rPr>
              <a:t>Sub + like + VING</a:t>
            </a:r>
          </a:p>
          <a:p>
            <a:pPr>
              <a:buNone/>
            </a:pPr>
            <a:endParaRPr lang="en-GB" i="1" dirty="0" smtClean="0"/>
          </a:p>
          <a:p>
            <a:pPr>
              <a:buNone/>
            </a:pPr>
            <a:r>
              <a:rPr lang="en-GB" i="1" dirty="0" smtClean="0"/>
              <a:t>I hate teaching you</a:t>
            </a:r>
          </a:p>
          <a:p>
            <a:pPr>
              <a:buNone/>
            </a:pPr>
            <a:r>
              <a:rPr lang="en-GB" i="1" dirty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sub + hate + VING</a:t>
            </a:r>
            <a:endParaRPr lang="en-GB" i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Verb patterns	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Do/Does/Did/Will/Would/Shall/Should/Can/Could/ May/Might….</a:t>
            </a:r>
          </a:p>
          <a:p>
            <a:endParaRPr lang="en-GB" dirty="0"/>
          </a:p>
          <a:p>
            <a:pPr marL="109728" indent="0" algn="ctr">
              <a:buNone/>
            </a:pPr>
            <a:r>
              <a:rPr lang="en-GB" sz="3800" b="1" u="sng" dirty="0" smtClean="0">
                <a:solidFill>
                  <a:srgbClr val="FF0000"/>
                </a:solidFill>
              </a:rPr>
              <a:t>MUST USE VERB ONE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I will go tomorrow.</a:t>
            </a:r>
          </a:p>
          <a:p>
            <a:pPr marL="109728" indent="0">
              <a:buNone/>
            </a:pP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sub + modal + VERB 1</a:t>
            </a:r>
          </a:p>
          <a:p>
            <a:pPr marL="109728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dirty="0" smtClean="0"/>
              <a:t>Did</a:t>
            </a:r>
            <a:r>
              <a:rPr lang="en-GB" dirty="0" smtClean="0"/>
              <a:t> </a:t>
            </a:r>
            <a:r>
              <a:rPr lang="en-GB" dirty="0" smtClean="0"/>
              <a:t>you go?</a:t>
            </a:r>
          </a:p>
          <a:p>
            <a:pPr marL="109728" indent="0">
              <a:buNone/>
            </a:pPr>
            <a:r>
              <a:rPr lang="en-GB" dirty="0">
                <a:solidFill>
                  <a:srgbClr val="FF0000"/>
                </a:solidFill>
              </a:rPr>
              <a:t>m</a:t>
            </a:r>
            <a:r>
              <a:rPr lang="en-GB" dirty="0" smtClean="0">
                <a:solidFill>
                  <a:srgbClr val="FF0000"/>
                </a:solidFill>
              </a:rPr>
              <a:t>odal + sub + verb1 </a:t>
            </a:r>
          </a:p>
          <a:p>
            <a:pPr marL="109728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dirty="0" smtClean="0"/>
              <a:t>I can play football.</a:t>
            </a:r>
          </a:p>
          <a:p>
            <a:pPr marL="109728" indent="0">
              <a:buNone/>
            </a:pP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sub + Modal + VERB 1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Modal verbs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/>
              <a:t> </a:t>
            </a:r>
            <a:endParaRPr lang="en-GB" b="1" u="sng" dirty="0" smtClean="0"/>
          </a:p>
          <a:p>
            <a:pPr algn="ctr"/>
            <a:r>
              <a:rPr lang="en-GB" b="1" dirty="0" smtClean="0"/>
              <a:t>Present</a:t>
            </a:r>
            <a:r>
              <a:rPr lang="en-GB" dirty="0" smtClean="0"/>
              <a:t>: </a:t>
            </a:r>
            <a:r>
              <a:rPr lang="en-GB" dirty="0" smtClean="0">
                <a:solidFill>
                  <a:schemeClr val="accent2"/>
                </a:solidFill>
              </a:rPr>
              <a:t>(am/is/are)</a:t>
            </a:r>
          </a:p>
          <a:p>
            <a:r>
              <a:rPr lang="en-GB" dirty="0" smtClean="0"/>
              <a:t>I am teaching.</a:t>
            </a:r>
          </a:p>
          <a:p>
            <a:r>
              <a:rPr lang="en-GB" b="1" dirty="0" smtClean="0">
                <a:solidFill>
                  <a:schemeClr val="accent2"/>
                </a:solidFill>
              </a:rPr>
              <a:t>sub + am/is/are + VING</a:t>
            </a:r>
          </a:p>
          <a:p>
            <a:endParaRPr lang="en-GB" b="1" dirty="0">
              <a:solidFill>
                <a:schemeClr val="accent2"/>
              </a:solidFill>
            </a:endParaRPr>
          </a:p>
          <a:p>
            <a:pPr algn="ctr"/>
            <a:r>
              <a:rPr lang="en-GB" b="1" dirty="0" smtClean="0"/>
              <a:t>Past: </a:t>
            </a:r>
            <a:r>
              <a:rPr lang="en-GB" b="1" dirty="0" smtClean="0">
                <a:solidFill>
                  <a:schemeClr val="accent2"/>
                </a:solidFill>
              </a:rPr>
              <a:t>was/were   </a:t>
            </a:r>
          </a:p>
          <a:p>
            <a:r>
              <a:rPr lang="en-GB" dirty="0" smtClean="0"/>
              <a:t>He was learning</a:t>
            </a:r>
          </a:p>
          <a:p>
            <a:r>
              <a:rPr lang="en-GB" b="1" dirty="0" smtClean="0">
                <a:solidFill>
                  <a:schemeClr val="accent2"/>
                </a:solidFill>
              </a:rPr>
              <a:t>Sub + was/were + VING</a:t>
            </a:r>
            <a:endParaRPr lang="en-GB" b="1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Verb to be 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1. (Continuous)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061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GB" sz="3200" b="1" dirty="0" smtClean="0">
              <a:solidFill>
                <a:srgbClr val="FF0000"/>
              </a:solidFill>
            </a:endParaRPr>
          </a:p>
          <a:p>
            <a:pPr marL="109728" indent="0" algn="ctr">
              <a:buNone/>
            </a:pPr>
            <a:r>
              <a:rPr lang="en-GB" sz="3200" b="1" dirty="0" smtClean="0">
                <a:solidFill>
                  <a:srgbClr val="FF0000"/>
                </a:solidFill>
              </a:rPr>
              <a:t>We use passive when: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dirty="0" smtClean="0"/>
              <a:t>The subject is not known.</a:t>
            </a:r>
          </a:p>
          <a:p>
            <a:pPr marL="109728" indent="0">
              <a:buNone/>
            </a:pPr>
            <a:r>
              <a:rPr lang="en-GB" dirty="0" smtClean="0"/>
              <a:t>My phone </a:t>
            </a:r>
            <a:r>
              <a:rPr lang="en-GB" dirty="0"/>
              <a:t>was </a:t>
            </a:r>
            <a:r>
              <a:rPr lang="en-GB" dirty="0" smtClean="0"/>
              <a:t>stolen.  </a:t>
            </a:r>
            <a:endParaRPr lang="en-GB" dirty="0"/>
          </a:p>
          <a:p>
            <a:pPr marL="109728" indent="0">
              <a:buNone/>
            </a:pPr>
            <a:r>
              <a:rPr lang="en-GB" dirty="0"/>
              <a:t>      </a:t>
            </a:r>
            <a:r>
              <a:rPr lang="en-GB" dirty="0">
                <a:solidFill>
                  <a:schemeClr val="accent2"/>
                </a:solidFill>
              </a:rPr>
              <a:t>was/were + VERB 3</a:t>
            </a:r>
          </a:p>
          <a:p>
            <a:pPr marL="109728" indent="0">
              <a:buNone/>
            </a:pPr>
            <a:endParaRPr lang="en-GB" u="sng" dirty="0" smtClean="0"/>
          </a:p>
          <a:p>
            <a:pPr marL="109728" indent="0">
              <a:buNone/>
            </a:pPr>
            <a:r>
              <a:rPr lang="en-GB" dirty="0" smtClean="0"/>
              <a:t>The subject is not important</a:t>
            </a:r>
          </a:p>
          <a:p>
            <a:pPr marL="109728" indent="0">
              <a:buNone/>
            </a:pPr>
            <a:r>
              <a:rPr lang="en-GB" dirty="0" smtClean="0"/>
              <a:t>Electricity was invented in 1752 by Benjamin.</a:t>
            </a:r>
          </a:p>
          <a:p>
            <a:pPr marL="109728" indent="0">
              <a:buNone/>
            </a:pPr>
            <a:r>
              <a:rPr lang="en-GB" dirty="0"/>
              <a:t> </a:t>
            </a:r>
            <a:r>
              <a:rPr lang="en-GB" dirty="0" smtClean="0"/>
              <a:t>     </a:t>
            </a:r>
            <a:r>
              <a:rPr lang="en-GB" dirty="0" smtClean="0">
                <a:solidFill>
                  <a:schemeClr val="accent2"/>
                </a:solidFill>
              </a:rPr>
              <a:t>was/were + VERB 3 </a:t>
            </a:r>
          </a:p>
          <a:p>
            <a:pPr marL="109728" indent="0">
              <a:buNone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accent2"/>
                </a:solidFill>
              </a:rPr>
              <a:t>Verb to be:</a:t>
            </a:r>
            <a:br>
              <a:rPr lang="en-GB" dirty="0" smtClean="0">
                <a:solidFill>
                  <a:schemeClr val="accent2"/>
                </a:solidFill>
              </a:rPr>
            </a:br>
            <a:r>
              <a:rPr lang="en-GB" dirty="0" smtClean="0">
                <a:solidFill>
                  <a:schemeClr val="accent2"/>
                </a:solidFill>
              </a:rPr>
              <a:t>                  2. PASSIVE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01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chemeClr val="accent2"/>
                </a:solidFill>
              </a:rPr>
              <a:t>Subject + can/could + verb 1</a:t>
            </a:r>
          </a:p>
          <a:p>
            <a:endParaRPr lang="en-GB" b="1" i="1" dirty="0" smtClean="0"/>
          </a:p>
          <a:p>
            <a:r>
              <a:rPr lang="en-GB" b="1" i="1" dirty="0" smtClean="0"/>
              <a:t>can</a:t>
            </a:r>
          </a:p>
          <a:p>
            <a:pPr>
              <a:buNone/>
            </a:pPr>
            <a:r>
              <a:rPr lang="en-GB" dirty="0" smtClean="0"/>
              <a:t>Expresses ability</a:t>
            </a:r>
          </a:p>
          <a:p>
            <a:pPr>
              <a:buNone/>
            </a:pPr>
            <a:r>
              <a:rPr lang="en-GB" dirty="0" smtClean="0"/>
              <a:t>Can you drive?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i="1" dirty="0" smtClean="0"/>
              <a:t>could</a:t>
            </a:r>
          </a:p>
          <a:p>
            <a:pPr>
              <a:buNone/>
            </a:pPr>
            <a:r>
              <a:rPr lang="en-GB" dirty="0" smtClean="0"/>
              <a:t>Similar to can, more formal.</a:t>
            </a:r>
          </a:p>
          <a:p>
            <a:pPr>
              <a:buNone/>
            </a:pPr>
            <a:r>
              <a:rPr lang="en-GB" i="1" dirty="0" smtClean="0">
                <a:solidFill>
                  <a:srgbClr val="FF0000"/>
                </a:solidFill>
              </a:rPr>
              <a:t>could</a:t>
            </a:r>
            <a:r>
              <a:rPr lang="en-GB" i="1" dirty="0" smtClean="0"/>
              <a:t> </a:t>
            </a:r>
            <a:r>
              <a:rPr lang="en-GB" dirty="0" smtClean="0"/>
              <a:t>I ask you a question</a:t>
            </a:r>
            <a:endParaRPr lang="en-GB" i="1" dirty="0" smtClean="0"/>
          </a:p>
          <a:p>
            <a:pPr>
              <a:buNone/>
            </a:pPr>
            <a:endParaRPr lang="en-GB" b="1" i="1" dirty="0" smtClean="0"/>
          </a:p>
          <a:p>
            <a:pPr>
              <a:buNone/>
            </a:pPr>
            <a:endParaRPr lang="en-GB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>
                <a:solidFill>
                  <a:srgbClr val="FF0000"/>
                </a:solidFill>
              </a:rPr>
              <a:t>can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and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FF0000"/>
                </a:solidFill>
              </a:rPr>
              <a:t>could</a:t>
            </a:r>
            <a:endParaRPr lang="en-GB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686</TotalTime>
  <Words>1074</Words>
  <Application>Microsoft Office PowerPoint</Application>
  <PresentationFormat>On-screen Show (4:3)</PresentationFormat>
  <Paragraphs>255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Grammar Revision</vt:lpstr>
      <vt:lpstr>Wh Questions: Where/When/why/who</vt:lpstr>
      <vt:lpstr>Like and would like </vt:lpstr>
      <vt:lpstr>Like and would like (Questions)</vt:lpstr>
      <vt:lpstr>Verb patterns </vt:lpstr>
      <vt:lpstr>Modal verbs</vt:lpstr>
      <vt:lpstr>Verb to be  1. (Continuous)</vt:lpstr>
      <vt:lpstr>Verb to be:                   2. PASSIVE</vt:lpstr>
      <vt:lpstr>can and could</vt:lpstr>
      <vt:lpstr> a/an</vt:lpstr>
      <vt:lpstr> a/an</vt:lpstr>
      <vt:lpstr>Future: Will and going to </vt:lpstr>
      <vt:lpstr>Comparative (two things)</vt:lpstr>
      <vt:lpstr>Superlatives (comparing between more than two things)</vt:lpstr>
      <vt:lpstr>Preposition of time</vt:lpstr>
      <vt:lpstr>2. Preposition of time</vt:lpstr>
      <vt:lpstr>1. Adverbs of Frequency </vt:lpstr>
      <vt:lpstr>2. Adverbs of frequency</vt:lpstr>
      <vt:lpstr>Prefixes: (un/ir/im/in/dis…)</vt:lpstr>
      <vt:lpstr>2. Prefix: (Multi, Anti, Sub, Super) </vt:lpstr>
      <vt:lpstr>might</vt:lpstr>
      <vt:lpstr>Present perfect</vt:lpstr>
      <vt:lpstr>Past Perfect</vt:lpstr>
      <vt:lpstr>First conditional</vt:lpstr>
      <vt:lpstr>Should/must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Revision</dc:title>
  <dc:creator>Arash</dc:creator>
  <cp:lastModifiedBy>Bakr</cp:lastModifiedBy>
  <cp:revision>81</cp:revision>
  <dcterms:created xsi:type="dcterms:W3CDTF">2015-12-13T18:26:22Z</dcterms:created>
  <dcterms:modified xsi:type="dcterms:W3CDTF">2016-03-31T05:07:11Z</dcterms:modified>
</cp:coreProperties>
</file>