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61" r:id="rId5"/>
    <p:sldId id="262" r:id="rId6"/>
    <p:sldId id="263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7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0FF24-81E2-4800-958C-67204C875426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B3542-E57B-45ED-A809-1DAE1F8D94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7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0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6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2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59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3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7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46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92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1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3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4B537-A75E-473A-B52F-9779BB37D628}" type="datetimeFigureOut">
              <a:rPr lang="en-US" smtClean="0"/>
              <a:pPr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3C90C-F79A-47DA-AE55-567A707BFA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2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7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0DB2915-9DD4-4F1B-BD5B-D06CE0721D8F}"/>
              </a:ext>
            </a:extLst>
          </p:cNvPr>
          <p:cNvSpPr/>
          <p:nvPr/>
        </p:nvSpPr>
        <p:spPr>
          <a:xfrm>
            <a:off x="1842831" y="2685871"/>
            <a:ext cx="806316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7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</a:t>
            </a:r>
            <a:r>
              <a:rPr lang="ar-SA" sz="7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لنطق بلفظ الجلالة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B9CFEC-6950-415B-95C4-48EBB7117669}"/>
              </a:ext>
            </a:extLst>
          </p:cNvPr>
          <p:cNvSpPr/>
          <p:nvPr/>
        </p:nvSpPr>
        <p:spPr>
          <a:xfrm>
            <a:off x="3533199" y="4419600"/>
            <a:ext cx="5339923" cy="180049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التربية الإسلامية – الجزء </a:t>
            </a:r>
            <a:r>
              <a:rPr lang="ar-SA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الثاني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لصف</a:t>
            </a: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 الرابع 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الفصل الدراسي </a:t>
            </a:r>
            <a:r>
              <a:rPr lang="ar-SA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الثاني</a:t>
            </a: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مستطيل: زوايا قطرية مستديرة 40">
            <a:extLst>
              <a:ext uri="{FF2B5EF4-FFF2-40B4-BE49-F238E27FC236}">
                <a16:creationId xmlns:a16="http://schemas.microsoft.com/office/drawing/2014/main" id="{25A85100-AF59-4482-977F-023740FFEA4D}"/>
              </a:ext>
            </a:extLst>
          </p:cNvPr>
          <p:cNvSpPr/>
          <p:nvPr/>
        </p:nvSpPr>
        <p:spPr>
          <a:xfrm>
            <a:off x="2386173" y="2971800"/>
            <a:ext cx="7623470" cy="576132"/>
          </a:xfrm>
          <a:prstGeom prst="round2Diag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grpSp>
        <p:nvGrpSpPr>
          <p:cNvPr id="9" name="مجموعة 1">
            <a:extLst>
              <a:ext uri="{FF2B5EF4-FFF2-40B4-BE49-F238E27FC236}">
                <a16:creationId xmlns:a16="http://schemas.microsoft.com/office/drawing/2014/main" id="{7CB36809-4EEA-43B9-9948-D70B052AC721}"/>
              </a:ext>
            </a:extLst>
          </p:cNvPr>
          <p:cNvGrpSpPr/>
          <p:nvPr/>
        </p:nvGrpSpPr>
        <p:grpSpPr>
          <a:xfrm>
            <a:off x="1547972" y="3852947"/>
            <a:ext cx="9144001" cy="719053"/>
            <a:chOff x="3299633" y="1885153"/>
            <a:chExt cx="7362231" cy="409468"/>
          </a:xfrm>
        </p:grpSpPr>
        <p:sp>
          <p:nvSpPr>
            <p:cNvPr id="10" name="Pentagon 48">
              <a:extLst>
                <a:ext uri="{FF2B5EF4-FFF2-40B4-BE49-F238E27FC236}">
                  <a16:creationId xmlns:a16="http://schemas.microsoft.com/office/drawing/2014/main" id="{18980142-0017-4956-9863-BCD80EFCA0B8}"/>
                </a:ext>
              </a:extLst>
            </p:cNvPr>
            <p:cNvSpPr/>
            <p:nvPr/>
          </p:nvSpPr>
          <p:spPr>
            <a:xfrm flipH="1">
              <a:off x="9819068" y="1895297"/>
              <a:ext cx="748470" cy="399324"/>
            </a:xfrm>
            <a:prstGeom prst="homePlate">
              <a:avLst>
                <a:gd name="adj" fmla="val 72679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9C5F65AD-9236-4CB4-856D-D484CB75AE89}"/>
                </a:ext>
              </a:extLst>
            </p:cNvPr>
            <p:cNvSpPr/>
            <p:nvPr/>
          </p:nvSpPr>
          <p:spPr>
            <a:xfrm flipH="1">
              <a:off x="3299633" y="1885153"/>
              <a:ext cx="6757591" cy="399324"/>
            </a:xfrm>
            <a:custGeom>
              <a:avLst/>
              <a:gdLst/>
              <a:ahLst/>
              <a:cxnLst/>
              <a:rect l="l" t="t" r="r" b="b"/>
              <a:pathLst>
                <a:path w="6460280" h="792000">
                  <a:moveTo>
                    <a:pt x="0" y="0"/>
                  </a:moveTo>
                  <a:lnTo>
                    <a:pt x="6460280" y="0"/>
                  </a:lnTo>
                  <a:lnTo>
                    <a:pt x="6460280" y="792000"/>
                  </a:lnTo>
                  <a:lnTo>
                    <a:pt x="0" y="792000"/>
                  </a:lnTo>
                  <a:lnTo>
                    <a:pt x="396000" y="39600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2" name="TextBox 53">
              <a:extLst>
                <a:ext uri="{FF2B5EF4-FFF2-40B4-BE49-F238E27FC236}">
                  <a16:creationId xmlns:a16="http://schemas.microsoft.com/office/drawing/2014/main" id="{6CDDC074-419F-4B48-950D-F7451970EBA7}"/>
                </a:ext>
              </a:extLst>
            </p:cNvPr>
            <p:cNvSpPr txBox="1"/>
            <p:nvPr/>
          </p:nvSpPr>
          <p:spPr>
            <a:xfrm>
              <a:off x="10057225" y="1921625"/>
              <a:ext cx="604639" cy="350529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4000" b="1" dirty="0">
                  <a:solidFill>
                    <a:schemeClr val="bg1"/>
                  </a:solidFill>
                  <a:cs typeface="Arial" pitchFamily="34" charset="0"/>
                </a:rPr>
                <a:t>1</a:t>
              </a:r>
            </a:p>
          </p:txBody>
        </p:sp>
      </p:grpSp>
      <p:sp>
        <p:nvSpPr>
          <p:cNvPr id="13" name="مستطيل: زوايا قطرية مستديرة 37">
            <a:extLst>
              <a:ext uri="{FF2B5EF4-FFF2-40B4-BE49-F238E27FC236}">
                <a16:creationId xmlns:a16="http://schemas.microsoft.com/office/drawing/2014/main" id="{3CF22221-4BB6-4E6E-90AE-53D9B99613F2}"/>
              </a:ext>
            </a:extLst>
          </p:cNvPr>
          <p:cNvSpPr/>
          <p:nvPr/>
        </p:nvSpPr>
        <p:spPr>
          <a:xfrm>
            <a:off x="5467654" y="2214037"/>
            <a:ext cx="4502154" cy="668667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8B1190FC-15E8-46F3-BC01-34BA74005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4" t="22700" r="15600" b="3436"/>
          <a:stretch/>
        </p:blipFill>
        <p:spPr bwMode="auto">
          <a:xfrm>
            <a:off x="9678256" y="1091048"/>
            <a:ext cx="2280959" cy="326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1F6D3AAA-D658-411B-99C5-1D156905D6A3}"/>
              </a:ext>
            </a:extLst>
          </p:cNvPr>
          <p:cNvSpPr/>
          <p:nvPr/>
        </p:nvSpPr>
        <p:spPr>
          <a:xfrm>
            <a:off x="5510709" y="2122443"/>
            <a:ext cx="4174895" cy="8209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r" rtl="1">
              <a:lnSpc>
                <a:spcPct val="115000"/>
              </a:lnSpc>
              <a:spcAft>
                <a:spcPts val="0"/>
              </a:spcAft>
            </a:pPr>
            <a:r>
              <a:rPr lang="ar-SA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أهداف الدرس</a:t>
            </a:r>
            <a:endParaRPr lang="en-US" sz="44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Frutiger LT Arabic 55 Roman" panose="01000000000000000000" pitchFamily="2" charset="-78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F697B0D6-4B09-4441-AB17-957853CF42A1}"/>
              </a:ext>
            </a:extLst>
          </p:cNvPr>
          <p:cNvSpPr/>
          <p:nvPr/>
        </p:nvSpPr>
        <p:spPr>
          <a:xfrm>
            <a:off x="1164132" y="2856016"/>
            <a:ext cx="8693154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800" b="1" dirty="0"/>
              <a:t>يتوقع من </a:t>
            </a:r>
            <a:r>
              <a:rPr lang="ar-SA" sz="2800" b="1" dirty="0"/>
              <a:t>المتعلم</a:t>
            </a:r>
            <a:r>
              <a:rPr lang="ar-BH" sz="2800" b="1" dirty="0"/>
              <a:t> في نهاية هذا الدرس </a:t>
            </a:r>
            <a:r>
              <a:rPr lang="ar-SA" sz="2800" b="1" dirty="0"/>
              <a:t>أن يكون قادرًا على:</a:t>
            </a:r>
            <a:r>
              <a:rPr lang="ar-SA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	</a:t>
            </a:r>
            <a:endParaRPr lang="ar-BH" sz="4400" dirty="0"/>
          </a:p>
        </p:txBody>
      </p:sp>
      <p:sp>
        <p:nvSpPr>
          <p:cNvPr id="17" name="مستطيل 43">
            <a:extLst>
              <a:ext uri="{FF2B5EF4-FFF2-40B4-BE49-F238E27FC236}">
                <a16:creationId xmlns:a16="http://schemas.microsoft.com/office/drawing/2014/main" id="{B5F0E314-CB09-436A-8A60-940B34591F7C}"/>
              </a:ext>
            </a:extLst>
          </p:cNvPr>
          <p:cNvSpPr/>
          <p:nvPr/>
        </p:nvSpPr>
        <p:spPr>
          <a:xfrm>
            <a:off x="1655604" y="3972580"/>
            <a:ext cx="76527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800" b="1" dirty="0"/>
              <a:t>تعرّف حالات تفخيم لام لفظ الجلالة وحالات ترقيقها.</a:t>
            </a:r>
          </a:p>
        </p:txBody>
      </p:sp>
      <p:grpSp>
        <p:nvGrpSpPr>
          <p:cNvPr id="18" name="مجموعة 81">
            <a:extLst>
              <a:ext uri="{FF2B5EF4-FFF2-40B4-BE49-F238E27FC236}">
                <a16:creationId xmlns:a16="http://schemas.microsoft.com/office/drawing/2014/main" id="{C75A0584-4DF6-4C48-8C0B-DA45F6AC841B}"/>
              </a:ext>
            </a:extLst>
          </p:cNvPr>
          <p:cNvGrpSpPr/>
          <p:nvPr/>
        </p:nvGrpSpPr>
        <p:grpSpPr>
          <a:xfrm>
            <a:off x="1598286" y="4798198"/>
            <a:ext cx="9144000" cy="618529"/>
            <a:chOff x="4042962" y="1895297"/>
            <a:chExt cx="6618902" cy="401255"/>
          </a:xfrm>
        </p:grpSpPr>
        <p:sp>
          <p:nvSpPr>
            <p:cNvPr id="19" name="Pentagon 48">
              <a:extLst>
                <a:ext uri="{FF2B5EF4-FFF2-40B4-BE49-F238E27FC236}">
                  <a16:creationId xmlns:a16="http://schemas.microsoft.com/office/drawing/2014/main" id="{69FD71F5-8695-468C-A314-7A210AB1A838}"/>
                </a:ext>
              </a:extLst>
            </p:cNvPr>
            <p:cNvSpPr/>
            <p:nvPr/>
          </p:nvSpPr>
          <p:spPr>
            <a:xfrm flipH="1">
              <a:off x="9819068" y="1895297"/>
              <a:ext cx="748470" cy="399324"/>
            </a:xfrm>
            <a:prstGeom prst="homePlate">
              <a:avLst>
                <a:gd name="adj" fmla="val 7267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3DD643B7-C2A1-43CD-84DA-8DDA362D2A68}"/>
                </a:ext>
              </a:extLst>
            </p:cNvPr>
            <p:cNvSpPr/>
            <p:nvPr/>
          </p:nvSpPr>
          <p:spPr>
            <a:xfrm flipH="1">
              <a:off x="4042962" y="1895298"/>
              <a:ext cx="5980483" cy="399324"/>
            </a:xfrm>
            <a:custGeom>
              <a:avLst/>
              <a:gdLst/>
              <a:ahLst/>
              <a:cxnLst/>
              <a:rect l="l" t="t" r="r" b="b"/>
              <a:pathLst>
                <a:path w="6460280" h="792000">
                  <a:moveTo>
                    <a:pt x="0" y="0"/>
                  </a:moveTo>
                  <a:lnTo>
                    <a:pt x="6460280" y="0"/>
                  </a:lnTo>
                  <a:lnTo>
                    <a:pt x="6460280" y="792000"/>
                  </a:lnTo>
                  <a:lnTo>
                    <a:pt x="0" y="792000"/>
                  </a:lnTo>
                  <a:lnTo>
                    <a:pt x="396000" y="39600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1" name="TextBox 53">
              <a:extLst>
                <a:ext uri="{FF2B5EF4-FFF2-40B4-BE49-F238E27FC236}">
                  <a16:creationId xmlns:a16="http://schemas.microsoft.com/office/drawing/2014/main" id="{69E00E27-3337-4176-B7FB-21EF8D891869}"/>
                </a:ext>
              </a:extLst>
            </p:cNvPr>
            <p:cNvSpPr txBox="1"/>
            <p:nvPr/>
          </p:nvSpPr>
          <p:spPr>
            <a:xfrm>
              <a:off x="10057225" y="1897228"/>
              <a:ext cx="604639" cy="39932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4000" b="1" dirty="0">
                  <a:solidFill>
                    <a:schemeClr val="bg1"/>
                  </a:solidFill>
                  <a:cs typeface="Arial" pitchFamily="34" charset="0"/>
                </a:rPr>
                <a:t>2</a:t>
              </a:r>
            </a:p>
          </p:txBody>
        </p:sp>
      </p:grpSp>
      <p:sp>
        <p:nvSpPr>
          <p:cNvPr id="22" name="مستطيل 85">
            <a:extLst>
              <a:ext uri="{FF2B5EF4-FFF2-40B4-BE49-F238E27FC236}">
                <a16:creationId xmlns:a16="http://schemas.microsoft.com/office/drawing/2014/main" id="{CE5F5241-905D-4BA9-B12E-34A33C76E107}"/>
              </a:ext>
            </a:extLst>
          </p:cNvPr>
          <p:cNvSpPr/>
          <p:nvPr/>
        </p:nvSpPr>
        <p:spPr>
          <a:xfrm>
            <a:off x="880275" y="4844089"/>
            <a:ext cx="84557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2800" b="1" dirty="0"/>
              <a:t>نطق لام لفظ الجلالة نطقًا صحيحًا عند قراءة القرآن الكريم.</a:t>
            </a:r>
          </a:p>
        </p:txBody>
      </p:sp>
      <p:grpSp>
        <p:nvGrpSpPr>
          <p:cNvPr id="23" name="مجموعة 21">
            <a:extLst>
              <a:ext uri="{FF2B5EF4-FFF2-40B4-BE49-F238E27FC236}">
                <a16:creationId xmlns:a16="http://schemas.microsoft.com/office/drawing/2014/main" id="{3D3FC0C1-1D98-4D12-ACA8-1A3D6731F8C2}"/>
              </a:ext>
            </a:extLst>
          </p:cNvPr>
          <p:cNvGrpSpPr/>
          <p:nvPr/>
        </p:nvGrpSpPr>
        <p:grpSpPr>
          <a:xfrm>
            <a:off x="228598" y="72311"/>
            <a:ext cx="5029201" cy="970345"/>
            <a:chOff x="380998" y="-366815"/>
            <a:chExt cx="4315507" cy="970345"/>
          </a:xfrm>
        </p:grpSpPr>
        <p:sp>
          <p:nvSpPr>
            <p:cNvPr id="24" name="مستطيل: زوايا علوية مستديرة 22">
              <a:extLst>
                <a:ext uri="{FF2B5EF4-FFF2-40B4-BE49-F238E27FC236}">
                  <a16:creationId xmlns:a16="http://schemas.microsoft.com/office/drawing/2014/main" id="{473BB883-4352-4A5D-937B-13B310D4082F}"/>
                </a:ext>
              </a:extLst>
            </p:cNvPr>
            <p:cNvSpPr/>
            <p:nvPr/>
          </p:nvSpPr>
          <p:spPr>
            <a:xfrm rot="10800000">
              <a:off x="380998" y="-304800"/>
              <a:ext cx="4315507" cy="908330"/>
            </a:xfrm>
            <a:prstGeom prst="round2Same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3ED8B048-0DCC-4232-B9EC-F74777262BFF}"/>
                </a:ext>
              </a:extLst>
            </p:cNvPr>
            <p:cNvSpPr/>
            <p:nvPr/>
          </p:nvSpPr>
          <p:spPr>
            <a:xfrm>
              <a:off x="1427183" y="-67554"/>
              <a:ext cx="32693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BH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</a:t>
              </a:r>
              <a:r>
                <a:rPr lang="ar-SA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لنطق بلفظ الجلالة</a:t>
              </a:r>
              <a:endParaRPr lang="en-US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</p:txBody>
        </p:sp>
        <p:sp>
          <p:nvSpPr>
            <p:cNvPr id="26" name="مستطيل: زوايا علوية مستديرة 24">
              <a:extLst>
                <a:ext uri="{FF2B5EF4-FFF2-40B4-BE49-F238E27FC236}">
                  <a16:creationId xmlns:a16="http://schemas.microsoft.com/office/drawing/2014/main" id="{E335681E-2A5B-4136-BFF6-44AE86DE47C6}"/>
                </a:ext>
              </a:extLst>
            </p:cNvPr>
            <p:cNvSpPr/>
            <p:nvPr/>
          </p:nvSpPr>
          <p:spPr>
            <a:xfrm rot="10800000">
              <a:off x="454440" y="-366815"/>
              <a:ext cx="1145760" cy="908330"/>
            </a:xfrm>
            <a:prstGeom prst="round2SameRect">
              <a:avLst/>
            </a:prstGeom>
            <a:solidFill>
              <a:srgbClr val="A6F4D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DC078080-B88E-4E40-AD71-3AAA703D4784}"/>
                </a:ext>
              </a:extLst>
            </p:cNvPr>
            <p:cNvSpPr/>
            <p:nvPr/>
          </p:nvSpPr>
          <p:spPr>
            <a:xfrm>
              <a:off x="506617" y="-177884"/>
              <a:ext cx="9316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التربية </a:t>
              </a:r>
              <a:endPara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الإسلامية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7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2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/>
      <p:bldP spid="16" grpId="0"/>
      <p:bldP spid="17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E60EC8-B79A-48F1-8BB7-9BAC5A907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149" y="3116733"/>
            <a:ext cx="3676650" cy="466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9015E1-9F4C-4B49-BB4F-DE602CC6F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227" y="1390304"/>
            <a:ext cx="3467100" cy="101917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088">
            <a:hlinkClick r:id="" action="ppaction://media"/>
            <a:extLst>
              <a:ext uri="{FF2B5EF4-FFF2-40B4-BE49-F238E27FC236}">
                <a16:creationId xmlns:a16="http://schemas.microsoft.com/office/drawing/2014/main" id="{32F9535A-303B-4F07-B1E0-049DF2279E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27" end="21612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1756" y="261242"/>
            <a:ext cx="609600" cy="609600"/>
          </a:xfrm>
          <a:prstGeom prst="rect">
            <a:avLst/>
          </a:prstGeom>
        </p:spPr>
      </p:pic>
      <p:pic>
        <p:nvPicPr>
          <p:cNvPr id="12" name="110">
            <a:hlinkClick r:id="" action="ppaction://media"/>
            <a:extLst>
              <a:ext uri="{FF2B5EF4-FFF2-40B4-BE49-F238E27FC236}">
                <a16:creationId xmlns:a16="http://schemas.microsoft.com/office/drawing/2014/main" id="{4D1CDAA4-9673-445E-BC31-0BD5C6E151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143" end="33701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747" y="341307"/>
            <a:ext cx="609600" cy="609600"/>
          </a:xfrm>
          <a:prstGeom prst="rect">
            <a:avLst/>
          </a:prstGeom>
        </p:spPr>
      </p:pic>
      <p:sp>
        <p:nvSpPr>
          <p:cNvPr id="14" name="مستطيل: زوايا قطرية مستديرة 20">
            <a:extLst>
              <a:ext uri="{FF2B5EF4-FFF2-40B4-BE49-F238E27FC236}">
                <a16:creationId xmlns:a16="http://schemas.microsoft.com/office/drawing/2014/main" id="{49F7721E-6C88-4A3D-BFC3-45B64EF01DE9}"/>
              </a:ext>
            </a:extLst>
          </p:cNvPr>
          <p:cNvSpPr/>
          <p:nvPr/>
        </p:nvSpPr>
        <p:spPr>
          <a:xfrm rot="10800000">
            <a:off x="762000" y="4321404"/>
            <a:ext cx="10713218" cy="1378297"/>
          </a:xfrm>
          <a:prstGeom prst="round2DiagRect">
            <a:avLst/>
          </a:prstGeom>
          <a:solidFill>
            <a:srgbClr val="A6F4D6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5" name="مستطيل: زوايا قطرية مستديرة 16">
            <a:extLst>
              <a:ext uri="{FF2B5EF4-FFF2-40B4-BE49-F238E27FC236}">
                <a16:creationId xmlns:a16="http://schemas.microsoft.com/office/drawing/2014/main" id="{2BF99431-2E62-4193-8700-BD6B4C04A1D3}"/>
              </a:ext>
            </a:extLst>
          </p:cNvPr>
          <p:cNvSpPr/>
          <p:nvPr/>
        </p:nvSpPr>
        <p:spPr>
          <a:xfrm>
            <a:off x="6313641" y="170793"/>
            <a:ext cx="4082216" cy="354919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97F2A345-6FFD-48FA-8F60-916DA1EF5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t="16519" r="49304" b="19082"/>
          <a:stretch/>
        </p:blipFill>
        <p:spPr bwMode="auto">
          <a:xfrm>
            <a:off x="10059220" y="1108719"/>
            <a:ext cx="2408524" cy="28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0AA3F4DF-C344-4919-8571-4C705E4BF744}"/>
              </a:ext>
            </a:extLst>
          </p:cNvPr>
          <p:cNvSpPr/>
          <p:nvPr/>
        </p:nvSpPr>
        <p:spPr>
          <a:xfrm>
            <a:off x="6389969" y="379672"/>
            <a:ext cx="3728770" cy="27269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SA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عند قراءتك للآيتين الكريمتين</a:t>
            </a:r>
            <a:r>
              <a:rPr lang="ar-BH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 </a:t>
            </a:r>
            <a:r>
              <a:rPr lang="ar-SA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الآتيتين:</a:t>
            </a:r>
            <a:endParaRPr lang="en-GB" sz="40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Frutiger LT Arabic 55 Roman" panose="01000000000000000000" pitchFamily="2" charset="-78"/>
            </a:endParaRPr>
          </a:p>
        </p:txBody>
      </p:sp>
      <p:sp>
        <p:nvSpPr>
          <p:cNvPr id="18" name="مستطيل 14">
            <a:extLst>
              <a:ext uri="{FF2B5EF4-FFF2-40B4-BE49-F238E27FC236}">
                <a16:creationId xmlns:a16="http://schemas.microsoft.com/office/drawing/2014/main" id="{4457ECCC-CE3A-43D4-929B-7A3FA7BDEB64}"/>
              </a:ext>
            </a:extLst>
          </p:cNvPr>
          <p:cNvSpPr/>
          <p:nvPr/>
        </p:nvSpPr>
        <p:spPr>
          <a:xfrm>
            <a:off x="990600" y="4483139"/>
            <a:ext cx="10179818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3500" b="1" dirty="0"/>
              <a:t>ستلاحظ أنَّك تُفخّم لام  لفظ الجلالة، والسبب في ذلك أنّ الحرف الذي قبله جاء مضمومًا في آخر كلمة (</a:t>
            </a:r>
            <a:r>
              <a:rPr lang="ar-BH" sz="3500" b="1" dirty="0"/>
              <a:t>       </a:t>
            </a:r>
            <a:r>
              <a:rPr lang="ar-SA" sz="3500" b="1" dirty="0"/>
              <a:t>)، </a:t>
            </a:r>
            <a:r>
              <a:rPr lang="ar-SA" sz="3200" b="1" dirty="0"/>
              <a:t>وآخر كلمة</a:t>
            </a:r>
            <a:r>
              <a:rPr lang="ar-BH" sz="3200" b="1" dirty="0"/>
              <a:t> </a:t>
            </a:r>
            <a:r>
              <a:rPr lang="ar-SA" sz="3200" b="1" dirty="0"/>
              <a:t>(         ).</a:t>
            </a:r>
            <a:endParaRPr lang="en-GB" sz="3500" b="1" dirty="0"/>
          </a:p>
        </p:txBody>
      </p:sp>
      <p:cxnSp>
        <p:nvCxnSpPr>
          <p:cNvPr id="19" name="رابط مستقيم 29">
            <a:extLst>
              <a:ext uri="{FF2B5EF4-FFF2-40B4-BE49-F238E27FC236}">
                <a16:creationId xmlns:a16="http://schemas.microsoft.com/office/drawing/2014/main" id="{A067EC08-C4EE-485D-9914-D6B0D0F7CF58}"/>
              </a:ext>
            </a:extLst>
          </p:cNvPr>
          <p:cNvCxnSpPr>
            <a:cxnSpLocks/>
          </p:cNvCxnSpPr>
          <p:nvPr/>
        </p:nvCxnSpPr>
        <p:spPr>
          <a:xfrm flipH="1">
            <a:off x="2667000" y="2348026"/>
            <a:ext cx="3543300" cy="0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رابط مستقيم 30">
            <a:extLst>
              <a:ext uri="{FF2B5EF4-FFF2-40B4-BE49-F238E27FC236}">
                <a16:creationId xmlns:a16="http://schemas.microsoft.com/office/drawing/2014/main" id="{7C522FCB-310E-42F6-B6DC-C5C7CD0D4CA4}"/>
              </a:ext>
            </a:extLst>
          </p:cNvPr>
          <p:cNvCxnSpPr>
            <a:cxnSpLocks/>
          </p:cNvCxnSpPr>
          <p:nvPr/>
        </p:nvCxnSpPr>
        <p:spPr>
          <a:xfrm flipH="1">
            <a:off x="2438401" y="3598856"/>
            <a:ext cx="3837213" cy="0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D803877-75C7-457B-AA8A-38FE7517B5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4362" y="5106601"/>
            <a:ext cx="859279" cy="495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2F861D-47EE-42B3-8B09-B56E16B21C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556" y="5174476"/>
            <a:ext cx="959617" cy="409575"/>
          </a:xfrm>
          <a:prstGeom prst="rect">
            <a:avLst/>
          </a:prstGeom>
        </p:spPr>
      </p:pic>
      <p:grpSp>
        <p:nvGrpSpPr>
          <p:cNvPr id="24" name="مجموعة 21">
            <a:extLst>
              <a:ext uri="{FF2B5EF4-FFF2-40B4-BE49-F238E27FC236}">
                <a16:creationId xmlns:a16="http://schemas.microsoft.com/office/drawing/2014/main" id="{FD0CC40B-292E-4997-9DAF-E5CA2AD4C0FB}"/>
              </a:ext>
            </a:extLst>
          </p:cNvPr>
          <p:cNvGrpSpPr/>
          <p:nvPr/>
        </p:nvGrpSpPr>
        <p:grpSpPr>
          <a:xfrm>
            <a:off x="228598" y="72311"/>
            <a:ext cx="5029201" cy="970345"/>
            <a:chOff x="380998" y="-366815"/>
            <a:chExt cx="4315507" cy="970345"/>
          </a:xfrm>
        </p:grpSpPr>
        <p:sp>
          <p:nvSpPr>
            <p:cNvPr id="25" name="مستطيل: زوايا علوية مستديرة 22">
              <a:extLst>
                <a:ext uri="{FF2B5EF4-FFF2-40B4-BE49-F238E27FC236}">
                  <a16:creationId xmlns:a16="http://schemas.microsoft.com/office/drawing/2014/main" id="{EDB5C6F2-23E5-4615-B249-B98513CFF14A}"/>
                </a:ext>
              </a:extLst>
            </p:cNvPr>
            <p:cNvSpPr/>
            <p:nvPr/>
          </p:nvSpPr>
          <p:spPr>
            <a:xfrm rot="10800000">
              <a:off x="380998" y="-304800"/>
              <a:ext cx="4315507" cy="908330"/>
            </a:xfrm>
            <a:prstGeom prst="round2Same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B18BBC1A-2B2E-4B23-B5AA-B7DD5EEDE140}"/>
                </a:ext>
              </a:extLst>
            </p:cNvPr>
            <p:cNvSpPr/>
            <p:nvPr/>
          </p:nvSpPr>
          <p:spPr>
            <a:xfrm>
              <a:off x="1427183" y="-67554"/>
              <a:ext cx="32693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BH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</a:t>
              </a:r>
              <a:r>
                <a:rPr lang="ar-SA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لنطق بلفظ الجلالة</a:t>
              </a:r>
              <a:endParaRPr lang="en-US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</p:txBody>
        </p:sp>
        <p:sp>
          <p:nvSpPr>
            <p:cNvPr id="27" name="مستطيل: زوايا علوية مستديرة 24">
              <a:extLst>
                <a:ext uri="{FF2B5EF4-FFF2-40B4-BE49-F238E27FC236}">
                  <a16:creationId xmlns:a16="http://schemas.microsoft.com/office/drawing/2014/main" id="{E86F4079-98CB-4DA4-A537-95127DD5EC77}"/>
                </a:ext>
              </a:extLst>
            </p:cNvPr>
            <p:cNvSpPr/>
            <p:nvPr/>
          </p:nvSpPr>
          <p:spPr>
            <a:xfrm rot="10800000">
              <a:off x="454440" y="-366815"/>
              <a:ext cx="1145760" cy="908330"/>
            </a:xfrm>
            <a:prstGeom prst="round2SameRect">
              <a:avLst/>
            </a:prstGeom>
            <a:solidFill>
              <a:srgbClr val="A6F4D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00577557-8874-4BA8-91C1-64926B701C33}"/>
                </a:ext>
              </a:extLst>
            </p:cNvPr>
            <p:cNvSpPr/>
            <p:nvPr/>
          </p:nvSpPr>
          <p:spPr>
            <a:xfrm>
              <a:off x="506617" y="-177884"/>
              <a:ext cx="9316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التربية </a:t>
              </a:r>
              <a:endPara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الإسلامية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896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5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38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6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708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208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708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708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B7B99-ADF2-486B-894E-2F0BA7234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83" y="3040624"/>
            <a:ext cx="3095625" cy="523875"/>
          </a:xfrm>
          <a:prstGeom prst="rect">
            <a:avLst/>
          </a:prstGeom>
        </p:spPr>
      </p:pic>
      <p:pic>
        <p:nvPicPr>
          <p:cNvPr id="45" name="087">
            <a:hlinkClick r:id="" action="ppaction://media"/>
            <a:extLst>
              <a:ext uri="{FF2B5EF4-FFF2-40B4-BE49-F238E27FC236}">
                <a16:creationId xmlns:a16="http://schemas.microsoft.com/office/drawing/2014/main" id="{7EB72599-4EBE-4274-853F-BFD1577F91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876" end="102354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495" y="343204"/>
            <a:ext cx="609600" cy="609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_dataT_data_radioislamy_mp3_33_076">
            <a:hlinkClick r:id="" action="ppaction://media"/>
            <a:extLst>
              <a:ext uri="{FF2B5EF4-FFF2-40B4-BE49-F238E27FC236}">
                <a16:creationId xmlns:a16="http://schemas.microsoft.com/office/drawing/2014/main" id="{EC8B9104-155D-44A8-84B8-FBA9D9D7A5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62934" end="29619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2788" y="141061"/>
            <a:ext cx="609600" cy="609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6B10E9-D9EE-42AB-94B9-43B989262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7249" y="1737706"/>
            <a:ext cx="3524250" cy="771525"/>
          </a:xfrm>
          <a:prstGeom prst="rect">
            <a:avLst/>
          </a:prstGeom>
        </p:spPr>
      </p:pic>
      <p:sp>
        <p:nvSpPr>
          <p:cNvPr id="30" name="مستطيل: زوايا قطرية مستديرة 20">
            <a:extLst>
              <a:ext uri="{FF2B5EF4-FFF2-40B4-BE49-F238E27FC236}">
                <a16:creationId xmlns:a16="http://schemas.microsoft.com/office/drawing/2014/main" id="{4B1B8566-4B64-410A-9C6A-48CD6EFAB35B}"/>
              </a:ext>
            </a:extLst>
          </p:cNvPr>
          <p:cNvSpPr/>
          <p:nvPr/>
        </p:nvSpPr>
        <p:spPr>
          <a:xfrm rot="10800000">
            <a:off x="762000" y="4321404"/>
            <a:ext cx="10713218" cy="1378297"/>
          </a:xfrm>
          <a:prstGeom prst="round2DiagRect">
            <a:avLst/>
          </a:prstGeom>
          <a:solidFill>
            <a:srgbClr val="A6F4D6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1" name="مستطيل: زوايا قطرية مستديرة 16">
            <a:extLst>
              <a:ext uri="{FF2B5EF4-FFF2-40B4-BE49-F238E27FC236}">
                <a16:creationId xmlns:a16="http://schemas.microsoft.com/office/drawing/2014/main" id="{5EFF75D8-9E35-42C3-881B-3D2CEDFF3BB8}"/>
              </a:ext>
            </a:extLst>
          </p:cNvPr>
          <p:cNvSpPr/>
          <p:nvPr/>
        </p:nvSpPr>
        <p:spPr>
          <a:xfrm>
            <a:off x="6256347" y="179556"/>
            <a:ext cx="4077723" cy="354919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FEEFFE44-D1A5-40B9-8A91-14AE62888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t="16519" r="49304" b="19082"/>
          <a:stretch/>
        </p:blipFill>
        <p:spPr bwMode="auto">
          <a:xfrm>
            <a:off x="10334070" y="84245"/>
            <a:ext cx="1857930" cy="245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5">
            <a:extLst>
              <a:ext uri="{FF2B5EF4-FFF2-40B4-BE49-F238E27FC236}">
                <a16:creationId xmlns:a16="http://schemas.microsoft.com/office/drawing/2014/main" id="{37ECD4BE-35AA-4EDA-B6E3-7268669A7FE4}"/>
              </a:ext>
            </a:extLst>
          </p:cNvPr>
          <p:cNvSpPr/>
          <p:nvPr/>
        </p:nvSpPr>
        <p:spPr>
          <a:xfrm>
            <a:off x="6475484" y="343204"/>
            <a:ext cx="3768364" cy="27269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SA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عند قراءتك للآيتين الكريمتين</a:t>
            </a:r>
            <a:r>
              <a:rPr lang="ar-BH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 </a:t>
            </a:r>
            <a:r>
              <a:rPr lang="ar-SA" sz="40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Frutiger LT Arabic 55 Roman" panose="01000000000000000000" pitchFamily="2" charset="-78"/>
              </a:rPr>
              <a:t>الآتيتين: </a:t>
            </a:r>
            <a:r>
              <a:rPr lang="ar-SA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:</a:t>
            </a:r>
            <a:endParaRPr lang="en-GB" sz="40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Frutiger LT Arabic 55 Roman" panose="01000000000000000000" pitchFamily="2" charset="-78"/>
            </a:endParaRPr>
          </a:p>
        </p:txBody>
      </p:sp>
      <p:sp>
        <p:nvSpPr>
          <p:cNvPr id="34" name="مستطيل 14">
            <a:extLst>
              <a:ext uri="{FF2B5EF4-FFF2-40B4-BE49-F238E27FC236}">
                <a16:creationId xmlns:a16="http://schemas.microsoft.com/office/drawing/2014/main" id="{C2862919-ABF7-4A21-9D90-B7323CD247EF}"/>
              </a:ext>
            </a:extLst>
          </p:cNvPr>
          <p:cNvSpPr/>
          <p:nvPr/>
        </p:nvSpPr>
        <p:spPr>
          <a:xfrm>
            <a:off x="990600" y="4483139"/>
            <a:ext cx="10179818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3500" b="1" dirty="0"/>
              <a:t>ستلاحظ أنَّك تُفخّم لامَ  لفظ الجلالة، والسبب في ذلك أنّ الحرف الذي قبله جاء مفتوحًا في آخر كلمة (</a:t>
            </a:r>
            <a:r>
              <a:rPr lang="ar-BH" sz="3500" b="1" dirty="0"/>
              <a:t>       </a:t>
            </a:r>
            <a:r>
              <a:rPr lang="ar-SA" sz="3500" b="1" dirty="0"/>
              <a:t>)، </a:t>
            </a:r>
            <a:r>
              <a:rPr lang="ar-SA" sz="3200" b="1" dirty="0"/>
              <a:t>وآخر كلمة</a:t>
            </a:r>
            <a:r>
              <a:rPr lang="ar-BH" sz="3200" b="1" dirty="0"/>
              <a:t> </a:t>
            </a:r>
            <a:r>
              <a:rPr lang="ar-SA" sz="3200" b="1" dirty="0"/>
              <a:t>(         ).</a:t>
            </a:r>
            <a:endParaRPr lang="en-GB" sz="3500" b="1" dirty="0"/>
          </a:p>
        </p:txBody>
      </p:sp>
      <p:cxnSp>
        <p:nvCxnSpPr>
          <p:cNvPr id="35" name="رابط مستقيم 29">
            <a:extLst>
              <a:ext uri="{FF2B5EF4-FFF2-40B4-BE49-F238E27FC236}">
                <a16:creationId xmlns:a16="http://schemas.microsoft.com/office/drawing/2014/main" id="{6E290F62-2C54-4403-9855-1D24650382B7}"/>
              </a:ext>
            </a:extLst>
          </p:cNvPr>
          <p:cNvCxnSpPr>
            <a:cxnSpLocks/>
          </p:cNvCxnSpPr>
          <p:nvPr/>
        </p:nvCxnSpPr>
        <p:spPr>
          <a:xfrm flipH="1">
            <a:off x="2795571" y="2456623"/>
            <a:ext cx="3284352" cy="0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رابط مستقيم 30">
            <a:extLst>
              <a:ext uri="{FF2B5EF4-FFF2-40B4-BE49-F238E27FC236}">
                <a16:creationId xmlns:a16="http://schemas.microsoft.com/office/drawing/2014/main" id="{4F87F47E-1A81-4055-A3E3-88B2EB58DCBE}"/>
              </a:ext>
            </a:extLst>
          </p:cNvPr>
          <p:cNvCxnSpPr>
            <a:cxnSpLocks/>
          </p:cNvCxnSpPr>
          <p:nvPr/>
        </p:nvCxnSpPr>
        <p:spPr>
          <a:xfrm flipH="1">
            <a:off x="3200401" y="3598856"/>
            <a:ext cx="2819399" cy="0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38" name="مجموعة 21">
            <a:extLst>
              <a:ext uri="{FF2B5EF4-FFF2-40B4-BE49-F238E27FC236}">
                <a16:creationId xmlns:a16="http://schemas.microsoft.com/office/drawing/2014/main" id="{A0A611FC-E267-476B-88EA-6098F1D4C0E3}"/>
              </a:ext>
            </a:extLst>
          </p:cNvPr>
          <p:cNvGrpSpPr/>
          <p:nvPr/>
        </p:nvGrpSpPr>
        <p:grpSpPr>
          <a:xfrm>
            <a:off x="94044" y="86418"/>
            <a:ext cx="5029201" cy="970345"/>
            <a:chOff x="380998" y="-366815"/>
            <a:chExt cx="4315507" cy="970345"/>
          </a:xfrm>
        </p:grpSpPr>
        <p:sp>
          <p:nvSpPr>
            <p:cNvPr id="39" name="مستطيل: زوايا علوية مستديرة 22">
              <a:extLst>
                <a:ext uri="{FF2B5EF4-FFF2-40B4-BE49-F238E27FC236}">
                  <a16:creationId xmlns:a16="http://schemas.microsoft.com/office/drawing/2014/main" id="{0CEF3A0E-EFBF-445D-99D4-AD244D2BDAEA}"/>
                </a:ext>
              </a:extLst>
            </p:cNvPr>
            <p:cNvSpPr/>
            <p:nvPr/>
          </p:nvSpPr>
          <p:spPr>
            <a:xfrm rot="10800000">
              <a:off x="380998" y="-304800"/>
              <a:ext cx="4315507" cy="908330"/>
            </a:xfrm>
            <a:prstGeom prst="round2Same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91BF54D2-C036-4C28-9999-7F9AFED0E029}"/>
                </a:ext>
              </a:extLst>
            </p:cNvPr>
            <p:cNvSpPr/>
            <p:nvPr/>
          </p:nvSpPr>
          <p:spPr>
            <a:xfrm>
              <a:off x="1427183" y="-67554"/>
              <a:ext cx="32693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BH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</a:t>
              </a:r>
              <a:r>
                <a:rPr lang="ar-SA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لنطق بلفظ الجلالة</a:t>
              </a:r>
              <a:endParaRPr lang="en-US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</p:txBody>
        </p:sp>
        <p:sp>
          <p:nvSpPr>
            <p:cNvPr id="41" name="مستطيل: زوايا علوية مستديرة 24">
              <a:extLst>
                <a:ext uri="{FF2B5EF4-FFF2-40B4-BE49-F238E27FC236}">
                  <a16:creationId xmlns:a16="http://schemas.microsoft.com/office/drawing/2014/main" id="{F6C8CD25-2B2B-4E0D-8565-C976A9A63C3C}"/>
                </a:ext>
              </a:extLst>
            </p:cNvPr>
            <p:cNvSpPr/>
            <p:nvPr/>
          </p:nvSpPr>
          <p:spPr>
            <a:xfrm rot="10800000">
              <a:off x="454440" y="-366815"/>
              <a:ext cx="1145760" cy="908330"/>
            </a:xfrm>
            <a:prstGeom prst="round2SameRect">
              <a:avLst/>
            </a:prstGeom>
            <a:solidFill>
              <a:srgbClr val="A6F4D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FF2C2AAB-8E48-4CBB-B9D3-34A34E232C2D}"/>
                </a:ext>
              </a:extLst>
            </p:cNvPr>
            <p:cNvSpPr/>
            <p:nvPr/>
          </p:nvSpPr>
          <p:spPr>
            <a:xfrm>
              <a:off x="506617" y="-177884"/>
              <a:ext cx="9316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التربية </a:t>
              </a:r>
              <a:endPara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الإسلامية 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4DC6322D-CB9B-4938-87C6-A1004CE19C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1683" y="1137631"/>
            <a:ext cx="2143125" cy="6000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E94A8DF-4730-4A30-B75E-7C56B19650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8913" y="5178877"/>
            <a:ext cx="733590" cy="4095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91B745-901B-40FE-80E9-6646F56CF8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604" y="5129505"/>
            <a:ext cx="948699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8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09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96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0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162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662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6162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_dataT_data_radioislamy_mp3_33_110">
            <a:hlinkClick r:id="" action="ppaction://media"/>
            <a:extLst>
              <a:ext uri="{FF2B5EF4-FFF2-40B4-BE49-F238E27FC236}">
                <a16:creationId xmlns:a16="http://schemas.microsoft.com/office/drawing/2014/main" id="{3B13209F-97A2-4258-B47B-F637FF6897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61" end="291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2936" y="270140"/>
            <a:ext cx="609600" cy="609600"/>
          </a:xfrm>
          <a:prstGeom prst="rect">
            <a:avLst/>
          </a:prstGeom>
        </p:spPr>
      </p:pic>
      <p:pic>
        <p:nvPicPr>
          <p:cNvPr id="9" name="_dataT_data_radioislamy_mp3_33_076">
            <a:hlinkClick r:id="" action="ppaction://media"/>
            <a:extLst>
              <a:ext uri="{FF2B5EF4-FFF2-40B4-BE49-F238E27FC236}">
                <a16:creationId xmlns:a16="http://schemas.microsoft.com/office/drawing/2014/main" id="{8EC2F85A-8111-43B2-8621-F78AAD0B06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9621" end="522319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148" y="312394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CF1D0-538F-41DE-BE01-81471BBCD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2907437"/>
            <a:ext cx="3526933" cy="739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F1081E-7142-4E0D-80EB-71C87AEBF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908920"/>
            <a:ext cx="2977634" cy="533400"/>
          </a:xfrm>
          <a:prstGeom prst="rect">
            <a:avLst/>
          </a:prstGeom>
        </p:spPr>
      </p:pic>
      <p:sp>
        <p:nvSpPr>
          <p:cNvPr id="13" name="مستطيل: زوايا قطرية مستديرة 20">
            <a:extLst>
              <a:ext uri="{FF2B5EF4-FFF2-40B4-BE49-F238E27FC236}">
                <a16:creationId xmlns:a16="http://schemas.microsoft.com/office/drawing/2014/main" id="{3EC7A05F-B33B-47F6-A83F-7DE0D6B463F5}"/>
              </a:ext>
            </a:extLst>
          </p:cNvPr>
          <p:cNvSpPr/>
          <p:nvPr/>
        </p:nvSpPr>
        <p:spPr>
          <a:xfrm rot="10800000">
            <a:off x="762000" y="4321404"/>
            <a:ext cx="10713218" cy="1378297"/>
          </a:xfrm>
          <a:prstGeom prst="round2DiagRect">
            <a:avLst/>
          </a:prstGeom>
          <a:solidFill>
            <a:srgbClr val="A6F4D6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4" name="مستطيل: زوايا قطرية مستديرة 16">
            <a:extLst>
              <a:ext uri="{FF2B5EF4-FFF2-40B4-BE49-F238E27FC236}">
                <a16:creationId xmlns:a16="http://schemas.microsoft.com/office/drawing/2014/main" id="{2C88059F-3587-4D2C-9526-D2BE80BAD20C}"/>
              </a:ext>
            </a:extLst>
          </p:cNvPr>
          <p:cNvSpPr/>
          <p:nvPr/>
        </p:nvSpPr>
        <p:spPr>
          <a:xfrm>
            <a:off x="6192324" y="266637"/>
            <a:ext cx="4294414" cy="3136670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8C79828B-C6CE-45E5-92FE-1AE1FC7CC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t="16519" r="49304" b="19082"/>
          <a:stretch/>
        </p:blipFill>
        <p:spPr bwMode="auto">
          <a:xfrm>
            <a:off x="10421310" y="190845"/>
            <a:ext cx="1832002" cy="270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AF788D05-094C-46B6-96F2-B1063958DBA3}"/>
              </a:ext>
            </a:extLst>
          </p:cNvPr>
          <p:cNvSpPr/>
          <p:nvPr/>
        </p:nvSpPr>
        <p:spPr>
          <a:xfrm>
            <a:off x="6380633" y="452956"/>
            <a:ext cx="3853977" cy="27269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SA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عند قراءتك للآيتين الكريمتين</a:t>
            </a:r>
            <a:r>
              <a:rPr lang="ar-BH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 </a:t>
            </a:r>
            <a:r>
              <a:rPr lang="ar-SA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rPr>
              <a:t>الآتيتين:</a:t>
            </a:r>
            <a:endParaRPr lang="en-GB" sz="40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Frutiger LT Arabic 55 Roman" panose="01000000000000000000" pitchFamily="2" charset="-78"/>
            </a:endParaRPr>
          </a:p>
        </p:txBody>
      </p:sp>
      <p:sp>
        <p:nvSpPr>
          <p:cNvPr id="17" name="مستطيل 14">
            <a:extLst>
              <a:ext uri="{FF2B5EF4-FFF2-40B4-BE49-F238E27FC236}">
                <a16:creationId xmlns:a16="http://schemas.microsoft.com/office/drawing/2014/main" id="{75FDA0E1-DE17-45C5-84D2-F1AB3069E6B8}"/>
              </a:ext>
            </a:extLst>
          </p:cNvPr>
          <p:cNvSpPr/>
          <p:nvPr/>
        </p:nvSpPr>
        <p:spPr>
          <a:xfrm>
            <a:off x="990600" y="4483139"/>
            <a:ext cx="10179818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3500" b="1" dirty="0"/>
              <a:t>ستلاحظ أنَّك تُرقّق لامَ  لفظ الجلالة، والسبب في ذلك أنّ الحرف الذي قبله جاء مكسورًا في آخر كلمة (</a:t>
            </a:r>
            <a:r>
              <a:rPr lang="ar-BH" sz="3500" b="1" dirty="0"/>
              <a:t>      </a:t>
            </a:r>
            <a:r>
              <a:rPr lang="ar-SA" sz="3500" b="1" dirty="0"/>
              <a:t>)، </a:t>
            </a:r>
            <a:r>
              <a:rPr lang="ar-SA" sz="3200" b="1" dirty="0"/>
              <a:t>وآخر كلمة</a:t>
            </a:r>
            <a:r>
              <a:rPr lang="ar-BH" sz="3200" b="1" dirty="0"/>
              <a:t> </a:t>
            </a:r>
            <a:r>
              <a:rPr lang="ar-SA" sz="3200" b="1" dirty="0"/>
              <a:t>(      ).</a:t>
            </a:r>
            <a:endParaRPr lang="en-GB" sz="3500" b="1" dirty="0"/>
          </a:p>
        </p:txBody>
      </p:sp>
      <p:cxnSp>
        <p:nvCxnSpPr>
          <p:cNvPr id="18" name="رابط مستقيم 29">
            <a:extLst>
              <a:ext uri="{FF2B5EF4-FFF2-40B4-BE49-F238E27FC236}">
                <a16:creationId xmlns:a16="http://schemas.microsoft.com/office/drawing/2014/main" id="{9F218FD2-2291-4476-B0FE-AEEF794D891C}"/>
              </a:ext>
            </a:extLst>
          </p:cNvPr>
          <p:cNvCxnSpPr>
            <a:cxnSpLocks/>
          </p:cNvCxnSpPr>
          <p:nvPr/>
        </p:nvCxnSpPr>
        <p:spPr>
          <a:xfrm flipH="1">
            <a:off x="2971800" y="2456623"/>
            <a:ext cx="3108123" cy="0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رابط مستقيم 30">
            <a:extLst>
              <a:ext uri="{FF2B5EF4-FFF2-40B4-BE49-F238E27FC236}">
                <a16:creationId xmlns:a16="http://schemas.microsoft.com/office/drawing/2014/main" id="{FEAC5901-1226-419E-9B18-13F8506FEE88}"/>
              </a:ext>
            </a:extLst>
          </p:cNvPr>
          <p:cNvCxnSpPr>
            <a:cxnSpLocks/>
          </p:cNvCxnSpPr>
          <p:nvPr/>
        </p:nvCxnSpPr>
        <p:spPr>
          <a:xfrm flipH="1">
            <a:off x="2667000" y="3598856"/>
            <a:ext cx="3352802" cy="0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0" name="مجموعة 21">
            <a:extLst>
              <a:ext uri="{FF2B5EF4-FFF2-40B4-BE49-F238E27FC236}">
                <a16:creationId xmlns:a16="http://schemas.microsoft.com/office/drawing/2014/main" id="{E95892EC-A5A9-4837-9472-A1FADE726AB8}"/>
              </a:ext>
            </a:extLst>
          </p:cNvPr>
          <p:cNvGrpSpPr/>
          <p:nvPr/>
        </p:nvGrpSpPr>
        <p:grpSpPr>
          <a:xfrm>
            <a:off x="36443" y="48934"/>
            <a:ext cx="5029201" cy="970345"/>
            <a:chOff x="380998" y="-366815"/>
            <a:chExt cx="4315507" cy="970345"/>
          </a:xfrm>
        </p:grpSpPr>
        <p:sp>
          <p:nvSpPr>
            <p:cNvPr id="21" name="مستطيل: زوايا علوية مستديرة 22">
              <a:extLst>
                <a:ext uri="{FF2B5EF4-FFF2-40B4-BE49-F238E27FC236}">
                  <a16:creationId xmlns:a16="http://schemas.microsoft.com/office/drawing/2014/main" id="{CF4C2A3C-F6C8-41B5-B70F-808D52B29373}"/>
                </a:ext>
              </a:extLst>
            </p:cNvPr>
            <p:cNvSpPr/>
            <p:nvPr/>
          </p:nvSpPr>
          <p:spPr>
            <a:xfrm rot="10800000">
              <a:off x="380998" y="-304800"/>
              <a:ext cx="4315507" cy="908330"/>
            </a:xfrm>
            <a:prstGeom prst="round2Same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49374B78-9F51-41E5-ACDB-FB1DDA35BCE0}"/>
                </a:ext>
              </a:extLst>
            </p:cNvPr>
            <p:cNvSpPr/>
            <p:nvPr/>
          </p:nvSpPr>
          <p:spPr>
            <a:xfrm>
              <a:off x="1427183" y="-67554"/>
              <a:ext cx="32693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BH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</a:t>
              </a:r>
              <a:r>
                <a:rPr lang="ar-SA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لنطق بلفظ الجلالة</a:t>
              </a:r>
              <a:endParaRPr lang="en-US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</p:txBody>
        </p:sp>
        <p:sp>
          <p:nvSpPr>
            <p:cNvPr id="23" name="مستطيل: زوايا علوية مستديرة 24">
              <a:extLst>
                <a:ext uri="{FF2B5EF4-FFF2-40B4-BE49-F238E27FC236}">
                  <a16:creationId xmlns:a16="http://schemas.microsoft.com/office/drawing/2014/main" id="{ED56B14E-0990-4438-8780-ED3966F7FD93}"/>
                </a:ext>
              </a:extLst>
            </p:cNvPr>
            <p:cNvSpPr/>
            <p:nvPr/>
          </p:nvSpPr>
          <p:spPr>
            <a:xfrm rot="10800000">
              <a:off x="454440" y="-366815"/>
              <a:ext cx="1145760" cy="908330"/>
            </a:xfrm>
            <a:prstGeom prst="round2SameRect">
              <a:avLst/>
            </a:prstGeom>
            <a:solidFill>
              <a:srgbClr val="A6F4D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D5135963-4067-48B1-82C2-7DC4E0E77711}"/>
                </a:ext>
              </a:extLst>
            </p:cNvPr>
            <p:cNvSpPr/>
            <p:nvPr/>
          </p:nvSpPr>
          <p:spPr>
            <a:xfrm>
              <a:off x="506617" y="-177884"/>
              <a:ext cx="9316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التربية </a:t>
              </a:r>
              <a:endPara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الإسلامية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DAD57A0-AA3B-40CE-9FEF-CDF30ADE5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6798" y="1137876"/>
            <a:ext cx="2143125" cy="60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222874-FBD9-4C20-9018-4D43FFD988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7781" y="5166310"/>
            <a:ext cx="762000" cy="4191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74B165-47F6-4F37-A829-49D7CC3719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0" y="5166310"/>
            <a:ext cx="703947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2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59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6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438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938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438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438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0DD4FD5-76A9-4C76-A161-D9DEB2D5B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0" y="5373642"/>
            <a:ext cx="1095375" cy="665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740CB8-2A3F-4DCF-BF3E-54573A45C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5335106"/>
            <a:ext cx="1055970" cy="702840"/>
          </a:xfrm>
          <a:prstGeom prst="rect">
            <a:avLst/>
          </a:prstGeom>
        </p:spPr>
      </p:pic>
      <p:sp>
        <p:nvSpPr>
          <p:cNvPr id="11" name="مستطيل: زوايا قطرية مستديرة 22">
            <a:extLst>
              <a:ext uri="{FF2B5EF4-FFF2-40B4-BE49-F238E27FC236}">
                <a16:creationId xmlns:a16="http://schemas.microsoft.com/office/drawing/2014/main" id="{D1323FF8-FEFE-4760-B170-354C497C2056}"/>
              </a:ext>
            </a:extLst>
          </p:cNvPr>
          <p:cNvSpPr/>
          <p:nvPr/>
        </p:nvSpPr>
        <p:spPr>
          <a:xfrm rot="10800000">
            <a:off x="292027" y="1291251"/>
            <a:ext cx="10681942" cy="1111463"/>
          </a:xfrm>
          <a:prstGeom prst="round2Diag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2" name="مستطيل 2">
            <a:extLst>
              <a:ext uri="{FF2B5EF4-FFF2-40B4-BE49-F238E27FC236}">
                <a16:creationId xmlns:a16="http://schemas.microsoft.com/office/drawing/2014/main" id="{A4C1F551-C9D9-4F4A-8F4A-A112819D9F91}"/>
              </a:ext>
            </a:extLst>
          </p:cNvPr>
          <p:cNvSpPr/>
          <p:nvPr/>
        </p:nvSpPr>
        <p:spPr>
          <a:xfrm rot="10800000">
            <a:off x="-1783533" y="4844407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ar-BH" sz="54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</p:txBody>
      </p:sp>
      <p:sp>
        <p:nvSpPr>
          <p:cNvPr id="13" name="شكل بيضاوي 15">
            <a:extLst>
              <a:ext uri="{FF2B5EF4-FFF2-40B4-BE49-F238E27FC236}">
                <a16:creationId xmlns:a16="http://schemas.microsoft.com/office/drawing/2014/main" id="{8FF05EE0-0C85-4FA9-A220-882DA656A0C5}"/>
              </a:ext>
            </a:extLst>
          </p:cNvPr>
          <p:cNvSpPr/>
          <p:nvPr/>
        </p:nvSpPr>
        <p:spPr>
          <a:xfrm>
            <a:off x="7391400" y="609600"/>
            <a:ext cx="3166756" cy="9233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424C7B75-CCC2-4C35-AD5E-254960ACAB8D}"/>
              </a:ext>
            </a:extLst>
          </p:cNvPr>
          <p:cNvSpPr/>
          <p:nvPr/>
        </p:nvSpPr>
        <p:spPr>
          <a:xfrm>
            <a:off x="7391400" y="600670"/>
            <a:ext cx="2842469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نشاط 1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6BCA3730-4215-44BC-8560-B8FC8AAF2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8" t="20284" r="14444" b="12511"/>
          <a:stretch/>
        </p:blipFill>
        <p:spPr bwMode="auto">
          <a:xfrm>
            <a:off x="10990421" y="919312"/>
            <a:ext cx="1380638" cy="223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مجموعة 18">
            <a:extLst>
              <a:ext uri="{FF2B5EF4-FFF2-40B4-BE49-F238E27FC236}">
                <a16:creationId xmlns:a16="http://schemas.microsoft.com/office/drawing/2014/main" id="{FB175FC9-7986-4581-AF38-A5FFDFF8FDB3}"/>
              </a:ext>
            </a:extLst>
          </p:cNvPr>
          <p:cNvGrpSpPr/>
          <p:nvPr/>
        </p:nvGrpSpPr>
        <p:grpSpPr>
          <a:xfrm>
            <a:off x="936171" y="927825"/>
            <a:ext cx="2300059" cy="552365"/>
            <a:chOff x="791005" y="1844253"/>
            <a:chExt cx="2300059" cy="552365"/>
          </a:xfrm>
        </p:grpSpPr>
        <p:sp>
          <p:nvSpPr>
            <p:cNvPr id="17" name="شكل بيضاوي 20">
              <a:extLst>
                <a:ext uri="{FF2B5EF4-FFF2-40B4-BE49-F238E27FC236}">
                  <a16:creationId xmlns:a16="http://schemas.microsoft.com/office/drawing/2014/main" id="{26BB805B-BFA2-40A0-95D6-FA60A934DA03}"/>
                </a:ext>
              </a:extLst>
            </p:cNvPr>
            <p:cNvSpPr/>
            <p:nvPr/>
          </p:nvSpPr>
          <p:spPr>
            <a:xfrm>
              <a:off x="791005" y="1844253"/>
              <a:ext cx="2300059" cy="5523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DB055C70-63BF-443F-8234-43B1F3612272}"/>
                </a:ext>
              </a:extLst>
            </p:cNvPr>
            <p:cNvSpPr/>
            <p:nvPr/>
          </p:nvSpPr>
          <p:spPr>
            <a:xfrm>
              <a:off x="882243" y="1908931"/>
              <a:ext cx="2064525" cy="4801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lvl="0"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الإجابة</a:t>
              </a:r>
              <a:endParaRPr lang="en-US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</p:txBody>
        </p:sp>
      </p:grpSp>
      <p:sp>
        <p:nvSpPr>
          <p:cNvPr id="19" name="مستطيل 23">
            <a:extLst>
              <a:ext uri="{FF2B5EF4-FFF2-40B4-BE49-F238E27FC236}">
                <a16:creationId xmlns:a16="http://schemas.microsoft.com/office/drawing/2014/main" id="{BD786DD8-D811-47AA-9221-ADD0659CAEFD}"/>
              </a:ext>
            </a:extLst>
          </p:cNvPr>
          <p:cNvSpPr/>
          <p:nvPr/>
        </p:nvSpPr>
        <p:spPr>
          <a:xfrm>
            <a:off x="100683" y="1581675"/>
            <a:ext cx="10817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BH" sz="3600" b="1" dirty="0">
                <a:latin typeface="Calibri" panose="020F0502020204030204" pitchFamily="34" charset="0"/>
              </a:rPr>
              <a:t>ضع</a:t>
            </a:r>
            <a:r>
              <a:rPr lang="ar-SA" sz="3600" b="1" dirty="0">
                <a:latin typeface="Calibri" panose="020F0502020204030204" pitchFamily="34" charset="0"/>
              </a:rPr>
              <a:t>ْ</a:t>
            </a:r>
            <a:r>
              <a:rPr lang="ar-BH" sz="3600" b="1" dirty="0">
                <a:latin typeface="Calibri" panose="020F0502020204030204" pitchFamily="34" charset="0"/>
              </a:rPr>
              <a:t> دائرة</a:t>
            </a:r>
            <a:r>
              <a:rPr lang="ar-SA" sz="3600" b="1" dirty="0">
                <a:latin typeface="Calibri" panose="020F0502020204030204" pitchFamily="34" charset="0"/>
              </a:rPr>
              <a:t>ً</a:t>
            </a:r>
            <a:r>
              <a:rPr lang="ar-BH" sz="3600" b="1" dirty="0">
                <a:latin typeface="Calibri" panose="020F0502020204030204" pitchFamily="34" charset="0"/>
              </a:rPr>
              <a:t> حول</a:t>
            </a:r>
            <a:r>
              <a:rPr lang="ar-SA" sz="3600" b="1" dirty="0">
                <a:latin typeface="Calibri" panose="020F0502020204030204" pitchFamily="34" charset="0"/>
              </a:rPr>
              <a:t> المثال المُتضَمِّن</a:t>
            </a:r>
            <a:r>
              <a:rPr lang="ar-BH" sz="3600" b="1" dirty="0">
                <a:latin typeface="Calibri" panose="020F0502020204030204" pitchFamily="34" charset="0"/>
              </a:rPr>
              <a:t> ل</a:t>
            </a:r>
            <a:r>
              <a:rPr lang="ar-SA" sz="3600" b="1" dirty="0">
                <a:latin typeface="Calibri" panose="020F0502020204030204" pitchFamily="34" charset="0"/>
              </a:rPr>
              <a:t>ل</a:t>
            </a:r>
            <a:r>
              <a:rPr lang="ar-BH" sz="3600" b="1" dirty="0">
                <a:latin typeface="Calibri" panose="020F0502020204030204" pitchFamily="34" charset="0"/>
              </a:rPr>
              <a:t>ا</a:t>
            </a:r>
            <a:r>
              <a:rPr lang="ar-SA" sz="3600" b="1" dirty="0">
                <a:latin typeface="Calibri" panose="020F0502020204030204" pitchFamily="34" charset="0"/>
              </a:rPr>
              <a:t>َّ</a:t>
            </a:r>
            <a:r>
              <a:rPr lang="ar-BH" sz="3600" b="1" dirty="0">
                <a:latin typeface="Calibri" panose="020F0502020204030204" pitchFamily="34" charset="0"/>
              </a:rPr>
              <a:t>م</a:t>
            </a:r>
            <a:r>
              <a:rPr lang="ar-SA" sz="3600" b="1" dirty="0">
                <a:latin typeface="Calibri" panose="020F0502020204030204" pitchFamily="34" charset="0"/>
              </a:rPr>
              <a:t>ِ المفخمة من </a:t>
            </a:r>
            <a:r>
              <a:rPr lang="ar-BH" sz="3600" b="1" dirty="0">
                <a:latin typeface="Calibri" panose="020F0502020204030204" pitchFamily="34" charset="0"/>
              </a:rPr>
              <a:t>لفظ الجلالة</a:t>
            </a:r>
            <a:r>
              <a:rPr lang="ar-SA" sz="3600" b="1" dirty="0">
                <a:latin typeface="Calibri" panose="020F0502020204030204" pitchFamily="34" charset="0"/>
              </a:rPr>
              <a:t> </a:t>
            </a:r>
            <a:r>
              <a:rPr lang="ar-BH" sz="3600" b="1" dirty="0">
                <a:latin typeface="Calibri" panose="020F0502020204030204" pitchFamily="34" charset="0"/>
              </a:rPr>
              <a:t>فيما يأتي:</a:t>
            </a:r>
            <a:endParaRPr lang="en-GB" sz="3600" b="1" dirty="0">
              <a:latin typeface="Calibri" panose="020F0502020204030204" pitchFamily="34" charset="0"/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27A828B2-37FD-47A3-B461-C7E8833F785F}"/>
              </a:ext>
            </a:extLst>
          </p:cNvPr>
          <p:cNvGrpSpPr/>
          <p:nvPr/>
        </p:nvGrpSpPr>
        <p:grpSpPr>
          <a:xfrm>
            <a:off x="1448171" y="2677407"/>
            <a:ext cx="9076896" cy="3570993"/>
            <a:chOff x="1448171" y="2677407"/>
            <a:chExt cx="9076896" cy="3570993"/>
          </a:xfrm>
        </p:grpSpPr>
        <p:grpSp>
          <p:nvGrpSpPr>
            <p:cNvPr id="21" name="مجموعة 11">
              <a:extLst>
                <a:ext uri="{FF2B5EF4-FFF2-40B4-BE49-F238E27FC236}">
                  <a16:creationId xmlns:a16="http://schemas.microsoft.com/office/drawing/2014/main" id="{5F51F82D-8AE8-4F43-B570-02C379B996A8}"/>
                </a:ext>
              </a:extLst>
            </p:cNvPr>
            <p:cNvGrpSpPr/>
            <p:nvPr/>
          </p:nvGrpSpPr>
          <p:grpSpPr>
            <a:xfrm>
              <a:off x="9249010" y="3870264"/>
              <a:ext cx="1276057" cy="1015663"/>
              <a:chOff x="9303162" y="2760972"/>
              <a:chExt cx="1276057" cy="1015663"/>
            </a:xfrm>
          </p:grpSpPr>
          <p:grpSp>
            <p:nvGrpSpPr>
              <p:cNvPr id="60" name="مجموعة 8">
                <a:extLst>
                  <a:ext uri="{FF2B5EF4-FFF2-40B4-BE49-F238E27FC236}">
                    <a16:creationId xmlns:a16="http://schemas.microsoft.com/office/drawing/2014/main" id="{770806C7-8D42-42F7-9545-36F08C686ADA}"/>
                  </a:ext>
                </a:extLst>
              </p:cNvPr>
              <p:cNvGrpSpPr/>
              <p:nvPr/>
            </p:nvGrpSpPr>
            <p:grpSpPr>
              <a:xfrm>
                <a:off x="10043677" y="3105452"/>
                <a:ext cx="535542" cy="425036"/>
                <a:chOff x="10043677" y="3105452"/>
                <a:chExt cx="535542" cy="425036"/>
              </a:xfrm>
            </p:grpSpPr>
            <p:sp>
              <p:nvSpPr>
                <p:cNvPr id="62" name="مثلث متساوي الساقين 6">
                  <a:extLst>
                    <a:ext uri="{FF2B5EF4-FFF2-40B4-BE49-F238E27FC236}">
                      <a16:creationId xmlns:a16="http://schemas.microsoft.com/office/drawing/2014/main" id="{1F5335F1-4CDD-4778-8173-12457D94BD76}"/>
                    </a:ext>
                  </a:extLst>
                </p:cNvPr>
                <p:cNvSpPr/>
                <p:nvPr/>
              </p:nvSpPr>
              <p:spPr>
                <a:xfrm rot="16200000">
                  <a:off x="10014364" y="3134765"/>
                  <a:ext cx="425036" cy="366410"/>
                </a:xfrm>
                <a:prstGeom prst="triangl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مثلث متساوي الساقين 50">
                  <a:extLst>
                    <a:ext uri="{FF2B5EF4-FFF2-40B4-BE49-F238E27FC236}">
                      <a16:creationId xmlns:a16="http://schemas.microsoft.com/office/drawing/2014/main" id="{88A53F45-1B87-4BD1-AC40-AB46089DCC61}"/>
                    </a:ext>
                  </a:extLst>
                </p:cNvPr>
                <p:cNvSpPr/>
                <p:nvPr/>
              </p:nvSpPr>
              <p:spPr>
                <a:xfrm rot="16200000">
                  <a:off x="10183496" y="3134765"/>
                  <a:ext cx="425036" cy="36641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61" name="مستطيل 10">
                <a:extLst>
                  <a:ext uri="{FF2B5EF4-FFF2-40B4-BE49-F238E27FC236}">
                    <a16:creationId xmlns:a16="http://schemas.microsoft.com/office/drawing/2014/main" id="{9DC36977-30EB-4A96-A4A2-685F56CAA16B}"/>
                  </a:ext>
                </a:extLst>
              </p:cNvPr>
              <p:cNvSpPr/>
              <p:nvPr/>
            </p:nvSpPr>
            <p:spPr>
              <a:xfrm>
                <a:off x="9303162" y="2760972"/>
                <a:ext cx="18473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6000" dirty="0"/>
              </a:p>
            </p:txBody>
          </p:sp>
        </p:grpSp>
        <p:grpSp>
          <p:nvGrpSpPr>
            <p:cNvPr id="22" name="مجموعة 61">
              <a:extLst>
                <a:ext uri="{FF2B5EF4-FFF2-40B4-BE49-F238E27FC236}">
                  <a16:creationId xmlns:a16="http://schemas.microsoft.com/office/drawing/2014/main" id="{EA8783A6-82E4-4706-A3A8-921796A5F17E}"/>
                </a:ext>
              </a:extLst>
            </p:cNvPr>
            <p:cNvGrpSpPr/>
            <p:nvPr/>
          </p:nvGrpSpPr>
          <p:grpSpPr>
            <a:xfrm>
              <a:off x="1448171" y="2677407"/>
              <a:ext cx="1276057" cy="1015663"/>
              <a:chOff x="9303162" y="2760972"/>
              <a:chExt cx="1276057" cy="1015663"/>
            </a:xfrm>
          </p:grpSpPr>
          <p:grpSp>
            <p:nvGrpSpPr>
              <p:cNvPr id="56" name="مجموعة 62">
                <a:extLst>
                  <a:ext uri="{FF2B5EF4-FFF2-40B4-BE49-F238E27FC236}">
                    <a16:creationId xmlns:a16="http://schemas.microsoft.com/office/drawing/2014/main" id="{2B3D03F2-4B6A-4DE2-9836-BC9CA8C088FB}"/>
                  </a:ext>
                </a:extLst>
              </p:cNvPr>
              <p:cNvGrpSpPr/>
              <p:nvPr/>
            </p:nvGrpSpPr>
            <p:grpSpPr>
              <a:xfrm>
                <a:off x="10043677" y="3105452"/>
                <a:ext cx="535542" cy="425036"/>
                <a:chOff x="10043677" y="3105452"/>
                <a:chExt cx="535542" cy="425036"/>
              </a:xfrm>
            </p:grpSpPr>
            <p:sp>
              <p:nvSpPr>
                <p:cNvPr id="58" name="مثلث متساوي الساقين 64">
                  <a:extLst>
                    <a:ext uri="{FF2B5EF4-FFF2-40B4-BE49-F238E27FC236}">
                      <a16:creationId xmlns:a16="http://schemas.microsoft.com/office/drawing/2014/main" id="{441B3D03-7263-4AF7-B275-6803522C8FC1}"/>
                    </a:ext>
                  </a:extLst>
                </p:cNvPr>
                <p:cNvSpPr/>
                <p:nvPr/>
              </p:nvSpPr>
              <p:spPr>
                <a:xfrm rot="16200000">
                  <a:off x="10014364" y="3134765"/>
                  <a:ext cx="425036" cy="366410"/>
                </a:xfrm>
                <a:prstGeom prst="triangl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مثلث متساوي الساقين 65">
                  <a:extLst>
                    <a:ext uri="{FF2B5EF4-FFF2-40B4-BE49-F238E27FC236}">
                      <a16:creationId xmlns:a16="http://schemas.microsoft.com/office/drawing/2014/main" id="{CE19087C-88F8-47EA-8CE6-A2355FAF327F}"/>
                    </a:ext>
                  </a:extLst>
                </p:cNvPr>
                <p:cNvSpPr/>
                <p:nvPr/>
              </p:nvSpPr>
              <p:spPr>
                <a:xfrm rot="16200000">
                  <a:off x="10183496" y="3134765"/>
                  <a:ext cx="425036" cy="36641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7" name="مستطيل 63">
                <a:extLst>
                  <a:ext uri="{FF2B5EF4-FFF2-40B4-BE49-F238E27FC236}">
                    <a16:creationId xmlns:a16="http://schemas.microsoft.com/office/drawing/2014/main" id="{5ED41218-5BD5-417D-B081-2D9EB09E2740}"/>
                  </a:ext>
                </a:extLst>
              </p:cNvPr>
              <p:cNvSpPr/>
              <p:nvPr/>
            </p:nvSpPr>
            <p:spPr>
              <a:xfrm>
                <a:off x="9303162" y="2760972"/>
                <a:ext cx="18473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6000" dirty="0"/>
              </a:p>
            </p:txBody>
          </p:sp>
        </p:grpSp>
        <p:grpSp>
          <p:nvGrpSpPr>
            <p:cNvPr id="23" name="مجموعة 66">
              <a:extLst>
                <a:ext uri="{FF2B5EF4-FFF2-40B4-BE49-F238E27FC236}">
                  <a16:creationId xmlns:a16="http://schemas.microsoft.com/office/drawing/2014/main" id="{4F4DBA5D-6916-4305-8859-649D729DCF2C}"/>
                </a:ext>
              </a:extLst>
            </p:cNvPr>
            <p:cNvGrpSpPr/>
            <p:nvPr/>
          </p:nvGrpSpPr>
          <p:grpSpPr>
            <a:xfrm>
              <a:off x="1448171" y="5232737"/>
              <a:ext cx="1276057" cy="1015663"/>
              <a:chOff x="9303162" y="2760972"/>
              <a:chExt cx="1276057" cy="1015663"/>
            </a:xfrm>
          </p:grpSpPr>
          <p:grpSp>
            <p:nvGrpSpPr>
              <p:cNvPr id="52" name="مجموعة 67">
                <a:extLst>
                  <a:ext uri="{FF2B5EF4-FFF2-40B4-BE49-F238E27FC236}">
                    <a16:creationId xmlns:a16="http://schemas.microsoft.com/office/drawing/2014/main" id="{0D305537-2917-4B97-AA03-1CB2A4F3BE50}"/>
                  </a:ext>
                </a:extLst>
              </p:cNvPr>
              <p:cNvGrpSpPr/>
              <p:nvPr/>
            </p:nvGrpSpPr>
            <p:grpSpPr>
              <a:xfrm>
                <a:off x="10043677" y="3105452"/>
                <a:ext cx="535542" cy="425036"/>
                <a:chOff x="10043677" y="3105452"/>
                <a:chExt cx="535542" cy="425036"/>
              </a:xfrm>
            </p:grpSpPr>
            <p:sp>
              <p:nvSpPr>
                <p:cNvPr id="54" name="مثلث متساوي الساقين 69">
                  <a:extLst>
                    <a:ext uri="{FF2B5EF4-FFF2-40B4-BE49-F238E27FC236}">
                      <a16:creationId xmlns:a16="http://schemas.microsoft.com/office/drawing/2014/main" id="{13A63FD8-ED08-4C83-BB8C-EE7DD8BC54BC}"/>
                    </a:ext>
                  </a:extLst>
                </p:cNvPr>
                <p:cNvSpPr/>
                <p:nvPr/>
              </p:nvSpPr>
              <p:spPr>
                <a:xfrm rot="16200000">
                  <a:off x="10014364" y="3134765"/>
                  <a:ext cx="425036" cy="366410"/>
                </a:xfrm>
                <a:prstGeom prst="triangl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مثلث متساوي الساقين 70">
                  <a:extLst>
                    <a:ext uri="{FF2B5EF4-FFF2-40B4-BE49-F238E27FC236}">
                      <a16:creationId xmlns:a16="http://schemas.microsoft.com/office/drawing/2014/main" id="{B3AC8AED-A4B2-4345-9BBB-CBE83E6C6851}"/>
                    </a:ext>
                  </a:extLst>
                </p:cNvPr>
                <p:cNvSpPr/>
                <p:nvPr/>
              </p:nvSpPr>
              <p:spPr>
                <a:xfrm rot="16200000">
                  <a:off x="10183496" y="3134765"/>
                  <a:ext cx="425036" cy="36641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3" name="مستطيل 68">
                <a:extLst>
                  <a:ext uri="{FF2B5EF4-FFF2-40B4-BE49-F238E27FC236}">
                    <a16:creationId xmlns:a16="http://schemas.microsoft.com/office/drawing/2014/main" id="{C9265C3B-E6B5-4D17-ADB0-B60AC9056DC9}"/>
                  </a:ext>
                </a:extLst>
              </p:cNvPr>
              <p:cNvSpPr/>
              <p:nvPr/>
            </p:nvSpPr>
            <p:spPr>
              <a:xfrm>
                <a:off x="9303162" y="2760972"/>
                <a:ext cx="18473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6000" dirty="0"/>
              </a:p>
            </p:txBody>
          </p:sp>
        </p:grpSp>
        <p:grpSp>
          <p:nvGrpSpPr>
            <p:cNvPr id="24" name="مجموعة 71">
              <a:extLst>
                <a:ext uri="{FF2B5EF4-FFF2-40B4-BE49-F238E27FC236}">
                  <a16:creationId xmlns:a16="http://schemas.microsoft.com/office/drawing/2014/main" id="{A386B31B-5B8E-4EB2-9300-6827752F8E9B}"/>
                </a:ext>
              </a:extLst>
            </p:cNvPr>
            <p:cNvGrpSpPr/>
            <p:nvPr/>
          </p:nvGrpSpPr>
          <p:grpSpPr>
            <a:xfrm>
              <a:off x="5533513" y="3955072"/>
              <a:ext cx="1276057" cy="1015663"/>
              <a:chOff x="9303162" y="2760972"/>
              <a:chExt cx="1276057" cy="1015663"/>
            </a:xfrm>
          </p:grpSpPr>
          <p:grpSp>
            <p:nvGrpSpPr>
              <p:cNvPr id="48" name="مجموعة 72">
                <a:extLst>
                  <a:ext uri="{FF2B5EF4-FFF2-40B4-BE49-F238E27FC236}">
                    <a16:creationId xmlns:a16="http://schemas.microsoft.com/office/drawing/2014/main" id="{3131EF35-B3DF-4827-952C-EBE79AD61BF1}"/>
                  </a:ext>
                </a:extLst>
              </p:cNvPr>
              <p:cNvGrpSpPr/>
              <p:nvPr/>
            </p:nvGrpSpPr>
            <p:grpSpPr>
              <a:xfrm>
                <a:off x="10043677" y="3105452"/>
                <a:ext cx="535542" cy="425036"/>
                <a:chOff x="10043677" y="3105452"/>
                <a:chExt cx="535542" cy="425036"/>
              </a:xfrm>
            </p:grpSpPr>
            <p:sp>
              <p:nvSpPr>
                <p:cNvPr id="50" name="مثلث متساوي الساقين 74">
                  <a:extLst>
                    <a:ext uri="{FF2B5EF4-FFF2-40B4-BE49-F238E27FC236}">
                      <a16:creationId xmlns:a16="http://schemas.microsoft.com/office/drawing/2014/main" id="{88E74676-3963-4C1B-AF6B-9BE6B4ADC06E}"/>
                    </a:ext>
                  </a:extLst>
                </p:cNvPr>
                <p:cNvSpPr/>
                <p:nvPr/>
              </p:nvSpPr>
              <p:spPr>
                <a:xfrm rot="16200000">
                  <a:off x="10014364" y="3134765"/>
                  <a:ext cx="425036" cy="366410"/>
                </a:xfrm>
                <a:prstGeom prst="triangl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مثلث متساوي الساقين 75">
                  <a:extLst>
                    <a:ext uri="{FF2B5EF4-FFF2-40B4-BE49-F238E27FC236}">
                      <a16:creationId xmlns:a16="http://schemas.microsoft.com/office/drawing/2014/main" id="{748A8001-E3EB-481B-97CF-1060C8B3836A}"/>
                    </a:ext>
                  </a:extLst>
                </p:cNvPr>
                <p:cNvSpPr/>
                <p:nvPr/>
              </p:nvSpPr>
              <p:spPr>
                <a:xfrm rot="16200000">
                  <a:off x="10183496" y="3134765"/>
                  <a:ext cx="425036" cy="36641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9" name="مستطيل 73">
                <a:extLst>
                  <a:ext uri="{FF2B5EF4-FFF2-40B4-BE49-F238E27FC236}">
                    <a16:creationId xmlns:a16="http://schemas.microsoft.com/office/drawing/2014/main" id="{C27FACE8-92EF-4771-BFA6-3BC2114C67D1}"/>
                  </a:ext>
                </a:extLst>
              </p:cNvPr>
              <p:cNvSpPr/>
              <p:nvPr/>
            </p:nvSpPr>
            <p:spPr>
              <a:xfrm>
                <a:off x="9303162" y="2760972"/>
                <a:ext cx="18473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6000" dirty="0"/>
              </a:p>
            </p:txBody>
          </p:sp>
        </p:grpSp>
        <p:grpSp>
          <p:nvGrpSpPr>
            <p:cNvPr id="25" name="مجموعة 76">
              <a:extLst>
                <a:ext uri="{FF2B5EF4-FFF2-40B4-BE49-F238E27FC236}">
                  <a16:creationId xmlns:a16="http://schemas.microsoft.com/office/drawing/2014/main" id="{158B58D8-5274-420F-9B36-9BC84999400C}"/>
                </a:ext>
              </a:extLst>
            </p:cNvPr>
            <p:cNvGrpSpPr/>
            <p:nvPr/>
          </p:nvGrpSpPr>
          <p:grpSpPr>
            <a:xfrm>
              <a:off x="9398271" y="5232737"/>
              <a:ext cx="1126796" cy="1015663"/>
              <a:chOff x="9452423" y="2760972"/>
              <a:chExt cx="1126796" cy="1015663"/>
            </a:xfrm>
          </p:grpSpPr>
          <p:grpSp>
            <p:nvGrpSpPr>
              <p:cNvPr id="44" name="مجموعة 77">
                <a:extLst>
                  <a:ext uri="{FF2B5EF4-FFF2-40B4-BE49-F238E27FC236}">
                    <a16:creationId xmlns:a16="http://schemas.microsoft.com/office/drawing/2014/main" id="{9D736CEE-CD89-45DB-BD6E-BDEAEFBD09B2}"/>
                  </a:ext>
                </a:extLst>
              </p:cNvPr>
              <p:cNvGrpSpPr/>
              <p:nvPr/>
            </p:nvGrpSpPr>
            <p:grpSpPr>
              <a:xfrm>
                <a:off x="10043677" y="3105452"/>
                <a:ext cx="535542" cy="425036"/>
                <a:chOff x="10043677" y="3105452"/>
                <a:chExt cx="535542" cy="425036"/>
              </a:xfrm>
            </p:grpSpPr>
            <p:sp>
              <p:nvSpPr>
                <p:cNvPr id="46" name="مثلث متساوي الساقين 79">
                  <a:extLst>
                    <a:ext uri="{FF2B5EF4-FFF2-40B4-BE49-F238E27FC236}">
                      <a16:creationId xmlns:a16="http://schemas.microsoft.com/office/drawing/2014/main" id="{CF9F0FA2-D5B7-4CCB-977B-3658E997BD7F}"/>
                    </a:ext>
                  </a:extLst>
                </p:cNvPr>
                <p:cNvSpPr/>
                <p:nvPr/>
              </p:nvSpPr>
              <p:spPr>
                <a:xfrm rot="16200000">
                  <a:off x="10014364" y="3134765"/>
                  <a:ext cx="425036" cy="366410"/>
                </a:xfrm>
                <a:prstGeom prst="triangl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مثلث متساوي الساقين 80">
                  <a:extLst>
                    <a:ext uri="{FF2B5EF4-FFF2-40B4-BE49-F238E27FC236}">
                      <a16:creationId xmlns:a16="http://schemas.microsoft.com/office/drawing/2014/main" id="{C85789D2-7009-462B-A8FD-6D3E813F509B}"/>
                    </a:ext>
                  </a:extLst>
                </p:cNvPr>
                <p:cNvSpPr/>
                <p:nvPr/>
              </p:nvSpPr>
              <p:spPr>
                <a:xfrm rot="16200000">
                  <a:off x="10183496" y="3134765"/>
                  <a:ext cx="425036" cy="36641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5" name="مستطيل 78">
                <a:extLst>
                  <a:ext uri="{FF2B5EF4-FFF2-40B4-BE49-F238E27FC236}">
                    <a16:creationId xmlns:a16="http://schemas.microsoft.com/office/drawing/2014/main" id="{0EB73778-0537-47C7-894B-67A917E3D5F5}"/>
                  </a:ext>
                </a:extLst>
              </p:cNvPr>
              <p:cNvSpPr/>
              <p:nvPr/>
            </p:nvSpPr>
            <p:spPr>
              <a:xfrm>
                <a:off x="9452423" y="2760972"/>
                <a:ext cx="535541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GB" sz="6000" dirty="0"/>
              </a:p>
            </p:txBody>
          </p:sp>
        </p:grpSp>
        <p:grpSp>
          <p:nvGrpSpPr>
            <p:cNvPr id="26" name="مجموعة 82">
              <a:extLst>
                <a:ext uri="{FF2B5EF4-FFF2-40B4-BE49-F238E27FC236}">
                  <a16:creationId xmlns:a16="http://schemas.microsoft.com/office/drawing/2014/main" id="{6D83C3EE-197B-41A9-B3E6-9F35B1C97EC2}"/>
                </a:ext>
              </a:extLst>
            </p:cNvPr>
            <p:cNvGrpSpPr/>
            <p:nvPr/>
          </p:nvGrpSpPr>
          <p:grpSpPr>
            <a:xfrm>
              <a:off x="9989525" y="3021887"/>
              <a:ext cx="535542" cy="425036"/>
              <a:chOff x="10043677" y="3105452"/>
              <a:chExt cx="535542" cy="425036"/>
            </a:xfrm>
          </p:grpSpPr>
          <p:sp>
            <p:nvSpPr>
              <p:cNvPr id="42" name="مثلث متساوي الساقين 84">
                <a:extLst>
                  <a:ext uri="{FF2B5EF4-FFF2-40B4-BE49-F238E27FC236}">
                    <a16:creationId xmlns:a16="http://schemas.microsoft.com/office/drawing/2014/main" id="{5D2DD719-7558-443B-8421-286E01F997C9}"/>
                  </a:ext>
                </a:extLst>
              </p:cNvPr>
              <p:cNvSpPr/>
              <p:nvPr/>
            </p:nvSpPr>
            <p:spPr>
              <a:xfrm rot="16200000">
                <a:off x="10014364" y="3134765"/>
                <a:ext cx="425036" cy="366410"/>
              </a:xfrm>
              <a:prstGeom prst="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مثلث متساوي الساقين 85">
                <a:extLst>
                  <a:ext uri="{FF2B5EF4-FFF2-40B4-BE49-F238E27FC236}">
                    <a16:creationId xmlns:a16="http://schemas.microsoft.com/office/drawing/2014/main" id="{0E4AF63E-AD06-4EB0-BA4D-B14A4018EFFB}"/>
                  </a:ext>
                </a:extLst>
              </p:cNvPr>
              <p:cNvSpPr/>
              <p:nvPr/>
            </p:nvSpPr>
            <p:spPr>
              <a:xfrm rot="16200000">
                <a:off x="10183496" y="3134765"/>
                <a:ext cx="425036" cy="36641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7" name="مجموعة 86">
              <a:extLst>
                <a:ext uri="{FF2B5EF4-FFF2-40B4-BE49-F238E27FC236}">
                  <a16:creationId xmlns:a16="http://schemas.microsoft.com/office/drawing/2014/main" id="{7425D67E-B6F3-4EE4-9AF8-7D2ED9526042}"/>
                </a:ext>
              </a:extLst>
            </p:cNvPr>
            <p:cNvGrpSpPr/>
            <p:nvPr/>
          </p:nvGrpSpPr>
          <p:grpSpPr>
            <a:xfrm>
              <a:off x="5533513" y="2677407"/>
              <a:ext cx="1276057" cy="1015663"/>
              <a:chOff x="9303162" y="2760972"/>
              <a:chExt cx="1276057" cy="1015663"/>
            </a:xfrm>
          </p:grpSpPr>
          <p:grpSp>
            <p:nvGrpSpPr>
              <p:cNvPr id="38" name="مجموعة 87">
                <a:extLst>
                  <a:ext uri="{FF2B5EF4-FFF2-40B4-BE49-F238E27FC236}">
                    <a16:creationId xmlns:a16="http://schemas.microsoft.com/office/drawing/2014/main" id="{A14A8AD0-F706-4CC8-B9B6-355C0506D1AE}"/>
                  </a:ext>
                </a:extLst>
              </p:cNvPr>
              <p:cNvGrpSpPr/>
              <p:nvPr/>
            </p:nvGrpSpPr>
            <p:grpSpPr>
              <a:xfrm>
                <a:off x="10043677" y="3105452"/>
                <a:ext cx="535542" cy="425036"/>
                <a:chOff x="10043677" y="3105452"/>
                <a:chExt cx="535542" cy="425036"/>
              </a:xfrm>
            </p:grpSpPr>
            <p:sp>
              <p:nvSpPr>
                <p:cNvPr id="40" name="مثلث متساوي الساقين 89">
                  <a:extLst>
                    <a:ext uri="{FF2B5EF4-FFF2-40B4-BE49-F238E27FC236}">
                      <a16:creationId xmlns:a16="http://schemas.microsoft.com/office/drawing/2014/main" id="{4E0837C2-B114-4216-BB38-AD996B33AA18}"/>
                    </a:ext>
                  </a:extLst>
                </p:cNvPr>
                <p:cNvSpPr/>
                <p:nvPr/>
              </p:nvSpPr>
              <p:spPr>
                <a:xfrm rot="16200000">
                  <a:off x="10014364" y="3134765"/>
                  <a:ext cx="425036" cy="366410"/>
                </a:xfrm>
                <a:prstGeom prst="triangl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مثلث متساوي الساقين 90">
                  <a:extLst>
                    <a:ext uri="{FF2B5EF4-FFF2-40B4-BE49-F238E27FC236}">
                      <a16:creationId xmlns:a16="http://schemas.microsoft.com/office/drawing/2014/main" id="{B27D2772-8D5E-4451-938D-2C549B425023}"/>
                    </a:ext>
                  </a:extLst>
                </p:cNvPr>
                <p:cNvSpPr/>
                <p:nvPr/>
              </p:nvSpPr>
              <p:spPr>
                <a:xfrm rot="16200000">
                  <a:off x="10183496" y="3134765"/>
                  <a:ext cx="425036" cy="36641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9" name="مستطيل 88">
                <a:extLst>
                  <a:ext uri="{FF2B5EF4-FFF2-40B4-BE49-F238E27FC236}">
                    <a16:creationId xmlns:a16="http://schemas.microsoft.com/office/drawing/2014/main" id="{B08E467E-9654-4E09-9C3D-C035494FE1A9}"/>
                  </a:ext>
                </a:extLst>
              </p:cNvPr>
              <p:cNvSpPr/>
              <p:nvPr/>
            </p:nvSpPr>
            <p:spPr>
              <a:xfrm>
                <a:off x="9303162" y="2760972"/>
                <a:ext cx="18473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6000" dirty="0"/>
              </a:p>
            </p:txBody>
          </p:sp>
        </p:grpSp>
        <p:grpSp>
          <p:nvGrpSpPr>
            <p:cNvPr id="28" name="مجموعة 91">
              <a:extLst>
                <a:ext uri="{FF2B5EF4-FFF2-40B4-BE49-F238E27FC236}">
                  <a16:creationId xmlns:a16="http://schemas.microsoft.com/office/drawing/2014/main" id="{67DD6B53-E946-4526-AF28-5CCB56449555}"/>
                </a:ext>
              </a:extLst>
            </p:cNvPr>
            <p:cNvGrpSpPr/>
            <p:nvPr/>
          </p:nvGrpSpPr>
          <p:grpSpPr>
            <a:xfrm>
              <a:off x="5533513" y="5232737"/>
              <a:ext cx="1276057" cy="1015663"/>
              <a:chOff x="9303162" y="2760972"/>
              <a:chExt cx="1276057" cy="1015663"/>
            </a:xfrm>
          </p:grpSpPr>
          <p:grpSp>
            <p:nvGrpSpPr>
              <p:cNvPr id="34" name="مجموعة 92">
                <a:extLst>
                  <a:ext uri="{FF2B5EF4-FFF2-40B4-BE49-F238E27FC236}">
                    <a16:creationId xmlns:a16="http://schemas.microsoft.com/office/drawing/2014/main" id="{24063A1D-A615-4816-97D1-888BC354308E}"/>
                  </a:ext>
                </a:extLst>
              </p:cNvPr>
              <p:cNvGrpSpPr/>
              <p:nvPr/>
            </p:nvGrpSpPr>
            <p:grpSpPr>
              <a:xfrm>
                <a:off x="10043677" y="3105452"/>
                <a:ext cx="535542" cy="425036"/>
                <a:chOff x="10043677" y="3105452"/>
                <a:chExt cx="535542" cy="425036"/>
              </a:xfrm>
            </p:grpSpPr>
            <p:sp>
              <p:nvSpPr>
                <p:cNvPr id="36" name="مثلث متساوي الساقين 94">
                  <a:extLst>
                    <a:ext uri="{FF2B5EF4-FFF2-40B4-BE49-F238E27FC236}">
                      <a16:creationId xmlns:a16="http://schemas.microsoft.com/office/drawing/2014/main" id="{18EBAB97-07DB-4966-99A1-665B0B58F50F}"/>
                    </a:ext>
                  </a:extLst>
                </p:cNvPr>
                <p:cNvSpPr/>
                <p:nvPr/>
              </p:nvSpPr>
              <p:spPr>
                <a:xfrm rot="16200000">
                  <a:off x="10014364" y="3134765"/>
                  <a:ext cx="425036" cy="366410"/>
                </a:xfrm>
                <a:prstGeom prst="triangl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مثلث متساوي الساقين 95">
                  <a:extLst>
                    <a:ext uri="{FF2B5EF4-FFF2-40B4-BE49-F238E27FC236}">
                      <a16:creationId xmlns:a16="http://schemas.microsoft.com/office/drawing/2014/main" id="{0A7ED271-CE13-4AEC-BE74-1F7878921888}"/>
                    </a:ext>
                  </a:extLst>
                </p:cNvPr>
                <p:cNvSpPr/>
                <p:nvPr/>
              </p:nvSpPr>
              <p:spPr>
                <a:xfrm rot="16200000">
                  <a:off x="10183496" y="3134765"/>
                  <a:ext cx="425036" cy="36641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5" name="مستطيل 93">
                <a:extLst>
                  <a:ext uri="{FF2B5EF4-FFF2-40B4-BE49-F238E27FC236}">
                    <a16:creationId xmlns:a16="http://schemas.microsoft.com/office/drawing/2014/main" id="{F123CC7C-353A-4527-AA38-A0A591424C74}"/>
                  </a:ext>
                </a:extLst>
              </p:cNvPr>
              <p:cNvSpPr/>
              <p:nvPr/>
            </p:nvSpPr>
            <p:spPr>
              <a:xfrm>
                <a:off x="9303162" y="2760972"/>
                <a:ext cx="18473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6000" dirty="0"/>
              </a:p>
            </p:txBody>
          </p:sp>
        </p:grpSp>
        <p:grpSp>
          <p:nvGrpSpPr>
            <p:cNvPr id="29" name="مجموعة 96">
              <a:extLst>
                <a:ext uri="{FF2B5EF4-FFF2-40B4-BE49-F238E27FC236}">
                  <a16:creationId xmlns:a16="http://schemas.microsoft.com/office/drawing/2014/main" id="{65E1F98F-E546-41A3-B432-FBA842355BA8}"/>
                </a:ext>
              </a:extLst>
            </p:cNvPr>
            <p:cNvGrpSpPr/>
            <p:nvPr/>
          </p:nvGrpSpPr>
          <p:grpSpPr>
            <a:xfrm>
              <a:off x="1569283" y="3955072"/>
              <a:ext cx="1154945" cy="1015663"/>
              <a:chOff x="9424274" y="2760972"/>
              <a:chExt cx="1154945" cy="1015663"/>
            </a:xfrm>
          </p:grpSpPr>
          <p:grpSp>
            <p:nvGrpSpPr>
              <p:cNvPr id="30" name="مجموعة 97">
                <a:extLst>
                  <a:ext uri="{FF2B5EF4-FFF2-40B4-BE49-F238E27FC236}">
                    <a16:creationId xmlns:a16="http://schemas.microsoft.com/office/drawing/2014/main" id="{F1188B78-B076-4D5E-81B7-998CB47133F1}"/>
                  </a:ext>
                </a:extLst>
              </p:cNvPr>
              <p:cNvGrpSpPr/>
              <p:nvPr/>
            </p:nvGrpSpPr>
            <p:grpSpPr>
              <a:xfrm>
                <a:off x="10043677" y="3105452"/>
                <a:ext cx="535542" cy="425036"/>
                <a:chOff x="10043677" y="3105452"/>
                <a:chExt cx="535542" cy="425036"/>
              </a:xfrm>
            </p:grpSpPr>
            <p:sp>
              <p:nvSpPr>
                <p:cNvPr id="32" name="مثلث متساوي الساقين 99">
                  <a:extLst>
                    <a:ext uri="{FF2B5EF4-FFF2-40B4-BE49-F238E27FC236}">
                      <a16:creationId xmlns:a16="http://schemas.microsoft.com/office/drawing/2014/main" id="{A74343AD-1CA8-4E91-B501-C10522ED9910}"/>
                    </a:ext>
                  </a:extLst>
                </p:cNvPr>
                <p:cNvSpPr/>
                <p:nvPr/>
              </p:nvSpPr>
              <p:spPr>
                <a:xfrm rot="16200000">
                  <a:off x="10014364" y="3134765"/>
                  <a:ext cx="425036" cy="366410"/>
                </a:xfrm>
                <a:prstGeom prst="triangl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مثلث متساوي الساقين 100">
                  <a:extLst>
                    <a:ext uri="{FF2B5EF4-FFF2-40B4-BE49-F238E27FC236}">
                      <a16:creationId xmlns:a16="http://schemas.microsoft.com/office/drawing/2014/main" id="{190A2E6C-F043-4C89-A0BE-D42D24566B70}"/>
                    </a:ext>
                  </a:extLst>
                </p:cNvPr>
                <p:cNvSpPr/>
                <p:nvPr/>
              </p:nvSpPr>
              <p:spPr>
                <a:xfrm rot="16200000">
                  <a:off x="10183496" y="3134765"/>
                  <a:ext cx="425036" cy="36641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1" name="مستطيل 98">
                <a:extLst>
                  <a:ext uri="{FF2B5EF4-FFF2-40B4-BE49-F238E27FC236}">
                    <a16:creationId xmlns:a16="http://schemas.microsoft.com/office/drawing/2014/main" id="{A3300801-F061-4C9F-9B3C-AB32EC79AB43}"/>
                  </a:ext>
                </a:extLst>
              </p:cNvPr>
              <p:cNvSpPr/>
              <p:nvPr/>
            </p:nvSpPr>
            <p:spPr>
              <a:xfrm>
                <a:off x="9424274" y="2760972"/>
                <a:ext cx="58886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GB" sz="6000" dirty="0"/>
              </a:p>
            </p:txBody>
          </p:sp>
        </p:grpSp>
      </p:grpSp>
      <p:sp>
        <p:nvSpPr>
          <p:cNvPr id="64" name="شكل بيضاوي 25">
            <a:extLst>
              <a:ext uri="{FF2B5EF4-FFF2-40B4-BE49-F238E27FC236}">
                <a16:creationId xmlns:a16="http://schemas.microsoft.com/office/drawing/2014/main" id="{1004A851-B0FD-4D45-802F-3C867BF939CB}"/>
              </a:ext>
            </a:extLst>
          </p:cNvPr>
          <p:cNvSpPr/>
          <p:nvPr/>
        </p:nvSpPr>
        <p:spPr>
          <a:xfrm>
            <a:off x="8793917" y="3896102"/>
            <a:ext cx="1828800" cy="10874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شكل بيضاوي 101">
            <a:extLst>
              <a:ext uri="{FF2B5EF4-FFF2-40B4-BE49-F238E27FC236}">
                <a16:creationId xmlns:a16="http://schemas.microsoft.com/office/drawing/2014/main" id="{19062F02-E6C4-4BF0-8D63-92D43579BD9E}"/>
              </a:ext>
            </a:extLst>
          </p:cNvPr>
          <p:cNvSpPr/>
          <p:nvPr/>
        </p:nvSpPr>
        <p:spPr>
          <a:xfrm>
            <a:off x="8828676" y="5154886"/>
            <a:ext cx="1828800" cy="101566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شكل بيضاوي 102">
            <a:extLst>
              <a:ext uri="{FF2B5EF4-FFF2-40B4-BE49-F238E27FC236}">
                <a16:creationId xmlns:a16="http://schemas.microsoft.com/office/drawing/2014/main" id="{BB3A910F-F04F-4798-8762-4390B0C113B8}"/>
              </a:ext>
            </a:extLst>
          </p:cNvPr>
          <p:cNvSpPr/>
          <p:nvPr/>
        </p:nvSpPr>
        <p:spPr>
          <a:xfrm>
            <a:off x="4980770" y="3907775"/>
            <a:ext cx="1828800" cy="11713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شكل بيضاوي 103">
            <a:extLst>
              <a:ext uri="{FF2B5EF4-FFF2-40B4-BE49-F238E27FC236}">
                <a16:creationId xmlns:a16="http://schemas.microsoft.com/office/drawing/2014/main" id="{54F837B9-F52C-4E0B-9618-29980ACD0112}"/>
              </a:ext>
            </a:extLst>
          </p:cNvPr>
          <p:cNvSpPr/>
          <p:nvPr/>
        </p:nvSpPr>
        <p:spPr>
          <a:xfrm>
            <a:off x="850276" y="2574820"/>
            <a:ext cx="1828800" cy="117136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شكل بيضاوي 104">
            <a:extLst>
              <a:ext uri="{FF2B5EF4-FFF2-40B4-BE49-F238E27FC236}">
                <a16:creationId xmlns:a16="http://schemas.microsoft.com/office/drawing/2014/main" id="{B1643C12-173F-43C1-B6B1-35B209BDDF6A}"/>
              </a:ext>
            </a:extLst>
          </p:cNvPr>
          <p:cNvSpPr/>
          <p:nvPr/>
        </p:nvSpPr>
        <p:spPr>
          <a:xfrm>
            <a:off x="864115" y="5138608"/>
            <a:ext cx="1828800" cy="110261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42BBDDC9-54AE-4B8B-BCC9-E14A28E13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529" y="2946664"/>
            <a:ext cx="1389335" cy="5619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E4DC758-B888-46C3-B4E6-0F154FB05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1600" y="4171950"/>
            <a:ext cx="948699" cy="4762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331A39B-F748-4719-841A-943CD967E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3610" y="4199269"/>
            <a:ext cx="1165433" cy="61009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FE9BEF4-730A-4600-A86D-91C6AA1B0E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671" y="2849271"/>
            <a:ext cx="1093481" cy="6364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35239BF-8867-4060-8946-8BC142F4FA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021" y="5406212"/>
            <a:ext cx="1506463" cy="668712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C4F9100-3993-4FCE-9734-8B1175CB854E}"/>
              </a:ext>
            </a:extLst>
          </p:cNvPr>
          <p:cNvSpPr txBox="1"/>
          <p:nvPr/>
        </p:nvSpPr>
        <p:spPr>
          <a:xfrm>
            <a:off x="4474212" y="2921178"/>
            <a:ext cx="1819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>
                <a:latin typeface="AGA Arabesque" panose="05010101010101010101" pitchFamily="2" charset="2"/>
                <a:cs typeface="+mj-cs"/>
              </a:rPr>
              <a:t>حُرُمَاتِ اللَّهِ </a:t>
            </a:r>
            <a:endParaRPr lang="ar-BH" sz="3200" dirty="0">
              <a:latin typeface="AGA Arabesque" panose="05010101010101010101" pitchFamily="2" charset="2"/>
              <a:cs typeface="+mj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78D9F43-97B5-4B80-9826-FC1472DC62B0}"/>
              </a:ext>
            </a:extLst>
          </p:cNvPr>
          <p:cNvSpPr txBox="1"/>
          <p:nvPr/>
        </p:nvSpPr>
        <p:spPr>
          <a:xfrm>
            <a:off x="1038620" y="4224587"/>
            <a:ext cx="1287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>
                <a:latin typeface="AGA Arabesque" panose="05010101010101010101" pitchFamily="2" charset="2"/>
                <a:cs typeface="+mj-cs"/>
              </a:rPr>
              <a:t>قُلْ فَلِلّهِ</a:t>
            </a:r>
            <a:r>
              <a:rPr lang="ar-SA" sz="3200" dirty="0">
                <a:effectLst/>
                <a:latin typeface="AGA Arabesque" panose="05010101010101010101" pitchFamily="2" charset="2"/>
                <a:ea typeface="Times New Roman" panose="02020603050405020304" pitchFamily="18" charset="0"/>
                <a:cs typeface="+mj-cs"/>
              </a:rPr>
              <a:t> </a:t>
            </a:r>
            <a:endParaRPr lang="ar-BH" dirty="0">
              <a:latin typeface="AGA Arabesque" panose="05010101010101010101" pitchFamily="2" charset="2"/>
              <a:cs typeface="+mj-cs"/>
            </a:endParaRPr>
          </a:p>
        </p:txBody>
      </p:sp>
      <p:grpSp>
        <p:nvGrpSpPr>
          <p:cNvPr id="76" name="مجموعة 21">
            <a:extLst>
              <a:ext uri="{FF2B5EF4-FFF2-40B4-BE49-F238E27FC236}">
                <a16:creationId xmlns:a16="http://schemas.microsoft.com/office/drawing/2014/main" id="{9741ACA7-8FEF-4B60-B1AD-96B5740838AE}"/>
              </a:ext>
            </a:extLst>
          </p:cNvPr>
          <p:cNvGrpSpPr/>
          <p:nvPr/>
        </p:nvGrpSpPr>
        <p:grpSpPr>
          <a:xfrm>
            <a:off x="104409" y="9615"/>
            <a:ext cx="5029201" cy="912636"/>
            <a:chOff x="380998" y="-366815"/>
            <a:chExt cx="4315507" cy="970345"/>
          </a:xfrm>
        </p:grpSpPr>
        <p:sp>
          <p:nvSpPr>
            <p:cNvPr id="77" name="مستطيل: زوايا علوية مستديرة 22">
              <a:extLst>
                <a:ext uri="{FF2B5EF4-FFF2-40B4-BE49-F238E27FC236}">
                  <a16:creationId xmlns:a16="http://schemas.microsoft.com/office/drawing/2014/main" id="{8FE3101A-1709-4961-8152-6C54B749AA67}"/>
                </a:ext>
              </a:extLst>
            </p:cNvPr>
            <p:cNvSpPr/>
            <p:nvPr/>
          </p:nvSpPr>
          <p:spPr>
            <a:xfrm rot="10800000">
              <a:off x="380998" y="-304800"/>
              <a:ext cx="4315507" cy="908330"/>
            </a:xfrm>
            <a:prstGeom prst="round2Same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6">
              <a:extLst>
                <a:ext uri="{FF2B5EF4-FFF2-40B4-BE49-F238E27FC236}">
                  <a16:creationId xmlns:a16="http://schemas.microsoft.com/office/drawing/2014/main" id="{910E8AA3-560D-4E01-8ADE-B32FE7411CE8}"/>
                </a:ext>
              </a:extLst>
            </p:cNvPr>
            <p:cNvSpPr/>
            <p:nvPr/>
          </p:nvSpPr>
          <p:spPr>
            <a:xfrm>
              <a:off x="1427183" y="-67554"/>
              <a:ext cx="32693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BH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</a:t>
              </a:r>
              <a:r>
                <a:rPr lang="ar-SA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لنطق بلفظ الجلالة</a:t>
              </a:r>
              <a:endParaRPr lang="en-US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</p:txBody>
        </p:sp>
        <p:sp>
          <p:nvSpPr>
            <p:cNvPr id="79" name="مستطيل: زوايا علوية مستديرة 24">
              <a:extLst>
                <a:ext uri="{FF2B5EF4-FFF2-40B4-BE49-F238E27FC236}">
                  <a16:creationId xmlns:a16="http://schemas.microsoft.com/office/drawing/2014/main" id="{F0AA7EF5-FC67-4718-80D5-9EECCF363D95}"/>
                </a:ext>
              </a:extLst>
            </p:cNvPr>
            <p:cNvSpPr/>
            <p:nvPr/>
          </p:nvSpPr>
          <p:spPr>
            <a:xfrm rot="10800000">
              <a:off x="454440" y="-366815"/>
              <a:ext cx="1145760" cy="908330"/>
            </a:xfrm>
            <a:prstGeom prst="round2SameRect">
              <a:avLst/>
            </a:prstGeom>
            <a:solidFill>
              <a:srgbClr val="A6F4D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ctangle 6">
              <a:extLst>
                <a:ext uri="{FF2B5EF4-FFF2-40B4-BE49-F238E27FC236}">
                  <a16:creationId xmlns:a16="http://schemas.microsoft.com/office/drawing/2014/main" id="{37C03E8A-C58C-4935-B819-DB45F176F235}"/>
                </a:ext>
              </a:extLst>
            </p:cNvPr>
            <p:cNvSpPr/>
            <p:nvPr/>
          </p:nvSpPr>
          <p:spPr>
            <a:xfrm>
              <a:off x="506617" y="-177884"/>
              <a:ext cx="9316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التربية </a:t>
              </a:r>
              <a:endPara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الإسلامية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3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0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19" grpId="0"/>
      <p:bldP spid="64" grpId="0" animBg="1"/>
      <p:bldP spid="65" grpId="0" animBg="1"/>
      <p:bldP spid="66" grpId="0" animBg="1"/>
      <p:bldP spid="67" grpId="0" animBg="1"/>
      <p:bldP spid="68" grpId="0" animBg="1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مستطيل: زوايا قطرية مستديرة 20">
            <a:extLst>
              <a:ext uri="{FF2B5EF4-FFF2-40B4-BE49-F238E27FC236}">
                <a16:creationId xmlns:a16="http://schemas.microsoft.com/office/drawing/2014/main" id="{26CF4FBD-DBB2-4E26-9FB9-E6B228D8F34F}"/>
              </a:ext>
            </a:extLst>
          </p:cNvPr>
          <p:cNvSpPr/>
          <p:nvPr/>
        </p:nvSpPr>
        <p:spPr>
          <a:xfrm rot="10800000">
            <a:off x="3845858" y="826798"/>
            <a:ext cx="6469896" cy="610187"/>
          </a:xfrm>
          <a:prstGeom prst="round2Diag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24F4242B-E027-4B5A-A7D7-4D9D0FD7D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4" t="17730" r="50967" b="10824"/>
          <a:stretch/>
        </p:blipFill>
        <p:spPr bwMode="auto">
          <a:xfrm>
            <a:off x="10194661" y="184606"/>
            <a:ext cx="2087995" cy="166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مستطيل 27">
            <a:extLst>
              <a:ext uri="{FF2B5EF4-FFF2-40B4-BE49-F238E27FC236}">
                <a16:creationId xmlns:a16="http://schemas.microsoft.com/office/drawing/2014/main" id="{C9B9376B-77A0-44AC-BE36-0E182E5BF1D8}"/>
              </a:ext>
            </a:extLst>
          </p:cNvPr>
          <p:cNvSpPr/>
          <p:nvPr/>
        </p:nvSpPr>
        <p:spPr>
          <a:xfrm>
            <a:off x="3541449" y="783939"/>
            <a:ext cx="6830716" cy="655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3600" b="1" dirty="0">
                <a:solidFill>
                  <a:srgbClr val="0065B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وضعية اللسان عند النطق بلام لفظ الجلالة: 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مجموعة 11">
            <a:extLst>
              <a:ext uri="{FF2B5EF4-FFF2-40B4-BE49-F238E27FC236}">
                <a16:creationId xmlns:a16="http://schemas.microsoft.com/office/drawing/2014/main" id="{F2F92FA2-1350-466A-AFF9-9F293EDCAB90}"/>
              </a:ext>
            </a:extLst>
          </p:cNvPr>
          <p:cNvGrpSpPr/>
          <p:nvPr/>
        </p:nvGrpSpPr>
        <p:grpSpPr>
          <a:xfrm>
            <a:off x="495740" y="4474289"/>
            <a:ext cx="7870566" cy="655244"/>
            <a:chOff x="1156173" y="3420718"/>
            <a:chExt cx="6752044" cy="1194553"/>
          </a:xfrm>
        </p:grpSpPr>
        <p:sp>
          <p:nvSpPr>
            <p:cNvPr id="40" name="مستطيل: زوايا قطرية مستديرة 46">
              <a:extLst>
                <a:ext uri="{FF2B5EF4-FFF2-40B4-BE49-F238E27FC236}">
                  <a16:creationId xmlns:a16="http://schemas.microsoft.com/office/drawing/2014/main" id="{8EFE99C1-88B9-46B2-B8DC-A47EA5330438}"/>
                </a:ext>
              </a:extLst>
            </p:cNvPr>
            <p:cNvSpPr/>
            <p:nvPr/>
          </p:nvSpPr>
          <p:spPr>
            <a:xfrm rot="10800000">
              <a:off x="1156173" y="3442650"/>
              <a:ext cx="6752044" cy="1102348"/>
            </a:xfrm>
            <a:prstGeom prst="round2Diag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1" name="مستطيل 45">
              <a:extLst>
                <a:ext uri="{FF2B5EF4-FFF2-40B4-BE49-F238E27FC236}">
                  <a16:creationId xmlns:a16="http://schemas.microsoft.com/office/drawing/2014/main" id="{3E34BD3B-DE45-427B-B586-EC33457F2F67}"/>
                </a:ext>
              </a:extLst>
            </p:cNvPr>
            <p:cNvSpPr/>
            <p:nvPr/>
          </p:nvSpPr>
          <p:spPr>
            <a:xfrm>
              <a:off x="1266027" y="3420718"/>
              <a:ext cx="6579985" cy="1194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SA" sz="3600" b="1" dirty="0">
                  <a:latin typeface="Calibri" panose="020F0502020204030204" pitchFamily="34" charset="0"/>
                </a:rPr>
                <a:t>يكونُ وسطُ اللسان عند نُطقهِ باللاَّم المرققة طبيعيًّا.</a:t>
              </a:r>
              <a:endParaRPr lang="en-GB" sz="36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44" name="Oval 98">
            <a:extLst>
              <a:ext uri="{FF2B5EF4-FFF2-40B4-BE49-F238E27FC236}">
                <a16:creationId xmlns:a16="http://schemas.microsoft.com/office/drawing/2014/main" id="{179B8CE2-7F0A-4F66-808B-0582256326A5}"/>
              </a:ext>
            </a:extLst>
          </p:cNvPr>
          <p:cNvSpPr/>
          <p:nvPr/>
        </p:nvSpPr>
        <p:spPr>
          <a:xfrm>
            <a:off x="8411465" y="3996651"/>
            <a:ext cx="723783" cy="4080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ko-KR" alt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B13516-DD9C-4FC6-AF77-AE2A94886C82}"/>
              </a:ext>
            </a:extLst>
          </p:cNvPr>
          <p:cNvGrpSpPr/>
          <p:nvPr/>
        </p:nvGrpSpPr>
        <p:grpSpPr>
          <a:xfrm>
            <a:off x="495739" y="1990155"/>
            <a:ext cx="7870567" cy="658741"/>
            <a:chOff x="5140937" y="5034412"/>
            <a:chExt cx="7015053" cy="592558"/>
          </a:xfrm>
        </p:grpSpPr>
        <p:sp>
          <p:nvSpPr>
            <p:cNvPr id="45" name="مستطيل: زوايا قطرية مستديرة 46">
              <a:extLst>
                <a:ext uri="{FF2B5EF4-FFF2-40B4-BE49-F238E27FC236}">
                  <a16:creationId xmlns:a16="http://schemas.microsoft.com/office/drawing/2014/main" id="{AC9BFB4A-7363-4AE0-B0A7-51D30FAD63BB}"/>
                </a:ext>
              </a:extLst>
            </p:cNvPr>
            <p:cNvSpPr/>
            <p:nvPr/>
          </p:nvSpPr>
          <p:spPr>
            <a:xfrm rot="10800000">
              <a:off x="5286367" y="5034412"/>
              <a:ext cx="6869623" cy="592558"/>
            </a:xfrm>
            <a:prstGeom prst="round2Diag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sp>
          <p:nvSpPr>
            <p:cNvPr id="46" name="مستطيل 45">
              <a:extLst>
                <a:ext uri="{FF2B5EF4-FFF2-40B4-BE49-F238E27FC236}">
                  <a16:creationId xmlns:a16="http://schemas.microsoft.com/office/drawing/2014/main" id="{CCA6A78A-F4D5-455D-BEF5-E08E28A0A1A4}"/>
                </a:ext>
              </a:extLst>
            </p:cNvPr>
            <p:cNvSpPr/>
            <p:nvPr/>
          </p:nvSpPr>
          <p:spPr>
            <a:xfrm>
              <a:off x="5140937" y="5034412"/>
              <a:ext cx="6951763" cy="589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Low" rtl="1">
                <a:lnSpc>
                  <a:spcPct val="107000"/>
                </a:lnSpc>
                <a:spcAft>
                  <a:spcPts val="800"/>
                </a:spcAft>
              </a:pPr>
              <a:r>
                <a:rPr lang="ar-SA" sz="3600" b="1" dirty="0">
                  <a:latin typeface="Calibri" panose="020F0502020204030204" pitchFamily="34" charset="0"/>
                  <a:ea typeface="Calibri" panose="020F0502020204030204" pitchFamily="34" charset="0"/>
                </a:rPr>
                <a:t>يكونُ وسطُ اللسان عند نُطقهِ باللاَّم المفخمة مُقعَّرًا.</a:t>
              </a:r>
              <a:endParaRPr lang="en-GB" sz="3600" b="1" dirty="0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47" name="Oval 98">
            <a:extLst>
              <a:ext uri="{FF2B5EF4-FFF2-40B4-BE49-F238E27FC236}">
                <a16:creationId xmlns:a16="http://schemas.microsoft.com/office/drawing/2014/main" id="{13921F74-D8A5-4BC9-BA98-9A0A076E8E6F}"/>
              </a:ext>
            </a:extLst>
          </p:cNvPr>
          <p:cNvSpPr/>
          <p:nvPr/>
        </p:nvSpPr>
        <p:spPr>
          <a:xfrm>
            <a:off x="8753081" y="1314158"/>
            <a:ext cx="672638" cy="5820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ko-KR" alt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6F38C-6C16-4689-BADC-616355F33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0409" y="4195066"/>
            <a:ext cx="2826017" cy="1866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C523DB-9300-40D7-8FD7-7D2C2D0B0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5248" y="1819742"/>
            <a:ext cx="2847809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E34550-BAD9-47D2-B9A1-978079CEBF9E}"/>
              </a:ext>
            </a:extLst>
          </p:cNvPr>
          <p:cNvCxnSpPr>
            <a:cxnSpLocks/>
          </p:cNvCxnSpPr>
          <p:nvPr/>
        </p:nvCxnSpPr>
        <p:spPr>
          <a:xfrm>
            <a:off x="8458200" y="4709870"/>
            <a:ext cx="213521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3D8D3D5-B577-47B3-916F-9DE141A13F17}"/>
              </a:ext>
            </a:extLst>
          </p:cNvPr>
          <p:cNvCxnSpPr>
            <a:cxnSpLocks/>
          </p:cNvCxnSpPr>
          <p:nvPr/>
        </p:nvCxnSpPr>
        <p:spPr>
          <a:xfrm>
            <a:off x="8458200" y="2192049"/>
            <a:ext cx="20036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مجموعة 21">
            <a:extLst>
              <a:ext uri="{FF2B5EF4-FFF2-40B4-BE49-F238E27FC236}">
                <a16:creationId xmlns:a16="http://schemas.microsoft.com/office/drawing/2014/main" id="{D1454820-9FAD-4BFF-836B-331006D64881}"/>
              </a:ext>
            </a:extLst>
          </p:cNvPr>
          <p:cNvGrpSpPr/>
          <p:nvPr/>
        </p:nvGrpSpPr>
        <p:grpSpPr>
          <a:xfrm>
            <a:off x="105770" y="59933"/>
            <a:ext cx="4384965" cy="701050"/>
            <a:chOff x="502330" y="-419213"/>
            <a:chExt cx="4362771" cy="866688"/>
          </a:xfrm>
        </p:grpSpPr>
        <p:sp>
          <p:nvSpPr>
            <p:cNvPr id="29" name="مستطيل: زوايا علوية مستديرة 22">
              <a:extLst>
                <a:ext uri="{FF2B5EF4-FFF2-40B4-BE49-F238E27FC236}">
                  <a16:creationId xmlns:a16="http://schemas.microsoft.com/office/drawing/2014/main" id="{DF266684-3E42-468F-8C05-E237F3096742}"/>
                </a:ext>
              </a:extLst>
            </p:cNvPr>
            <p:cNvSpPr/>
            <p:nvPr/>
          </p:nvSpPr>
          <p:spPr>
            <a:xfrm rot="10800000">
              <a:off x="502330" y="-419213"/>
              <a:ext cx="4315507" cy="866688"/>
            </a:xfrm>
            <a:prstGeom prst="round2Same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6">
              <a:extLst>
                <a:ext uri="{FF2B5EF4-FFF2-40B4-BE49-F238E27FC236}">
                  <a16:creationId xmlns:a16="http://schemas.microsoft.com/office/drawing/2014/main" id="{42503E59-A105-4669-9312-434D628DA9F6}"/>
                </a:ext>
              </a:extLst>
            </p:cNvPr>
            <p:cNvSpPr/>
            <p:nvPr/>
          </p:nvSpPr>
          <p:spPr>
            <a:xfrm>
              <a:off x="1291952" y="-319937"/>
              <a:ext cx="3573149" cy="6468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ar-BH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</a:t>
              </a:r>
              <a:r>
                <a:rPr lang="ar-SA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لنطق بلفظ الجلالة</a:t>
              </a:r>
              <a:endParaRPr lang="en-US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</p:txBody>
        </p:sp>
        <p:sp>
          <p:nvSpPr>
            <p:cNvPr id="42" name="مستطيل: زوايا علوية مستديرة 24">
              <a:extLst>
                <a:ext uri="{FF2B5EF4-FFF2-40B4-BE49-F238E27FC236}">
                  <a16:creationId xmlns:a16="http://schemas.microsoft.com/office/drawing/2014/main" id="{E4B963F3-F19E-4E42-86A0-798A4E31611A}"/>
                </a:ext>
              </a:extLst>
            </p:cNvPr>
            <p:cNvSpPr/>
            <p:nvPr/>
          </p:nvSpPr>
          <p:spPr>
            <a:xfrm rot="10800000">
              <a:off x="538209" y="-355599"/>
              <a:ext cx="1053495" cy="757799"/>
            </a:xfrm>
            <a:prstGeom prst="round2SameRect">
              <a:avLst/>
            </a:prstGeom>
            <a:solidFill>
              <a:srgbClr val="A6F4D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6">
              <a:extLst>
                <a:ext uri="{FF2B5EF4-FFF2-40B4-BE49-F238E27FC236}">
                  <a16:creationId xmlns:a16="http://schemas.microsoft.com/office/drawing/2014/main" id="{C17831E4-D16C-4CF3-BFBC-205510C22644}"/>
                </a:ext>
              </a:extLst>
            </p:cNvPr>
            <p:cNvSpPr/>
            <p:nvPr/>
          </p:nvSpPr>
          <p:spPr>
            <a:xfrm>
              <a:off x="551897" y="-397839"/>
              <a:ext cx="9316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التربية </a:t>
              </a:r>
              <a:endPara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الإسلامية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151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7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ستطيل: زوايا قطرية مستديرة 19">
            <a:extLst>
              <a:ext uri="{FF2B5EF4-FFF2-40B4-BE49-F238E27FC236}">
                <a16:creationId xmlns:a16="http://schemas.microsoft.com/office/drawing/2014/main" id="{CE814488-39AD-4C31-B3CD-DE137EC6F7E9}"/>
              </a:ext>
            </a:extLst>
          </p:cNvPr>
          <p:cNvSpPr/>
          <p:nvPr/>
        </p:nvSpPr>
        <p:spPr>
          <a:xfrm>
            <a:off x="7625796" y="4032684"/>
            <a:ext cx="4108513" cy="709171"/>
          </a:xfrm>
          <a:prstGeom prst="round2Diag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41AFC3-0136-403C-ADCC-9D62220B0EF9}"/>
              </a:ext>
            </a:extLst>
          </p:cNvPr>
          <p:cNvSpPr/>
          <p:nvPr/>
        </p:nvSpPr>
        <p:spPr>
          <a:xfrm>
            <a:off x="7625796" y="4106941"/>
            <a:ext cx="4072502" cy="489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/>
              <a:t>كان ما قبله مضمومًا أو مفتوحًا.</a:t>
            </a:r>
            <a:endParaRPr lang="en-GB" sz="2400" b="1" dirty="0"/>
          </a:p>
        </p:txBody>
      </p:sp>
      <p:sp>
        <p:nvSpPr>
          <p:cNvPr id="8" name="مستطيل: زوايا قطرية مستديرة 36">
            <a:extLst>
              <a:ext uri="{FF2B5EF4-FFF2-40B4-BE49-F238E27FC236}">
                <a16:creationId xmlns:a16="http://schemas.microsoft.com/office/drawing/2014/main" id="{12C79030-4B55-4BA7-8013-9D563FF633CE}"/>
              </a:ext>
            </a:extLst>
          </p:cNvPr>
          <p:cNvSpPr/>
          <p:nvPr/>
        </p:nvSpPr>
        <p:spPr>
          <a:xfrm>
            <a:off x="296526" y="4138737"/>
            <a:ext cx="3651805" cy="689825"/>
          </a:xfrm>
          <a:prstGeom prst="round2Diag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6ED0B1C-D6B3-42E7-9526-071B3F5ADBB0}"/>
              </a:ext>
            </a:extLst>
          </p:cNvPr>
          <p:cNvSpPr/>
          <p:nvPr/>
        </p:nvSpPr>
        <p:spPr>
          <a:xfrm>
            <a:off x="688932" y="4233575"/>
            <a:ext cx="2578094" cy="489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/>
              <a:t> كان ما قبله مكسورًا.</a:t>
            </a:r>
            <a:endParaRPr lang="en-GB" sz="2400" b="1" dirty="0"/>
          </a:p>
        </p:txBody>
      </p:sp>
      <p:sp>
        <p:nvSpPr>
          <p:cNvPr id="11" name="مستطيل: زوايا قطرية مستديرة 34">
            <a:extLst>
              <a:ext uri="{FF2B5EF4-FFF2-40B4-BE49-F238E27FC236}">
                <a16:creationId xmlns:a16="http://schemas.microsoft.com/office/drawing/2014/main" id="{CDB8FDCD-1F4C-42F1-A08D-1FFCE20CD3D5}"/>
              </a:ext>
            </a:extLst>
          </p:cNvPr>
          <p:cNvSpPr/>
          <p:nvPr/>
        </p:nvSpPr>
        <p:spPr>
          <a:xfrm>
            <a:off x="1066800" y="762001"/>
            <a:ext cx="9143999" cy="792482"/>
          </a:xfrm>
          <a:prstGeom prst="round2Diag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E53D9094-2BA6-424C-ABFC-519940EC2E7A}"/>
              </a:ext>
            </a:extLst>
          </p:cNvPr>
          <p:cNvSpPr/>
          <p:nvPr/>
        </p:nvSpPr>
        <p:spPr>
          <a:xfrm>
            <a:off x="1242270" y="824366"/>
            <a:ext cx="607293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SA" sz="3600" b="1" dirty="0"/>
              <a:t>املأ الخريطة المفاهيمية بما يناسب</a:t>
            </a:r>
            <a:r>
              <a:rPr lang="ar-BH" sz="3600" b="1" dirty="0">
                <a:latin typeface="Calibri Light" panose="020F0302020204030204"/>
                <a:cs typeface="Times New Roman" panose="02020603050405020304" pitchFamily="18" charset="0"/>
              </a:rPr>
              <a:t>.</a:t>
            </a:r>
            <a:endParaRPr lang="ar-BH" sz="5400" dirty="0"/>
          </a:p>
        </p:txBody>
      </p:sp>
      <p:sp>
        <p:nvSpPr>
          <p:cNvPr id="13" name="شكل بيضاوي 41">
            <a:extLst>
              <a:ext uri="{FF2B5EF4-FFF2-40B4-BE49-F238E27FC236}">
                <a16:creationId xmlns:a16="http://schemas.microsoft.com/office/drawing/2014/main" id="{547A5338-5B64-4D88-B4BD-C4968F1A7A86}"/>
              </a:ext>
            </a:extLst>
          </p:cNvPr>
          <p:cNvSpPr/>
          <p:nvPr/>
        </p:nvSpPr>
        <p:spPr>
          <a:xfrm>
            <a:off x="7315200" y="-2736"/>
            <a:ext cx="3267912" cy="116356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349768BF-9B5B-4A59-B851-293315A0DFBE}"/>
              </a:ext>
            </a:extLst>
          </p:cNvPr>
          <p:cNvSpPr/>
          <p:nvPr/>
        </p:nvSpPr>
        <p:spPr>
          <a:xfrm>
            <a:off x="7256100" y="284644"/>
            <a:ext cx="3266715" cy="6332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ar-SA" sz="3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نشاط ختامي </a:t>
            </a:r>
            <a:endParaRPr lang="en-US" sz="38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6D4D8AE3-5FDF-46F6-A76A-B5D866003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309" b="3878"/>
          <a:stretch/>
        </p:blipFill>
        <p:spPr bwMode="auto">
          <a:xfrm>
            <a:off x="10474738" y="92250"/>
            <a:ext cx="1499071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مجموعة 2">
            <a:extLst>
              <a:ext uri="{FF2B5EF4-FFF2-40B4-BE49-F238E27FC236}">
                <a16:creationId xmlns:a16="http://schemas.microsoft.com/office/drawing/2014/main" id="{B07C387C-411B-46FB-8715-A4F06B0082EE}"/>
              </a:ext>
            </a:extLst>
          </p:cNvPr>
          <p:cNvGrpSpPr/>
          <p:nvPr/>
        </p:nvGrpSpPr>
        <p:grpSpPr>
          <a:xfrm>
            <a:off x="3657599" y="1631352"/>
            <a:ext cx="4876801" cy="1076099"/>
            <a:chOff x="3653958" y="1675566"/>
            <a:chExt cx="4876801" cy="1076099"/>
          </a:xfrm>
        </p:grpSpPr>
        <p:grpSp>
          <p:nvGrpSpPr>
            <p:cNvPr id="17" name="مجموعة 1">
              <a:extLst>
                <a:ext uri="{FF2B5EF4-FFF2-40B4-BE49-F238E27FC236}">
                  <a16:creationId xmlns:a16="http://schemas.microsoft.com/office/drawing/2014/main" id="{0A577B6D-EA33-401E-8A40-9EF9786FB989}"/>
                </a:ext>
              </a:extLst>
            </p:cNvPr>
            <p:cNvGrpSpPr/>
            <p:nvPr/>
          </p:nvGrpSpPr>
          <p:grpSpPr>
            <a:xfrm>
              <a:off x="4082723" y="1810477"/>
              <a:ext cx="4263761" cy="941188"/>
              <a:chOff x="3657600" y="1802011"/>
              <a:chExt cx="5156381" cy="941188"/>
            </a:xfrm>
          </p:grpSpPr>
          <p:sp>
            <p:nvSpPr>
              <p:cNvPr id="19" name="Pentagon 48">
                <a:extLst>
                  <a:ext uri="{FF2B5EF4-FFF2-40B4-BE49-F238E27FC236}">
                    <a16:creationId xmlns:a16="http://schemas.microsoft.com/office/drawing/2014/main" id="{C5D5D6F1-A6C1-435F-BAB3-02195C8783DE}"/>
                  </a:ext>
                </a:extLst>
              </p:cNvPr>
              <p:cNvSpPr/>
              <p:nvPr/>
            </p:nvSpPr>
            <p:spPr>
              <a:xfrm rot="16200000" flipH="1">
                <a:off x="5734691" y="248291"/>
                <a:ext cx="709169" cy="4280648"/>
              </a:xfrm>
              <a:prstGeom prst="homePlate">
                <a:avLst>
                  <a:gd name="adj" fmla="val 64856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0" name="Pentagon 48">
                <a:extLst>
                  <a:ext uri="{FF2B5EF4-FFF2-40B4-BE49-F238E27FC236}">
                    <a16:creationId xmlns:a16="http://schemas.microsoft.com/office/drawing/2014/main" id="{16480320-BA97-4325-B379-9B9A67F2D1C1}"/>
                  </a:ext>
                </a:extLst>
              </p:cNvPr>
              <p:cNvSpPr/>
              <p:nvPr/>
            </p:nvSpPr>
            <p:spPr>
              <a:xfrm rot="16200000" flipH="1">
                <a:off x="5748171" y="-195428"/>
                <a:ext cx="695657" cy="4876800"/>
              </a:xfrm>
              <a:prstGeom prst="homePlate">
                <a:avLst>
                  <a:gd name="adj" fmla="val 64856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" name="Pentagon 48">
                <a:extLst>
                  <a:ext uri="{FF2B5EF4-FFF2-40B4-BE49-F238E27FC236}">
                    <a16:creationId xmlns:a16="http://schemas.microsoft.com/office/drawing/2014/main" id="{01963F63-D94C-4B4D-B681-3B4B9A44CB76}"/>
                  </a:ext>
                </a:extLst>
              </p:cNvPr>
              <p:cNvSpPr/>
              <p:nvPr/>
            </p:nvSpPr>
            <p:spPr>
              <a:xfrm rot="16200000" flipH="1">
                <a:off x="6027752" y="-288560"/>
                <a:ext cx="695657" cy="4876800"/>
              </a:xfrm>
              <a:prstGeom prst="homePlate">
                <a:avLst>
                  <a:gd name="adj" fmla="val 6485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68522A89-B7D7-4302-957F-72CBB6C07CC6}"/>
                </a:ext>
              </a:extLst>
            </p:cNvPr>
            <p:cNvSpPr/>
            <p:nvPr/>
          </p:nvSpPr>
          <p:spPr>
            <a:xfrm>
              <a:off x="3653958" y="1675566"/>
              <a:ext cx="4876801" cy="8209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lvl="0" algn="ctr" rtl="1">
                <a:lnSpc>
                  <a:spcPct val="115000"/>
                </a:lnSpc>
                <a:spcAft>
                  <a:spcPts val="0"/>
                </a:spcAft>
              </a:pPr>
              <a:endPara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endParaRPr>
            </a:p>
          </p:txBody>
        </p:sp>
      </p:grpSp>
      <p:grpSp>
        <p:nvGrpSpPr>
          <p:cNvPr id="22" name="مجموعة 75">
            <a:extLst>
              <a:ext uri="{FF2B5EF4-FFF2-40B4-BE49-F238E27FC236}">
                <a16:creationId xmlns:a16="http://schemas.microsoft.com/office/drawing/2014/main" id="{166E0B62-BEF8-4593-8073-4234AC571B7D}"/>
              </a:ext>
            </a:extLst>
          </p:cNvPr>
          <p:cNvGrpSpPr/>
          <p:nvPr/>
        </p:nvGrpSpPr>
        <p:grpSpPr>
          <a:xfrm>
            <a:off x="-142138" y="2810336"/>
            <a:ext cx="4196180" cy="1191107"/>
            <a:chOff x="3582847" y="1560558"/>
            <a:chExt cx="4876801" cy="1191107"/>
          </a:xfrm>
        </p:grpSpPr>
        <p:grpSp>
          <p:nvGrpSpPr>
            <p:cNvPr id="23" name="مجموعة 76">
              <a:extLst>
                <a:ext uri="{FF2B5EF4-FFF2-40B4-BE49-F238E27FC236}">
                  <a16:creationId xmlns:a16="http://schemas.microsoft.com/office/drawing/2014/main" id="{0FAA5A09-E1B9-4CE6-B375-412EACF375EF}"/>
                </a:ext>
              </a:extLst>
            </p:cNvPr>
            <p:cNvGrpSpPr/>
            <p:nvPr/>
          </p:nvGrpSpPr>
          <p:grpSpPr>
            <a:xfrm>
              <a:off x="4077162" y="1664706"/>
              <a:ext cx="4038139" cy="1086959"/>
              <a:chOff x="3650875" y="1656240"/>
              <a:chExt cx="4883525" cy="1086959"/>
            </a:xfrm>
          </p:grpSpPr>
          <p:sp>
            <p:nvSpPr>
              <p:cNvPr id="25" name="Pentagon 48">
                <a:extLst>
                  <a:ext uri="{FF2B5EF4-FFF2-40B4-BE49-F238E27FC236}">
                    <a16:creationId xmlns:a16="http://schemas.microsoft.com/office/drawing/2014/main" id="{7BEEB19F-6580-4AF4-9F3F-5DD175176F91}"/>
                  </a:ext>
                </a:extLst>
              </p:cNvPr>
              <p:cNvSpPr/>
              <p:nvPr/>
            </p:nvSpPr>
            <p:spPr>
              <a:xfrm rot="16200000" flipH="1">
                <a:off x="5734690" y="248291"/>
                <a:ext cx="709169" cy="4280648"/>
              </a:xfrm>
              <a:prstGeom prst="homePlate">
                <a:avLst>
                  <a:gd name="adj" fmla="val 6485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6" name="Pentagon 48">
                <a:extLst>
                  <a:ext uri="{FF2B5EF4-FFF2-40B4-BE49-F238E27FC236}">
                    <a16:creationId xmlns:a16="http://schemas.microsoft.com/office/drawing/2014/main" id="{F887CBF9-4F67-40E8-A378-1654BAEDEDFB}"/>
                  </a:ext>
                </a:extLst>
              </p:cNvPr>
              <p:cNvSpPr/>
              <p:nvPr/>
            </p:nvSpPr>
            <p:spPr>
              <a:xfrm rot="16200000" flipH="1">
                <a:off x="5748171" y="-195428"/>
                <a:ext cx="695657" cy="4876800"/>
              </a:xfrm>
              <a:prstGeom prst="homePlate">
                <a:avLst>
                  <a:gd name="adj" fmla="val 64856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7" name="Pentagon 48">
                <a:extLst>
                  <a:ext uri="{FF2B5EF4-FFF2-40B4-BE49-F238E27FC236}">
                    <a16:creationId xmlns:a16="http://schemas.microsoft.com/office/drawing/2014/main" id="{4FF08B91-DE83-42E1-A606-3626AEE72AF4}"/>
                  </a:ext>
                </a:extLst>
              </p:cNvPr>
              <p:cNvSpPr/>
              <p:nvPr/>
            </p:nvSpPr>
            <p:spPr>
              <a:xfrm rot="16200000" flipH="1">
                <a:off x="5676018" y="-368903"/>
                <a:ext cx="826513" cy="4876800"/>
              </a:xfrm>
              <a:prstGeom prst="homePlate">
                <a:avLst>
                  <a:gd name="adj" fmla="val 6485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9611FA93-6227-4155-8793-1D07163C8552}"/>
                </a:ext>
              </a:extLst>
            </p:cNvPr>
            <p:cNvSpPr/>
            <p:nvPr/>
          </p:nvSpPr>
          <p:spPr>
            <a:xfrm>
              <a:off x="3582847" y="1560558"/>
              <a:ext cx="4876801" cy="8456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lvl="0" algn="ctr" rtl="1">
                <a:lnSpc>
                  <a:spcPct val="115000"/>
                </a:lnSpc>
                <a:spcAft>
                  <a:spcPts val="0"/>
                </a:spcAft>
              </a:pPr>
              <a:r>
                <a:rPr lang="ar-SA" sz="4400" b="1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يرقّقُ إذا:</a:t>
              </a:r>
              <a:endPara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endParaRPr>
            </a:p>
          </p:txBody>
        </p:sp>
      </p:grpSp>
      <p:grpSp>
        <p:nvGrpSpPr>
          <p:cNvPr id="28" name="مجموعة 93">
            <a:extLst>
              <a:ext uri="{FF2B5EF4-FFF2-40B4-BE49-F238E27FC236}">
                <a16:creationId xmlns:a16="http://schemas.microsoft.com/office/drawing/2014/main" id="{D43AFE6D-9887-4D15-AC0C-93ECDBB70D92}"/>
              </a:ext>
            </a:extLst>
          </p:cNvPr>
          <p:cNvGrpSpPr/>
          <p:nvPr/>
        </p:nvGrpSpPr>
        <p:grpSpPr>
          <a:xfrm>
            <a:off x="7625796" y="2846410"/>
            <a:ext cx="4196180" cy="1227762"/>
            <a:chOff x="3680464" y="1523903"/>
            <a:chExt cx="4876801" cy="1227762"/>
          </a:xfrm>
        </p:grpSpPr>
        <p:grpSp>
          <p:nvGrpSpPr>
            <p:cNvPr id="29" name="مجموعة 94">
              <a:extLst>
                <a:ext uri="{FF2B5EF4-FFF2-40B4-BE49-F238E27FC236}">
                  <a16:creationId xmlns:a16="http://schemas.microsoft.com/office/drawing/2014/main" id="{A8FC8514-6B9C-4330-B4A6-2AE23DA19DC8}"/>
                </a:ext>
              </a:extLst>
            </p:cNvPr>
            <p:cNvGrpSpPr/>
            <p:nvPr/>
          </p:nvGrpSpPr>
          <p:grpSpPr>
            <a:xfrm>
              <a:off x="4076700" y="1626884"/>
              <a:ext cx="4038600" cy="1124781"/>
              <a:chOff x="3650317" y="1618418"/>
              <a:chExt cx="4884083" cy="1124781"/>
            </a:xfrm>
          </p:grpSpPr>
          <p:sp>
            <p:nvSpPr>
              <p:cNvPr id="31" name="Pentagon 48">
                <a:extLst>
                  <a:ext uri="{FF2B5EF4-FFF2-40B4-BE49-F238E27FC236}">
                    <a16:creationId xmlns:a16="http://schemas.microsoft.com/office/drawing/2014/main" id="{D612E64C-38DB-4472-95D8-EC6412F2715F}"/>
                  </a:ext>
                </a:extLst>
              </p:cNvPr>
              <p:cNvSpPr/>
              <p:nvPr/>
            </p:nvSpPr>
            <p:spPr>
              <a:xfrm rot="16200000" flipH="1">
                <a:off x="5734690" y="248291"/>
                <a:ext cx="709169" cy="4280648"/>
              </a:xfrm>
              <a:prstGeom prst="homePlate">
                <a:avLst>
                  <a:gd name="adj" fmla="val 6485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2" name="Pentagon 48">
                <a:extLst>
                  <a:ext uri="{FF2B5EF4-FFF2-40B4-BE49-F238E27FC236}">
                    <a16:creationId xmlns:a16="http://schemas.microsoft.com/office/drawing/2014/main" id="{59EC9BC3-3543-406D-84EC-C4F573961BCE}"/>
                  </a:ext>
                </a:extLst>
              </p:cNvPr>
              <p:cNvSpPr/>
              <p:nvPr/>
            </p:nvSpPr>
            <p:spPr>
              <a:xfrm rot="16200000" flipH="1">
                <a:off x="5748171" y="-195428"/>
                <a:ext cx="695657" cy="4876800"/>
              </a:xfrm>
              <a:prstGeom prst="homePlate">
                <a:avLst>
                  <a:gd name="adj" fmla="val 64856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Pentagon 48">
                <a:extLst>
                  <a:ext uri="{FF2B5EF4-FFF2-40B4-BE49-F238E27FC236}">
                    <a16:creationId xmlns:a16="http://schemas.microsoft.com/office/drawing/2014/main" id="{5F4EDF5E-CA5F-4ABD-99C5-E5EB845BA16C}"/>
                  </a:ext>
                </a:extLst>
              </p:cNvPr>
              <p:cNvSpPr/>
              <p:nvPr/>
            </p:nvSpPr>
            <p:spPr>
              <a:xfrm rot="16200000" flipH="1">
                <a:off x="5632208" y="-363473"/>
                <a:ext cx="913017" cy="4876800"/>
              </a:xfrm>
              <a:prstGeom prst="homePlate">
                <a:avLst>
                  <a:gd name="adj" fmla="val 6485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992D7D49-CDDF-4922-B17F-B80A548549CE}"/>
                </a:ext>
              </a:extLst>
            </p:cNvPr>
            <p:cNvSpPr/>
            <p:nvPr/>
          </p:nvSpPr>
          <p:spPr>
            <a:xfrm>
              <a:off x="3680464" y="1523903"/>
              <a:ext cx="4876801" cy="8456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lvl="0" algn="ctr" rtl="1">
                <a:lnSpc>
                  <a:spcPct val="115000"/>
                </a:lnSpc>
                <a:spcAft>
                  <a:spcPts val="0"/>
                </a:spcAft>
              </a:pPr>
              <a:r>
                <a:rPr lang="ar-SA" sz="4400" b="1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Frutiger LT Arabic 55 Roman" panose="01000000000000000000" pitchFamily="2" charset="-78"/>
                </a:rPr>
                <a:t>يُفخَّمُ إذا:</a:t>
              </a:r>
              <a:endPara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rutiger LT Arabic 55 Roman" panose="01000000000000000000" pitchFamily="2" charset="-78"/>
              </a:endParaRPr>
            </a:p>
          </p:txBody>
        </p:sp>
      </p:grpSp>
      <p:sp>
        <p:nvSpPr>
          <p:cNvPr id="34" name="قوس 3">
            <a:extLst>
              <a:ext uri="{FF2B5EF4-FFF2-40B4-BE49-F238E27FC236}">
                <a16:creationId xmlns:a16="http://schemas.microsoft.com/office/drawing/2014/main" id="{24223325-5B0F-4609-AD8B-C277AC8E4997}"/>
              </a:ext>
            </a:extLst>
          </p:cNvPr>
          <p:cNvSpPr/>
          <p:nvPr/>
        </p:nvSpPr>
        <p:spPr>
          <a:xfrm>
            <a:off x="5541862" y="2547331"/>
            <a:ext cx="4876801" cy="821289"/>
          </a:xfrm>
          <a:prstGeom prst="arc">
            <a:avLst>
              <a:gd name="adj1" fmla="val 11890076"/>
              <a:gd name="adj2" fmla="val 21510257"/>
            </a:avLst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قوس 103">
            <a:extLst>
              <a:ext uri="{FF2B5EF4-FFF2-40B4-BE49-F238E27FC236}">
                <a16:creationId xmlns:a16="http://schemas.microsoft.com/office/drawing/2014/main" id="{37529F29-12A3-440A-B82D-FDC9B623FBB4}"/>
              </a:ext>
            </a:extLst>
          </p:cNvPr>
          <p:cNvSpPr/>
          <p:nvPr/>
        </p:nvSpPr>
        <p:spPr>
          <a:xfrm flipH="1">
            <a:off x="1730567" y="2523370"/>
            <a:ext cx="5000507" cy="820930"/>
          </a:xfrm>
          <a:prstGeom prst="arc">
            <a:avLst>
              <a:gd name="adj1" fmla="val 11890076"/>
              <a:gd name="adj2" fmla="val 21510257"/>
            </a:avLst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شكل بيضاوي 105">
            <a:extLst>
              <a:ext uri="{FF2B5EF4-FFF2-40B4-BE49-F238E27FC236}">
                <a16:creationId xmlns:a16="http://schemas.microsoft.com/office/drawing/2014/main" id="{2D3372B9-D6C3-4F93-91F6-8A7562454C0F}"/>
              </a:ext>
            </a:extLst>
          </p:cNvPr>
          <p:cNvSpPr/>
          <p:nvPr/>
        </p:nvSpPr>
        <p:spPr>
          <a:xfrm>
            <a:off x="823162" y="1436391"/>
            <a:ext cx="2300059" cy="5523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7" name="Rectangle 5">
            <a:extLst>
              <a:ext uri="{FF2B5EF4-FFF2-40B4-BE49-F238E27FC236}">
                <a16:creationId xmlns:a16="http://schemas.microsoft.com/office/drawing/2014/main" id="{DF90A1F0-7873-49C1-82A4-C11211E02CBE}"/>
              </a:ext>
            </a:extLst>
          </p:cNvPr>
          <p:cNvSpPr/>
          <p:nvPr/>
        </p:nvSpPr>
        <p:spPr>
          <a:xfrm>
            <a:off x="914400" y="1501069"/>
            <a:ext cx="2064525" cy="4801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ar-BH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الإجابة</a:t>
            </a:r>
            <a:endParaRPr lang="en-US" sz="2800" b="1" dirty="0">
              <a:ln w="0"/>
              <a:solidFill>
                <a:srgbClr val="0065B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  <a:cs typeface="Frutiger LT Arabic 55 Roman" panose="01000000000000000000" pitchFamily="2" charset="-78"/>
            </a:endParaRPr>
          </a:p>
        </p:txBody>
      </p:sp>
      <p:grpSp>
        <p:nvGrpSpPr>
          <p:cNvPr id="38" name="مجموعة 21">
            <a:extLst>
              <a:ext uri="{FF2B5EF4-FFF2-40B4-BE49-F238E27FC236}">
                <a16:creationId xmlns:a16="http://schemas.microsoft.com/office/drawing/2014/main" id="{85662A42-69D0-4338-8922-741896D4B28B}"/>
              </a:ext>
            </a:extLst>
          </p:cNvPr>
          <p:cNvGrpSpPr/>
          <p:nvPr/>
        </p:nvGrpSpPr>
        <p:grpSpPr>
          <a:xfrm>
            <a:off x="149087" y="48584"/>
            <a:ext cx="5029201" cy="799874"/>
            <a:chOff x="380996" y="-304802"/>
            <a:chExt cx="4315507" cy="866688"/>
          </a:xfrm>
        </p:grpSpPr>
        <p:sp>
          <p:nvSpPr>
            <p:cNvPr id="39" name="مستطيل: زوايا علوية مستديرة 22">
              <a:extLst>
                <a:ext uri="{FF2B5EF4-FFF2-40B4-BE49-F238E27FC236}">
                  <a16:creationId xmlns:a16="http://schemas.microsoft.com/office/drawing/2014/main" id="{097013D5-2EE4-4794-BBD2-D98B4D54C8BE}"/>
                </a:ext>
              </a:extLst>
            </p:cNvPr>
            <p:cNvSpPr/>
            <p:nvPr/>
          </p:nvSpPr>
          <p:spPr>
            <a:xfrm rot="10800000">
              <a:off x="380996" y="-304802"/>
              <a:ext cx="4315507" cy="866688"/>
            </a:xfrm>
            <a:prstGeom prst="round2Same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2DD33764-B00C-4554-A626-2D3C71176950}"/>
                </a:ext>
              </a:extLst>
            </p:cNvPr>
            <p:cNvSpPr/>
            <p:nvPr/>
          </p:nvSpPr>
          <p:spPr>
            <a:xfrm>
              <a:off x="1304463" y="-119678"/>
              <a:ext cx="32693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BH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</a:t>
              </a:r>
              <a:r>
                <a:rPr lang="ar-SA" sz="28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لنطق بلفظ الجلالة</a:t>
              </a:r>
              <a:endParaRPr lang="en-US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</p:txBody>
        </p:sp>
        <p:sp>
          <p:nvSpPr>
            <p:cNvPr id="41" name="مستطيل: زوايا علوية مستديرة 24">
              <a:extLst>
                <a:ext uri="{FF2B5EF4-FFF2-40B4-BE49-F238E27FC236}">
                  <a16:creationId xmlns:a16="http://schemas.microsoft.com/office/drawing/2014/main" id="{5913F976-79A3-41AD-BDE9-5B1CE65022E5}"/>
                </a:ext>
              </a:extLst>
            </p:cNvPr>
            <p:cNvSpPr/>
            <p:nvPr/>
          </p:nvSpPr>
          <p:spPr>
            <a:xfrm rot="10800000">
              <a:off x="452915" y="-257487"/>
              <a:ext cx="983842" cy="702141"/>
            </a:xfrm>
            <a:prstGeom prst="round2SameRect">
              <a:avLst/>
            </a:prstGeom>
            <a:solidFill>
              <a:srgbClr val="A6F4D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4608A980-F30A-4E16-9D7A-17C435E5086E}"/>
                </a:ext>
              </a:extLst>
            </p:cNvPr>
            <p:cNvSpPr/>
            <p:nvPr/>
          </p:nvSpPr>
          <p:spPr>
            <a:xfrm>
              <a:off x="467854" y="-255261"/>
              <a:ext cx="9316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التربية </a:t>
              </a:r>
              <a:endPara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endParaRPr>
            </a:p>
            <a:p>
              <a:pPr algn="ctr"/>
              <a:r>
                <a:rPr lang="ar-BH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  <a:cs typeface="Frutiger LT Arabic 55 Roman" panose="01000000000000000000" pitchFamily="2" charset="-78"/>
                </a:rPr>
                <a:t>الإسلامية 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A52ADE5-933B-4EE2-9BF9-C5FEA74A0E57}"/>
              </a:ext>
            </a:extLst>
          </p:cNvPr>
          <p:cNvSpPr txBox="1"/>
          <p:nvPr/>
        </p:nvSpPr>
        <p:spPr>
          <a:xfrm>
            <a:off x="4709701" y="1889065"/>
            <a:ext cx="2836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8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utiger LT Arabic 55 Roman" panose="01000000000000000000" pitchFamily="2" charset="-78"/>
                <a:ea typeface="+mn-ea"/>
                <a:cs typeface="Frutiger LT Arabic 55 Roman" panose="01000000000000000000" pitchFamily="2" charset="-78"/>
              </a:rPr>
              <a:t>لامُ لفظ الجلالة</a:t>
            </a:r>
            <a:endParaRPr lang="ar-BH" dirty="0"/>
          </a:p>
        </p:txBody>
      </p:sp>
      <p:sp>
        <p:nvSpPr>
          <p:cNvPr id="44" name="مستطيل: زوايا قطرية مستديرة 19">
            <a:extLst>
              <a:ext uri="{FF2B5EF4-FFF2-40B4-BE49-F238E27FC236}">
                <a16:creationId xmlns:a16="http://schemas.microsoft.com/office/drawing/2014/main" id="{87DC5254-8DF7-4D1A-97E7-BF17DCC7FFFA}"/>
              </a:ext>
            </a:extLst>
          </p:cNvPr>
          <p:cNvSpPr/>
          <p:nvPr/>
        </p:nvSpPr>
        <p:spPr>
          <a:xfrm>
            <a:off x="6095997" y="4799596"/>
            <a:ext cx="5879421" cy="1349088"/>
          </a:xfrm>
          <a:prstGeom prst="round2Diag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46" name="مستطيل: زوايا قطرية مستديرة 19">
            <a:extLst>
              <a:ext uri="{FF2B5EF4-FFF2-40B4-BE49-F238E27FC236}">
                <a16:creationId xmlns:a16="http://schemas.microsoft.com/office/drawing/2014/main" id="{DC741198-E01C-4CB5-8206-5CA6E3060B68}"/>
              </a:ext>
            </a:extLst>
          </p:cNvPr>
          <p:cNvSpPr/>
          <p:nvPr/>
        </p:nvSpPr>
        <p:spPr>
          <a:xfrm>
            <a:off x="149087" y="5060692"/>
            <a:ext cx="5578707" cy="1035307"/>
          </a:xfrm>
          <a:prstGeom prst="round2Diag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35CD54-89C3-474B-8E0F-3018717CEBD4}"/>
              </a:ext>
            </a:extLst>
          </p:cNvPr>
          <p:cNvGrpSpPr/>
          <p:nvPr/>
        </p:nvGrpSpPr>
        <p:grpSpPr>
          <a:xfrm>
            <a:off x="-142138" y="5164517"/>
            <a:ext cx="5869929" cy="561975"/>
            <a:chOff x="-184675" y="5131542"/>
            <a:chExt cx="5869929" cy="561975"/>
          </a:xfrm>
        </p:grpSpPr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7E44700C-B87F-4A6C-9E15-C57FCA29685B}"/>
                </a:ext>
              </a:extLst>
            </p:cNvPr>
            <p:cNvSpPr/>
            <p:nvPr/>
          </p:nvSpPr>
          <p:spPr>
            <a:xfrm>
              <a:off x="-184675" y="5197776"/>
              <a:ext cx="5869929" cy="4809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justLow" rtl="1">
                <a:lnSpc>
                  <a:spcPct val="115000"/>
                </a:lnSpc>
                <a:spcAft>
                  <a:spcPts val="1000"/>
                </a:spcAft>
              </a:pPr>
              <a:r>
                <a:rPr lang="ar-SA" sz="2400" b="1" dirty="0">
                  <a:solidFill>
                    <a:srgbClr val="FF0000"/>
                  </a:solidFill>
                </a:rPr>
                <a:t>- مثال للَّام إذا كان ما قبلها............... :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1B1470E-A641-4FDE-B571-F927CCBA9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041" y="5131542"/>
              <a:ext cx="1245039" cy="56197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7E1A733-F0B3-4588-B832-5D1D3EA9AFD5}"/>
              </a:ext>
            </a:extLst>
          </p:cNvPr>
          <p:cNvGrpSpPr/>
          <p:nvPr/>
        </p:nvGrpSpPr>
        <p:grpSpPr>
          <a:xfrm>
            <a:off x="6096000" y="4784466"/>
            <a:ext cx="5879420" cy="1942327"/>
            <a:chOff x="6096000" y="4784466"/>
            <a:chExt cx="5879420" cy="1942327"/>
          </a:xfrm>
        </p:grpSpPr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A66969C8-E35A-4428-B406-19B58D31A9B2}"/>
                </a:ext>
              </a:extLst>
            </p:cNvPr>
            <p:cNvSpPr/>
            <p:nvPr/>
          </p:nvSpPr>
          <p:spPr>
            <a:xfrm>
              <a:off x="6096000" y="4784466"/>
              <a:ext cx="5879420" cy="19423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justLow" rtl="1">
                <a:lnSpc>
                  <a:spcPct val="150000"/>
                </a:lnSpc>
                <a:spcAft>
                  <a:spcPts val="1000"/>
                </a:spcAft>
              </a:pPr>
              <a:r>
                <a:rPr lang="ar-SA" sz="2400" b="1" dirty="0">
                  <a:solidFill>
                    <a:srgbClr val="FF0000"/>
                  </a:solidFill>
                </a:rPr>
                <a:t>- مثال للَّام إذا كان </a:t>
              </a:r>
              <a:r>
                <a:rPr lang="ar-SA" sz="2400" b="1">
                  <a:solidFill>
                    <a:srgbClr val="FF0000"/>
                  </a:solidFill>
                </a:rPr>
                <a:t>ما قبلها................ </a:t>
              </a:r>
              <a:r>
                <a:rPr lang="ar-SA" sz="2400" b="1" dirty="0">
                  <a:solidFill>
                    <a:srgbClr val="FF0000"/>
                  </a:solidFill>
                </a:rPr>
                <a:t>:</a:t>
              </a:r>
            </a:p>
            <a:p>
              <a:pPr lvl="0" algn="justLow" rtl="1">
                <a:lnSpc>
                  <a:spcPct val="150000"/>
                </a:lnSpc>
                <a:spcAft>
                  <a:spcPts val="1000"/>
                </a:spcAft>
              </a:pPr>
              <a:r>
                <a:rPr lang="ar-SA" sz="2400" b="1" dirty="0">
                  <a:solidFill>
                    <a:srgbClr val="FF0000"/>
                  </a:solidFill>
                </a:rPr>
                <a:t>- مثال للَّام إذا كان ما قبلها................ :</a:t>
              </a:r>
            </a:p>
            <a:p>
              <a:pPr lvl="0" algn="justLow" rtl="1">
                <a:lnSpc>
                  <a:spcPct val="150000"/>
                </a:lnSpc>
                <a:spcAft>
                  <a:spcPts val="1000"/>
                </a:spcAft>
              </a:pPr>
              <a:endParaRPr lang="ar-SA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4D95B9C-85B3-48B6-9CEB-FABEEC59B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4321" y="4948090"/>
              <a:ext cx="1401475" cy="39973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B3CF7F1-B1BF-4BDB-A454-3C41A9EEB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7610" y="5471528"/>
              <a:ext cx="948699" cy="476250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390C0547-3C1C-4BBC-B677-FAB4FE4E7BF4}"/>
              </a:ext>
            </a:extLst>
          </p:cNvPr>
          <p:cNvSpPr/>
          <p:nvPr/>
        </p:nvSpPr>
        <p:spPr>
          <a:xfrm>
            <a:off x="7994002" y="4865135"/>
            <a:ext cx="1080796" cy="489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/>
              <a:t>مضمومًا</a:t>
            </a:r>
            <a:endParaRPr lang="en-GB" sz="24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767A83E-582E-4EBB-B9D5-5634A9FD2408}"/>
              </a:ext>
            </a:extLst>
          </p:cNvPr>
          <p:cNvSpPr/>
          <p:nvPr/>
        </p:nvSpPr>
        <p:spPr>
          <a:xfrm>
            <a:off x="7778129" y="5502396"/>
            <a:ext cx="1296669" cy="489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/>
              <a:t>مفتوحًا</a:t>
            </a:r>
            <a:endParaRPr lang="en-GB" sz="2400" b="1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740174A-306A-41F9-8ADC-BAD090206016}"/>
              </a:ext>
            </a:extLst>
          </p:cNvPr>
          <p:cNvSpPr/>
          <p:nvPr/>
        </p:nvSpPr>
        <p:spPr>
          <a:xfrm>
            <a:off x="1851283" y="5110009"/>
            <a:ext cx="1080796" cy="48974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Low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/>
              <a:t>مكسورًا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53469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7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7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4500"/>
                            </p:stCondLst>
                            <p:childTnLst>
                              <p:par>
                                <p:cTn id="9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900"/>
                            </p:stCondLst>
                            <p:childTnLst>
                              <p:par>
                                <p:cTn id="10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6400"/>
                            </p:stCondLst>
                            <p:childTnLst>
                              <p:par>
                                <p:cTn id="10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400"/>
                            </p:stCondLst>
                            <p:childTnLst>
                              <p:par>
                                <p:cTn id="10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8400"/>
                            </p:stCondLst>
                            <p:childTnLst>
                              <p:par>
                                <p:cTn id="1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1" grpId="0" animBg="1"/>
      <p:bldP spid="12" grpId="0"/>
      <p:bldP spid="13" grpId="0" animBg="1"/>
      <p:bldP spid="14" grpId="0"/>
      <p:bldP spid="34" grpId="0" animBg="1"/>
      <p:bldP spid="35" grpId="0" animBg="1"/>
      <p:bldP spid="36" grpId="0" animBg="1"/>
      <p:bldP spid="37" grpId="0"/>
      <p:bldP spid="43" grpId="0"/>
      <p:bldP spid="44" grpId="0" animBg="1"/>
      <p:bldP spid="46" grpId="0" animBg="1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3" descr="صورة تحتوي على طعام, علامة, المصباح&#10;&#10;تم إنشاء الوصف تلقائياً">
            <a:extLst>
              <a:ext uri="{FF2B5EF4-FFF2-40B4-BE49-F238E27FC236}">
                <a16:creationId xmlns:a16="http://schemas.microsoft.com/office/drawing/2014/main" id="{C745294E-BCCC-4ED5-9DA6-8E8440CE8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72" y="2033013"/>
            <a:ext cx="7559055" cy="2791974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0405EA0-6220-4514-BCC7-58119A0F3329}"/>
              </a:ext>
            </a:extLst>
          </p:cNvPr>
          <p:cNvSpPr txBox="1"/>
          <p:nvPr/>
        </p:nvSpPr>
        <p:spPr>
          <a:xfrm>
            <a:off x="3543299" y="13716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dirty="0">
                <a:solidFill>
                  <a:schemeClr val="accent6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انتهى الدرس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8087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307</Words>
  <Application>Microsoft Office PowerPoint</Application>
  <PresentationFormat>Widescreen</PresentationFormat>
  <Paragraphs>62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AGA Arabesque</vt:lpstr>
      <vt:lpstr>Arial</vt:lpstr>
      <vt:lpstr>Calibri</vt:lpstr>
      <vt:lpstr>Calibri Light</vt:lpstr>
      <vt:lpstr>Frutiger LT Arabic 55 Roman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Fareed Ismail Al-tooni</dc:creator>
  <cp:lastModifiedBy>Mohamed  El Haraj</cp:lastModifiedBy>
  <cp:revision>27</cp:revision>
  <dcterms:created xsi:type="dcterms:W3CDTF">2021-01-19T10:39:53Z</dcterms:created>
  <dcterms:modified xsi:type="dcterms:W3CDTF">2021-02-02T05:41:16Z</dcterms:modified>
</cp:coreProperties>
</file>