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66" r:id="rId3"/>
    <p:sldId id="357" r:id="rId4"/>
    <p:sldId id="347" r:id="rId5"/>
    <p:sldId id="370" r:id="rId6"/>
    <p:sldId id="369" r:id="rId7"/>
    <p:sldId id="349" r:id="rId8"/>
    <p:sldId id="351" r:id="rId9"/>
    <p:sldId id="3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F867A2C-93C7-458C-8EDB-94CB365715D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5E7EEB7-7186-499B-A38B-1AAFFAA2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46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306445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48024BBA-7773-4B10-B6BC-A451E95D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9295" y="5035826"/>
            <a:ext cx="5273410" cy="1084325"/>
          </a:xfrm>
        </p:spPr>
        <p:txBody>
          <a:bodyPr anchor="ctr">
            <a:normAutofit/>
          </a:bodyPr>
          <a:lstStyle/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الرّابع الابتدائي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5BA305D1-C304-46EB-B4B1-426C2825E1C4}"/>
              </a:ext>
            </a:extLst>
          </p:cNvPr>
          <p:cNvSpPr txBox="1"/>
          <p:nvPr/>
        </p:nvSpPr>
        <p:spPr>
          <a:xfrm>
            <a:off x="1022010" y="1690713"/>
            <a:ext cx="103589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في ماد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 الل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غة العربيّة</a:t>
            </a:r>
            <a:endParaRPr lang="en-US" sz="36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 الإملائية - الفصل الدراسي الأوّل </a:t>
            </a:r>
            <a:r>
              <a:rPr lang="en-US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ctr"/>
            <a:endParaRPr lang="ar-BH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الهَمْزةُ المُتَطرِّفةُ بَعْدَ حَرْفٍ مَفْتوحٍ</a:t>
            </a: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6360459" y="1077987"/>
            <a:ext cx="386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أَهْدَافُ الدَّرْسِ: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741666" y="3863789"/>
            <a:ext cx="934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استنتاجُ قاعدةِ الدّرسِ مِنْ خِلالِ الأمثلةِ المعروضةِ.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143000" y="4942946"/>
            <a:ext cx="9942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توظيفُ قاعدةِ الدرسِ توظيفًا صحيحًا في سِياقاتٍ تعبيريّةِ متنوِّعَةٍ.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484464" y="2812779"/>
            <a:ext cx="10600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تمييزُ كتابةِ الهمزةِ المتطَرِّفةِ بعدَ حرفٍ مفتوحٍ مِنْ خلالِ الأمثلةِ المعروضةِ.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EBF5E2E6-636B-448E-830D-7BA0FE669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561" y="160216"/>
            <a:ext cx="1646183" cy="1268068"/>
          </a:xfrm>
          <a:prstGeom prst="rect">
            <a:avLst/>
          </a:prstGeom>
        </p:spPr>
      </p:pic>
      <p:sp>
        <p:nvSpPr>
          <p:cNvPr id="2" name="مستطيل 4">
            <a:extLst>
              <a:ext uri="{FF2B5EF4-FFF2-40B4-BE49-F238E27FC236}">
                <a16:creationId xmlns:a16="http://schemas.microsoft.com/office/drawing/2014/main" id="{1DE13DC9-19E1-47F6-9457-472B341DE410}"/>
              </a:ext>
            </a:extLst>
          </p:cNvPr>
          <p:cNvSpPr/>
          <p:nvPr/>
        </p:nvSpPr>
        <p:spPr>
          <a:xfrm>
            <a:off x="188256" y="160216"/>
            <a:ext cx="4717774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الهَمْزةُ المُتَطرِّفةُ بَعْدَ حَرْفٍ مَفْتوحٍ -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951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507147" y="428251"/>
            <a:ext cx="87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أقرأُ الأمثلةَ الآتيَةَ وألاحِظُ: </a:t>
            </a:r>
            <a:endParaRPr lang="en-US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124676"/>
              </p:ext>
            </p:extLst>
          </p:nvPr>
        </p:nvGraphicFramePr>
        <p:xfrm>
          <a:off x="2150323" y="1156394"/>
          <a:ext cx="8128000" cy="1737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1- أُذِيعَ في التلفازِ </a:t>
                      </a:r>
                      <a:r>
                        <a:rPr lang="ar-BH" sz="3200" b="1" u="sng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نَبَأُ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 قُربِ شهرِ رمضانَ.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BH" sz="3200" b="1" u="sng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بَدَأَ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 الناسُ في الاستعدادِ لشهرِ رمضانَ.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3200" b="1" u="sng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3- يَلجَأُ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 المسلِمونَ إلى التّضرُّعِ والدُّعاءِ لِطَلَبِ المغْفِرَةِ.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51128" y="2934269"/>
            <a:ext cx="105633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ألاحظ الكلماتِ: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نَبَأُ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/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بَدَأَ 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/</a:t>
            </a:r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يَلجَأُ.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1- تقعُ الهمزةُ في: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     أ. بدايةِ الكلمةِ.                            ب. وسطِ الكلمةِ.                                 ج. نهايةِ الكلمةِ.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2- حركةُ الحرفِ الذي يَسْبقُ الهمزةَ هي: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    أ. الضّمّةُ.                                      ب. الفتحةُ.                                            ج. الكسرةُ.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3- كُتِبَتْ الهمزةُ في الكلماتِ السّابقةِ على: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    أ.  ألِفٍ.                                              ب. نَبْرَةٍ.                                                     ج. واوٍ.                             </a:t>
            </a:r>
          </a:p>
          <a:p>
            <a:pPr marL="457200" indent="-457200" algn="r" rtl="1">
              <a:buFontTx/>
              <a:buChar char="-"/>
            </a:pPr>
            <a:endParaRPr lang="en-US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6210742" y="4918102"/>
            <a:ext cx="1937982" cy="717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مستطيل 4">
            <a:extLst>
              <a:ext uri="{FF2B5EF4-FFF2-40B4-BE49-F238E27FC236}">
                <a16:creationId xmlns:a16="http://schemas.microsoft.com/office/drawing/2014/main" id="{299CB211-A2FF-42EC-820A-0C84ECED08AE}"/>
              </a:ext>
            </a:extLst>
          </p:cNvPr>
          <p:cNvSpPr/>
          <p:nvPr/>
        </p:nvSpPr>
        <p:spPr>
          <a:xfrm>
            <a:off x="188256" y="160216"/>
            <a:ext cx="4717774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الهَمْزةُ المُتَطرِّفةُ بَعْدَ حَرْفٍ مَفْتوحٍ -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Oval 4">
            <a:extLst>
              <a:ext uri="{FF2B5EF4-FFF2-40B4-BE49-F238E27FC236}">
                <a16:creationId xmlns:a16="http://schemas.microsoft.com/office/drawing/2014/main" id="{462D2138-9152-43BA-BCE8-8F67D950A0DD}"/>
              </a:ext>
            </a:extLst>
          </p:cNvPr>
          <p:cNvSpPr/>
          <p:nvPr/>
        </p:nvSpPr>
        <p:spPr>
          <a:xfrm>
            <a:off x="2002541" y="3863735"/>
            <a:ext cx="2052623" cy="8543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4">
            <a:extLst>
              <a:ext uri="{FF2B5EF4-FFF2-40B4-BE49-F238E27FC236}">
                <a16:creationId xmlns:a16="http://schemas.microsoft.com/office/drawing/2014/main" id="{3019CE97-56CF-4083-A8CC-14E01A3D24F1}"/>
              </a:ext>
            </a:extLst>
          </p:cNvPr>
          <p:cNvSpPr/>
          <p:nvPr/>
        </p:nvSpPr>
        <p:spPr>
          <a:xfrm>
            <a:off x="9871881" y="5844209"/>
            <a:ext cx="1937982" cy="5457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408704" y="922278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535723" y="1920630"/>
            <a:ext cx="9519139" cy="2323124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تُكتبُ الهَمْزةُ</a:t>
            </a:r>
            <a:r>
              <a:rPr lang="ar-BH" sz="3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المُتَطرِّفةُ على ألِفٍ إذا سَبَقها حَرْفٌ مَفْتوحٌ. 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E14154F0-5C70-4D7B-BBD0-D9A70C3390AF}"/>
              </a:ext>
            </a:extLst>
          </p:cNvPr>
          <p:cNvSpPr/>
          <p:nvPr/>
        </p:nvSpPr>
        <p:spPr>
          <a:xfrm>
            <a:off x="188256" y="160216"/>
            <a:ext cx="4717774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الهَمْزةُ المُتَطرِّفةُ بَعْدَ حَرْفٍ مَفْتوحٍ -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BC84350-0B74-4721-88A4-A3BE3253D236}"/>
              </a:ext>
            </a:extLst>
          </p:cNvPr>
          <p:cNvSpPr txBox="1">
            <a:spLocks/>
          </p:cNvSpPr>
          <p:nvPr/>
        </p:nvSpPr>
        <p:spPr>
          <a:xfrm>
            <a:off x="10386979" y="93956"/>
            <a:ext cx="1616765" cy="7553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1378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6544" y="162971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نشاط (1)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781841" y="160216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0486"/>
              </p:ext>
            </p:extLst>
          </p:nvPr>
        </p:nvGraphicFramePr>
        <p:xfrm>
          <a:off x="734936" y="2260950"/>
          <a:ext cx="10766616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الكلمة التي تحتوي على همزة متطرّفة ما قبلَهَا مفتوح</a:t>
                      </a:r>
                      <a:endParaRPr lang="en-US" sz="32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المطلوب </a:t>
                      </a:r>
                      <a:endParaRPr lang="en-US" sz="32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ضدّ كلمة انتهى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كلمة بمعنى أَخْمَدَ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BH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863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كلمة بمعنى عَبَّأَ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ضدّ كلمة صَواب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كلمة بمعنى سَكَنَ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111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مرادف احْتَجَبَ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36886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890" y="3375252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بدَأَ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3857" y="3931699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أطفَأَ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ستطيل 4">
            <a:extLst>
              <a:ext uri="{FF2B5EF4-FFF2-40B4-BE49-F238E27FC236}">
                <a16:creationId xmlns:a16="http://schemas.microsoft.com/office/drawing/2014/main" id="{4767CD8A-D324-4E24-8852-D621196085B4}"/>
              </a:ext>
            </a:extLst>
          </p:cNvPr>
          <p:cNvSpPr/>
          <p:nvPr/>
        </p:nvSpPr>
        <p:spPr>
          <a:xfrm>
            <a:off x="188256" y="160216"/>
            <a:ext cx="4717774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الهَمْزةُ المُتَطرِّفةُ بَعْدَ حَرْفٍ مَفْتوحٍ -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2CFDAB4-6627-4608-88DB-CC90110FB13A}"/>
              </a:ext>
            </a:extLst>
          </p:cNvPr>
          <p:cNvSpPr/>
          <p:nvPr/>
        </p:nvSpPr>
        <p:spPr>
          <a:xfrm>
            <a:off x="237149" y="647279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74A696ED-B95F-4D64-9DFF-AA978DF77938}"/>
              </a:ext>
            </a:extLst>
          </p:cNvPr>
          <p:cNvSpPr txBox="1"/>
          <p:nvPr/>
        </p:nvSpPr>
        <p:spPr>
          <a:xfrm>
            <a:off x="887895" y="1180492"/>
            <a:ext cx="106566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الجدولَ بكلِماتٍ تحتوي على همزةٍ متطرِّفةٍ ما قبلَها مفتوحٌ وفقًا للمطلوب في العمودِ الأوّلِ: (3 دقائق)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F997B774-0CD5-4C6D-B2C3-50DE4A3E2C9A}"/>
              </a:ext>
            </a:extLst>
          </p:cNvPr>
          <p:cNvSpPr txBox="1"/>
          <p:nvPr/>
        </p:nvSpPr>
        <p:spPr>
          <a:xfrm>
            <a:off x="887895" y="4531710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مَلَأَ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599E0CAA-E9E0-45BD-88E1-A54F54CBB180}"/>
              </a:ext>
            </a:extLst>
          </p:cNvPr>
          <p:cNvSpPr txBox="1"/>
          <p:nvPr/>
        </p:nvSpPr>
        <p:spPr>
          <a:xfrm>
            <a:off x="870183" y="5088861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خَطَأٌ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FD3160BA-5211-46A3-8B38-6AB0124F5900}"/>
              </a:ext>
            </a:extLst>
          </p:cNvPr>
          <p:cNvSpPr txBox="1"/>
          <p:nvPr/>
        </p:nvSpPr>
        <p:spPr>
          <a:xfrm>
            <a:off x="839218" y="5666902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هَدَأَ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0C677B74-2B40-4261-BEAE-2DC71ED2F7B1}"/>
              </a:ext>
            </a:extLst>
          </p:cNvPr>
          <p:cNvSpPr txBox="1"/>
          <p:nvPr/>
        </p:nvSpPr>
        <p:spPr>
          <a:xfrm>
            <a:off x="839218" y="6251677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اختبَأَ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7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384" y="248632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نشاط (2)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37" y="1183208"/>
            <a:ext cx="11586166" cy="111564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أضع علامة (√) أمام الكلمة المكتوبة بشكل صحيح، وعلامة (</a:t>
            </a:r>
            <a:r>
              <a:rPr lang="en-US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x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) أمام الكلمة المكتوبة بشكل خاطئ، ثم أُصوِّبُ الخطأَ: (3 دقائق) </a:t>
            </a:r>
          </a:p>
          <a:p>
            <a:pPr marL="0" indent="0">
              <a:lnSpc>
                <a:spcPct val="120000"/>
              </a:lnSpc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20000"/>
              </a:lnSpc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025075"/>
              </p:ext>
            </p:extLst>
          </p:nvPr>
        </p:nvGraphicFramePr>
        <p:xfrm>
          <a:off x="2115405" y="2398340"/>
          <a:ext cx="7697337" cy="3535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65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5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تصويب الخطأ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X</a:t>
                      </a:r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/√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الكلمة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منشَؤ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أسوَء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شاطئ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لؤلؤ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لجَئ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86399" y="3024242"/>
            <a:ext cx="92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en-US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x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599" y="3024242"/>
            <a:ext cx="92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منشَأ 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398" y="3609017"/>
            <a:ext cx="92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en-US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x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599" y="3609016"/>
            <a:ext cx="92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أسوَأ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399" y="4193791"/>
            <a:ext cx="92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√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6398" y="4778566"/>
            <a:ext cx="92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√</a:t>
            </a:r>
            <a:endParaRPr lang="en-US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045" y="5363341"/>
            <a:ext cx="92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en-US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x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599" y="5330680"/>
            <a:ext cx="92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لجَأ</a:t>
            </a:r>
            <a:endParaRPr lang="en-US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مستطيل 4">
            <a:extLst>
              <a:ext uri="{FF2B5EF4-FFF2-40B4-BE49-F238E27FC236}">
                <a16:creationId xmlns:a16="http://schemas.microsoft.com/office/drawing/2014/main" id="{2F378555-6573-4166-B642-901E6473E1EB}"/>
              </a:ext>
            </a:extLst>
          </p:cNvPr>
          <p:cNvSpPr/>
          <p:nvPr/>
        </p:nvSpPr>
        <p:spPr>
          <a:xfrm>
            <a:off x="188256" y="160216"/>
            <a:ext cx="4717774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الهَمْزةُ المُتَطرِّفةُ بَعْدَ حَرْفٍ مَفْتوحٍ -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7DDAC160-5F2E-4582-B54D-22C4D2957997}"/>
              </a:ext>
            </a:extLst>
          </p:cNvPr>
          <p:cNvSpPr/>
          <p:nvPr/>
        </p:nvSpPr>
        <p:spPr>
          <a:xfrm>
            <a:off x="223897" y="647279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00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8985" y="89589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نشاط (3)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7407" y="1176808"/>
            <a:ext cx="11633233" cy="544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أَكْتُبُ الأفعالَ الماضيةَ من الكلماتِ الآتيةِ: (3 دقائق) </a:t>
            </a: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</a:t>
            </a: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97569" y="224634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51131"/>
              </p:ext>
            </p:extLst>
          </p:nvPr>
        </p:nvGraphicFramePr>
        <p:xfrm>
          <a:off x="2427785" y="2138625"/>
          <a:ext cx="8128000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الفعل الماضي منها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الكلمة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مكافأة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وضوء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إنشاء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617706" y="2786053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قرَ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17705" y="3400086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كافَ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17704" y="4098513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توضَّ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17706" y="4699041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أنشَ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ستطيل 4">
            <a:extLst>
              <a:ext uri="{FF2B5EF4-FFF2-40B4-BE49-F238E27FC236}">
                <a16:creationId xmlns:a16="http://schemas.microsoft.com/office/drawing/2014/main" id="{FFAAFBDB-E782-465C-AEE3-12863ED21B62}"/>
              </a:ext>
            </a:extLst>
          </p:cNvPr>
          <p:cNvSpPr/>
          <p:nvPr/>
        </p:nvSpPr>
        <p:spPr>
          <a:xfrm>
            <a:off x="188256" y="160216"/>
            <a:ext cx="4717774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الهَمْزةُ المُتَطرِّفةُ بَعْدَ حَرْفٍ مَفْتوحٍ -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1C22C9D-0C9D-41C0-8BE4-06D7114DE6F3}"/>
              </a:ext>
            </a:extLst>
          </p:cNvPr>
          <p:cNvSpPr/>
          <p:nvPr/>
        </p:nvSpPr>
        <p:spPr>
          <a:xfrm>
            <a:off x="237149" y="647279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569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  <p:bldP spid="28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4050" y="544527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نشاط (4)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5218" y="1625380"/>
            <a:ext cx="11708995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أُكمِلُ أواخِرَ الكلماتِ الآتيةَ بالهمزةِ، ثم أضعُ كلَّ كلمةٍ في جملةٍ مفيدة: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(3 دقائق) 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349948" y="0"/>
            <a:ext cx="1842052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BH" sz="3600" dirty="0"/>
              <a:t>نشاط ختامي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28399" y="2468506"/>
            <a:ext cx="960053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مَلْجَـــــ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</a:t>
            </a:r>
          </a:p>
          <a:p>
            <a:pPr algn="r"/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مَرْفَــــ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تهيَّـــ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66440" y="2494638"/>
            <a:ext cx="7022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الشواطئُ والسواحلُ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ملجَأُ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الناسِ في الصيفِ.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490434" y="3212320"/>
            <a:ext cx="7022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يَقَعُ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مرفَأُ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البحرينِ الماليُّ في مدينةِ المنامةِ.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90434" y="4126079"/>
            <a:ext cx="7022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تهيَّأَ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الجنديُّ للدِّفاعِ عَنْ وَطَنِهِ.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69BDF8B2-1F7E-4CD9-BE0B-38F9F7C5E564}"/>
              </a:ext>
            </a:extLst>
          </p:cNvPr>
          <p:cNvSpPr txBox="1"/>
          <p:nvPr/>
        </p:nvSpPr>
        <p:spPr>
          <a:xfrm>
            <a:off x="8916198" y="2466348"/>
            <a:ext cx="1351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مَلْجَـــــ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273E5FB9-4813-498E-9682-FD970B2A8308}"/>
              </a:ext>
            </a:extLst>
          </p:cNvPr>
          <p:cNvSpPr txBox="1"/>
          <p:nvPr/>
        </p:nvSpPr>
        <p:spPr>
          <a:xfrm>
            <a:off x="8951015" y="3234288"/>
            <a:ext cx="1351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مَرْفَــــ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FCA2D188-9EC4-45EA-91A9-90A89BFCDD7A}"/>
              </a:ext>
            </a:extLst>
          </p:cNvPr>
          <p:cNvSpPr txBox="1"/>
          <p:nvPr/>
        </p:nvSpPr>
        <p:spPr>
          <a:xfrm>
            <a:off x="9008855" y="4206824"/>
            <a:ext cx="1351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تهيَّـــ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ستطيل 4">
            <a:extLst>
              <a:ext uri="{FF2B5EF4-FFF2-40B4-BE49-F238E27FC236}">
                <a16:creationId xmlns:a16="http://schemas.microsoft.com/office/drawing/2014/main" id="{F85C5EAE-1F7E-498E-B639-C5439DE543A7}"/>
              </a:ext>
            </a:extLst>
          </p:cNvPr>
          <p:cNvSpPr/>
          <p:nvPr/>
        </p:nvSpPr>
        <p:spPr>
          <a:xfrm>
            <a:off x="188256" y="160216"/>
            <a:ext cx="4717774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الهَمْزةُ المُتَطرِّفةُ بَعْدَ حَرْفٍ مَفْتوحٍ -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95567121-EE7B-4E11-960A-0D70DDBBC365}"/>
              </a:ext>
            </a:extLst>
          </p:cNvPr>
          <p:cNvSpPr/>
          <p:nvPr/>
        </p:nvSpPr>
        <p:spPr>
          <a:xfrm>
            <a:off x="223897" y="647279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سهم: لليسار 3">
            <a:extLst>
              <a:ext uri="{FF2B5EF4-FFF2-40B4-BE49-F238E27FC236}">
                <a16:creationId xmlns:a16="http://schemas.microsoft.com/office/drawing/2014/main" id="{11FA5B50-0DDF-4B7F-B8AF-56EDEB3A2342}"/>
              </a:ext>
            </a:extLst>
          </p:cNvPr>
          <p:cNvSpPr/>
          <p:nvPr/>
        </p:nvSpPr>
        <p:spPr>
          <a:xfrm>
            <a:off x="6870989" y="2599134"/>
            <a:ext cx="1241778" cy="3192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سهم: لليسار 17">
            <a:extLst>
              <a:ext uri="{FF2B5EF4-FFF2-40B4-BE49-F238E27FC236}">
                <a16:creationId xmlns:a16="http://schemas.microsoft.com/office/drawing/2014/main" id="{346E19E0-EA21-4015-A7DC-F2A72EFA1910}"/>
              </a:ext>
            </a:extLst>
          </p:cNvPr>
          <p:cNvSpPr/>
          <p:nvPr/>
        </p:nvSpPr>
        <p:spPr>
          <a:xfrm>
            <a:off x="6935740" y="3442260"/>
            <a:ext cx="1241778" cy="3192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سهم: لليسار 18">
            <a:extLst>
              <a:ext uri="{FF2B5EF4-FFF2-40B4-BE49-F238E27FC236}">
                <a16:creationId xmlns:a16="http://schemas.microsoft.com/office/drawing/2014/main" id="{6C4A83FF-2F40-4263-BAEC-719BF209E698}"/>
              </a:ext>
            </a:extLst>
          </p:cNvPr>
          <p:cNvSpPr/>
          <p:nvPr/>
        </p:nvSpPr>
        <p:spPr>
          <a:xfrm>
            <a:off x="6943161" y="4258865"/>
            <a:ext cx="1241778" cy="3192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7" grpId="0" animBg="1"/>
      <p:bldP spid="4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97CC3879-3E1E-4F0D-B1DB-6923CE5968C9}"/>
              </a:ext>
            </a:extLst>
          </p:cNvPr>
          <p:cNvSpPr txBox="1">
            <a:spLocks/>
          </p:cNvSpPr>
          <p:nvPr/>
        </p:nvSpPr>
        <p:spPr>
          <a:xfrm>
            <a:off x="838200" y="2756508"/>
            <a:ext cx="10515600" cy="134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8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الدّرسُ</a:t>
            </a:r>
            <a:endParaRPr lang="en-US" sz="8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:a16="http://schemas.microsoft.com/office/drawing/2014/main" id="{0EDB802A-6533-4B0A-BCF8-104F21244F1D}"/>
              </a:ext>
            </a:extLst>
          </p:cNvPr>
          <p:cNvSpPr/>
          <p:nvPr/>
        </p:nvSpPr>
        <p:spPr>
          <a:xfrm>
            <a:off x="188256" y="160216"/>
            <a:ext cx="4717774" cy="3843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الهَمْزةُ المُتَطرِّفةُ بَعْدَ حَرْفٍ مَفْتوحٍ -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2011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2683</TotalTime>
  <Words>509</Words>
  <Application>Microsoft Office PowerPoint</Application>
  <PresentationFormat>شاشة عريضة</PresentationFormat>
  <Paragraphs>110</Paragraphs>
  <Slides>9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نشاط (1)</vt:lpstr>
      <vt:lpstr>نشاط (2)</vt:lpstr>
      <vt:lpstr>نشاط (3)</vt:lpstr>
      <vt:lpstr>نشاط (4)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بِيئتُنَا...حَيَاتُنَا (للحفظ 1-6)</dc:title>
  <dc:creator>Hatem bin Saleh Darwish</dc:creator>
  <cp:lastModifiedBy>Hatem bin Saleh Darwish</cp:lastModifiedBy>
  <cp:revision>261</cp:revision>
  <dcterms:created xsi:type="dcterms:W3CDTF">2020-03-04T09:54:10Z</dcterms:created>
  <dcterms:modified xsi:type="dcterms:W3CDTF">2020-11-05T06:44:23Z</dcterms:modified>
</cp:coreProperties>
</file>