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80" r:id="rId1"/>
  </p:sldMasterIdLst>
  <p:notesMasterIdLst>
    <p:notesMasterId r:id="rId3"/>
  </p:notesMasterIdLst>
  <p:sldIdLst>
    <p:sldId id="286" r:id="rId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80"/>
  </p:normalViewPr>
  <p:slideViewPr>
    <p:cSldViewPr snapToGrid="0">
      <p:cViewPr varScale="1">
        <p:scale>
          <a:sx n="107" d="100"/>
          <a:sy n="107" d="100"/>
        </p:scale>
        <p:origin x="73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596E6AC-A85F-4649-864E-8CB810E60F99}" type="datetimeFigureOut">
              <a:rPr lang="ar-SA" smtClean="0"/>
              <a:t>25 صفر، 1447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8549CC0-A3D8-D64D-B6CF-F298763592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55408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549CC0-A3D8-D64D-B6CF-F298763592CD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1174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DB2DD-DDEF-AC47-B3D5-502425B59FCB}" type="datetimeFigureOut">
              <a:rPr lang="ar-SA" smtClean="0"/>
              <a:t>25 صفر، 1447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036A-302C-114F-B020-26E4F6CF59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1091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DB2DD-DDEF-AC47-B3D5-502425B59FCB}" type="datetimeFigureOut">
              <a:rPr lang="ar-SA" smtClean="0"/>
              <a:t>25 صفر، 1447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036A-302C-114F-B020-26E4F6CF59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71109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DB2DD-DDEF-AC47-B3D5-502425B59FCB}" type="datetimeFigureOut">
              <a:rPr lang="ar-SA" smtClean="0"/>
              <a:t>25 صفر، 1447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036A-302C-114F-B020-26E4F6CF59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5388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0"/>
          <p:cNvPicPr preferRelativeResize="0"/>
          <p:nvPr/>
        </p:nvPicPr>
        <p:blipFill rotWithShape="1">
          <a:blip r:embed="rId2">
            <a:alphaModFix/>
          </a:blip>
          <a:srcRect l="16098" t="13538" r="23107" b="7240"/>
          <a:stretch/>
        </p:blipFill>
        <p:spPr>
          <a:xfrm flipH="1">
            <a:off x="9591334" y="216901"/>
            <a:ext cx="3058497" cy="265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0"/>
          <p:cNvPicPr preferRelativeResize="0"/>
          <p:nvPr/>
        </p:nvPicPr>
        <p:blipFill rotWithShape="1">
          <a:blip r:embed="rId3">
            <a:alphaModFix/>
          </a:blip>
          <a:srcRect l="4430" t="24261" r="14715" b="29261"/>
          <a:stretch/>
        </p:blipFill>
        <p:spPr>
          <a:xfrm rot="2402629">
            <a:off x="-94041" y="206183"/>
            <a:ext cx="2678553" cy="102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0"/>
          <p:cNvPicPr preferRelativeResize="0"/>
          <p:nvPr/>
        </p:nvPicPr>
        <p:blipFill rotWithShape="1">
          <a:blip r:embed="rId4">
            <a:alphaModFix/>
          </a:blip>
          <a:srcRect l="18161" t="4903" r="27979" b="7691"/>
          <a:stretch/>
        </p:blipFill>
        <p:spPr>
          <a:xfrm>
            <a:off x="-1217566" y="3155302"/>
            <a:ext cx="1987236" cy="2149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2653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1"/>
          <p:cNvPicPr preferRelativeResize="0"/>
          <p:nvPr/>
        </p:nvPicPr>
        <p:blipFill rotWithShape="1">
          <a:blip r:embed="rId2">
            <a:alphaModFix/>
          </a:blip>
          <a:srcRect l="21352" t="10743" r="29873" b="13112"/>
          <a:stretch/>
        </p:blipFill>
        <p:spPr>
          <a:xfrm>
            <a:off x="10767201" y="5078684"/>
            <a:ext cx="2128303" cy="2214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1"/>
          <p:cNvPicPr preferRelativeResize="0"/>
          <p:nvPr/>
        </p:nvPicPr>
        <p:blipFill rotWithShape="1">
          <a:blip r:embed="rId3">
            <a:alphaModFix/>
          </a:blip>
          <a:srcRect l="4430" t="24261" r="14715" b="29261"/>
          <a:stretch/>
        </p:blipFill>
        <p:spPr>
          <a:xfrm rot="2402629">
            <a:off x="9383126" y="4533550"/>
            <a:ext cx="2678553" cy="1026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6805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DB2DD-DDEF-AC47-B3D5-502425B59FCB}" type="datetimeFigureOut">
              <a:rPr lang="ar-SA" smtClean="0"/>
              <a:t>25 صفر، 1447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036A-302C-114F-B020-26E4F6CF59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37489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9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18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27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37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4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55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6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7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DB2DD-DDEF-AC47-B3D5-502425B59FCB}" type="datetimeFigureOut">
              <a:rPr lang="ar-SA" smtClean="0"/>
              <a:t>25 صفر، 1447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036A-302C-114F-B020-26E4F6CF59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4413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DB2DD-DDEF-AC47-B3D5-502425B59FCB}" type="datetimeFigureOut">
              <a:rPr lang="ar-SA" smtClean="0"/>
              <a:t>25 صفر، 1447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036A-302C-114F-B020-26E4F6CF59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66276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DB2DD-DDEF-AC47-B3D5-502425B59FCB}" type="datetimeFigureOut">
              <a:rPr lang="ar-SA" smtClean="0"/>
              <a:t>25 صفر، 1447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036A-302C-114F-B020-26E4F6CF59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50471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DB2DD-DDEF-AC47-B3D5-502425B59FCB}" type="datetimeFigureOut">
              <a:rPr lang="ar-SA" smtClean="0"/>
              <a:t>25 صفر، 1447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036A-302C-114F-B020-26E4F6CF59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34029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DB2DD-DDEF-AC47-B3D5-502425B59FCB}" type="datetimeFigureOut">
              <a:rPr lang="ar-SA" smtClean="0"/>
              <a:t>25 صفر، 1447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036A-302C-114F-B020-26E4F6CF59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00682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9" indent="0">
              <a:buNone/>
              <a:defRPr sz="1400"/>
            </a:lvl2pPr>
            <a:lvl3pPr marL="914418" indent="0">
              <a:buNone/>
              <a:defRPr sz="1200"/>
            </a:lvl3pPr>
            <a:lvl4pPr marL="1371627" indent="0">
              <a:buNone/>
              <a:defRPr sz="1000"/>
            </a:lvl4pPr>
            <a:lvl5pPr marL="1828837" indent="0">
              <a:buNone/>
              <a:defRPr sz="1000"/>
            </a:lvl5pPr>
            <a:lvl6pPr marL="2286046" indent="0">
              <a:buNone/>
              <a:defRPr sz="1000"/>
            </a:lvl6pPr>
            <a:lvl7pPr marL="2743255" indent="0">
              <a:buNone/>
              <a:defRPr sz="1000"/>
            </a:lvl7pPr>
            <a:lvl8pPr marL="3200464" indent="0">
              <a:buNone/>
              <a:defRPr sz="1000"/>
            </a:lvl8pPr>
            <a:lvl9pPr marL="3657673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DB2DD-DDEF-AC47-B3D5-502425B59FCB}" type="datetimeFigureOut">
              <a:rPr lang="ar-SA" smtClean="0"/>
              <a:t>25 صفر، 1447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036A-302C-114F-B020-26E4F6CF59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3753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9" indent="0">
              <a:buNone/>
              <a:defRPr sz="2800"/>
            </a:lvl2pPr>
            <a:lvl3pPr marL="914418" indent="0">
              <a:buNone/>
              <a:defRPr sz="2400"/>
            </a:lvl3pPr>
            <a:lvl4pPr marL="1371627" indent="0">
              <a:buNone/>
              <a:defRPr sz="2000"/>
            </a:lvl4pPr>
            <a:lvl5pPr marL="1828837" indent="0">
              <a:buNone/>
              <a:defRPr sz="2000"/>
            </a:lvl5pPr>
            <a:lvl6pPr marL="2286046" indent="0">
              <a:buNone/>
              <a:defRPr sz="2000"/>
            </a:lvl6pPr>
            <a:lvl7pPr marL="2743255" indent="0">
              <a:buNone/>
              <a:defRPr sz="2000"/>
            </a:lvl7pPr>
            <a:lvl8pPr marL="3200464" indent="0">
              <a:buNone/>
              <a:defRPr sz="2000"/>
            </a:lvl8pPr>
            <a:lvl9pPr marL="3657673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9" indent="0">
              <a:buNone/>
              <a:defRPr sz="1400"/>
            </a:lvl2pPr>
            <a:lvl3pPr marL="914418" indent="0">
              <a:buNone/>
              <a:defRPr sz="1200"/>
            </a:lvl3pPr>
            <a:lvl4pPr marL="1371627" indent="0">
              <a:buNone/>
              <a:defRPr sz="1000"/>
            </a:lvl4pPr>
            <a:lvl5pPr marL="1828837" indent="0">
              <a:buNone/>
              <a:defRPr sz="1000"/>
            </a:lvl5pPr>
            <a:lvl6pPr marL="2286046" indent="0">
              <a:buNone/>
              <a:defRPr sz="1000"/>
            </a:lvl6pPr>
            <a:lvl7pPr marL="2743255" indent="0">
              <a:buNone/>
              <a:defRPr sz="1000"/>
            </a:lvl7pPr>
            <a:lvl8pPr marL="3200464" indent="0">
              <a:buNone/>
              <a:defRPr sz="1000"/>
            </a:lvl8pPr>
            <a:lvl9pPr marL="3657673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DB2DD-DDEF-AC47-B3D5-502425B59FCB}" type="datetimeFigureOut">
              <a:rPr lang="ar-SA" smtClean="0"/>
              <a:t>25 صفر، 1447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036A-302C-114F-B020-26E4F6CF59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05525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3DB2DD-DDEF-AC47-B3D5-502425B59FCB}" type="datetimeFigureOut">
              <a:rPr lang="ar-SA" smtClean="0"/>
              <a:t>25 صفر، 1447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4A036A-302C-114F-B020-26E4F6CF59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54176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p:txStyles>
    <p:titleStyle>
      <a:lvl1pPr algn="l" defTabSz="914418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r" defTabSz="914418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4" indent="-228605" algn="r" defTabSz="914418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3" indent="-228605" algn="r" defTabSz="914418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32" indent="-228605" algn="r" defTabSz="914418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41" indent="-228605" algn="r" defTabSz="914418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50" indent="-228605" algn="r" defTabSz="914418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59" indent="-228605" algn="r" defTabSz="914418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69" indent="-228605" algn="r" defTabSz="914418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78" indent="-228605" algn="r" defTabSz="914418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18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r" defTabSz="914418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r" defTabSz="914418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r" defTabSz="914418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7" algn="r" defTabSz="914418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6" algn="r" defTabSz="914418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r" defTabSz="914418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4" algn="r" defTabSz="914418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3" algn="r" defTabSz="914418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2">
            <a:extLst>
              <a:ext uri="{FF2B5EF4-FFF2-40B4-BE49-F238E27FC236}">
                <a16:creationId xmlns:a16="http://schemas.microsoft.com/office/drawing/2014/main" id="{35A94937-4568-120A-8C4D-64B60CF769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989271"/>
              </p:ext>
            </p:extLst>
          </p:nvPr>
        </p:nvGraphicFramePr>
        <p:xfrm>
          <a:off x="464155" y="1049337"/>
          <a:ext cx="11263690" cy="5463808"/>
        </p:xfrm>
        <a:graphic>
          <a:graphicData uri="http://schemas.openxmlformats.org/drawingml/2006/table">
            <a:tbl>
              <a:tblPr rtl="1" firstRow="1" bandRow="1"/>
              <a:tblGrid>
                <a:gridCol w="1374299">
                  <a:extLst>
                    <a:ext uri="{9D8B030D-6E8A-4147-A177-3AD203B41FA5}">
                      <a16:colId xmlns:a16="http://schemas.microsoft.com/office/drawing/2014/main" val="300235442"/>
                    </a:ext>
                  </a:extLst>
                </a:gridCol>
                <a:gridCol w="1735639">
                  <a:extLst>
                    <a:ext uri="{9D8B030D-6E8A-4147-A177-3AD203B41FA5}">
                      <a16:colId xmlns:a16="http://schemas.microsoft.com/office/drawing/2014/main" val="285386622"/>
                    </a:ext>
                  </a:extLst>
                </a:gridCol>
                <a:gridCol w="1937707">
                  <a:extLst>
                    <a:ext uri="{9D8B030D-6E8A-4147-A177-3AD203B41FA5}">
                      <a16:colId xmlns:a16="http://schemas.microsoft.com/office/drawing/2014/main" val="3080048594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3479071150"/>
                    </a:ext>
                  </a:extLst>
                </a:gridCol>
                <a:gridCol w="1942752">
                  <a:extLst>
                    <a:ext uri="{9D8B030D-6E8A-4147-A177-3AD203B41FA5}">
                      <a16:colId xmlns:a16="http://schemas.microsoft.com/office/drawing/2014/main" val="1923932561"/>
                    </a:ext>
                  </a:extLst>
                </a:gridCol>
                <a:gridCol w="2253993">
                  <a:extLst>
                    <a:ext uri="{9D8B030D-6E8A-4147-A177-3AD203B41FA5}">
                      <a16:colId xmlns:a16="http://schemas.microsoft.com/office/drawing/2014/main" val="2646116139"/>
                    </a:ext>
                  </a:extLst>
                </a:gridCol>
              </a:tblGrid>
              <a:tr h="429707">
                <a:tc>
                  <a:txBody>
                    <a:bodyPr/>
                    <a:lstStyle/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r>
                        <a:rPr lang="ar-SA" sz="1800" b="1">
                          <a:solidFill>
                            <a:schemeClr val="bg1"/>
                          </a:solidFill>
                          <a:cs typeface="+mn-cs"/>
                        </a:rPr>
                        <a:t>اليوم</a:t>
                      </a:r>
                      <a:endParaRPr lang="ar-SA" sz="1800" b="1" dirty="0">
                        <a:solidFill>
                          <a:schemeClr val="bg1"/>
                        </a:solidFill>
                        <a:cs typeface="+mn-cs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98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ar-SA" sz="1800" b="1">
                          <a:solidFill>
                            <a:schemeClr val="bg1"/>
                          </a:solidFill>
                          <a:cs typeface="+mn-cs"/>
                        </a:rPr>
                        <a:t>الأحد</a:t>
                      </a:r>
                      <a:endParaRPr lang="ar-SA" sz="1800" b="1" dirty="0">
                        <a:solidFill>
                          <a:schemeClr val="bg1"/>
                        </a:solidFill>
                        <a:cs typeface="+mn-cs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98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ar-SA" sz="1800" b="1">
                          <a:solidFill>
                            <a:schemeClr val="bg1"/>
                          </a:solidFill>
                          <a:cs typeface="+mn-cs"/>
                        </a:rPr>
                        <a:t>الإثنين</a:t>
                      </a:r>
                      <a:endParaRPr lang="ar-SA" sz="1800" b="1" dirty="0">
                        <a:solidFill>
                          <a:schemeClr val="bg1"/>
                        </a:solidFill>
                        <a:cs typeface="+mn-cs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98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ar-SA" sz="1800" b="1">
                          <a:solidFill>
                            <a:schemeClr val="bg1"/>
                          </a:solidFill>
                          <a:cs typeface="+mn-cs"/>
                        </a:rPr>
                        <a:t>الثلاثاء</a:t>
                      </a:r>
                      <a:endParaRPr lang="ar-SA" sz="1800" b="1" dirty="0">
                        <a:solidFill>
                          <a:schemeClr val="bg1"/>
                        </a:solidFill>
                        <a:cs typeface="+mn-cs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98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ar-SA" sz="1800" b="1">
                          <a:solidFill>
                            <a:schemeClr val="bg1"/>
                          </a:solidFill>
                          <a:cs typeface="+mn-cs"/>
                        </a:rPr>
                        <a:t>الأربعاء</a:t>
                      </a:r>
                      <a:endParaRPr lang="ar-SA" sz="1800" b="1" dirty="0">
                        <a:solidFill>
                          <a:schemeClr val="bg1"/>
                        </a:solidFill>
                        <a:cs typeface="+mn-cs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98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ar-SA" sz="1800" b="1">
                          <a:solidFill>
                            <a:schemeClr val="bg1"/>
                          </a:solidFill>
                          <a:cs typeface="+mn-cs"/>
                        </a:rPr>
                        <a:t>الخميس</a:t>
                      </a:r>
                      <a:endParaRPr lang="ar-SA" sz="1800" b="1" dirty="0">
                        <a:solidFill>
                          <a:schemeClr val="bg1"/>
                        </a:solidFill>
                        <a:cs typeface="+mn-cs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98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487983"/>
                  </a:ext>
                </a:extLst>
              </a:tr>
              <a:tr h="361346">
                <a:tc>
                  <a:txBody>
                    <a:bodyPr/>
                    <a:lstStyle/>
                    <a:p>
                      <a:pPr marL="0" marR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ar-SA" sz="1800" b="1">
                          <a:solidFill>
                            <a:schemeClr val="bg1"/>
                          </a:solidFill>
                          <a:cs typeface="+mn-cs"/>
                        </a:rPr>
                        <a:t>المادة</a:t>
                      </a:r>
                      <a:endParaRPr lang="ar-SA" sz="1800" b="1" dirty="0">
                        <a:solidFill>
                          <a:schemeClr val="bg1"/>
                        </a:solidFill>
                        <a:cs typeface="+mn-cs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r>
                        <a:rPr lang="ar-SA" sz="1800" b="1">
                          <a:solidFill>
                            <a:schemeClr val="bg1"/>
                          </a:solidFill>
                          <a:cs typeface="+mn-cs"/>
                        </a:rPr>
                        <a:t>قرآن</a:t>
                      </a:r>
                      <a:endParaRPr lang="ar-SA" sz="1800" b="1" dirty="0">
                        <a:solidFill>
                          <a:schemeClr val="bg1"/>
                        </a:solidFill>
                        <a:cs typeface="+mn-cs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r>
                        <a:rPr lang="ar-SA" sz="1800" b="1">
                          <a:solidFill>
                            <a:schemeClr val="bg1"/>
                          </a:solidFill>
                          <a:cs typeface="+mn-cs"/>
                        </a:rPr>
                        <a:t>توحيد</a:t>
                      </a:r>
                      <a:endParaRPr lang="ar-SA" sz="1800" b="1" dirty="0">
                        <a:solidFill>
                          <a:schemeClr val="bg1"/>
                        </a:solidFill>
                        <a:cs typeface="+mn-cs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r>
                        <a:rPr lang="ar-SA" sz="1800" b="1">
                          <a:solidFill>
                            <a:schemeClr val="bg1"/>
                          </a:solidFill>
                          <a:cs typeface="+mn-cs"/>
                        </a:rPr>
                        <a:t>فقه</a:t>
                      </a:r>
                      <a:endParaRPr lang="ar-SA" sz="1800" b="1" dirty="0">
                        <a:solidFill>
                          <a:schemeClr val="bg1"/>
                        </a:solidFill>
                        <a:cs typeface="+mn-cs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r>
                        <a:rPr lang="ar-SA" sz="1800" b="1">
                          <a:solidFill>
                            <a:schemeClr val="bg1"/>
                          </a:solidFill>
                          <a:cs typeface="+mn-cs"/>
                        </a:rPr>
                        <a:t>حديث</a:t>
                      </a:r>
                      <a:endParaRPr lang="ar-SA" sz="1800" b="1" dirty="0">
                        <a:solidFill>
                          <a:schemeClr val="bg1"/>
                        </a:solidFill>
                        <a:cs typeface="+mn-cs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r>
                        <a:rPr lang="ar-SA" sz="1800" b="1">
                          <a:solidFill>
                            <a:schemeClr val="bg1"/>
                          </a:solidFill>
                          <a:cs typeface="+mn-cs"/>
                        </a:rPr>
                        <a:t>تفسير</a:t>
                      </a:r>
                      <a:endParaRPr lang="ar-SA" sz="1800" b="1" dirty="0">
                        <a:solidFill>
                          <a:schemeClr val="bg1"/>
                        </a:solidFill>
                        <a:cs typeface="+mn-cs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9E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647450"/>
                  </a:ext>
                </a:extLst>
              </a:tr>
              <a:tr h="65042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SA" sz="1800" b="1">
                          <a:solidFill>
                            <a:srgbClr val="C00000"/>
                          </a:solidFill>
                          <a:cs typeface="+mn-cs"/>
                        </a:rPr>
                        <a:t>موضوع الدرس</a:t>
                      </a:r>
                      <a:endParaRPr lang="ar-SA" sz="1800" b="1" dirty="0">
                        <a:solidFill>
                          <a:srgbClr val="C00000"/>
                        </a:solidFill>
                        <a:cs typeface="+mn-cs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6A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r>
                        <a:rPr lang="ar-SA" sz="18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+mn-cs"/>
                          <a:sym typeface="Arial"/>
                        </a:rPr>
                        <a:t>تلاوة: سورة الحج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ar-SA" sz="18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+mn-cs"/>
                          <a:sym typeface="Arial"/>
                        </a:rPr>
                        <a:t>( ١ – ١٨ )</a:t>
                      </a: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SA" b="1" dirty="0"/>
                        <a:t>استحقاق الله تعالى العبادة وحده لا شريك له</a:t>
                      </a:r>
                      <a:endParaRPr lang="ar-SA" sz="1800" b="1" i="0" u="none" strike="noStrike" cap="none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  <a:cs typeface="+mn-cs"/>
                        <a:sym typeface="Arial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18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SA" b="1" dirty="0"/>
                        <a:t>منزلة الزكاة وشروط وجوبها</a:t>
                      </a:r>
                      <a:endParaRPr lang="ar-SA" sz="1800" b="1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r>
                        <a:rPr lang="ar-SA" sz="1800" b="1" dirty="0">
                          <a:cs typeface="+mn-cs"/>
                        </a:rPr>
                        <a:t>شعب الإيمان</a:t>
                      </a: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r>
                        <a:rPr lang="ar-SA" sz="18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+mn-cs"/>
                          <a:sym typeface="Arial"/>
                        </a:rPr>
                        <a:t>تفسير سورة الجمعة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ar-SA" sz="18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+mn-cs"/>
                          <a:sym typeface="Arial"/>
                        </a:rPr>
                        <a:t>( ١ – ٤ )</a:t>
                      </a: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986813"/>
                  </a:ext>
                </a:extLst>
              </a:tr>
              <a:tr h="3078774">
                <a:tc>
                  <a:txBody>
                    <a:bodyPr/>
                    <a:lstStyle/>
                    <a:p>
                      <a:pPr marL="0" marR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ar-SA" sz="1800" b="1">
                          <a:solidFill>
                            <a:srgbClr val="C00000"/>
                          </a:solidFill>
                          <a:cs typeface="+mn-cs"/>
                        </a:rPr>
                        <a:t>هدف التعلم</a:t>
                      </a:r>
                      <a:endParaRPr lang="ar-SA" sz="1800" b="1" dirty="0">
                        <a:solidFill>
                          <a:srgbClr val="C00000"/>
                        </a:solidFill>
                        <a:cs typeface="+mn-cs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6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SA" sz="1800" b="1" i="0" u="none" strike="noStrike" cap="non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TC-Regular"/>
                          <a:ea typeface="Arial"/>
                          <a:cs typeface="+mn-cs"/>
                          <a:sym typeface="Arial"/>
                        </a:rPr>
                        <a:t>* أن تقرأ الطالبة الآيات قراءة سليمة.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SA" sz="1800" b="1" i="0" u="none" strike="noStrike" cap="non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STC-Regular"/>
                          <a:ea typeface="Arial"/>
                          <a:cs typeface="+mn-cs"/>
                          <a:sym typeface="Arial"/>
                        </a:rPr>
                        <a:t>* أن تبين الطالبة الأحكام التجويدية.</a:t>
                      </a:r>
                      <a:endParaRPr lang="ar-SA" sz="1800" b="1" i="0" u="none" strike="noStrike" cap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STC-Regular"/>
                        <a:ea typeface="Arial"/>
                        <a:cs typeface="+mn-cs"/>
                        <a:sym typeface="Arial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11113" marR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80000"/>
                        <a:buFont typeface="Arial" panose="020B0604020202020204" pitchFamily="34" charset="0"/>
                        <a:buNone/>
                        <a:tabLst>
                          <a:tab pos="933450" algn="r"/>
                        </a:tabLst>
                      </a:pPr>
                      <a:r>
                        <a:rPr lang="ar-SA" sz="20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+mn-cs"/>
                        </a:rPr>
                        <a:t>* </a:t>
                      </a:r>
                      <a:r>
                        <a:rPr lang="ar-SA" sz="2000" b="1" i="0" u="none" strike="noStrike" dirty="0"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+mn-cs"/>
                        </a:rPr>
                        <a:t>أن توضح الطالبة دلائل استحقاق الله تعالى للعبادة وحده لا شريك له </a:t>
                      </a:r>
                      <a:endParaRPr lang="ar-SA" sz="20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+mn-cs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+mn-cs"/>
                          <a:sym typeface="Montserrat Light"/>
                        </a:rPr>
                        <a:t>* أن تحدد الطالبة معنى الزكاة.</a:t>
                      </a:r>
                    </a:p>
                    <a:p>
                      <a:pPr algn="ctr" rtl="1"/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+mn-cs"/>
                          <a:sym typeface="Montserrat Light"/>
                        </a:rPr>
                        <a:t>* أن تبين الطالبة منزلة الزكاة في الإسلام.</a:t>
                      </a:r>
                    </a:p>
                    <a:p>
                      <a:pPr algn="ctr" rtl="1"/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+mn-cs"/>
                          <a:sym typeface="Montserrat Light"/>
                        </a:rPr>
                        <a:t>* أن توضح الطالبة الحكمة من وجوب الزكاة.</a:t>
                      </a:r>
                    </a:p>
                    <a:p>
                      <a:pPr algn="ctr" rtl="1"/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+mn-cs"/>
                          <a:sym typeface="Montserrat Light"/>
                        </a:rPr>
                        <a:t>* أن تبين الطالبة شروط وجوب الزكاة.</a:t>
                      </a: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+mn-cs"/>
                        </a:rPr>
                        <a:t>* </a:t>
                      </a: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+mn-cs"/>
                          <a:sym typeface="Lora"/>
                        </a:rPr>
                        <a:t>أن تقرأ الطالبة الحديث قراءة صحيحة.</a:t>
                      </a:r>
                    </a:p>
                    <a:p>
                      <a:pPr algn="ctr" rtl="1"/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+mn-cs"/>
                          <a:sym typeface="Lora"/>
                        </a:rPr>
                        <a:t>* أن تقدم الطالبة ترجمة موجزة لراوي الحديث.</a:t>
                      </a:r>
                    </a:p>
                    <a:p>
                      <a:pPr algn="ctr" rtl="1"/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+mn-cs"/>
                          <a:sym typeface="Lora"/>
                        </a:rPr>
                        <a:t>* أن تمثل الطالبة لشعب الإيمان.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+mn-cs"/>
                        <a:sym typeface="Lora"/>
                      </a:endParaRPr>
                    </a:p>
                    <a:p>
                      <a:pPr algn="ctr" rtl="1"/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+mn-cs"/>
                          <a:sym typeface="Lora"/>
                        </a:rPr>
                        <a:t>* أن تبين الطالبة أهمية خلق الحياء.</a:t>
                      </a:r>
                    </a:p>
                    <a:p>
                      <a:pPr algn="ctr" rtl="1"/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+mn-cs"/>
                          <a:sym typeface="Lora"/>
                        </a:rPr>
                        <a:t>* أن تستنبط الطالبة الفوائد من الحديث.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+mn-cs"/>
                        <a:sym typeface="Lora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* </a:t>
                      </a: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+mn-cs"/>
                        </a:rPr>
                        <a:t> أن تقرأ الطالبة الآيات قراءة صحيحة.</a:t>
                      </a:r>
                    </a:p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+mn-cs"/>
                        </a:rPr>
                        <a:t>* أن تبين الطالبة معاني الكلمات الغريبة.</a:t>
                      </a:r>
                    </a:p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+mn-cs"/>
                        </a:rPr>
                        <a:t>* أن تفسر الطالبة الآيات المحددة من سورة الجمعة.</a:t>
                      </a:r>
                    </a:p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+mn-cs"/>
                        </a:rPr>
                        <a:t>* أن تستنبط الطالبة الفوائد من الآيات.</a:t>
                      </a:r>
                    </a:p>
                    <a:p>
                      <a:pPr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+mn-cs"/>
                        </a:rPr>
                        <a:t>* أن تبين الطالبة منة الله تعالى علينا ببعثة محمد ﷺ وفضلِ أُمَّته.</a:t>
                      </a: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609537"/>
                  </a:ext>
                </a:extLst>
              </a:tr>
              <a:tr h="939499">
                <a:tc>
                  <a:txBody>
                    <a:bodyPr/>
                    <a:lstStyle/>
                    <a:p>
                      <a:pPr marL="0" marR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ar-SA" sz="1800" b="1">
                          <a:solidFill>
                            <a:srgbClr val="C00000"/>
                          </a:solidFill>
                          <a:cs typeface="+mn-cs"/>
                        </a:rPr>
                        <a:t>الواجبات المنزلية</a:t>
                      </a:r>
                      <a:endParaRPr lang="ar-SA" sz="1800" b="1" dirty="0">
                        <a:solidFill>
                          <a:srgbClr val="C00000"/>
                        </a:solidFill>
                        <a:cs typeface="+mn-cs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6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SA" sz="1800" b="1" dirty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lang="ar-SA" sz="1800" b="1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+mn-cs"/>
                          <a:sym typeface="Arial"/>
                        </a:rPr>
                        <a:t>التدريب على تلاوة السورة مع مراعاة الأحكام التجويدية .</a:t>
                      </a: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SA" sz="1800" b="1" dirty="0">
                          <a:cs typeface="+mn-cs"/>
                        </a:rPr>
                        <a:t>الكتاب صفحة (١٧) 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SA" sz="1800" b="1" dirty="0">
                          <a:cs typeface="+mn-cs"/>
                        </a:rPr>
                        <a:t>السؤال الأول .</a:t>
                      </a:r>
                      <a:endParaRPr lang="ar-SA" sz="1800" b="1" i="0" u="none" strike="noStrike" cap="none" dirty="0">
                        <a:solidFill>
                          <a:srgbClr val="0070C0"/>
                        </a:solidFill>
                        <a:latin typeface="Arial"/>
                        <a:ea typeface="Arial"/>
                        <a:cs typeface="+mn-cs"/>
                        <a:sym typeface="Arial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SA" sz="1800" b="1" dirty="0">
                          <a:cs typeface="+mn-cs"/>
                        </a:rPr>
                        <a:t>الكتاب صفحة (١٥٣)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SA" sz="1800" b="1" dirty="0">
                          <a:cs typeface="+mn-cs"/>
                        </a:rPr>
                        <a:t>السؤال الأول .</a:t>
                      </a:r>
                      <a:endParaRPr lang="ar-SA" sz="1800" b="1" i="0" u="none" strike="noStrike" cap="none" dirty="0">
                        <a:solidFill>
                          <a:srgbClr val="016B35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+mn-cs"/>
                        <a:sym typeface="Open Sans"/>
                      </a:endParaRPr>
                    </a:p>
                    <a:p>
                      <a:pPr marL="0" indent="0" algn="ctr" rtl="1">
                        <a:buFont typeface="Arial" panose="020B0604020202020204" pitchFamily="34" charset="0"/>
                        <a:buNone/>
                      </a:pPr>
                      <a:endParaRPr lang="ar-SA" sz="1800" b="1" dirty="0">
                        <a:cs typeface="+mn-cs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SA" sz="1800" b="1" dirty="0">
                          <a:cs typeface="+mn-cs"/>
                        </a:rPr>
                        <a:t>الكتاب صفحة (١٠٨)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SA" sz="1800" b="1" dirty="0">
                          <a:cs typeface="+mn-cs"/>
                        </a:rPr>
                        <a:t>السؤال الأول .</a:t>
                      </a:r>
                      <a:endParaRPr lang="ar-SA" sz="1800" b="1" i="0" u="none" strike="noStrike" cap="none" dirty="0">
                        <a:solidFill>
                          <a:srgbClr val="016B35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+mn-cs"/>
                        <a:sym typeface="Open Sans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SA" sz="1800" b="1" dirty="0">
                          <a:cs typeface="+mn-cs"/>
                        </a:rPr>
                        <a:t>الكتاب صفحة (٥٨)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ar-SA" sz="1800" b="1" dirty="0">
                          <a:cs typeface="+mn-cs"/>
                        </a:rPr>
                        <a:t> السؤال الثاني.</a:t>
                      </a:r>
                      <a:endParaRPr lang="ar-SA" sz="1800" b="0" i="0" u="none" strike="noStrike" cap="none" dirty="0">
                        <a:solidFill>
                          <a:srgbClr val="0070C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+mn-cs"/>
                        <a:sym typeface="Arial"/>
                      </a:endParaRPr>
                    </a:p>
                  </a:txBody>
                  <a:tcPr marL="65314" marR="65314" marT="32657" marB="3265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551326"/>
                  </a:ext>
                </a:extLst>
              </a:tr>
            </a:tbl>
          </a:graphicData>
        </a:graphic>
      </p:graphicFrame>
      <p:pic>
        <p:nvPicPr>
          <p:cNvPr id="14" name="صورة 13" descr="صورة تحتوي على نص, الخط, الرسومات, تصميم الجرافيك&#10;&#10;تم إنشاء الوصف تلقائياً">
            <a:extLst>
              <a:ext uri="{FF2B5EF4-FFF2-40B4-BE49-F238E27FC236}">
                <a16:creationId xmlns:a16="http://schemas.microsoft.com/office/drawing/2014/main" id="{F4B6E437-A77D-616B-ED71-C924DEC8D7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000" t="23000" r="16000" b="26000"/>
          <a:stretch/>
        </p:blipFill>
        <p:spPr>
          <a:xfrm>
            <a:off x="10852451" y="0"/>
            <a:ext cx="1288143" cy="925286"/>
          </a:xfrm>
          <a:prstGeom prst="rect">
            <a:avLst/>
          </a:prstGeom>
        </p:spPr>
      </p:pic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9A5EB3D5-75F5-4E34-8CFB-EEAD856514D9}"/>
              </a:ext>
            </a:extLst>
          </p:cNvPr>
          <p:cNvGrpSpPr/>
          <p:nvPr/>
        </p:nvGrpSpPr>
        <p:grpSpPr>
          <a:xfrm>
            <a:off x="1825698" y="462643"/>
            <a:ext cx="8985633" cy="522095"/>
            <a:chOff x="2317909" y="2097803"/>
            <a:chExt cx="11169488" cy="730933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7ABC860A-1687-9CAE-6235-3EEA10F17704}"/>
                </a:ext>
              </a:extLst>
            </p:cNvPr>
            <p:cNvGrpSpPr/>
            <p:nvPr/>
          </p:nvGrpSpPr>
          <p:grpSpPr>
            <a:xfrm>
              <a:off x="2317909" y="2097803"/>
              <a:ext cx="11169488" cy="730933"/>
              <a:chOff x="2847202" y="1069442"/>
              <a:chExt cx="10262372" cy="730933"/>
            </a:xfrm>
          </p:grpSpPr>
          <p:grpSp>
            <p:nvGrpSpPr>
              <p:cNvPr id="18" name="مجموعة 17">
                <a:extLst>
                  <a:ext uri="{FF2B5EF4-FFF2-40B4-BE49-F238E27FC236}">
                    <a16:creationId xmlns:a16="http://schemas.microsoft.com/office/drawing/2014/main" id="{76F4801E-D181-E7C9-1A43-29A8D7A13A05}"/>
                  </a:ext>
                </a:extLst>
              </p:cNvPr>
              <p:cNvGrpSpPr/>
              <p:nvPr/>
            </p:nvGrpSpPr>
            <p:grpSpPr>
              <a:xfrm>
                <a:off x="2883798" y="1069442"/>
                <a:ext cx="10225776" cy="647700"/>
                <a:chOff x="2883798" y="1069442"/>
                <a:chExt cx="10225776" cy="647700"/>
              </a:xfrm>
            </p:grpSpPr>
            <p:sp>
              <p:nvSpPr>
                <p:cNvPr id="21" name="مستطيل مستدير الزوايا 20">
                  <a:extLst>
                    <a:ext uri="{FF2B5EF4-FFF2-40B4-BE49-F238E27FC236}">
                      <a16:creationId xmlns:a16="http://schemas.microsoft.com/office/drawing/2014/main" id="{E4C504F4-A3FE-13A2-7B1A-69E86D867542}"/>
                    </a:ext>
                  </a:extLst>
                </p:cNvPr>
                <p:cNvSpPr/>
                <p:nvPr/>
              </p:nvSpPr>
              <p:spPr>
                <a:xfrm>
                  <a:off x="11811617" y="1069442"/>
                  <a:ext cx="1297957" cy="6477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AC9E83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326578">
                    <a:defRPr/>
                  </a:pPr>
                  <a:endParaRPr lang="ar-SA" sz="2400">
                    <a:solidFill>
                      <a:prstClr val="white"/>
                    </a:solidFill>
                    <a:latin typeface="Aptos" panose="02110004020202020204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" name="مستطيل مستدير الزوايا 21">
                  <a:extLst>
                    <a:ext uri="{FF2B5EF4-FFF2-40B4-BE49-F238E27FC236}">
                      <a16:creationId xmlns:a16="http://schemas.microsoft.com/office/drawing/2014/main" id="{5D918303-8850-E225-7F2D-2C0E3A3A3170}"/>
                    </a:ext>
                  </a:extLst>
                </p:cNvPr>
                <p:cNvSpPr/>
                <p:nvPr/>
              </p:nvSpPr>
              <p:spPr>
                <a:xfrm>
                  <a:off x="2883798" y="1069442"/>
                  <a:ext cx="9809851" cy="647700"/>
                </a:xfrm>
                <a:prstGeom prst="roundRect">
                  <a:avLst>
                    <a:gd name="adj" fmla="val 0"/>
                  </a:avLst>
                </a:prstGeom>
                <a:solidFill>
                  <a:srgbClr val="F0EDEA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defTabSz="326578">
                    <a:defRPr/>
                  </a:pPr>
                  <a:endParaRPr lang="ar-SA" sz="2400" dirty="0">
                    <a:solidFill>
                      <a:prstClr val="white"/>
                    </a:solidFill>
                    <a:latin typeface="Aptos" panose="02110004020202020204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9" name="مربع نص 18">
                <a:extLst>
                  <a:ext uri="{FF2B5EF4-FFF2-40B4-BE49-F238E27FC236}">
                    <a16:creationId xmlns:a16="http://schemas.microsoft.com/office/drawing/2014/main" id="{BF46C4E2-18E5-6626-AFFF-C9069B9387D6}"/>
                  </a:ext>
                </a:extLst>
              </p:cNvPr>
              <p:cNvSpPr txBox="1"/>
              <p:nvPr/>
            </p:nvSpPr>
            <p:spPr>
              <a:xfrm>
                <a:off x="9963608" y="1157944"/>
                <a:ext cx="2730042" cy="56015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defTabSz="326578">
                  <a:defRPr/>
                </a:pPr>
                <a:r>
                  <a:rPr lang="ar-SA" sz="2000" b="1" dirty="0">
                    <a:solidFill>
                      <a:srgbClr val="28675C"/>
                    </a:solidFill>
                    <a:latin typeface="Aptos" panose="02110004020202020204"/>
                    <a:cs typeface="Arial" panose="020B0604020202020204" pitchFamily="34" charset="0"/>
                  </a:rPr>
                  <a:t>الخطة الأسبوعية للصف : </a:t>
                </a:r>
              </a:p>
            </p:txBody>
          </p:sp>
          <p:sp>
            <p:nvSpPr>
              <p:cNvPr id="20" name="مربع نص 19">
                <a:extLst>
                  <a:ext uri="{FF2B5EF4-FFF2-40B4-BE49-F238E27FC236}">
                    <a16:creationId xmlns:a16="http://schemas.microsoft.com/office/drawing/2014/main" id="{015C871E-C098-6CDB-34BC-31F219D84FA1}"/>
                  </a:ext>
                </a:extLst>
              </p:cNvPr>
              <p:cNvSpPr txBox="1"/>
              <p:nvPr/>
            </p:nvSpPr>
            <p:spPr>
              <a:xfrm>
                <a:off x="2847202" y="1154044"/>
                <a:ext cx="5505486" cy="64633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marL="0" marR="0" lvl="0" indent="0" algn="r" defTabSz="4572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١ – ٥/ ٣</a:t>
                </a:r>
                <a:r>
                  <a:rPr kumimoji="0" lang="ar-SA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/ ١٤٤٧هـ 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Arial" panose="020B0604020202020204" pitchFamily="34" charset="0"/>
                  </a:rPr>
                  <a:t>- ٢٤ - ٢٨ / ٨ / ٢٠٢٥</a:t>
                </a:r>
              </a:p>
            </p:txBody>
          </p:sp>
        </p:grpSp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309F80CA-8FF1-FFCD-53A9-BC2746002318}"/>
                </a:ext>
              </a:extLst>
            </p:cNvPr>
            <p:cNvSpPr txBox="1"/>
            <p:nvPr/>
          </p:nvSpPr>
          <p:spPr>
            <a:xfrm>
              <a:off x="8349869" y="2182404"/>
              <a:ext cx="1897349" cy="64633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defTabSz="326578">
                <a:defRPr/>
              </a:pPr>
              <a:r>
                <a:rPr lang="ar-SA" sz="2400" b="1" dirty="0">
                  <a:solidFill>
                    <a:srgbClr val="C00000"/>
                  </a:solidFill>
                  <a:latin typeface="Aptos" panose="02110004020202020204"/>
                  <a:cs typeface="Arial" panose="020B0604020202020204" pitchFamily="34" charset="0"/>
                </a:rPr>
                <a:t>الثاني متوسط</a:t>
              </a:r>
            </a:p>
          </p:txBody>
        </p:sp>
      </p:grp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F12323EF-0207-EC0C-F220-C5EACB95B185}"/>
              </a:ext>
            </a:extLst>
          </p:cNvPr>
          <p:cNvSpPr txBox="1"/>
          <p:nvPr/>
        </p:nvSpPr>
        <p:spPr>
          <a:xfrm>
            <a:off x="39614" y="134615"/>
            <a:ext cx="1818126" cy="53200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defTabSz="326578" rtl="0">
              <a:defRPr/>
            </a:pPr>
            <a:r>
              <a:rPr lang="ar-SA" sz="2857" b="1" dirty="0">
                <a:solidFill>
                  <a:srgbClr val="C00000"/>
                </a:solidFill>
                <a:latin typeface="Aptos" panose="02110004020202020204"/>
                <a:cs typeface="Arial" panose="020B0604020202020204" pitchFamily="34" charset="0"/>
              </a:rPr>
              <a:t>الأسبوع الأول</a:t>
            </a:r>
          </a:p>
        </p:txBody>
      </p:sp>
    </p:spTree>
    <p:extLst>
      <p:ext uri="{BB962C8B-B14F-4D97-AF65-F5344CB8AC3E}">
        <p14:creationId xmlns:p14="http://schemas.microsoft.com/office/powerpoint/2010/main" val="2963914305"/>
      </p:ext>
    </p:extLst>
  </p:cSld>
  <p:clrMapOvr>
    <a:masterClrMapping/>
  </p:clrMapOvr>
</p:sld>
</file>

<file path=ppt/theme/theme1.xml><?xml version="1.0" encoding="utf-8"?>
<a:theme xmlns:a="http://schemas.openxmlformats.org/drawingml/2006/main" name="1_نسق Office">
  <a:themeElements>
    <a:clrScheme name="نسق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نسق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265</Words>
  <Application>Microsoft Macintosh PowerPoint</Application>
  <PresentationFormat>شاشة عريضة</PresentationFormat>
  <Paragraphs>53</Paragraphs>
  <Slides>1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STC-Regular</vt:lpstr>
      <vt:lpstr>Tahoma</vt:lpstr>
      <vt:lpstr>1_نسق Office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omaimah me</dc:creator>
  <cp:lastModifiedBy>اميمه الشنقيطي</cp:lastModifiedBy>
  <cp:revision>29</cp:revision>
  <dcterms:created xsi:type="dcterms:W3CDTF">2024-08-21T16:42:25Z</dcterms:created>
  <dcterms:modified xsi:type="dcterms:W3CDTF">2025-08-19T04:25:55Z</dcterms:modified>
</cp:coreProperties>
</file>