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94774075-A778-4E0D-AC4A-F92CBB59939C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rtl="0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65A02E2E-A05E-4F45-A9ED-065AA3CCFAB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0787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949597E-4393-4299-9348-5825C77968F6}" type="slidenum">
              <a:rPr lang="ar-EG" smtClean="0"/>
              <a:pPr>
                <a:defRPr/>
              </a:pPr>
              <a:t>1</a:t>
            </a:fld>
            <a:endParaRPr lang="ar-EG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709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06DFDEA-82A9-4257-896C-B56FE45EE774}" type="slidenum">
              <a:rPr lang="ar-EG" smtClean="0"/>
              <a:pPr>
                <a:defRPr/>
              </a:pPr>
              <a:t>10</a:t>
            </a:fld>
            <a:endParaRPr lang="ar-EG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811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FEBC6EE-AA3C-4AA3-907C-7D5F45EEB0A6}" type="slidenum">
              <a:rPr lang="ar-EG" smtClean="0"/>
              <a:pPr>
                <a:defRPr/>
              </a:pPr>
              <a:t>11</a:t>
            </a:fld>
            <a:endParaRPr lang="ar-EG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914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1EA6728-0A0E-4B63-8DF1-8A0F4A446D92}" type="slidenum">
              <a:rPr lang="ar-EG" smtClean="0"/>
              <a:pPr>
                <a:defRPr/>
              </a:pPr>
              <a:t>12</a:t>
            </a:fld>
            <a:endParaRPr lang="ar-EG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01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B08C0AA-0287-4312-8104-0EFBFEFE77C6}" type="slidenum">
              <a:rPr lang="ar-EG" smtClean="0"/>
              <a:pPr>
                <a:defRPr/>
              </a:pPr>
              <a:t>13</a:t>
            </a:fld>
            <a:endParaRPr lang="ar-EG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118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912EE05D-E139-4084-B25C-FBAD8F3C5FF3}" type="slidenum">
              <a:rPr lang="ar-EG" smtClean="0"/>
              <a:pPr>
                <a:defRPr/>
              </a:pPr>
              <a:t>14</a:t>
            </a:fld>
            <a:endParaRPr lang="ar-EG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221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B72E08A-4497-4B0B-BB60-9AC1B5D1C236}" type="slidenum">
              <a:rPr lang="ar-EG" smtClean="0"/>
              <a:pPr>
                <a:defRPr/>
              </a:pPr>
              <a:t>15</a:t>
            </a:fld>
            <a:endParaRPr lang="ar-EG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323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694F89E-E88A-4B0C-A3B2-39E9F51C3BE5}" type="slidenum">
              <a:rPr lang="ar-EG" smtClean="0"/>
              <a:pPr>
                <a:defRPr/>
              </a:pPr>
              <a:t>16</a:t>
            </a:fld>
            <a:endParaRPr lang="ar-EG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426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814AE8F-2F2D-4248-B8DA-4A03455751F1}" type="slidenum">
              <a:rPr lang="ar-EG" smtClean="0"/>
              <a:pPr>
                <a:defRPr/>
              </a:pPr>
              <a:t>17</a:t>
            </a:fld>
            <a:endParaRPr lang="ar-EG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528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432DA66-7CEA-417C-97DF-A2CEF8B11D71}" type="slidenum">
              <a:rPr lang="ar-EG" smtClean="0"/>
              <a:pPr>
                <a:defRPr/>
              </a:pPr>
              <a:t>18</a:t>
            </a:fld>
            <a:endParaRPr lang="ar-EG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630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5478BCE-50F6-43D8-9420-07E553DE7B92}" type="slidenum">
              <a:rPr lang="ar-EG" smtClean="0"/>
              <a:pPr>
                <a:defRPr/>
              </a:pPr>
              <a:t>19</a:t>
            </a:fld>
            <a:endParaRPr lang="ar-EG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0890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163A0071-B7E2-4A73-A58D-F12E299EE59F}" type="slidenum">
              <a:rPr lang="ar-EG" smtClean="0"/>
              <a:pPr>
                <a:defRPr/>
              </a:pPr>
              <a:t>2</a:t>
            </a:fld>
            <a:endParaRPr lang="ar-EG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733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B6B4E05-BA87-465B-B9B2-4973926DBC6F}" type="slidenum">
              <a:rPr lang="ar-EG" smtClean="0"/>
              <a:pPr>
                <a:defRPr/>
              </a:pPr>
              <a:t>20</a:t>
            </a:fld>
            <a:endParaRPr lang="ar-EG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835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3DB6BF7-FA43-4860-A0EF-6618A3EDD1C6}" type="slidenum">
              <a:rPr lang="ar-EG" smtClean="0"/>
              <a:pPr>
                <a:defRPr/>
              </a:pPr>
              <a:t>21</a:t>
            </a:fld>
            <a:endParaRPr lang="ar-EG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2938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11E70B0-9CB5-4C9D-9C8C-DDC6A4906E9B}" type="slidenum">
              <a:rPr lang="ar-EG" smtClean="0"/>
              <a:pPr>
                <a:defRPr/>
              </a:pPr>
              <a:t>22</a:t>
            </a:fld>
            <a:endParaRPr lang="ar-EG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040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1194E20-71A6-4E77-B808-11B08B2B8848}" type="slidenum">
              <a:rPr lang="ar-EG" smtClean="0"/>
              <a:pPr>
                <a:defRPr/>
              </a:pPr>
              <a:t>23</a:t>
            </a:fld>
            <a:endParaRPr lang="ar-EG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142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AE7B82C-D32A-418B-BB11-C0818539A22E}" type="slidenum">
              <a:rPr lang="ar-EG" smtClean="0"/>
              <a:pPr>
                <a:defRPr/>
              </a:pPr>
              <a:t>24</a:t>
            </a:fld>
            <a:endParaRPr lang="ar-EG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245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A10FF6C-16F7-465D-A6A6-6293AEA41B2A}" type="slidenum">
              <a:rPr lang="ar-EG" smtClean="0"/>
              <a:pPr>
                <a:defRPr/>
              </a:pPr>
              <a:t>25</a:t>
            </a:fld>
            <a:endParaRPr lang="ar-EG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347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20AD8B2E-76D1-491B-AB07-A6ED19CF2E66}" type="slidenum">
              <a:rPr lang="ar-EG" smtClean="0"/>
              <a:pPr>
                <a:defRPr/>
              </a:pPr>
              <a:t>26</a:t>
            </a:fld>
            <a:endParaRPr lang="ar-EG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450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7FC55B93-EDF5-4C53-AE4F-D061609F8EA8}" type="slidenum">
              <a:rPr lang="ar-EG" smtClean="0"/>
              <a:pPr>
                <a:defRPr/>
              </a:pPr>
              <a:t>27</a:t>
            </a:fld>
            <a:endParaRPr lang="ar-EG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654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C7B284A-B588-4610-BDB5-D6151E8D46B7}" type="slidenum">
              <a:rPr lang="ar-EG" smtClean="0"/>
              <a:pPr>
                <a:defRPr/>
              </a:pPr>
              <a:t>28</a:t>
            </a:fld>
            <a:endParaRPr lang="ar-EG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757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D5D37A4-38ED-4F8E-B2E7-8EAB054A4F6F}" type="slidenum">
              <a:rPr lang="ar-EG" smtClean="0"/>
              <a:pPr>
                <a:defRPr/>
              </a:pPr>
              <a:t>29</a:t>
            </a:fld>
            <a:endParaRPr lang="ar-EG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0992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E596E00-E450-4696-9CB2-C7A31B0DF9B9}" type="slidenum">
              <a:rPr lang="ar-EG" smtClean="0"/>
              <a:pPr>
                <a:defRPr/>
              </a:pPr>
              <a:t>3</a:t>
            </a:fld>
            <a:endParaRPr lang="ar-EG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859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ED45D142-F244-441E-A863-580530367C9C}" type="slidenum">
              <a:rPr lang="ar-EG" smtClean="0"/>
              <a:pPr>
                <a:defRPr/>
              </a:pPr>
              <a:t>30</a:t>
            </a:fld>
            <a:endParaRPr lang="ar-EG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3962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4735F0E-C542-4DD1-9AD3-7511146D9FE0}" type="slidenum">
              <a:rPr lang="ar-EG" smtClean="0"/>
              <a:pPr>
                <a:defRPr/>
              </a:pPr>
              <a:t>31</a:t>
            </a:fld>
            <a:endParaRPr lang="ar-EG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064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66E5C7F-74AB-4D39-ACD1-DEF0FF559020}" type="slidenum">
              <a:rPr lang="ar-EG" smtClean="0"/>
              <a:pPr>
                <a:defRPr/>
              </a:pPr>
              <a:t>32</a:t>
            </a:fld>
            <a:endParaRPr lang="ar-EG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166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A390BDED-713C-40A7-8B74-81B0C59D3FB0}" type="slidenum">
              <a:rPr lang="ar-EG" smtClean="0"/>
              <a:pPr>
                <a:defRPr/>
              </a:pPr>
              <a:t>33</a:t>
            </a:fld>
            <a:endParaRPr lang="ar-EG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269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8BA96010-7734-4F29-BB8A-D405B153CE95}" type="slidenum">
              <a:rPr lang="ar-EG" smtClean="0"/>
              <a:pPr>
                <a:defRPr/>
              </a:pPr>
              <a:t>34</a:t>
            </a:fld>
            <a:endParaRPr lang="ar-EG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371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0BDAFD5-C6BE-45E6-B392-268154084DE5}" type="slidenum">
              <a:rPr lang="ar-EG" smtClean="0"/>
              <a:pPr>
                <a:defRPr/>
              </a:pPr>
              <a:t>35</a:t>
            </a:fld>
            <a:endParaRPr lang="ar-EG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474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527D5DB-4ADA-4811-A19E-D77076B7A2E0}" type="slidenum">
              <a:rPr lang="ar-EG" smtClean="0"/>
              <a:pPr>
                <a:defRPr/>
              </a:pPr>
              <a:t>36</a:t>
            </a:fld>
            <a:endParaRPr lang="ar-EG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576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25A6995-2FE8-4B57-979C-1A736DE98637}" type="slidenum">
              <a:rPr lang="ar-EG" smtClean="0"/>
              <a:pPr>
                <a:defRPr/>
              </a:pPr>
              <a:t>37</a:t>
            </a:fld>
            <a:endParaRPr lang="ar-EG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678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9B66D07-0A7C-440A-A239-7F9CD55128FA}" type="slidenum">
              <a:rPr lang="ar-EG" smtClean="0"/>
              <a:pPr>
                <a:defRPr/>
              </a:pPr>
              <a:t>38</a:t>
            </a:fld>
            <a:endParaRPr lang="ar-EG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4781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C7CC876C-33A3-4112-B457-FF962501FC56}" type="slidenum">
              <a:rPr lang="ar-EG" smtClean="0"/>
              <a:pPr>
                <a:defRPr/>
              </a:pPr>
              <a:t>39</a:t>
            </a:fld>
            <a:endParaRPr lang="ar-EG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094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0210F2F3-7F2A-4877-8355-376684CD276A}" type="slidenum">
              <a:rPr lang="ar-EG" smtClean="0"/>
              <a:pPr>
                <a:defRPr/>
              </a:pPr>
              <a:t>4</a:t>
            </a:fld>
            <a:endParaRPr lang="ar-EG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1972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7CBDEB2-6F84-461F-A99E-2B38FE0DF625}" type="slidenum">
              <a:rPr lang="ar-EG" smtClean="0"/>
              <a:pPr>
                <a:defRPr/>
              </a:pPr>
              <a:t>5</a:t>
            </a:fld>
            <a:endParaRPr lang="ar-EG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2996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D0DDCB14-EE9B-45BD-82A9-3E64E9A973CA}" type="slidenum">
              <a:rPr lang="ar-EG" smtClean="0"/>
              <a:pPr>
                <a:defRPr/>
              </a:pPr>
              <a:t>6</a:t>
            </a:fld>
            <a:endParaRPr lang="ar-EG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4020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F21A401E-2AE0-4E19-8489-6F048AFBBFB5}" type="slidenum">
              <a:rPr lang="ar-EG" smtClean="0"/>
              <a:pPr>
                <a:defRPr/>
              </a:pPr>
              <a:t>7</a:t>
            </a:fld>
            <a:endParaRPr lang="ar-EG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5044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4D18FCB0-F3D5-4C4C-916E-0AF82261159E}" type="slidenum">
              <a:rPr lang="ar-EG" smtClean="0"/>
              <a:pPr>
                <a:defRPr/>
              </a:pPr>
              <a:t>8</a:t>
            </a:fld>
            <a:endParaRPr lang="ar-EG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16068" name="عنصر نائب لرقم الشريحة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599C3480-EE2C-4FA6-A0F4-7966373FFD68}" type="slidenum">
              <a:rPr lang="ar-EG" smtClean="0"/>
              <a:pPr>
                <a:defRPr/>
              </a:pPr>
              <a:t>9</a:t>
            </a:fld>
            <a:endParaRPr lang="ar-EG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2F5AD7-A91B-4276-8500-FD8814ADC98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4AC50C-4A44-4BF1-88D9-EE5F716772C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AEF191-DAD3-479C-87EE-1E44C74E16A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C2353A-0C31-4333-8209-13E164291308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292958-CD45-4A43-A051-4FE65E47ED47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A3D1B-7E5F-4717-BE64-EDAEEE1999F5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99A3F6-5D4B-40CA-B377-C60F1343254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3AAF5-C5CF-43A8-8A60-32E02429558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E953F5-6881-40CD-8056-16A04A7757B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F71FF5-F250-41F7-9556-18CF63C3478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397D0B-BA71-4B1F-9C5E-106070FCE2FF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0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fld id="{C063EF07-958B-4E4A-B261-AADE4F2A666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1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2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3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4.png"/><Relationship Id="rId5" Type="http://schemas.openxmlformats.org/officeDocument/2006/relationships/audio" Target="../media/audio2.wav"/><Relationship Id="rId15" Type="http://schemas.openxmlformats.org/officeDocument/2006/relationships/image" Target="../media/image38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41.png"/><Relationship Id="rId5" Type="http://schemas.openxmlformats.org/officeDocument/2006/relationships/audio" Target="../media/audio2.wav"/><Relationship Id="rId15" Type="http://schemas.openxmlformats.org/officeDocument/2006/relationships/image" Target="../media/image45.png"/><Relationship Id="rId10" Type="http://schemas.openxmlformats.org/officeDocument/2006/relationships/image" Target="../media/image5.jpeg"/><Relationship Id="rId19" Type="http://schemas.openxmlformats.org/officeDocument/2006/relationships/image" Target="../media/image49.pn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51.png"/><Relationship Id="rId17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0.png"/><Relationship Id="rId5" Type="http://schemas.openxmlformats.org/officeDocument/2006/relationships/audio" Target="../media/audio2.wav"/><Relationship Id="rId15" Type="http://schemas.openxmlformats.org/officeDocument/2006/relationships/image" Target="../media/image54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57.png"/><Relationship Id="rId5" Type="http://schemas.openxmlformats.org/officeDocument/2006/relationships/audio" Target="../media/audio2.wav"/><Relationship Id="rId15" Type="http://schemas.openxmlformats.org/officeDocument/2006/relationships/image" Target="../media/image61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5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6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7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7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8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1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69.png"/><Relationship Id="rId5" Type="http://schemas.openxmlformats.org/officeDocument/2006/relationships/audio" Target="../media/audio2.wav"/><Relationship Id="rId15" Type="http://schemas.openxmlformats.org/officeDocument/2006/relationships/image" Target="../media/image73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77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75.png"/><Relationship Id="rId5" Type="http://schemas.openxmlformats.org/officeDocument/2006/relationships/audio" Target="../media/audio2.wav"/><Relationship Id="rId15" Type="http://schemas.openxmlformats.org/officeDocument/2006/relationships/image" Target="../media/image79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1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71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80.png"/><Relationship Id="rId5" Type="http://schemas.openxmlformats.org/officeDocument/2006/relationships/audio" Target="../media/audio2.wav"/><Relationship Id="rId15" Type="http://schemas.openxmlformats.org/officeDocument/2006/relationships/image" Target="../media/image83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82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8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86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88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89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0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1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2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8.png"/><Relationship Id="rId5" Type="http://schemas.openxmlformats.org/officeDocument/2006/relationships/audio" Target="../media/audio2.wav"/><Relationship Id="rId15" Type="http://schemas.openxmlformats.org/officeDocument/2006/relationships/image" Target="../media/image12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95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3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9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7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0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99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0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01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0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07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0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05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08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11.png"/><Relationship Id="rId18" Type="http://schemas.openxmlformats.org/officeDocument/2006/relationships/image" Target="../media/image116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10.png"/><Relationship Id="rId17" Type="http://schemas.openxmlformats.org/officeDocument/2006/relationships/image" Target="../media/image115.pn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14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09.png"/><Relationship Id="rId5" Type="http://schemas.openxmlformats.org/officeDocument/2006/relationships/audio" Target="../media/audio2.wav"/><Relationship Id="rId15" Type="http://schemas.openxmlformats.org/officeDocument/2006/relationships/image" Target="../media/image113.png"/><Relationship Id="rId10" Type="http://schemas.openxmlformats.org/officeDocument/2006/relationships/image" Target="../media/image5.jpeg"/><Relationship Id="rId19" Type="http://schemas.openxmlformats.org/officeDocument/2006/relationships/image" Target="../media/image117.pn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12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8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1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19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24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23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27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2.png"/><Relationship Id="rId5" Type="http://schemas.openxmlformats.org/officeDocument/2006/relationships/audio" Target="../media/audio2.wav"/><Relationship Id="rId15" Type="http://schemas.openxmlformats.org/officeDocument/2006/relationships/image" Target="../media/image126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2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30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28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3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4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16.png"/><Relationship Id="rId17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15.png"/><Relationship Id="rId5" Type="http://schemas.openxmlformats.org/officeDocument/2006/relationships/audio" Target="../media/audio2.wav"/><Relationship Id="rId15" Type="http://schemas.openxmlformats.org/officeDocument/2006/relationships/image" Target="../media/image19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2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23.png"/><Relationship Id="rId5" Type="http://schemas.openxmlformats.org/officeDocument/2006/relationships/audio" Target="../media/audio2.wav"/><Relationship Id="rId15" Type="http://schemas.openxmlformats.org/officeDocument/2006/relationships/image" Target="../media/image27.png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Relationship Id="rId1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audio" Target="../media/audio4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11" Type="http://schemas.openxmlformats.org/officeDocument/2006/relationships/image" Target="../media/image30.png"/><Relationship Id="rId5" Type="http://schemas.openxmlformats.org/officeDocument/2006/relationships/audio" Target="../media/audio2.wav"/><Relationship Id="rId10" Type="http://schemas.openxmlformats.org/officeDocument/2006/relationships/image" Target="../media/image5.jpeg"/><Relationship Id="rId4" Type="http://schemas.openxmlformats.org/officeDocument/2006/relationships/audio" Target="../media/audio1.wav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5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مقدمة في المتجهات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05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 bwMode="auto">
          <a:xfrm rot="5400000" flipH="1" flipV="1">
            <a:off x="6172200" y="2438400"/>
            <a:ext cx="685800" cy="6858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 bwMode="auto">
          <a:xfrm>
            <a:off x="6172200" y="2590800"/>
            <a:ext cx="457200" cy="3048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l" rtl="0" eaLnBrk="0" hangingPunct="0">
              <a:defRPr/>
            </a:pPr>
            <a:r>
              <a:rPr lang="en-US" sz="1050" dirty="0"/>
              <a:t>45</a:t>
            </a:r>
            <a:endParaRPr lang="ar-SA" sz="1050" dirty="0"/>
          </a:p>
        </p:txBody>
      </p:sp>
      <p:cxnSp>
        <p:nvCxnSpPr>
          <p:cNvPr id="17" name="Straight Arrow Connector 16"/>
          <p:cNvCxnSpPr/>
          <p:nvPr/>
        </p:nvCxnSpPr>
        <p:spPr bwMode="auto">
          <a:xfrm rot="5400000" flipH="1" flipV="1">
            <a:off x="2514600" y="2743200"/>
            <a:ext cx="685800" cy="6858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Rounded Rectangle 18"/>
          <p:cNvSpPr/>
          <p:nvPr/>
        </p:nvSpPr>
        <p:spPr bwMode="auto">
          <a:xfrm>
            <a:off x="2819400" y="3124200"/>
            <a:ext cx="457200" cy="3048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l" rtl="0" eaLnBrk="0" hangingPunct="0">
              <a:defRPr/>
            </a:pPr>
            <a:r>
              <a:rPr lang="en-US" sz="1050" dirty="0"/>
              <a:t>60</a:t>
            </a:r>
            <a:endParaRPr lang="ar-SA" sz="1050" dirty="0"/>
          </a:p>
        </p:txBody>
      </p:sp>
      <p:sp>
        <p:nvSpPr>
          <p:cNvPr id="2061" name="Rounded Rectangle 19"/>
          <p:cNvSpPr>
            <a:spLocks noChangeArrowheads="1"/>
          </p:cNvSpPr>
          <p:nvPr/>
        </p:nvSpPr>
        <p:spPr bwMode="auto">
          <a:xfrm>
            <a:off x="5867400" y="36576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1 cm    ,   20m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062" name="Rounded Rectangle 20"/>
          <p:cNvSpPr>
            <a:spLocks noChangeArrowheads="1"/>
          </p:cNvSpPr>
          <p:nvPr/>
        </p:nvSpPr>
        <p:spPr bwMode="auto">
          <a:xfrm>
            <a:off x="2667000" y="36576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</a:rPr>
              <a:t>1 cm    ,   25pond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2063" name="Rounded Rectangle 21"/>
          <p:cNvSpPr>
            <a:spLocks noChangeArrowheads="1"/>
          </p:cNvSpPr>
          <p:nvPr/>
        </p:nvSpPr>
        <p:spPr bwMode="auto">
          <a:xfrm>
            <a:off x="838200" y="4648200"/>
            <a:ext cx="3352800" cy="457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   </a:t>
            </a:r>
            <a:r>
              <a:rPr lang="ar-SA" b="1">
                <a:solidFill>
                  <a:srgbClr val="FF0000"/>
                </a:solidFill>
              </a:rPr>
              <a:t>شمال غرب</a:t>
            </a:r>
            <a:r>
              <a:rPr lang="en-US" b="1">
                <a:solidFill>
                  <a:srgbClr val="FF0000"/>
                </a:solidFill>
              </a:rPr>
              <a:t> 52.1  </a:t>
            </a:r>
            <a:r>
              <a:rPr lang="ar-SA" b="1">
                <a:solidFill>
                  <a:srgbClr val="FF0000"/>
                </a:solidFill>
              </a:rPr>
              <a:t>بأتجاه </a:t>
            </a:r>
            <a:r>
              <a:rPr lang="en-US" b="1">
                <a:solidFill>
                  <a:srgbClr val="FF0000"/>
                </a:solidFill>
              </a:rPr>
              <a:t>1150  ft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61" grpId="0" animBg="1"/>
      <p:bldP spid="2062" grpId="0" animBg="1"/>
      <p:bldP spid="206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26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12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الضرب الداخلي والضرب الاتجاهي للمتجهات في الفضاء</a:t>
            </a:r>
            <a:endParaRPr lang="ar-EG" sz="2800" b="1" dirty="0">
              <a:solidFill>
                <a:srgbClr val="FF0000"/>
              </a:solidFill>
            </a:endParaRPr>
          </a:p>
        </p:txBody>
      </p:sp>
      <p:pic>
        <p:nvPicPr>
          <p:cNvPr id="1127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ounded Rectangle 43"/>
          <p:cNvSpPr>
            <a:spLocks noChangeArrowheads="1"/>
          </p:cNvSpPr>
          <p:nvPr/>
        </p:nvSpPr>
        <p:spPr bwMode="auto">
          <a:xfrm>
            <a:off x="5562600" y="1524000"/>
            <a:ext cx="3581400" cy="1219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〈-3,-3,3〉, 〈-3,-3,3〉,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〈1,3,4〉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=-3(1)+-3(3)+3(4)=0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〈-3,-3,3〉, 〈-1, 0,-1〉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=-3(-1) – 3(0) + 3(-1) = 0</a:t>
            </a:r>
          </a:p>
          <a:p>
            <a:pPr algn="l" rtl="0" eaLnBrk="0" hangingPunct="0"/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4" name="Rounded Rectangle 43"/>
          <p:cNvSpPr>
            <a:spLocks noChangeArrowheads="1"/>
          </p:cNvSpPr>
          <p:nvPr/>
        </p:nvSpPr>
        <p:spPr bwMode="auto">
          <a:xfrm>
            <a:off x="1295400" y="1524000"/>
            <a:ext cx="3581400" cy="1219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〈27, 3,14〉, 〈27, 3,14 〉,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〈3,1,-6〉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=27(3)+-3(1)+14(-6)=0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 27, 3,14 〉, 〈-2, 4, 3〉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=27(-2) +3(4) + 14(3) = 0</a:t>
            </a:r>
          </a:p>
          <a:p>
            <a:pPr algn="l" rtl="0" eaLnBrk="0" hangingPunct="0"/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5" name="Rounded Rectangle 43"/>
          <p:cNvSpPr>
            <a:spLocks noChangeArrowheads="1"/>
          </p:cNvSpPr>
          <p:nvPr/>
        </p:nvSpPr>
        <p:spPr bwMode="auto">
          <a:xfrm>
            <a:off x="5410200" y="3048000"/>
            <a:ext cx="3429000" cy="1143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〈7, 1,-11〉, 〈7, 1,-11 〉,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〈3,1,2〉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=7(3)+-1(1)+-11(2)=0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 7, 1,-11 〉, 〈2, -3, 1〉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=-7(-2) + 1(-3) – 11(1) = 0</a:t>
            </a:r>
          </a:p>
          <a:p>
            <a:pPr algn="l" rtl="0" eaLnBrk="0" hangingPunct="0"/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6" name="Rounded Rectangle 43"/>
          <p:cNvSpPr>
            <a:spLocks noChangeArrowheads="1"/>
          </p:cNvSpPr>
          <p:nvPr/>
        </p:nvSpPr>
        <p:spPr bwMode="auto">
          <a:xfrm>
            <a:off x="1066800" y="3048000"/>
            <a:ext cx="3581400" cy="1143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〈1,4,-7〉, 〈 1,4,-7 〉,</a:t>
            </a:r>
            <a:r>
              <a:rPr lang="en-US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〈4,-1,0〉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=1(4)+-4(-1)+-7(0)=0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=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 1,4,-7 〉, 〈5, -3,-1〉</a:t>
            </a:r>
          </a:p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=1(5) + 4(-3) + -7(-1) = 0</a:t>
            </a:r>
          </a:p>
          <a:p>
            <a:pPr algn="l" rtl="0" eaLnBrk="0" hangingPunct="0"/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7" name="Rounded Rectangle 43"/>
          <p:cNvSpPr>
            <a:spLocks noChangeArrowheads="1"/>
          </p:cNvSpPr>
          <p:nvPr/>
        </p:nvSpPr>
        <p:spPr bwMode="auto">
          <a:xfrm>
            <a:off x="2286000" y="48006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 </a:t>
            </a:r>
            <a:r>
              <a:rPr lang="ar-SA" b="1">
                <a:solidFill>
                  <a:srgbClr val="FF0000"/>
                </a:solidFill>
              </a:rPr>
              <a:t>وحدة مربعة</a:t>
            </a:r>
            <a:r>
              <a:rPr lang="en-US" b="1">
                <a:solidFill>
                  <a:srgbClr val="FF0000"/>
                </a:solidFill>
              </a:rPr>
              <a:t>  74.2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8" name="Rounded Rectangle 43"/>
          <p:cNvSpPr>
            <a:spLocks noChangeArrowheads="1"/>
          </p:cNvSpPr>
          <p:nvPr/>
        </p:nvSpPr>
        <p:spPr bwMode="auto">
          <a:xfrm>
            <a:off x="6553200" y="48006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 </a:t>
            </a:r>
            <a:r>
              <a:rPr lang="ar-SA" b="1">
                <a:solidFill>
                  <a:srgbClr val="FF0000"/>
                </a:solidFill>
              </a:rPr>
              <a:t>وحدة مربعة</a:t>
            </a:r>
            <a:r>
              <a:rPr lang="en-US" b="1">
                <a:solidFill>
                  <a:srgbClr val="FF0000"/>
                </a:solidFill>
              </a:rPr>
              <a:t>  62.4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1279" name="Rounded Rectangle 43"/>
          <p:cNvSpPr>
            <a:spLocks noChangeArrowheads="1"/>
          </p:cNvSpPr>
          <p:nvPr/>
        </p:nvSpPr>
        <p:spPr bwMode="auto">
          <a:xfrm>
            <a:off x="4267200" y="55626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 </a:t>
            </a:r>
            <a:r>
              <a:rPr lang="ar-SA" b="1">
                <a:solidFill>
                  <a:srgbClr val="FF0000"/>
                </a:solidFill>
              </a:rPr>
              <a:t>وحدة مكعبة</a:t>
            </a:r>
            <a:r>
              <a:rPr lang="en-US" b="1">
                <a:solidFill>
                  <a:srgbClr val="FF0000"/>
                </a:solidFill>
              </a:rPr>
              <a:t>  643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3" grpId="0"/>
      <p:bldP spid="11274" grpId="0"/>
      <p:bldP spid="11275" grpId="0"/>
      <p:bldP spid="11276" grpId="0"/>
      <p:bldP spid="11277" grpId="0" animBg="1"/>
      <p:bldP spid="11278" grpId="0" animBg="1"/>
      <p:bldP spid="1127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229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229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الإحداثيات القطبية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229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7" name="Rounded Rectangle 11"/>
          <p:cNvSpPr>
            <a:spLocks noChangeArrowheads="1"/>
          </p:cNvSpPr>
          <p:nvPr/>
        </p:nvSpPr>
        <p:spPr bwMode="auto">
          <a:xfrm>
            <a:off x="7696200" y="25908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2298" name="Rounded Rectangle 12"/>
          <p:cNvSpPr>
            <a:spLocks noChangeArrowheads="1"/>
          </p:cNvSpPr>
          <p:nvPr/>
        </p:nvSpPr>
        <p:spPr bwMode="auto">
          <a:xfrm>
            <a:off x="1600200" y="24384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2299" name="Rounded Rectangle 13"/>
          <p:cNvSpPr>
            <a:spLocks noChangeArrowheads="1"/>
          </p:cNvSpPr>
          <p:nvPr/>
        </p:nvSpPr>
        <p:spPr bwMode="auto">
          <a:xfrm>
            <a:off x="4343400" y="27432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cxnSp>
        <p:nvCxnSpPr>
          <p:cNvPr id="16" name="Straight Arrow Connector 15"/>
          <p:cNvCxnSpPr>
            <a:endCxn id="12298" idx="2"/>
          </p:cNvCxnSpPr>
          <p:nvPr/>
        </p:nvCxnSpPr>
        <p:spPr bwMode="auto">
          <a:xfrm rot="5400000">
            <a:off x="1847850" y="2152650"/>
            <a:ext cx="609600" cy="5715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 rot="5400000">
            <a:off x="7848600" y="2209800"/>
            <a:ext cx="762000" cy="4572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endCxn id="12299" idx="2"/>
          </p:cNvCxnSpPr>
          <p:nvPr/>
        </p:nvCxnSpPr>
        <p:spPr bwMode="auto">
          <a:xfrm rot="5400000">
            <a:off x="4476750" y="2266950"/>
            <a:ext cx="914400" cy="6477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7" grpId="0"/>
      <p:bldP spid="12298" grpId="0"/>
      <p:bldP spid="1229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31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33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الإحداثيات القطبية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332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Straight Arrow Connector 11"/>
          <p:cNvCxnSpPr>
            <a:endCxn id="13322" idx="2"/>
          </p:cNvCxnSpPr>
          <p:nvPr/>
        </p:nvCxnSpPr>
        <p:spPr bwMode="auto">
          <a:xfrm rot="5400000">
            <a:off x="4248150" y="2571750"/>
            <a:ext cx="1524000" cy="3429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322" name="Rounded Rectangle 12"/>
          <p:cNvSpPr>
            <a:spLocks noChangeArrowheads="1"/>
          </p:cNvSpPr>
          <p:nvPr/>
        </p:nvSpPr>
        <p:spPr bwMode="auto">
          <a:xfrm>
            <a:off x="4572000" y="32004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323" name="Rounded Rectangle 43"/>
          <p:cNvSpPr>
            <a:spLocks noChangeArrowheads="1"/>
          </p:cNvSpPr>
          <p:nvPr/>
        </p:nvSpPr>
        <p:spPr bwMode="auto">
          <a:xfrm>
            <a:off x="4419600" y="51054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 </a:t>
            </a:r>
            <a:r>
              <a:rPr lang="ar-SA" b="1">
                <a:solidFill>
                  <a:srgbClr val="FF0000"/>
                </a:solidFill>
              </a:rPr>
              <a:t>   وحدات</a:t>
            </a:r>
            <a:r>
              <a:rPr lang="en-US" b="1">
                <a:solidFill>
                  <a:srgbClr val="FF0000"/>
                </a:solidFill>
              </a:rPr>
              <a:t>4.95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2" grpId="0"/>
      <p:bldP spid="133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433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43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الصورة القطبية والصورة الديكارتية للمعادلات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434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2971800"/>
            <a:ext cx="16287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7" name="Rectangle 18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4348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55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0400" y="3124200"/>
            <a:ext cx="168592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0" name="Rectangle 21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435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58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971800"/>
            <a:ext cx="1400175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3" name="Rectangle 24"/>
          <p:cNvSpPr>
            <a:spLocks noChangeArrowheads="1"/>
          </p:cNvSpPr>
          <p:nvPr/>
        </p:nvSpPr>
        <p:spPr bwMode="auto">
          <a:xfrm>
            <a:off x="0" y="923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435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61" name="Picture 25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5257800"/>
            <a:ext cx="19812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6" name="Rectangle 27"/>
          <p:cNvSpPr>
            <a:spLocks noChangeArrowheads="1"/>
          </p:cNvSpPr>
          <p:nvPr/>
        </p:nvSpPr>
        <p:spPr bwMode="auto">
          <a:xfrm>
            <a:off x="0" y="1133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4357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64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5181600"/>
            <a:ext cx="3048000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59" name="Rectangle 30"/>
          <p:cNvSpPr>
            <a:spLocks noChangeArrowheads="1"/>
          </p:cNvSpPr>
          <p:nvPr/>
        </p:nvSpPr>
        <p:spPr bwMode="auto">
          <a:xfrm>
            <a:off x="0" y="1209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436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4367" name="Picture 3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57600" y="5410200"/>
            <a:ext cx="28956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62" name="Rectangle 33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14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536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53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الصورة القطبية والصورة الديكارتية للمعادلات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536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 bwMode="auto">
          <a:xfrm>
            <a:off x="7391400" y="2057400"/>
            <a:ext cx="10668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 bwMode="auto">
          <a:xfrm flipV="1">
            <a:off x="7467600" y="1905000"/>
            <a:ext cx="1143000" cy="1524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 rot="10800000">
            <a:off x="6477000" y="4343400"/>
            <a:ext cx="914400" cy="762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 rot="10800000">
            <a:off x="2209800" y="1828800"/>
            <a:ext cx="20574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rot="5400000" flipH="1" flipV="1">
            <a:off x="2820988" y="4495800"/>
            <a:ext cx="1522412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5374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76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29600" y="1524000"/>
            <a:ext cx="9144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8"/>
          <p:cNvSpPr>
            <a:spLocks noChangeArrowheads="1"/>
          </p:cNvSpPr>
          <p:nvPr/>
        </p:nvSpPr>
        <p:spPr bwMode="auto">
          <a:xfrm>
            <a:off x="0" y="8667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5377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79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600200"/>
            <a:ext cx="10668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81" name="Picture 2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819400"/>
            <a:ext cx="1219200" cy="40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83" name="Picture 23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2743200"/>
            <a:ext cx="26765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5384" name="Rectangle 27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538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88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86400" y="2743200"/>
            <a:ext cx="35052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87" name="Rectangle 30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15389" name="Rectangle 33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5390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94" name="Picture 34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5029200"/>
            <a:ext cx="3990975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2" name="Rectangle 36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5393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397" name="Picture 37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5105400"/>
            <a:ext cx="3048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95" name="Rectangle 39"/>
          <p:cNvSpPr>
            <a:spLocks noChangeArrowheads="1"/>
          </p:cNvSpPr>
          <p:nvPr/>
        </p:nvSpPr>
        <p:spPr bwMode="auto">
          <a:xfrm>
            <a:off x="0" y="885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5396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5400" name="Picture 40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5715000"/>
            <a:ext cx="221932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153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53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5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538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153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9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15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5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638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638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الأعداد المركبة ونظرية ديموافر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639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ounded Rectangle 13"/>
          <p:cNvSpPr>
            <a:spLocks noChangeArrowheads="1"/>
          </p:cNvSpPr>
          <p:nvPr/>
        </p:nvSpPr>
        <p:spPr bwMode="auto">
          <a:xfrm>
            <a:off x="3048000" y="18288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3" name="Rounded Rectangle 13"/>
          <p:cNvSpPr>
            <a:spLocks noChangeArrowheads="1"/>
          </p:cNvSpPr>
          <p:nvPr/>
        </p:nvSpPr>
        <p:spPr bwMode="auto">
          <a:xfrm>
            <a:off x="7924800" y="19050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1639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00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1676400"/>
            <a:ext cx="895350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Arrow Connector 15"/>
          <p:cNvCxnSpPr/>
          <p:nvPr/>
        </p:nvCxnSpPr>
        <p:spPr bwMode="auto">
          <a:xfrm>
            <a:off x="2209800" y="2057400"/>
            <a:ext cx="990600" cy="1539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 bwMode="auto">
          <a:xfrm>
            <a:off x="7620000" y="1981200"/>
            <a:ext cx="457200" cy="2286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3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02" name="Picture 1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6800" y="1752600"/>
            <a:ext cx="111442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04" name="Picture 2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" y="3276600"/>
            <a:ext cx="3048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06" name="Picture 22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3505200"/>
            <a:ext cx="2286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40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08" name="Picture 2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76800" y="4038600"/>
            <a:ext cx="17526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Rounded Rectangle 13"/>
          <p:cNvSpPr>
            <a:spLocks noChangeArrowheads="1"/>
          </p:cNvSpPr>
          <p:nvPr/>
        </p:nvSpPr>
        <p:spPr bwMode="auto">
          <a:xfrm>
            <a:off x="2438400" y="46482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sp>
        <p:nvSpPr>
          <p:cNvPr id="31" name="Rounded Rectangle 13"/>
          <p:cNvSpPr>
            <a:spLocks noChangeArrowheads="1"/>
          </p:cNvSpPr>
          <p:nvPr/>
        </p:nvSpPr>
        <p:spPr bwMode="auto">
          <a:xfrm>
            <a:off x="7086600" y="4648200"/>
            <a:ext cx="5334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sz="3600" b="1">
                <a:solidFill>
                  <a:srgbClr val="FF0000"/>
                </a:solidFill>
              </a:rPr>
              <a:t>0</a:t>
            </a:r>
          </a:p>
        </p:txBody>
      </p:sp>
      <p:cxnSp>
        <p:nvCxnSpPr>
          <p:cNvPr id="33" name="Straight Connector 32"/>
          <p:cNvCxnSpPr>
            <a:stCxn id="31" idx="2"/>
          </p:cNvCxnSpPr>
          <p:nvPr/>
        </p:nvCxnSpPr>
        <p:spPr bwMode="auto">
          <a:xfrm rot="16200000" flipH="1">
            <a:off x="7277100" y="5029200"/>
            <a:ext cx="304800" cy="1524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 bwMode="auto">
          <a:xfrm rot="16200000" flipH="1">
            <a:off x="2686050" y="4933950"/>
            <a:ext cx="228600" cy="266700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411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6410" name="Picture 26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4038600"/>
            <a:ext cx="1685925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64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64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4" dur="1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9" dur="1" fill="hold"/>
                                        <p:tgtEl>
                                          <p:spTgt spid="164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16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30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741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741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الأعداد المركبة ونظرية ديموافر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741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24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95400"/>
            <a:ext cx="34861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Rectangle 1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26" name="Picture 1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905000"/>
            <a:ext cx="38671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1" name="Rectangle 20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7422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29" name="Picture 2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2667000"/>
            <a:ext cx="15906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31" name="Picture 23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2743200"/>
            <a:ext cx="5238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33" name="Picture 25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10200" y="3886200"/>
            <a:ext cx="350520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28" name="Rectangle 27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36" name="Picture 28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886200"/>
            <a:ext cx="4876800" cy="309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30"/>
          <p:cNvSpPr>
            <a:spLocks noChangeArrowheads="1"/>
          </p:cNvSpPr>
          <p:nvPr/>
        </p:nvSpPr>
        <p:spPr bwMode="auto">
          <a:xfrm>
            <a:off x="0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17432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17439" name="Picture 31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14800" y="5638800"/>
            <a:ext cx="20478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34" name="Rectangle 33"/>
          <p:cNvSpPr>
            <a:spLocks noChangeArrowheads="1"/>
          </p:cNvSpPr>
          <p:nvPr/>
        </p:nvSpPr>
        <p:spPr bwMode="auto">
          <a:xfrm>
            <a:off x="0" y="828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843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843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rtl="0" eaLnBrk="0" hangingPunct="0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الدراسات التجريبية والمسحية </a:t>
            </a:r>
            <a:r>
              <a:rPr lang="ar-SA" sz="3200" b="1" dirty="0">
                <a:solidFill>
                  <a:srgbClr val="FF0000"/>
                </a:solidFill>
              </a:rPr>
              <a:t>وبالملاحظة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844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1" name="Rounded Rectangle 11"/>
          <p:cNvSpPr>
            <a:spLocks noChangeArrowheads="1"/>
          </p:cNvSpPr>
          <p:nvPr/>
        </p:nvSpPr>
        <p:spPr bwMode="auto">
          <a:xfrm>
            <a:off x="6400800" y="3276600"/>
            <a:ext cx="1676400" cy="381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ctr" rtl="0" eaLnBrk="0" hangingPunct="0"/>
            <a:r>
              <a:rPr lang="ar-SA" b="1">
                <a:solidFill>
                  <a:srgbClr val="FF0000"/>
                </a:solidFill>
              </a:rPr>
              <a:t>دراسة بالملاحظة</a:t>
            </a:r>
          </a:p>
        </p:txBody>
      </p:sp>
      <p:sp>
        <p:nvSpPr>
          <p:cNvPr id="18442" name="Rounded Rectangle 14"/>
          <p:cNvSpPr>
            <a:spLocks noChangeArrowheads="1"/>
          </p:cNvSpPr>
          <p:nvPr/>
        </p:nvSpPr>
        <p:spPr bwMode="auto">
          <a:xfrm>
            <a:off x="228600" y="3352800"/>
            <a:ext cx="4876800" cy="762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دراسة تجريبية:والمجموعة التجريبية هم الذين تناولوا الفيتامين والمجموعة الضابطة هى المجموعة التى لم تتناول الفيتامين والدراسة غير متحيزة</a:t>
            </a:r>
          </a:p>
        </p:txBody>
      </p:sp>
      <p:sp>
        <p:nvSpPr>
          <p:cNvPr id="18443" name="Rounded Rectangle 15"/>
          <p:cNvSpPr>
            <a:spLocks noChangeArrowheads="1"/>
          </p:cNvSpPr>
          <p:nvPr/>
        </p:nvSpPr>
        <p:spPr bwMode="auto">
          <a:xfrm>
            <a:off x="5029200" y="5562600"/>
            <a:ext cx="4114800" cy="381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sz="1400" b="1">
                <a:solidFill>
                  <a:srgbClr val="FF0000"/>
                </a:solidFill>
              </a:rPr>
              <a:t>مقارنة السجلات الطبية للطلاب  من النوعين</a:t>
            </a:r>
            <a:r>
              <a:rPr lang="en-US" sz="1400" b="1">
                <a:solidFill>
                  <a:srgbClr val="FF0000"/>
                </a:solidFill>
              </a:rPr>
              <a:t> </a:t>
            </a:r>
            <a:r>
              <a:rPr lang="ar-SA" sz="1400" b="1">
                <a:solidFill>
                  <a:srgbClr val="FF0000"/>
                </a:solidFill>
              </a:rPr>
              <a:t>:-</a:t>
            </a:r>
            <a:r>
              <a:rPr lang="en-US" sz="1400" b="1">
                <a:solidFill>
                  <a:srgbClr val="FF0000"/>
                </a:solidFill>
              </a:rPr>
              <a:t> </a:t>
            </a:r>
            <a:r>
              <a:rPr lang="ar-SA" sz="1400" b="1">
                <a:solidFill>
                  <a:srgbClr val="FF0000"/>
                </a:solidFill>
              </a:rPr>
              <a:t>دراسة بالملاحظة</a:t>
            </a:r>
          </a:p>
        </p:txBody>
      </p:sp>
      <p:sp>
        <p:nvSpPr>
          <p:cNvPr id="18444" name="Rounded Rectangle 16"/>
          <p:cNvSpPr>
            <a:spLocks noChangeArrowheads="1"/>
          </p:cNvSpPr>
          <p:nvPr/>
        </p:nvSpPr>
        <p:spPr bwMode="auto">
          <a:xfrm>
            <a:off x="228600" y="5334000"/>
            <a:ext cx="4724400" cy="3810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600" b="1">
                <a:solidFill>
                  <a:srgbClr val="FF0000"/>
                </a:solidFill>
              </a:rPr>
              <a:t> </a:t>
            </a:r>
            <a:r>
              <a:rPr lang="ar-SA" sz="3600" b="1">
                <a:solidFill>
                  <a:srgbClr val="FF0000"/>
                </a:solidFill>
              </a:rPr>
              <a:t> </a:t>
            </a:r>
            <a:r>
              <a:rPr lang="ar-SA" sz="1200" b="1">
                <a:solidFill>
                  <a:srgbClr val="FF0000"/>
                </a:solidFill>
              </a:rPr>
              <a:t>المجموعة التجريبية هى مجموعة الطلاب الذين يأكلون الحلوى</a:t>
            </a:r>
            <a:r>
              <a:rPr lang="en-US" sz="1200" b="1">
                <a:solidFill>
                  <a:srgbClr val="FF0000"/>
                </a:solidFill>
              </a:rPr>
              <a:t>:- </a:t>
            </a:r>
            <a:r>
              <a:rPr lang="ar-SA" sz="1200" b="1">
                <a:solidFill>
                  <a:srgbClr val="FF0000"/>
                </a:solidFill>
              </a:rPr>
              <a:t>دراسة  تجريبية</a:t>
            </a:r>
            <a:endParaRPr lang="ar-SA" sz="3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4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41" grpId="0"/>
      <p:bldP spid="18442" grpId="0"/>
      <p:bldP spid="18443" grpId="0"/>
      <p:bldP spid="184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945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946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rtl="0" eaLnBrk="0" hangingPunct="0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الدراسات التجريبية والمسحية </a:t>
            </a:r>
            <a:r>
              <a:rPr lang="ar-SA" sz="3200" b="1" dirty="0">
                <a:solidFill>
                  <a:srgbClr val="FF0000"/>
                </a:solidFill>
              </a:rPr>
              <a:t>وبالملاحظة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1946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7620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5" name="Rounded Rectangle 11"/>
          <p:cNvSpPr>
            <a:spLocks noChangeArrowheads="1"/>
          </p:cNvSpPr>
          <p:nvPr/>
        </p:nvSpPr>
        <p:spPr bwMode="auto">
          <a:xfrm>
            <a:off x="457200" y="22098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سببية:- الامطار تهطل من الغيوم</a:t>
            </a:r>
          </a:p>
        </p:txBody>
      </p:sp>
      <p:sp>
        <p:nvSpPr>
          <p:cNvPr id="19466" name="Rounded Rectangle 13"/>
          <p:cNvSpPr>
            <a:spLocks noChangeArrowheads="1"/>
          </p:cNvSpPr>
          <p:nvPr/>
        </p:nvSpPr>
        <p:spPr bwMode="auto">
          <a:xfrm>
            <a:off x="5257800" y="2514600"/>
            <a:ext cx="3581400" cy="1219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ارتباط:- يوجد عوامل اخرى تؤثر فى وقت إكمال السباق</a:t>
            </a:r>
          </a:p>
        </p:txBody>
      </p:sp>
      <p:sp>
        <p:nvSpPr>
          <p:cNvPr id="19467" name="Rounded Rectangle 15"/>
          <p:cNvSpPr>
            <a:spLocks noChangeArrowheads="1"/>
          </p:cNvSpPr>
          <p:nvPr/>
        </p:nvSpPr>
        <p:spPr bwMode="auto">
          <a:xfrm>
            <a:off x="5105400" y="4648200"/>
            <a:ext cx="3581400" cy="1219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ارتباط:- يوجد عوامل اخرى تؤثر فى صحة الانسان</a:t>
            </a:r>
          </a:p>
        </p:txBody>
      </p:sp>
      <p:sp>
        <p:nvSpPr>
          <p:cNvPr id="19468" name="Rounded Rectangle 16"/>
          <p:cNvSpPr>
            <a:spLocks noChangeArrowheads="1"/>
          </p:cNvSpPr>
          <p:nvPr/>
        </p:nvSpPr>
        <p:spPr bwMode="auto">
          <a:xfrm>
            <a:off x="1219200" y="4648200"/>
            <a:ext cx="3581400" cy="12192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ارتباط:- يوجد عوامل اخرى تؤثر فى وقت الاداء اثناء الاختبارات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19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5" grpId="0"/>
      <p:bldP spid="19466" grpId="0"/>
      <p:bldP spid="19467" grpId="0"/>
      <p:bldP spid="194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048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048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التحليل الإحصائي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048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9" name="Rounded Rectangle 11"/>
          <p:cNvSpPr>
            <a:spLocks noChangeArrowheads="1"/>
          </p:cNvSpPr>
          <p:nvPr/>
        </p:nvSpPr>
        <p:spPr bwMode="auto">
          <a:xfrm>
            <a:off x="4572000" y="28194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الوسط ، لا يوجد قيم متطرفة او بيانات متكررة</a:t>
            </a:r>
          </a:p>
        </p:txBody>
      </p:sp>
      <p:sp>
        <p:nvSpPr>
          <p:cNvPr id="20490" name="Rounded Rectangle 12"/>
          <p:cNvSpPr>
            <a:spLocks noChangeArrowheads="1"/>
          </p:cNvSpPr>
          <p:nvPr/>
        </p:nvSpPr>
        <p:spPr bwMode="auto">
          <a:xfrm>
            <a:off x="4495800" y="37338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4.2</a:t>
            </a:r>
            <a:r>
              <a:rPr lang="ar-SA" b="1">
                <a:solidFill>
                  <a:srgbClr val="FF0000"/>
                </a:solidFill>
              </a:rPr>
              <a:t> الوسيط: توجد قيم متطلرفة هى</a:t>
            </a:r>
            <a:r>
              <a:rPr lang="en-US" b="1">
                <a:solidFill>
                  <a:srgbClr val="FF0000"/>
                </a:solidFill>
              </a:rPr>
              <a:t>   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0491" name="Rounded Rectangle 13"/>
          <p:cNvSpPr>
            <a:spLocks noChangeArrowheads="1"/>
          </p:cNvSpPr>
          <p:nvPr/>
        </p:nvSpPr>
        <p:spPr bwMode="auto">
          <a:xfrm>
            <a:off x="4572000" y="45720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المنوال: يوجد قيم متكررة</a:t>
            </a:r>
          </a:p>
        </p:txBody>
      </p:sp>
      <p:sp>
        <p:nvSpPr>
          <p:cNvPr id="20492" name="Rounded Rectangle 15"/>
          <p:cNvSpPr>
            <a:spLocks noChangeArrowheads="1"/>
          </p:cNvSpPr>
          <p:nvPr/>
        </p:nvSpPr>
        <p:spPr bwMode="auto">
          <a:xfrm>
            <a:off x="4495800" y="54864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99</a:t>
            </a:r>
            <a:r>
              <a:rPr lang="ar-SA" b="1">
                <a:solidFill>
                  <a:srgbClr val="FF0000"/>
                </a:solidFill>
              </a:rPr>
              <a:t> الوسيط: توجد قيم متطلرفة هى</a:t>
            </a:r>
            <a:r>
              <a:rPr lang="en-US" b="1">
                <a:solidFill>
                  <a:srgbClr val="FF0000"/>
                </a:solidFill>
              </a:rPr>
              <a:t>   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049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04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/>
      <p:bldP spid="20490" grpId="0"/>
      <p:bldP spid="20491" grpId="0"/>
      <p:bldP spid="2049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07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مقدمة في المتجهات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08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1" name="Right Triangle 11"/>
          <p:cNvSpPr>
            <a:spLocks noChangeArrowheads="1"/>
          </p:cNvSpPr>
          <p:nvPr/>
        </p:nvSpPr>
        <p:spPr bwMode="auto">
          <a:xfrm rot="-5400000">
            <a:off x="6172200" y="2057400"/>
            <a:ext cx="1219200" cy="1066800"/>
          </a:xfrm>
          <a:prstGeom prst="rtTriangl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endParaRPr lang="ar-SA"/>
          </a:p>
        </p:txBody>
      </p:sp>
      <p:sp>
        <p:nvSpPr>
          <p:cNvPr id="3082" name="Rounded Rectangle 12"/>
          <p:cNvSpPr>
            <a:spLocks noChangeArrowheads="1"/>
          </p:cNvSpPr>
          <p:nvPr/>
        </p:nvSpPr>
        <p:spPr bwMode="auto">
          <a:xfrm>
            <a:off x="6629400" y="3200400"/>
            <a:ext cx="4572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</a:rPr>
              <a:t>x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3083" name="Rounded Rectangle 13"/>
          <p:cNvSpPr>
            <a:spLocks noChangeArrowheads="1"/>
          </p:cNvSpPr>
          <p:nvPr/>
        </p:nvSpPr>
        <p:spPr bwMode="auto">
          <a:xfrm>
            <a:off x="7467600" y="2514600"/>
            <a:ext cx="457200" cy="3048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600" b="1">
                <a:solidFill>
                  <a:srgbClr val="FF0000"/>
                </a:solidFill>
              </a:rPr>
              <a:t>y</a:t>
            </a:r>
            <a:endParaRPr lang="ar-SA" sz="1600" b="1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6400800" y="2895600"/>
            <a:ext cx="457200" cy="3048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l" rtl="0" eaLnBrk="0" hangingPunct="0">
              <a:defRPr/>
            </a:pPr>
            <a:r>
              <a:rPr lang="en-US" sz="1050" b="1" dirty="0">
                <a:solidFill>
                  <a:srgbClr val="FF0000"/>
                </a:solidFill>
              </a:rPr>
              <a:t>42</a:t>
            </a:r>
            <a:endParaRPr lang="ar-SA" sz="1050" b="1" dirty="0">
              <a:solidFill>
                <a:srgbClr val="FF0000"/>
              </a:solidFill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6248400" y="2362200"/>
            <a:ext cx="609600" cy="304800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1"/>
          <a:lstStyle/>
          <a:p>
            <a:pPr algn="l" rtl="0" eaLnBrk="0" hangingPunct="0">
              <a:defRPr/>
            </a:pPr>
            <a:r>
              <a:rPr lang="en-US" sz="1050" b="1" dirty="0">
                <a:solidFill>
                  <a:srgbClr val="FF0000"/>
                </a:solidFill>
              </a:rPr>
              <a:t>60N</a:t>
            </a:r>
            <a:endParaRPr lang="ar-SA" sz="1050" b="1" dirty="0">
              <a:solidFill>
                <a:srgbClr val="FF0000"/>
              </a:solidFill>
            </a:endParaRPr>
          </a:p>
        </p:txBody>
      </p:sp>
      <p:sp>
        <p:nvSpPr>
          <p:cNvPr id="3086" name="Rounded Rectangle 16"/>
          <p:cNvSpPr>
            <a:spLocks noChangeArrowheads="1"/>
          </p:cNvSpPr>
          <p:nvPr/>
        </p:nvSpPr>
        <p:spPr bwMode="auto">
          <a:xfrm>
            <a:off x="4953000" y="38100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</a:rPr>
              <a:t>44.6N,   40.1 N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3087" name="Rounded Rectangle 18"/>
          <p:cNvSpPr>
            <a:spLocks noChangeArrowheads="1"/>
          </p:cNvSpPr>
          <p:nvPr/>
        </p:nvSpPr>
        <p:spPr bwMode="auto">
          <a:xfrm>
            <a:off x="4191000" y="48006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</a:rPr>
              <a:t>502.49   mi</a:t>
            </a:r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∕h</a:t>
            </a:r>
            <a:endParaRPr lang="ar-SA" sz="1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1" grpId="0" animBg="1"/>
      <p:bldP spid="3082" grpId="0"/>
      <p:bldP spid="3083" grpId="0"/>
      <p:bldP spid="15" grpId="0"/>
      <p:bldP spid="16" grpId="0"/>
      <p:bldP spid="3086" grpId="0" animBg="1"/>
      <p:bldP spid="308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150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150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التحليل الإحصائي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151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906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3" name="Rounded Rectangle 12"/>
          <p:cNvSpPr>
            <a:spLocks noChangeArrowheads="1"/>
          </p:cNvSpPr>
          <p:nvPr/>
        </p:nvSpPr>
        <p:spPr bwMode="auto">
          <a:xfrm>
            <a:off x="4343400" y="44958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44.8</a:t>
            </a:r>
            <a:r>
              <a:rPr lang="ar-SA" b="1">
                <a:solidFill>
                  <a:srgbClr val="FF0000"/>
                </a:solidFill>
              </a:rPr>
              <a:t> الانحراف المعيارى = </a:t>
            </a:r>
          </a:p>
        </p:txBody>
      </p:sp>
      <p:sp>
        <p:nvSpPr>
          <p:cNvPr id="21514" name="Rounded Rectangle 13"/>
          <p:cNvSpPr>
            <a:spLocks noChangeArrowheads="1"/>
          </p:cNvSpPr>
          <p:nvPr/>
        </p:nvSpPr>
        <p:spPr bwMode="auto">
          <a:xfrm>
            <a:off x="762000" y="1752600"/>
            <a:ext cx="7772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 0.64%,27.36%  </a:t>
            </a:r>
            <a:r>
              <a:rPr lang="ar-SA" b="1">
                <a:solidFill>
                  <a:srgbClr val="FF0000"/>
                </a:solidFill>
              </a:rPr>
              <a:t>والفترة الممكنة تقع بين   </a:t>
            </a:r>
            <a:r>
              <a:rPr lang="en-US" b="1">
                <a:solidFill>
                  <a:srgbClr val="FF0000"/>
                </a:solidFill>
              </a:rPr>
              <a:t>  </a:t>
            </a:r>
            <a:r>
              <a:rPr lang="ar-SA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 +,-0.1336</a:t>
            </a:r>
            <a:r>
              <a:rPr lang="ar-SA" b="1">
                <a:solidFill>
                  <a:srgbClr val="FF0000"/>
                </a:solidFill>
              </a:rPr>
              <a:t> هامش خطأ العينة = </a:t>
            </a:r>
          </a:p>
        </p:txBody>
      </p:sp>
      <p:sp>
        <p:nvSpPr>
          <p:cNvPr id="21515" name="Rounded Rectangle 14"/>
          <p:cNvSpPr>
            <a:spLocks noChangeArrowheads="1"/>
          </p:cNvSpPr>
          <p:nvPr/>
        </p:nvSpPr>
        <p:spPr bwMode="auto">
          <a:xfrm>
            <a:off x="4343400" y="56388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2.86</a:t>
            </a:r>
            <a:r>
              <a:rPr lang="ar-SA" b="1">
                <a:solidFill>
                  <a:srgbClr val="FF0000"/>
                </a:solidFill>
              </a:rPr>
              <a:t> عينة الانحراف المعيارى=</a:t>
            </a:r>
          </a:p>
        </p:txBody>
      </p:sp>
      <p:sp>
        <p:nvSpPr>
          <p:cNvPr id="21516" name="Rounded Rectangle 15"/>
          <p:cNvSpPr>
            <a:spLocks noChangeArrowheads="1"/>
          </p:cNvSpPr>
          <p:nvPr/>
        </p:nvSpPr>
        <p:spPr bwMode="auto">
          <a:xfrm>
            <a:off x="990600" y="3048000"/>
            <a:ext cx="7772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 53.49%,60.51%  </a:t>
            </a:r>
            <a:r>
              <a:rPr lang="ar-SA" b="1">
                <a:solidFill>
                  <a:srgbClr val="FF0000"/>
                </a:solidFill>
              </a:rPr>
              <a:t>والفترة الممكنة تقع بين   </a:t>
            </a:r>
            <a:r>
              <a:rPr lang="en-US" b="1">
                <a:solidFill>
                  <a:srgbClr val="FF0000"/>
                </a:solidFill>
              </a:rPr>
              <a:t>  </a:t>
            </a:r>
            <a:r>
              <a:rPr lang="ar-SA" b="1">
                <a:solidFill>
                  <a:srgbClr val="FF0000"/>
                </a:solidFill>
              </a:rPr>
              <a:t> </a:t>
            </a:r>
            <a:r>
              <a:rPr lang="en-US" b="1">
                <a:solidFill>
                  <a:srgbClr val="FF0000"/>
                </a:solidFill>
              </a:rPr>
              <a:t> +,-0.0351</a:t>
            </a:r>
            <a:r>
              <a:rPr lang="ar-SA" b="1">
                <a:solidFill>
                  <a:srgbClr val="FF0000"/>
                </a:solidFill>
              </a:rPr>
              <a:t> هامش خطأ العينة =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/>
      <p:bldP spid="21514" grpId="0"/>
      <p:bldP spid="21515" grpId="0"/>
      <p:bldP spid="215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253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253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الاحتمال المشروط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253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22538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sp>
        <p:nvSpPr>
          <p:cNvPr id="2253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2540" name="Picture 20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2286000"/>
            <a:ext cx="30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2542" name="Picture 2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8194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2544" name="Picture 24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67000" y="3276600"/>
            <a:ext cx="22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5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2546" name="Picture 26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49530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47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2548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53340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25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355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355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الاحتمال المشروط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356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3562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2667000"/>
            <a:ext cx="133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3564" name="Picture 1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0" y="31242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5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3566" name="Picture 2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90800" y="5105400"/>
            <a:ext cx="304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6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3568" name="Picture 22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5486400"/>
            <a:ext cx="514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35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35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457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458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الاحتمال والتوزيعات الاحتمالية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458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86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81400" y="25146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7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88" name="Picture 18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2514600"/>
            <a:ext cx="2095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90" name="Picture 20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34138" y="2514600"/>
            <a:ext cx="30003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1" name="Rectangle 18"/>
          <p:cNvSpPr>
            <a:spLocks noChangeArrowheads="1"/>
          </p:cNvSpPr>
          <p:nvPr/>
        </p:nvSpPr>
        <p:spPr bwMode="auto">
          <a:xfrm>
            <a:off x="6477000" y="3200400"/>
            <a:ext cx="304800" cy="3048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0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4592" name="Rectangle 19"/>
          <p:cNvSpPr>
            <a:spLocks noChangeArrowheads="1"/>
          </p:cNvSpPr>
          <p:nvPr/>
        </p:nvSpPr>
        <p:spPr bwMode="auto">
          <a:xfrm>
            <a:off x="3581400" y="3200400"/>
            <a:ext cx="304800" cy="3048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0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4593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94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3124200"/>
            <a:ext cx="257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5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96" name="Picture 24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62400" y="5029200"/>
            <a:ext cx="2571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7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598" name="Picture 26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4572000"/>
            <a:ext cx="304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9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4600" name="Picture 28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114800"/>
            <a:ext cx="390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601" name="Rectangle 19"/>
          <p:cNvSpPr>
            <a:spLocks noChangeArrowheads="1"/>
          </p:cNvSpPr>
          <p:nvPr/>
        </p:nvSpPr>
        <p:spPr bwMode="auto">
          <a:xfrm>
            <a:off x="3886200" y="5638800"/>
            <a:ext cx="304800" cy="30480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0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46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1" grpId="0"/>
      <p:bldP spid="24592" grpId="0"/>
      <p:bldP spid="2460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560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560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الاحتمال والتوزيعات الاحتمالية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560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25610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1676400"/>
            <a:ext cx="381000" cy="43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Rectangle 18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25612" name="Rounded Rectangle 14"/>
          <p:cNvSpPr>
            <a:spLocks noChangeArrowheads="1"/>
          </p:cNvSpPr>
          <p:nvPr/>
        </p:nvSpPr>
        <p:spPr bwMode="auto">
          <a:xfrm>
            <a:off x="1066800" y="3200400"/>
            <a:ext cx="4343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0.01+0.16+0.34+0.39+0.10=1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5613" name="Rounded Rectangle 14"/>
          <p:cNvSpPr>
            <a:spLocks noChangeArrowheads="1"/>
          </p:cNvSpPr>
          <p:nvPr/>
        </p:nvSpPr>
        <p:spPr bwMode="auto">
          <a:xfrm>
            <a:off x="685800" y="38862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0.49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5614" name="Rectangle 16"/>
          <p:cNvSpPr>
            <a:spLocks noChangeArrowheads="1"/>
          </p:cNvSpPr>
          <p:nvPr/>
        </p:nvSpPr>
        <p:spPr bwMode="auto">
          <a:xfrm flipH="1">
            <a:off x="4724400" y="5181600"/>
            <a:ext cx="46038" cy="228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endParaRPr lang="ar-SA"/>
          </a:p>
        </p:txBody>
      </p:sp>
      <p:sp>
        <p:nvSpPr>
          <p:cNvPr id="25615" name="Rectangle 18"/>
          <p:cNvSpPr>
            <a:spLocks noChangeArrowheads="1"/>
          </p:cNvSpPr>
          <p:nvPr/>
        </p:nvSpPr>
        <p:spPr bwMode="auto">
          <a:xfrm>
            <a:off x="4953000" y="4953000"/>
            <a:ext cx="152400" cy="457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endParaRPr lang="ar-SA"/>
          </a:p>
        </p:txBody>
      </p:sp>
      <p:sp>
        <p:nvSpPr>
          <p:cNvPr id="25616" name="Rectangle 19"/>
          <p:cNvSpPr>
            <a:spLocks noChangeArrowheads="1"/>
          </p:cNvSpPr>
          <p:nvPr/>
        </p:nvSpPr>
        <p:spPr bwMode="auto">
          <a:xfrm>
            <a:off x="5257800" y="4876800"/>
            <a:ext cx="76200" cy="5334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endParaRPr lang="ar-SA"/>
          </a:p>
        </p:txBody>
      </p:sp>
      <p:sp>
        <p:nvSpPr>
          <p:cNvPr id="25617" name="Rectangle 20"/>
          <p:cNvSpPr>
            <a:spLocks noChangeArrowheads="1"/>
          </p:cNvSpPr>
          <p:nvPr/>
        </p:nvSpPr>
        <p:spPr bwMode="auto">
          <a:xfrm>
            <a:off x="5562600" y="5257800"/>
            <a:ext cx="76200" cy="2286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6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/>
      <p:bldP spid="25613" grpId="0"/>
      <p:bldP spid="25614" grpId="0" animBg="1"/>
      <p:bldP spid="25615" grpId="0" animBg="1"/>
      <p:bldP spid="25616" grpId="0" animBg="1"/>
      <p:bldP spid="256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662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662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التوزيع الطبيعي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663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3" name="Rounded Rectangle 14"/>
          <p:cNvSpPr>
            <a:spLocks noChangeArrowheads="1"/>
          </p:cNvSpPr>
          <p:nvPr/>
        </p:nvSpPr>
        <p:spPr bwMode="auto">
          <a:xfrm>
            <a:off x="0" y="22860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التواء سالب</a:t>
            </a:r>
          </a:p>
        </p:txBody>
      </p:sp>
      <p:sp>
        <p:nvSpPr>
          <p:cNvPr id="26634" name="Rounded Rectangle 14"/>
          <p:cNvSpPr>
            <a:spLocks noChangeArrowheads="1"/>
          </p:cNvSpPr>
          <p:nvPr/>
        </p:nvSpPr>
        <p:spPr bwMode="auto">
          <a:xfrm>
            <a:off x="2895600" y="5638800"/>
            <a:ext cx="4800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التواء موجب ، ترتفع القيم من الجهة اليسرى</a:t>
            </a:r>
          </a:p>
        </p:txBody>
      </p:sp>
      <p:sp>
        <p:nvSpPr>
          <p:cNvPr id="26635" name="Rounded Rectangle 14"/>
          <p:cNvSpPr>
            <a:spLocks noChangeArrowheads="1"/>
          </p:cNvSpPr>
          <p:nvPr/>
        </p:nvSpPr>
        <p:spPr bwMode="auto">
          <a:xfrm>
            <a:off x="5715000" y="50292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45%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6636" name="Rounded Rectangle 14"/>
          <p:cNvSpPr>
            <a:spLocks noChangeArrowheads="1"/>
          </p:cNvSpPr>
          <p:nvPr/>
        </p:nvSpPr>
        <p:spPr bwMode="auto">
          <a:xfrm>
            <a:off x="6934200" y="35052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ar-SA" b="1">
                <a:solidFill>
                  <a:srgbClr val="FF0000"/>
                </a:solidFill>
              </a:rPr>
              <a:t>توزيع طبيعى تقريبا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  <p:bldP spid="26634" grpId="0"/>
      <p:bldP spid="26635" grpId="0"/>
      <p:bldP spid="266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765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765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التوزيع الطبيعي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765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7" name="Rounded Rectangle 14"/>
          <p:cNvSpPr>
            <a:spLocks noChangeArrowheads="1"/>
          </p:cNvSpPr>
          <p:nvPr/>
        </p:nvSpPr>
        <p:spPr bwMode="auto">
          <a:xfrm>
            <a:off x="152400" y="3962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2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7658" name="Rounded Rectangle 14"/>
          <p:cNvSpPr>
            <a:spLocks noChangeArrowheads="1"/>
          </p:cNvSpPr>
          <p:nvPr/>
        </p:nvSpPr>
        <p:spPr bwMode="auto">
          <a:xfrm>
            <a:off x="3886200" y="52578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84%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7659" name="Rounded Rectangle 14"/>
          <p:cNvSpPr>
            <a:spLocks noChangeArrowheads="1"/>
          </p:cNvSpPr>
          <p:nvPr/>
        </p:nvSpPr>
        <p:spPr bwMode="auto">
          <a:xfrm>
            <a:off x="1752600" y="34290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32%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7660" name="Rounded Rectangle 14"/>
          <p:cNvSpPr>
            <a:spLocks noChangeArrowheads="1"/>
          </p:cNvSpPr>
          <p:nvPr/>
        </p:nvSpPr>
        <p:spPr bwMode="auto">
          <a:xfrm>
            <a:off x="2590800" y="23622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81.5%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7661" name="Rounded Rectangle 14"/>
          <p:cNvSpPr>
            <a:spLocks noChangeArrowheads="1"/>
          </p:cNvSpPr>
          <p:nvPr/>
        </p:nvSpPr>
        <p:spPr bwMode="auto">
          <a:xfrm>
            <a:off x="2667000" y="28956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16%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7662" name="Rounded Rectangle 14"/>
          <p:cNvSpPr>
            <a:spLocks noChangeArrowheads="1"/>
          </p:cNvSpPr>
          <p:nvPr/>
        </p:nvSpPr>
        <p:spPr bwMode="auto">
          <a:xfrm>
            <a:off x="2590800" y="1828800"/>
            <a:ext cx="1752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95%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2766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2766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  <p:bldP spid="27658" grpId="0"/>
      <p:bldP spid="27659" grpId="0"/>
      <p:bldP spid="27660" grpId="0"/>
      <p:bldP spid="27661" grpId="0"/>
      <p:bldP spid="2766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867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867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التوزيعات ذات الحدين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868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969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297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تقدير النهايات بيانيا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2970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ounded Rectangle 14"/>
          <p:cNvSpPr>
            <a:spLocks noChangeArrowheads="1"/>
          </p:cNvSpPr>
          <p:nvPr/>
        </p:nvSpPr>
        <p:spPr bwMode="auto">
          <a:xfrm>
            <a:off x="0" y="26670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-1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9706" name="Rounded Rectangle 14"/>
          <p:cNvSpPr>
            <a:spLocks noChangeArrowheads="1"/>
          </p:cNvSpPr>
          <p:nvPr/>
        </p:nvSpPr>
        <p:spPr bwMode="auto">
          <a:xfrm>
            <a:off x="4495800" y="49530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29707" name="Rounded Rectangle 14"/>
          <p:cNvSpPr>
            <a:spLocks noChangeArrowheads="1"/>
          </p:cNvSpPr>
          <p:nvPr/>
        </p:nvSpPr>
        <p:spPr bwMode="auto">
          <a:xfrm>
            <a:off x="4876800" y="37338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8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9708" name="Rounded Rectangle 14"/>
          <p:cNvSpPr>
            <a:spLocks noChangeArrowheads="1"/>
          </p:cNvSpPr>
          <p:nvPr/>
        </p:nvSpPr>
        <p:spPr bwMode="auto">
          <a:xfrm>
            <a:off x="4800600" y="25908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b="1">
                <a:solidFill>
                  <a:srgbClr val="FF0000"/>
                </a:solidFill>
              </a:rPr>
              <a:t>4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29709" name="Rounded Rectangle 14"/>
          <p:cNvSpPr>
            <a:spLocks noChangeArrowheads="1"/>
          </p:cNvSpPr>
          <p:nvPr/>
        </p:nvSpPr>
        <p:spPr bwMode="auto">
          <a:xfrm>
            <a:off x="228600" y="48768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29710" name="Rounded Rectangle 14"/>
          <p:cNvSpPr>
            <a:spLocks noChangeArrowheads="1"/>
          </p:cNvSpPr>
          <p:nvPr/>
        </p:nvSpPr>
        <p:spPr bwMode="auto">
          <a:xfrm>
            <a:off x="0" y="3581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-∞</a:t>
            </a:r>
            <a:endParaRPr lang="ar-SA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9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5" grpId="0"/>
      <p:bldP spid="29706" grpId="0"/>
      <p:bldP spid="29707" grpId="0"/>
      <p:bldP spid="29708" grpId="0"/>
      <p:bldP spid="29709" grpId="0"/>
      <p:bldP spid="297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072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07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  <a:ln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تقدير النهايات بيانيا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073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9" name="Rounded Rectangle 14"/>
          <p:cNvSpPr>
            <a:spLocks noChangeArrowheads="1"/>
          </p:cNvSpPr>
          <p:nvPr/>
        </p:nvSpPr>
        <p:spPr bwMode="auto">
          <a:xfrm>
            <a:off x="1600200" y="2057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2" name="Rounded Rectangle 14"/>
          <p:cNvSpPr>
            <a:spLocks noChangeArrowheads="1"/>
          </p:cNvSpPr>
          <p:nvPr/>
        </p:nvSpPr>
        <p:spPr bwMode="auto">
          <a:xfrm>
            <a:off x="1600200" y="1295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3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0731" name="Rounded Rectangle 14"/>
          <p:cNvSpPr>
            <a:spLocks noChangeArrowheads="1"/>
          </p:cNvSpPr>
          <p:nvPr/>
        </p:nvSpPr>
        <p:spPr bwMode="auto">
          <a:xfrm>
            <a:off x="5715000" y="22098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2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0732" name="Rounded Rectangle 14"/>
          <p:cNvSpPr>
            <a:spLocks noChangeArrowheads="1"/>
          </p:cNvSpPr>
          <p:nvPr/>
        </p:nvSpPr>
        <p:spPr bwMode="auto">
          <a:xfrm>
            <a:off x="5562600" y="1295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-4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0733" name="Rounded Rectangle 14"/>
          <p:cNvSpPr>
            <a:spLocks noChangeArrowheads="1"/>
          </p:cNvSpPr>
          <p:nvPr/>
        </p:nvSpPr>
        <p:spPr bwMode="auto">
          <a:xfrm>
            <a:off x="685800" y="5029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30734" name="Rounded Rectangle 14"/>
          <p:cNvSpPr>
            <a:spLocks noChangeArrowheads="1"/>
          </p:cNvSpPr>
          <p:nvPr/>
        </p:nvSpPr>
        <p:spPr bwMode="auto">
          <a:xfrm>
            <a:off x="2590800" y="3505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0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0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9" grpId="0"/>
      <p:bldP spid="2" grpId="0"/>
      <p:bldP spid="30731" grpId="0"/>
      <p:bldP spid="30732" grpId="0"/>
      <p:bldP spid="30733" grpId="0"/>
      <p:bldP spid="307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9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10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المتجهات </a:t>
            </a:r>
            <a:r>
              <a:rPr lang="ar-SA" sz="3200" b="1" dirty="0" err="1">
                <a:solidFill>
                  <a:srgbClr val="FF0000"/>
                </a:solidFill>
              </a:rPr>
              <a:t>فى</a:t>
            </a:r>
            <a:r>
              <a:rPr lang="ar-SA" sz="3200" b="1" dirty="0">
                <a:solidFill>
                  <a:srgbClr val="FF0000"/>
                </a:solidFill>
              </a:rPr>
              <a:t> المستوى الإحداثى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410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704850"/>
            <a:ext cx="9144000" cy="53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5" name="Rounded Rectangle 11"/>
          <p:cNvSpPr>
            <a:spLocks noChangeArrowheads="1"/>
          </p:cNvSpPr>
          <p:nvPr/>
        </p:nvSpPr>
        <p:spPr bwMode="auto">
          <a:xfrm>
            <a:off x="5715000" y="3886200"/>
            <a:ext cx="1066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-1 ,  11 〉 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06" name="Rounded Rectangle 13"/>
          <p:cNvSpPr>
            <a:spLocks noChangeArrowheads="1"/>
          </p:cNvSpPr>
          <p:nvPr/>
        </p:nvSpPr>
        <p:spPr bwMode="auto">
          <a:xfrm>
            <a:off x="5334000" y="5181600"/>
            <a:ext cx="2057400" cy="685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4107" name="Rounded Rectangle 14"/>
          <p:cNvSpPr>
            <a:spLocks noChangeArrowheads="1"/>
          </p:cNvSpPr>
          <p:nvPr/>
        </p:nvSpPr>
        <p:spPr bwMode="auto">
          <a:xfrm>
            <a:off x="5715000" y="33528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〈6,  -3〉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08" name="Rounded Rectangle 15"/>
          <p:cNvSpPr>
            <a:spLocks noChangeArrowheads="1"/>
          </p:cNvSpPr>
          <p:nvPr/>
        </p:nvSpPr>
        <p:spPr bwMode="auto">
          <a:xfrm>
            <a:off x="1676400" y="38100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-21 , 28〉 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09" name="Rounded Rectangle 16"/>
          <p:cNvSpPr>
            <a:spLocks noChangeArrowheads="1"/>
          </p:cNvSpPr>
          <p:nvPr/>
        </p:nvSpPr>
        <p:spPr bwMode="auto">
          <a:xfrm>
            <a:off x="1676400" y="33528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-7 ,  7〉 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10" name="Rounded Rectangle 18"/>
          <p:cNvSpPr>
            <a:spLocks noChangeArrowheads="1"/>
          </p:cNvSpPr>
          <p:nvPr/>
        </p:nvSpPr>
        <p:spPr bwMode="auto">
          <a:xfrm>
            <a:off x="1600200" y="23622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11,  5〉 ,  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11" name="Rounded Rectangle 19"/>
          <p:cNvSpPr>
            <a:spLocks noChangeArrowheads="1"/>
          </p:cNvSpPr>
          <p:nvPr/>
        </p:nvSpPr>
        <p:spPr bwMode="auto">
          <a:xfrm>
            <a:off x="4419600" y="23622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1,  -3 〉 ,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12" name="Rounded Rectangle 20"/>
          <p:cNvSpPr>
            <a:spLocks noChangeArrowheads="1"/>
          </p:cNvSpPr>
          <p:nvPr/>
        </p:nvSpPr>
        <p:spPr bwMode="auto">
          <a:xfrm>
            <a:off x="7086600" y="2362200"/>
            <a:ext cx="1752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 -3 ,  -1 〉  ,   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4114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53400" y="2362200"/>
            <a:ext cx="565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5" name="Rectangle 18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pic>
        <p:nvPicPr>
          <p:cNvPr id="4116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0" y="2438400"/>
            <a:ext cx="5651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7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4118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2362200"/>
            <a:ext cx="68580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19" name="Rectangle 21"/>
          <p:cNvSpPr>
            <a:spLocks noChangeArrowheads="1"/>
          </p:cNvSpPr>
          <p:nvPr/>
        </p:nvSpPr>
        <p:spPr bwMode="auto">
          <a:xfrm>
            <a:off x="0" y="10001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4120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4121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5181600"/>
            <a:ext cx="12192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22" name="Rounded Rectangle 29"/>
          <p:cNvSpPr>
            <a:spLocks noChangeArrowheads="1"/>
          </p:cNvSpPr>
          <p:nvPr/>
        </p:nvSpPr>
        <p:spPr bwMode="auto">
          <a:xfrm>
            <a:off x="1371600" y="5029200"/>
            <a:ext cx="2057400" cy="685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4123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4124" name="Picture 24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0" y="5029200"/>
            <a:ext cx="1524000" cy="53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4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4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41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4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900" decel="100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0" dur="20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1" dur="2000"/>
                                        <p:tgtEl>
                                          <p:spTgt spid="4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5" grpId="0" animBg="1"/>
      <p:bldP spid="4106" grpId="0" animBg="1"/>
      <p:bldP spid="4107" grpId="0" animBg="1"/>
      <p:bldP spid="4108" grpId="0" animBg="1"/>
      <p:bldP spid="4109" grpId="0" animBg="1"/>
      <p:bldP spid="4110" grpId="0" animBg="1"/>
      <p:bldP spid="4111" grpId="0" animBg="1"/>
      <p:bldP spid="4112" grpId="0" animBg="1"/>
      <p:bldP spid="412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174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17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حساب النهايات جبريا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1752" name="Picture 16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8915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3" name="Rounded Rectangle 14"/>
          <p:cNvSpPr>
            <a:spLocks noChangeArrowheads="1"/>
          </p:cNvSpPr>
          <p:nvPr/>
        </p:nvSpPr>
        <p:spPr bwMode="auto">
          <a:xfrm>
            <a:off x="4876800" y="5105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31754" name="Rounded Rectangle 14"/>
          <p:cNvSpPr>
            <a:spLocks noChangeArrowheads="1"/>
          </p:cNvSpPr>
          <p:nvPr/>
        </p:nvSpPr>
        <p:spPr bwMode="auto">
          <a:xfrm>
            <a:off x="5029200" y="22860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1755" name="Rounded Rectangle 14"/>
          <p:cNvSpPr>
            <a:spLocks noChangeArrowheads="1"/>
          </p:cNvSpPr>
          <p:nvPr/>
        </p:nvSpPr>
        <p:spPr bwMode="auto">
          <a:xfrm>
            <a:off x="5105400" y="3124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6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1756" name="Rounded Rectangle 14"/>
          <p:cNvSpPr>
            <a:spLocks noChangeArrowheads="1"/>
          </p:cNvSpPr>
          <p:nvPr/>
        </p:nvSpPr>
        <p:spPr bwMode="auto">
          <a:xfrm>
            <a:off x="685800" y="2057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-12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1757" name="Rounded Rectangle 14"/>
          <p:cNvSpPr>
            <a:spLocks noChangeArrowheads="1"/>
          </p:cNvSpPr>
          <p:nvPr/>
        </p:nvSpPr>
        <p:spPr bwMode="auto">
          <a:xfrm>
            <a:off x="457200" y="3124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3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1758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1759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4114800"/>
            <a:ext cx="22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0" name="Rectangle 18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1761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1762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4038600"/>
            <a:ext cx="22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3" name="Rectangle 21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1764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1765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71600" y="5029200"/>
            <a:ext cx="304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66" name="Rectangle 24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1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7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17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17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17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/>
      <p:bldP spid="31754" grpId="0"/>
      <p:bldP spid="31755" grpId="0"/>
      <p:bldP spid="31756" grpId="0"/>
      <p:bldP spid="3175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277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27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حساب النهايات جبريا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277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1524000"/>
            <a:ext cx="91440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7" name="Picture 1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2971800" y="914400"/>
            <a:ext cx="594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8" name="Rounded Rectangle 14"/>
          <p:cNvSpPr>
            <a:spLocks noChangeArrowheads="1"/>
          </p:cNvSpPr>
          <p:nvPr/>
        </p:nvSpPr>
        <p:spPr bwMode="auto">
          <a:xfrm>
            <a:off x="2819400" y="1981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3200" b="1">
                <a:solidFill>
                  <a:srgbClr val="FF0000"/>
                </a:solidFill>
              </a:rPr>
              <a:t>-∞</a:t>
            </a:r>
            <a:endParaRPr lang="ar-SA" sz="3200" b="1">
              <a:solidFill>
                <a:srgbClr val="FF0000"/>
              </a:solidFill>
            </a:endParaRPr>
          </a:p>
        </p:txBody>
      </p:sp>
      <p:sp>
        <p:nvSpPr>
          <p:cNvPr id="32779" name="Rounded Rectangle 14"/>
          <p:cNvSpPr>
            <a:spLocks noChangeArrowheads="1"/>
          </p:cNvSpPr>
          <p:nvPr/>
        </p:nvSpPr>
        <p:spPr bwMode="auto">
          <a:xfrm>
            <a:off x="7162800" y="1981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10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2780" name="Rounded Rectangle 14"/>
          <p:cNvSpPr>
            <a:spLocks noChangeArrowheads="1"/>
          </p:cNvSpPr>
          <p:nvPr/>
        </p:nvSpPr>
        <p:spPr bwMode="auto">
          <a:xfrm>
            <a:off x="4876800" y="30480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  </a:t>
            </a:r>
            <a:r>
              <a:rPr lang="ar-SA" sz="2400" b="1">
                <a:solidFill>
                  <a:srgbClr val="FF0000"/>
                </a:solidFill>
              </a:rPr>
              <a:t> ريالا</a:t>
            </a:r>
            <a:r>
              <a:rPr lang="en-US" sz="2400" b="1">
                <a:solidFill>
                  <a:srgbClr val="FF0000"/>
                </a:solidFill>
              </a:rPr>
              <a:t>50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2781" name="Rounded Rectangle 14"/>
          <p:cNvSpPr>
            <a:spLocks noChangeArrowheads="1"/>
          </p:cNvSpPr>
          <p:nvPr/>
        </p:nvSpPr>
        <p:spPr bwMode="auto">
          <a:xfrm>
            <a:off x="5181600" y="5181600"/>
            <a:ext cx="2133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4mg   ,  2 mg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8" grpId="0"/>
      <p:bldP spid="32779" grpId="0"/>
      <p:bldP spid="32780" grpId="0"/>
      <p:bldP spid="3278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379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37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المماس والسرعة المتجهة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380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1" name="Rounded Rectangle 14"/>
          <p:cNvSpPr>
            <a:spLocks noChangeArrowheads="1"/>
          </p:cNvSpPr>
          <p:nvPr/>
        </p:nvSpPr>
        <p:spPr bwMode="auto">
          <a:xfrm>
            <a:off x="2895600" y="28194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-5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3802" name="Rounded Rectangle 14"/>
          <p:cNvSpPr>
            <a:spLocks noChangeArrowheads="1"/>
          </p:cNvSpPr>
          <p:nvPr/>
        </p:nvSpPr>
        <p:spPr bwMode="auto">
          <a:xfrm>
            <a:off x="7162800" y="40386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m=-2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3803" name="Rounded Rectangle 14"/>
          <p:cNvSpPr>
            <a:spLocks noChangeArrowheads="1"/>
          </p:cNvSpPr>
          <p:nvPr/>
        </p:nvSpPr>
        <p:spPr bwMode="auto">
          <a:xfrm>
            <a:off x="6019800" y="55626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r(2)=-64  ft</a:t>
            </a:r>
            <a:r>
              <a:rPr lang="en-US" sz="2400" b="1">
                <a:solidFill>
                  <a:srgbClr val="FF0000"/>
                </a:solidFill>
                <a:latin typeface="Cambria Math" pitchFamily="18" charset="0"/>
              </a:rPr>
              <a:t>∕sec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3804" name="Rounded Rectangle 14"/>
          <p:cNvSpPr>
            <a:spLocks noChangeArrowheads="1"/>
          </p:cNvSpPr>
          <p:nvPr/>
        </p:nvSpPr>
        <p:spPr bwMode="auto">
          <a:xfrm>
            <a:off x="7010400" y="2743200"/>
            <a:ext cx="1219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5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3805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3806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4114800"/>
            <a:ext cx="19812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07" name="Rectangle 1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3808" name="Rounded Rectangle 14"/>
          <p:cNvSpPr>
            <a:spLocks noChangeArrowheads="1"/>
          </p:cNvSpPr>
          <p:nvPr/>
        </p:nvSpPr>
        <p:spPr bwMode="auto">
          <a:xfrm>
            <a:off x="1828800" y="5638800"/>
            <a:ext cx="2514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r(3)=104  ft</a:t>
            </a:r>
            <a:r>
              <a:rPr lang="en-US" sz="2400" b="1">
                <a:solidFill>
                  <a:srgbClr val="FF0000"/>
                </a:solidFill>
                <a:latin typeface="Cambria Math" pitchFamily="18" charset="0"/>
              </a:rPr>
              <a:t>∕sec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01" grpId="0"/>
      <p:bldP spid="33802" grpId="0"/>
      <p:bldP spid="33803" grpId="0"/>
      <p:bldP spid="33804" grpId="0"/>
      <p:bldP spid="3380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481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48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المماس والسرعة المتجهة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482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5" name="Rounded Rectangle 14"/>
          <p:cNvSpPr>
            <a:spLocks noChangeArrowheads="1"/>
          </p:cNvSpPr>
          <p:nvPr/>
        </p:nvSpPr>
        <p:spPr bwMode="auto">
          <a:xfrm>
            <a:off x="3124200" y="45720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v(t)=-32  t +58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4826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4827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1676400"/>
            <a:ext cx="31051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8" name="Rectangle 1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4829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4830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3600" y="2286000"/>
            <a:ext cx="20097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1" name="Rectangle 21"/>
          <p:cNvSpPr>
            <a:spLocks noChangeArrowheads="1"/>
          </p:cNvSpPr>
          <p:nvPr/>
        </p:nvSpPr>
        <p:spPr bwMode="auto">
          <a:xfrm>
            <a:off x="0" y="13049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4832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4833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7800" y="2270125"/>
            <a:ext cx="265747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34" name="Rectangle 24"/>
          <p:cNvSpPr>
            <a:spLocks noChangeArrowheads="1"/>
          </p:cNvSpPr>
          <p:nvPr/>
        </p:nvSpPr>
        <p:spPr bwMode="auto">
          <a:xfrm>
            <a:off x="0" y="1228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4835" name="Rounded Rectangle 14"/>
          <p:cNvSpPr>
            <a:spLocks noChangeArrowheads="1"/>
          </p:cNvSpPr>
          <p:nvPr/>
        </p:nvSpPr>
        <p:spPr bwMode="auto">
          <a:xfrm>
            <a:off x="2819400" y="3200400"/>
            <a:ext cx="3124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p(t)=-32   t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4836" name="Rounded Rectangle 14"/>
          <p:cNvSpPr>
            <a:spLocks noChangeArrowheads="1"/>
          </p:cNvSpPr>
          <p:nvPr/>
        </p:nvSpPr>
        <p:spPr bwMode="auto">
          <a:xfrm>
            <a:off x="5029200" y="13716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r(t)=34   t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4837" name="Rounded Rectangle 14"/>
          <p:cNvSpPr>
            <a:spLocks noChangeArrowheads="1"/>
          </p:cNvSpPr>
          <p:nvPr/>
        </p:nvSpPr>
        <p:spPr bwMode="auto">
          <a:xfrm>
            <a:off x="3124200" y="52578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10    ft</a:t>
            </a:r>
            <a:r>
              <a:rPr lang="en-US" sz="2400" b="1">
                <a:solidFill>
                  <a:srgbClr val="FF0000"/>
                </a:solidFill>
                <a:latin typeface="Cambria Math" pitchFamily="18" charset="0"/>
              </a:rPr>
              <a:t>∕s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483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4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5" grpId="0"/>
      <p:bldP spid="34835" grpId="0"/>
      <p:bldP spid="34836" grpId="0"/>
      <p:bldP spid="3483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584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58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المشتقات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584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Rounded Rectangle 14"/>
          <p:cNvSpPr>
            <a:spLocks noChangeArrowheads="1"/>
          </p:cNvSpPr>
          <p:nvPr/>
        </p:nvSpPr>
        <p:spPr bwMode="auto">
          <a:xfrm>
            <a:off x="5791200" y="3200400"/>
            <a:ext cx="3048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6x-5   ,    -17   ,  1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5850" name="Rounded Rectangle 14"/>
          <p:cNvSpPr>
            <a:spLocks noChangeArrowheads="1"/>
          </p:cNvSpPr>
          <p:nvPr/>
        </p:nvSpPr>
        <p:spPr bwMode="auto">
          <a:xfrm>
            <a:off x="5791200" y="4267200"/>
            <a:ext cx="3048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2x-4   ,    0  ,  -10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5851" name="Rounded Rectangle 14"/>
          <p:cNvSpPr>
            <a:spLocks noChangeArrowheads="1"/>
          </p:cNvSpPr>
          <p:nvPr/>
        </p:nvSpPr>
        <p:spPr bwMode="auto">
          <a:xfrm>
            <a:off x="1676400" y="4191000"/>
            <a:ext cx="3048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-4x-6   ,    -6   ,  6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5852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5853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76400" y="3124200"/>
            <a:ext cx="310515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4" name="Rectangle 1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5855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5856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334000"/>
            <a:ext cx="275272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57" name="Rectangle 21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5858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5859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5334000"/>
            <a:ext cx="32004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60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58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585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58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58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00" decel="100000" fill="hold"/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9" grpId="0"/>
      <p:bldP spid="35850" grpId="0"/>
      <p:bldP spid="3585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686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686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المشتقات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687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3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74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48400" y="1600200"/>
            <a:ext cx="26289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5" name="Rectangle 18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76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77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1676400"/>
            <a:ext cx="21431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78" name="Rectangle 21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79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80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772400" y="2362200"/>
            <a:ext cx="714375" cy="39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1" name="Rectangle 24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82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83" name="Picture 25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209800"/>
            <a:ext cx="457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4" name="Rectangle 27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85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86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2971800"/>
            <a:ext cx="3048000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87" name="Rectangle 30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88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89" name="Picture 3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2971800"/>
            <a:ext cx="258127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0" name="Rectangle 33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91" name="Rectangle 3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92" name="Picture 34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1800" y="3733800"/>
            <a:ext cx="2133600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3" name="Rectangle 36"/>
          <p:cNvSpPr>
            <a:spLocks noChangeArrowheads="1"/>
          </p:cNvSpPr>
          <p:nvPr/>
        </p:nvSpPr>
        <p:spPr bwMode="auto">
          <a:xfrm>
            <a:off x="0" y="13525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6894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6895" name="Picture 37"/>
          <p:cNvPicPr>
            <a:picLocks noChangeAspect="1" noChangeArrowheads="1"/>
          </p:cNvPicPr>
          <p:nvPr/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0" y="3810000"/>
            <a:ext cx="176212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96" name="Rectangle 39"/>
          <p:cNvSpPr>
            <a:spLocks noChangeArrowheads="1"/>
          </p:cNvSpPr>
          <p:nvPr/>
        </p:nvSpPr>
        <p:spPr bwMode="auto">
          <a:xfrm>
            <a:off x="0" y="1238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 useBgFill="1">
        <p:nvSpPr>
          <p:cNvPr id="36897" name="Rounded Rectangle 14"/>
          <p:cNvSpPr>
            <a:spLocks noChangeArrowheads="1"/>
          </p:cNvSpPr>
          <p:nvPr/>
        </p:nvSpPr>
        <p:spPr bwMode="auto">
          <a:xfrm>
            <a:off x="3124200" y="5257800"/>
            <a:ext cx="2286000" cy="533400"/>
          </a:xfrm>
          <a:prstGeom prst="roundRect">
            <a:avLst>
              <a:gd name="adj" fmla="val 16667"/>
            </a:avLst>
          </a:prstGeom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24   m</a:t>
            </a:r>
            <a:r>
              <a:rPr lang="en-US" sz="2400" b="1">
                <a:solidFill>
                  <a:srgbClr val="FF0000"/>
                </a:solidFill>
                <a:latin typeface="Cambria Math" pitchFamily="18" charset="0"/>
              </a:rPr>
              <a:t>∕s2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6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6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6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688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688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68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68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68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9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789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789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المساحة تحت المنحنى والتكامل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789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28688"/>
            <a:ext cx="9144000" cy="500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7" name="Rounded Rectangle 14"/>
          <p:cNvSpPr>
            <a:spLocks noChangeArrowheads="1"/>
          </p:cNvSpPr>
          <p:nvPr/>
        </p:nvSpPr>
        <p:spPr bwMode="auto">
          <a:xfrm>
            <a:off x="4419600" y="29718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22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7898" name="Rounded Rectangle 14"/>
          <p:cNvSpPr>
            <a:spLocks noChangeArrowheads="1"/>
          </p:cNvSpPr>
          <p:nvPr/>
        </p:nvSpPr>
        <p:spPr bwMode="auto">
          <a:xfrm>
            <a:off x="381000" y="28956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10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7899" name="Rounded Rectangle 14"/>
          <p:cNvSpPr>
            <a:spLocks noChangeArrowheads="1"/>
          </p:cNvSpPr>
          <p:nvPr/>
        </p:nvSpPr>
        <p:spPr bwMode="auto">
          <a:xfrm>
            <a:off x="4648200" y="45720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108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7900" name="Rounded Rectangle 14"/>
          <p:cNvSpPr>
            <a:spLocks noChangeArrowheads="1"/>
          </p:cNvSpPr>
          <p:nvPr/>
        </p:nvSpPr>
        <p:spPr bwMode="auto">
          <a:xfrm>
            <a:off x="304800" y="45720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95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78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78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78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790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7" grpId="0"/>
      <p:bldP spid="37898" grpId="0"/>
      <p:bldP spid="37899" grpId="0"/>
      <p:bldP spid="3790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891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891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المساحة تحت المنحنى والتكامل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3892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3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1" name="Rounded Rectangle 14"/>
          <p:cNvSpPr>
            <a:spLocks noChangeArrowheads="1"/>
          </p:cNvSpPr>
          <p:nvPr/>
        </p:nvSpPr>
        <p:spPr bwMode="auto">
          <a:xfrm>
            <a:off x="4648200" y="2743200"/>
            <a:ext cx="2362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   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8922" name="Rounded Rectangle 14"/>
          <p:cNvSpPr>
            <a:spLocks noChangeArrowheads="1"/>
          </p:cNvSpPr>
          <p:nvPr/>
        </p:nvSpPr>
        <p:spPr bwMode="auto">
          <a:xfrm>
            <a:off x="1066800" y="1676400"/>
            <a:ext cx="2362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وحدة مربعة</a:t>
            </a:r>
            <a:r>
              <a:rPr lang="en-US" sz="2400" b="1">
                <a:solidFill>
                  <a:srgbClr val="FF0000"/>
                </a:solidFill>
              </a:rPr>
              <a:t> 430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8923" name="Rounded Rectangle 14"/>
          <p:cNvSpPr>
            <a:spLocks noChangeArrowheads="1"/>
          </p:cNvSpPr>
          <p:nvPr/>
        </p:nvSpPr>
        <p:spPr bwMode="auto">
          <a:xfrm>
            <a:off x="4800600" y="1676400"/>
            <a:ext cx="2362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 وحدة مربعة</a:t>
            </a:r>
            <a:r>
              <a:rPr lang="en-US" sz="2400" b="1">
                <a:solidFill>
                  <a:srgbClr val="FF0000"/>
                </a:solidFill>
              </a:rPr>
              <a:t>   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8924" name="Rounded Rectangle 14"/>
          <p:cNvSpPr>
            <a:spLocks noChangeArrowheads="1"/>
          </p:cNvSpPr>
          <p:nvPr/>
        </p:nvSpPr>
        <p:spPr bwMode="auto">
          <a:xfrm>
            <a:off x="0" y="2743200"/>
            <a:ext cx="2362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وحدة مربعة</a:t>
            </a:r>
            <a:r>
              <a:rPr lang="en-US" sz="2400" b="1">
                <a:solidFill>
                  <a:srgbClr val="FF0000"/>
                </a:solidFill>
              </a:rPr>
              <a:t> 33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8925" name="Rounded Rectangle 14"/>
          <p:cNvSpPr>
            <a:spLocks noChangeArrowheads="1"/>
          </p:cNvSpPr>
          <p:nvPr/>
        </p:nvSpPr>
        <p:spPr bwMode="auto">
          <a:xfrm>
            <a:off x="3352800" y="5105400"/>
            <a:ext cx="32766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 </a:t>
            </a:r>
            <a:r>
              <a:rPr lang="ar-SA" sz="2400" b="1">
                <a:solidFill>
                  <a:srgbClr val="FF0000"/>
                </a:solidFill>
              </a:rPr>
              <a:t>تقريبا</a:t>
            </a:r>
            <a:r>
              <a:rPr lang="en-US" sz="2400" b="1">
                <a:solidFill>
                  <a:srgbClr val="FF0000"/>
                </a:solidFill>
              </a:rPr>
              <a:t> </a:t>
            </a:r>
            <a:r>
              <a:rPr lang="ar-SA" sz="2400" b="1">
                <a:solidFill>
                  <a:srgbClr val="FF0000"/>
                </a:solidFill>
              </a:rPr>
              <a:t>وحدة مربعة</a:t>
            </a:r>
            <a:r>
              <a:rPr lang="en-US" sz="2400" b="1">
                <a:solidFill>
                  <a:srgbClr val="FF0000"/>
                </a:solidFill>
              </a:rPr>
              <a:t> 66.67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8926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8927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2800" y="1676400"/>
            <a:ext cx="2286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8" name="Rectangle 18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8929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8930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2743200"/>
            <a:ext cx="3048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31" name="Rectangle 21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89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6" dur="1" fill="hold"/>
                                        <p:tgtEl>
                                          <p:spTgt spid="389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" grpId="0"/>
      <p:bldP spid="38922" grpId="0"/>
      <p:bldP spid="38923" grpId="0"/>
      <p:bldP spid="38924" grpId="0"/>
      <p:bldP spid="3892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993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3994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النظرية الاساسية فى التفاضل والتكامل</a:t>
            </a:r>
            <a:endParaRPr lang="ar-EG" sz="2800" b="1" dirty="0">
              <a:solidFill>
                <a:srgbClr val="FF0000"/>
              </a:solidFill>
            </a:endParaRPr>
          </a:p>
        </p:txBody>
      </p:sp>
      <p:pic>
        <p:nvPicPr>
          <p:cNvPr id="3994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38200"/>
            <a:ext cx="9144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 useBgFill="1">
        <p:nvSpPr>
          <p:cNvPr id="39945" name="Rounded Rectangle 14"/>
          <p:cNvSpPr>
            <a:spLocks noChangeArrowheads="1"/>
          </p:cNvSpPr>
          <p:nvPr/>
        </p:nvSpPr>
        <p:spPr bwMode="auto">
          <a:xfrm>
            <a:off x="5715000" y="5105400"/>
            <a:ext cx="2286000" cy="533400"/>
          </a:xfrm>
          <a:prstGeom prst="roundRect">
            <a:avLst>
              <a:gd name="adj" fmla="val 16667"/>
            </a:avLst>
          </a:prstGeom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8x + c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39946" name="Rectangle 1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9947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200" y="2667000"/>
            <a:ext cx="1905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8" name="Rectangle 18"/>
          <p:cNvSpPr>
            <a:spLocks noChangeArrowheads="1"/>
          </p:cNvSpPr>
          <p:nvPr/>
        </p:nvSpPr>
        <p:spPr bwMode="auto">
          <a:xfrm>
            <a:off x="0" y="8953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9949" name="Rectangle 2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9950" name="Picture 1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91200" y="3505200"/>
            <a:ext cx="30956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1" name="Rectangle 21"/>
          <p:cNvSpPr>
            <a:spLocks noChangeArrowheads="1"/>
          </p:cNvSpPr>
          <p:nvPr/>
        </p:nvSpPr>
        <p:spPr bwMode="auto">
          <a:xfrm>
            <a:off x="0" y="1228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9952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9953" name="Picture 22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28800" y="2667000"/>
            <a:ext cx="2638425" cy="44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4" name="Rectangle 24"/>
          <p:cNvSpPr>
            <a:spLocks noChangeArrowheads="1"/>
          </p:cNvSpPr>
          <p:nvPr/>
        </p:nvSpPr>
        <p:spPr bwMode="auto">
          <a:xfrm>
            <a:off x="0" y="9048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9955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9956" name="Picture 25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81200" y="5410200"/>
            <a:ext cx="23336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57" name="Rectangle 27"/>
          <p:cNvSpPr>
            <a:spLocks noChangeArrowheads="1"/>
          </p:cNvSpPr>
          <p:nvPr/>
        </p:nvSpPr>
        <p:spPr bwMode="auto">
          <a:xfrm>
            <a:off x="0" y="1228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39958" name="Rectangle 2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39959" name="Picture 28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3429000"/>
            <a:ext cx="359092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60" name="Rectangle 30"/>
          <p:cNvSpPr>
            <a:spLocks noChangeArrowheads="1"/>
          </p:cNvSpPr>
          <p:nvPr/>
        </p:nvSpPr>
        <p:spPr bwMode="auto">
          <a:xfrm>
            <a:off x="0" y="12287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995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995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995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4096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4096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النظرية الاساسية فى التفاضل والتكامل</a:t>
            </a:r>
            <a:endParaRPr lang="ar-EG" sz="2800" b="1" dirty="0">
              <a:solidFill>
                <a:srgbClr val="FF0000"/>
              </a:solidFill>
            </a:endParaRPr>
          </a:p>
        </p:txBody>
      </p:sp>
      <p:pic>
        <p:nvPicPr>
          <p:cNvPr id="4096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1295400"/>
            <a:ext cx="91440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9" name="Picture 16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105400" y="914400"/>
            <a:ext cx="3724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0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40971" name="Picture 17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1600200"/>
            <a:ext cx="3095625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2" name="Rectangle 19"/>
          <p:cNvSpPr>
            <a:spLocks noChangeArrowheads="1"/>
          </p:cNvSpPr>
          <p:nvPr/>
        </p:nvSpPr>
        <p:spPr bwMode="auto">
          <a:xfrm>
            <a:off x="0" y="1238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40973" name="Rounded Rectangle 14"/>
          <p:cNvSpPr>
            <a:spLocks noChangeArrowheads="1"/>
          </p:cNvSpPr>
          <p:nvPr/>
        </p:nvSpPr>
        <p:spPr bwMode="auto">
          <a:xfrm>
            <a:off x="2286000" y="1295400"/>
            <a:ext cx="838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21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40974" name="Rounded Rectangle 14"/>
          <p:cNvSpPr>
            <a:spLocks noChangeArrowheads="1"/>
          </p:cNvSpPr>
          <p:nvPr/>
        </p:nvSpPr>
        <p:spPr bwMode="auto">
          <a:xfrm>
            <a:off x="1524000" y="1981200"/>
            <a:ext cx="838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9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40975" name="Rounded Rectangle 14"/>
          <p:cNvSpPr>
            <a:spLocks noChangeArrowheads="1"/>
          </p:cNvSpPr>
          <p:nvPr/>
        </p:nvSpPr>
        <p:spPr bwMode="auto">
          <a:xfrm>
            <a:off x="7696200" y="2362200"/>
            <a:ext cx="8382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500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40976" name="Rounded Rectangle 14"/>
          <p:cNvSpPr>
            <a:spLocks noChangeArrowheads="1"/>
          </p:cNvSpPr>
          <p:nvPr/>
        </p:nvSpPr>
        <p:spPr bwMode="auto">
          <a:xfrm>
            <a:off x="762000" y="3276600"/>
            <a:ext cx="1295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0.25j</a:t>
            </a:r>
            <a:endParaRPr lang="ar-SA" sz="2400" b="1">
              <a:solidFill>
                <a:srgbClr val="FF0000"/>
              </a:solidFill>
            </a:endParaRPr>
          </a:p>
        </p:txBody>
      </p:sp>
      <p:sp>
        <p:nvSpPr>
          <p:cNvPr id="40977" name="Rounded Rectangle 14"/>
          <p:cNvSpPr>
            <a:spLocks noChangeArrowheads="1"/>
          </p:cNvSpPr>
          <p:nvPr/>
        </p:nvSpPr>
        <p:spPr bwMode="auto">
          <a:xfrm>
            <a:off x="5791200" y="5105400"/>
            <a:ext cx="1295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rtl="0" eaLnBrk="0" hangingPunct="0"/>
            <a:r>
              <a:rPr lang="en-US" sz="2400" b="1">
                <a:solidFill>
                  <a:srgbClr val="FF0000"/>
                </a:solidFill>
              </a:rPr>
              <a:t> 126 h</a:t>
            </a:r>
            <a:endParaRPr lang="ar-SA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7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09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09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3" dur="1" fill="hold"/>
                                        <p:tgtEl>
                                          <p:spTgt spid="409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3" grpId="0"/>
      <p:bldP spid="40974" grpId="0"/>
      <p:bldP spid="40975" grpId="0"/>
      <p:bldP spid="40976" grpId="0"/>
      <p:bldP spid="4097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512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512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المتجهات </a:t>
            </a:r>
            <a:r>
              <a:rPr lang="ar-SA" sz="3200" b="1" dirty="0" err="1">
                <a:solidFill>
                  <a:srgbClr val="FF0000"/>
                </a:solidFill>
              </a:rPr>
              <a:t>فى</a:t>
            </a:r>
            <a:r>
              <a:rPr lang="ar-SA" sz="3200" b="1" dirty="0">
                <a:solidFill>
                  <a:srgbClr val="FF0000"/>
                </a:solidFill>
              </a:rPr>
              <a:t> المستوى الإحداثى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512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881063"/>
            <a:ext cx="9144000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Rounded Rectangle 11"/>
          <p:cNvSpPr>
            <a:spLocks noChangeArrowheads="1"/>
          </p:cNvSpPr>
          <p:nvPr/>
        </p:nvSpPr>
        <p:spPr bwMode="auto">
          <a:xfrm>
            <a:off x="5638800" y="15240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2i  -  2j  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5130" name="Rounded Rectangle 12"/>
          <p:cNvSpPr>
            <a:spLocks noChangeArrowheads="1"/>
          </p:cNvSpPr>
          <p:nvPr/>
        </p:nvSpPr>
        <p:spPr bwMode="auto">
          <a:xfrm>
            <a:off x="1600200" y="15240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9i  -  5j  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5131" name="Rounded Rectangle 13"/>
          <p:cNvSpPr>
            <a:spLocks noChangeArrowheads="1"/>
          </p:cNvSpPr>
          <p:nvPr/>
        </p:nvSpPr>
        <p:spPr bwMode="auto">
          <a:xfrm>
            <a:off x="5486400" y="2057400"/>
            <a:ext cx="11430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-9i  -  8j  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5132" name="Rounded Rectangle 14"/>
          <p:cNvSpPr>
            <a:spLocks noChangeArrowheads="1"/>
          </p:cNvSpPr>
          <p:nvPr/>
        </p:nvSpPr>
        <p:spPr bwMode="auto">
          <a:xfrm>
            <a:off x="1600200" y="20574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i  +  6j  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5133" name="Rounded Rectangle 15"/>
          <p:cNvSpPr>
            <a:spLocks noChangeArrowheads="1"/>
          </p:cNvSpPr>
          <p:nvPr/>
        </p:nvSpPr>
        <p:spPr bwMode="auto">
          <a:xfrm>
            <a:off x="6705600" y="3962400"/>
            <a:ext cx="1066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〈8.9,  8.0〉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5134" name="Rounded Rectangle 16"/>
          <p:cNvSpPr>
            <a:spLocks noChangeArrowheads="1"/>
          </p:cNvSpPr>
          <p:nvPr/>
        </p:nvSpPr>
        <p:spPr bwMode="auto">
          <a:xfrm>
            <a:off x="3352800" y="3962400"/>
            <a:ext cx="12192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〈-5.4,  5.9〉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5135" name="Rounded Rectangle 18"/>
          <p:cNvSpPr>
            <a:spLocks noChangeArrowheads="1"/>
          </p:cNvSpPr>
          <p:nvPr/>
        </p:nvSpPr>
        <p:spPr bwMode="auto">
          <a:xfrm>
            <a:off x="3810000" y="5486400"/>
            <a:ext cx="12192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295.6  N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9" grpId="0" animBg="1"/>
      <p:bldP spid="5130" grpId="0" animBg="1"/>
      <p:bldP spid="5131" grpId="0" animBg="1"/>
      <p:bldP spid="5132" grpId="0" animBg="1"/>
      <p:bldP spid="5133" grpId="0" animBg="1"/>
      <p:bldP spid="5134" grpId="0" animBg="1"/>
      <p:bldP spid="51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6147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6148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الضرب الداخلي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6152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3" name="Rounded Rectangle 14"/>
          <p:cNvSpPr>
            <a:spLocks noChangeArrowheads="1"/>
          </p:cNvSpPr>
          <p:nvPr/>
        </p:nvSpPr>
        <p:spPr bwMode="auto">
          <a:xfrm>
            <a:off x="3657600" y="2590800"/>
            <a:ext cx="1828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b="1">
                <a:solidFill>
                  <a:srgbClr val="FF0000"/>
                </a:solidFill>
              </a:rPr>
              <a:t>،غير متعامدان،</a:t>
            </a:r>
            <a:r>
              <a:rPr lang="en-US" b="1">
                <a:solidFill>
                  <a:srgbClr val="FF0000"/>
                </a:solidFill>
              </a:rPr>
              <a:t>-11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4" name="Rounded Rectangle 15"/>
          <p:cNvSpPr>
            <a:spLocks noChangeArrowheads="1"/>
          </p:cNvSpPr>
          <p:nvPr/>
        </p:nvSpPr>
        <p:spPr bwMode="auto">
          <a:xfrm>
            <a:off x="7010400" y="2590800"/>
            <a:ext cx="1371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b="1">
                <a:solidFill>
                  <a:srgbClr val="FF0000"/>
                </a:solidFill>
              </a:rPr>
              <a:t>متعامدان  </a:t>
            </a:r>
            <a:r>
              <a:rPr lang="en-US" b="1">
                <a:solidFill>
                  <a:srgbClr val="FF0000"/>
                </a:solidFill>
              </a:rPr>
              <a:t>, 0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5" name="Rounded Rectangle 16"/>
          <p:cNvSpPr>
            <a:spLocks noChangeArrowheads="1"/>
          </p:cNvSpPr>
          <p:nvPr/>
        </p:nvSpPr>
        <p:spPr bwMode="auto">
          <a:xfrm>
            <a:off x="4953000" y="3581400"/>
            <a:ext cx="914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20.4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6" name="Rounded Rectangle 18"/>
          <p:cNvSpPr>
            <a:spLocks noChangeArrowheads="1"/>
          </p:cNvSpPr>
          <p:nvPr/>
        </p:nvSpPr>
        <p:spPr bwMode="auto">
          <a:xfrm>
            <a:off x="4953000" y="4191000"/>
            <a:ext cx="914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117.9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7" name="Rounded Rectangle 19"/>
          <p:cNvSpPr>
            <a:spLocks noChangeArrowheads="1"/>
          </p:cNvSpPr>
          <p:nvPr/>
        </p:nvSpPr>
        <p:spPr bwMode="auto">
          <a:xfrm>
            <a:off x="4953000" y="4724400"/>
            <a:ext cx="914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109.3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8" name="Rounded Rectangle 20"/>
          <p:cNvSpPr>
            <a:spLocks noChangeArrowheads="1"/>
          </p:cNvSpPr>
          <p:nvPr/>
        </p:nvSpPr>
        <p:spPr bwMode="auto">
          <a:xfrm>
            <a:off x="4953000" y="5257800"/>
            <a:ext cx="914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65.2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6159" name="Rounded Rectangle 21"/>
          <p:cNvSpPr>
            <a:spLocks noChangeArrowheads="1"/>
          </p:cNvSpPr>
          <p:nvPr/>
        </p:nvSpPr>
        <p:spPr bwMode="auto">
          <a:xfrm>
            <a:off x="1219200" y="2590800"/>
            <a:ext cx="1828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b="1">
                <a:solidFill>
                  <a:srgbClr val="FF0000"/>
                </a:solidFill>
              </a:rPr>
              <a:t>،غير متعامدان،</a:t>
            </a:r>
            <a:r>
              <a:rPr lang="en-US" b="1">
                <a:solidFill>
                  <a:srgbClr val="FF0000"/>
                </a:solidFill>
              </a:rPr>
              <a:t>-2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 animBg="1"/>
      <p:bldP spid="6154" grpId="0" animBg="1"/>
      <p:bldP spid="6155" grpId="0" animBg="1"/>
      <p:bldP spid="6156" grpId="0" animBg="1"/>
      <p:bldP spid="6157" grpId="0" animBg="1"/>
      <p:bldP spid="6158" grpId="0" animBg="1"/>
      <p:bldP spid="615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7171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7172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الضرب الداخلي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7176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7" name="Rounded Rectangle 11"/>
          <p:cNvSpPr>
            <a:spLocks noChangeArrowheads="1"/>
          </p:cNvSpPr>
          <p:nvPr/>
        </p:nvSpPr>
        <p:spPr bwMode="auto">
          <a:xfrm>
            <a:off x="228600" y="2057400"/>
            <a:ext cx="2057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78" name="Rounded Rectangle 12"/>
          <p:cNvSpPr>
            <a:spLocks noChangeArrowheads="1"/>
          </p:cNvSpPr>
          <p:nvPr/>
        </p:nvSpPr>
        <p:spPr bwMode="auto">
          <a:xfrm>
            <a:off x="2133600" y="13716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+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79" name="Rounded Rectangle 20"/>
          <p:cNvSpPr>
            <a:spLocks noChangeArrowheads="1"/>
          </p:cNvSpPr>
          <p:nvPr/>
        </p:nvSpPr>
        <p:spPr bwMode="auto">
          <a:xfrm>
            <a:off x="4343400" y="1371600"/>
            <a:ext cx="2057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80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181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4800" y="1447800"/>
            <a:ext cx="132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82" name="Picture 16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1524000"/>
            <a:ext cx="13223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184" name="Picture 18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403350"/>
            <a:ext cx="9144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85" name="Rounded Rectangle 27"/>
          <p:cNvSpPr>
            <a:spLocks noChangeArrowheads="1"/>
          </p:cNvSpPr>
          <p:nvPr/>
        </p:nvSpPr>
        <p:spPr bwMode="auto">
          <a:xfrm>
            <a:off x="152400" y="1524000"/>
            <a:ext cx="2057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86" name="Rounded Rectangle 28"/>
          <p:cNvSpPr>
            <a:spLocks noChangeArrowheads="1"/>
          </p:cNvSpPr>
          <p:nvPr/>
        </p:nvSpPr>
        <p:spPr bwMode="auto">
          <a:xfrm>
            <a:off x="2362200" y="2057400"/>
            <a:ext cx="22860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+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87" name="Rounded Rectangle 29"/>
          <p:cNvSpPr>
            <a:spLocks noChangeArrowheads="1"/>
          </p:cNvSpPr>
          <p:nvPr/>
        </p:nvSpPr>
        <p:spPr bwMode="auto">
          <a:xfrm>
            <a:off x="228600" y="2667000"/>
            <a:ext cx="20574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88" name="Rounded Rectangle 30"/>
          <p:cNvSpPr>
            <a:spLocks noChangeArrowheads="1"/>
          </p:cNvSpPr>
          <p:nvPr/>
        </p:nvSpPr>
        <p:spPr bwMode="auto">
          <a:xfrm>
            <a:off x="4495800" y="1981200"/>
            <a:ext cx="2057400" cy="609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89" name="Rounded Rectangle 31"/>
          <p:cNvSpPr>
            <a:spLocks noChangeArrowheads="1"/>
          </p:cNvSpPr>
          <p:nvPr/>
        </p:nvSpPr>
        <p:spPr bwMode="auto">
          <a:xfrm>
            <a:off x="4419600" y="2590800"/>
            <a:ext cx="2057400" cy="6096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90" name="Rounded Rectangle 32"/>
          <p:cNvSpPr>
            <a:spLocks noChangeArrowheads="1"/>
          </p:cNvSpPr>
          <p:nvPr/>
        </p:nvSpPr>
        <p:spPr bwMode="auto">
          <a:xfrm>
            <a:off x="2209800" y="2667000"/>
            <a:ext cx="2209800" cy="533400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〉+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719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192" name="Picture 2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1981200"/>
            <a:ext cx="1066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3" name="Picture 20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19400" y="1981200"/>
            <a:ext cx="10668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4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195" name="Picture 22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3000" y="1981200"/>
            <a:ext cx="990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6" name="Rectangle 2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197" name="Picture 2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" y="26670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" name="Picture 24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4600" y="2667000"/>
            <a:ext cx="1219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99" name="Rectangle 2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7200" name="Picture 26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48200" y="2743200"/>
            <a:ext cx="129540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01" name="Rounded Rectangle 43"/>
          <p:cNvSpPr>
            <a:spLocks noChangeArrowheads="1"/>
          </p:cNvSpPr>
          <p:nvPr/>
        </p:nvSpPr>
        <p:spPr bwMode="auto">
          <a:xfrm>
            <a:off x="5562600" y="5181600"/>
            <a:ext cx="1447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</a:t>
            </a:r>
            <a:r>
              <a:rPr lang="ar-SA" b="1">
                <a:solidFill>
                  <a:srgbClr val="FF0000"/>
                </a:solidFill>
              </a:rPr>
              <a:t>جول</a:t>
            </a:r>
            <a:r>
              <a:rPr lang="en-US" b="1">
                <a:solidFill>
                  <a:srgbClr val="FF0000"/>
                </a:solidFill>
              </a:rPr>
              <a:t> 300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7202" name="Rounded Rectangle 44"/>
          <p:cNvSpPr>
            <a:spLocks noChangeArrowheads="1"/>
          </p:cNvSpPr>
          <p:nvPr/>
        </p:nvSpPr>
        <p:spPr bwMode="auto">
          <a:xfrm>
            <a:off x="3733800" y="3581400"/>
            <a:ext cx="9906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15.8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8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719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3" dur="2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71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  <p:bldP spid="7179" grpId="0"/>
      <p:bldP spid="7185" grpId="0"/>
      <p:bldP spid="7185" grpId="1"/>
      <p:bldP spid="7186" grpId="0"/>
      <p:bldP spid="7187" grpId="0"/>
      <p:bldP spid="7188" grpId="0"/>
      <p:bldP spid="7189" grpId="0"/>
      <p:bldP spid="7190" grpId="0"/>
      <p:bldP spid="7201" grpId="0" animBg="1"/>
      <p:bldP spid="720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8195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8196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7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المتجهات في الفضاء الثلاثي الأبعاد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8200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Straight Arrow Connector 12"/>
          <p:cNvCxnSpPr/>
          <p:nvPr/>
        </p:nvCxnSpPr>
        <p:spPr bwMode="auto">
          <a:xfrm rot="5400000" flipH="1" flipV="1">
            <a:off x="7658101" y="2705100"/>
            <a:ext cx="228600" cy="3175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 bwMode="auto">
          <a:xfrm>
            <a:off x="7391400" y="2590800"/>
            <a:ext cx="3810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 bwMode="auto">
          <a:xfrm rot="5400000">
            <a:off x="2439194" y="3123406"/>
            <a:ext cx="4572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 bwMode="auto">
          <a:xfrm flipV="1">
            <a:off x="6858000" y="4876800"/>
            <a:ext cx="685800" cy="3810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 bwMode="auto">
          <a:xfrm rot="10800000">
            <a:off x="2438400" y="4800600"/>
            <a:ext cx="762000" cy="3810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206" name="Rounded Rectangle 24"/>
          <p:cNvSpPr>
            <a:spLocks noChangeArrowheads="1"/>
          </p:cNvSpPr>
          <p:nvPr/>
        </p:nvSpPr>
        <p:spPr bwMode="auto">
          <a:xfrm>
            <a:off x="1600200" y="3429000"/>
            <a:ext cx="1066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(2,0,-5)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8207" name="Rounded Rectangle 25"/>
          <p:cNvSpPr>
            <a:spLocks noChangeArrowheads="1"/>
          </p:cNvSpPr>
          <p:nvPr/>
        </p:nvSpPr>
        <p:spPr bwMode="auto">
          <a:xfrm>
            <a:off x="7848600" y="2133600"/>
            <a:ext cx="1066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(-3,4,-1)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8208" name="Rounded Rectangle 26"/>
          <p:cNvSpPr>
            <a:spLocks noChangeArrowheads="1"/>
          </p:cNvSpPr>
          <p:nvPr/>
        </p:nvSpPr>
        <p:spPr bwMode="auto">
          <a:xfrm>
            <a:off x="7696200" y="4495800"/>
            <a:ext cx="12192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〈4   ,    7   ,   6〉</a:t>
            </a:r>
            <a:endParaRPr lang="ar-SA" sz="1400" b="1">
              <a:solidFill>
                <a:srgbClr val="FF0000"/>
              </a:solidFill>
            </a:endParaRPr>
          </a:p>
        </p:txBody>
      </p:sp>
      <p:sp>
        <p:nvSpPr>
          <p:cNvPr id="8209" name="Rounded Rectangle 29"/>
          <p:cNvSpPr>
            <a:spLocks noChangeArrowheads="1"/>
          </p:cNvSpPr>
          <p:nvPr/>
        </p:nvSpPr>
        <p:spPr bwMode="auto">
          <a:xfrm>
            <a:off x="1219200" y="4419600"/>
            <a:ext cx="12192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1400" b="1">
                <a:solidFill>
                  <a:srgbClr val="FF0000"/>
                </a:solidFill>
                <a:latin typeface="Cambria Math" pitchFamily="18" charset="0"/>
              </a:rPr>
              <a:t>〈4, -2 , 6〉</a:t>
            </a:r>
            <a:endParaRPr lang="ar-SA" sz="1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nimBg="1"/>
      <p:bldP spid="8207" grpId="0" animBg="1"/>
      <p:bldP spid="8208" grpId="0" animBg="1"/>
      <p:bldP spid="82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219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9220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1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3200" b="1" dirty="0">
                <a:solidFill>
                  <a:srgbClr val="FF0000"/>
                </a:solidFill>
              </a:rPr>
              <a:t>المتجهات في الفضاء الثلاثي الأبعاد</a:t>
            </a:r>
            <a:endParaRPr lang="ar-EG" sz="3200" b="1" dirty="0">
              <a:solidFill>
                <a:srgbClr val="FF0000"/>
              </a:solidFill>
            </a:endParaRPr>
          </a:p>
        </p:txBody>
      </p:sp>
      <p:pic>
        <p:nvPicPr>
          <p:cNvPr id="9224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5" name="Rounded Rectangle 11"/>
          <p:cNvSpPr>
            <a:spLocks noChangeArrowheads="1"/>
          </p:cNvSpPr>
          <p:nvPr/>
        </p:nvSpPr>
        <p:spPr bwMode="auto">
          <a:xfrm>
            <a:off x="5638800" y="2133600"/>
            <a:ext cx="3048000" cy="533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9226" name="Rounded Rectangle 12"/>
          <p:cNvSpPr>
            <a:spLocks noChangeArrowheads="1"/>
          </p:cNvSpPr>
          <p:nvPr/>
        </p:nvSpPr>
        <p:spPr bwMode="auto">
          <a:xfrm>
            <a:off x="685800" y="3124200"/>
            <a:ext cx="3962400" cy="6096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   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9227" name="Rounded Rectangle 13"/>
          <p:cNvSpPr>
            <a:spLocks noChangeArrowheads="1"/>
          </p:cNvSpPr>
          <p:nvPr/>
        </p:nvSpPr>
        <p:spPr bwMode="auto">
          <a:xfrm>
            <a:off x="5410200" y="3200400"/>
            <a:ext cx="3276600" cy="533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9228" name="Rounded Rectangle 14"/>
          <p:cNvSpPr>
            <a:spLocks noChangeArrowheads="1"/>
          </p:cNvSpPr>
          <p:nvPr/>
        </p:nvSpPr>
        <p:spPr bwMode="auto">
          <a:xfrm>
            <a:off x="1524000" y="2133600"/>
            <a:ext cx="3048000" cy="5334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sz="2000" b="1">
                <a:solidFill>
                  <a:srgbClr val="FF0000"/>
                </a:solidFill>
                <a:latin typeface="Cambria Math" pitchFamily="18" charset="0"/>
              </a:rPr>
              <a:t>〈                                           〉 </a:t>
            </a:r>
            <a:endParaRPr lang="ar-SA" sz="2000" b="1">
              <a:solidFill>
                <a:srgbClr val="FF0000"/>
              </a:solidFill>
            </a:endParaRPr>
          </a:p>
        </p:txBody>
      </p:sp>
      <p:sp>
        <p:nvSpPr>
          <p:cNvPr id="9229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30" name="Picture 20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9800" y="22098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1" name="Rectangle 2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32" name="Picture 22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2133600"/>
            <a:ext cx="2133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3" name="Rectangle 24"/>
          <p:cNvSpPr>
            <a:spLocks noChangeArrowheads="1"/>
          </p:cNvSpPr>
          <p:nvPr/>
        </p:nvSpPr>
        <p:spPr bwMode="auto">
          <a:xfrm>
            <a:off x="0" y="1143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ar-SA"/>
          </a:p>
        </p:txBody>
      </p:sp>
      <p:sp>
        <p:nvSpPr>
          <p:cNvPr id="9234" name="Rectangle 2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35" name="Picture 2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259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37" name="Picture 27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200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3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39" name="Picture 29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0" y="4495800"/>
            <a:ext cx="30670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ar-SA"/>
          </a:p>
        </p:txBody>
      </p:sp>
      <p:pic>
        <p:nvPicPr>
          <p:cNvPr id="9241" name="Picture 3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572000"/>
            <a:ext cx="31813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42" name="Rounded Rectangle 15"/>
          <p:cNvSpPr>
            <a:spLocks noChangeArrowheads="1"/>
          </p:cNvSpPr>
          <p:nvPr/>
        </p:nvSpPr>
        <p:spPr bwMode="auto">
          <a:xfrm>
            <a:off x="5638800" y="5486400"/>
            <a:ext cx="1447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〈8 ,-12  ,  14〉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9243" name="Rounded Rectangle 15"/>
          <p:cNvSpPr>
            <a:spLocks noChangeArrowheads="1"/>
          </p:cNvSpPr>
          <p:nvPr/>
        </p:nvSpPr>
        <p:spPr bwMode="auto">
          <a:xfrm>
            <a:off x="1143000" y="5562600"/>
            <a:ext cx="1295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〈-2 ,-4 ,  7〉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2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9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8" dur="1" fill="hold"/>
                                        <p:tgtEl>
                                          <p:spTgt spid="92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924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animBg="1"/>
      <p:bldP spid="9226" grpId="0" animBg="1"/>
      <p:bldP spid="9227" grpId="0" animBg="1"/>
      <p:bldP spid="9228" grpId="0" animBg="1"/>
      <p:bldP spid="9242" grpId="0" animBg="1"/>
      <p:bldP spid="924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lum bright="9000"/>
          </a:blip>
          <a:srcRect l="10517" t="28321" r="27753" b="18945"/>
          <a:stretch>
            <a:fillRect/>
          </a:stretch>
        </p:blipFill>
        <p:spPr bwMode="auto">
          <a:xfrm>
            <a:off x="285720" y="214290"/>
            <a:ext cx="8643998" cy="6500858"/>
          </a:xfrm>
          <a:prstGeom prst="round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243" name="مجموعة 4"/>
          <p:cNvGrpSpPr>
            <a:grpSpLocks/>
          </p:cNvGrpSpPr>
          <p:nvPr/>
        </p:nvGrpSpPr>
        <p:grpSpPr bwMode="auto">
          <a:xfrm>
            <a:off x="1357313" y="6000750"/>
            <a:ext cx="6786562" cy="642938"/>
            <a:chOff x="1919144" y="6248360"/>
            <a:chExt cx="6305832" cy="579160"/>
          </a:xfrm>
        </p:grpSpPr>
        <p:sp>
          <p:nvSpPr>
            <p:cNvPr id="6" name="مخطط انسيابي: تحضير 5">
              <a:hlinkClick r:id="" action="ppaction://hlinkshowjump?jump=firstslide" highlightClick="1">
                <a:snd r:embed="rId4" name="الترجمة من Google#en-ar-ط§ظ„طھظ„_3.wav"/>
              </a:hlinkClick>
              <a:hlinkHover r:id="" action="ppaction://noaction">
                <a:snd r:embed="rId4" name="الترجمة من Google#en-ar-ط§ظ„طھظ„_3.wav"/>
              </a:hlinkHover>
            </p:cNvPr>
            <p:cNvSpPr/>
            <p:nvPr/>
          </p:nvSpPr>
          <p:spPr>
            <a:xfrm>
              <a:off x="3264388" y="6291261"/>
              <a:ext cx="3742198" cy="490499"/>
            </a:xfrm>
            <a:prstGeom prst="flowChartPreparation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000" b="1" dirty="0"/>
                <a:t>الصفحة الرئيسية</a:t>
              </a:r>
            </a:p>
          </p:txBody>
        </p:sp>
        <p:sp>
          <p:nvSpPr>
            <p:cNvPr id="7" name="سهم مسنن إلى اليمين 6">
              <a:hlinkClick r:id="" action="ppaction://hlinkshowjump?jump=previousslide" highlightClick="1">
                <a:snd r:embed="rId5" name="الترجمة من Google#en-ar-ط§ظ„طھظ„_2.wav"/>
              </a:hlinkClick>
              <a:hlinkHover r:id="" action="ppaction://noaction" highlightClick="1">
                <a:snd r:embed="rId5" name="الترجمة من Google#en-ar-ط§ظ„طھظ„_2.wav"/>
              </a:hlinkHover>
            </p:cNvPr>
            <p:cNvSpPr/>
            <p:nvPr/>
          </p:nvSpPr>
          <p:spPr>
            <a:xfrm>
              <a:off x="6208752" y="6248360"/>
              <a:ext cx="2016224" cy="579160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السابق</a:t>
              </a:r>
            </a:p>
          </p:txBody>
        </p:sp>
        <p:sp>
          <p:nvSpPr>
            <p:cNvPr id="8" name="سهم مسنن إلى اليمين 7">
              <a:hlinkClick r:id="" action="ppaction://hlinkshowjump?jump=nextslide" highlightClick="1">
                <a:snd r:embed="rId6" name="الترجمة من Google#en-ar-ط§ظ„طھظ„.wav"/>
              </a:hlinkClick>
              <a:hlinkHover r:id="" action="ppaction://noaction">
                <a:snd r:embed="rId6" name="الترجمة من Google#en-ar-ط§ظ„طھظ„.wav"/>
              </a:hlinkHover>
            </p:cNvPr>
            <p:cNvSpPr/>
            <p:nvPr/>
          </p:nvSpPr>
          <p:spPr>
            <a:xfrm flipH="1">
              <a:off x="1919144" y="6252099"/>
              <a:ext cx="2088232" cy="575421"/>
            </a:xfrm>
            <a:prstGeom prst="notchedRightArrow">
              <a:avLst>
                <a:gd name="adj1" fmla="val 83331"/>
                <a:gd name="adj2" fmla="val 99997"/>
              </a:avLst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0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ar-SA" sz="2800" dirty="0"/>
                <a:t>التالي</a:t>
              </a:r>
            </a:p>
          </p:txBody>
        </p:sp>
      </p:grpSp>
      <p:pic>
        <p:nvPicPr>
          <p:cNvPr id="10244" name="Picture 2" descr="C:\Documents and Settings\نور المعلم\My Documents\My Pictures\exit[1].png">
            <a:hlinkClick r:id="" action="ppaction://hlinkshowjump?jump=endshow" highlightClick="1"/>
            <a:hlinkHover r:id="" action="ppaction://noaction" highlightClick="1">
              <a:snd r:embed="rId7" name="الترجمة من Google#en-ar-ط§ظ„طھظ„_4.wav"/>
            </a:hlinkHover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313" y="5786438"/>
            <a:ext cx="1008062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3" descr="C:\Documents and Settings\نور المعلم\My Documents\My Pictures\الباوربوينت\رياضيات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-71438" y="63500"/>
            <a:ext cx="1038226" cy="865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رابط مستقيم 17"/>
          <p:cNvCxnSpPr/>
          <p:nvPr/>
        </p:nvCxnSpPr>
        <p:spPr>
          <a:xfrm rot="10800000">
            <a:off x="642938" y="855663"/>
            <a:ext cx="800100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مخطط انسيابي: محطة طرفية 22"/>
          <p:cNvSpPr/>
          <p:nvPr/>
        </p:nvSpPr>
        <p:spPr>
          <a:xfrm>
            <a:off x="1785938" y="0"/>
            <a:ext cx="5715000" cy="785813"/>
          </a:xfrm>
          <a:prstGeom prst="flowChartTerminator">
            <a:avLst/>
          </a:prstGeom>
          <a:blipFill>
            <a:blip r:embed="rId10"/>
            <a:tile tx="0" ty="0" sx="100000" sy="100000" flip="none" algn="tl"/>
          </a:blip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0" eaLnBrk="0" hangingPunct="0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الضرب الداخلي والضرب الاتجاهي للمتجهات في الفضاء</a:t>
            </a:r>
            <a:endParaRPr lang="ar-EG" sz="2400" b="1" dirty="0">
              <a:solidFill>
                <a:srgbClr val="FF0000"/>
              </a:solidFill>
            </a:endParaRPr>
          </a:p>
        </p:txBody>
      </p:sp>
      <p:pic>
        <p:nvPicPr>
          <p:cNvPr id="10248" name="Picture 15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914400"/>
            <a:ext cx="91440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9" name="Rounded Rectangle 43"/>
          <p:cNvSpPr>
            <a:spLocks noChangeArrowheads="1"/>
          </p:cNvSpPr>
          <p:nvPr/>
        </p:nvSpPr>
        <p:spPr bwMode="auto">
          <a:xfrm>
            <a:off x="6781800" y="54102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</a:t>
            </a:r>
            <a:r>
              <a:rPr lang="ar-SA" b="1">
                <a:solidFill>
                  <a:srgbClr val="FF0000"/>
                </a:solidFill>
              </a:rPr>
              <a:t>تقريبا</a:t>
            </a:r>
            <a:r>
              <a:rPr lang="en-US" b="1">
                <a:solidFill>
                  <a:srgbClr val="FF0000"/>
                </a:solidFill>
              </a:rPr>
              <a:t> 194.9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0250" name="Rounded Rectangle 43"/>
          <p:cNvSpPr>
            <a:spLocks noChangeArrowheads="1"/>
          </p:cNvSpPr>
          <p:nvPr/>
        </p:nvSpPr>
        <p:spPr bwMode="auto">
          <a:xfrm>
            <a:off x="990600" y="30480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 </a:t>
            </a:r>
            <a:r>
              <a:rPr lang="ar-SA" b="1">
                <a:solidFill>
                  <a:srgbClr val="FF0000"/>
                </a:solidFill>
              </a:rPr>
              <a:t>، غير متعامدان</a:t>
            </a:r>
            <a:r>
              <a:rPr lang="en-US" b="1">
                <a:solidFill>
                  <a:srgbClr val="FF0000"/>
                </a:solidFill>
              </a:rPr>
              <a:t> 0</a:t>
            </a:r>
            <a:r>
              <a:rPr lang="ar-SA" b="1">
                <a:solidFill>
                  <a:srgbClr val="FF0000"/>
                </a:solidFill>
              </a:rPr>
              <a:t>   </a:t>
            </a:r>
          </a:p>
        </p:txBody>
      </p:sp>
      <p:sp>
        <p:nvSpPr>
          <p:cNvPr id="10251" name="Rounded Rectangle 43"/>
          <p:cNvSpPr>
            <a:spLocks noChangeArrowheads="1"/>
          </p:cNvSpPr>
          <p:nvPr/>
        </p:nvSpPr>
        <p:spPr bwMode="auto">
          <a:xfrm>
            <a:off x="4191000" y="2971800"/>
            <a:ext cx="1676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b="1">
                <a:solidFill>
                  <a:srgbClr val="FF0000"/>
                </a:solidFill>
              </a:rPr>
              <a:t>،   غير متعامدان</a:t>
            </a:r>
            <a:r>
              <a:rPr lang="en-US" b="1">
                <a:solidFill>
                  <a:srgbClr val="FF0000"/>
                </a:solidFill>
              </a:rPr>
              <a:t>3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0252" name="Rounded Rectangle 43"/>
          <p:cNvSpPr>
            <a:spLocks noChangeArrowheads="1"/>
          </p:cNvSpPr>
          <p:nvPr/>
        </p:nvSpPr>
        <p:spPr bwMode="auto">
          <a:xfrm>
            <a:off x="6705600" y="2971800"/>
            <a:ext cx="18288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ar-SA" b="1">
                <a:solidFill>
                  <a:srgbClr val="FF0000"/>
                </a:solidFill>
              </a:rPr>
              <a:t>   ،غير متعامدان</a:t>
            </a:r>
            <a:r>
              <a:rPr lang="en-US" b="1">
                <a:solidFill>
                  <a:srgbClr val="FF0000"/>
                </a:solidFill>
              </a:rPr>
              <a:t>-9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0253" name="Rounded Rectangle 43"/>
          <p:cNvSpPr>
            <a:spLocks noChangeArrowheads="1"/>
          </p:cNvSpPr>
          <p:nvPr/>
        </p:nvSpPr>
        <p:spPr bwMode="auto">
          <a:xfrm>
            <a:off x="4114800" y="54102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</a:t>
            </a:r>
            <a:r>
              <a:rPr lang="ar-SA" b="1">
                <a:solidFill>
                  <a:srgbClr val="FF0000"/>
                </a:solidFill>
              </a:rPr>
              <a:t>تقريبا</a:t>
            </a:r>
            <a:r>
              <a:rPr lang="en-US" b="1">
                <a:solidFill>
                  <a:srgbClr val="FF0000"/>
                </a:solidFill>
              </a:rPr>
              <a:t> 96.9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  <p:sp>
        <p:nvSpPr>
          <p:cNvPr id="10254" name="Rounded Rectangle 43"/>
          <p:cNvSpPr>
            <a:spLocks noChangeArrowheads="1"/>
          </p:cNvSpPr>
          <p:nvPr/>
        </p:nvSpPr>
        <p:spPr bwMode="auto">
          <a:xfrm>
            <a:off x="990600" y="5410200"/>
            <a:ext cx="2057400" cy="3810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l" rtl="0" eaLnBrk="0" hangingPunct="0"/>
            <a:r>
              <a:rPr lang="en-US" b="1">
                <a:solidFill>
                  <a:srgbClr val="FF0000"/>
                </a:solidFill>
              </a:rPr>
              <a:t>    </a:t>
            </a:r>
            <a:r>
              <a:rPr lang="ar-SA" b="1">
                <a:solidFill>
                  <a:srgbClr val="FF0000"/>
                </a:solidFill>
              </a:rPr>
              <a:t>تقريبا</a:t>
            </a:r>
            <a:r>
              <a:rPr lang="en-US" b="1">
                <a:solidFill>
                  <a:srgbClr val="FF0000"/>
                </a:solidFill>
              </a:rPr>
              <a:t> 51.3</a:t>
            </a:r>
            <a:r>
              <a:rPr lang="en-US" b="1">
                <a:solidFill>
                  <a:srgbClr val="FF0000"/>
                </a:solidFill>
                <a:latin typeface="Cambria Math" pitchFamily="18" charset="0"/>
              </a:rPr>
              <a:t>ᵒ</a:t>
            </a:r>
            <a:endParaRPr lang="ar-SA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9" grpId="0" animBg="1"/>
      <p:bldP spid="10250" grpId="0" animBg="1"/>
      <p:bldP spid="10251" grpId="0" animBg="1"/>
      <p:bldP spid="10252" grpId="0" animBg="1"/>
      <p:bldP spid="10253" grpId="0" animBg="1"/>
      <p:bldP spid="10254" grpId="0" animBg="1"/>
    </p:bldLst>
  </p:timing>
</p:sld>
</file>

<file path=ppt/theme/theme1.xml><?xml version="1.0" encoding="utf-8"?>
<a:theme xmlns:a="http://schemas.openxmlformats.org/drawingml/2006/main" name="n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</Template>
  <TotalTime>0</TotalTime>
  <Words>1089</Words>
  <Application>Microsoft PowerPoint</Application>
  <PresentationFormat>عرض على الشاشة (3:4)‏</PresentationFormat>
  <Paragraphs>364</Paragraphs>
  <Slides>39</Slides>
  <Notes>39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0" baseType="lpstr">
      <vt:lpstr>n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  <vt:lpstr>الشريحة 37</vt:lpstr>
      <vt:lpstr>الشريحة 38</vt:lpstr>
      <vt:lpstr>الشريحة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Hasib</dc:creator>
  <cp:lastModifiedBy>Hasib</cp:lastModifiedBy>
  <cp:revision>1</cp:revision>
  <cp:lastPrinted>1601-01-01T00:00:00Z</cp:lastPrinted>
  <dcterms:created xsi:type="dcterms:W3CDTF">2015-11-24T17:45:20Z</dcterms:created>
  <dcterms:modified xsi:type="dcterms:W3CDTF">2015-11-24T17:46:03Z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