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4774075-A778-4E0D-AC4A-F92CBB59939C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5A02E2E-A05E-4F45-A9ED-065AA3CCFAB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78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49597E-4393-4299-9348-5825C77968F6}" type="slidenum">
              <a:rPr lang="ar-EG" smtClean="0"/>
              <a:pPr>
                <a:defRPr/>
              </a:pPr>
              <a:t>1</a:t>
            </a:fld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70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6DFDEA-82A9-4257-896C-B56FE45EE774}" type="slidenum">
              <a:rPr lang="ar-EG" smtClean="0"/>
              <a:pPr>
                <a:defRPr/>
              </a:pPr>
              <a:t>10</a:t>
            </a:fld>
            <a:endParaRPr lang="ar-E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81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EBC6EE-AA3C-4AA3-907C-7D5F45EEB0A6}" type="slidenum">
              <a:rPr lang="ar-EG" smtClean="0"/>
              <a:pPr>
                <a:defRPr/>
              </a:pPr>
              <a:t>11</a:t>
            </a:fld>
            <a:endParaRPr lang="ar-E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91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EA6728-0A0E-4B63-8DF1-8A0F4A446D92}" type="slidenum">
              <a:rPr lang="ar-EG" smtClean="0"/>
              <a:pPr>
                <a:defRPr/>
              </a:pPr>
              <a:t>12</a:t>
            </a:fld>
            <a:endParaRPr lang="ar-E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01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08C0AA-0287-4312-8104-0EFBFEFE77C6}" type="slidenum">
              <a:rPr lang="ar-EG" smtClean="0"/>
              <a:pPr>
                <a:defRPr/>
              </a:pPr>
              <a:t>13</a:t>
            </a:fld>
            <a:endParaRPr lang="ar-E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11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2EE05D-E139-4084-B25C-FBAD8F3C5FF3}" type="slidenum">
              <a:rPr lang="ar-EG" smtClean="0"/>
              <a:pPr>
                <a:defRPr/>
              </a:pPr>
              <a:t>14</a:t>
            </a:fld>
            <a:endParaRPr lang="ar-E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22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72E08A-4497-4B0B-BB60-9AC1B5D1C236}" type="slidenum">
              <a:rPr lang="ar-EG" smtClean="0"/>
              <a:pPr>
                <a:defRPr/>
              </a:pPr>
              <a:t>15</a:t>
            </a:fld>
            <a:endParaRPr lang="ar-E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32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94F89E-E88A-4B0C-A3B2-39E9F51C3BE5}" type="slidenum">
              <a:rPr lang="ar-EG" smtClean="0"/>
              <a:pPr>
                <a:defRPr/>
              </a:pPr>
              <a:t>16</a:t>
            </a:fld>
            <a:endParaRPr lang="ar-E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42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14AE8F-2F2D-4248-B8DA-4A03455751F1}" type="slidenum">
              <a:rPr lang="ar-EG" smtClean="0"/>
              <a:pPr>
                <a:defRPr/>
              </a:pPr>
              <a:t>17</a:t>
            </a:fld>
            <a:endParaRPr lang="ar-EG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2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2DA66-7CEA-417C-97DF-A2CEF8B11D71}" type="slidenum">
              <a:rPr lang="ar-EG" smtClean="0"/>
              <a:pPr>
                <a:defRPr/>
              </a:pPr>
              <a:t>18</a:t>
            </a:fld>
            <a:endParaRPr lang="ar-E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63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478BCE-50F6-43D8-9420-07E553DE7B92}" type="slidenum">
              <a:rPr lang="ar-EG" smtClean="0"/>
              <a:pPr>
                <a:defRPr/>
              </a:pPr>
              <a:t>19</a:t>
            </a:fld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89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3A0071-B7E2-4A73-A58D-F12E299EE59F}" type="slidenum">
              <a:rPr lang="ar-EG" smtClean="0"/>
              <a:pPr>
                <a:defRPr/>
              </a:pPr>
              <a:t>2</a:t>
            </a:fld>
            <a:endParaRPr lang="ar-E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73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6B4E05-BA87-465B-B9B2-4973926DBC6F}" type="slidenum">
              <a:rPr lang="ar-EG" smtClean="0"/>
              <a:pPr>
                <a:defRPr/>
              </a:pPr>
              <a:t>20</a:t>
            </a:fld>
            <a:endParaRPr lang="ar-EG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83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DB6BF7-FA43-4860-A0EF-6618A3EDD1C6}" type="slidenum">
              <a:rPr lang="ar-EG" smtClean="0"/>
              <a:pPr>
                <a:defRPr/>
              </a:pPr>
              <a:t>21</a:t>
            </a:fld>
            <a:endParaRPr lang="ar-EG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93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1E70B0-9CB5-4C9D-9C8C-DDC6A4906E9B}" type="slidenum">
              <a:rPr lang="ar-EG" smtClean="0"/>
              <a:pPr>
                <a:defRPr/>
              </a:pPr>
              <a:t>22</a:t>
            </a:fld>
            <a:endParaRPr lang="ar-EG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04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194E20-71A6-4E77-B808-11B08B2B8848}" type="slidenum">
              <a:rPr lang="ar-EG" smtClean="0"/>
              <a:pPr>
                <a:defRPr/>
              </a:pPr>
              <a:t>23</a:t>
            </a:fld>
            <a:endParaRPr lang="ar-EG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14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E7B82C-D32A-418B-BB11-C0818539A22E}" type="slidenum">
              <a:rPr lang="ar-EG" smtClean="0"/>
              <a:pPr>
                <a:defRPr/>
              </a:pPr>
              <a:t>24</a:t>
            </a:fld>
            <a:endParaRPr lang="ar-EG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24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10FF6C-16F7-465D-A6A6-6293AEA41B2A}" type="slidenum">
              <a:rPr lang="ar-EG" smtClean="0"/>
              <a:pPr>
                <a:defRPr/>
              </a:pPr>
              <a:t>25</a:t>
            </a:fld>
            <a:endParaRPr lang="ar-EG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34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AD8B2E-76D1-491B-AB07-A6ED19CF2E66}" type="slidenum">
              <a:rPr lang="ar-EG" smtClean="0"/>
              <a:pPr>
                <a:defRPr/>
              </a:pPr>
              <a:t>26</a:t>
            </a:fld>
            <a:endParaRPr lang="ar-EG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45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C55B93-EDF5-4C53-AE4F-D061609F8EA8}" type="slidenum">
              <a:rPr lang="ar-EG" smtClean="0"/>
              <a:pPr>
                <a:defRPr/>
              </a:pPr>
              <a:t>27</a:t>
            </a:fld>
            <a:endParaRPr lang="ar-EG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65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7B284A-B588-4610-BDB5-D6151E8D46B7}" type="slidenum">
              <a:rPr lang="ar-EG" smtClean="0"/>
              <a:pPr>
                <a:defRPr/>
              </a:pPr>
              <a:t>28</a:t>
            </a:fld>
            <a:endParaRPr lang="ar-EG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75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5D37A4-38ED-4F8E-B2E7-8EAB054A4F6F}" type="slidenum">
              <a:rPr lang="ar-EG" smtClean="0"/>
              <a:pPr>
                <a:defRPr/>
              </a:pPr>
              <a:t>29</a:t>
            </a:fld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99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596E00-E450-4696-9CB2-C7A31B0DF9B9}" type="slidenum">
              <a:rPr lang="ar-EG" smtClean="0"/>
              <a:pPr>
                <a:defRPr/>
              </a:pPr>
              <a:t>3</a:t>
            </a:fld>
            <a:endParaRPr lang="ar-EG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85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45D142-F244-441E-A863-580530367C9C}" type="slidenum">
              <a:rPr lang="ar-EG" smtClean="0"/>
              <a:pPr>
                <a:defRPr/>
              </a:pPr>
              <a:t>30</a:t>
            </a:fld>
            <a:endParaRPr lang="ar-EG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96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35F0E-C542-4DD1-9AD3-7511146D9FE0}" type="slidenum">
              <a:rPr lang="ar-EG" smtClean="0"/>
              <a:pPr>
                <a:defRPr/>
              </a:pPr>
              <a:t>31</a:t>
            </a:fld>
            <a:endParaRPr lang="ar-EG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06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6E5C7F-74AB-4D39-ACD1-DEF0FF559020}" type="slidenum">
              <a:rPr lang="ar-EG" smtClean="0"/>
              <a:pPr>
                <a:defRPr/>
              </a:pPr>
              <a:t>32</a:t>
            </a:fld>
            <a:endParaRPr lang="ar-EG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16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90BDED-713C-40A7-8B74-81B0C59D3FB0}" type="slidenum">
              <a:rPr lang="ar-EG" smtClean="0"/>
              <a:pPr>
                <a:defRPr/>
              </a:pPr>
              <a:t>33</a:t>
            </a:fld>
            <a:endParaRPr lang="ar-EG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26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A96010-7734-4F29-BB8A-D405B153CE95}" type="slidenum">
              <a:rPr lang="ar-EG" smtClean="0"/>
              <a:pPr>
                <a:defRPr/>
              </a:pPr>
              <a:t>34</a:t>
            </a:fld>
            <a:endParaRPr lang="ar-EG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37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BDAFD5-C6BE-45E6-B392-268154084DE5}" type="slidenum">
              <a:rPr lang="ar-EG" smtClean="0"/>
              <a:pPr>
                <a:defRPr/>
              </a:pPr>
              <a:t>35</a:t>
            </a:fld>
            <a:endParaRPr lang="ar-EG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47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27D5DB-4ADA-4811-A19E-D77076B7A2E0}" type="slidenum">
              <a:rPr lang="ar-EG" smtClean="0"/>
              <a:pPr>
                <a:defRPr/>
              </a:pPr>
              <a:t>36</a:t>
            </a:fld>
            <a:endParaRPr lang="ar-EG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57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5A6995-2FE8-4B57-979C-1A736DE98637}" type="slidenum">
              <a:rPr lang="ar-EG" smtClean="0"/>
              <a:pPr>
                <a:defRPr/>
              </a:pPr>
              <a:t>37</a:t>
            </a:fld>
            <a:endParaRPr lang="ar-EG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67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B66D07-0A7C-440A-A239-7F9CD55128FA}" type="slidenum">
              <a:rPr lang="ar-EG" smtClean="0"/>
              <a:pPr>
                <a:defRPr/>
              </a:pPr>
              <a:t>38</a:t>
            </a:fld>
            <a:endParaRPr lang="ar-EG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78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CC876C-33A3-4112-B457-FF962501FC56}" type="slidenum">
              <a:rPr lang="ar-EG" smtClean="0"/>
              <a:pPr>
                <a:defRPr/>
              </a:pPr>
              <a:t>39</a:t>
            </a:fld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09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10F2F3-7F2A-4877-8355-376684CD276A}" type="slidenum">
              <a:rPr lang="ar-EG" smtClean="0"/>
              <a:pPr>
                <a:defRPr/>
              </a:pPr>
              <a:t>4</a:t>
            </a:fld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19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CBDEB2-6F84-461F-A99E-2B38FE0DF625}" type="slidenum">
              <a:rPr lang="ar-EG" smtClean="0"/>
              <a:pPr>
                <a:defRPr/>
              </a:pPr>
              <a:t>5</a:t>
            </a:fld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29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DDCB14-EE9B-45BD-82A9-3E64E9A973CA}" type="slidenum">
              <a:rPr lang="ar-EG" smtClean="0"/>
              <a:pPr>
                <a:defRPr/>
              </a:pPr>
              <a:t>6</a:t>
            </a:fld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40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1A401E-2AE0-4E19-8489-6F048AFBBFB5}" type="slidenum">
              <a:rPr lang="ar-EG" smtClean="0"/>
              <a:pPr>
                <a:defRPr/>
              </a:pPr>
              <a:t>7</a:t>
            </a:fld>
            <a:endParaRPr lang="ar-E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18FCB0-F3D5-4C4C-916E-0AF82261159E}" type="slidenum">
              <a:rPr lang="ar-EG" smtClean="0"/>
              <a:pPr>
                <a:defRPr/>
              </a:pPr>
              <a:t>8</a:t>
            </a:fld>
            <a:endParaRPr lang="ar-E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60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9C3480-EE2C-4FA6-A0F4-7966373FFD68}" type="slidenum">
              <a:rPr lang="ar-EG" smtClean="0"/>
              <a:pPr>
                <a:defRPr/>
              </a:pPr>
              <a:t>9</a:t>
            </a:fld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5AD7-A91B-4276-8500-FD8814ADC98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C50C-4A44-4BF1-88D9-EE5F716772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EF191-DAD3-479C-87EE-1E44C74E16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353A-0C31-4333-8209-13E16429130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2958-CD45-4A43-A051-4FE65E47ED4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3D1B-7E5F-4717-BE64-EDAEEE1999F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A3F6-5D4B-40CA-B377-C60F1343254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AAF5-C5CF-43A8-8A60-32E02429558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53F5-6881-40CD-8056-16A04A7757B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1FF5-F250-41F7-9556-18CF63C3478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7D0B-BA71-4B1F-9C5E-106070FCE2F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C063EF07-958B-4E4A-B261-AADE4F2A66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31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32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33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5" Type="http://schemas.openxmlformats.org/officeDocument/2006/relationships/image" Target="../media/image38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41.png"/><Relationship Id="rId5" Type="http://schemas.openxmlformats.org/officeDocument/2006/relationships/audio" Target="../media/audio2.wav"/><Relationship Id="rId15" Type="http://schemas.openxmlformats.org/officeDocument/2006/relationships/image" Target="../media/image45.png"/><Relationship Id="rId10" Type="http://schemas.openxmlformats.org/officeDocument/2006/relationships/image" Target="../media/image5.jpeg"/><Relationship Id="rId19" Type="http://schemas.openxmlformats.org/officeDocument/2006/relationships/image" Target="../media/image49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50.png"/><Relationship Id="rId5" Type="http://schemas.openxmlformats.org/officeDocument/2006/relationships/audio" Target="../media/audio2.wav"/><Relationship Id="rId15" Type="http://schemas.openxmlformats.org/officeDocument/2006/relationships/image" Target="../media/image54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57.png"/><Relationship Id="rId5" Type="http://schemas.openxmlformats.org/officeDocument/2006/relationships/audio" Target="../media/audio2.wav"/><Relationship Id="rId15" Type="http://schemas.openxmlformats.org/officeDocument/2006/relationships/image" Target="../media/image61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5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6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7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8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69.png"/><Relationship Id="rId5" Type="http://schemas.openxmlformats.org/officeDocument/2006/relationships/audio" Target="../media/audio2.wav"/><Relationship Id="rId15" Type="http://schemas.openxmlformats.org/officeDocument/2006/relationships/image" Target="../media/image73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75.png"/><Relationship Id="rId5" Type="http://schemas.openxmlformats.org/officeDocument/2006/relationships/audio" Target="../media/audio2.wav"/><Relationship Id="rId15" Type="http://schemas.openxmlformats.org/officeDocument/2006/relationships/image" Target="../media/image79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71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80.png"/><Relationship Id="rId5" Type="http://schemas.openxmlformats.org/officeDocument/2006/relationships/audio" Target="../media/audio2.wav"/><Relationship Id="rId15" Type="http://schemas.openxmlformats.org/officeDocument/2006/relationships/image" Target="../media/image83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86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88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89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0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1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2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3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7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99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01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05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09.png"/><Relationship Id="rId5" Type="http://schemas.openxmlformats.org/officeDocument/2006/relationships/audio" Target="../media/audio2.wav"/><Relationship Id="rId15" Type="http://schemas.openxmlformats.org/officeDocument/2006/relationships/image" Target="../media/image113.png"/><Relationship Id="rId10" Type="http://schemas.openxmlformats.org/officeDocument/2006/relationships/image" Target="../media/image5.jpeg"/><Relationship Id="rId19" Type="http://schemas.openxmlformats.org/officeDocument/2006/relationships/image" Target="../media/image117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18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19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22.png"/><Relationship Id="rId5" Type="http://schemas.openxmlformats.org/officeDocument/2006/relationships/audio" Target="../media/audio2.wav"/><Relationship Id="rId15" Type="http://schemas.openxmlformats.org/officeDocument/2006/relationships/image" Target="../media/image126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28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9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27.png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5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05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مقدمة في المتجهات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6172200" y="2438400"/>
            <a:ext cx="6858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6172200" y="2590800"/>
            <a:ext cx="457200" cy="304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 eaLnBrk="0" hangingPunct="0">
              <a:defRPr/>
            </a:pPr>
            <a:r>
              <a:rPr lang="en-US" sz="1050" dirty="0"/>
              <a:t>45</a:t>
            </a:r>
            <a:endParaRPr lang="ar-SA" sz="105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2514600" y="2743200"/>
            <a:ext cx="6858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2819400" y="3124200"/>
            <a:ext cx="457200" cy="304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 eaLnBrk="0" hangingPunct="0">
              <a:defRPr/>
            </a:pPr>
            <a:r>
              <a:rPr lang="en-US" sz="1050" dirty="0"/>
              <a:t>60</a:t>
            </a:r>
            <a:endParaRPr lang="ar-SA" sz="1050" dirty="0"/>
          </a:p>
        </p:txBody>
      </p:sp>
      <p:sp>
        <p:nvSpPr>
          <p:cNvPr id="2061" name="Rounded Rectangle 19"/>
          <p:cNvSpPr>
            <a:spLocks noChangeArrowheads="1"/>
          </p:cNvSpPr>
          <p:nvPr/>
        </p:nvSpPr>
        <p:spPr bwMode="auto">
          <a:xfrm>
            <a:off x="5867400" y="3657600"/>
            <a:ext cx="1752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1 cm    ,   20m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062" name="Rounded Rectangle 20"/>
          <p:cNvSpPr>
            <a:spLocks noChangeArrowheads="1"/>
          </p:cNvSpPr>
          <p:nvPr/>
        </p:nvSpPr>
        <p:spPr bwMode="auto">
          <a:xfrm>
            <a:off x="2667000" y="3657600"/>
            <a:ext cx="1752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</a:rPr>
              <a:t>1 cm    ,   25pond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2063" name="Rounded Rectangle 21"/>
          <p:cNvSpPr>
            <a:spLocks noChangeArrowheads="1"/>
          </p:cNvSpPr>
          <p:nvPr/>
        </p:nvSpPr>
        <p:spPr bwMode="auto">
          <a:xfrm>
            <a:off x="838200" y="4648200"/>
            <a:ext cx="33528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   </a:t>
            </a:r>
            <a:r>
              <a:rPr lang="ar-SA" b="1">
                <a:solidFill>
                  <a:srgbClr val="FF0000"/>
                </a:solidFill>
              </a:rPr>
              <a:t>شمال غرب</a:t>
            </a:r>
            <a:r>
              <a:rPr lang="en-US" b="1">
                <a:solidFill>
                  <a:srgbClr val="FF0000"/>
                </a:solidFill>
              </a:rPr>
              <a:t> 52.1  </a:t>
            </a:r>
            <a:r>
              <a:rPr lang="ar-SA" b="1">
                <a:solidFill>
                  <a:srgbClr val="FF0000"/>
                </a:solidFill>
              </a:rPr>
              <a:t>بأتجاه </a:t>
            </a:r>
            <a:r>
              <a:rPr lang="en-US" b="1">
                <a:solidFill>
                  <a:srgbClr val="FF0000"/>
                </a:solidFill>
              </a:rPr>
              <a:t>1150  ft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61" grpId="0" animBg="1"/>
      <p:bldP spid="2062" grpId="0" animBg="1"/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267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126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الضرب الداخلي والضرب الاتجاهي للمتجهات في الفضاء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ounded Rectangle 43"/>
          <p:cNvSpPr>
            <a:spLocks noChangeArrowheads="1"/>
          </p:cNvSpPr>
          <p:nvPr/>
        </p:nvSpPr>
        <p:spPr bwMode="auto">
          <a:xfrm>
            <a:off x="5562600" y="1524000"/>
            <a:ext cx="3581400" cy="1219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〈-3,-3,3〉, 〈-3,-3,3〉,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〈1,3,4〉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=-3(1)+-3(3)+3(4)=0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〈-3,-3,3〉, 〈-1, 0,-1〉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=-3(-1) – 3(0) + 3(-1) = 0</a:t>
            </a:r>
          </a:p>
          <a:p>
            <a:pPr algn="l" rtl="0" eaLnBrk="0" hangingPunct="0"/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1274" name="Rounded Rectangle 43"/>
          <p:cNvSpPr>
            <a:spLocks noChangeArrowheads="1"/>
          </p:cNvSpPr>
          <p:nvPr/>
        </p:nvSpPr>
        <p:spPr bwMode="auto">
          <a:xfrm>
            <a:off x="1295400" y="1524000"/>
            <a:ext cx="3581400" cy="1219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〈27, 3,14〉, 〈27, 3,14 〉,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〈3,1,-6〉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=27(3)+-3(1)+14(-6)=0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 27, 3,14 〉, 〈-2, 4, 3〉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=27(-2) +3(4) + 14(3) = 0</a:t>
            </a:r>
          </a:p>
          <a:p>
            <a:pPr algn="l" rtl="0" eaLnBrk="0" hangingPunct="0"/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1275" name="Rounded Rectangle 43"/>
          <p:cNvSpPr>
            <a:spLocks noChangeArrowheads="1"/>
          </p:cNvSpPr>
          <p:nvPr/>
        </p:nvSpPr>
        <p:spPr bwMode="auto">
          <a:xfrm>
            <a:off x="5410200" y="3048000"/>
            <a:ext cx="3429000" cy="1143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〈7, 1,-11〉, 〈7, 1,-11 〉,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〈3,1,2〉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=7(3)+-1(1)+-11(2)=0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 7, 1,-11 〉, 〈2, -3, 1〉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=-7(-2) + 1(-3) – 11(1) = 0</a:t>
            </a:r>
          </a:p>
          <a:p>
            <a:pPr algn="l" rtl="0" eaLnBrk="0" hangingPunct="0"/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1276" name="Rounded Rectangle 43"/>
          <p:cNvSpPr>
            <a:spLocks noChangeArrowheads="1"/>
          </p:cNvSpPr>
          <p:nvPr/>
        </p:nvSpPr>
        <p:spPr bwMode="auto">
          <a:xfrm>
            <a:off x="1066800" y="3048000"/>
            <a:ext cx="3581400" cy="1143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〈1,4,-7〉, 〈 1,4,-7 〉,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〈4,-1,0〉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=1(4)+-4(-1)+-7(0)=0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=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 1,4,-7 〉, 〈5, -3,-1〉</a:t>
            </a:r>
          </a:p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=1(5) + 4(-3) + -7(-1) = 0</a:t>
            </a:r>
          </a:p>
          <a:p>
            <a:pPr algn="l" rtl="0" eaLnBrk="0" hangingPunct="0"/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1277" name="Rounded Rectangle 43"/>
          <p:cNvSpPr>
            <a:spLocks noChangeArrowheads="1"/>
          </p:cNvSpPr>
          <p:nvPr/>
        </p:nvSpPr>
        <p:spPr bwMode="auto">
          <a:xfrm>
            <a:off x="2286000" y="48006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 </a:t>
            </a:r>
            <a:r>
              <a:rPr lang="ar-SA" b="1">
                <a:solidFill>
                  <a:srgbClr val="FF0000"/>
                </a:solidFill>
              </a:rPr>
              <a:t>وحدة مربعة</a:t>
            </a:r>
            <a:r>
              <a:rPr lang="en-US" b="1">
                <a:solidFill>
                  <a:srgbClr val="FF0000"/>
                </a:solidFill>
              </a:rPr>
              <a:t>  74.2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1278" name="Rounded Rectangle 43"/>
          <p:cNvSpPr>
            <a:spLocks noChangeArrowheads="1"/>
          </p:cNvSpPr>
          <p:nvPr/>
        </p:nvSpPr>
        <p:spPr bwMode="auto">
          <a:xfrm>
            <a:off x="6553200" y="48006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 </a:t>
            </a:r>
            <a:r>
              <a:rPr lang="ar-SA" b="1">
                <a:solidFill>
                  <a:srgbClr val="FF0000"/>
                </a:solidFill>
              </a:rPr>
              <a:t>وحدة مربعة</a:t>
            </a:r>
            <a:r>
              <a:rPr lang="en-US" b="1">
                <a:solidFill>
                  <a:srgbClr val="FF0000"/>
                </a:solidFill>
              </a:rPr>
              <a:t>  62.4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1279" name="Rounded Rectangle 43"/>
          <p:cNvSpPr>
            <a:spLocks noChangeArrowheads="1"/>
          </p:cNvSpPr>
          <p:nvPr/>
        </p:nvSpPr>
        <p:spPr bwMode="auto">
          <a:xfrm>
            <a:off x="4267200" y="55626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 </a:t>
            </a:r>
            <a:r>
              <a:rPr lang="ar-SA" b="1">
                <a:solidFill>
                  <a:srgbClr val="FF0000"/>
                </a:solidFill>
              </a:rPr>
              <a:t>وحدة مكعبة</a:t>
            </a:r>
            <a:r>
              <a:rPr lang="en-US" b="1">
                <a:solidFill>
                  <a:srgbClr val="FF0000"/>
                </a:solidFill>
              </a:rPr>
              <a:t>  643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11277" grpId="0" animBg="1"/>
      <p:bldP spid="11278" grpId="0" animBg="1"/>
      <p:bldP spid="112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29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229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الإحداثيات القطبية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229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ounded Rectangle 11"/>
          <p:cNvSpPr>
            <a:spLocks noChangeArrowheads="1"/>
          </p:cNvSpPr>
          <p:nvPr/>
        </p:nvSpPr>
        <p:spPr bwMode="auto">
          <a:xfrm>
            <a:off x="7696200" y="25908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98" name="Rounded Rectangle 12"/>
          <p:cNvSpPr>
            <a:spLocks noChangeArrowheads="1"/>
          </p:cNvSpPr>
          <p:nvPr/>
        </p:nvSpPr>
        <p:spPr bwMode="auto">
          <a:xfrm>
            <a:off x="1600200" y="24384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99" name="Rounded Rectangle 13"/>
          <p:cNvSpPr>
            <a:spLocks noChangeArrowheads="1"/>
          </p:cNvSpPr>
          <p:nvPr/>
        </p:nvSpPr>
        <p:spPr bwMode="auto">
          <a:xfrm>
            <a:off x="4343400" y="27432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6" name="Straight Arrow Connector 15"/>
          <p:cNvCxnSpPr>
            <a:endCxn id="12298" idx="2"/>
          </p:cNvCxnSpPr>
          <p:nvPr/>
        </p:nvCxnSpPr>
        <p:spPr bwMode="auto">
          <a:xfrm rot="5400000">
            <a:off x="1847850" y="2152650"/>
            <a:ext cx="6096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>
            <a:off x="7848600" y="2209800"/>
            <a:ext cx="7620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299" idx="2"/>
          </p:cNvCxnSpPr>
          <p:nvPr/>
        </p:nvCxnSpPr>
        <p:spPr bwMode="auto">
          <a:xfrm rot="5400000">
            <a:off x="4476750" y="2266950"/>
            <a:ext cx="914400" cy="647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31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331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الإحداثيات القطبية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332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endCxn id="13322" idx="2"/>
          </p:cNvCxnSpPr>
          <p:nvPr/>
        </p:nvCxnSpPr>
        <p:spPr bwMode="auto">
          <a:xfrm rot="5400000">
            <a:off x="4248150" y="2571750"/>
            <a:ext cx="1524000" cy="342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22" name="Rounded Rectangle 12"/>
          <p:cNvSpPr>
            <a:spLocks noChangeArrowheads="1"/>
          </p:cNvSpPr>
          <p:nvPr/>
        </p:nvSpPr>
        <p:spPr bwMode="auto">
          <a:xfrm>
            <a:off x="4572000" y="32004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323" name="Rounded Rectangle 43"/>
          <p:cNvSpPr>
            <a:spLocks noChangeArrowheads="1"/>
          </p:cNvSpPr>
          <p:nvPr/>
        </p:nvSpPr>
        <p:spPr bwMode="auto">
          <a:xfrm>
            <a:off x="4419600" y="51054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 </a:t>
            </a:r>
            <a:r>
              <a:rPr lang="ar-SA" b="1">
                <a:solidFill>
                  <a:srgbClr val="FF0000"/>
                </a:solidFill>
              </a:rPr>
              <a:t>   وحدات</a:t>
            </a:r>
            <a:r>
              <a:rPr lang="en-US" b="1">
                <a:solidFill>
                  <a:srgbClr val="FF0000"/>
                </a:solidFill>
              </a:rPr>
              <a:t>4.95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33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434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الصورة القطبية والصورة الديكارتية للمعادلات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434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971800"/>
            <a:ext cx="1628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43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124200"/>
            <a:ext cx="1685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43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971800"/>
            <a:ext cx="1400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Rectangle 24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435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257800"/>
            <a:ext cx="1981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Rectangle 27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435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81600"/>
            <a:ext cx="3048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Rectangle 30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436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410200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36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536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الصورة القطبية والصورة الديكارتية للمعادلات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5368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7391400" y="205740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7467600" y="1905000"/>
            <a:ext cx="11430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>
            <a:off x="6477000" y="4343400"/>
            <a:ext cx="914400" cy="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rot="10800000">
            <a:off x="2209800" y="1828800"/>
            <a:ext cx="2057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2820988" y="4495800"/>
            <a:ext cx="15224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524000"/>
            <a:ext cx="914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537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600200"/>
            <a:ext cx="1066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819400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743200"/>
            <a:ext cx="2676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384" name="Rectangle 27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538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743200"/>
            <a:ext cx="3505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0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5389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539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394" name="Picture 3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029200"/>
            <a:ext cx="3990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Rectangle 3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5393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397" name="Picture 3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105400"/>
            <a:ext cx="3048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5" name="Rectangle 3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539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5400" name="Picture 4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715000"/>
            <a:ext cx="2219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387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638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الأعداد المركبة ونظرية ديموافر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639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3"/>
          <p:cNvSpPr>
            <a:spLocks noChangeArrowheads="1"/>
          </p:cNvSpPr>
          <p:nvPr/>
        </p:nvSpPr>
        <p:spPr bwMode="auto">
          <a:xfrm>
            <a:off x="3048000" y="18288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ounded Rectangle 13"/>
          <p:cNvSpPr>
            <a:spLocks noChangeArrowheads="1"/>
          </p:cNvSpPr>
          <p:nvPr/>
        </p:nvSpPr>
        <p:spPr bwMode="auto">
          <a:xfrm>
            <a:off x="7924800" y="19050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676400"/>
            <a:ext cx="895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 bwMode="auto">
          <a:xfrm>
            <a:off x="2209800" y="2057400"/>
            <a:ext cx="990600" cy="1539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7620000" y="1981200"/>
            <a:ext cx="457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752600"/>
            <a:ext cx="1114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048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505200"/>
            <a:ext cx="2286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038600"/>
            <a:ext cx="1752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13"/>
          <p:cNvSpPr>
            <a:spLocks noChangeArrowheads="1"/>
          </p:cNvSpPr>
          <p:nvPr/>
        </p:nvSpPr>
        <p:spPr bwMode="auto">
          <a:xfrm>
            <a:off x="2438400" y="46482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Rounded Rectangle 13"/>
          <p:cNvSpPr>
            <a:spLocks noChangeArrowheads="1"/>
          </p:cNvSpPr>
          <p:nvPr/>
        </p:nvSpPr>
        <p:spPr bwMode="auto">
          <a:xfrm>
            <a:off x="7086600" y="4648200"/>
            <a:ext cx="5334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sz="3600" b="1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3" name="Straight Connector 32"/>
          <p:cNvCxnSpPr>
            <a:stCxn id="31" idx="2"/>
          </p:cNvCxnSpPr>
          <p:nvPr/>
        </p:nvCxnSpPr>
        <p:spPr bwMode="auto">
          <a:xfrm rot="16200000" flipH="1">
            <a:off x="7277100" y="5029200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16200000" flipH="1">
            <a:off x="2686050" y="4933950"/>
            <a:ext cx="228600" cy="266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038600"/>
            <a:ext cx="1685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41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741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الأعداد المركبة ونظرية ديموافر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741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295400"/>
            <a:ext cx="3486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38671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74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667000"/>
            <a:ext cx="1590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743200"/>
            <a:ext cx="523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886200"/>
            <a:ext cx="3505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Rectangle 27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6200"/>
            <a:ext cx="4876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1743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638800"/>
            <a:ext cx="2047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Rectangle 3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43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843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rtl="0" eaLnBrk="0" hangingPunct="0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الدراسات التجريبية والمسحية </a:t>
            </a:r>
            <a:r>
              <a:rPr lang="ar-SA" sz="3200" b="1" dirty="0">
                <a:solidFill>
                  <a:srgbClr val="FF0000"/>
                </a:solidFill>
              </a:rPr>
              <a:t>وبالملاحظة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844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ounded Rectangle 11"/>
          <p:cNvSpPr>
            <a:spLocks noChangeArrowheads="1"/>
          </p:cNvSpPr>
          <p:nvPr/>
        </p:nvSpPr>
        <p:spPr bwMode="auto">
          <a:xfrm>
            <a:off x="6400800" y="3276600"/>
            <a:ext cx="1676400" cy="381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 eaLnBrk="0" hangingPunct="0"/>
            <a:r>
              <a:rPr lang="ar-SA" b="1">
                <a:solidFill>
                  <a:srgbClr val="FF0000"/>
                </a:solidFill>
              </a:rPr>
              <a:t>دراسة بالملاحظة</a:t>
            </a:r>
          </a:p>
        </p:txBody>
      </p:sp>
      <p:sp>
        <p:nvSpPr>
          <p:cNvPr id="18442" name="Rounded Rectangle 14"/>
          <p:cNvSpPr>
            <a:spLocks noChangeArrowheads="1"/>
          </p:cNvSpPr>
          <p:nvPr/>
        </p:nvSpPr>
        <p:spPr bwMode="auto">
          <a:xfrm>
            <a:off x="228600" y="3352800"/>
            <a:ext cx="4876800" cy="762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دراسة تجريبية:والمجموعة التجريبية هم الذين تناولوا الفيتامين والمجموعة الضابطة هى المجموعة التى لم تتناول الفيتامين والدراسة غير متحيزة</a:t>
            </a:r>
          </a:p>
        </p:txBody>
      </p:sp>
      <p:sp>
        <p:nvSpPr>
          <p:cNvPr id="18443" name="Rounded Rectangle 15"/>
          <p:cNvSpPr>
            <a:spLocks noChangeArrowheads="1"/>
          </p:cNvSpPr>
          <p:nvPr/>
        </p:nvSpPr>
        <p:spPr bwMode="auto">
          <a:xfrm>
            <a:off x="5029200" y="5562600"/>
            <a:ext cx="4114800" cy="381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sz="1400" b="1">
                <a:solidFill>
                  <a:srgbClr val="FF0000"/>
                </a:solidFill>
              </a:rPr>
              <a:t>مقارنة السجلات الطبية للطلاب  من النوعين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ar-SA" sz="1400" b="1">
                <a:solidFill>
                  <a:srgbClr val="FF0000"/>
                </a:solidFill>
              </a:rPr>
              <a:t>:-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ar-SA" sz="1400" b="1">
                <a:solidFill>
                  <a:srgbClr val="FF0000"/>
                </a:solidFill>
              </a:rPr>
              <a:t>دراسة بالملاحظة</a:t>
            </a:r>
          </a:p>
        </p:txBody>
      </p:sp>
      <p:sp>
        <p:nvSpPr>
          <p:cNvPr id="18444" name="Rounded Rectangle 16"/>
          <p:cNvSpPr>
            <a:spLocks noChangeArrowheads="1"/>
          </p:cNvSpPr>
          <p:nvPr/>
        </p:nvSpPr>
        <p:spPr bwMode="auto">
          <a:xfrm>
            <a:off x="228600" y="5334000"/>
            <a:ext cx="4724400" cy="381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ar-SA" sz="3600" b="1">
                <a:solidFill>
                  <a:srgbClr val="FF0000"/>
                </a:solidFill>
              </a:rPr>
              <a:t> </a:t>
            </a:r>
            <a:r>
              <a:rPr lang="ar-SA" sz="1200" b="1">
                <a:solidFill>
                  <a:srgbClr val="FF0000"/>
                </a:solidFill>
              </a:rPr>
              <a:t>المجموعة التجريبية هى مجموعة الطلاب الذين يأكلون الحلوى</a:t>
            </a:r>
            <a:r>
              <a:rPr lang="en-US" sz="1200" b="1">
                <a:solidFill>
                  <a:srgbClr val="FF0000"/>
                </a:solidFill>
              </a:rPr>
              <a:t>:- </a:t>
            </a:r>
            <a:r>
              <a:rPr lang="ar-SA" sz="1200" b="1">
                <a:solidFill>
                  <a:srgbClr val="FF0000"/>
                </a:solidFill>
              </a:rPr>
              <a:t>دراسة  تجريبية</a:t>
            </a:r>
            <a:endParaRPr lang="ar-SA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/>
      <p:bldP spid="184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45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946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rtl="0" eaLnBrk="0" hangingPunct="0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الدراسات التجريبية والمسحية </a:t>
            </a:r>
            <a:r>
              <a:rPr lang="ar-SA" sz="3200" b="1" dirty="0">
                <a:solidFill>
                  <a:srgbClr val="FF0000"/>
                </a:solidFill>
              </a:rPr>
              <a:t>وبالملاحظة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1946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762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ounded Rectangle 11"/>
          <p:cNvSpPr>
            <a:spLocks noChangeArrowheads="1"/>
          </p:cNvSpPr>
          <p:nvPr/>
        </p:nvSpPr>
        <p:spPr bwMode="auto">
          <a:xfrm>
            <a:off x="457200" y="22098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سببية:- الامطار تهطل من الغيوم</a:t>
            </a:r>
          </a:p>
        </p:txBody>
      </p:sp>
      <p:sp>
        <p:nvSpPr>
          <p:cNvPr id="19466" name="Rounded Rectangle 13"/>
          <p:cNvSpPr>
            <a:spLocks noChangeArrowheads="1"/>
          </p:cNvSpPr>
          <p:nvPr/>
        </p:nvSpPr>
        <p:spPr bwMode="auto">
          <a:xfrm>
            <a:off x="5257800" y="2514600"/>
            <a:ext cx="3581400" cy="1219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ارتباط:- يوجد عوامل اخرى تؤثر فى وقت إكمال السباق</a:t>
            </a:r>
          </a:p>
        </p:txBody>
      </p:sp>
      <p:sp>
        <p:nvSpPr>
          <p:cNvPr id="19467" name="Rounded Rectangle 15"/>
          <p:cNvSpPr>
            <a:spLocks noChangeArrowheads="1"/>
          </p:cNvSpPr>
          <p:nvPr/>
        </p:nvSpPr>
        <p:spPr bwMode="auto">
          <a:xfrm>
            <a:off x="5105400" y="4648200"/>
            <a:ext cx="3581400" cy="1219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ارتباط:- يوجد عوامل اخرى تؤثر فى صحة الانسان</a:t>
            </a:r>
          </a:p>
        </p:txBody>
      </p:sp>
      <p:sp>
        <p:nvSpPr>
          <p:cNvPr id="19468" name="Rounded Rectangle 16"/>
          <p:cNvSpPr>
            <a:spLocks noChangeArrowheads="1"/>
          </p:cNvSpPr>
          <p:nvPr/>
        </p:nvSpPr>
        <p:spPr bwMode="auto">
          <a:xfrm>
            <a:off x="1219200" y="4648200"/>
            <a:ext cx="3581400" cy="1219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ارتباط:- يوجد عوامل اخرى تؤثر فى وقت الاداء اثناء الاختبارات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  <p:bldP spid="19467" grpId="0"/>
      <p:bldP spid="194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48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048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التحليل الإحصائي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ounded Rectangle 11"/>
          <p:cNvSpPr>
            <a:spLocks noChangeArrowheads="1"/>
          </p:cNvSpPr>
          <p:nvPr/>
        </p:nvSpPr>
        <p:spPr bwMode="auto">
          <a:xfrm>
            <a:off x="4572000" y="28194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الوسط ، لا يوجد قيم متطرفة او بيانات متكررة</a:t>
            </a:r>
          </a:p>
        </p:txBody>
      </p:sp>
      <p:sp>
        <p:nvSpPr>
          <p:cNvPr id="20490" name="Rounded Rectangle 12"/>
          <p:cNvSpPr>
            <a:spLocks noChangeArrowheads="1"/>
          </p:cNvSpPr>
          <p:nvPr/>
        </p:nvSpPr>
        <p:spPr bwMode="auto">
          <a:xfrm>
            <a:off x="4495800" y="37338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4.2</a:t>
            </a:r>
            <a:r>
              <a:rPr lang="ar-SA" b="1">
                <a:solidFill>
                  <a:srgbClr val="FF0000"/>
                </a:solidFill>
              </a:rPr>
              <a:t> الوسيط: توجد قيم متطلرفة هى</a:t>
            </a:r>
            <a:r>
              <a:rPr lang="en-US" b="1">
                <a:solidFill>
                  <a:srgbClr val="FF0000"/>
                </a:solidFill>
              </a:rPr>
              <a:t>   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0491" name="Rounded 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المنوال: يوجد قيم متكررة</a:t>
            </a:r>
          </a:p>
        </p:txBody>
      </p:sp>
      <p:sp>
        <p:nvSpPr>
          <p:cNvPr id="20492" name="Rounded Rectangle 15"/>
          <p:cNvSpPr>
            <a:spLocks noChangeArrowheads="1"/>
          </p:cNvSpPr>
          <p:nvPr/>
        </p:nvSpPr>
        <p:spPr bwMode="auto">
          <a:xfrm>
            <a:off x="4495800" y="54864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99</a:t>
            </a:r>
            <a:r>
              <a:rPr lang="ar-SA" b="1">
                <a:solidFill>
                  <a:srgbClr val="FF0000"/>
                </a:solidFill>
              </a:rPr>
              <a:t> الوسيط: توجد قيم متطلرفة هى</a:t>
            </a:r>
            <a:r>
              <a:rPr lang="en-US" b="1">
                <a:solidFill>
                  <a:srgbClr val="FF0000"/>
                </a:solidFill>
              </a:rPr>
              <a:t>   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  <p:bldP spid="20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7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07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مقدمة في المتجهات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08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ight Triangle 11"/>
          <p:cNvSpPr>
            <a:spLocks noChangeArrowheads="1"/>
          </p:cNvSpPr>
          <p:nvPr/>
        </p:nvSpPr>
        <p:spPr bwMode="auto">
          <a:xfrm rot="-5400000">
            <a:off x="6172200" y="2057400"/>
            <a:ext cx="1219200" cy="10668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SA"/>
          </a:p>
        </p:txBody>
      </p:sp>
      <p:sp>
        <p:nvSpPr>
          <p:cNvPr id="3082" name="Rounded Rectangle 12"/>
          <p:cNvSpPr>
            <a:spLocks noChangeArrowheads="1"/>
          </p:cNvSpPr>
          <p:nvPr/>
        </p:nvSpPr>
        <p:spPr bwMode="auto">
          <a:xfrm>
            <a:off x="6629400" y="3200400"/>
            <a:ext cx="4572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</a:rPr>
              <a:t>x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3083" name="Rounded Rectangle 13"/>
          <p:cNvSpPr>
            <a:spLocks noChangeArrowheads="1"/>
          </p:cNvSpPr>
          <p:nvPr/>
        </p:nvSpPr>
        <p:spPr bwMode="auto">
          <a:xfrm>
            <a:off x="7467600" y="2514600"/>
            <a:ext cx="4572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600" b="1">
                <a:solidFill>
                  <a:srgbClr val="FF0000"/>
                </a:solidFill>
              </a:rPr>
              <a:t>y</a:t>
            </a:r>
            <a:endParaRPr lang="ar-SA" sz="1600" b="1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400800" y="2895600"/>
            <a:ext cx="457200" cy="304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 eaLnBrk="0" hangingPunct="0">
              <a:defRPr/>
            </a:pPr>
            <a:r>
              <a:rPr lang="en-US" sz="1050" b="1" dirty="0">
                <a:solidFill>
                  <a:srgbClr val="FF0000"/>
                </a:solidFill>
              </a:rPr>
              <a:t>42</a:t>
            </a:r>
            <a:endParaRPr lang="ar-SA" sz="105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2362200"/>
            <a:ext cx="609600" cy="304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 eaLnBrk="0" hangingPunct="0">
              <a:defRPr/>
            </a:pPr>
            <a:r>
              <a:rPr lang="en-US" sz="1050" b="1" dirty="0">
                <a:solidFill>
                  <a:srgbClr val="FF0000"/>
                </a:solidFill>
              </a:rPr>
              <a:t>60N</a:t>
            </a:r>
            <a:endParaRPr lang="ar-SA" sz="1050" b="1" dirty="0">
              <a:solidFill>
                <a:srgbClr val="FF0000"/>
              </a:solidFill>
            </a:endParaRPr>
          </a:p>
        </p:txBody>
      </p:sp>
      <p:sp>
        <p:nvSpPr>
          <p:cNvPr id="3086" name="Rounded Rectangle 16"/>
          <p:cNvSpPr>
            <a:spLocks noChangeArrowheads="1"/>
          </p:cNvSpPr>
          <p:nvPr/>
        </p:nvSpPr>
        <p:spPr bwMode="auto">
          <a:xfrm>
            <a:off x="4953000" y="3810000"/>
            <a:ext cx="1752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</a:rPr>
              <a:t>44.6N,   40.1 N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3087" name="Rounded Rectangle 18"/>
          <p:cNvSpPr>
            <a:spLocks noChangeArrowheads="1"/>
          </p:cNvSpPr>
          <p:nvPr/>
        </p:nvSpPr>
        <p:spPr bwMode="auto">
          <a:xfrm>
            <a:off x="4191000" y="4800600"/>
            <a:ext cx="1752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</a:rPr>
              <a:t>502.49   mi</a:t>
            </a:r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∕h</a:t>
            </a:r>
            <a:endParaRPr lang="ar-SA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/>
      <p:bldP spid="3083" grpId="0"/>
      <p:bldP spid="15" grpId="0"/>
      <p:bldP spid="16" grpId="0"/>
      <p:bldP spid="3086" grpId="0" animBg="1"/>
      <p:bldP spid="30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507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150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التحليل الإحصائي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151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90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ounded Rectangle 12"/>
          <p:cNvSpPr>
            <a:spLocks noChangeArrowheads="1"/>
          </p:cNvSpPr>
          <p:nvPr/>
        </p:nvSpPr>
        <p:spPr bwMode="auto">
          <a:xfrm>
            <a:off x="4343400" y="44958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44.8</a:t>
            </a:r>
            <a:r>
              <a:rPr lang="ar-SA" b="1">
                <a:solidFill>
                  <a:srgbClr val="FF0000"/>
                </a:solidFill>
              </a:rPr>
              <a:t> الانحراف المعيارى = </a:t>
            </a:r>
          </a:p>
        </p:txBody>
      </p:sp>
      <p:sp>
        <p:nvSpPr>
          <p:cNvPr id="21514" name="Rounded Rectangle 13"/>
          <p:cNvSpPr>
            <a:spLocks noChangeArrowheads="1"/>
          </p:cNvSpPr>
          <p:nvPr/>
        </p:nvSpPr>
        <p:spPr bwMode="auto">
          <a:xfrm>
            <a:off x="762000" y="1752600"/>
            <a:ext cx="7772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 0.64%,27.36%  </a:t>
            </a:r>
            <a:r>
              <a:rPr lang="ar-SA" b="1">
                <a:solidFill>
                  <a:srgbClr val="FF0000"/>
                </a:solidFill>
              </a:rPr>
              <a:t>والفترة الممكنة تقع بين   </a:t>
            </a: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ar-SA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 +,-0.1336</a:t>
            </a:r>
            <a:r>
              <a:rPr lang="ar-SA" b="1">
                <a:solidFill>
                  <a:srgbClr val="FF0000"/>
                </a:solidFill>
              </a:rPr>
              <a:t> هامش خطأ العينة = </a:t>
            </a:r>
          </a:p>
        </p:txBody>
      </p:sp>
      <p:sp>
        <p:nvSpPr>
          <p:cNvPr id="21515" name="Rounded Rectangle 14"/>
          <p:cNvSpPr>
            <a:spLocks noChangeArrowheads="1"/>
          </p:cNvSpPr>
          <p:nvPr/>
        </p:nvSpPr>
        <p:spPr bwMode="auto">
          <a:xfrm>
            <a:off x="4343400" y="56388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2.86</a:t>
            </a:r>
            <a:r>
              <a:rPr lang="ar-SA" b="1">
                <a:solidFill>
                  <a:srgbClr val="FF0000"/>
                </a:solidFill>
              </a:rPr>
              <a:t> عينة الانحراف المعيارى=</a:t>
            </a:r>
          </a:p>
        </p:txBody>
      </p:sp>
      <p:sp>
        <p:nvSpPr>
          <p:cNvPr id="21516" name="Rounded Rectangle 15"/>
          <p:cNvSpPr>
            <a:spLocks noChangeArrowheads="1"/>
          </p:cNvSpPr>
          <p:nvPr/>
        </p:nvSpPr>
        <p:spPr bwMode="auto">
          <a:xfrm>
            <a:off x="990600" y="3048000"/>
            <a:ext cx="7772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 53.49%,60.51%  </a:t>
            </a:r>
            <a:r>
              <a:rPr lang="ar-SA" b="1">
                <a:solidFill>
                  <a:srgbClr val="FF0000"/>
                </a:solidFill>
              </a:rPr>
              <a:t>والفترة الممكنة تقع بين   </a:t>
            </a: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ar-SA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 +,-0.0351</a:t>
            </a:r>
            <a:r>
              <a:rPr lang="ar-SA" b="1">
                <a:solidFill>
                  <a:srgbClr val="FF0000"/>
                </a:solidFill>
              </a:rPr>
              <a:t> هامش خطأ العينة =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  <p:bldP spid="21515" grpId="0"/>
      <p:bldP spid="215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53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253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الاحتمال المشروط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253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253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2540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2860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2542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819400"/>
            <a:ext cx="20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2544" name="Picture 2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2766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2546" name="Picture 2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953000"/>
            <a:ext cx="20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2548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334000"/>
            <a:ext cx="20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55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355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الاحتمال المشروط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356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356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2667000"/>
            <a:ext cx="13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3564" name="Picture 1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124200"/>
            <a:ext cx="20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3566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105400"/>
            <a:ext cx="30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3568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486400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57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458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الاحتمال والتوزيعات الاحتمالية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458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458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514600"/>
            <a:ext cx="20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4588" name="Picture 1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14600"/>
            <a:ext cx="20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4590" name="Picture 2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2514600"/>
            <a:ext cx="300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6477000" y="3200400"/>
            <a:ext cx="304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0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3581400" y="3200400"/>
            <a:ext cx="304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0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459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4594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124200"/>
            <a:ext cx="25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4596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029200"/>
            <a:ext cx="25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4598" name="Picture 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5720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4600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114800"/>
            <a:ext cx="39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3886200" y="5638800"/>
            <a:ext cx="30480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0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2" grpId="0"/>
      <p:bldP spid="246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60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560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الاحتمال والتوزيعات الاحتمالية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5608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25610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676400"/>
            <a:ext cx="381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25612" name="Rounded Rectangle 14"/>
          <p:cNvSpPr>
            <a:spLocks noChangeArrowheads="1"/>
          </p:cNvSpPr>
          <p:nvPr/>
        </p:nvSpPr>
        <p:spPr bwMode="auto">
          <a:xfrm>
            <a:off x="1066800" y="3200400"/>
            <a:ext cx="4343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0.01+0.16+0.34+0.39+0.10=1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5613" name="Rounded Rectangle 14"/>
          <p:cNvSpPr>
            <a:spLocks noChangeArrowheads="1"/>
          </p:cNvSpPr>
          <p:nvPr/>
        </p:nvSpPr>
        <p:spPr bwMode="auto">
          <a:xfrm>
            <a:off x="685800" y="38862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0.49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5614" name="Rectangle 16"/>
          <p:cNvSpPr>
            <a:spLocks noChangeArrowheads="1"/>
          </p:cNvSpPr>
          <p:nvPr/>
        </p:nvSpPr>
        <p:spPr bwMode="auto">
          <a:xfrm flipH="1">
            <a:off x="4724400" y="5181600"/>
            <a:ext cx="46038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SA"/>
          </a:p>
        </p:txBody>
      </p:sp>
      <p:sp>
        <p:nvSpPr>
          <p:cNvPr id="25615" name="Rectangle 18"/>
          <p:cNvSpPr>
            <a:spLocks noChangeArrowheads="1"/>
          </p:cNvSpPr>
          <p:nvPr/>
        </p:nvSpPr>
        <p:spPr bwMode="auto">
          <a:xfrm>
            <a:off x="4953000" y="4953000"/>
            <a:ext cx="1524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SA"/>
          </a:p>
        </p:txBody>
      </p:sp>
      <p:sp>
        <p:nvSpPr>
          <p:cNvPr id="25616" name="Rectangle 19"/>
          <p:cNvSpPr>
            <a:spLocks noChangeArrowheads="1"/>
          </p:cNvSpPr>
          <p:nvPr/>
        </p:nvSpPr>
        <p:spPr bwMode="auto">
          <a:xfrm>
            <a:off x="5257800" y="4876800"/>
            <a:ext cx="762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SA"/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5562600" y="5257800"/>
            <a:ext cx="762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3" grpId="0"/>
      <p:bldP spid="25614" grpId="0" animBg="1"/>
      <p:bldP spid="25615" grpId="0" animBg="1"/>
      <p:bldP spid="25616" grpId="0" animBg="1"/>
      <p:bldP spid="256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627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662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التوزيع الطبيعي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663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ounded Rectangle 14"/>
          <p:cNvSpPr>
            <a:spLocks noChangeArrowheads="1"/>
          </p:cNvSpPr>
          <p:nvPr/>
        </p:nvSpPr>
        <p:spPr bwMode="auto">
          <a:xfrm>
            <a:off x="0" y="22860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التواء سالب</a:t>
            </a:r>
          </a:p>
        </p:txBody>
      </p:sp>
      <p:sp>
        <p:nvSpPr>
          <p:cNvPr id="26634" name="Rounded Rectangle 14"/>
          <p:cNvSpPr>
            <a:spLocks noChangeArrowheads="1"/>
          </p:cNvSpPr>
          <p:nvPr/>
        </p:nvSpPr>
        <p:spPr bwMode="auto">
          <a:xfrm>
            <a:off x="2895600" y="5638800"/>
            <a:ext cx="4800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التواء موجب ، ترتفع القيم من الجهة اليسرى</a:t>
            </a:r>
          </a:p>
        </p:txBody>
      </p:sp>
      <p:sp>
        <p:nvSpPr>
          <p:cNvPr id="26635" name="Rounded Rectangle 14"/>
          <p:cNvSpPr>
            <a:spLocks noChangeArrowheads="1"/>
          </p:cNvSpPr>
          <p:nvPr/>
        </p:nvSpPr>
        <p:spPr bwMode="auto">
          <a:xfrm>
            <a:off x="5715000" y="50292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45%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6636" name="Rounded Rectangle 14"/>
          <p:cNvSpPr>
            <a:spLocks noChangeArrowheads="1"/>
          </p:cNvSpPr>
          <p:nvPr/>
        </p:nvSpPr>
        <p:spPr bwMode="auto">
          <a:xfrm>
            <a:off x="6934200" y="35052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ar-SA" b="1">
                <a:solidFill>
                  <a:srgbClr val="FF0000"/>
                </a:solidFill>
              </a:rPr>
              <a:t>توزيع طبيعى تقريبا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4" grpId="0"/>
      <p:bldP spid="26635" grpId="0"/>
      <p:bldP spid="266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65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765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التوزيع الطبيعي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765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ounded Rectangle 14"/>
          <p:cNvSpPr>
            <a:spLocks noChangeArrowheads="1"/>
          </p:cNvSpPr>
          <p:nvPr/>
        </p:nvSpPr>
        <p:spPr bwMode="auto">
          <a:xfrm>
            <a:off x="152400" y="3962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2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7658" name="Rounded Rectangle 14"/>
          <p:cNvSpPr>
            <a:spLocks noChangeArrowheads="1"/>
          </p:cNvSpPr>
          <p:nvPr/>
        </p:nvSpPr>
        <p:spPr bwMode="auto">
          <a:xfrm>
            <a:off x="3886200" y="52578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84%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7659" name="Rounded Rectangle 14"/>
          <p:cNvSpPr>
            <a:spLocks noChangeArrowheads="1"/>
          </p:cNvSpPr>
          <p:nvPr/>
        </p:nvSpPr>
        <p:spPr bwMode="auto">
          <a:xfrm>
            <a:off x="1752600" y="34290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32%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7660" name="Rounded Rectangle 14"/>
          <p:cNvSpPr>
            <a:spLocks noChangeArrowheads="1"/>
          </p:cNvSpPr>
          <p:nvPr/>
        </p:nvSpPr>
        <p:spPr bwMode="auto">
          <a:xfrm>
            <a:off x="2590800" y="23622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81.5%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7661" name="Rounded Rectangle 14"/>
          <p:cNvSpPr>
            <a:spLocks noChangeArrowheads="1"/>
          </p:cNvSpPr>
          <p:nvPr/>
        </p:nvSpPr>
        <p:spPr bwMode="auto">
          <a:xfrm>
            <a:off x="2667000" y="28956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16%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7662" name="Rounded Rectangle 14"/>
          <p:cNvSpPr>
            <a:spLocks noChangeArrowheads="1"/>
          </p:cNvSpPr>
          <p:nvPr/>
        </p:nvSpPr>
        <p:spPr bwMode="auto">
          <a:xfrm>
            <a:off x="2590800" y="1828800"/>
            <a:ext cx="1752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95%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  <p:bldP spid="27661" grpId="0"/>
      <p:bldP spid="276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67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867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التوزيعات ذات الحدين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868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69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2970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تقدير النهايات بيانيا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2970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ounded Rectangle 14"/>
          <p:cNvSpPr>
            <a:spLocks noChangeArrowheads="1"/>
          </p:cNvSpPr>
          <p:nvPr/>
        </p:nvSpPr>
        <p:spPr bwMode="auto">
          <a:xfrm>
            <a:off x="0" y="26670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-1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9706" name="Rounded Rectangle 14"/>
          <p:cNvSpPr>
            <a:spLocks noChangeArrowheads="1"/>
          </p:cNvSpPr>
          <p:nvPr/>
        </p:nvSpPr>
        <p:spPr bwMode="auto">
          <a:xfrm>
            <a:off x="4495800" y="49530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∞</a:t>
            </a:r>
            <a:endParaRPr lang="ar-SA" sz="3200" b="1">
              <a:solidFill>
                <a:srgbClr val="FF0000"/>
              </a:solidFill>
            </a:endParaRPr>
          </a:p>
        </p:txBody>
      </p:sp>
      <p:sp>
        <p:nvSpPr>
          <p:cNvPr id="29707" name="Rounded Rectangle 14"/>
          <p:cNvSpPr>
            <a:spLocks noChangeArrowheads="1"/>
          </p:cNvSpPr>
          <p:nvPr/>
        </p:nvSpPr>
        <p:spPr bwMode="auto">
          <a:xfrm>
            <a:off x="4876800" y="37338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8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9708" name="Rounded Rectangle 14"/>
          <p:cNvSpPr>
            <a:spLocks noChangeArrowheads="1"/>
          </p:cNvSpPr>
          <p:nvPr/>
        </p:nvSpPr>
        <p:spPr bwMode="auto">
          <a:xfrm>
            <a:off x="4800600" y="25908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b="1">
                <a:solidFill>
                  <a:srgbClr val="FF0000"/>
                </a:solidFill>
              </a:rPr>
              <a:t>4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9709" name="Rounded Rectangle 14"/>
          <p:cNvSpPr>
            <a:spLocks noChangeArrowheads="1"/>
          </p:cNvSpPr>
          <p:nvPr/>
        </p:nvSpPr>
        <p:spPr bwMode="auto">
          <a:xfrm>
            <a:off x="228600" y="48768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∞</a:t>
            </a:r>
            <a:endParaRPr lang="ar-SA" sz="3200" b="1">
              <a:solidFill>
                <a:srgbClr val="FF0000"/>
              </a:solidFill>
            </a:endParaRPr>
          </a:p>
        </p:txBody>
      </p:sp>
      <p:sp>
        <p:nvSpPr>
          <p:cNvPr id="29710" name="Rounded Rectangle 14"/>
          <p:cNvSpPr>
            <a:spLocks noChangeArrowheads="1"/>
          </p:cNvSpPr>
          <p:nvPr/>
        </p:nvSpPr>
        <p:spPr bwMode="auto">
          <a:xfrm>
            <a:off x="0" y="3581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-∞</a:t>
            </a:r>
            <a:endParaRPr lang="ar-SA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/>
      <p:bldP spid="29707" grpId="0"/>
      <p:bldP spid="29708" grpId="0"/>
      <p:bldP spid="29709" grpId="0"/>
      <p:bldP spid="297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72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072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تقدير النهايات بيانيا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073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ounded Rectangle 14"/>
          <p:cNvSpPr>
            <a:spLocks noChangeArrowheads="1"/>
          </p:cNvSpPr>
          <p:nvPr/>
        </p:nvSpPr>
        <p:spPr bwMode="auto">
          <a:xfrm>
            <a:off x="1600200" y="2057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∞</a:t>
            </a:r>
            <a:endParaRPr lang="ar-SA" sz="3200" b="1">
              <a:solidFill>
                <a:srgbClr val="FF0000"/>
              </a:solidFill>
            </a:endParaRPr>
          </a:p>
        </p:txBody>
      </p:sp>
      <p:sp>
        <p:nvSpPr>
          <p:cNvPr id="2" name="Rounded Rectangle 14"/>
          <p:cNvSpPr>
            <a:spLocks noChangeArrowheads="1"/>
          </p:cNvSpPr>
          <p:nvPr/>
        </p:nvSpPr>
        <p:spPr bwMode="auto">
          <a:xfrm>
            <a:off x="1600200" y="1295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3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0731" name="Rounded Rectangle 14"/>
          <p:cNvSpPr>
            <a:spLocks noChangeArrowheads="1"/>
          </p:cNvSpPr>
          <p:nvPr/>
        </p:nvSpPr>
        <p:spPr bwMode="auto">
          <a:xfrm>
            <a:off x="5715000" y="22098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2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0732" name="Rounded Rectangle 14"/>
          <p:cNvSpPr>
            <a:spLocks noChangeArrowheads="1"/>
          </p:cNvSpPr>
          <p:nvPr/>
        </p:nvSpPr>
        <p:spPr bwMode="auto">
          <a:xfrm>
            <a:off x="5562600" y="1295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-4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0733" name="Rounded Rectangle 14"/>
          <p:cNvSpPr>
            <a:spLocks noChangeArrowheads="1"/>
          </p:cNvSpPr>
          <p:nvPr/>
        </p:nvSpPr>
        <p:spPr bwMode="auto">
          <a:xfrm>
            <a:off x="685800" y="50292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∞</a:t>
            </a:r>
            <a:endParaRPr lang="ar-SA" sz="3200" b="1">
              <a:solidFill>
                <a:srgbClr val="FF0000"/>
              </a:solidFill>
            </a:endParaRPr>
          </a:p>
        </p:txBody>
      </p:sp>
      <p:sp>
        <p:nvSpPr>
          <p:cNvPr id="30734" name="Rounded Rectangle 14"/>
          <p:cNvSpPr>
            <a:spLocks noChangeArrowheads="1"/>
          </p:cNvSpPr>
          <p:nvPr/>
        </p:nvSpPr>
        <p:spPr bwMode="auto">
          <a:xfrm>
            <a:off x="2590800" y="35052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∞</a:t>
            </a:r>
            <a:endParaRPr lang="ar-SA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2" grpId="0"/>
      <p:bldP spid="30731" grpId="0"/>
      <p:bldP spid="30732" grpId="0"/>
      <p:bldP spid="30733" grpId="0"/>
      <p:bldP spid="307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9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10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المتجهات </a:t>
            </a:r>
            <a:r>
              <a:rPr lang="ar-SA" sz="3200" b="1" dirty="0" err="1">
                <a:solidFill>
                  <a:srgbClr val="FF0000"/>
                </a:solidFill>
              </a:rPr>
              <a:t>فى</a:t>
            </a:r>
            <a:r>
              <a:rPr lang="ar-SA" sz="3200" b="1" dirty="0">
                <a:solidFill>
                  <a:srgbClr val="FF0000"/>
                </a:solidFill>
              </a:rPr>
              <a:t> المستوى الإحداثى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410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70485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ounded Rectangle 11"/>
          <p:cNvSpPr>
            <a:spLocks noChangeArrowheads="1"/>
          </p:cNvSpPr>
          <p:nvPr/>
        </p:nvSpPr>
        <p:spPr bwMode="auto">
          <a:xfrm>
            <a:off x="5715000" y="3886200"/>
            <a:ext cx="1066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 -1 ,  11 〉 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4106" name="Rounded Rectangle 13"/>
          <p:cNvSpPr>
            <a:spLocks noChangeArrowheads="1"/>
          </p:cNvSpPr>
          <p:nvPr/>
        </p:nvSpPr>
        <p:spPr bwMode="auto">
          <a:xfrm>
            <a:off x="5334000" y="5181600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4107" name="Rounded Rectangle 14"/>
          <p:cNvSpPr>
            <a:spLocks noChangeArrowheads="1"/>
          </p:cNvSpPr>
          <p:nvPr/>
        </p:nvSpPr>
        <p:spPr bwMode="auto">
          <a:xfrm>
            <a:off x="5715000" y="33528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〈6,  -3〉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4108" name="Rounded Rectangle 15"/>
          <p:cNvSpPr>
            <a:spLocks noChangeArrowheads="1"/>
          </p:cNvSpPr>
          <p:nvPr/>
        </p:nvSpPr>
        <p:spPr bwMode="auto">
          <a:xfrm>
            <a:off x="1676400" y="38100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 -21 , 28〉 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4109" name="Rounded Rectangle 16"/>
          <p:cNvSpPr>
            <a:spLocks noChangeArrowheads="1"/>
          </p:cNvSpPr>
          <p:nvPr/>
        </p:nvSpPr>
        <p:spPr bwMode="auto">
          <a:xfrm>
            <a:off x="1676400" y="33528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 -7 ,  7〉 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4110" name="Rounded Rectangle 18"/>
          <p:cNvSpPr>
            <a:spLocks noChangeArrowheads="1"/>
          </p:cNvSpPr>
          <p:nvPr/>
        </p:nvSpPr>
        <p:spPr bwMode="auto">
          <a:xfrm>
            <a:off x="1600200" y="2362200"/>
            <a:ext cx="1752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 11,  5〉 ,  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4111" name="Rounded Rectangle 19"/>
          <p:cNvSpPr>
            <a:spLocks noChangeArrowheads="1"/>
          </p:cNvSpPr>
          <p:nvPr/>
        </p:nvSpPr>
        <p:spPr bwMode="auto">
          <a:xfrm>
            <a:off x="4419600" y="2362200"/>
            <a:ext cx="1752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 1,  -3 〉 ,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4112" name="Rounded Rectangle 20"/>
          <p:cNvSpPr>
            <a:spLocks noChangeArrowheads="1"/>
          </p:cNvSpPr>
          <p:nvPr/>
        </p:nvSpPr>
        <p:spPr bwMode="auto">
          <a:xfrm>
            <a:off x="7086600" y="2362200"/>
            <a:ext cx="1752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 -3 ,  -1 〉  ,   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4114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2362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pic>
        <p:nvPicPr>
          <p:cNvPr id="411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4384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4118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362200"/>
            <a:ext cx="685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Rectangle 21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41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4121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181600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Rounded Rectangle 29"/>
          <p:cNvSpPr>
            <a:spLocks noChangeArrowheads="1"/>
          </p:cNvSpPr>
          <p:nvPr/>
        </p:nvSpPr>
        <p:spPr bwMode="auto">
          <a:xfrm>
            <a:off x="1371600" y="5029200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412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4124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029200"/>
            <a:ext cx="1524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747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174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حساب النهايات جبريا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1752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ounded Rectangle 14"/>
          <p:cNvSpPr>
            <a:spLocks noChangeArrowheads="1"/>
          </p:cNvSpPr>
          <p:nvPr/>
        </p:nvSpPr>
        <p:spPr bwMode="auto">
          <a:xfrm>
            <a:off x="4876800" y="5105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∞</a:t>
            </a:r>
            <a:endParaRPr lang="ar-SA" sz="3200" b="1">
              <a:solidFill>
                <a:srgbClr val="FF0000"/>
              </a:solidFill>
            </a:endParaRPr>
          </a:p>
        </p:txBody>
      </p:sp>
      <p:sp>
        <p:nvSpPr>
          <p:cNvPr id="31754" name="Rounded Rectangle 14"/>
          <p:cNvSpPr>
            <a:spLocks noChangeArrowheads="1"/>
          </p:cNvSpPr>
          <p:nvPr/>
        </p:nvSpPr>
        <p:spPr bwMode="auto">
          <a:xfrm>
            <a:off x="5029200" y="22860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1755" name="Rounded Rectangle 14"/>
          <p:cNvSpPr>
            <a:spLocks noChangeArrowheads="1"/>
          </p:cNvSpPr>
          <p:nvPr/>
        </p:nvSpPr>
        <p:spPr bwMode="auto">
          <a:xfrm>
            <a:off x="5105400" y="31242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6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1756" name="Rounded Rectangle 14"/>
          <p:cNvSpPr>
            <a:spLocks noChangeArrowheads="1"/>
          </p:cNvSpPr>
          <p:nvPr/>
        </p:nvSpPr>
        <p:spPr bwMode="auto">
          <a:xfrm>
            <a:off x="685800" y="2057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-12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1757" name="Rounded Rectangle 14"/>
          <p:cNvSpPr>
            <a:spLocks noChangeArrowheads="1"/>
          </p:cNvSpPr>
          <p:nvPr/>
        </p:nvSpPr>
        <p:spPr bwMode="auto">
          <a:xfrm>
            <a:off x="457200" y="31242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3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1758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1759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114800"/>
            <a:ext cx="22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176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1762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038600"/>
            <a:ext cx="22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1764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1765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029200"/>
            <a:ext cx="304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Rectangle 2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/>
      <p:bldP spid="31755" grpId="0"/>
      <p:bldP spid="31756" grpId="0"/>
      <p:bldP spid="317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77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277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حساب النهايات جبريا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277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5240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71800" y="9144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ounded Rectangle 14"/>
          <p:cNvSpPr>
            <a:spLocks noChangeArrowheads="1"/>
          </p:cNvSpPr>
          <p:nvPr/>
        </p:nvSpPr>
        <p:spPr bwMode="auto">
          <a:xfrm>
            <a:off x="2819400" y="19812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3200" b="1">
                <a:solidFill>
                  <a:srgbClr val="FF0000"/>
                </a:solidFill>
              </a:rPr>
              <a:t>-∞</a:t>
            </a:r>
            <a:endParaRPr lang="ar-SA" sz="3200" b="1">
              <a:solidFill>
                <a:srgbClr val="FF0000"/>
              </a:solidFill>
            </a:endParaRPr>
          </a:p>
        </p:txBody>
      </p:sp>
      <p:sp>
        <p:nvSpPr>
          <p:cNvPr id="32779" name="Rounded Rectangle 14"/>
          <p:cNvSpPr>
            <a:spLocks noChangeArrowheads="1"/>
          </p:cNvSpPr>
          <p:nvPr/>
        </p:nvSpPr>
        <p:spPr bwMode="auto">
          <a:xfrm>
            <a:off x="7162800" y="19812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2780" name="Rounded Rectangle 14"/>
          <p:cNvSpPr>
            <a:spLocks noChangeArrowheads="1"/>
          </p:cNvSpPr>
          <p:nvPr/>
        </p:nvSpPr>
        <p:spPr bwMode="auto">
          <a:xfrm>
            <a:off x="4876800" y="30480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  </a:t>
            </a:r>
            <a:r>
              <a:rPr lang="ar-SA" sz="2400" b="1">
                <a:solidFill>
                  <a:srgbClr val="FF0000"/>
                </a:solidFill>
              </a:rPr>
              <a:t> ريالا</a:t>
            </a:r>
            <a:r>
              <a:rPr lang="en-US" sz="2400" b="1">
                <a:solidFill>
                  <a:srgbClr val="FF0000"/>
                </a:solidFill>
              </a:rPr>
              <a:t>50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2781" name="Rounded Rectangle 14"/>
          <p:cNvSpPr>
            <a:spLocks noChangeArrowheads="1"/>
          </p:cNvSpPr>
          <p:nvPr/>
        </p:nvSpPr>
        <p:spPr bwMode="auto">
          <a:xfrm>
            <a:off x="5181600" y="5181600"/>
            <a:ext cx="2133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4mg   ,  2 mg</a:t>
            </a:r>
            <a:endParaRPr lang="ar-SA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79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379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المماس والسرعة المتجهة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380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ounded Rectangle 14"/>
          <p:cNvSpPr>
            <a:spLocks noChangeArrowheads="1"/>
          </p:cNvSpPr>
          <p:nvPr/>
        </p:nvSpPr>
        <p:spPr bwMode="auto">
          <a:xfrm>
            <a:off x="2895600" y="28194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-5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3802" name="Rounded Rectangle 14"/>
          <p:cNvSpPr>
            <a:spLocks noChangeArrowheads="1"/>
          </p:cNvSpPr>
          <p:nvPr/>
        </p:nvSpPr>
        <p:spPr bwMode="auto">
          <a:xfrm>
            <a:off x="7162800" y="40386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m=-2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3803" name="Rounded Rectangle 14"/>
          <p:cNvSpPr>
            <a:spLocks noChangeArrowheads="1"/>
          </p:cNvSpPr>
          <p:nvPr/>
        </p:nvSpPr>
        <p:spPr bwMode="auto">
          <a:xfrm>
            <a:off x="6019800" y="55626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r(2)=-64  ft</a:t>
            </a:r>
            <a:r>
              <a:rPr lang="en-US" sz="2400" b="1">
                <a:solidFill>
                  <a:srgbClr val="FF0000"/>
                </a:solidFill>
                <a:latin typeface="Cambria Math" pitchFamily="18" charset="0"/>
              </a:rPr>
              <a:t>∕sec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3804" name="Rounded Rectangle 14"/>
          <p:cNvSpPr>
            <a:spLocks noChangeArrowheads="1"/>
          </p:cNvSpPr>
          <p:nvPr/>
        </p:nvSpPr>
        <p:spPr bwMode="auto">
          <a:xfrm>
            <a:off x="7010400" y="2743200"/>
            <a:ext cx="1219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5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380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14800"/>
            <a:ext cx="1981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3808" name="Rounded Rectangle 14"/>
          <p:cNvSpPr>
            <a:spLocks noChangeArrowheads="1"/>
          </p:cNvSpPr>
          <p:nvPr/>
        </p:nvSpPr>
        <p:spPr bwMode="auto">
          <a:xfrm>
            <a:off x="1828800" y="5638800"/>
            <a:ext cx="2514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r(3)=104  ft</a:t>
            </a:r>
            <a:r>
              <a:rPr lang="en-US" sz="2400" b="1">
                <a:solidFill>
                  <a:srgbClr val="FF0000"/>
                </a:solidFill>
                <a:latin typeface="Cambria Math" pitchFamily="18" charset="0"/>
              </a:rPr>
              <a:t>∕sec</a:t>
            </a:r>
            <a:endParaRPr lang="ar-SA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/>
      <p:bldP spid="33803" grpId="0"/>
      <p:bldP spid="33804" grpId="0"/>
      <p:bldP spid="338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81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482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المماس والسرعة المتجهة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482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ounded Rectangle 14"/>
          <p:cNvSpPr>
            <a:spLocks noChangeArrowheads="1"/>
          </p:cNvSpPr>
          <p:nvPr/>
        </p:nvSpPr>
        <p:spPr bwMode="auto">
          <a:xfrm>
            <a:off x="3124200" y="45720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v(t)=-32  t +58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482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4827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676400"/>
            <a:ext cx="31051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4829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4830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286000"/>
            <a:ext cx="20097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Rectangle 21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483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4833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270125"/>
            <a:ext cx="26574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Rectangle 24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4835" name="Rounded Rectangle 14"/>
          <p:cNvSpPr>
            <a:spLocks noChangeArrowheads="1"/>
          </p:cNvSpPr>
          <p:nvPr/>
        </p:nvSpPr>
        <p:spPr bwMode="auto">
          <a:xfrm>
            <a:off x="2819400" y="3200400"/>
            <a:ext cx="3124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p(t)=-32   t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4836" name="Rounded Rectangle 14"/>
          <p:cNvSpPr>
            <a:spLocks noChangeArrowheads="1"/>
          </p:cNvSpPr>
          <p:nvPr/>
        </p:nvSpPr>
        <p:spPr bwMode="auto">
          <a:xfrm>
            <a:off x="5029200" y="13716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r(t)=34   t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4837" name="Rounded Rectangle 14"/>
          <p:cNvSpPr>
            <a:spLocks noChangeArrowheads="1"/>
          </p:cNvSpPr>
          <p:nvPr/>
        </p:nvSpPr>
        <p:spPr bwMode="auto">
          <a:xfrm>
            <a:off x="3124200" y="52578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10    ft</a:t>
            </a:r>
            <a:r>
              <a:rPr lang="en-US" sz="2400" b="1">
                <a:solidFill>
                  <a:srgbClr val="FF0000"/>
                </a:solidFill>
                <a:latin typeface="Cambria Math" pitchFamily="18" charset="0"/>
              </a:rPr>
              <a:t>∕s</a:t>
            </a:r>
            <a:endParaRPr lang="ar-SA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35" grpId="0"/>
      <p:bldP spid="34836" grpId="0"/>
      <p:bldP spid="348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84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584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المشتقات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5848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ounded Rectangle 14"/>
          <p:cNvSpPr>
            <a:spLocks noChangeArrowheads="1"/>
          </p:cNvSpPr>
          <p:nvPr/>
        </p:nvSpPr>
        <p:spPr bwMode="auto">
          <a:xfrm>
            <a:off x="5791200" y="3200400"/>
            <a:ext cx="3048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6x-5   ,    -17   ,  1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5850" name="Rounded Rectangle 14"/>
          <p:cNvSpPr>
            <a:spLocks noChangeArrowheads="1"/>
          </p:cNvSpPr>
          <p:nvPr/>
        </p:nvSpPr>
        <p:spPr bwMode="auto">
          <a:xfrm>
            <a:off x="5791200" y="4267200"/>
            <a:ext cx="3048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2x-4   ,    0  ,  -10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5851" name="Rounded Rectangle 14"/>
          <p:cNvSpPr>
            <a:spLocks noChangeArrowheads="1"/>
          </p:cNvSpPr>
          <p:nvPr/>
        </p:nvSpPr>
        <p:spPr bwMode="auto">
          <a:xfrm>
            <a:off x="1676400" y="4191000"/>
            <a:ext cx="3048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-4x-6   ,    -6   ,  6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585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5853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124200"/>
            <a:ext cx="31051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585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5856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334000"/>
            <a:ext cx="2752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Rectangle 21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5858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5859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334000"/>
            <a:ext cx="3200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Rectangle 24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867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686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المشتقات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687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74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600200"/>
            <a:ext cx="2628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68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77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2143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68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80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362200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1" name="Rectangle 2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83" name="Picture 2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09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4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688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86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971800"/>
            <a:ext cx="3048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7" name="Rectangle 30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688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89" name="Picture 3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971800"/>
            <a:ext cx="2581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0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68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92" name="Picture 3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733800"/>
            <a:ext cx="2133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3" name="Rectangle 36"/>
          <p:cNvSpPr>
            <a:spLocks noChangeArrowheads="1"/>
          </p:cNvSpPr>
          <p:nvPr/>
        </p:nvSpPr>
        <p:spPr bwMode="auto">
          <a:xfrm>
            <a:off x="0" y="1352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689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6895" name="Picture 3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810000"/>
            <a:ext cx="1762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6" name="Rectangle 39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 useBgFill="1">
        <p:nvSpPr>
          <p:cNvPr id="36897" name="Rounded Rectangle 14"/>
          <p:cNvSpPr>
            <a:spLocks noChangeArrowheads="1"/>
          </p:cNvSpPr>
          <p:nvPr/>
        </p:nvSpPr>
        <p:spPr bwMode="auto">
          <a:xfrm>
            <a:off x="3124200" y="5257800"/>
            <a:ext cx="2286000" cy="533400"/>
          </a:xfrm>
          <a:prstGeom prst="roundRect">
            <a:avLst>
              <a:gd name="adj" fmla="val 16667"/>
            </a:avLst>
          </a:prstGeom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24   m</a:t>
            </a:r>
            <a:r>
              <a:rPr lang="en-US" sz="2400" b="1">
                <a:solidFill>
                  <a:srgbClr val="FF0000"/>
                </a:solidFill>
                <a:latin typeface="Cambria Math" pitchFamily="18" charset="0"/>
              </a:rPr>
              <a:t>∕s2</a:t>
            </a:r>
            <a:endParaRPr lang="ar-SA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89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789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المساحة تحت المنحنى والتكامل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789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28688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ounded Rectangle 14"/>
          <p:cNvSpPr>
            <a:spLocks noChangeArrowheads="1"/>
          </p:cNvSpPr>
          <p:nvPr/>
        </p:nvSpPr>
        <p:spPr bwMode="auto">
          <a:xfrm>
            <a:off x="4419600" y="29718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 وحدة مربعة</a:t>
            </a:r>
            <a:r>
              <a:rPr lang="en-US" sz="2400" b="1">
                <a:solidFill>
                  <a:srgbClr val="FF0000"/>
                </a:solidFill>
              </a:rPr>
              <a:t>22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7898" name="Rounded Rectangle 14"/>
          <p:cNvSpPr>
            <a:spLocks noChangeArrowheads="1"/>
          </p:cNvSpPr>
          <p:nvPr/>
        </p:nvSpPr>
        <p:spPr bwMode="auto">
          <a:xfrm>
            <a:off x="381000" y="28956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 وحدة مربعة</a:t>
            </a:r>
            <a:r>
              <a:rPr lang="en-US" sz="2400" b="1">
                <a:solidFill>
                  <a:srgbClr val="FF0000"/>
                </a:solidFill>
              </a:rPr>
              <a:t>10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7899" name="Rounded Rectangle 14"/>
          <p:cNvSpPr>
            <a:spLocks noChangeArrowheads="1"/>
          </p:cNvSpPr>
          <p:nvPr/>
        </p:nvSpPr>
        <p:spPr bwMode="auto">
          <a:xfrm>
            <a:off x="4648200" y="45720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 وحدة مربعة</a:t>
            </a:r>
            <a:r>
              <a:rPr lang="en-US" sz="2400" b="1">
                <a:solidFill>
                  <a:srgbClr val="FF0000"/>
                </a:solidFill>
              </a:rPr>
              <a:t>108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7900" name="Rounded Rectangle 14"/>
          <p:cNvSpPr>
            <a:spLocks noChangeArrowheads="1"/>
          </p:cNvSpPr>
          <p:nvPr/>
        </p:nvSpPr>
        <p:spPr bwMode="auto">
          <a:xfrm>
            <a:off x="304800" y="45720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 وحدة مربعة</a:t>
            </a:r>
            <a:r>
              <a:rPr lang="en-US" sz="2400" b="1">
                <a:solidFill>
                  <a:srgbClr val="FF0000"/>
                </a:solidFill>
              </a:rPr>
              <a:t>95</a:t>
            </a:r>
            <a:endParaRPr lang="ar-SA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/>
      <p:bldP spid="37899" grpId="0"/>
      <p:bldP spid="379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891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891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المساحة تحت المنحنى والتكامل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3892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ounded Rectangle 14"/>
          <p:cNvSpPr>
            <a:spLocks noChangeArrowheads="1"/>
          </p:cNvSpPr>
          <p:nvPr/>
        </p:nvSpPr>
        <p:spPr bwMode="auto">
          <a:xfrm>
            <a:off x="4648200" y="2743200"/>
            <a:ext cx="2362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 وحدة مربعة</a:t>
            </a:r>
            <a:r>
              <a:rPr lang="en-US" sz="2400" b="1">
                <a:solidFill>
                  <a:srgbClr val="FF0000"/>
                </a:solidFill>
              </a:rPr>
              <a:t>   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8922" name="Rounded Rectangle 14"/>
          <p:cNvSpPr>
            <a:spLocks noChangeArrowheads="1"/>
          </p:cNvSpPr>
          <p:nvPr/>
        </p:nvSpPr>
        <p:spPr bwMode="auto">
          <a:xfrm>
            <a:off x="1066800" y="1676400"/>
            <a:ext cx="2362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وحدة مربعة</a:t>
            </a:r>
            <a:r>
              <a:rPr lang="en-US" sz="2400" b="1">
                <a:solidFill>
                  <a:srgbClr val="FF0000"/>
                </a:solidFill>
              </a:rPr>
              <a:t> 430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8923" name="Rounded Rectangle 14"/>
          <p:cNvSpPr>
            <a:spLocks noChangeArrowheads="1"/>
          </p:cNvSpPr>
          <p:nvPr/>
        </p:nvSpPr>
        <p:spPr bwMode="auto">
          <a:xfrm>
            <a:off x="4800600" y="1676400"/>
            <a:ext cx="2362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 وحدة مربعة</a:t>
            </a:r>
            <a:r>
              <a:rPr lang="en-US" sz="2400" b="1">
                <a:solidFill>
                  <a:srgbClr val="FF0000"/>
                </a:solidFill>
              </a:rPr>
              <a:t>   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8924" name="Rounded Rectangle 14"/>
          <p:cNvSpPr>
            <a:spLocks noChangeArrowheads="1"/>
          </p:cNvSpPr>
          <p:nvPr/>
        </p:nvSpPr>
        <p:spPr bwMode="auto">
          <a:xfrm>
            <a:off x="0" y="2743200"/>
            <a:ext cx="2362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وحدة مربعة</a:t>
            </a:r>
            <a:r>
              <a:rPr lang="en-US" sz="2400" b="1">
                <a:solidFill>
                  <a:srgbClr val="FF0000"/>
                </a:solidFill>
              </a:rPr>
              <a:t> 33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8925" name="Rounded Rectangle 14"/>
          <p:cNvSpPr>
            <a:spLocks noChangeArrowheads="1"/>
          </p:cNvSpPr>
          <p:nvPr/>
        </p:nvSpPr>
        <p:spPr bwMode="auto">
          <a:xfrm>
            <a:off x="3352800" y="5105400"/>
            <a:ext cx="32766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 </a:t>
            </a:r>
            <a:r>
              <a:rPr lang="ar-SA" sz="2400" b="1">
                <a:solidFill>
                  <a:srgbClr val="FF0000"/>
                </a:solidFill>
              </a:rPr>
              <a:t>تقريبا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ar-SA" sz="2400" b="1">
                <a:solidFill>
                  <a:srgbClr val="FF0000"/>
                </a:solidFill>
              </a:rPr>
              <a:t>وحدة مربعة</a:t>
            </a:r>
            <a:r>
              <a:rPr lang="en-US" sz="2400" b="1">
                <a:solidFill>
                  <a:srgbClr val="FF0000"/>
                </a:solidFill>
              </a:rPr>
              <a:t> 66.67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892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8927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676400"/>
            <a:ext cx="22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8929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8930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743200"/>
            <a:ext cx="304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Rectangle 2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2" grpId="0"/>
      <p:bldP spid="38923" grpId="0"/>
      <p:bldP spid="38924" grpId="0"/>
      <p:bldP spid="389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93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3994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النظرية الاساسية فى التفاضل والتكامل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3994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9945" name="Rounded Rectangle 14"/>
          <p:cNvSpPr>
            <a:spLocks noChangeArrowheads="1"/>
          </p:cNvSpPr>
          <p:nvPr/>
        </p:nvSpPr>
        <p:spPr bwMode="auto">
          <a:xfrm>
            <a:off x="5715000" y="5105400"/>
            <a:ext cx="2286000" cy="533400"/>
          </a:xfrm>
          <a:prstGeom prst="roundRect">
            <a:avLst>
              <a:gd name="adj" fmla="val 16667"/>
            </a:avLst>
          </a:prstGeom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8x + c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9947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667000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ctangle 18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9949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9950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505200"/>
            <a:ext cx="30956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Rectangle 21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995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9953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667000"/>
            <a:ext cx="2638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4" name="Rectangle 24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9955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9956" name="Picture 2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410200"/>
            <a:ext cx="2333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7" name="Rectangle 27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39958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9959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429000"/>
            <a:ext cx="3590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0" name="Rectangle 30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96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4096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النظرية الاساسية فى التفاضل والتكامل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40968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5400" y="914400"/>
            <a:ext cx="372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40971" name="Picture 1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600200"/>
            <a:ext cx="3095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Rectangle 19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40973" name="Rounded Rectangle 14"/>
          <p:cNvSpPr>
            <a:spLocks noChangeArrowheads="1"/>
          </p:cNvSpPr>
          <p:nvPr/>
        </p:nvSpPr>
        <p:spPr bwMode="auto">
          <a:xfrm>
            <a:off x="2286000" y="1295400"/>
            <a:ext cx="838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21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40974" name="Rounded Rectangle 14"/>
          <p:cNvSpPr>
            <a:spLocks noChangeArrowheads="1"/>
          </p:cNvSpPr>
          <p:nvPr/>
        </p:nvSpPr>
        <p:spPr bwMode="auto">
          <a:xfrm>
            <a:off x="1524000" y="1981200"/>
            <a:ext cx="838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9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40975" name="Rounded Rectangle 14"/>
          <p:cNvSpPr>
            <a:spLocks noChangeArrowheads="1"/>
          </p:cNvSpPr>
          <p:nvPr/>
        </p:nvSpPr>
        <p:spPr bwMode="auto">
          <a:xfrm>
            <a:off x="7696200" y="2362200"/>
            <a:ext cx="8382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500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40976" name="Rounded Rectangle 14"/>
          <p:cNvSpPr>
            <a:spLocks noChangeArrowheads="1"/>
          </p:cNvSpPr>
          <p:nvPr/>
        </p:nvSpPr>
        <p:spPr bwMode="auto">
          <a:xfrm>
            <a:off x="762000" y="3276600"/>
            <a:ext cx="1295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0.25j</a:t>
            </a:r>
            <a:endParaRPr lang="ar-SA" sz="2400" b="1">
              <a:solidFill>
                <a:srgbClr val="FF0000"/>
              </a:solidFill>
            </a:endParaRPr>
          </a:p>
        </p:txBody>
      </p:sp>
      <p:sp>
        <p:nvSpPr>
          <p:cNvPr id="40977" name="Rounded Rectangle 14"/>
          <p:cNvSpPr>
            <a:spLocks noChangeArrowheads="1"/>
          </p:cNvSpPr>
          <p:nvPr/>
        </p:nvSpPr>
        <p:spPr bwMode="auto">
          <a:xfrm>
            <a:off x="5791200" y="5105400"/>
            <a:ext cx="1295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rtl="0" eaLnBrk="0" hangingPunct="0"/>
            <a:r>
              <a:rPr lang="en-US" sz="2400" b="1">
                <a:solidFill>
                  <a:srgbClr val="FF0000"/>
                </a:solidFill>
              </a:rPr>
              <a:t> 126 h</a:t>
            </a:r>
            <a:endParaRPr lang="ar-SA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4" grpId="0"/>
      <p:bldP spid="40975" grpId="0"/>
      <p:bldP spid="40976" grpId="0"/>
      <p:bldP spid="409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512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المتجهات </a:t>
            </a:r>
            <a:r>
              <a:rPr lang="ar-SA" sz="3200" b="1" dirty="0" err="1">
                <a:solidFill>
                  <a:srgbClr val="FF0000"/>
                </a:solidFill>
              </a:rPr>
              <a:t>فى</a:t>
            </a:r>
            <a:r>
              <a:rPr lang="ar-SA" sz="3200" b="1" dirty="0">
                <a:solidFill>
                  <a:srgbClr val="FF0000"/>
                </a:solidFill>
              </a:rPr>
              <a:t> المستوى الإحداثى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881063"/>
            <a:ext cx="91440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ounded Rectangle 11"/>
          <p:cNvSpPr>
            <a:spLocks noChangeArrowheads="1"/>
          </p:cNvSpPr>
          <p:nvPr/>
        </p:nvSpPr>
        <p:spPr bwMode="auto">
          <a:xfrm>
            <a:off x="5638800" y="15240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2i  -  2j  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5130" name="Rounded Rectangle 12"/>
          <p:cNvSpPr>
            <a:spLocks noChangeArrowheads="1"/>
          </p:cNvSpPr>
          <p:nvPr/>
        </p:nvSpPr>
        <p:spPr bwMode="auto">
          <a:xfrm>
            <a:off x="1600200" y="15240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9i  -  5j  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5131" name="Rounded Rectangle 13"/>
          <p:cNvSpPr>
            <a:spLocks noChangeArrowheads="1"/>
          </p:cNvSpPr>
          <p:nvPr/>
        </p:nvSpPr>
        <p:spPr bwMode="auto">
          <a:xfrm>
            <a:off x="5486400" y="2057400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-9i  -  8j  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5132" name="Rounded Rectangle 14"/>
          <p:cNvSpPr>
            <a:spLocks noChangeArrowheads="1"/>
          </p:cNvSpPr>
          <p:nvPr/>
        </p:nvSpPr>
        <p:spPr bwMode="auto">
          <a:xfrm>
            <a:off x="1600200" y="20574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i  +  6j  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5133" name="Rounded Rectangle 15"/>
          <p:cNvSpPr>
            <a:spLocks noChangeArrowheads="1"/>
          </p:cNvSpPr>
          <p:nvPr/>
        </p:nvSpPr>
        <p:spPr bwMode="auto">
          <a:xfrm>
            <a:off x="6705600" y="3962400"/>
            <a:ext cx="1066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〈8.9,  8.0〉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5134" name="Rounded Rectangle 16"/>
          <p:cNvSpPr>
            <a:spLocks noChangeArrowheads="1"/>
          </p:cNvSpPr>
          <p:nvPr/>
        </p:nvSpPr>
        <p:spPr bwMode="auto">
          <a:xfrm>
            <a:off x="3352800" y="3962400"/>
            <a:ext cx="1219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〈-5.4,  5.9〉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5135" name="Rounded Rectangle 18"/>
          <p:cNvSpPr>
            <a:spLocks noChangeArrowheads="1"/>
          </p:cNvSpPr>
          <p:nvPr/>
        </p:nvSpPr>
        <p:spPr bwMode="auto">
          <a:xfrm>
            <a:off x="3810000" y="5486400"/>
            <a:ext cx="1219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295.6  N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47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6148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الضرب الداخلي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615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ounded Rectangle 14"/>
          <p:cNvSpPr>
            <a:spLocks noChangeArrowheads="1"/>
          </p:cNvSpPr>
          <p:nvPr/>
        </p:nvSpPr>
        <p:spPr bwMode="auto">
          <a:xfrm>
            <a:off x="3657600" y="25908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b="1">
                <a:solidFill>
                  <a:srgbClr val="FF0000"/>
                </a:solidFill>
              </a:rPr>
              <a:t>،غير متعامدان،</a:t>
            </a:r>
            <a:r>
              <a:rPr lang="en-US" b="1">
                <a:solidFill>
                  <a:srgbClr val="FF0000"/>
                </a:solidFill>
              </a:rPr>
              <a:t>-11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6154" name="Rounded Rectangle 15"/>
          <p:cNvSpPr>
            <a:spLocks noChangeArrowheads="1"/>
          </p:cNvSpPr>
          <p:nvPr/>
        </p:nvSpPr>
        <p:spPr bwMode="auto">
          <a:xfrm>
            <a:off x="7010400" y="2590800"/>
            <a:ext cx="1371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b="1">
                <a:solidFill>
                  <a:srgbClr val="FF0000"/>
                </a:solidFill>
              </a:rPr>
              <a:t>متعامدان  </a:t>
            </a:r>
            <a:r>
              <a:rPr lang="en-US" b="1">
                <a:solidFill>
                  <a:srgbClr val="FF0000"/>
                </a:solidFill>
              </a:rPr>
              <a:t>, 0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6155" name="Rounded Rectangle 16"/>
          <p:cNvSpPr>
            <a:spLocks noChangeArrowheads="1"/>
          </p:cNvSpPr>
          <p:nvPr/>
        </p:nvSpPr>
        <p:spPr bwMode="auto">
          <a:xfrm>
            <a:off x="4953000" y="35814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20.4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6156" name="Rounded Rectangle 18"/>
          <p:cNvSpPr>
            <a:spLocks noChangeArrowheads="1"/>
          </p:cNvSpPr>
          <p:nvPr/>
        </p:nvSpPr>
        <p:spPr bwMode="auto">
          <a:xfrm>
            <a:off x="4953000" y="4191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117.9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6157" name="Rounded Rectangle 19"/>
          <p:cNvSpPr>
            <a:spLocks noChangeArrowheads="1"/>
          </p:cNvSpPr>
          <p:nvPr/>
        </p:nvSpPr>
        <p:spPr bwMode="auto">
          <a:xfrm>
            <a:off x="4953000" y="47244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109.3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6158" name="Rounded Rectangle 20"/>
          <p:cNvSpPr>
            <a:spLocks noChangeArrowheads="1"/>
          </p:cNvSpPr>
          <p:nvPr/>
        </p:nvSpPr>
        <p:spPr bwMode="auto">
          <a:xfrm>
            <a:off x="4953000" y="52578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65.2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6159" name="Rounded Rectangle 21"/>
          <p:cNvSpPr>
            <a:spLocks noChangeArrowheads="1"/>
          </p:cNvSpPr>
          <p:nvPr/>
        </p:nvSpPr>
        <p:spPr bwMode="auto">
          <a:xfrm>
            <a:off x="1219200" y="25908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b="1">
                <a:solidFill>
                  <a:srgbClr val="FF0000"/>
                </a:solidFill>
              </a:rPr>
              <a:t>،غير متعامدان،</a:t>
            </a:r>
            <a:r>
              <a:rPr lang="en-US" b="1">
                <a:solidFill>
                  <a:srgbClr val="FF0000"/>
                </a:solidFill>
              </a:rPr>
              <a:t>-2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71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7172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الضرب الداخلي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717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ounded Rectangle 11"/>
          <p:cNvSpPr>
            <a:spLocks noChangeArrowheads="1"/>
          </p:cNvSpPr>
          <p:nvPr/>
        </p:nvSpPr>
        <p:spPr bwMode="auto">
          <a:xfrm>
            <a:off x="228600" y="2057400"/>
            <a:ext cx="2057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78" name="Rounded Rectangle 12"/>
          <p:cNvSpPr>
            <a:spLocks noChangeArrowheads="1"/>
          </p:cNvSpPr>
          <p:nvPr/>
        </p:nvSpPr>
        <p:spPr bwMode="auto">
          <a:xfrm>
            <a:off x="2133600" y="13716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+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79" name="Rounded Rectangle 20"/>
          <p:cNvSpPr>
            <a:spLocks noChangeArrowheads="1"/>
          </p:cNvSpPr>
          <p:nvPr/>
        </p:nvSpPr>
        <p:spPr bwMode="auto">
          <a:xfrm>
            <a:off x="4343400" y="1371600"/>
            <a:ext cx="2057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8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447800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524000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7184" name="Picture 1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403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Rounded Rectangle 27"/>
          <p:cNvSpPr>
            <a:spLocks noChangeArrowheads="1"/>
          </p:cNvSpPr>
          <p:nvPr/>
        </p:nvSpPr>
        <p:spPr bwMode="auto">
          <a:xfrm>
            <a:off x="152400" y="1524000"/>
            <a:ext cx="2057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86" name="Rounded Rectangle 28"/>
          <p:cNvSpPr>
            <a:spLocks noChangeArrowheads="1"/>
          </p:cNvSpPr>
          <p:nvPr/>
        </p:nvSpPr>
        <p:spPr bwMode="auto">
          <a:xfrm>
            <a:off x="2362200" y="2057400"/>
            <a:ext cx="228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+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87" name="Rounded Rectangle 29"/>
          <p:cNvSpPr>
            <a:spLocks noChangeArrowheads="1"/>
          </p:cNvSpPr>
          <p:nvPr/>
        </p:nvSpPr>
        <p:spPr bwMode="auto">
          <a:xfrm>
            <a:off x="228600" y="2667000"/>
            <a:ext cx="20574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88" name="Rounded Rectangle 30"/>
          <p:cNvSpPr>
            <a:spLocks noChangeArrowheads="1"/>
          </p:cNvSpPr>
          <p:nvPr/>
        </p:nvSpPr>
        <p:spPr bwMode="auto">
          <a:xfrm>
            <a:off x="4495800" y="1981200"/>
            <a:ext cx="2057400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89" name="Rounded Rectangle 31"/>
          <p:cNvSpPr>
            <a:spLocks noChangeArrowheads="1"/>
          </p:cNvSpPr>
          <p:nvPr/>
        </p:nvSpPr>
        <p:spPr bwMode="auto">
          <a:xfrm>
            <a:off x="4419600" y="2590800"/>
            <a:ext cx="2057400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90" name="Rounded Rectangle 32"/>
          <p:cNvSpPr>
            <a:spLocks noChangeArrowheads="1"/>
          </p:cNvSpPr>
          <p:nvPr/>
        </p:nvSpPr>
        <p:spPr bwMode="auto">
          <a:xfrm>
            <a:off x="2209800" y="2667000"/>
            <a:ext cx="22098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〉+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7192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8120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98120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7195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9812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7197" name="Picture 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667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667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7200" name="Picture 2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743200"/>
            <a:ext cx="1295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Rounded Rectangle 43"/>
          <p:cNvSpPr>
            <a:spLocks noChangeArrowheads="1"/>
          </p:cNvSpPr>
          <p:nvPr/>
        </p:nvSpPr>
        <p:spPr bwMode="auto">
          <a:xfrm>
            <a:off x="5562600" y="51816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ar-SA" b="1">
                <a:solidFill>
                  <a:srgbClr val="FF0000"/>
                </a:solidFill>
              </a:rPr>
              <a:t>جول</a:t>
            </a:r>
            <a:r>
              <a:rPr lang="en-US" b="1">
                <a:solidFill>
                  <a:srgbClr val="FF0000"/>
                </a:solidFill>
              </a:rPr>
              <a:t> 300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7202" name="Rounded Rectangle 44"/>
          <p:cNvSpPr>
            <a:spLocks noChangeArrowheads="1"/>
          </p:cNvSpPr>
          <p:nvPr/>
        </p:nvSpPr>
        <p:spPr bwMode="auto">
          <a:xfrm>
            <a:off x="3733800" y="35814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15.8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  <p:bldP spid="7185" grpId="0"/>
      <p:bldP spid="7185" grpId="1"/>
      <p:bldP spid="7186" grpId="0"/>
      <p:bldP spid="7187" grpId="0"/>
      <p:bldP spid="7188" grpId="0"/>
      <p:bldP spid="7189" grpId="0"/>
      <p:bldP spid="7190" grpId="0"/>
      <p:bldP spid="7201" grpId="0" animBg="1"/>
      <p:bldP spid="72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195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8196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المتجهات في الفضاء الثلاثي الأبعاد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8200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658101" y="2705100"/>
            <a:ext cx="2286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7391400" y="2590800"/>
            <a:ext cx="381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5400000">
            <a:off x="2439194" y="3123406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6858000" y="4876800"/>
            <a:ext cx="6858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0800000">
            <a:off x="2438400" y="4800600"/>
            <a:ext cx="762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06" name="Rounded Rectangle 24"/>
          <p:cNvSpPr>
            <a:spLocks noChangeArrowheads="1"/>
          </p:cNvSpPr>
          <p:nvPr/>
        </p:nvSpPr>
        <p:spPr bwMode="auto">
          <a:xfrm>
            <a:off x="1600200" y="3429000"/>
            <a:ext cx="1066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(2,0,-5)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8207" name="Rounded Rectangle 25"/>
          <p:cNvSpPr>
            <a:spLocks noChangeArrowheads="1"/>
          </p:cNvSpPr>
          <p:nvPr/>
        </p:nvSpPr>
        <p:spPr bwMode="auto">
          <a:xfrm>
            <a:off x="7848600" y="2133600"/>
            <a:ext cx="1066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(-3,4,-1)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8208" name="Rounded Rectangle 26"/>
          <p:cNvSpPr>
            <a:spLocks noChangeArrowheads="1"/>
          </p:cNvSpPr>
          <p:nvPr/>
        </p:nvSpPr>
        <p:spPr bwMode="auto">
          <a:xfrm>
            <a:off x="7696200" y="4495800"/>
            <a:ext cx="1219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〈4   ,    7   ,   6〉</a:t>
            </a:r>
            <a:endParaRPr lang="ar-SA" sz="1400" b="1">
              <a:solidFill>
                <a:srgbClr val="FF0000"/>
              </a:solidFill>
            </a:endParaRPr>
          </a:p>
        </p:txBody>
      </p:sp>
      <p:sp>
        <p:nvSpPr>
          <p:cNvPr id="8209" name="Rounded Rectangle 29"/>
          <p:cNvSpPr>
            <a:spLocks noChangeArrowheads="1"/>
          </p:cNvSpPr>
          <p:nvPr/>
        </p:nvSpPr>
        <p:spPr bwMode="auto">
          <a:xfrm>
            <a:off x="1219200" y="4419600"/>
            <a:ext cx="1219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400" b="1">
                <a:solidFill>
                  <a:srgbClr val="FF0000"/>
                </a:solidFill>
                <a:latin typeface="Cambria Math" pitchFamily="18" charset="0"/>
              </a:rPr>
              <a:t>〈4, -2 , 6〉</a:t>
            </a:r>
            <a:endParaRPr lang="ar-SA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 animBg="1"/>
      <p:bldP spid="82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219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9220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المتجهات في الفضاء الثلاثي الأبعاد</a:t>
            </a:r>
            <a:endParaRPr lang="ar-EG" sz="3200" b="1" dirty="0">
              <a:solidFill>
                <a:srgbClr val="FF0000"/>
              </a:solidFill>
            </a:endParaRPr>
          </a:p>
        </p:txBody>
      </p:sp>
      <p:pic>
        <p:nvPicPr>
          <p:cNvPr id="9224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ounded Rectangle 11"/>
          <p:cNvSpPr>
            <a:spLocks noChangeArrowheads="1"/>
          </p:cNvSpPr>
          <p:nvPr/>
        </p:nvSpPr>
        <p:spPr bwMode="auto">
          <a:xfrm>
            <a:off x="5638800" y="2133600"/>
            <a:ext cx="30480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9226" name="Rounded Rectangle 12"/>
          <p:cNvSpPr>
            <a:spLocks noChangeArrowheads="1"/>
          </p:cNvSpPr>
          <p:nvPr/>
        </p:nvSpPr>
        <p:spPr bwMode="auto">
          <a:xfrm>
            <a:off x="685800" y="3124200"/>
            <a:ext cx="39624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   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9227" name="Rounded Rectangle 13"/>
          <p:cNvSpPr>
            <a:spLocks noChangeArrowheads="1"/>
          </p:cNvSpPr>
          <p:nvPr/>
        </p:nvSpPr>
        <p:spPr bwMode="auto">
          <a:xfrm>
            <a:off x="5410200" y="3200400"/>
            <a:ext cx="32766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9228" name="Rounded Rectangle 14"/>
          <p:cNvSpPr>
            <a:spLocks noChangeArrowheads="1"/>
          </p:cNvSpPr>
          <p:nvPr/>
        </p:nvSpPr>
        <p:spPr bwMode="auto">
          <a:xfrm>
            <a:off x="1524000" y="2133600"/>
            <a:ext cx="30480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2000" b="1">
                <a:solidFill>
                  <a:srgbClr val="FF0000"/>
                </a:solidFill>
                <a:latin typeface="Cambria Math" pitchFamily="18" charset="0"/>
              </a:rPr>
              <a:t>〈                                           〉 </a:t>
            </a:r>
            <a:endParaRPr lang="ar-SA" sz="2000" b="1">
              <a:solidFill>
                <a:srgbClr val="FF0000"/>
              </a:solidFill>
            </a:endParaRPr>
          </a:p>
        </p:txBody>
      </p:sp>
      <p:sp>
        <p:nvSpPr>
          <p:cNvPr id="92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9230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9232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133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Rectangle 24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ar-SA"/>
          </a:p>
        </p:txBody>
      </p:sp>
      <p:sp>
        <p:nvSpPr>
          <p:cNvPr id="92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9235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9237" name="Picture 2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00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9239" name="Picture 2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495800"/>
            <a:ext cx="3067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9241" name="Picture 3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572000"/>
            <a:ext cx="3181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2" name="Rounded Rectangle 15"/>
          <p:cNvSpPr>
            <a:spLocks noChangeArrowheads="1"/>
          </p:cNvSpPr>
          <p:nvPr/>
        </p:nvSpPr>
        <p:spPr bwMode="auto">
          <a:xfrm>
            <a:off x="5638800" y="54864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〈8 ,-12  ,  14〉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9243" name="Rounded Rectangle 15"/>
          <p:cNvSpPr>
            <a:spLocks noChangeArrowheads="1"/>
          </p:cNvSpPr>
          <p:nvPr/>
        </p:nvSpPr>
        <p:spPr bwMode="auto">
          <a:xfrm>
            <a:off x="1143000" y="5562600"/>
            <a:ext cx="1295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〈-2 ,-4 ,  7〉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42" grpId="0" animBg="1"/>
      <p:bldP spid="9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10517" t="28321" r="27753" b="18945"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43" name="مجموعة 4"/>
          <p:cNvGrpSpPr>
            <a:grpSpLocks/>
          </p:cNvGrpSpPr>
          <p:nvPr/>
        </p:nvGrpSpPr>
        <p:grpSpPr bwMode="auto">
          <a:xfrm>
            <a:off x="1357313" y="6000750"/>
            <a:ext cx="6786562" cy="642938"/>
            <a:chOff x="1919144" y="6248360"/>
            <a:chExt cx="6305832" cy="579160"/>
          </a:xfrm>
        </p:grpSpPr>
        <p:sp>
          <p:nvSpPr>
            <p:cNvPr id="6" name="مخطط انسيابي: تحضير 5">
              <a:hlinkClick r:id="" action="ppaction://hlinkshowjump?jump=firstslide" highlightClick="1">
                <a:snd r:embed="rId4" name="الترجمة من Google#en-ar-ط§ظ„طھظ„_3.wav"/>
              </a:hlinkClick>
              <a:hlinkHover r:id="" action="ppaction://noaction">
                <a:snd r:embed="rId4" name="الترجمة من Google#en-ar-ط§ظ„طھظ„_3.wav"/>
              </a:hlinkHover>
            </p:cNvPr>
            <p:cNvSpPr/>
            <p:nvPr/>
          </p:nvSpPr>
          <p:spPr>
            <a:xfrm>
              <a:off x="3264388" y="6291261"/>
              <a:ext cx="3742198" cy="490499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000" b="1" dirty="0"/>
                <a:t>الصفحة الرئيسية</a:t>
              </a:r>
            </a:p>
          </p:txBody>
        </p:sp>
        <p:sp>
          <p:nvSpPr>
            <p:cNvPr id="7" name="سهم مسنن إلى اليمين 6">
              <a:hlinkClick r:id="" action="ppaction://hlinkshowjump?jump=previousslide" highlightClick="1">
                <a:snd r:embed="rId5" name="الترجمة من Google#en-ar-ط§ظ„طھظ„_2.wav"/>
              </a:hlinkClick>
              <a:hlinkHover r:id="" action="ppaction://noaction" highlightClick="1">
                <a:snd r:embed="rId5" name="الترجمة من Google#en-ar-ط§ظ„طھظ„_2.wav"/>
              </a:hlinkHover>
            </p:cNvPr>
            <p:cNvSpPr/>
            <p:nvPr/>
          </p:nvSpPr>
          <p:spPr>
            <a:xfrm>
              <a:off x="6208752" y="6248360"/>
              <a:ext cx="2016224" cy="579160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السابق</a:t>
              </a:r>
            </a:p>
          </p:txBody>
        </p:sp>
        <p:sp>
          <p:nvSpPr>
            <p:cNvPr id="8" name="سهم مسنن إلى اليمين 7">
              <a:hlinkClick r:id="" action="ppaction://hlinkshowjump?jump=nextslide" highlightClick="1">
                <a:snd r:embed="rId6" name="الترجمة من Google#en-ar-ط§ظ„طھظ„.wav"/>
              </a:hlinkClick>
              <a:hlinkHover r:id="" action="ppaction://noaction">
                <a:snd r:embed="rId6" name="الترجمة من Google#en-ar-ط§ظ„طھظ„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dirty="0"/>
                <a:t>التالي</a:t>
              </a:r>
            </a:p>
          </p:txBody>
        </p:sp>
      </p:grpSp>
      <p:pic>
        <p:nvPicPr>
          <p:cNvPr id="1024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86438"/>
            <a:ext cx="10080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Documents and Settings\نور المعلم\My Documents\My Pictures\الباوربوينت\رياضيات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38" y="63500"/>
            <a:ext cx="103822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رابط مستقيم 17"/>
          <p:cNvCxnSpPr/>
          <p:nvPr/>
        </p:nvCxnSpPr>
        <p:spPr>
          <a:xfrm rot="10800000">
            <a:off x="642938" y="855663"/>
            <a:ext cx="8001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مخطط انسيابي: محطة طرفية 22"/>
          <p:cNvSpPr/>
          <p:nvPr/>
        </p:nvSpPr>
        <p:spPr>
          <a:xfrm>
            <a:off x="1785938" y="0"/>
            <a:ext cx="5715000" cy="785813"/>
          </a:xfrm>
          <a:prstGeom prst="flowChartTerminator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الضرب الداخلي والضرب الاتجاهي للمتجهات في الفضاء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0248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ounded Rectangle 43"/>
          <p:cNvSpPr>
            <a:spLocks noChangeArrowheads="1"/>
          </p:cNvSpPr>
          <p:nvPr/>
        </p:nvSpPr>
        <p:spPr bwMode="auto">
          <a:xfrm>
            <a:off x="6781800" y="54102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ar-SA" b="1">
                <a:solidFill>
                  <a:srgbClr val="FF0000"/>
                </a:solidFill>
              </a:rPr>
              <a:t>تقريبا</a:t>
            </a:r>
            <a:r>
              <a:rPr lang="en-US" b="1">
                <a:solidFill>
                  <a:srgbClr val="FF0000"/>
                </a:solidFill>
              </a:rPr>
              <a:t> 194.9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0250" name="Rounded Rectangle 43"/>
          <p:cNvSpPr>
            <a:spLocks noChangeArrowheads="1"/>
          </p:cNvSpPr>
          <p:nvPr/>
        </p:nvSpPr>
        <p:spPr bwMode="auto">
          <a:xfrm>
            <a:off x="990600" y="30480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 </a:t>
            </a:r>
            <a:r>
              <a:rPr lang="ar-SA" b="1">
                <a:solidFill>
                  <a:srgbClr val="FF0000"/>
                </a:solidFill>
              </a:rPr>
              <a:t>، غير متعامدان</a:t>
            </a:r>
            <a:r>
              <a:rPr lang="en-US" b="1">
                <a:solidFill>
                  <a:srgbClr val="FF0000"/>
                </a:solidFill>
              </a:rPr>
              <a:t> 0</a:t>
            </a:r>
            <a:r>
              <a:rPr lang="ar-SA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251" name="Rounded Rectangle 43"/>
          <p:cNvSpPr>
            <a:spLocks noChangeArrowheads="1"/>
          </p:cNvSpPr>
          <p:nvPr/>
        </p:nvSpPr>
        <p:spPr bwMode="auto">
          <a:xfrm>
            <a:off x="4191000" y="2971800"/>
            <a:ext cx="1676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b="1">
                <a:solidFill>
                  <a:srgbClr val="FF0000"/>
                </a:solidFill>
              </a:rPr>
              <a:t>،   غير متعامدان</a:t>
            </a:r>
            <a:r>
              <a:rPr lang="en-US" b="1">
                <a:solidFill>
                  <a:srgbClr val="FF0000"/>
                </a:solidFill>
              </a:rPr>
              <a:t>3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0252" name="Rounded Rectangle 43"/>
          <p:cNvSpPr>
            <a:spLocks noChangeArrowheads="1"/>
          </p:cNvSpPr>
          <p:nvPr/>
        </p:nvSpPr>
        <p:spPr bwMode="auto">
          <a:xfrm>
            <a:off x="6705600" y="2971800"/>
            <a:ext cx="1828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ar-SA" b="1">
                <a:solidFill>
                  <a:srgbClr val="FF0000"/>
                </a:solidFill>
              </a:rPr>
              <a:t>   ،غير متعامدان</a:t>
            </a:r>
            <a:r>
              <a:rPr lang="en-US" b="1">
                <a:solidFill>
                  <a:srgbClr val="FF0000"/>
                </a:solidFill>
              </a:rPr>
              <a:t>-9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0253" name="Rounded Rectangle 43"/>
          <p:cNvSpPr>
            <a:spLocks noChangeArrowheads="1"/>
          </p:cNvSpPr>
          <p:nvPr/>
        </p:nvSpPr>
        <p:spPr bwMode="auto">
          <a:xfrm>
            <a:off x="4114800" y="54102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ar-SA" b="1">
                <a:solidFill>
                  <a:srgbClr val="FF0000"/>
                </a:solidFill>
              </a:rPr>
              <a:t>تقريبا</a:t>
            </a:r>
            <a:r>
              <a:rPr lang="en-US" b="1">
                <a:solidFill>
                  <a:srgbClr val="FF0000"/>
                </a:solidFill>
              </a:rPr>
              <a:t> 96.9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10254" name="Rounded Rectangle 43"/>
          <p:cNvSpPr>
            <a:spLocks noChangeArrowheads="1"/>
          </p:cNvSpPr>
          <p:nvPr/>
        </p:nvSpPr>
        <p:spPr bwMode="auto">
          <a:xfrm>
            <a:off x="990600" y="5410200"/>
            <a:ext cx="2057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ar-SA" b="1">
                <a:solidFill>
                  <a:srgbClr val="FF0000"/>
                </a:solidFill>
              </a:rPr>
              <a:t>تقريبا</a:t>
            </a:r>
            <a:r>
              <a:rPr lang="en-US" b="1">
                <a:solidFill>
                  <a:srgbClr val="FF0000"/>
                </a:solidFill>
              </a:rPr>
              <a:t> 51.3</a:t>
            </a:r>
            <a:r>
              <a:rPr lang="en-US" b="1">
                <a:solidFill>
                  <a:srgbClr val="FF0000"/>
                </a:solidFill>
                <a:latin typeface="Cambria Math" pitchFamily="18" charset="0"/>
              </a:rPr>
              <a:t>ᵒ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</p:bldLst>
  </p:timing>
</p:sld>
</file>

<file path=ppt/theme/theme1.xml><?xml version="1.0" encoding="utf-8"?>
<a:theme xmlns:a="http://schemas.openxmlformats.org/drawingml/2006/main" name="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</Template>
  <TotalTime>0</TotalTime>
  <Words>1089</Words>
  <Application>Microsoft PowerPoint</Application>
  <PresentationFormat>عرض على الشاشة (3:4)‏</PresentationFormat>
  <Paragraphs>364</Paragraphs>
  <Slides>39</Slides>
  <Notes>39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Hasib</dc:creator>
  <cp:lastModifiedBy>Hasib</cp:lastModifiedBy>
  <cp:revision>1</cp:revision>
  <cp:lastPrinted>1601-01-01T00:00:00Z</cp:lastPrinted>
  <dcterms:created xsi:type="dcterms:W3CDTF">2015-11-24T17:45:20Z</dcterms:created>
  <dcterms:modified xsi:type="dcterms:W3CDTF">2015-11-24T17:46:03Z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