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3.mp4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71" r:id="rId3"/>
    <p:sldId id="258" r:id="rId4"/>
    <p:sldId id="261" r:id="rId5"/>
    <p:sldId id="263" r:id="rId6"/>
    <p:sldId id="260" r:id="rId7"/>
    <p:sldId id="273" r:id="rId8"/>
    <p:sldId id="262" r:id="rId9"/>
    <p:sldId id="264" r:id="rId10"/>
    <p:sldId id="266" r:id="rId11"/>
    <p:sldId id="267" r:id="rId12"/>
    <p:sldId id="268" r:id="rId13"/>
    <p:sldId id="272" r:id="rId14"/>
    <p:sldId id="33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82" autoAdjust="0"/>
    <p:restoredTop sz="74506" autoAdjust="0"/>
  </p:normalViewPr>
  <p:slideViewPr>
    <p:cSldViewPr snapToGrid="0">
      <p:cViewPr varScale="1">
        <p:scale>
          <a:sx n="62" d="100"/>
          <a:sy n="62" d="100"/>
        </p:scale>
        <p:origin x="42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F523485-8D02-4024-9026-54CFC756AF30}" type="datetimeFigureOut">
              <a:rPr lang="ar-BH" smtClean="0"/>
              <a:pPr/>
              <a:t>13/08/1441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AD85358-F4DE-4603-92B7-6837AAE6345C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56582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5358-F4DE-4603-92B7-6837AAE6345C}" type="slidenum">
              <a:rPr lang="ar-BH" smtClean="0"/>
              <a:pPr/>
              <a:t>4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513301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5358-F4DE-4603-92B7-6837AAE6345C}" type="slidenum">
              <a:rPr lang="ar-BH" smtClean="0"/>
              <a:pPr/>
              <a:t>7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885348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3384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01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6206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9898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002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3716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6492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0841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8014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10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3213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8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6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audio" Target="../media/media17.wav"/><Relationship Id="rId5" Type="http://schemas.microsoft.com/office/2007/relationships/media" Target="../media/media17.wav"/><Relationship Id="rId4" Type="http://schemas.openxmlformats.org/officeDocument/2006/relationships/audio" Target="../media/media16.wav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6.gif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7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5" Type="http://schemas.microsoft.com/office/2007/relationships/media" Target="../media/media8.wav"/><Relationship Id="rId4" Type="http://schemas.openxmlformats.org/officeDocument/2006/relationships/audio" Target="../media/media7.wav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13" Type="http://schemas.openxmlformats.org/officeDocument/2006/relationships/image" Target="../media/image19.png"/><Relationship Id="rId3" Type="http://schemas.microsoft.com/office/2007/relationships/media" Target="../media/media10.wav"/><Relationship Id="rId7" Type="http://schemas.microsoft.com/office/2007/relationships/media" Target="../media/media12.wav"/><Relationship Id="rId12" Type="http://schemas.openxmlformats.org/officeDocument/2006/relationships/image" Target="../media/image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openxmlformats.org/officeDocument/2006/relationships/slideLayout" Target="../slideLayouts/slideLayout2.xml"/><Relationship Id="rId5" Type="http://schemas.microsoft.com/office/2007/relationships/media" Target="../media/media11.wav"/><Relationship Id="rId10" Type="http://schemas.openxmlformats.org/officeDocument/2006/relationships/audio" Target="../media/media13.mp4"/><Relationship Id="rId4" Type="http://schemas.openxmlformats.org/officeDocument/2006/relationships/audio" Target="../media/media10.wav"/><Relationship Id="rId9" Type="http://schemas.microsoft.com/office/2007/relationships/media" Target="../media/media1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53155" y="2291636"/>
            <a:ext cx="4891819" cy="13055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ar-BH" sz="4400" b="1" dirty="0"/>
              <a:t>الْكَهْــرَباءُ</a:t>
            </a:r>
          </a:p>
        </p:txBody>
      </p:sp>
      <p:sp>
        <p:nvSpPr>
          <p:cNvPr id="7" name="Right Arrow 6"/>
          <p:cNvSpPr/>
          <p:nvPr/>
        </p:nvSpPr>
        <p:spPr bwMode="auto">
          <a:xfrm>
            <a:off x="1024245" y="2108667"/>
            <a:ext cx="2571768" cy="1714512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ar-BH" sz="600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BH" sz="3600" b="1" dirty="0">
                <a:solidFill>
                  <a:schemeClr val="tx1"/>
                </a:solidFill>
                <a:latin typeface="Arial" charset="0"/>
                <a:cs typeface="Arial" charset="0"/>
              </a:rPr>
              <a:t>الدَّرس 22</a:t>
            </a:r>
            <a:endParaRPr kumimoji="0" lang="ar-BH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7-Point Star 8"/>
          <p:cNvSpPr/>
          <p:nvPr/>
        </p:nvSpPr>
        <p:spPr>
          <a:xfrm>
            <a:off x="261257" y="320634"/>
            <a:ext cx="1757548" cy="1508166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dirty="0"/>
              <a:t>صفحة 31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3253" y="1578352"/>
            <a:ext cx="453825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2400" b="1" dirty="0"/>
              <a:t>اللّغةُ العربيّةُ – الحَلَقَةُ الأُولى – الصّفُ الثاني</a:t>
            </a:r>
          </a:p>
        </p:txBody>
      </p:sp>
      <p:pic>
        <p:nvPicPr>
          <p:cNvPr id="5" name="الكهربا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706048" y="1461040"/>
            <a:ext cx="609600" cy="609600"/>
          </a:xfrm>
          <a:prstGeom prst="rect">
            <a:avLst/>
          </a:prstGeom>
        </p:spPr>
      </p:pic>
      <p:pic>
        <p:nvPicPr>
          <p:cNvPr id="12" name="Picture 11" descr="C:\Users\Admin\Downloads\القراءة الصف الثاني\ص3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t="14574" r="14329" b="45528"/>
          <a:stretch>
            <a:fillRect/>
          </a:stretch>
        </p:blipFill>
        <p:spPr bwMode="auto">
          <a:xfrm>
            <a:off x="4773385" y="3836894"/>
            <a:ext cx="2810755" cy="2241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2287" y="1600201"/>
            <a:ext cx="9380113" cy="4525963"/>
          </a:xfrm>
          <a:ln>
            <a:noFill/>
          </a:ln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ar-BH" sz="3200" dirty="0"/>
              <a:t>المُكَيِّفُ </a:t>
            </a:r>
          </a:p>
          <a:p>
            <a:pPr>
              <a:buNone/>
            </a:pPr>
            <a:endParaRPr lang="ar-BH" sz="3200" dirty="0"/>
          </a:p>
          <a:p>
            <a:pPr>
              <a:buFontTx/>
              <a:buChar char="-"/>
            </a:pPr>
            <a:r>
              <a:rPr lang="ar-BH" sz="3200" dirty="0"/>
              <a:t>الثَّلَّاجَةُ </a:t>
            </a:r>
          </a:p>
          <a:p>
            <a:pPr>
              <a:buNone/>
            </a:pPr>
            <a:endParaRPr lang="ar-BH" sz="3200" dirty="0"/>
          </a:p>
          <a:p>
            <a:pPr>
              <a:buFontTx/>
              <a:buChar char="-"/>
            </a:pPr>
            <a:r>
              <a:rPr lang="ar-BH" sz="3200" dirty="0"/>
              <a:t> مُجِفِّفُ الشَّعْرِ </a:t>
            </a:r>
          </a:p>
          <a:p>
            <a:pPr>
              <a:buNone/>
            </a:pPr>
            <a:endParaRPr lang="ar-BH" sz="3200" dirty="0"/>
          </a:p>
          <a:p>
            <a:pPr>
              <a:buFontTx/>
              <a:buChar char="-"/>
            </a:pPr>
            <a:r>
              <a:rPr lang="ar-BH" sz="3200" dirty="0"/>
              <a:t>التِّلِفِزْيون</a:t>
            </a:r>
            <a:r>
              <a:rPr lang="ar-BH" dirty="0"/>
              <a:t> 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479139" y="1970468"/>
            <a:ext cx="4879512" cy="37219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339823" y="3029147"/>
            <a:ext cx="5018828" cy="15080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333780" y="3322738"/>
            <a:ext cx="5155162" cy="8132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721997" y="2739216"/>
            <a:ext cx="4281841" cy="24908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959429" y="1501254"/>
            <a:ext cx="609600" cy="60960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ar-BH" b="1" dirty="0"/>
              <a:t/>
            </a:r>
            <a:br>
              <a:rPr lang="ar-BH" b="1" dirty="0"/>
            </a:br>
            <a:r>
              <a:rPr lang="ar-BH" b="1" dirty="0"/>
              <a:t/>
            </a:r>
            <a:br>
              <a:rPr lang="ar-BH" b="1" dirty="0"/>
            </a:br>
            <a:r>
              <a:rPr lang="ar-BH" b="1" dirty="0"/>
              <a:t>11- أَصِلُ : </a:t>
            </a:r>
            <a:br>
              <a:rPr lang="ar-BH" b="1" dirty="0"/>
            </a:br>
            <a:endParaRPr lang="ar-B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908" y="0"/>
            <a:ext cx="1947092" cy="901338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/>
          <a:srcRect l="35587" t="51336" r="58860" b="40434"/>
          <a:stretch>
            <a:fillRect/>
          </a:stretch>
        </p:blipFill>
        <p:spPr bwMode="auto">
          <a:xfrm>
            <a:off x="3504892" y="2897146"/>
            <a:ext cx="1355834" cy="93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 cstate="print"/>
          <a:srcRect l="26602" t="27517" r="32835" b="13758"/>
          <a:stretch>
            <a:fillRect/>
          </a:stretch>
        </p:blipFill>
        <p:spPr bwMode="auto">
          <a:xfrm>
            <a:off x="3811547" y="3932415"/>
            <a:ext cx="897642" cy="108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/>
          <a:srcRect l="35303" t="34643" r="59087" b="57685"/>
          <a:stretch>
            <a:fillRect/>
          </a:stretch>
        </p:blipFill>
        <p:spPr bwMode="auto">
          <a:xfrm>
            <a:off x="3194526" y="5342965"/>
            <a:ext cx="1560786" cy="102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55045" t="42296" r="25974" b="35029"/>
          <a:stretch/>
        </p:blipFill>
        <p:spPr>
          <a:xfrm>
            <a:off x="3441732" y="1596661"/>
            <a:ext cx="1385997" cy="11379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ar-BH" sz="3200" b="1" dirty="0">
                <a:solidFill>
                  <a:srgbClr val="7030A0"/>
                </a:solidFill>
              </a:rPr>
              <a:t>12- أُدْخِلُ ( كانَ ) أو ( كانَتْ ) عَلى الجُمَلِ الآتيةِ، وَأُغَيرُ ما يَلْزمُ كَما فِي المِثالِ: </a:t>
            </a:r>
          </a:p>
          <a:p>
            <a:pPr>
              <a:buFont typeface="Wingdings" pitchFamily="2" charset="2"/>
              <a:buChar char="q"/>
            </a:pPr>
            <a:r>
              <a:rPr lang="ar-BH" sz="3200" b="1" dirty="0"/>
              <a:t> </a:t>
            </a:r>
            <a:r>
              <a:rPr lang="ar-BH" sz="3200" b="1" dirty="0">
                <a:solidFill>
                  <a:srgbClr val="FF0000"/>
                </a:solidFill>
              </a:rPr>
              <a:t>كانَ</a:t>
            </a:r>
            <a:r>
              <a:rPr lang="ar-BH" sz="3200" b="1" dirty="0"/>
              <a:t> الجوُّ حارًّا. </a:t>
            </a:r>
          </a:p>
          <a:p>
            <a:pPr>
              <a:buFont typeface="Wingdings" pitchFamily="2" charset="2"/>
              <a:buChar char="q"/>
            </a:pPr>
            <a:r>
              <a:rPr lang="ar-BH" sz="3200" b="1" dirty="0"/>
              <a:t> </a:t>
            </a:r>
            <a:r>
              <a:rPr lang="ar-BH" sz="3200" b="1" dirty="0">
                <a:solidFill>
                  <a:srgbClr val="FF0000"/>
                </a:solidFill>
              </a:rPr>
              <a:t>كانَتْ</a:t>
            </a:r>
            <a:r>
              <a:rPr lang="ar-BH" sz="3200" b="1" dirty="0"/>
              <a:t> السَّماءُ صافيةً. </a:t>
            </a:r>
          </a:p>
          <a:p>
            <a:pPr>
              <a:buFont typeface="Wingdings" pitchFamily="2" charset="2"/>
              <a:buChar char="q"/>
            </a:pPr>
            <a:r>
              <a:rPr lang="ar-BH" sz="3200" b="1" dirty="0"/>
              <a:t>            الزّحِامُ شَديدًا.</a:t>
            </a:r>
          </a:p>
          <a:p>
            <a:pPr>
              <a:buFont typeface="Wingdings" pitchFamily="2" charset="2"/>
              <a:buChar char="q"/>
            </a:pPr>
            <a:r>
              <a:rPr lang="ar-BH" sz="3200" b="1" dirty="0"/>
              <a:t>            الفَتاةُ جالِسَةً فِي الحَديقَةِ.</a:t>
            </a:r>
          </a:p>
          <a:p>
            <a:pPr>
              <a:buFont typeface="Wingdings" pitchFamily="2" charset="2"/>
              <a:buChar char="q"/>
            </a:pPr>
            <a:r>
              <a:rPr lang="ar-BH" sz="3200" b="1" dirty="0"/>
              <a:t>            الكَهْرَباءُ مُنْقَطِعَةً.</a:t>
            </a:r>
          </a:p>
          <a:p>
            <a:pPr>
              <a:buFont typeface="Wingdings" pitchFamily="2" charset="2"/>
              <a:buChar char="q"/>
            </a:pPr>
            <a:r>
              <a:rPr lang="ar-BH" sz="3200" b="1" dirty="0"/>
              <a:t>            الظَّلامُ مُنْتَشِرًا.</a:t>
            </a:r>
          </a:p>
          <a:p>
            <a:pPr>
              <a:buNone/>
            </a:pPr>
            <a:endParaRPr lang="ar-BH" dirty="0"/>
          </a:p>
        </p:txBody>
      </p:sp>
      <p:sp>
        <p:nvSpPr>
          <p:cNvPr id="7" name="TextBox 6"/>
          <p:cNvSpPr txBox="1"/>
          <p:nvPr/>
        </p:nvSpPr>
        <p:spPr>
          <a:xfrm>
            <a:off x="9707038" y="3644621"/>
            <a:ext cx="11191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3200" b="1" dirty="0"/>
              <a:t> </a:t>
            </a:r>
            <a:r>
              <a:rPr lang="ar-BH" sz="3200" b="1" dirty="0">
                <a:solidFill>
                  <a:schemeClr val="accent1">
                    <a:lumMod val="75000"/>
                  </a:schemeClr>
                </a:solidFill>
              </a:rPr>
              <a:t>كانَ </a:t>
            </a:r>
            <a:endParaRPr lang="ar-BH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69082" y="4166166"/>
            <a:ext cx="136477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3200" b="1" dirty="0">
                <a:solidFill>
                  <a:schemeClr val="accent1">
                    <a:lumMod val="75000"/>
                  </a:schemeClr>
                </a:solidFill>
              </a:rPr>
              <a:t>كانَتْ</a:t>
            </a:r>
            <a:endParaRPr lang="ar-BH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20066" y="4698201"/>
            <a:ext cx="125559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3200" b="1" dirty="0">
                <a:solidFill>
                  <a:schemeClr val="accent1">
                    <a:lumMod val="75000"/>
                  </a:schemeClr>
                </a:solidFill>
              </a:rPr>
              <a:t>كانَتْ</a:t>
            </a:r>
            <a:endParaRPr lang="ar-BH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46192" y="5201188"/>
            <a:ext cx="124194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3200" b="1" dirty="0">
                <a:solidFill>
                  <a:schemeClr val="accent1">
                    <a:lumMod val="75000"/>
                  </a:schemeClr>
                </a:solidFill>
              </a:rPr>
              <a:t>كانَ</a:t>
            </a:r>
            <a:endParaRPr lang="ar-BH" dirty="0"/>
          </a:p>
        </p:txBody>
      </p:sp>
      <p:pic>
        <p:nvPicPr>
          <p:cNvPr id="2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9" name="1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009900" y="2740633"/>
            <a:ext cx="609600" cy="609600"/>
          </a:xfrm>
          <a:prstGeom prst="rect">
            <a:avLst/>
          </a:prstGeom>
        </p:spPr>
      </p:pic>
      <p:pic>
        <p:nvPicPr>
          <p:cNvPr id="12" name="1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009900" y="3384645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1" y="339634"/>
            <a:ext cx="1947092" cy="9013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4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3353" y="1759758"/>
            <a:ext cx="10515600" cy="4203511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ar-BH" sz="3600" b="1" dirty="0">
                <a:solidFill>
                  <a:srgbClr val="7030A0"/>
                </a:solidFill>
              </a:rPr>
              <a:t>13- أَصِلُ بَيْنَ كُلِّ جُمْلَةٍ في (أ) وما يُناسِبُها في (ب) </a:t>
            </a:r>
            <a:r>
              <a:rPr lang="ar-BH" sz="3600" b="1" dirty="0" smtClean="0">
                <a:solidFill>
                  <a:srgbClr val="7030A0"/>
                </a:solidFill>
              </a:rPr>
              <a:t>:</a:t>
            </a:r>
            <a:endParaRPr lang="ar-SA" sz="3600" b="1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ar-BH" sz="3600" b="1" dirty="0" smtClean="0">
                <a:solidFill>
                  <a:srgbClr val="7030A0"/>
                </a:solidFill>
              </a:rPr>
              <a:t> (</a:t>
            </a:r>
            <a:r>
              <a:rPr lang="ar-BH" sz="3600" b="1" dirty="0">
                <a:solidFill>
                  <a:srgbClr val="7030A0"/>
                </a:solidFill>
              </a:rPr>
              <a:t>أ)                                                    </a:t>
            </a:r>
            <a:r>
              <a:rPr lang="ar-BH" sz="3600" b="1" dirty="0" smtClean="0">
                <a:solidFill>
                  <a:srgbClr val="7030A0"/>
                </a:solidFill>
              </a:rPr>
              <a:t>             </a:t>
            </a:r>
            <a:r>
              <a:rPr lang="ar-BH" sz="3600" b="1" dirty="0">
                <a:solidFill>
                  <a:srgbClr val="7030A0"/>
                </a:solidFill>
              </a:rPr>
              <a:t>(ب) </a:t>
            </a:r>
          </a:p>
          <a:p>
            <a:pPr>
              <a:buFont typeface="Wingdings" pitchFamily="2" charset="2"/>
              <a:buChar char="Ø"/>
            </a:pPr>
            <a:r>
              <a:rPr lang="ar-BH" sz="3600" b="1" dirty="0"/>
              <a:t>انْقَطَعَتْ الكَهْرَباءُ </a:t>
            </a:r>
            <a:r>
              <a:rPr lang="ar-BH" sz="3600" b="1" dirty="0">
                <a:solidFill>
                  <a:srgbClr val="FF0000"/>
                </a:solidFill>
              </a:rPr>
              <a:t>عَنْ</a:t>
            </a:r>
            <a:r>
              <a:rPr lang="ar-BH" sz="3600" b="1" dirty="0"/>
              <a:t>  </a:t>
            </a:r>
          </a:p>
          <a:p>
            <a:pPr>
              <a:buFont typeface="Wingdings" pitchFamily="2" charset="2"/>
              <a:buChar char="Ø"/>
            </a:pPr>
            <a:r>
              <a:rPr lang="ar-BH" sz="3600" b="1" dirty="0"/>
              <a:t>مَسَحَتُ الغُبارَ </a:t>
            </a:r>
            <a:r>
              <a:rPr lang="ar-BH" sz="3600" b="1" dirty="0">
                <a:solidFill>
                  <a:srgbClr val="FF0000"/>
                </a:solidFill>
              </a:rPr>
              <a:t>عَنْ</a:t>
            </a:r>
            <a:r>
              <a:rPr lang="ar-BH" sz="3600" b="1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ar-BH" sz="3600" b="1" dirty="0"/>
              <a:t>بَحَثَتْ مَرْيمُ </a:t>
            </a:r>
            <a:r>
              <a:rPr lang="ar-BH" sz="3600" b="1" dirty="0">
                <a:solidFill>
                  <a:srgbClr val="FF0000"/>
                </a:solidFill>
              </a:rPr>
              <a:t>عَنْ </a:t>
            </a:r>
          </a:p>
          <a:p>
            <a:pPr>
              <a:buFont typeface="Wingdings" pitchFamily="2" charset="2"/>
              <a:buChar char="Ø"/>
            </a:pPr>
            <a:r>
              <a:rPr lang="ar-BH" sz="3600" b="1" dirty="0"/>
              <a:t> شاهَدَ أَحْمَدُ بَرْنامَجَ فِي التِّلِفِزْيونِ </a:t>
            </a:r>
            <a:r>
              <a:rPr lang="ar-BH" sz="3600" b="1" dirty="0">
                <a:solidFill>
                  <a:srgbClr val="FF0000"/>
                </a:solidFill>
              </a:rPr>
              <a:t>عَنْ</a:t>
            </a:r>
            <a:r>
              <a:rPr lang="ar-BH" sz="3600" b="1" dirty="0"/>
              <a:t>  </a:t>
            </a:r>
          </a:p>
          <a:p>
            <a:pPr>
              <a:buNone/>
            </a:pPr>
            <a:r>
              <a:rPr lang="ar-BH" sz="3600" b="1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1380" y="4546310"/>
            <a:ext cx="173326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3200" b="1" dirty="0">
                <a:solidFill>
                  <a:srgbClr val="0070C0"/>
                </a:solidFill>
              </a:rPr>
              <a:t>المَنْزِلِ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5528" y="5210435"/>
            <a:ext cx="183492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3200" b="1" dirty="0">
                <a:solidFill>
                  <a:srgbClr val="0070C0"/>
                </a:solidFill>
              </a:rPr>
              <a:t>النَّافِذَةِ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02190" y="3709319"/>
            <a:ext cx="173326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3200" b="1" dirty="0">
                <a:solidFill>
                  <a:srgbClr val="0070C0"/>
                </a:solidFill>
              </a:rPr>
              <a:t>الحَيواناتِ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1141" y="2953673"/>
            <a:ext cx="173326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3200" b="1" dirty="0">
                <a:solidFill>
                  <a:srgbClr val="0070C0"/>
                </a:solidFill>
              </a:rPr>
              <a:t>أُمِّها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1" y="339634"/>
            <a:ext cx="1947092" cy="901338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2956560" y="3155576"/>
            <a:ext cx="5093748" cy="15688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3334871" y="286871"/>
            <a:ext cx="5450541" cy="12012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BH" sz="4400" b="1" dirty="0"/>
              <a:t>أَجابَ التِّلْميذُ </a:t>
            </a:r>
            <a:r>
              <a:rPr lang="ar-BH" sz="4400" b="1" dirty="0">
                <a:solidFill>
                  <a:srgbClr val="FF0000"/>
                </a:solidFill>
              </a:rPr>
              <a:t>عَنْ </a:t>
            </a:r>
            <a:r>
              <a:rPr lang="ar-BH" sz="4400" b="1" u="sng" dirty="0">
                <a:solidFill>
                  <a:schemeClr val="tx1"/>
                </a:solidFill>
              </a:rPr>
              <a:t>السُّؤالِ </a:t>
            </a:r>
            <a:r>
              <a:rPr lang="ar-BH" b="1" u="sng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832447" y="3322320"/>
            <a:ext cx="6150190" cy="9628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093720" y="3783104"/>
            <a:ext cx="5404828" cy="1688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2832447" y="4160520"/>
            <a:ext cx="2707743" cy="7342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TT-20200406-WA0019 00_00_01-00_00_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353" y="51814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837" y="1716442"/>
            <a:ext cx="10985310" cy="4351338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ar-BH" sz="3600" b="1" dirty="0"/>
              <a:t>أُشِيرُ إِلى الكَلِماتِ الَّتي تَنْتَهي بِالشَّكْلِ الَّذي تَنْتَهي بِهِ كَلْمَةُ ( </a:t>
            </a:r>
            <a:r>
              <a:rPr lang="ar-BH" sz="3600" b="1" dirty="0">
                <a:solidFill>
                  <a:srgbClr val="FF0000"/>
                </a:solidFill>
              </a:rPr>
              <a:t>كَهْرُباء</a:t>
            </a:r>
            <a:r>
              <a:rPr lang="ar-BH" sz="3600" b="1" dirty="0"/>
              <a:t>):</a:t>
            </a:r>
          </a:p>
          <a:p>
            <a:pPr>
              <a:buNone/>
            </a:pPr>
            <a:r>
              <a:rPr lang="ar-BH" b="1" dirty="0"/>
              <a:t> </a:t>
            </a:r>
          </a:p>
          <a:p>
            <a:pPr algn="ctr">
              <a:buNone/>
            </a:pPr>
            <a:r>
              <a:rPr lang="ar-BH" b="1" dirty="0"/>
              <a:t> </a:t>
            </a:r>
          </a:p>
          <a:p>
            <a:pPr algn="ctr">
              <a:buNone/>
            </a:pPr>
            <a:endParaRPr lang="ar-BH" dirty="0"/>
          </a:p>
        </p:txBody>
      </p:sp>
      <p:sp>
        <p:nvSpPr>
          <p:cNvPr id="7" name="7-Point Star 6"/>
          <p:cNvSpPr/>
          <p:nvPr/>
        </p:nvSpPr>
        <p:spPr>
          <a:xfrm>
            <a:off x="8711800" y="3449692"/>
            <a:ext cx="1619261" cy="1214446"/>
          </a:xfrm>
          <a:prstGeom prst="star7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buNone/>
            </a:pPr>
            <a:r>
              <a:rPr lang="ar-BH" sz="3200" b="1" dirty="0"/>
              <a:t>سَما</a:t>
            </a:r>
          </a:p>
        </p:txBody>
      </p:sp>
      <p:sp>
        <p:nvSpPr>
          <p:cNvPr id="8" name="7-Point Star 7"/>
          <p:cNvSpPr/>
          <p:nvPr/>
        </p:nvSpPr>
        <p:spPr>
          <a:xfrm>
            <a:off x="4556071" y="4766275"/>
            <a:ext cx="1619261" cy="1214446"/>
          </a:xfrm>
          <a:prstGeom prst="star7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200" b="1" dirty="0"/>
              <a:t>رَنا</a:t>
            </a:r>
            <a:endParaRPr lang="ar-BH" sz="3200" dirty="0"/>
          </a:p>
        </p:txBody>
      </p:sp>
      <p:sp>
        <p:nvSpPr>
          <p:cNvPr id="9" name="7-Point Star 8"/>
          <p:cNvSpPr/>
          <p:nvPr/>
        </p:nvSpPr>
        <p:spPr>
          <a:xfrm>
            <a:off x="10040476" y="4370050"/>
            <a:ext cx="1619261" cy="1214446"/>
          </a:xfrm>
          <a:prstGeom prst="star7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200" b="1" dirty="0"/>
              <a:t>دُعاءٌ</a:t>
            </a:r>
            <a:endParaRPr lang="ar-BH" sz="3200" dirty="0"/>
          </a:p>
        </p:txBody>
      </p:sp>
      <p:sp>
        <p:nvSpPr>
          <p:cNvPr id="10" name="7-Point Star 9"/>
          <p:cNvSpPr/>
          <p:nvPr/>
        </p:nvSpPr>
        <p:spPr>
          <a:xfrm>
            <a:off x="6295579" y="3357767"/>
            <a:ext cx="1619261" cy="1214446"/>
          </a:xfrm>
          <a:prstGeom prst="star7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200" b="1" dirty="0"/>
              <a:t>بَقاءٌ</a:t>
            </a:r>
            <a:endParaRPr lang="ar-BH" sz="3200" dirty="0"/>
          </a:p>
        </p:txBody>
      </p:sp>
      <p:sp>
        <p:nvSpPr>
          <p:cNvPr id="11" name="7-Point Star 10"/>
          <p:cNvSpPr/>
          <p:nvPr/>
        </p:nvSpPr>
        <p:spPr>
          <a:xfrm>
            <a:off x="7354463" y="4722984"/>
            <a:ext cx="1619261" cy="1214446"/>
          </a:xfrm>
          <a:prstGeom prst="star7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200" b="1" dirty="0"/>
              <a:t>هَيَا </a:t>
            </a:r>
            <a:endParaRPr lang="ar-BH" sz="3200" dirty="0"/>
          </a:p>
        </p:txBody>
      </p:sp>
      <p:sp>
        <p:nvSpPr>
          <p:cNvPr id="12" name="7-Point Star 11"/>
          <p:cNvSpPr/>
          <p:nvPr/>
        </p:nvSpPr>
        <p:spPr>
          <a:xfrm>
            <a:off x="7699029" y="2293037"/>
            <a:ext cx="1619261" cy="1214446"/>
          </a:xfrm>
          <a:prstGeom prst="star7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b="1" dirty="0"/>
              <a:t> </a:t>
            </a:r>
            <a:r>
              <a:rPr lang="ar-BH" sz="3200" b="1" dirty="0"/>
              <a:t>رَشا </a:t>
            </a:r>
            <a:endParaRPr lang="ar-BH" sz="3200" dirty="0"/>
          </a:p>
        </p:txBody>
      </p:sp>
      <p:sp>
        <p:nvSpPr>
          <p:cNvPr id="13" name="7-Point Star 12"/>
          <p:cNvSpPr/>
          <p:nvPr/>
        </p:nvSpPr>
        <p:spPr>
          <a:xfrm>
            <a:off x="3723275" y="3210841"/>
            <a:ext cx="1619261" cy="1214446"/>
          </a:xfrm>
          <a:prstGeom prst="star7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200" b="1" dirty="0"/>
              <a:t>رَجا</a:t>
            </a:r>
            <a:r>
              <a:rPr lang="ar-BH" b="1" dirty="0"/>
              <a:t> </a:t>
            </a:r>
            <a:endParaRPr lang="ar-BH" dirty="0"/>
          </a:p>
        </p:txBody>
      </p:sp>
      <p:sp>
        <p:nvSpPr>
          <p:cNvPr id="14" name="7-Point Star 13"/>
          <p:cNvSpPr/>
          <p:nvPr/>
        </p:nvSpPr>
        <p:spPr>
          <a:xfrm>
            <a:off x="5094608" y="2204546"/>
            <a:ext cx="1619261" cy="1214446"/>
          </a:xfrm>
          <a:prstGeom prst="star7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buNone/>
            </a:pPr>
            <a:r>
              <a:rPr lang="ar-BH" sz="3200" b="1" dirty="0"/>
              <a:t>نِداءٌ</a:t>
            </a:r>
          </a:p>
        </p:txBody>
      </p:sp>
      <p:sp>
        <p:nvSpPr>
          <p:cNvPr id="15" name="7-Point Star 14"/>
          <p:cNvSpPr/>
          <p:nvPr/>
        </p:nvSpPr>
        <p:spPr>
          <a:xfrm>
            <a:off x="2301639" y="2146110"/>
            <a:ext cx="1619261" cy="1214446"/>
          </a:xfrm>
          <a:prstGeom prst="star7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200" b="1" dirty="0"/>
              <a:t>سُها </a:t>
            </a:r>
            <a:endParaRPr lang="ar-BH" sz="3200" dirty="0"/>
          </a:p>
        </p:txBody>
      </p:sp>
      <p:sp>
        <p:nvSpPr>
          <p:cNvPr id="16" name="7-Point Star 15"/>
          <p:cNvSpPr/>
          <p:nvPr/>
        </p:nvSpPr>
        <p:spPr>
          <a:xfrm>
            <a:off x="9893514" y="2451262"/>
            <a:ext cx="1619261" cy="1214446"/>
          </a:xfrm>
          <a:prstGeom prst="star7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200" b="1" dirty="0"/>
              <a:t>سَماءٌ</a:t>
            </a:r>
            <a:endParaRPr lang="ar-BH" sz="3200" dirty="0"/>
          </a:p>
        </p:txBody>
      </p:sp>
      <p:sp>
        <p:nvSpPr>
          <p:cNvPr id="17" name="7-Point Star 16"/>
          <p:cNvSpPr/>
          <p:nvPr/>
        </p:nvSpPr>
        <p:spPr>
          <a:xfrm>
            <a:off x="1238216" y="3714752"/>
            <a:ext cx="1619261" cy="1214446"/>
          </a:xfrm>
          <a:prstGeom prst="star7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200" b="1" dirty="0"/>
              <a:t>هَواءٌ</a:t>
            </a:r>
            <a:endParaRPr lang="ar-BH" sz="3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390" y="247205"/>
            <a:ext cx="2701010" cy="1220648"/>
          </a:xfrm>
          <a:prstGeom prst="rect">
            <a:avLst/>
          </a:prstGeom>
        </p:spPr>
      </p:pic>
      <p:pic>
        <p:nvPicPr>
          <p:cNvPr id="4" name="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ctrTitle"/>
          </p:nvPr>
        </p:nvSpPr>
        <p:spPr>
          <a:xfrm>
            <a:off x="1303361" y="1514902"/>
            <a:ext cx="8973403" cy="1892300"/>
          </a:xfrm>
        </p:spPr>
        <p:txBody>
          <a:bodyPr>
            <a:noAutofit/>
          </a:bodyPr>
          <a:lstStyle/>
          <a:p>
            <a:r>
              <a:rPr lang="ar-SA" sz="10000" dirty="0"/>
              <a:t>وَفَ</a:t>
            </a:r>
            <a:r>
              <a:rPr lang="ar-BH" sz="10000" dirty="0"/>
              <a:t>ّ</a:t>
            </a:r>
            <a:r>
              <a:rPr lang="ar-SA" sz="10000" dirty="0"/>
              <a:t>ق</a:t>
            </a:r>
            <a:r>
              <a:rPr lang="ar-BH" sz="10000" dirty="0"/>
              <a:t>َ</a:t>
            </a:r>
            <a:r>
              <a:rPr lang="ar-SA" sz="10000" dirty="0"/>
              <a:t>كَ الله</a:t>
            </a:r>
            <a:endParaRPr lang="en-US" sz="10000" dirty="0"/>
          </a:p>
        </p:txBody>
      </p:sp>
      <p:pic>
        <p:nvPicPr>
          <p:cNvPr id="2" name="e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86315" y="3797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62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62594" y="420034"/>
            <a:ext cx="8229600" cy="93978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ar-BH" b="1" dirty="0"/>
              <a:t>أُعَدِّدُ الأَجْهِزَةَ الكَهْرَبائِيةَ الَّتي نَسْتَعْمِلُها فِي المَطْبَخِ </a:t>
            </a:r>
          </a:p>
        </p:txBody>
      </p:sp>
      <p:sp>
        <p:nvSpPr>
          <p:cNvPr id="9" name="Oval 8"/>
          <p:cNvSpPr/>
          <p:nvPr/>
        </p:nvSpPr>
        <p:spPr>
          <a:xfrm>
            <a:off x="1802675" y="1593669"/>
            <a:ext cx="2076994" cy="104502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5"/>
          <a:srcRect l="14861" t="39258" r="70315" b="23632"/>
          <a:stretch>
            <a:fillRect/>
          </a:stretch>
        </p:blipFill>
        <p:spPr bwMode="auto">
          <a:xfrm>
            <a:off x="8390494" y="4414680"/>
            <a:ext cx="118684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51016" t="40291" r="31773" b="46367"/>
          <a:stretch/>
        </p:blipFill>
        <p:spPr>
          <a:xfrm>
            <a:off x="3299408" y="1984792"/>
            <a:ext cx="1704645" cy="1301262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8"/>
          <a:stretch>
            <a:fillRect/>
          </a:stretch>
        </p:blipFill>
        <p:spPr>
          <a:xfrm>
            <a:off x="1043325" y="2064475"/>
            <a:ext cx="1249633" cy="11327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55045" t="42296" r="25974" b="35029"/>
          <a:stretch/>
        </p:blipFill>
        <p:spPr>
          <a:xfrm>
            <a:off x="5754522" y="4875425"/>
            <a:ext cx="1533548" cy="1259123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9"/>
          <a:srcRect l="20351" t="51953" r="60432" b="15820"/>
          <a:stretch>
            <a:fillRect/>
          </a:stretch>
        </p:blipFill>
        <p:spPr bwMode="auto">
          <a:xfrm>
            <a:off x="1060150" y="4343128"/>
            <a:ext cx="1247699" cy="117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50824" t="25027" r="31580" b="60550"/>
          <a:stretch/>
        </p:blipFill>
        <p:spPr>
          <a:xfrm>
            <a:off x="7428030" y="1911524"/>
            <a:ext cx="2013920" cy="1406770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7974748" y="4394407"/>
            <a:ext cx="2082188" cy="19279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6" name="Oval 25"/>
          <p:cNvSpPr/>
          <p:nvPr/>
        </p:nvSpPr>
        <p:spPr>
          <a:xfrm>
            <a:off x="3226107" y="4404912"/>
            <a:ext cx="2082188" cy="19279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7" name="Oval 26"/>
          <p:cNvSpPr/>
          <p:nvPr/>
        </p:nvSpPr>
        <p:spPr>
          <a:xfrm>
            <a:off x="9540608" y="1619480"/>
            <a:ext cx="2082188" cy="19279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8" name="Oval 27"/>
          <p:cNvSpPr/>
          <p:nvPr/>
        </p:nvSpPr>
        <p:spPr>
          <a:xfrm>
            <a:off x="643690" y="1716477"/>
            <a:ext cx="2082188" cy="19279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301" y="202336"/>
            <a:ext cx="2932699" cy="1325354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/>
          <a:srcRect l="50583" t="35560" r="41420" b="50000"/>
          <a:stretch>
            <a:fillRect/>
          </a:stretch>
        </p:blipFill>
        <p:spPr bwMode="auto">
          <a:xfrm>
            <a:off x="9811717" y="1975177"/>
            <a:ext cx="1529254" cy="127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2"/>
          <a:srcRect l="34109" t="49799" r="41153" b="23636"/>
          <a:stretch>
            <a:fillRect/>
          </a:stretch>
        </p:blipFill>
        <p:spPr bwMode="auto">
          <a:xfrm>
            <a:off x="5593976" y="1775012"/>
            <a:ext cx="1642038" cy="99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13" cstate="print"/>
          <a:srcRect l="26602" t="27517" r="32835" b="13758"/>
          <a:stretch>
            <a:fillRect/>
          </a:stretch>
        </p:blipFill>
        <p:spPr bwMode="auto">
          <a:xfrm>
            <a:off x="3724063" y="4660174"/>
            <a:ext cx="1199603" cy="145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56518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Admin\Downloads\القراءة الصف الثاني\الكهرباء ص3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7" t="13775" r="12685" b="39163"/>
          <a:stretch>
            <a:fillRect/>
          </a:stretch>
        </p:blipFill>
        <p:spPr bwMode="auto">
          <a:xfrm>
            <a:off x="2612874" y="560519"/>
            <a:ext cx="6100549" cy="27568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898359" y="3793501"/>
            <a:ext cx="9016740" cy="26072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r" rtl="1" fontAlgn="base">
              <a:spcBef>
                <a:spcPct val="0"/>
              </a:spcBef>
              <a:spcAft>
                <a:spcPct val="0"/>
              </a:spcAft>
            </a:pPr>
            <a:r>
              <a:rPr lang="ar-BH" sz="40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كانَتْ أُسْرَةُ عَمَّارٍ جالِسَةً فِي الْمَساءِ أَمامَ التِّلْفاز فِي فَصْلِ الصَّيْفِ، وَكَانَ الْجَميعُ يُتابِعونَ مُسَلْسَلًا حَوْلَ الْفَضاءِ، </a:t>
            </a:r>
            <a:r>
              <a:rPr lang="ar-BH" sz="40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</a:rPr>
              <a:t>وَفَجْأةً انْقَطَعَ التَّيَّارُ الْكَهْرَبائِيُّ، فماذا حَدَثَ؟</a:t>
            </a:r>
            <a:endParaRPr lang="ar-BH" sz="4000" b="1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lvl="0" algn="r" rtl="1" fontAlgn="base">
              <a:spcBef>
                <a:spcPct val="0"/>
              </a:spcBef>
              <a:spcAft>
                <a:spcPct val="0"/>
              </a:spcAft>
            </a:pPr>
            <a:r>
              <a:rPr lang="ar-BH" sz="40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endParaRPr lang="ar-BH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63887" y="3206337"/>
            <a:ext cx="173379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3600" dirty="0"/>
              <a:t>( </a:t>
            </a:r>
            <a:r>
              <a:rPr lang="ar-BH" sz="3600" dirty="0" err="1"/>
              <a:t>أ</a:t>
            </a:r>
            <a:r>
              <a:rPr lang="ar-BH" sz="3600" dirty="0"/>
              <a:t> )</a:t>
            </a:r>
          </a:p>
        </p:txBody>
      </p:sp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305498" y="264103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17" y="244203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660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القراءة الصف الثاني\ص3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t="14574" r="14329" b="45528"/>
          <a:stretch>
            <a:fillRect/>
          </a:stretch>
        </p:blipFill>
        <p:spPr bwMode="auto">
          <a:xfrm>
            <a:off x="2210937" y="736979"/>
            <a:ext cx="6755642" cy="22791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36885" y="3603009"/>
            <a:ext cx="11486148" cy="27977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ar-BH" sz="4000" b="1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BH" sz="40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انْتَشَرَ الظَّلامُ فِي الْبَيْتِ، وَتَوَقَّفَ (التِّلِفِزْيون) عَنِ الْإرْسالِ، وَتَوَقَّفَتِ الثَّلَّاجَةُ عَنِ الْعَمَلِ، فَأَسْرَعَتِ الأُمُّ، وَأَشْعَلَتْ مِصْباحًا </a:t>
            </a:r>
            <a:r>
              <a:rPr lang="ar-BH" sz="40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</a:rPr>
              <a:t>يَعْمَل(بِالْكيروسين) ،فَانْتَشَرَ ضَوْءٌ خافِتٌ فِي الْبَيْتِ. وَبَعْدَ قَليلٍ أَحَسَّتِ الْأُسْرَةُ بِحَرارَةِ الْجَوِّ. </a:t>
            </a:r>
            <a:endParaRPr lang="ar-BH" sz="4000" b="1" dirty="0">
              <a:solidFill>
                <a:schemeClr val="tx1"/>
              </a:solidFill>
              <a:latin typeface="Arial" pitchFamily="34" charset="0"/>
            </a:endParaRPr>
          </a:p>
          <a:p>
            <a:pPr lvl="0" algn="r" rtl="1" fontAlgn="base">
              <a:spcBef>
                <a:spcPct val="0"/>
              </a:spcBef>
              <a:spcAft>
                <a:spcPct val="0"/>
              </a:spcAft>
            </a:pPr>
            <a:endParaRPr lang="ar-BH" sz="4000" b="1" dirty="0">
              <a:solidFill>
                <a:schemeClr val="tx1"/>
              </a:solidFill>
              <a:latin typeface="Calibri" pitchFamily="34" charset="0"/>
              <a:ea typeface="Calibri" pitchFamily="34" charset="0"/>
            </a:endParaRPr>
          </a:p>
          <a:p>
            <a:pPr lvl="0" algn="r" rtl="1" fontAlgn="base">
              <a:spcBef>
                <a:spcPct val="0"/>
              </a:spcBef>
              <a:spcAft>
                <a:spcPct val="0"/>
              </a:spcAft>
            </a:pPr>
            <a:endParaRPr lang="ar-BH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73877" y="1009934"/>
            <a:ext cx="173379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3600" dirty="0"/>
              <a:t>(ب)</a:t>
            </a:r>
          </a:p>
        </p:txBody>
      </p:sp>
      <p:pic>
        <p:nvPicPr>
          <p:cNvPr id="7" name="Picture 2" descr="C:\Users\user\Pictures\boy_read11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07675" y="216244"/>
            <a:ext cx="1343025" cy="1296644"/>
          </a:xfrm>
          <a:prstGeom prst="rect">
            <a:avLst/>
          </a:prstGeom>
          <a:noFill/>
        </p:spPr>
      </p:pic>
      <p:pic>
        <p:nvPicPr>
          <p:cNvPr id="3" name="PTT-20200406-WA0014 00_00_03-00_00_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6885" y="40033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القراءة الصف الثاني\ص3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7" t="14071" r="12064" b="46679"/>
          <a:stretch>
            <a:fillRect/>
          </a:stretch>
        </p:blipFill>
        <p:spPr bwMode="auto">
          <a:xfrm>
            <a:off x="3550025" y="216244"/>
            <a:ext cx="4984376" cy="14404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90153" y="1891254"/>
            <a:ext cx="11860548" cy="45566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r" rtl="1" fontAlgn="base">
              <a:spcBef>
                <a:spcPct val="0"/>
              </a:spcBef>
              <a:spcAft>
                <a:spcPct val="0"/>
              </a:spcAft>
            </a:pPr>
            <a:r>
              <a:rPr lang="ar-BH" sz="32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أَسْرَعَ الْوالِدُ إِلى الْهاتفِ، وَاتَّصَلَ بِقِسْمِ التَّصْليحاتِ الطَّارئةِ للْكَهْرَباءِ. 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BH" sz="32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بَعْدَ قَليلٍ اشْتَدَّ الْحَرُّ، فَسَألَ عَمْارٌ وَالِدَهُ مُتَأفِّفًا: أُفٍّ ... إِنّي أَشْعُرُ بِالْحَرِّ... مَتى سَيَعودُ الْمُكَيِّفُ إِلى الْعَمَلِ؟ وَمَتى يَفْتحُ (التِّلِفِزْيونُ)؟ إِنّي أُريدُ مُتابَعَةَ بَرْنامَجِ الْفضاءِ ....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BH" sz="32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قَالَ الْوالِدُ: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BH" sz="32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اصْبِرْ قَليلًا يا عمَّارُ، جَميعُ الأَجْهِزَةِ:الْمَصابيحُ وَ(التِّلِفِزِيون) وَالثَّلَّاجَةُ وَالْمُكَيِّفاتُ... سَتَعودُ إِلى الْعَمَلِ بَعْدَ عَوْدَةِ التَّيَّار الْكَهْرَبائِيِّ، عَلَيْكَ الانْتِظارَ.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BH" sz="32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فَكِّرْ كَيْفَ كَانَ النَّاسُ قَديمًا يَعيشونَ مِنْ دونِ الْكَهْرباءِ، وَمِنْ دونِ الأَجْهِزَةِ الْكَهْرَبائِيَّةِ. 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BH" sz="32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قَالَ عَمَّارٌ: 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BH" sz="32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آهٍ ما أَصْعَبَ ذَلِك يا أَبِي! الآنَ عَرَفْتُ فَضْلَ الْكَهْرَباءِ وَفائِدَتَها. </a:t>
            </a:r>
            <a:endParaRPr lang="ar-BH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945" y="1088966"/>
            <a:ext cx="173379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3600" dirty="0"/>
              <a:t>(ج)</a:t>
            </a:r>
          </a:p>
        </p:txBody>
      </p:sp>
      <p:pic>
        <p:nvPicPr>
          <p:cNvPr id="7" name="Picture 2" descr="C:\Users\user\Pictures\boy_read1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07675" y="216244"/>
            <a:ext cx="1343025" cy="1296644"/>
          </a:xfrm>
          <a:prstGeom prst="rect">
            <a:avLst/>
          </a:prstGeom>
          <a:noFill/>
        </p:spPr>
      </p:pic>
      <p:pic>
        <p:nvPicPr>
          <p:cNvPr id="3" name="PTT-20200406-WA0017 00_00_02-00_01_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044" y="2162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95074" y="365125"/>
            <a:ext cx="5384402" cy="113612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rtl="1"/>
            <a:r>
              <a:rPr lang="ar-BH" b="1" dirty="0"/>
              <a:t>أَفْهَمُ النَّصَّ   </a:t>
            </a:r>
            <a:r>
              <a:rPr lang="ar-BH" b="1" dirty="0">
                <a:solidFill>
                  <a:srgbClr val="FF0000"/>
                </a:solidFill>
              </a:rPr>
              <a:t>(قراءة الأسئلة)</a:t>
            </a:r>
            <a:endParaRPr lang="ar-BH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615" y="1825625"/>
            <a:ext cx="11177516" cy="3715366"/>
          </a:xfrm>
          <a:ln>
            <a:noFill/>
          </a:ln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ar-BH" sz="4000" b="1" dirty="0"/>
              <a:t>1- مَتَى كانَتْ أُسْرَةُ عَمَّارٍ جالِسَةً أَمامَ التِّلِفِزْيون؟ </a:t>
            </a:r>
          </a:p>
          <a:p>
            <a:pPr>
              <a:buNone/>
            </a:pPr>
            <a:r>
              <a:rPr lang="ar-BH" sz="4000" b="1" dirty="0"/>
              <a:t>2- عَلامَ يَدورُ المُسَلْسَلُ الَّذي شاهَدَتْهُ أُسْرَةُ عَمَّارٍ؟ </a:t>
            </a:r>
          </a:p>
          <a:p>
            <a:pPr>
              <a:buNone/>
            </a:pPr>
            <a:r>
              <a:rPr lang="ar-BH" sz="4000" b="1" dirty="0"/>
              <a:t>3- ماذا حَدَثَ أَثْناءَ مُشاهَدَةِ أُسْرَةِ عَمَّارٍ التِّلِفِزْيون؟ </a:t>
            </a:r>
          </a:p>
          <a:p>
            <a:pPr>
              <a:buNone/>
            </a:pPr>
            <a:r>
              <a:rPr lang="ar-BH" sz="4000" b="1" dirty="0"/>
              <a:t>4- لو كُنْتَ مَكانَ أُسْرَةِ عَمَّارٍ وَانْقَطَعَتْ الكَهْرَباءُ عَلَيْكَ، ماذا سَتَفْعَلُ؟ </a:t>
            </a:r>
          </a:p>
          <a:p>
            <a:pPr>
              <a:buNone/>
            </a:pPr>
            <a:r>
              <a:rPr lang="ar-BH" sz="4000" b="1" dirty="0"/>
              <a:t> </a:t>
            </a:r>
          </a:p>
          <a:p>
            <a:pPr>
              <a:buNone/>
            </a:pPr>
            <a:r>
              <a:rPr lang="ar-BH" dirty="0"/>
              <a:t> </a:t>
            </a:r>
          </a:p>
          <a:p>
            <a:pPr>
              <a:buNone/>
            </a:pPr>
            <a:endParaRPr lang="ar-BH" dirty="0"/>
          </a:p>
        </p:txBody>
      </p:sp>
      <p:sp>
        <p:nvSpPr>
          <p:cNvPr id="5" name="TextBox 4"/>
          <p:cNvSpPr txBox="1"/>
          <p:nvPr/>
        </p:nvSpPr>
        <p:spPr>
          <a:xfrm>
            <a:off x="561816" y="5987120"/>
            <a:ext cx="31595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BH" b="1" dirty="0"/>
              <a:t>يجيبُ الطالب شفهيًا عن الأسئلة السابقة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1" y="339634"/>
            <a:ext cx="1947092" cy="9013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16406" y="365125"/>
            <a:ext cx="4763070" cy="113612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 rtl="1"/>
            <a:r>
              <a:rPr lang="ar-BH" b="1"/>
              <a:t>أَفْهَمُ النَّصَّ</a:t>
            </a:r>
            <a:endParaRPr lang="ar-B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678" y="1524000"/>
            <a:ext cx="11177516" cy="4697506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ar-BH" sz="6400" b="1" dirty="0"/>
              <a:t>1- مَتَى كانَتْ أُسْرَةُ عَمَّارٍ جالِسَةً أَمامَ التِّلِفِزْيون؟ </a:t>
            </a:r>
            <a:endParaRPr lang="ar-BH" sz="6400" b="1" dirty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ar-BH" sz="6400" b="1" dirty="0">
                <a:solidFill>
                  <a:schemeClr val="accent1"/>
                </a:solidFill>
              </a:rPr>
              <a:t>كانَتْ أُسْرةُ عَمَّارٍ جالِسَةً أَمامَ التِّلِفِزْيون في الْمَساءِ</a:t>
            </a:r>
          </a:p>
          <a:p>
            <a:pPr>
              <a:buNone/>
            </a:pPr>
            <a:r>
              <a:rPr lang="ar-BH" sz="6400" b="1" dirty="0"/>
              <a:t>2- عَلامَ يَدورُ المُسَلْسَلُ الَّذي شاهَدَتْهُ أُسْرَةُ عَمَّارٍ؟ </a:t>
            </a:r>
          </a:p>
          <a:p>
            <a:pPr>
              <a:buNone/>
            </a:pPr>
            <a:r>
              <a:rPr lang="ar-BH" sz="6400" b="1" dirty="0">
                <a:solidFill>
                  <a:schemeClr val="accent1"/>
                </a:solidFill>
              </a:rPr>
              <a:t>يَدورُ المُسَلْسَلُ الَّذي شاهَدَتْهُ أُسْرَةُ عَمَّارٍ بَرْنامجٌ حَوْلَ الفَضاءِ.</a:t>
            </a:r>
          </a:p>
          <a:p>
            <a:pPr>
              <a:buNone/>
            </a:pPr>
            <a:r>
              <a:rPr lang="ar-BH" sz="6400" b="1" dirty="0"/>
              <a:t>3- ماذا حَدَثَ أَثْناءَ مُشاهَدَةِ أُسْرَةِ عَمَّارٍ التِّلِفِزْيون؟ </a:t>
            </a:r>
          </a:p>
          <a:p>
            <a:pPr>
              <a:buNone/>
            </a:pPr>
            <a:r>
              <a:rPr lang="ar-BH" sz="6400" b="1" dirty="0">
                <a:solidFill>
                  <a:schemeClr val="accent1"/>
                </a:solidFill>
              </a:rPr>
              <a:t>حَدَثَ أَثْناءَ مُشاهَدَةِ أُسْرَةِ عَمَّارٍ التِّلِفِزْيون انْقَطَعَتْ الكَهْرباءُ.</a:t>
            </a:r>
          </a:p>
          <a:p>
            <a:pPr>
              <a:buNone/>
            </a:pPr>
            <a:r>
              <a:rPr lang="ar-BH" sz="6400" b="1" dirty="0"/>
              <a:t>4- لو كُنْتَ مَكانَ أُسْرَةِ عَمَّارٍ وَانْقَطَعَتْ الكَهْرَباءُ عَلَيْكَ، ماذا سَتَفْعَلُ؟ </a:t>
            </a:r>
          </a:p>
          <a:p>
            <a:pPr>
              <a:buNone/>
            </a:pPr>
            <a:r>
              <a:rPr lang="ar-BH" sz="6400" b="1" dirty="0">
                <a:solidFill>
                  <a:schemeClr val="accent1"/>
                </a:solidFill>
              </a:rPr>
              <a:t>(تُتْرَك الإجابَةِ للطَّالبِ) </a:t>
            </a:r>
            <a:endParaRPr lang="ar-BH" sz="6400" b="1" dirty="0"/>
          </a:p>
          <a:p>
            <a:pPr>
              <a:buNone/>
            </a:pPr>
            <a:r>
              <a:rPr lang="ar-BH" sz="6400" dirty="0"/>
              <a:t> </a:t>
            </a:r>
          </a:p>
          <a:p>
            <a:pPr>
              <a:buNone/>
            </a:pPr>
            <a:endParaRPr lang="ar-B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1" y="339634"/>
            <a:ext cx="1947092" cy="9013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237129"/>
            <a:ext cx="11259671" cy="4889035"/>
          </a:xfrm>
          <a:ln>
            <a:noFill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ar-BH" dirty="0"/>
              <a:t>5</a:t>
            </a:r>
            <a:r>
              <a:rPr lang="ar-BH" b="1" dirty="0"/>
              <a:t>- </a:t>
            </a:r>
            <a:r>
              <a:rPr lang="ar-BH" sz="3200" b="1" dirty="0">
                <a:solidFill>
                  <a:srgbClr val="FF0000"/>
                </a:solidFill>
              </a:rPr>
              <a:t>أُعَدِّدُ الأَجْهِزَةَ الَّتي تَوْقَّفَتْ أَثْناءَ انْقِطاعِ الكَهْرَباءِ كَما </a:t>
            </a:r>
            <a:r>
              <a:rPr lang="ar-BH" sz="3200" b="1" u="sng" dirty="0">
                <a:solidFill>
                  <a:srgbClr val="FF0000"/>
                </a:solidFill>
              </a:rPr>
              <a:t>وَرَدَ</a:t>
            </a:r>
            <a:r>
              <a:rPr lang="ar-BH" sz="3200" b="1" dirty="0">
                <a:solidFill>
                  <a:srgbClr val="FF0000"/>
                </a:solidFill>
              </a:rPr>
              <a:t> فِي </a:t>
            </a:r>
            <a:r>
              <a:rPr lang="ar-BH" sz="3200" b="1" u="sng" dirty="0">
                <a:solidFill>
                  <a:srgbClr val="FF0000"/>
                </a:solidFill>
              </a:rPr>
              <a:t>الفِقْرَةِ </a:t>
            </a:r>
            <a:r>
              <a:rPr lang="ar-BH" sz="3200" b="1" dirty="0">
                <a:solidFill>
                  <a:srgbClr val="FF0000"/>
                </a:solidFill>
              </a:rPr>
              <a:t>(ب). </a:t>
            </a:r>
          </a:p>
          <a:p>
            <a:pPr>
              <a:buNone/>
            </a:pPr>
            <a:r>
              <a:rPr lang="ar-BH" sz="3200" b="1" dirty="0"/>
              <a:t>أ. </a:t>
            </a:r>
          </a:p>
          <a:p>
            <a:pPr>
              <a:buNone/>
            </a:pPr>
            <a:r>
              <a:rPr lang="ar-BH" sz="3200" b="1" dirty="0"/>
              <a:t>ب. </a:t>
            </a:r>
          </a:p>
          <a:p>
            <a:pPr>
              <a:buNone/>
            </a:pPr>
            <a:r>
              <a:rPr lang="ar-BH" sz="3200" b="1" dirty="0"/>
              <a:t>6- </a:t>
            </a:r>
            <a:r>
              <a:rPr lang="ar-BH" sz="3200" b="1" dirty="0">
                <a:solidFill>
                  <a:srgbClr val="FF0000"/>
                </a:solidFill>
              </a:rPr>
              <a:t>أَضَعُ         حَوْلَ الِإجابَةِ الَّتي </a:t>
            </a:r>
            <a:r>
              <a:rPr lang="ar-BH" sz="3200" b="1" u="sng" dirty="0">
                <a:solidFill>
                  <a:srgbClr val="FF0000"/>
                </a:solidFill>
              </a:rPr>
              <a:t>وَرَدَتْ فِي الفِقَرَةِ </a:t>
            </a:r>
            <a:r>
              <a:rPr lang="ar-BH" sz="3200" b="1" dirty="0">
                <a:solidFill>
                  <a:srgbClr val="FF0000"/>
                </a:solidFill>
              </a:rPr>
              <a:t>(ب): </a:t>
            </a:r>
          </a:p>
          <a:p>
            <a:pPr>
              <a:buFontTx/>
              <a:buChar char="-"/>
            </a:pPr>
            <a:r>
              <a:rPr lang="ar-BH" sz="3200" b="1" dirty="0"/>
              <a:t>أَشْعَلَتْ الأُمُ بَعْدَ انْقِطاعِ الكَهْرَباءِ.    ( شَمْعَةٌ – مِصْباحٌ- سِراجٌ ) </a:t>
            </a:r>
          </a:p>
          <a:p>
            <a:pPr>
              <a:buNone/>
            </a:pPr>
            <a:r>
              <a:rPr lang="ar-BH" sz="3200" b="1" dirty="0"/>
              <a:t>   </a:t>
            </a:r>
          </a:p>
          <a:p>
            <a:pPr>
              <a:buNone/>
            </a:pPr>
            <a:r>
              <a:rPr lang="ar-BH" sz="3200" b="1" dirty="0"/>
              <a:t>7- </a:t>
            </a:r>
            <a:r>
              <a:rPr lang="ar-BH" sz="3200" b="1" dirty="0">
                <a:solidFill>
                  <a:srgbClr val="FF0000"/>
                </a:solidFill>
              </a:rPr>
              <a:t>ما مُرادفُ كَلِمَةِ </a:t>
            </a:r>
            <a:r>
              <a:rPr lang="ar-BH" sz="3200" b="1" dirty="0"/>
              <a:t>( خافِتٌ ) :           ، ما مُضادُ كَلِمَةِ ( الظَّلامُ ) :  </a:t>
            </a:r>
          </a:p>
          <a:p>
            <a:pPr>
              <a:buNone/>
            </a:pPr>
            <a:r>
              <a:rPr lang="ar-BH" sz="3200" b="1" dirty="0"/>
              <a:t>8- </a:t>
            </a:r>
            <a:r>
              <a:rPr lang="ar-BH" sz="3200" b="1" dirty="0">
                <a:solidFill>
                  <a:srgbClr val="FF0000"/>
                </a:solidFill>
              </a:rPr>
              <a:t>لِماذا أَحَسَّتْ الأُسْرَةُ بِحَرارةِ الجَوِّ؟ </a:t>
            </a:r>
          </a:p>
          <a:p>
            <a:pPr>
              <a:buNone/>
            </a:pPr>
            <a:endParaRPr lang="ar-BH" sz="3200" b="1" dirty="0"/>
          </a:p>
        </p:txBody>
      </p:sp>
      <p:sp>
        <p:nvSpPr>
          <p:cNvPr id="5" name="Oval 4"/>
          <p:cNvSpPr/>
          <p:nvPr/>
        </p:nvSpPr>
        <p:spPr>
          <a:xfrm>
            <a:off x="9535235" y="2889074"/>
            <a:ext cx="625549" cy="50006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9" name="TextBox 8"/>
          <p:cNvSpPr txBox="1"/>
          <p:nvPr/>
        </p:nvSpPr>
        <p:spPr>
          <a:xfrm>
            <a:off x="9501116" y="2349690"/>
            <a:ext cx="14193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3200" dirty="0">
                <a:solidFill>
                  <a:srgbClr val="0070C0"/>
                </a:solidFill>
              </a:rPr>
              <a:t>الثَّلَّاجَة.</a:t>
            </a:r>
            <a:endParaRPr lang="ar-BH" sz="32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10134" y="4570142"/>
            <a:ext cx="14193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3200" dirty="0">
                <a:solidFill>
                  <a:srgbClr val="0070C0"/>
                </a:solidFill>
              </a:rPr>
              <a:t>ضَعيفٌ</a:t>
            </a:r>
            <a:endParaRPr lang="ar-BH" sz="32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28909" y="4623728"/>
            <a:ext cx="14193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3200" dirty="0">
                <a:solidFill>
                  <a:srgbClr val="0070C0"/>
                </a:solidFill>
              </a:rPr>
              <a:t>النُّورُ</a:t>
            </a:r>
            <a:endParaRPr lang="ar-BH" sz="32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49271" y="5622877"/>
            <a:ext cx="701013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3200" b="1" dirty="0">
                <a:solidFill>
                  <a:srgbClr val="0070C0"/>
                </a:solidFill>
              </a:rPr>
              <a:t>بِسَببِ انْقِطاعِ الكَهْرَباءِ وَتَوَقَّفَ المُكَيِّفُ عِنْ العَمَلِ.</a:t>
            </a:r>
            <a:endParaRPr lang="ar-BH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9384632" y="1792724"/>
            <a:ext cx="15560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3200" dirty="0">
                <a:solidFill>
                  <a:srgbClr val="0070C0"/>
                </a:solidFill>
              </a:rPr>
              <a:t>التلفزيون.</a:t>
            </a:r>
            <a:endParaRPr lang="ar-BH" sz="3200" b="1" dirty="0">
              <a:solidFill>
                <a:srgbClr val="0070C0"/>
              </a:solidFill>
            </a:endParaRPr>
          </a:p>
        </p:txBody>
      </p:sp>
      <p:pic>
        <p:nvPicPr>
          <p:cNvPr id="7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832853" y="3066410"/>
            <a:ext cx="609600" cy="609600"/>
          </a:xfrm>
          <a:prstGeom prst="rect">
            <a:avLst/>
          </a:prstGeom>
        </p:spPr>
      </p:pic>
      <p:pic>
        <p:nvPicPr>
          <p:cNvPr id="8" name="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34261" y="4097839"/>
            <a:ext cx="609600" cy="609600"/>
          </a:xfrm>
          <a:prstGeom prst="rect">
            <a:avLst/>
          </a:prstGeom>
        </p:spPr>
      </p:pic>
      <p:pic>
        <p:nvPicPr>
          <p:cNvPr id="10" name="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283132" y="5221731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1" y="339634"/>
            <a:ext cx="1947092" cy="901338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303059" y="3370729"/>
            <a:ext cx="1093693" cy="9502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5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6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6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9" grpId="0"/>
      <p:bldP spid="15" grpId="0"/>
      <p:bldP spid="16" grpId="0"/>
      <p:bldP spid="1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0173"/>
            <a:ext cx="10515600" cy="2606364"/>
          </a:xfrm>
          <a:ln>
            <a:noFill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ar-BH" sz="3200" b="1" dirty="0"/>
              <a:t>9- </a:t>
            </a:r>
            <a:r>
              <a:rPr lang="ar-BH" sz="3200" b="1" dirty="0">
                <a:solidFill>
                  <a:srgbClr val="FF0000"/>
                </a:solidFill>
              </a:rPr>
              <a:t>أضعُ عَلامَةَ (</a:t>
            </a:r>
            <a:r>
              <a:rPr lang="ar-SA" sz="3200" b="1" dirty="0">
                <a:solidFill>
                  <a:srgbClr val="FF0000"/>
                </a:solidFill>
              </a:rPr>
              <a:t>✓</a:t>
            </a:r>
            <a:r>
              <a:rPr lang="ar-BH" sz="3200" b="1" dirty="0">
                <a:solidFill>
                  <a:srgbClr val="FF0000"/>
                </a:solidFill>
              </a:rPr>
              <a:t>) </a:t>
            </a:r>
            <a:r>
              <a:rPr lang="ar-SA" sz="3200" b="1" dirty="0">
                <a:solidFill>
                  <a:srgbClr val="FF0000"/>
                </a:solidFill>
              </a:rPr>
              <a:t>أ</a:t>
            </a:r>
            <a:r>
              <a:rPr lang="ar-BH" sz="3200" b="1" dirty="0">
                <a:solidFill>
                  <a:srgbClr val="FF0000"/>
                </a:solidFill>
              </a:rPr>
              <a:t>َ</a:t>
            </a:r>
            <a:r>
              <a:rPr lang="ar-SA" sz="3200" b="1" dirty="0">
                <a:solidFill>
                  <a:srgbClr val="FF0000"/>
                </a:solidFill>
              </a:rPr>
              <a:t>مامَ الجُمَلِ الصَّحِيحَةِ وَعَلام</a:t>
            </a:r>
            <a:r>
              <a:rPr lang="ar-BH" sz="3200" b="1" dirty="0">
                <a:solidFill>
                  <a:srgbClr val="FF0000"/>
                </a:solidFill>
              </a:rPr>
              <a:t>َ</a:t>
            </a:r>
            <a:r>
              <a:rPr lang="ar-SA" sz="3200" b="1" dirty="0">
                <a:solidFill>
                  <a:srgbClr val="FF0000"/>
                </a:solidFill>
              </a:rPr>
              <a:t>ةَ</a:t>
            </a:r>
            <a:r>
              <a:rPr lang="ar-BH" sz="3200" b="1" dirty="0">
                <a:solidFill>
                  <a:srgbClr val="FF0000"/>
                </a:solidFill>
              </a:rPr>
              <a:t> </a:t>
            </a:r>
            <a:r>
              <a:rPr lang="ar-SA" sz="3200" b="1" dirty="0">
                <a:solidFill>
                  <a:srgbClr val="FF0000"/>
                </a:solidFill>
              </a:rPr>
              <a:t>(</a:t>
            </a:r>
            <a:r>
              <a:rPr lang="en-US" sz="3200" b="1" dirty="0">
                <a:solidFill>
                  <a:srgbClr val="FF0000"/>
                </a:solidFill>
                <a:sym typeface="Webdings" pitchFamily="18" charset="2"/>
              </a:rPr>
              <a:t></a:t>
            </a:r>
            <a:r>
              <a:rPr lang="ar-SA" sz="3200" b="1" dirty="0">
                <a:solidFill>
                  <a:srgbClr val="FF0000"/>
                </a:solidFill>
              </a:rPr>
              <a:t>) أَمامَ الجُمَلِ الخَاطِئَةِ</a:t>
            </a:r>
            <a:r>
              <a:rPr lang="ar-BH" sz="3200" b="1" dirty="0">
                <a:solidFill>
                  <a:srgbClr val="FF0000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ar-BH" sz="3200" b="1" dirty="0"/>
              <a:t>اتَّصَلَ الوالَدُ بِقِسْمِ التَّصْليحاتِ الطَّارِئَةِ للْكَهْرَباءِ (     ). </a:t>
            </a:r>
          </a:p>
          <a:p>
            <a:pPr>
              <a:buFontTx/>
              <a:buChar char="-"/>
            </a:pPr>
            <a:r>
              <a:rPr lang="ar-BH" sz="3200" b="1" dirty="0"/>
              <a:t>شَعَرَ عَمَّارٌ بِالْبَرْدِ بَعْدَ وَقْتٍ قَليلٍ مِنْ انْقِطاعِ الكَهْرَباءِ (     ) .</a:t>
            </a:r>
          </a:p>
          <a:p>
            <a:pPr>
              <a:buFontTx/>
              <a:buChar char="-"/>
            </a:pPr>
            <a:r>
              <a:rPr lang="ar-BH" sz="3200" b="1" dirty="0"/>
              <a:t>يُريدُ عمارٌ مُتابَعَةَ بَرْنامِجِ الفَضاءِ (    ) .      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85146" y="2374710"/>
            <a:ext cx="96899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chemeClr val="accent1">
                    <a:lumMod val="75000"/>
                  </a:schemeClr>
                </a:solidFill>
              </a:rPr>
              <a:t>✓</a:t>
            </a:r>
            <a:endParaRPr lang="ar-BH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9236" y="3002508"/>
            <a:ext cx="7233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sym typeface="Webdings" pitchFamily="18" charset="2"/>
              </a:rPr>
              <a:t></a:t>
            </a:r>
            <a:endParaRPr lang="ar-BH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2060" y="3493827"/>
            <a:ext cx="98263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accent1">
                    <a:lumMod val="75000"/>
                  </a:schemeClr>
                </a:solidFill>
              </a:rPr>
              <a:t>✓</a:t>
            </a:r>
            <a:r>
              <a:rPr lang="ar-BH" sz="32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endParaRPr lang="ar-BH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9753" y="4710892"/>
            <a:ext cx="128289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3600" dirty="0">
                <a:solidFill>
                  <a:schemeClr val="accent1">
                    <a:lumMod val="75000"/>
                  </a:schemeClr>
                </a:solidFill>
              </a:rPr>
              <a:t>الهاتِفُ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18003" y="5308070"/>
            <a:ext cx="154219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2800" b="1" dirty="0">
                <a:solidFill>
                  <a:schemeClr val="accent1">
                    <a:lumMod val="75000"/>
                  </a:schemeClr>
                </a:solidFill>
              </a:rPr>
              <a:t>التَّصْليحاتُ</a:t>
            </a:r>
          </a:p>
        </p:txBody>
      </p:sp>
      <p:pic>
        <p:nvPicPr>
          <p:cNvPr id="2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142309" y="891654"/>
            <a:ext cx="609600" cy="609600"/>
          </a:xfrm>
          <a:prstGeom prst="rect">
            <a:avLst/>
          </a:prstGeom>
        </p:spPr>
      </p:pic>
      <p:pic>
        <p:nvPicPr>
          <p:cNvPr id="4" name="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162567" y="3990217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4238106"/>
            <a:ext cx="1051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None/>
            </a:pPr>
            <a:r>
              <a:rPr lang="ar-BH" sz="3200" b="1" dirty="0"/>
              <a:t>10- </a:t>
            </a:r>
            <a:r>
              <a:rPr lang="ar-BH" sz="3200" b="1" dirty="0">
                <a:solidFill>
                  <a:srgbClr val="FF0000"/>
                </a:solidFill>
              </a:rPr>
              <a:t>اسْتَخْرِجُ مِنَ </a:t>
            </a:r>
            <a:r>
              <a:rPr lang="ar-BH" sz="3200" b="1" u="sng" dirty="0">
                <a:solidFill>
                  <a:srgbClr val="FF0000"/>
                </a:solidFill>
              </a:rPr>
              <a:t>الفِقْرَةِ</a:t>
            </a:r>
            <a:r>
              <a:rPr lang="ar-BH" sz="3200" b="1" dirty="0">
                <a:solidFill>
                  <a:srgbClr val="FF0000"/>
                </a:solidFill>
              </a:rPr>
              <a:t> (ج) ما يَلي:   </a:t>
            </a:r>
          </a:p>
          <a:p>
            <a:pPr algn="r" rtl="1">
              <a:buFontTx/>
              <a:buChar char="-"/>
            </a:pPr>
            <a:r>
              <a:rPr lang="ar-BH" sz="3200" b="1" dirty="0" smtClean="0"/>
              <a:t> مُفْرَدُ </a:t>
            </a:r>
            <a:r>
              <a:rPr lang="ar-BH" sz="3200" b="1" dirty="0"/>
              <a:t>كَلِمَةِ ( الهَواتِفَ ) :  </a:t>
            </a:r>
          </a:p>
          <a:p>
            <a:pPr algn="r" rtl="1">
              <a:buFontTx/>
              <a:buChar char="-"/>
            </a:pPr>
            <a:r>
              <a:rPr lang="ar-BH" sz="3200" b="1" dirty="0" smtClean="0"/>
              <a:t> جَمْعُ </a:t>
            </a:r>
            <a:r>
              <a:rPr lang="ar-BH" sz="3200" b="1" dirty="0"/>
              <a:t>كَلِمَةِ ( التَّصْلِيحُ) : </a:t>
            </a:r>
          </a:p>
        </p:txBody>
      </p:sp>
      <p:pic>
        <p:nvPicPr>
          <p:cNvPr id="9" name="1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698171" y="4085133"/>
            <a:ext cx="609600" cy="609600"/>
          </a:xfrm>
          <a:prstGeom prst="rect">
            <a:avLst/>
          </a:prstGeom>
        </p:spPr>
      </p:pic>
      <p:pic>
        <p:nvPicPr>
          <p:cNvPr id="13" name="1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869743" y="3176614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1" y="339634"/>
            <a:ext cx="1947092" cy="901338"/>
          </a:xfrm>
          <a:prstGeom prst="rect">
            <a:avLst/>
          </a:prstGeom>
        </p:spPr>
      </p:pic>
      <p:pic>
        <p:nvPicPr>
          <p:cNvPr id="6" name="اضع علامة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318171" y="71410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08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6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12" grpId="0"/>
      <p:bldP spid="5" grpId="0"/>
    </p:bld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الدروس</Template>
  <TotalTime>1041</TotalTime>
  <Words>626</Words>
  <Application>Microsoft Office PowerPoint</Application>
  <PresentationFormat>Widescreen</PresentationFormat>
  <Paragraphs>111</Paragraphs>
  <Slides>14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Webdings</vt:lpstr>
      <vt:lpstr>Wingdings</vt:lpstr>
      <vt:lpstr>قالب الدروس</vt:lpstr>
      <vt:lpstr>PowerPoint Presentation</vt:lpstr>
      <vt:lpstr>أُعَدِّدُ الأَجْهِزَةَ الكَهْرَبائِيةَ الَّتي نَسْتَعْمِلُها فِي المَطْبَخِ </vt:lpstr>
      <vt:lpstr>PowerPoint Presentation</vt:lpstr>
      <vt:lpstr>PowerPoint Presentation</vt:lpstr>
      <vt:lpstr>PowerPoint Presentation</vt:lpstr>
      <vt:lpstr>أَفْهَمُ النَّصَّ   (قراءة الأسئلة)</vt:lpstr>
      <vt:lpstr>أَفْهَمُ النَّصَّ</vt:lpstr>
      <vt:lpstr>PowerPoint Presentation</vt:lpstr>
      <vt:lpstr>PowerPoint Presentation</vt:lpstr>
      <vt:lpstr>  11- أَصِلُ :  </vt:lpstr>
      <vt:lpstr>PowerPoint Presentation</vt:lpstr>
      <vt:lpstr>PowerPoint Presentation</vt:lpstr>
      <vt:lpstr>PowerPoint Presentation</vt:lpstr>
      <vt:lpstr>وَفَّقَكَ الله</vt:lpstr>
    </vt:vector>
  </TitlesOfParts>
  <Company>Ahmed-Under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93</cp:revision>
  <dcterms:created xsi:type="dcterms:W3CDTF">2020-03-04T09:58:57Z</dcterms:created>
  <dcterms:modified xsi:type="dcterms:W3CDTF">2020-04-06T09:20:17Z</dcterms:modified>
</cp:coreProperties>
</file>