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1"/>
    <p:sldMasterId id="2147483684" r:id="rId2"/>
  </p:sldMasterIdLst>
  <p:notesMasterIdLst>
    <p:notesMasterId r:id="rId26"/>
  </p:notesMasterIdLst>
  <p:sldIdLst>
    <p:sldId id="266" r:id="rId3"/>
    <p:sldId id="275" r:id="rId4"/>
    <p:sldId id="268" r:id="rId5"/>
    <p:sldId id="269" r:id="rId6"/>
    <p:sldId id="270" r:id="rId7"/>
    <p:sldId id="271" r:id="rId8"/>
    <p:sldId id="272" r:id="rId9"/>
    <p:sldId id="263" r:id="rId10"/>
    <p:sldId id="273" r:id="rId11"/>
    <p:sldId id="274" r:id="rId12"/>
    <p:sldId id="264" r:id="rId13"/>
    <p:sldId id="285" r:id="rId14"/>
    <p:sldId id="276" r:id="rId15"/>
    <p:sldId id="259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57" r:id="rId24"/>
    <p:sldId id="258" r:id="rId25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28675C"/>
    <a:srgbClr val="AC9E83"/>
    <a:srgbClr val="F0EDEA"/>
    <a:srgbClr val="FAF8F6"/>
    <a:srgbClr val="329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/>
    <p:restoredTop sz="94632"/>
  </p:normalViewPr>
  <p:slideViewPr>
    <p:cSldViewPr snapToGrid="0">
      <p:cViewPr varScale="1">
        <p:scale>
          <a:sx n="76" d="100"/>
          <a:sy n="76" d="100"/>
        </p:scale>
        <p:origin x="1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AC294E-FA6A-E041-A5E0-4167AE08C392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B6B10-1577-A04B-9C56-49173234C0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73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2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18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54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80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4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1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c0a85feb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c0a85feb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6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63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90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28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46714" y="2403520"/>
            <a:ext cx="11375280" cy="47941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76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70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11034" y="-1610839"/>
            <a:ext cx="7043210" cy="46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15435">
            <a:off x="12922213" y="6760834"/>
            <a:ext cx="7087779" cy="472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17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344000" y="4506880"/>
            <a:ext cx="9459520" cy="1571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9334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672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344000" y="2989234"/>
            <a:ext cx="2908640" cy="157136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11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1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44000" y="5911966"/>
            <a:ext cx="9459520" cy="7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6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82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44000" y="2269404"/>
            <a:ext cx="14380800" cy="637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53419" lvl="0" indent="-59265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●"/>
              <a:defRPr/>
            </a:lvl1pPr>
            <a:lvl2pPr marL="1706838" lvl="1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2560256" lvl="2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3413675" lvl="3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4267094" lvl="4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5120513" lvl="5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5973930" lvl="6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6827349" lvl="7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7680768" lvl="8" indent="-5926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398566" y="4971238"/>
            <a:ext cx="4024720" cy="167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14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344000" y="4971238"/>
            <a:ext cx="4024720" cy="167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14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6398554" y="4377078"/>
            <a:ext cx="402472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343978" y="4377078"/>
            <a:ext cx="402472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27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31354" y="830714"/>
            <a:ext cx="144060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7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9368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1344000" y="3102354"/>
            <a:ext cx="10375120" cy="549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1866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5074082" y="7110157"/>
            <a:ext cx="2979624" cy="3100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5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31354" y="6025274"/>
            <a:ext cx="14406000" cy="2568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960"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l="18161" t="4903" r="27979" b="7691"/>
          <a:stretch/>
        </p:blipFill>
        <p:spPr>
          <a:xfrm flipH="1">
            <a:off x="-727371" y="-847138"/>
            <a:ext cx="2782130" cy="30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l="11208" t="11222" r="21631" b="11222"/>
          <a:stretch/>
        </p:blipFill>
        <p:spPr>
          <a:xfrm>
            <a:off x="13867282" y="-525605"/>
            <a:ext cx="3983046" cy="306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6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986360" y="2361894"/>
            <a:ext cx="9096080" cy="36668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34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986360" y="5886534"/>
            <a:ext cx="9096080" cy="1252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8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3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26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344000" y="7493640"/>
            <a:ext cx="14380800" cy="106904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47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2396800" y="2404734"/>
            <a:ext cx="12275200" cy="367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92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2396800" y="6083606"/>
            <a:ext cx="12275200" cy="92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54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86"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600"/>
              <a:buNone/>
              <a:defRPr sz="2986"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600"/>
              <a:buNone/>
              <a:defRPr sz="298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537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/>
          </a:blip>
          <a:srcRect l="20163" t="9096" r="29428" b="9096"/>
          <a:stretch/>
        </p:blipFill>
        <p:spPr>
          <a:xfrm>
            <a:off x="15465474" y="7661642"/>
            <a:ext cx="2782130" cy="30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3"/>
          <p:cNvPicPr preferRelativeResize="0"/>
          <p:nvPr/>
        </p:nvPicPr>
        <p:blipFill rotWithShape="1">
          <a:blip r:embed="rId3">
            <a:alphaModFix/>
          </a:blip>
          <a:srcRect l="11290" t="31958" r="37199" b="36700"/>
          <a:stretch/>
        </p:blipFill>
        <p:spPr>
          <a:xfrm>
            <a:off x="-461368" y="8192337"/>
            <a:ext cx="2844577" cy="11535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2" hasCustomPrompt="1"/>
          </p:nvPr>
        </p:nvSpPr>
        <p:spPr>
          <a:xfrm>
            <a:off x="1344000" y="2635734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2395634" y="2635734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3" hasCustomPrompt="1"/>
          </p:nvPr>
        </p:nvSpPr>
        <p:spPr>
          <a:xfrm>
            <a:off x="1344000" y="3961408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2395634" y="3961408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5" hasCustomPrompt="1"/>
          </p:nvPr>
        </p:nvSpPr>
        <p:spPr>
          <a:xfrm>
            <a:off x="1344000" y="5287083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2395866" y="5287083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7" hasCustomPrompt="1"/>
          </p:nvPr>
        </p:nvSpPr>
        <p:spPr>
          <a:xfrm>
            <a:off x="1344000" y="6612759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8"/>
          </p:nvPr>
        </p:nvSpPr>
        <p:spPr>
          <a:xfrm>
            <a:off x="2395866" y="6612759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 hasCustomPrompt="1"/>
          </p:nvPr>
        </p:nvSpPr>
        <p:spPr>
          <a:xfrm>
            <a:off x="8439620" y="2635734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3"/>
          </p:nvPr>
        </p:nvSpPr>
        <p:spPr>
          <a:xfrm>
            <a:off x="9491534" y="2635734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4" hasCustomPrompt="1"/>
          </p:nvPr>
        </p:nvSpPr>
        <p:spPr>
          <a:xfrm>
            <a:off x="8439620" y="3961408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5"/>
          </p:nvPr>
        </p:nvSpPr>
        <p:spPr>
          <a:xfrm>
            <a:off x="9491534" y="3961408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6" hasCustomPrompt="1"/>
          </p:nvPr>
        </p:nvSpPr>
        <p:spPr>
          <a:xfrm>
            <a:off x="8439620" y="5287083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7"/>
          </p:nvPr>
        </p:nvSpPr>
        <p:spPr>
          <a:xfrm>
            <a:off x="9491534" y="5287083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8" hasCustomPrompt="1"/>
          </p:nvPr>
        </p:nvSpPr>
        <p:spPr>
          <a:xfrm>
            <a:off x="8439620" y="6612759"/>
            <a:ext cx="1051680" cy="11530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4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9"/>
          </p:nvPr>
        </p:nvSpPr>
        <p:spPr>
          <a:xfrm>
            <a:off x="9491534" y="6612759"/>
            <a:ext cx="6056400" cy="1153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96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344000" y="3794920"/>
            <a:ext cx="10896480" cy="2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6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32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344000" y="3102351"/>
            <a:ext cx="13991040" cy="472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6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2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276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8661838" y="3583906"/>
            <a:ext cx="7075600" cy="501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2"/>
          </p:nvPr>
        </p:nvSpPr>
        <p:spPr>
          <a:xfrm>
            <a:off x="1331774" y="3583906"/>
            <a:ext cx="7075600" cy="501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3"/>
          </p:nvPr>
        </p:nvSpPr>
        <p:spPr>
          <a:xfrm>
            <a:off x="1331774" y="2540626"/>
            <a:ext cx="707560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4"/>
          </p:nvPr>
        </p:nvSpPr>
        <p:spPr>
          <a:xfrm>
            <a:off x="8661827" y="2540626"/>
            <a:ext cx="707560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526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1331799" y="6536694"/>
            <a:ext cx="8817760" cy="1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2"/>
          </p:nvPr>
        </p:nvSpPr>
        <p:spPr>
          <a:xfrm>
            <a:off x="1331799" y="3583906"/>
            <a:ext cx="8817760" cy="1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3"/>
          </p:nvPr>
        </p:nvSpPr>
        <p:spPr>
          <a:xfrm>
            <a:off x="1331799" y="2540626"/>
            <a:ext cx="881776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4"/>
          </p:nvPr>
        </p:nvSpPr>
        <p:spPr>
          <a:xfrm>
            <a:off x="1331774" y="5493414"/>
            <a:ext cx="8817760" cy="104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5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344000" y="830714"/>
            <a:ext cx="14380800" cy="106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1331354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2"/>
          </p:nvPr>
        </p:nvSpPr>
        <p:spPr>
          <a:xfrm>
            <a:off x="6398556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3"/>
          </p:nvPr>
        </p:nvSpPr>
        <p:spPr>
          <a:xfrm>
            <a:off x="11453120" y="4971254"/>
            <a:ext cx="4271680" cy="362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98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986"/>
              </a:spcBef>
              <a:spcAft>
                <a:spcPts val="298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133135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5"/>
          </p:nvPr>
        </p:nvSpPr>
        <p:spPr>
          <a:xfrm>
            <a:off x="639856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11453124" y="4377100"/>
            <a:ext cx="4271680" cy="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106">
                <a:solidFill>
                  <a:schemeClr val="accent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8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74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13427868" y="303661"/>
            <a:ext cx="4281896" cy="37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131658" y="288656"/>
            <a:ext cx="3749974" cy="143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1704592" y="4417422"/>
            <a:ext cx="2782130" cy="3009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9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622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5074082" y="7110157"/>
            <a:ext cx="2979624" cy="310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13136376" y="6346970"/>
            <a:ext cx="3749974" cy="14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8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7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15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47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219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542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80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B2DD-DDEF-AC47-B3D5-502425B59FCB}" type="datetimeFigureOut">
              <a:rPr lang="ar-SA" smtClean="0"/>
              <a:t>12 صفر، 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8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1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1280160" rtl="1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r" defTabSz="1280160" rtl="1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r" defTabSz="1280160" rtl="1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1354" y="830714"/>
            <a:ext cx="14406000" cy="106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ya"/>
              <a:buNone/>
              <a:defRPr sz="3500" b="1">
                <a:solidFill>
                  <a:schemeClr val="dk1"/>
                </a:solidFill>
                <a:latin typeface="Arya"/>
                <a:ea typeface="Arya"/>
                <a:cs typeface="Arya"/>
                <a:sym typeface="Ary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31354" y="2151286"/>
            <a:ext cx="14406000" cy="63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○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oto Sans"/>
              <a:buChar char="■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522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1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098800" y="1703402"/>
            <a:ext cx="10227733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هذا العمل من إعداد المعلمة : أميمة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للنشر وليس للبيع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FBB2E26-D133-D6C0-36E1-4E056898674F}"/>
              </a:ext>
            </a:extLst>
          </p:cNvPr>
          <p:cNvGraphicFramePr>
            <a:graphicFrameLocks noGrp="1"/>
          </p:cNvGraphicFramePr>
          <p:nvPr/>
        </p:nvGraphicFramePr>
        <p:xfrm>
          <a:off x="649817" y="1469071"/>
          <a:ext cx="15769166" cy="7467309"/>
        </p:xfrm>
        <a:graphic>
          <a:graphicData uri="http://schemas.openxmlformats.org/drawingml/2006/table">
            <a:tbl>
              <a:tblPr rtl="1" firstRow="1" bandRow="1"/>
              <a:tblGrid>
                <a:gridCol w="192401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756029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704029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574027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444026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367036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56962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7900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8622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تلاوة: سورة الكهف</a:t>
                      </a:r>
                    </a:p>
                    <a:p>
                      <a:pPr algn="ctr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١-١٧).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الإيمان بالقدر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أحكام الأطعمة والأشربة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إخلاص العمل لله تعالى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 ١-٥) من سورة الحجرات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4311052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المراد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با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لقدر.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حكم الإيمان بالقدر 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مراتب بالقدر.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* أن تبين الطالبة القاعدة الشرعية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(أنَّ الأصلَ في الأطعمةِ والأشربةِ الإباحةُ 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أن تقرأ الطالبة الحديث قراءة صحيحة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* أن توضح الطالبة أن إخلاص العمل لله تعالى أساس في قبول العبادات.</a:t>
                      </a:r>
                    </a:p>
                    <a:p>
                      <a:pPr algn="ctr" rtl="1"/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أن تقرأ الطالبة الآيات قراءة سليمة.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 أن تبين الطالبة معاني الكلمات الغريبة.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تفسر الطالبة الآيات المحددة من سورة الحجرات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كيفية التأدب مع النبي ﷺ بعد وفاته .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245415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الكهف مع مراعاة الأحكام التجويدية ".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(١٤)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السؤال الأول .</a:t>
                      </a:r>
                      <a:endParaRPr lang="ar-SA" sz="24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الكتاب صفحة ( ١١٣)</a:t>
                      </a:r>
                    </a:p>
                    <a:p>
                      <a:pPr algn="ctr" rtl="1"/>
                      <a:r>
                        <a:rPr lang="ar-SA" sz="2400" b="1" dirty="0"/>
                        <a:t>السؤال الأول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(٨٠)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السؤال الثاني .</a:t>
                      </a: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(٤٢)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 السؤال الثاني.</a:t>
                      </a:r>
                      <a:endParaRPr lang="ar-SA" sz="24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D3A024A8-BBB6-77D3-8A39-09715313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193432" y="0"/>
            <a:ext cx="1803400" cy="12954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A2995D-D65E-363B-3360-33DEC80A2638}"/>
              </a:ext>
            </a:extLst>
          </p:cNvPr>
          <p:cNvGrpSpPr/>
          <p:nvPr/>
        </p:nvGrpSpPr>
        <p:grpSpPr>
          <a:xfrm>
            <a:off x="3253891" y="664820"/>
            <a:ext cx="10561017" cy="647700"/>
            <a:chOff x="2926380" y="2097803"/>
            <a:chExt cx="10561017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B658707-2570-0CD8-C0D0-71D8E388E2EB}"/>
                </a:ext>
              </a:extLst>
            </p:cNvPr>
            <p:cNvGrpSpPr/>
            <p:nvPr/>
          </p:nvGrpSpPr>
          <p:grpSpPr>
            <a:xfrm>
              <a:off x="2926380" y="2097803"/>
              <a:ext cx="10561017" cy="647700"/>
              <a:chOff x="3406257" y="1069442"/>
              <a:chExt cx="9703317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0814C410-36EF-2D1B-168A-6207718F8211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664DA6BB-10F5-65E9-EA9C-4D516D537FFE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5EF35E12-3CC4-8AA7-941D-38084B7DF6A2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48F98E5-E221-D528-B1B5-B28FC697BCEA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A14F95A-9823-B1A9-437F-DA0F96B56AED}"/>
                  </a:ext>
                </a:extLst>
              </p:cNvPr>
              <p:cNvSpPr txBox="1"/>
              <p:nvPr/>
            </p:nvSpPr>
            <p:spPr>
              <a:xfrm>
                <a:off x="3406257" y="1184823"/>
                <a:ext cx="5258171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F72C080-7030-105B-BD3F-1F8CF12EE9F3}"/>
                </a:ext>
              </a:extLst>
            </p:cNvPr>
            <p:cNvSpPr txBox="1"/>
            <p:nvPr/>
          </p:nvSpPr>
          <p:spPr>
            <a:xfrm>
              <a:off x="8613348" y="2182407"/>
              <a:ext cx="1760418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الثالث متوسط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1AAE0E7-CCDE-4214-4479-8C57E6AA3FC6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11690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8983"/>
              </p:ext>
            </p:extLst>
          </p:nvPr>
        </p:nvGraphicFramePr>
        <p:xfrm>
          <a:off x="592669" y="1069553"/>
          <a:ext cx="15832665" cy="7849953"/>
        </p:xfrm>
        <a:graphic>
          <a:graphicData uri="http://schemas.openxmlformats.org/drawingml/2006/table">
            <a:tbl>
              <a:tblPr rtl="1" firstRow="1" bandRow="1"/>
              <a:tblGrid>
                <a:gridCol w="1446410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550791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832605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394255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717673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048933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4030131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9558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17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9168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سورة النساء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١- ١٠)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الإيمان بالقدر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سورة النساء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١١ - ١٤)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سورة النساء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١٥- ٢٢)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إخلاص العمل لله تعالى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أحكام الأطعمة والأشربة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 ١-٥) من سورة الحجرات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382784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المراد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با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لقدر.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حكم الإيمان بالقدر 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تبين الطالبة مراتب بالقدر.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أن تقرأ الطالبة الحديث قراءة صحيحة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* أن توضح الطالبة أن إخلاص العمل لله تعالى أساس في قبول العبادات.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تبين الطالبة القاعدة الشرعية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 (أنَّ الأصلَ في الأطعمةِ والأشربةِ الإباحةُ 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أن تقرأ الطالبة الآيات قراءة سليمة.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 أن تبين الطالبة معاني الكلمات الغريبة.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تفسر الطالبة الآيات المحددة من سورة الحجرات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كيفية التأدب مع النبي ﷺ بعد وفاته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41710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(١٤)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السؤال الأول .</a:t>
                      </a:r>
                      <a:endParaRPr lang="ar-SA" sz="24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(٨٠)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السؤال الثاني .</a:t>
                      </a: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الكتاب صفحة ( ١١٣)</a:t>
                      </a:r>
                    </a:p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السؤال الأول 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(٤٢)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 السؤال الثاني.</a:t>
                      </a:r>
                      <a:endParaRPr lang="ar-SA" sz="24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397788" y="-1"/>
            <a:ext cx="1466256" cy="924509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3489876" y="397896"/>
            <a:ext cx="11191323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406187" y="1202400"/>
                <a:ext cx="4313031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44615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الثالث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70F11F6-417B-5294-4920-426183A3B1C6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710528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4453468" y="3869576"/>
            <a:ext cx="8534400" cy="18620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الأسبوع الثاني*</a:t>
            </a:r>
          </a:p>
        </p:txBody>
      </p:sp>
    </p:spTree>
    <p:extLst>
      <p:ext uri="{BB962C8B-B14F-4D97-AF65-F5344CB8AC3E}">
        <p14:creationId xmlns:p14="http://schemas.microsoft.com/office/powerpoint/2010/main" val="67120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420533" y="2837935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أول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  <p:extLst>
      <p:ext uri="{BB962C8B-B14F-4D97-AF65-F5344CB8AC3E}">
        <p14:creationId xmlns:p14="http://schemas.microsoft.com/office/powerpoint/2010/main" val="355831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6581479-C3A5-0166-80B5-1F7EA0FB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87628"/>
              </p:ext>
            </p:extLst>
          </p:nvPr>
        </p:nvGraphicFramePr>
        <p:xfrm>
          <a:off x="321734" y="1640016"/>
          <a:ext cx="16565032" cy="7869764"/>
        </p:xfrm>
        <a:graphic>
          <a:graphicData uri="http://schemas.openxmlformats.org/drawingml/2006/table">
            <a:tbl>
              <a:tblPr rtl="1" firstRow="1" bandRow="1"/>
              <a:tblGrid>
                <a:gridCol w="2021124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895125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840501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703938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567375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536969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63855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65374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82335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تلاوة: سورة النمل</a:t>
                      </a:r>
                    </a:p>
                    <a:p>
                      <a:pPr algn="ctr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١٥-٢٦).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أهمية التوحيد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أحكام النجاسة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Clr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miri"/>
                          <a:cs typeface="+mn-cs"/>
                        </a:rPr>
                        <a:t>شفقة النبي ﷺ على تعليم أمته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 سورتي الإخلاص والمسد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4761141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 أن توضح الطالبة أهمية التوحيد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تحدد الطالبة معنى النجاسة.</a:t>
                      </a:r>
                    </a:p>
                    <a:p>
                      <a:pPr marL="0" indent="0" algn="ctr" defTabSz="914377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تبين الطالبة أقسام النجاسة ودرجاتها.</a:t>
                      </a:r>
                    </a:p>
                    <a:p>
                      <a:pPr marL="0" indent="0" algn="ctr" defTabSz="914377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طرق تطهير الأشياء المتنجسة.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أن تقرأ الطالبة الحديث قراءة صحيحة.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توضح الطالبة شفقة النبي ﷺ على تعليم أمته 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تمثل الطالبة للأعمال التي يمحو بها الله تعالى الخطايا ويرفع بها الدرجات.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تحفظ الطالبة الحديث حفظًا متقنًا.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تقدم الطالبة ترجمة موجزة لراوي الحديث.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*أن تستنبط الطالبة الفوائد من الحديث.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تقرأ الطالبة الآيات قراءةً صحيحة.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تحدد الطالبة سَببي نزول السورتين.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تذكر الطالبة فضائل سورة الإخلاص.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تفسر الطالبة السورتين تفسيرًا سليمًا.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تستنبط الطالبة الفوائد من السورتين.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توضح الطالبة أهمية التوحيد.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تبين الطالبة عقوبة من خالفَ أمر الله تعالى من خلال  قصة أبي لهب</a:t>
                      </a:r>
                      <a:r>
                        <a:rPr lang="ar-SA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18133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النمل مع مراعاة الأحكام التجويدية ".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(٢٠)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السؤال الأول - الثاني.</a:t>
                      </a:r>
                      <a:endParaRPr lang="ar-SA" sz="20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الكتاب صفحة ( ١٣٨)</a:t>
                      </a:r>
                    </a:p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السؤال الرابع.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(٩٥)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السؤال الثاني- الثالث.</a:t>
                      </a:r>
                      <a:endParaRPr lang="ar-SA" sz="20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(٥٤)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 السؤال الثاني- الرابع</a:t>
                      </a:r>
                      <a:endParaRPr lang="ar-SA" sz="20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3" name="صورة 12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1E7C31AC-AEDB-276F-7FDB-B25555CC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83366" y="91420"/>
            <a:ext cx="1803400" cy="12954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3B84430-CCD3-E655-F06C-ED7413499678}"/>
              </a:ext>
            </a:extLst>
          </p:cNvPr>
          <p:cNvGrpSpPr/>
          <p:nvPr/>
        </p:nvGrpSpPr>
        <p:grpSpPr>
          <a:xfrm>
            <a:off x="3803872" y="899584"/>
            <a:ext cx="10325098" cy="647700"/>
            <a:chOff x="3162299" y="2097803"/>
            <a:chExt cx="10325098" cy="647700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7B64A97-D22F-93EC-BA3C-AEC31EB0E970}"/>
                </a:ext>
              </a:extLst>
            </p:cNvPr>
            <p:cNvGrpSpPr/>
            <p:nvPr/>
          </p:nvGrpSpPr>
          <p:grpSpPr>
            <a:xfrm>
              <a:off x="3162299" y="2097803"/>
              <a:ext cx="10325098" cy="647700"/>
              <a:chOff x="3623016" y="1069442"/>
              <a:chExt cx="9486558" cy="647700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1F8E03D9-8C26-181E-74EF-1E14E33420D0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7" name="مستطيل مستدير الزوايا 16">
                  <a:extLst>
                    <a:ext uri="{FF2B5EF4-FFF2-40B4-BE49-F238E27FC236}">
                      <a16:creationId xmlns:a16="http://schemas.microsoft.com/office/drawing/2014/main" id="{1D9909B4-A7E1-57D2-5F94-D502E27A19C6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مستطيل مستدير الزوايا 15">
                  <a:extLst>
                    <a:ext uri="{FF2B5EF4-FFF2-40B4-BE49-F238E27FC236}">
                      <a16:creationId xmlns:a16="http://schemas.microsoft.com/office/drawing/2014/main" id="{9C814FF4-CEA6-9512-A90B-65F08068B978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872272D-2A93-65DC-6C60-D7D9238FB5E0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737B8E5-9A1D-CD87-D91F-187AF90FCF8C}"/>
                  </a:ext>
                </a:extLst>
              </p:cNvPr>
              <p:cNvSpPr txBox="1"/>
              <p:nvPr/>
            </p:nvSpPr>
            <p:spPr>
              <a:xfrm>
                <a:off x="3833294" y="1184823"/>
                <a:ext cx="483113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0B5CA5D4-D306-746E-D64B-AA8459FB376D}"/>
                </a:ext>
              </a:extLst>
            </p:cNvPr>
            <p:cNvSpPr txBox="1"/>
            <p:nvPr/>
          </p:nvSpPr>
          <p:spPr>
            <a:xfrm>
              <a:off x="8649334" y="2173307"/>
              <a:ext cx="1675460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الأول متوسط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013756-4ED1-4D9F-A3DB-36D3DEF35E71}"/>
              </a:ext>
            </a:extLst>
          </p:cNvPr>
          <p:cNvSpPr txBox="1"/>
          <p:nvPr/>
        </p:nvSpPr>
        <p:spPr>
          <a:xfrm>
            <a:off x="8410699" y="183769"/>
            <a:ext cx="15856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9180B"/>
                </a:solidFill>
                <a:effectLst/>
                <a:highlight>
                  <a:srgbClr val="FEFEFE"/>
                </a:highlight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٢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CF6EB8A-8764-9E89-232D-8286F6022C16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145303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32026"/>
              </p:ext>
            </p:extLst>
          </p:nvPr>
        </p:nvGraphicFramePr>
        <p:xfrm>
          <a:off x="153958" y="1289682"/>
          <a:ext cx="16271376" cy="7939739"/>
        </p:xfrm>
        <a:graphic>
          <a:graphicData uri="http://schemas.openxmlformats.org/drawingml/2006/table">
            <a:tbl>
              <a:tblPr rtl="1" firstRow="1" bandRow="1"/>
              <a:tblGrid>
                <a:gridCol w="148648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210906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265006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3228905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1409606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1406689">
                  <a:extLst>
                    <a:ext uri="{9D8B030D-6E8A-4147-A177-3AD203B41FA5}">
                      <a16:colId xmlns:a16="http://schemas.microsoft.com/office/drawing/2014/main" val="53073060"/>
                    </a:ext>
                  </a:extLst>
                </a:gridCol>
                <a:gridCol w="3605242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9558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17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توحيد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حديث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ت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فقه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تفسير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9168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٢٨- ٣٨)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أهمية التوحيد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٣٩ - ٤٩)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٥٠ - ٥٨)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Clr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miri"/>
                          <a:cs typeface="+mn-cs"/>
                        </a:rPr>
                        <a:t>شفقة النبي ﷺ على تعليم أمته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٥٩ - ٦٦)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أحكام النجاسة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 سورتي الإخلاص والمسد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552543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 أن توضح الطالبة أهمية التوحيد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أن تقرأ الطالبة الحديث قراءة صحيحة.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توضح الطالبة شفقة النبي ﷺ على تعليم أمته 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تمثل الطالبة للأعمال التي يمحو بها الله تعالى الخطايا ويرفع بها الدرجات.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تحفظ الطالبة الحديث 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تقدم الطالبة ترجمة موجزة لراوي الحديث.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  <a:cs typeface="+mn-cs"/>
                        </a:rPr>
                        <a:t>*أن تستنبط الطالبة الفوائد من الحديث.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377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تحدد الطالبة معنى النجاسة.</a:t>
                      </a:r>
                    </a:p>
                    <a:p>
                      <a:pPr marL="0" indent="0" algn="ctr" defTabSz="914377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تبين الطالبة أقسام النجاسة ودرجاتها.</a:t>
                      </a:r>
                    </a:p>
                    <a:p>
                      <a:pPr marL="0" indent="0" algn="ctr" defTabSz="914377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طرق تطهير الأشياء المتنجسة.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تقرأ الطالبة الآيات قراءةً صحيحة.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تحدد الطالبة سَببي نزول السورتين.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تذكر الطالبة فضائل سورة الإخلاص.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تفسر الطالبة السورتين تفسيرًا سليمًا.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تستنبط الطالبة الفوائد من السورتين.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 * أن توضح الطالبة أهمية التوحيد.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000" b="1" dirty="0">
                          <a:solidFill>
                            <a:srgbClr val="0E1105"/>
                          </a:solidFill>
                        </a:rPr>
                        <a:t>* أن تبين الطالبة عقوبة من خالفَ أمر الله تعالى من خلال  قصة أبي لهب</a:t>
                      </a:r>
                      <a:r>
                        <a:rPr lang="ar-SA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41710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(٢٠)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السؤال الأول - الثاني.</a:t>
                      </a:r>
                      <a:endParaRPr lang="ar-SA" sz="20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(٩٥)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السؤال الثاني- الثالث.</a:t>
                      </a:r>
                      <a:endParaRPr lang="ar-SA" sz="20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الكتاب صفحة ( ١٣٨)</a:t>
                      </a:r>
                    </a:p>
                    <a:p>
                      <a:pPr algn="ctr" rtl="1"/>
                      <a:r>
                        <a:rPr lang="ar-SA" sz="2000" b="1" dirty="0">
                          <a:cs typeface="+mn-cs"/>
                        </a:rPr>
                        <a:t>السؤال الرابع.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الكتاب صفحة (٥٤)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cs typeface="+mn-cs"/>
                        </a:rPr>
                        <a:t> السؤال الثاني- الرابع</a:t>
                      </a:r>
                      <a:endParaRPr lang="ar-SA" sz="20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397788" y="91412"/>
            <a:ext cx="1466256" cy="1053226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3489876" y="618025"/>
            <a:ext cx="11191323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629986" y="1202400"/>
                <a:ext cx="4089231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86643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الأول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C8B13D-37D2-AB8A-73FB-F6EC792A52EC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195402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183466" y="2567002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ثاني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  <p:extLst>
      <p:ext uri="{BB962C8B-B14F-4D97-AF65-F5344CB8AC3E}">
        <p14:creationId xmlns:p14="http://schemas.microsoft.com/office/powerpoint/2010/main" val="83650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FBB2E26-D133-D6C0-36E1-4E056898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95536"/>
              </p:ext>
            </p:extLst>
          </p:nvPr>
        </p:nvGraphicFramePr>
        <p:xfrm>
          <a:off x="474132" y="1537781"/>
          <a:ext cx="15942734" cy="7145663"/>
        </p:xfrm>
        <a:graphic>
          <a:graphicData uri="http://schemas.openxmlformats.org/drawingml/2006/table">
            <a:tbl>
              <a:tblPr rtl="1" firstRow="1" bandRow="1"/>
              <a:tblGrid>
                <a:gridCol w="1945197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786364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733791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602359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319022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556001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5436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تلاوة: سورة الحج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(١٩ – ٣٨)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مكانة الأنبياء عليهم السلام والتحذير من الغلو فيهم</a:t>
                      </a:r>
                      <a:endParaRPr lang="ar-SA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الأموال الزكوية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فضل العلم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٩-١١) من سورة الجمعة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سليمة.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الأحكام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التجویدیة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تبين الطالبة مكانة الأنبياء </a:t>
                      </a:r>
                      <a:r>
                        <a:rPr lang="ar-S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 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عامة ، ومكانة نبينا محمد ﷺ على وجه الخصوص.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تحدد الطالبة المراد بالغلو في الأنبياء </a:t>
                      </a:r>
                      <a:r>
                        <a:rPr lang="ar-S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</a:t>
                      </a:r>
                    </a:p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تستدل الطالبة على تحريم الغلو في الأنبياء </a:t>
                      </a:r>
                      <a:r>
                        <a:rPr lang="ar-S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endParaRPr lang="ar-S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أن تبين الطالبة الأموال التي تجب فيها الزكاة.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أن توضح الطالبة شروط زكاة بهيمة الأنعام ، وأنصبتها.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الحديث قراءة صحيحة.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أن توضح الطالبة ثمرات العلم على المتعلم في الدارين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 أن تحفظ الطالبة الحديث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. 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صحيحة.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معاني الكلمات الغريبة.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*أن تفسر الطالبة الآيات المحددة .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تستنبط الطالبة الفوائد من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الآيات.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تحدد الطالبة سبب نزول 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قوله تعالى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" </a:t>
                      </a:r>
                      <a:r>
                        <a:rPr lang="ar-SA" sz="2520" b="1" i="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EFEFE"/>
                          </a:highlight>
                          <a:latin typeface="+mn-lt"/>
                          <a:ea typeface="+mn-ea"/>
                          <a:cs typeface="+mn-cs"/>
                        </a:rPr>
                        <a:t>وَإِذَا رَأَوْا تِجَارَةً أَوْ لَهْوًا</a:t>
                      </a:r>
                      <a:r>
                        <a:rPr lang="ar-SA" sz="2400" b="1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EFEFE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أن تعلل الطالبة تحريم البيع والشراء بعد نداء الجمعة الثاني.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التدريب على تلاوة سورة الحج مع مراعاة الأحكام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التجویدیة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(١٨)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 ١١٥) السؤال الأول -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(٨٠) السؤال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(٤٢)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السؤال الثالث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D3A024A8-BBB6-77D3-8A39-09715313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15633" y="127000"/>
            <a:ext cx="1803400" cy="12954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A2995D-D65E-363B-3360-33DEC80A2638}"/>
              </a:ext>
            </a:extLst>
          </p:cNvPr>
          <p:cNvGrpSpPr/>
          <p:nvPr/>
        </p:nvGrpSpPr>
        <p:grpSpPr>
          <a:xfrm>
            <a:off x="3489810" y="774700"/>
            <a:ext cx="10325098" cy="647700"/>
            <a:chOff x="3162299" y="2097803"/>
            <a:chExt cx="10325098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B658707-2570-0CD8-C0D0-71D8E388E2EB}"/>
                </a:ext>
              </a:extLst>
            </p:cNvPr>
            <p:cNvGrpSpPr/>
            <p:nvPr/>
          </p:nvGrpSpPr>
          <p:grpSpPr>
            <a:xfrm>
              <a:off x="3162299" y="2097803"/>
              <a:ext cx="10325098" cy="647700"/>
              <a:chOff x="3623016" y="1069442"/>
              <a:chExt cx="948655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0814C410-36EF-2D1B-168A-6207718F8211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664DA6BB-10F5-65E9-EA9C-4D516D537FFE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5EF35E12-3CC4-8AA7-941D-38084B7DF6A2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48F98E5-E221-D528-B1B5-B28FC697BCEA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A14F95A-9823-B1A9-437F-DA0F96B56AED}"/>
                  </a:ext>
                </a:extLst>
              </p:cNvPr>
              <p:cNvSpPr txBox="1"/>
              <p:nvPr/>
            </p:nvSpPr>
            <p:spPr>
              <a:xfrm>
                <a:off x="3833294" y="1184823"/>
                <a:ext cx="483113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F72C080-7030-105B-BD3F-1F8CF12EE9F3}"/>
                </a:ext>
              </a:extLst>
            </p:cNvPr>
            <p:cNvSpPr txBox="1"/>
            <p:nvPr/>
          </p:nvSpPr>
          <p:spPr>
            <a:xfrm>
              <a:off x="8626172" y="2182407"/>
              <a:ext cx="174759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الثاني متوسط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AE93E6F-62F3-A50E-9B81-05A6DDF6013B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323439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12324"/>
              </p:ext>
            </p:extLst>
          </p:nvPr>
        </p:nvGraphicFramePr>
        <p:xfrm>
          <a:off x="175187" y="984417"/>
          <a:ext cx="16718426" cy="8321579"/>
        </p:xfrm>
        <a:graphic>
          <a:graphicData uri="http://schemas.openxmlformats.org/drawingml/2006/table">
            <a:tbl>
              <a:tblPr rtl="1" firstRow="1" bandRow="1"/>
              <a:tblGrid>
                <a:gridCol w="1060946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53073060"/>
                    </a:ext>
                  </a:extLst>
                </a:gridCol>
                <a:gridCol w="4092013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3563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45465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ت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35352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تلاوة سورة التوبة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١٦٠- ٢٠٦)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مكانة الأنبياء </a:t>
                      </a:r>
                      <a:r>
                        <a:rPr lang="ar-SA" sz="1600" b="1" dirty="0"/>
                        <a:t>عليهم السلام </a:t>
                      </a:r>
                      <a:r>
                        <a:rPr lang="ar-SA" sz="2400" b="1" dirty="0"/>
                        <a:t>والتحذير من الغلو فيهم</a:t>
                      </a:r>
                      <a:endParaRPr lang="ar-SA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٣٠ - ٣٦)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٣٧ - ٤٣)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فضل العلم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٤٤ - ٥٠)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الأموال الزكوية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٩-١١) من سورة الجمعة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4009189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تبين الطالبة مكانة الأنبياء </a:t>
                      </a:r>
                      <a:r>
                        <a:rPr lang="ar-S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 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عامة ، ومكانة نبينا محمد ﷺ على وجه الخصوص.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تحدد الطالبة المراد بالغلو في الأنبياء </a:t>
                      </a:r>
                      <a:r>
                        <a:rPr lang="ar-S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</a:t>
                      </a:r>
                    </a:p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تستدل الطالبة على تحريم الغلو في الأنبياء </a:t>
                      </a:r>
                      <a:r>
                        <a:rPr lang="ar-S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عليهم السلام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الحديث قراءة صحيحة.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أن توضح الطالبة ثمرات العلم على المتعلم في الدارين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 أن تحفظ الطالبة الحديث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. 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أن تبين الطالبة الأموال التي تجب فيها الزكاة.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أن توضح الطالبة شروط زكاة بهيمة الأنعام ، وأنصبتها.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صحيحة.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معاني الكلمات الغريبة.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*أن تفسر الطالبة الآيات المحددة .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تستنبط الطالبة الفوائد من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الآيات.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تحدد الطالبة سبب نزول 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قوله تعالى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" </a:t>
                      </a:r>
                      <a:r>
                        <a:rPr lang="ar-SA" sz="2520" b="1" i="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EFEFE"/>
                          </a:highlight>
                          <a:latin typeface="+mn-lt"/>
                          <a:ea typeface="+mn-ea"/>
                          <a:cs typeface="+mn-cs"/>
                        </a:rPr>
                        <a:t>وَإِذَا رَأَوْا تِجَارَةً أَوْ لَهْوًا</a:t>
                      </a:r>
                      <a:r>
                        <a:rPr lang="ar-SA" sz="2400" b="1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EFEFE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. 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أن تعلل الطالبة تحريم البيع والشراء بعد نداء الجمعة الثاني.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030292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التدريب على تلاوة سورة التوبة مع مراعاة الأحكام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التجویدیة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(١٨)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(٨٠) السؤال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      ( ١١٥) السؤال الأول -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(٤٢)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السؤال الثالث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825703" y="66775"/>
            <a:ext cx="1209124" cy="847674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3388275" y="294721"/>
            <a:ext cx="11466617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728162" y="1202400"/>
                <a:ext cx="3991055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35117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الثاني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FC0050F-B102-2151-D7E7-6FC04C91AD9F}"/>
              </a:ext>
            </a:extLst>
          </p:cNvPr>
          <p:cNvSpPr txBox="1"/>
          <p:nvPr/>
        </p:nvSpPr>
        <p:spPr>
          <a:xfrm>
            <a:off x="252633" y="150489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401005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285067" y="2296069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ثالث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  <p:extLst>
      <p:ext uri="{BB962C8B-B14F-4D97-AF65-F5344CB8AC3E}">
        <p14:creationId xmlns:p14="http://schemas.microsoft.com/office/powerpoint/2010/main" val="154827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4453468" y="3869576"/>
            <a:ext cx="8534400" cy="186204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* الأسبوع الأول*</a:t>
            </a:r>
          </a:p>
        </p:txBody>
      </p:sp>
    </p:spTree>
    <p:extLst>
      <p:ext uri="{BB962C8B-B14F-4D97-AF65-F5344CB8AC3E}">
        <p14:creationId xmlns:p14="http://schemas.microsoft.com/office/powerpoint/2010/main" val="368056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FBB2E26-D133-D6C0-36E1-4E056898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32721"/>
              </p:ext>
            </p:extLst>
          </p:nvPr>
        </p:nvGraphicFramePr>
        <p:xfrm>
          <a:off x="649817" y="1469071"/>
          <a:ext cx="15769166" cy="7467309"/>
        </p:xfrm>
        <a:graphic>
          <a:graphicData uri="http://schemas.openxmlformats.org/drawingml/2006/table">
            <a:tbl>
              <a:tblPr rtl="1" firstRow="1" bandRow="1"/>
              <a:tblGrid>
                <a:gridCol w="192401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756029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704029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574027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566212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56962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7900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8622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تلاوة: سورة الكهف</a:t>
                      </a:r>
                    </a:p>
                    <a:p>
                      <a:pPr algn="ctr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١٨-٢٧).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الحذر من الضلال في القدر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أحكام الأطعمة والأشربة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أنواع الأطعمة وأحكامها (١)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 ٦-١٠) من سورة الحجرات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4311052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أن تعلل الطالبة السبب النهي عن الجدال في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لقدر.</a:t>
                      </a:r>
                    </a:p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تستدل الطالبة لحكم الاحتجاج بالقدر على المعاصي.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تمثل الطالبة للأطعمة النباتية والحيوانية المباحة.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تفصل الطالبة القول في أنواع الأطعمة المحرمة.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أن تقرأ الطالبة الحديث قراءة صحيحة 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* أن تبين الطالبة نتائج التفكر في مخلوقات الله تعالى.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تقدم الطالبة ترجمة موجزة لراوي الحديث.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*أن تستنبط الطالبة الفوائد من الحديث.</a:t>
                      </a:r>
                    </a:p>
                    <a:p>
                      <a:pPr algn="ctr" rtl="1"/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أن تقرأ الطالبة الآيات قراءة سليمة.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 أن تبين الطالبة معاني الكلمات الغريبة.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تفسر الطالبة الآيات المحددة من سورة الحجرات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أهمية التثبت في قبول الأخبار وتناقلها بين الناس.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245415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الكهف مع مراعاة الأحكام التجويدية ".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(١٦)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السؤال الثاني .</a:t>
                      </a:r>
                      <a:endParaRPr lang="ar-SA" sz="24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الكتاب صفحة ( ١٢٠)</a:t>
                      </a:r>
                    </a:p>
                    <a:p>
                      <a:pPr algn="ctr" rtl="1"/>
                      <a:r>
                        <a:rPr lang="ar-SA" sz="2400" b="1" dirty="0"/>
                        <a:t>السؤال الأول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(٨٣)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السؤال الأول .</a:t>
                      </a: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(٤٦)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 السؤال الثاني.</a:t>
                      </a:r>
                      <a:endParaRPr lang="ar-SA" sz="24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D3A024A8-BBB6-77D3-8A39-09715313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193432" y="0"/>
            <a:ext cx="1803400" cy="12954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A2995D-D65E-363B-3360-33DEC80A2638}"/>
              </a:ext>
            </a:extLst>
          </p:cNvPr>
          <p:cNvGrpSpPr/>
          <p:nvPr/>
        </p:nvGrpSpPr>
        <p:grpSpPr>
          <a:xfrm>
            <a:off x="3489810" y="664820"/>
            <a:ext cx="10325098" cy="647700"/>
            <a:chOff x="3162299" y="2097803"/>
            <a:chExt cx="10325098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B658707-2570-0CD8-C0D0-71D8E388E2EB}"/>
                </a:ext>
              </a:extLst>
            </p:cNvPr>
            <p:cNvGrpSpPr/>
            <p:nvPr/>
          </p:nvGrpSpPr>
          <p:grpSpPr>
            <a:xfrm>
              <a:off x="3162299" y="2097803"/>
              <a:ext cx="10325098" cy="647700"/>
              <a:chOff x="3623016" y="1069442"/>
              <a:chExt cx="948655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0814C410-36EF-2D1B-168A-6207718F8211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664DA6BB-10F5-65E9-EA9C-4D516D537FFE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5EF35E12-3CC4-8AA7-941D-38084B7DF6A2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48F98E5-E221-D528-B1B5-B28FC697BCEA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A14F95A-9823-B1A9-437F-DA0F96B56AED}"/>
                  </a:ext>
                </a:extLst>
              </p:cNvPr>
              <p:cNvSpPr txBox="1"/>
              <p:nvPr/>
            </p:nvSpPr>
            <p:spPr>
              <a:xfrm>
                <a:off x="3833294" y="1184823"/>
                <a:ext cx="483113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F72C080-7030-105B-BD3F-1F8CF12EE9F3}"/>
                </a:ext>
              </a:extLst>
            </p:cNvPr>
            <p:cNvSpPr txBox="1"/>
            <p:nvPr/>
          </p:nvSpPr>
          <p:spPr>
            <a:xfrm>
              <a:off x="8613348" y="2182407"/>
              <a:ext cx="1760418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الثالث متوسط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0123BE-3512-4626-CAF8-50B655F1D97A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367138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37190"/>
              </p:ext>
            </p:extLst>
          </p:nvPr>
        </p:nvGraphicFramePr>
        <p:xfrm>
          <a:off x="592669" y="1069553"/>
          <a:ext cx="15832665" cy="8342002"/>
        </p:xfrm>
        <a:graphic>
          <a:graphicData uri="http://schemas.openxmlformats.org/drawingml/2006/table">
            <a:tbl>
              <a:tblPr rtl="1" firstRow="1" bandRow="1"/>
              <a:tblGrid>
                <a:gridCol w="1446410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415324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896533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540934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2218267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420531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5475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32205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  <a:cs typeface="+mn-cs"/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03729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سورة النساء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٢٣ - ٢٦)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الحذر من الضلال في القدر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سورة النساء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٢٧ - ٣٣)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 سورة آل عمران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(١٦٩ - ٢٠٠)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التفكر في خلق الله تعالى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أنواع الأطعمة وأحكامها (١)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 ٦-١٠) من سورة الحجرات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889841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تعلل الطالبة أسباب النهي عن الجدال في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لقدر.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أن تستدل الطالبة لحكم الاحتجاج بالقدر على المعاصي.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أن تقرأ الطالبة الحديث قراءة صحيحة 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cs typeface="+mn-cs"/>
                        </a:rPr>
                        <a:t>* أن تبين الطالبة نتائج التفكر في مخلوقات الله تعالى.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 أن تقدم الطالبة ترجمة موجزة لراوي الحديث.</a:t>
                      </a:r>
                    </a:p>
                    <a:p>
                      <a:pPr marL="0" indent="0" algn="ctr" rtl="1">
                        <a:buFont typeface="Wingdings" pitchFamily="2" charset="2"/>
                        <a:buNone/>
                      </a:pPr>
                      <a:r>
                        <a:rPr lang="ar-SA" sz="2400" b="1" dirty="0">
                          <a:solidFill>
                            <a:srgbClr val="0E1105"/>
                          </a:solidFill>
                          <a:cs typeface="+mn-cs"/>
                        </a:rPr>
                        <a:t>*أن تستنبط الطالبة الفوائد من الحديث.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تمثل الطالبة للأطعمة النباتية والحيوانية المباحة.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تفصل الطالبة القول في أنواع الأطعمة المحرمة.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أن تقرأ الطالبة الآيات قراءة سليمة.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 أن تبين الطالبة معاني الكلمات الغريبة.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تفسر الطالبة الآيات المحددة من سورة الحجرات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أهمية التثبت في قبول الأخبار وتناقلها بين الناس.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217969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(١٦)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السؤال الثاني .</a:t>
                      </a:r>
                      <a:endParaRPr lang="ar-SA" sz="24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آل عمران مع مراعاة الأحكام التجويدية ".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(٨٣)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السؤال الثاني .</a:t>
                      </a: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الكتاب صفحة ( ١٢٠)</a:t>
                      </a:r>
                    </a:p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السؤال الأول 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الكتاب صفحة (٤٦)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/>
                        <a:t> السؤال الثاني.</a:t>
                      </a:r>
                      <a:endParaRPr lang="ar-SA" sz="24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397788" y="-1"/>
            <a:ext cx="1466256" cy="924509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3489876" y="397896"/>
            <a:ext cx="11191323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629987" y="1202400"/>
                <a:ext cx="4089231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٢١- ٢٥ / ٢ / ١٤٤٦هـ - ٢٥ - ٢٩ / ٨ / ٢٠٢٤</a:t>
                </a:r>
                <a:endPara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675C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44615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الثالث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6D7710-7A15-AABA-7F2E-F8CD6A29CBC7}"/>
              </a:ext>
            </a:extLst>
          </p:cNvPr>
          <p:cNvSpPr txBox="1"/>
          <p:nvPr/>
        </p:nvSpPr>
        <p:spPr>
          <a:xfrm>
            <a:off x="252633" y="201288"/>
            <a:ext cx="257474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28675C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421843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الوجه الإنساني, لقطة شاشة, رسوم متحركة&#10;&#10;تم إنشاء الوصف تلقائياً">
            <a:extLst>
              <a:ext uri="{FF2B5EF4-FFF2-40B4-BE49-F238E27FC236}">
                <a16:creationId xmlns:a16="http://schemas.microsoft.com/office/drawing/2014/main" id="{24449F18-2AF6-24F6-204D-68378853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806450"/>
            <a:ext cx="10483671" cy="75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خط يد, الوجه الإنساني, لقطة شاشة&#10;&#10;تم إنشاء الوصف تلقائياً">
            <a:extLst>
              <a:ext uri="{FF2B5EF4-FFF2-40B4-BE49-F238E27FC236}">
                <a16:creationId xmlns:a16="http://schemas.microsoft.com/office/drawing/2014/main" id="{8F769A3D-1E48-9520-7063-A621AEE4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504950"/>
            <a:ext cx="1073029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420533" y="2837935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أول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06581479-C3A5-0166-80B5-1F7EA0FB2F80}"/>
              </a:ext>
            </a:extLst>
          </p:cNvPr>
          <p:cNvGraphicFramePr>
            <a:graphicFrameLocks noGrp="1"/>
          </p:cNvGraphicFramePr>
          <p:nvPr/>
        </p:nvGraphicFramePr>
        <p:xfrm>
          <a:off x="419100" y="1419820"/>
          <a:ext cx="16243300" cy="7876580"/>
        </p:xfrm>
        <a:graphic>
          <a:graphicData uri="http://schemas.openxmlformats.org/drawingml/2006/table">
            <a:tbl>
              <a:tblPr rtl="1" firstRow="1" bandRow="1"/>
              <a:tblGrid>
                <a:gridCol w="198186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838895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785331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651421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517511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468273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6661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85488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85893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تلاوة: سورة النمل</a:t>
                      </a:r>
                    </a:p>
                    <a:p>
                      <a:pPr algn="ctr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١-١٤).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التوحيد وأقسامه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الطهارة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ClrTx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miri"/>
                          <a:cs typeface="+mn-cs"/>
                        </a:rPr>
                        <a:t>حرص النبي ﷺ على هداية أمته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 سورتي الناس والفلق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4633608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تعرّف الطالبة التوحيد لغةً وشرعًا.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 * أن تحدد الطالبة الفرق بين أقسام التوحيد.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تبين الطالبة معنى العبودية وأنواعها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أن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STC-Regular"/>
                          <a:cs typeface="+mn-cs"/>
                        </a:rPr>
                        <a:t>تحدد</a:t>
                      </a: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 الطالبة معنى الطهارة.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* أن تبيّن الطالبة أقسام الطهارة ، وأحكام كل قسم 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  <a:cs typeface="+mn-cs"/>
                        </a:rPr>
                        <a:t>* أن تذكر الطالبة حكم استعمال آنية الذهب والفضة.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أن تجيد الطالبة قراءة الحديث قراءة سليمة.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تبين الطالبة حرص النبي ﷺ على هداية أمته 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من الحديث مَهمَّة الرسل عليهم والسلام.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تكتب الطالبة خطوات علمية لاتباع النبي 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تقرأ الطالبة الآيات قراءةً صحيحة.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تذكر الطالبة فضائل سورتي الناس والفلق.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تفسر الطالبة سورتي الناس والفلق.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تستنبط الطالبة الفوائد من السورتين.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* أن توضح الطالبة أهمية الالتجاء إلى الله تعالى وحده.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1232391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"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النمل مع مراعاة الأحكام التجويدية ".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(١٧)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السؤال الأول .</a:t>
                      </a:r>
                      <a:endParaRPr lang="ar-SA" sz="24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الكتاب صفحة ( ١٣٨)</a:t>
                      </a:r>
                    </a:p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السؤال الأول - الثالث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(٩٢)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السؤال الأول .</a:t>
                      </a: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الكتاب صفحة (٤٨)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cs typeface="+mn-cs"/>
                        </a:rPr>
                        <a:t> السؤال الثاني.</a:t>
                      </a:r>
                      <a:endParaRPr lang="ar-SA" sz="24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3" name="صورة 12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1E7C31AC-AEDB-276F-7FDB-B25555CC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49500" y="0"/>
            <a:ext cx="1803400" cy="12954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3B84430-CCD3-E655-F06C-ED7413499678}"/>
              </a:ext>
            </a:extLst>
          </p:cNvPr>
          <p:cNvGrpSpPr/>
          <p:nvPr/>
        </p:nvGrpSpPr>
        <p:grpSpPr>
          <a:xfrm>
            <a:off x="2841140" y="745592"/>
            <a:ext cx="10561017" cy="647700"/>
            <a:chOff x="2926380" y="2097803"/>
            <a:chExt cx="10561017" cy="647700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7B64A97-D22F-93EC-BA3C-AEC31EB0E970}"/>
                </a:ext>
              </a:extLst>
            </p:cNvPr>
            <p:cNvGrpSpPr/>
            <p:nvPr/>
          </p:nvGrpSpPr>
          <p:grpSpPr>
            <a:xfrm>
              <a:off x="2926380" y="2097803"/>
              <a:ext cx="10561017" cy="647700"/>
              <a:chOff x="3406257" y="1069442"/>
              <a:chExt cx="9703317" cy="647700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1F8E03D9-8C26-181E-74EF-1E14E33420D0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7" name="مستطيل مستدير الزوايا 16">
                  <a:extLst>
                    <a:ext uri="{FF2B5EF4-FFF2-40B4-BE49-F238E27FC236}">
                      <a16:creationId xmlns:a16="http://schemas.microsoft.com/office/drawing/2014/main" id="{1D9909B4-A7E1-57D2-5F94-D502E27A19C6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مستطيل مستدير الزوايا 15">
                  <a:extLst>
                    <a:ext uri="{FF2B5EF4-FFF2-40B4-BE49-F238E27FC236}">
                      <a16:creationId xmlns:a16="http://schemas.microsoft.com/office/drawing/2014/main" id="{9C814FF4-CEA6-9512-A90B-65F08068B978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F872272D-2A93-65DC-6C60-D7D9238FB5E0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2737B8E5-9A1D-CD87-D91F-187AF90FCF8C}"/>
                  </a:ext>
                </a:extLst>
              </p:cNvPr>
              <p:cNvSpPr txBox="1"/>
              <p:nvPr/>
            </p:nvSpPr>
            <p:spPr>
              <a:xfrm>
                <a:off x="3406257" y="1184823"/>
                <a:ext cx="5258171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0B5CA5D4-D306-746E-D64B-AA8459FB376D}"/>
                </a:ext>
              </a:extLst>
            </p:cNvPr>
            <p:cNvSpPr txBox="1"/>
            <p:nvPr/>
          </p:nvSpPr>
          <p:spPr>
            <a:xfrm>
              <a:off x="8649334" y="2173307"/>
              <a:ext cx="1675460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الأول متوسط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1B8F3C4-A4B6-FCB2-0DA0-F5CFA0DC1492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31802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79274"/>
              </p:ext>
            </p:extLst>
          </p:nvPr>
        </p:nvGraphicFramePr>
        <p:xfrm>
          <a:off x="592668" y="1289682"/>
          <a:ext cx="15832666" cy="8108318"/>
        </p:xfrm>
        <a:graphic>
          <a:graphicData uri="http://schemas.openxmlformats.org/drawingml/2006/table">
            <a:tbl>
              <a:tblPr rtl="1" firstRow="1" bandRow="1"/>
              <a:tblGrid>
                <a:gridCol w="1446410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710289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673107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394255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843219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264206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1576557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2096487">
                  <a:extLst>
                    <a:ext uri="{9D8B030D-6E8A-4147-A177-3AD203B41FA5}">
                      <a16:colId xmlns:a16="http://schemas.microsoft.com/office/drawing/2014/main" val="53073060"/>
                    </a:ext>
                  </a:extLst>
                </a:gridCol>
                <a:gridCol w="1828136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9558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17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توحيد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حديث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000" b="1" dirty="0" err="1">
                          <a:solidFill>
                            <a:schemeClr val="bg1"/>
                          </a:solidFill>
                        </a:rPr>
                        <a:t>ت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فقه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تفسير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9168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١- ٧)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التوحيد وأقسامه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٨- ١٧)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الإسراء</a:t>
                      </a:r>
                    </a:p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١٨- ٢٧)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ClrTx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miri"/>
                        </a:rPr>
                        <a:t>حرص النبي ﷺ على هداية أمته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تلاوة: سورة يوسف</a:t>
                      </a:r>
                    </a:p>
                    <a:p>
                      <a:pPr algn="ctr"/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 - ٣٧).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الطهارة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تفسير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سورتي الناس والفلق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917619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تعرّف الطالبة التوحيد لغةً وشرعًا.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 * أن تحدد الطالبة الفرق بين أقسام التوحيد.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تبين الطالبة معنى العبودية وأنواعها 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 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أن تجيد الطالبة قراءة الحديث قراءة سليمة.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تبين الطالبة حرص النبي ﷺ على هداية أمته 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تستنبط الطالبة من الحديث مَهمَّة الرسل عليهم والسلام.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تكتب الطالبة خطوات علمية لاتباع النبي ﷺ.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ar-SA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</a:rPr>
                        <a:t>أن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TC-Regular"/>
                        </a:rPr>
                        <a:t>تحدد</a:t>
                      </a:r>
                      <a:r>
                        <a:rPr lang="ar-SA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</a:rPr>
                        <a:t> الطالبة معنى الطهارة.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</a:rPr>
                        <a:t>* أن تبيّن الطالبة أقسام الطهارة ، وأحكام كل قسم .</a:t>
                      </a:r>
                    </a:p>
                    <a:p>
                      <a:pPr algn="ctr" rtl="1">
                        <a:buFontTx/>
                        <a:buNone/>
                      </a:pPr>
                      <a:r>
                        <a:rPr lang="ar-SA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STC-Regular"/>
                        </a:rPr>
                        <a:t>* أن تذكر الطالبة حكم استعمال آنية الذهب والفضة.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تقرأ الطالبة الآيات قراءةً صحيحة.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تذكر الطالبة فضائل سورتي الناس والفلق.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تفسر الطالبة سورتي الناس والفلق.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تستنبط الطالبة الفوائد من السورتين.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* أن توضح الطالبة أهمية الالتجاء إلى الله تعالى وحده.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417106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الكتاب صفحة (١٧)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السؤال الأول. </a:t>
                      </a:r>
                      <a:endParaRPr lang="ar-SA" sz="20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0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الكتاب صفحة (٩٢)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السؤال الأول .</a:t>
                      </a:r>
                      <a:endParaRPr lang="ar-SA" sz="20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SA" sz="20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سورة يوسف مع مراعاة الأحكام التجويدية 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الكتاب صفحة ( ١٣٨)</a:t>
                      </a:r>
                    </a:p>
                    <a:p>
                      <a:pPr algn="ctr" rtl="1"/>
                      <a:r>
                        <a:rPr lang="ar-SA" sz="2000" b="1" dirty="0"/>
                        <a:t>السؤال الأول – الثالث.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الكتاب صفحة (٤٨)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000" b="1" dirty="0"/>
                        <a:t> السؤال الثاني.</a:t>
                      </a:r>
                      <a:endParaRPr lang="ar-SA" sz="2000" b="1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397788" y="91412"/>
            <a:ext cx="1466256" cy="1053226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3489876" y="618025"/>
            <a:ext cx="11191323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406187" y="1202400"/>
                <a:ext cx="4313031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86643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الأول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7CA55B8-110B-E09A-C74F-45A4260C520A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324040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3183466" y="2567002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ثاني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  <p:extLst>
      <p:ext uri="{BB962C8B-B14F-4D97-AF65-F5344CB8AC3E}">
        <p14:creationId xmlns:p14="http://schemas.microsoft.com/office/powerpoint/2010/main" val="263183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FBB2E26-D133-D6C0-36E1-4E056898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87727"/>
              </p:ext>
            </p:extLst>
          </p:nvPr>
        </p:nvGraphicFramePr>
        <p:xfrm>
          <a:off x="474132" y="1537781"/>
          <a:ext cx="15942734" cy="7493135"/>
        </p:xfrm>
        <a:graphic>
          <a:graphicData uri="http://schemas.openxmlformats.org/drawingml/2006/table">
            <a:tbl>
              <a:tblPr rtl="1" firstRow="1" bandRow="1"/>
              <a:tblGrid>
                <a:gridCol w="1945197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2786364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2733791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602359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2573022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3302001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54369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تلاوة: سورة الحج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(١ – ١٨)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استحقاق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العبادة لله وحده لا شريك له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منزلة الزكاة وشروط وجوبها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شعب الإيمان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١-٤) من سورة الجمعة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سليمة.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الأحكام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التجویدیة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</a:t>
                      </a:r>
                      <a:r>
                        <a:rPr lang="ar-SA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STC-Regular"/>
                          <a:cs typeface="+mn-cs"/>
                        </a:rPr>
                        <a:t> أن توضح الطالبة دلائل استحقاق الله تعالى للعبادة وحده لا شريك له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أن تحدد الطالبة معنى الزكاة.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منزلة الزكاة في الإسلام.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توضح الطالبة الحكمة من وجوب الزكاة.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تبین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الطالبة شروط وجوب الزكاة.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الحديث قراءة صحيحة.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تمثل الطالبة لشعب الإيمان.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أهمية خلق الحياء.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صحيحة.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معاني الكلمات الغريبة.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*أن تفسر الطالبة الآيات المحددة .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تستنبط الطالبة الفوائد من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الآيات.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منة الله تعالى علينا ببعثة محمد ﷺ وفضل أمته.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التدريب على تلاوة سورة الحج مع مراعاة الأحكام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التجویدیة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(١٥)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 ١١١) السؤال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(٧٨)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dirty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(٤٢)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السؤال الثالث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D3A024A8-BBB6-77D3-8A39-097153133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015633" y="127000"/>
            <a:ext cx="1803400" cy="129540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DA2995D-D65E-363B-3360-33DEC80A2638}"/>
              </a:ext>
            </a:extLst>
          </p:cNvPr>
          <p:cNvGrpSpPr/>
          <p:nvPr/>
        </p:nvGrpSpPr>
        <p:grpSpPr>
          <a:xfrm>
            <a:off x="3253891" y="774700"/>
            <a:ext cx="10561017" cy="647700"/>
            <a:chOff x="2926380" y="2097803"/>
            <a:chExt cx="10561017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5B658707-2570-0CD8-C0D0-71D8E388E2EB}"/>
                </a:ext>
              </a:extLst>
            </p:cNvPr>
            <p:cNvGrpSpPr/>
            <p:nvPr/>
          </p:nvGrpSpPr>
          <p:grpSpPr>
            <a:xfrm>
              <a:off x="2926380" y="2097803"/>
              <a:ext cx="10561017" cy="647700"/>
              <a:chOff x="3406257" y="1069442"/>
              <a:chExt cx="9703317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0814C410-36EF-2D1B-168A-6207718F8211}"/>
                  </a:ext>
                </a:extLst>
              </p:cNvPr>
              <p:cNvGrpSpPr/>
              <p:nvPr/>
            </p:nvGrpSpPr>
            <p:grpSpPr>
              <a:xfrm>
                <a:off x="3623016" y="1069442"/>
                <a:ext cx="9486558" cy="647700"/>
                <a:chOff x="3623016" y="1069442"/>
                <a:chExt cx="948655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664DA6BB-10F5-65E9-EA9C-4D516D537FFE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5EF35E12-3CC4-8AA7-941D-38084B7DF6A2}"/>
                    </a:ext>
                  </a:extLst>
                </p:cNvPr>
                <p:cNvSpPr/>
                <p:nvPr/>
              </p:nvSpPr>
              <p:spPr>
                <a:xfrm>
                  <a:off x="3623016" y="1069442"/>
                  <a:ext cx="9070632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4572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348F98E5-E221-D528-B1B5-B28FC697BCEA}"/>
                  </a:ext>
                </a:extLst>
              </p:cNvPr>
              <p:cNvSpPr txBox="1"/>
              <p:nvPr/>
            </p:nvSpPr>
            <p:spPr>
              <a:xfrm>
                <a:off x="9856013" y="1175724"/>
                <a:ext cx="2837636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A14F95A-9823-B1A9-437F-DA0F96B56AED}"/>
                  </a:ext>
                </a:extLst>
              </p:cNvPr>
              <p:cNvSpPr txBox="1"/>
              <p:nvPr/>
            </p:nvSpPr>
            <p:spPr>
              <a:xfrm>
                <a:off x="3406257" y="1184823"/>
                <a:ext cx="5258171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F72C080-7030-105B-BD3F-1F8CF12EE9F3}"/>
                </a:ext>
              </a:extLst>
            </p:cNvPr>
            <p:cNvSpPr txBox="1"/>
            <p:nvPr/>
          </p:nvSpPr>
          <p:spPr>
            <a:xfrm>
              <a:off x="8626172" y="2182407"/>
              <a:ext cx="174759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الثاني متوسط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4040D84-3190-D503-52F1-BF07A19A864C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334665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55B97E8-0963-94CE-B474-5ECF81C41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01712"/>
              </p:ext>
            </p:extLst>
          </p:nvPr>
        </p:nvGraphicFramePr>
        <p:xfrm>
          <a:off x="175187" y="1356006"/>
          <a:ext cx="16718426" cy="8029079"/>
        </p:xfrm>
        <a:graphic>
          <a:graphicData uri="http://schemas.openxmlformats.org/drawingml/2006/table">
            <a:tbl>
              <a:tblPr rtl="1" firstRow="1" bandRow="1"/>
              <a:tblGrid>
                <a:gridCol w="1251436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333510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696494133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2532802899"/>
                    </a:ext>
                  </a:extLst>
                </a:gridCol>
                <a:gridCol w="1546891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53073060"/>
                    </a:ext>
                  </a:extLst>
                </a:gridCol>
                <a:gridCol w="3594989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48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اليوم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الأحد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الإثنين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الثلاثاء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الأربعاء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الخميس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438204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المادة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ح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</a:rPr>
                        <a:t>قرآن </a:t>
                      </a:r>
                      <a:r>
                        <a:rPr lang="ar-SA" sz="2400" b="1" dirty="0" err="1">
                          <a:solidFill>
                            <a:schemeClr val="bg1"/>
                          </a:solidFill>
                        </a:rPr>
                        <a:t>ت</a:t>
                      </a:r>
                      <a:endParaRPr lang="ar-SA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11393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موضوع الدرس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١- ٧)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استحقاق 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العبادة لله وحده لا شريك له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٨ - ١٥)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١٦- ٢٢)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cs typeface="+mn-cs"/>
                        </a:rPr>
                        <a:t>شعب الإيمان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حفظ سورة التوبة</a:t>
                      </a:r>
                    </a:p>
                    <a:p>
                      <a:pPr algn="ctr" rtl="1"/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٢٣- ٢٩)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منزلة الزكاة وشروط وجوبها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١-٤) من سورة الجمعة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593274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هدف التعلم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* </a:t>
                      </a:r>
                      <a:r>
                        <a:rPr lang="ar-SA" sz="2400" b="1" i="0" u="none" strike="noStrike" dirty="0">
                          <a:solidFill>
                            <a:schemeClr val="tx2"/>
                          </a:solidFill>
                          <a:effectLst/>
                          <a:latin typeface="STC-Regular"/>
                          <a:cs typeface="+mn-cs"/>
                        </a:rPr>
                        <a:t> أن توضح الطالبة دلائل استحقاق الله تعالى للعبادة وحده لا شريك له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algn="ctr" rtl="1">
                        <a:buClr>
                          <a:schemeClr val="accent4"/>
                        </a:buClr>
                      </a:pP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الحديث قراءة صحيحة.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تمثل الطالبة لشعب الإيمان.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أهمية خلق الحياء.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Arial"/>
                          <a:sym typeface="Arial"/>
                        </a:rPr>
                        <a:t>* أن تبين الطالبة الأحكام التجويدية.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تحدد الطالبة معنى الزكاة.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منزلة الزكاة في الإسلام.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توضح الطالبة الحكمة من وجوب الزكاة.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تبین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الطالبة شروط وجوب الزكاة.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تقرأ الطالبة الآيات قراءة صحيحة.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معاني الكلمات الغريبة.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*أن تفسر الطالبة الآيات المحددة .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أن تستنبط الطالبة الفوائد من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الآيات.</a:t>
                      </a:r>
                      <a:b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أن تبين الطالبة منة الله تعالى علينا ببعثة محمد ﷺ وفضل أمته.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2185934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</a:rPr>
                        <a:t>الواجبات المنزلية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(١٥)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Arial"/>
                          <a:sym typeface="Arial"/>
                        </a:rPr>
                        <a:t>حفظ الآيات.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SA" sz="24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Arial"/>
                        <a:sym typeface="Open San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(٧٨) السؤال الأول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SA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حفظ الآيات.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 ١١١) السؤال الثاني .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الكتاب صفحة (٤٢)</a:t>
                      </a:r>
                    </a:p>
                    <a:p>
                      <a:pPr algn="ctr"/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السؤال الثالث </a:t>
                      </a:r>
                      <a:endParaRPr lang="ar-SA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5" name="صورة 4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EB5839D4-1127-7777-BBB7-EDBB504F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5772542" y="3601"/>
            <a:ext cx="1209124" cy="847674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3EFF013-B666-8A70-31FF-F7BA942A51BF}"/>
              </a:ext>
            </a:extLst>
          </p:cNvPr>
          <p:cNvGrpSpPr/>
          <p:nvPr/>
        </p:nvGrpSpPr>
        <p:grpSpPr>
          <a:xfrm>
            <a:off x="2660142" y="728984"/>
            <a:ext cx="11466617" cy="619728"/>
            <a:chOff x="4014694" y="2097803"/>
            <a:chExt cx="9472701" cy="64770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63411948-586E-29DA-2307-38A16E2183D9}"/>
                </a:ext>
              </a:extLst>
            </p:cNvPr>
            <p:cNvGrpSpPr/>
            <p:nvPr/>
          </p:nvGrpSpPr>
          <p:grpSpPr>
            <a:xfrm>
              <a:off x="4014694" y="2097803"/>
              <a:ext cx="9472701" cy="647700"/>
              <a:chOff x="4406186" y="1069442"/>
              <a:chExt cx="8703388" cy="647700"/>
            </a:xfrm>
          </p:grpSpPr>
          <p:grpSp>
            <p:nvGrpSpPr>
              <p:cNvPr id="9" name="مجموعة 8">
                <a:extLst>
                  <a:ext uri="{FF2B5EF4-FFF2-40B4-BE49-F238E27FC236}">
                    <a16:creationId xmlns:a16="http://schemas.microsoft.com/office/drawing/2014/main" id="{20A751F3-FD7D-0B6D-3770-30E8A2D6375E}"/>
                  </a:ext>
                </a:extLst>
              </p:cNvPr>
              <p:cNvGrpSpPr/>
              <p:nvPr/>
            </p:nvGrpSpPr>
            <p:grpSpPr>
              <a:xfrm>
                <a:off x="4406186" y="1069442"/>
                <a:ext cx="8703388" cy="647700"/>
                <a:chOff x="4406186" y="1069442"/>
                <a:chExt cx="8703388" cy="647700"/>
              </a:xfrm>
            </p:grpSpPr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59EBD965-F087-A8B4-5A71-9CBA822FA39F}"/>
                    </a:ext>
                  </a:extLst>
                </p:cNvPr>
                <p:cNvSpPr/>
                <p:nvPr/>
              </p:nvSpPr>
              <p:spPr>
                <a:xfrm>
                  <a:off x="11909425" y="1069442"/>
                  <a:ext cx="1200149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3265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مستطيل مستدير الزوايا 12">
                  <a:extLst>
                    <a:ext uri="{FF2B5EF4-FFF2-40B4-BE49-F238E27FC236}">
                      <a16:creationId xmlns:a16="http://schemas.microsoft.com/office/drawing/2014/main" id="{3BA9333A-49B6-D439-8213-F8538E2AE31F}"/>
                    </a:ext>
                  </a:extLst>
                </p:cNvPr>
                <p:cNvSpPr/>
                <p:nvPr/>
              </p:nvSpPr>
              <p:spPr>
                <a:xfrm>
                  <a:off x="4406186" y="1069442"/>
                  <a:ext cx="8287460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326578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BB0FFA1-DBD8-0D9F-9CC6-8A304A23DC03}"/>
                  </a:ext>
                </a:extLst>
              </p:cNvPr>
              <p:cNvSpPr txBox="1"/>
              <p:nvPr/>
            </p:nvSpPr>
            <p:spPr>
              <a:xfrm>
                <a:off x="10434750" y="1175724"/>
                <a:ext cx="2327580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l" defTabSz="3265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2795C0CC-3734-F0FE-BE52-CD68B47A9F5D}"/>
                  </a:ext>
                </a:extLst>
              </p:cNvPr>
              <p:cNvSpPr txBox="1"/>
              <p:nvPr/>
            </p:nvSpPr>
            <p:spPr>
              <a:xfrm>
                <a:off x="4406187" y="1202400"/>
                <a:ext cx="4313031" cy="48250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675C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١٤- ١٨ / ٢ / ١٤٤٦هـ - ١٨ - ٢٢ / ٨ / ٢٠٢٤</a:t>
                </a:r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F7BCF4-BBED-2909-5CE3-CD5B90007AC0}"/>
                </a:ext>
              </a:extLst>
            </p:cNvPr>
            <p:cNvSpPr txBox="1"/>
            <p:nvPr/>
          </p:nvSpPr>
          <p:spPr>
            <a:xfrm>
              <a:off x="8762497" y="2222277"/>
              <a:ext cx="1935117" cy="4825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326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الثاني متوسط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rPr>
                <a:t>تحفيظ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8F1D479-1951-9BCD-AA7D-EE858A491DAC}"/>
              </a:ext>
            </a:extLst>
          </p:cNvPr>
          <p:cNvSpPr txBox="1"/>
          <p:nvPr/>
        </p:nvSpPr>
        <p:spPr>
          <a:xfrm>
            <a:off x="252633" y="201288"/>
            <a:ext cx="247054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28675C"/>
                </a:solidFill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43597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6021535-259A-EF4F-9E79-B85F51E96EAA}"/>
              </a:ext>
            </a:extLst>
          </p:cNvPr>
          <p:cNvSpPr txBox="1"/>
          <p:nvPr/>
        </p:nvSpPr>
        <p:spPr>
          <a:xfrm>
            <a:off x="2963333" y="2516202"/>
            <a:ext cx="10227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031A1D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ثالث متوسط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arah" pitchFamily="2" charset="-78"/>
                <a:ea typeface="+mn-ea"/>
                <a:cs typeface="Farah" pitchFamily="2" charset="-78"/>
              </a:rPr>
              <a:t>عام - تحفيظ</a:t>
            </a:r>
          </a:p>
        </p:txBody>
      </p:sp>
    </p:spTree>
    <p:extLst>
      <p:ext uri="{BB962C8B-B14F-4D97-AF65-F5344CB8AC3E}">
        <p14:creationId xmlns:p14="http://schemas.microsoft.com/office/powerpoint/2010/main" val="28513388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reative Writing Workshop by Slidesgo">
  <a:themeElements>
    <a:clrScheme name="Simple Light">
      <a:dk1>
        <a:srgbClr val="031A1D"/>
      </a:dk1>
      <a:lt1>
        <a:srgbClr val="F8F1E8"/>
      </a:lt1>
      <a:dk2>
        <a:srgbClr val="E99A6F"/>
      </a:dk2>
      <a:lt2>
        <a:srgbClr val="073B42"/>
      </a:lt2>
      <a:accent1>
        <a:srgbClr val="239C8D"/>
      </a:accent1>
      <a:accent2>
        <a:srgbClr val="8A8AB2"/>
      </a:accent2>
      <a:accent3>
        <a:srgbClr val="BA9C8F"/>
      </a:accent3>
      <a:accent4>
        <a:srgbClr val="FFFFFF"/>
      </a:accent4>
      <a:accent5>
        <a:srgbClr val="FFFFFF"/>
      </a:accent5>
      <a:accent6>
        <a:srgbClr val="FFFFFF"/>
      </a:accent6>
      <a:hlink>
        <a:srgbClr val="031A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3567</Words>
  <Application>Microsoft Macintosh PowerPoint</Application>
  <PresentationFormat>مخصص</PresentationFormat>
  <Paragraphs>706</Paragraphs>
  <Slides>23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9" baseType="lpstr">
      <vt:lpstr>Amiri</vt:lpstr>
      <vt:lpstr>Aptos</vt:lpstr>
      <vt:lpstr>Aptos Display</vt:lpstr>
      <vt:lpstr>Arial</vt:lpstr>
      <vt:lpstr>Arya</vt:lpstr>
      <vt:lpstr>Bebas Neue</vt:lpstr>
      <vt:lpstr>Farah</vt:lpstr>
      <vt:lpstr>Lexend Deca</vt:lpstr>
      <vt:lpstr>Noto Sans</vt:lpstr>
      <vt:lpstr>Noto Sans Light</vt:lpstr>
      <vt:lpstr>Nunito Light</vt:lpstr>
      <vt:lpstr>STC-Regular</vt:lpstr>
      <vt:lpstr>Tahoma</vt:lpstr>
      <vt:lpstr>Wingdings</vt:lpstr>
      <vt:lpstr>نسق Office</vt:lpstr>
      <vt:lpstr>Creative Writing Workshop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omaimah me</dc:creator>
  <cp:lastModifiedBy>omaimah me</cp:lastModifiedBy>
  <cp:revision>14</cp:revision>
  <dcterms:created xsi:type="dcterms:W3CDTF">2024-08-13T23:59:52Z</dcterms:created>
  <dcterms:modified xsi:type="dcterms:W3CDTF">2024-08-17T15:34:21Z</dcterms:modified>
</cp:coreProperties>
</file>