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tableStyles.xml><?xml version="1.0" encoding="utf-8"?>
<a:tblStyleLst xmlns:a="http://schemas.openxmlformats.org/drawingml/2006/main" xmlns:r="http://schemas.openxmlformats.org/officeDocument/2006/relationships" def="{36F51F9D-1A48-4E1B-962E-16A9465F42DD}">
  <a:tblStyle styleId="{36F51F9D-1A48-4E1B-962E-16A9465F42DD}" styleName="Table_0">
    <a:wholeTbl>
      <a:tcTxStyle b="off" i="off">
        <a:font>
          <a:latin typeface="Calibri"/>
          <a:ea typeface="Calibri"/>
          <a:cs typeface="Calibri"/>
        </a:font>
        <a:schemeClr val="dk1"/>
      </a:tcTxStyle>
      <a:tcStyle>
        <a:tcBdr>
          <a:left>
            <a:ln cap="flat" cmpd="sng" w="9525">
              <a:solidFill>
                <a:schemeClr val="accent2"/>
              </a:solidFill>
              <a:prstDash val="solid"/>
              <a:round/>
              <a:headEnd len="med" w="med" type="none"/>
              <a:tailEnd len="med" w="med" type="none"/>
            </a:ln>
          </a:left>
          <a:right>
            <a:ln cap="flat" cmpd="sng" w="9525">
              <a:solidFill>
                <a:schemeClr val="accent2"/>
              </a:solidFill>
              <a:prstDash val="solid"/>
              <a:round/>
              <a:headEnd len="med" w="med" type="none"/>
              <a:tailEnd len="med" w="med" type="none"/>
            </a:ln>
          </a:right>
          <a:top>
            <a:ln cap="flat" cmpd="sng" w="9525">
              <a:solidFill>
                <a:schemeClr val="accent2"/>
              </a:solidFill>
              <a:prstDash val="solid"/>
              <a:round/>
              <a:headEnd len="med" w="med" type="none"/>
              <a:tailEnd len="med" w="med" type="none"/>
            </a:ln>
          </a:top>
          <a:bottom>
            <a:ln cap="flat" cmpd="sng" w="9525">
              <a:solidFill>
                <a:schemeClr val="accent2"/>
              </a:solidFill>
              <a:prstDash val="solid"/>
              <a:round/>
              <a:headEnd len="med" w="med" type="none"/>
              <a:tailEnd len="med" w="med" type="none"/>
            </a:ln>
          </a:bottom>
          <a:insideH>
            <a:ln cap="flat" cmpd="sng" w="9525">
              <a:solidFill>
                <a:schemeClr val="accent2"/>
              </a:solidFill>
              <a:prstDash val="solid"/>
              <a:round/>
              <a:headEnd len="med" w="med" type="none"/>
              <a:tailEnd len="med" w="med" type="none"/>
            </a:ln>
          </a:insideH>
          <a:insideV>
            <a:ln cap="flat" cmpd="sng" w="9525">
              <a:solidFill>
                <a:schemeClr val="accent2"/>
              </a:solidFill>
              <a:prstDash val="solid"/>
              <a:round/>
              <a:headEnd len="med" w="med" type="none"/>
              <a:tailEnd len="med" w="med" type="none"/>
            </a:ln>
          </a:insideV>
        </a:tcBdr>
        <a:fill>
          <a:solidFill>
            <a:srgbClr val="FFFFFF">
              <a:alpha val="0"/>
            </a:srgbClr>
          </a:solidFill>
        </a:fill>
      </a:tcStyle>
    </a:wholeTbl>
    <a:band1H>
      <a:tcStyle>
        <a:fill>
          <a:solidFill>
            <a:schemeClr val="accent2">
              <a:alpha val="40000"/>
            </a:schemeClr>
          </a:solidFill>
        </a:fill>
      </a:tcStyle>
    </a:band1H>
    <a:band1V>
      <a:tcStyle>
        <a:tcBdr>
          <a:top>
            <a:ln cap="flat" cmpd="sng" w="9525">
              <a:solidFill>
                <a:schemeClr val="accent2"/>
              </a:solidFill>
              <a:prstDash val="solid"/>
              <a:round/>
              <a:headEnd len="med" w="med" type="none"/>
              <a:tailEnd len="med" w="med" type="none"/>
            </a:ln>
          </a:top>
          <a:bottom>
            <a:ln cap="flat" cmpd="sng" w="9525">
              <a:solidFill>
                <a:schemeClr val="accent2"/>
              </a:solidFill>
              <a:prstDash val="solid"/>
              <a:round/>
              <a:headEnd len="med" w="med" type="none"/>
              <a:tailEnd len="med" w="med" type="none"/>
            </a:ln>
          </a:bottom>
        </a:tcBdr>
        <a:fill>
          <a:solidFill>
            <a:schemeClr val="accent2">
              <a:alpha val="40000"/>
            </a:schemeClr>
          </a:solidFill>
        </a:fill>
      </a:tcStyle>
    </a:band1V>
    <a:lastCol>
      <a:tcTxStyle b="on" i="off"/>
      <a:tcStyle>
        <a:tcBdr>
          <a:left>
            <a:ln cap="flat" cmpd="sng" w="9525">
              <a:solidFill>
                <a:schemeClr val="accent2"/>
              </a:solidFill>
              <a:prstDash val="solid"/>
              <a:round/>
              <a:headEnd len="med" w="med" type="none"/>
              <a:tailEnd len="med" w="med" type="none"/>
            </a:ln>
          </a:left>
          <a:right>
            <a:ln cap="flat" cmpd="sng" w="9525">
              <a:solidFill>
                <a:schemeClr val="accent2"/>
              </a:solidFill>
              <a:prstDash val="solid"/>
              <a:round/>
              <a:headEnd len="med" w="med" type="none"/>
              <a:tailEnd len="med" w="med" type="none"/>
            </a:ln>
          </a:right>
          <a:top>
            <a:ln cap="flat" cmpd="sng" w="9525">
              <a:solidFill>
                <a:schemeClr val="accent2"/>
              </a:solidFill>
              <a:prstDash val="solid"/>
              <a:round/>
              <a:headEnd len="med" w="med" type="none"/>
              <a:tailEnd len="med" w="med" type="none"/>
            </a:ln>
          </a:top>
          <a:bottom>
            <a:ln cap="flat" cmpd="sng" w="9525">
              <a:solidFill>
                <a:schemeClr val="accent2"/>
              </a:solidFill>
              <a:prstDash val="solid"/>
              <a:round/>
              <a:headEnd len="med" w="med" type="none"/>
              <a:tailEnd len="med" w="med" type="none"/>
            </a:ln>
          </a:bottom>
          <a:insideH>
            <a:ln cap="flat" cmpd="sng" w="9525">
              <a:solidFill>
                <a:schemeClr val="accent2"/>
              </a:solidFill>
              <a:prstDash val="solid"/>
              <a:round/>
              <a:headEnd len="med" w="med" type="none"/>
              <a:tailEnd len="med" w="med" type="none"/>
            </a:ln>
          </a:insideH>
          <a:insideV>
            <a:ln cap="flat" cmpd="sng" w="9525">
              <a:solidFill>
                <a:srgbClr val="000000">
                  <a:alpha val="0"/>
                </a:srgbClr>
              </a:solidFill>
              <a:prstDash val="solid"/>
              <a:round/>
              <a:headEnd len="med" w="med" type="none"/>
              <a:tailEnd len="med" w="med" type="none"/>
            </a:ln>
          </a:insideV>
        </a:tcBdr>
      </a:tcStyle>
    </a:lastCol>
    <a:firstCol>
      <a:tcTxStyle b="on" i="off"/>
      <a:tcStyle>
        <a:tcBdr>
          <a:left>
            <a:ln cap="flat" cmpd="sng" w="9525">
              <a:solidFill>
                <a:schemeClr val="accent2"/>
              </a:solidFill>
              <a:prstDash val="solid"/>
              <a:round/>
              <a:headEnd len="med" w="med" type="none"/>
              <a:tailEnd len="med" w="med" type="none"/>
            </a:ln>
          </a:left>
          <a:right>
            <a:ln cap="flat" cmpd="sng" w="9525">
              <a:solidFill>
                <a:schemeClr val="accent2"/>
              </a:solidFill>
              <a:prstDash val="solid"/>
              <a:round/>
              <a:headEnd len="med" w="med" type="none"/>
              <a:tailEnd len="med" w="med" type="none"/>
            </a:ln>
          </a:right>
          <a:top>
            <a:ln cap="flat" cmpd="sng" w="9525">
              <a:solidFill>
                <a:schemeClr val="accent2"/>
              </a:solidFill>
              <a:prstDash val="solid"/>
              <a:round/>
              <a:headEnd len="med" w="med" type="none"/>
              <a:tailEnd len="med" w="med" type="none"/>
            </a:ln>
          </a:top>
          <a:bottom>
            <a:ln cap="flat" cmpd="sng" w="9525">
              <a:solidFill>
                <a:schemeClr val="accent2"/>
              </a:solidFill>
              <a:prstDash val="solid"/>
              <a:round/>
              <a:headEnd len="med" w="med" type="none"/>
              <a:tailEnd len="med" w="med" type="none"/>
            </a:ln>
          </a:bottom>
          <a:insideH>
            <a:ln cap="flat" cmpd="sng" w="9525">
              <a:solidFill>
                <a:schemeClr val="accent2"/>
              </a:solidFill>
              <a:prstDash val="solid"/>
              <a:round/>
              <a:headEnd len="med" w="med" type="none"/>
              <a:tailEnd len="med" w="med" type="none"/>
            </a:ln>
          </a:insideH>
          <a:insideV>
            <a:ln cap="flat" cmpd="sng" w="9525">
              <a:solidFill>
                <a:srgbClr val="000000">
                  <a:alpha val="0"/>
                </a:srgbClr>
              </a:solidFill>
              <a:prstDash val="solid"/>
              <a:round/>
              <a:headEnd len="med" w="med" type="none"/>
              <a:tailEnd len="med" w="med" type="none"/>
            </a:ln>
          </a:insideV>
        </a:tcBdr>
      </a:tcStyle>
    </a:firstCol>
    <a:lastRow>
      <a:tcTxStyle b="on" i="off"/>
      <a:tcStyle>
        <a:tcBdr>
          <a:left>
            <a:ln cap="flat" cmpd="sng" w="9525">
              <a:solidFill>
                <a:schemeClr val="accent2"/>
              </a:solidFill>
              <a:prstDash val="solid"/>
              <a:round/>
              <a:headEnd len="med" w="med" type="none"/>
              <a:tailEnd len="med" w="med" type="none"/>
            </a:ln>
          </a:left>
          <a:right>
            <a:ln cap="flat" cmpd="sng" w="9525">
              <a:solidFill>
                <a:schemeClr val="accent2"/>
              </a:solidFill>
              <a:prstDash val="solid"/>
              <a:round/>
              <a:headEnd len="med" w="med" type="none"/>
              <a:tailEnd len="med" w="med" type="none"/>
            </a:ln>
          </a:right>
          <a:top>
            <a:ln cap="flat" cmpd="sng" w="9525">
              <a:solidFill>
                <a:schemeClr val="accent2"/>
              </a:solidFill>
              <a:prstDash val="solid"/>
              <a:round/>
              <a:headEnd len="med" w="med" type="none"/>
              <a:tailEnd len="med" w="med" type="none"/>
            </a:ln>
          </a:top>
          <a:bottom>
            <a:ln cap="flat" cmpd="sng" w="9525">
              <a:solidFill>
                <a:schemeClr val="accent2"/>
              </a:solidFill>
              <a:prstDash val="solid"/>
              <a:round/>
              <a:headEnd len="med" w="med" type="none"/>
              <a:tailEnd len="med" w="med" type="none"/>
            </a:ln>
          </a:bottom>
          <a:insideH>
            <a:ln cap="flat" cmpd="sng" w="9525">
              <a:solidFill>
                <a:srgbClr val="000000">
                  <a:alpha val="0"/>
                </a:srgbClr>
              </a:solidFill>
              <a:prstDash val="solid"/>
              <a:round/>
              <a:headEnd len="med" w="med" type="none"/>
              <a:tailEnd len="med" w="med" type="none"/>
            </a:ln>
          </a:insideH>
          <a:insideV>
            <a:ln cap="flat" cmpd="sng" w="9525">
              <a:solidFill>
                <a:srgbClr val="000000">
                  <a:alpha val="0"/>
                </a:srgbClr>
              </a:solidFill>
              <a:prstDash val="solid"/>
              <a:round/>
              <a:headEnd len="med" w="med" type="none"/>
              <a:tailEnd len="med" w="med" type="none"/>
            </a:ln>
          </a:insideV>
        </a:tcBdr>
        <a:fill>
          <a:solidFill>
            <a:srgbClr val="FFFFFF">
              <a:alpha val="0"/>
            </a:srgbClr>
          </a:solidFill>
        </a:fill>
      </a:tcStyle>
    </a:lastRow>
    <a:firstRow>
      <a:tcTxStyle b="on" i="off">
        <a:font>
          <a:latin typeface="Calibri"/>
          <a:ea typeface="Calibri"/>
          <a:cs typeface="Calibri"/>
        </a:font>
        <a:schemeClr val="lt1"/>
      </a:tcTxStyle>
      <a:tcStyle>
        <a:tcBdr>
          <a:left>
            <a:ln cap="flat" cmpd="sng" w="9525">
              <a:solidFill>
                <a:schemeClr val="accent2"/>
              </a:solidFill>
              <a:prstDash val="solid"/>
              <a:round/>
              <a:headEnd len="med" w="med" type="none"/>
              <a:tailEnd len="med" w="med" type="none"/>
            </a:ln>
          </a:left>
          <a:right>
            <a:ln cap="flat" cmpd="sng" w="9525">
              <a:solidFill>
                <a:schemeClr val="accent2"/>
              </a:solidFill>
              <a:prstDash val="solid"/>
              <a:round/>
              <a:headEnd len="med" w="med" type="none"/>
              <a:tailEnd len="med" w="med" type="none"/>
            </a:ln>
          </a:right>
          <a:top>
            <a:ln cap="flat" cmpd="sng" w="9525">
              <a:solidFill>
                <a:schemeClr val="accent2"/>
              </a:solidFill>
              <a:prstDash val="solid"/>
              <a:round/>
              <a:headEnd len="med" w="med" type="none"/>
              <a:tailEnd len="med" w="med" type="none"/>
            </a:ln>
          </a:top>
          <a:bottom>
            <a:ln cap="flat" cmpd="sng" w="9525">
              <a:solidFill>
                <a:schemeClr val="lt1"/>
              </a:solidFill>
              <a:prstDash val="solid"/>
              <a:round/>
              <a:headEnd len="med" w="med" type="none"/>
              <a:tailEnd len="med" w="med" type="none"/>
            </a:ln>
          </a:bottom>
          <a:insideH>
            <a:ln cap="flat" cmpd="sng" w="9525">
              <a:solidFill>
                <a:srgbClr val="000000">
                  <a:alpha val="0"/>
                </a:srgbClr>
              </a:solidFill>
              <a:prstDash val="solid"/>
              <a:round/>
              <a:headEnd len="med" w="med" type="none"/>
              <a:tailEnd len="med" w="med" type="none"/>
            </a:ln>
          </a:insideH>
          <a:insideV>
            <a:ln cap="flat" cmpd="sng" w="9525">
              <a:solidFill>
                <a:srgbClr val="000000">
                  <a:alpha val="0"/>
                </a:srgbClr>
              </a:solidFill>
              <a:prstDash val="solid"/>
              <a:round/>
              <a:headEnd len="med" w="med" type="none"/>
              <a:tailEnd len="med" w="med" type="none"/>
            </a:ln>
          </a:insideV>
        </a:tcBdr>
        <a:fill>
          <a:solidFill>
            <a:schemeClr val="accent2"/>
          </a:solidFill>
        </a:fill>
      </a:tcStyle>
    </a:firstRow>
  </a:tblStyle>
  <a:tblStyle styleId="{CBA7C884-9E70-4150-8D54-278FC584DEF3}" styleName="Table_1">
    <a:wholeTbl>
      <a:tcTxStyle b="off" i="off">
        <a:font>
          <a:latin typeface="Calibri"/>
          <a:ea typeface="Calibri"/>
          <a:cs typeface="Calibri"/>
        </a:font>
        <a:schemeClr val="dk1"/>
      </a:tcTxStyle>
      <a:tcStyle>
        <a:tcBdr>
          <a:left>
            <a:ln cap="flat" cmpd="sng" w="9525">
              <a:solidFill>
                <a:schemeClr val="accent5"/>
              </a:solidFill>
              <a:prstDash val="solid"/>
              <a:round/>
              <a:headEnd len="med" w="med" type="none"/>
              <a:tailEnd len="med" w="med" type="none"/>
            </a:ln>
          </a:left>
          <a:right>
            <a:ln cap="flat" cmpd="sng" w="9525">
              <a:solidFill>
                <a:schemeClr val="accent5"/>
              </a:solidFill>
              <a:prstDash val="solid"/>
              <a:round/>
              <a:headEnd len="med" w="med" type="none"/>
              <a:tailEnd len="med" w="med" type="none"/>
            </a:ln>
          </a:right>
          <a:top>
            <a:ln cap="flat" cmpd="sng" w="9525">
              <a:solidFill>
                <a:schemeClr val="accent5"/>
              </a:solidFill>
              <a:prstDash val="solid"/>
              <a:round/>
              <a:headEnd len="med" w="med" type="none"/>
              <a:tailEnd len="med" w="med" type="none"/>
            </a:ln>
          </a:top>
          <a:bottom>
            <a:ln cap="flat" cmpd="sng" w="9525">
              <a:solidFill>
                <a:schemeClr val="accent5"/>
              </a:solidFill>
              <a:prstDash val="solid"/>
              <a:round/>
              <a:headEnd len="med" w="med" type="none"/>
              <a:tailEnd len="med" w="med" type="none"/>
            </a:ln>
          </a:bottom>
          <a:insideH>
            <a:ln cap="flat" cmpd="sng" w="9525">
              <a:solidFill>
                <a:schemeClr val="accent5"/>
              </a:solidFill>
              <a:prstDash val="solid"/>
              <a:round/>
              <a:headEnd len="med" w="med" type="none"/>
              <a:tailEnd len="med" w="med" type="none"/>
            </a:ln>
          </a:insideH>
          <a:insideV>
            <a:ln cap="flat" cmpd="sng" w="9525">
              <a:solidFill>
                <a:schemeClr val="accent5"/>
              </a:solidFill>
              <a:prstDash val="solid"/>
              <a:round/>
              <a:headEnd len="med" w="med" type="none"/>
              <a:tailEnd len="med" w="med" type="none"/>
            </a:ln>
          </a:insideV>
        </a:tcBdr>
        <a:fill>
          <a:solidFill>
            <a:srgbClr val="FFFFFF">
              <a:alpha val="0"/>
            </a:srgbClr>
          </a:solidFill>
        </a:fill>
      </a:tcStyle>
    </a:wholeTbl>
    <a:band1H>
      <a:tcStyle>
        <a:fill>
          <a:solidFill>
            <a:schemeClr val="accent5">
              <a:alpha val="40000"/>
            </a:schemeClr>
          </a:solidFill>
        </a:fill>
      </a:tcStyle>
    </a:band1H>
    <a:band1V>
      <a:tcStyle>
        <a:tcBdr>
          <a:top>
            <a:ln cap="flat" cmpd="sng" w="9525">
              <a:solidFill>
                <a:schemeClr val="accent5"/>
              </a:solidFill>
              <a:prstDash val="solid"/>
              <a:round/>
              <a:headEnd len="med" w="med" type="none"/>
              <a:tailEnd len="med" w="med" type="none"/>
            </a:ln>
          </a:top>
          <a:bottom>
            <a:ln cap="flat" cmpd="sng" w="9525">
              <a:solidFill>
                <a:schemeClr val="accent5"/>
              </a:solidFill>
              <a:prstDash val="solid"/>
              <a:round/>
              <a:headEnd len="med" w="med" type="none"/>
              <a:tailEnd len="med" w="med" type="none"/>
            </a:ln>
          </a:bottom>
        </a:tcBdr>
        <a:fill>
          <a:solidFill>
            <a:schemeClr val="accent5">
              <a:alpha val="40000"/>
            </a:schemeClr>
          </a:solidFill>
        </a:fill>
      </a:tcStyle>
    </a:band1V>
    <a:lastCol>
      <a:tcTxStyle b="on" i="off"/>
      <a:tcStyle>
        <a:tcBdr>
          <a:left>
            <a:ln cap="flat" cmpd="sng" w="9525">
              <a:solidFill>
                <a:schemeClr val="accent5"/>
              </a:solidFill>
              <a:prstDash val="solid"/>
              <a:round/>
              <a:headEnd len="med" w="med" type="none"/>
              <a:tailEnd len="med" w="med" type="none"/>
            </a:ln>
          </a:left>
          <a:right>
            <a:ln cap="flat" cmpd="sng" w="9525">
              <a:solidFill>
                <a:schemeClr val="accent5"/>
              </a:solidFill>
              <a:prstDash val="solid"/>
              <a:round/>
              <a:headEnd len="med" w="med" type="none"/>
              <a:tailEnd len="med" w="med" type="none"/>
            </a:ln>
          </a:right>
          <a:top>
            <a:ln cap="flat" cmpd="sng" w="9525">
              <a:solidFill>
                <a:schemeClr val="accent5"/>
              </a:solidFill>
              <a:prstDash val="solid"/>
              <a:round/>
              <a:headEnd len="med" w="med" type="none"/>
              <a:tailEnd len="med" w="med" type="none"/>
            </a:ln>
          </a:top>
          <a:bottom>
            <a:ln cap="flat" cmpd="sng" w="9525">
              <a:solidFill>
                <a:schemeClr val="accent5"/>
              </a:solidFill>
              <a:prstDash val="solid"/>
              <a:round/>
              <a:headEnd len="med" w="med" type="none"/>
              <a:tailEnd len="med" w="med" type="none"/>
            </a:ln>
          </a:bottom>
          <a:insideH>
            <a:ln cap="flat" cmpd="sng" w="9525">
              <a:solidFill>
                <a:schemeClr val="accent5"/>
              </a:solidFill>
              <a:prstDash val="solid"/>
              <a:round/>
              <a:headEnd len="med" w="med" type="none"/>
              <a:tailEnd len="med" w="med" type="none"/>
            </a:ln>
          </a:insideH>
          <a:insideV>
            <a:ln cap="flat" cmpd="sng" w="9525">
              <a:solidFill>
                <a:srgbClr val="000000">
                  <a:alpha val="0"/>
                </a:srgbClr>
              </a:solidFill>
              <a:prstDash val="solid"/>
              <a:round/>
              <a:headEnd len="med" w="med" type="none"/>
              <a:tailEnd len="med" w="med" type="none"/>
            </a:ln>
          </a:insideV>
        </a:tcBdr>
      </a:tcStyle>
    </a:lastCol>
    <a:firstCol>
      <a:tcTxStyle b="on" i="off"/>
      <a:tcStyle>
        <a:tcBdr>
          <a:left>
            <a:ln cap="flat" cmpd="sng" w="9525">
              <a:solidFill>
                <a:schemeClr val="accent5"/>
              </a:solidFill>
              <a:prstDash val="solid"/>
              <a:round/>
              <a:headEnd len="med" w="med" type="none"/>
              <a:tailEnd len="med" w="med" type="none"/>
            </a:ln>
          </a:left>
          <a:right>
            <a:ln cap="flat" cmpd="sng" w="9525">
              <a:solidFill>
                <a:schemeClr val="accent5"/>
              </a:solidFill>
              <a:prstDash val="solid"/>
              <a:round/>
              <a:headEnd len="med" w="med" type="none"/>
              <a:tailEnd len="med" w="med" type="none"/>
            </a:ln>
          </a:right>
          <a:top>
            <a:ln cap="flat" cmpd="sng" w="9525">
              <a:solidFill>
                <a:schemeClr val="accent5"/>
              </a:solidFill>
              <a:prstDash val="solid"/>
              <a:round/>
              <a:headEnd len="med" w="med" type="none"/>
              <a:tailEnd len="med" w="med" type="none"/>
            </a:ln>
          </a:top>
          <a:bottom>
            <a:ln cap="flat" cmpd="sng" w="9525">
              <a:solidFill>
                <a:schemeClr val="accent5"/>
              </a:solidFill>
              <a:prstDash val="solid"/>
              <a:round/>
              <a:headEnd len="med" w="med" type="none"/>
              <a:tailEnd len="med" w="med" type="none"/>
            </a:ln>
          </a:bottom>
          <a:insideH>
            <a:ln cap="flat" cmpd="sng" w="9525">
              <a:solidFill>
                <a:schemeClr val="accent5"/>
              </a:solidFill>
              <a:prstDash val="solid"/>
              <a:round/>
              <a:headEnd len="med" w="med" type="none"/>
              <a:tailEnd len="med" w="med" type="none"/>
            </a:ln>
          </a:insideH>
          <a:insideV>
            <a:ln cap="flat" cmpd="sng" w="9525">
              <a:solidFill>
                <a:srgbClr val="000000">
                  <a:alpha val="0"/>
                </a:srgbClr>
              </a:solidFill>
              <a:prstDash val="solid"/>
              <a:round/>
              <a:headEnd len="med" w="med" type="none"/>
              <a:tailEnd len="med" w="med" type="none"/>
            </a:ln>
          </a:insideV>
        </a:tcBdr>
      </a:tcStyle>
    </a:firstCol>
    <a:lastRow>
      <a:tcTxStyle b="on" i="off"/>
      <a:tcStyle>
        <a:tcBdr>
          <a:left>
            <a:ln cap="flat" cmpd="sng" w="9525">
              <a:solidFill>
                <a:schemeClr val="accent5"/>
              </a:solidFill>
              <a:prstDash val="solid"/>
              <a:round/>
              <a:headEnd len="med" w="med" type="none"/>
              <a:tailEnd len="med" w="med" type="none"/>
            </a:ln>
          </a:left>
          <a:right>
            <a:ln cap="flat" cmpd="sng" w="9525">
              <a:solidFill>
                <a:schemeClr val="accent5"/>
              </a:solidFill>
              <a:prstDash val="solid"/>
              <a:round/>
              <a:headEnd len="med" w="med" type="none"/>
              <a:tailEnd len="med" w="med" type="none"/>
            </a:ln>
          </a:right>
          <a:top>
            <a:ln cap="flat" cmpd="sng" w="9525">
              <a:solidFill>
                <a:schemeClr val="accent5"/>
              </a:solidFill>
              <a:prstDash val="solid"/>
              <a:round/>
              <a:headEnd len="med" w="med" type="none"/>
              <a:tailEnd len="med" w="med" type="none"/>
            </a:ln>
          </a:top>
          <a:bottom>
            <a:ln cap="flat" cmpd="sng" w="9525">
              <a:solidFill>
                <a:schemeClr val="accent5"/>
              </a:solidFill>
              <a:prstDash val="solid"/>
              <a:round/>
              <a:headEnd len="med" w="med" type="none"/>
              <a:tailEnd len="med" w="med" type="none"/>
            </a:ln>
          </a:bottom>
          <a:insideH>
            <a:ln cap="flat" cmpd="sng" w="9525">
              <a:solidFill>
                <a:srgbClr val="000000">
                  <a:alpha val="0"/>
                </a:srgbClr>
              </a:solidFill>
              <a:prstDash val="solid"/>
              <a:round/>
              <a:headEnd len="med" w="med" type="none"/>
              <a:tailEnd len="med" w="med" type="none"/>
            </a:ln>
          </a:insideH>
          <a:insideV>
            <a:ln cap="flat" cmpd="sng" w="9525">
              <a:solidFill>
                <a:srgbClr val="000000">
                  <a:alpha val="0"/>
                </a:srgbClr>
              </a:solidFill>
              <a:prstDash val="solid"/>
              <a:round/>
              <a:headEnd len="med" w="med" type="none"/>
              <a:tailEnd len="med" w="med" type="none"/>
            </a:ln>
          </a:insideV>
        </a:tcBdr>
        <a:fill>
          <a:solidFill>
            <a:srgbClr val="FFFFFF">
              <a:alpha val="0"/>
            </a:srgbClr>
          </a:solidFill>
        </a:fill>
      </a:tcStyle>
    </a:lastRow>
    <a:firstRow>
      <a:tcTxStyle b="on" i="off">
        <a:font>
          <a:latin typeface="Calibri"/>
          <a:ea typeface="Calibri"/>
          <a:cs typeface="Calibri"/>
        </a:font>
        <a:schemeClr val="lt1"/>
      </a:tcTxStyle>
      <a:tcStyle>
        <a:tcBdr>
          <a:left>
            <a:ln cap="flat" cmpd="sng" w="9525">
              <a:solidFill>
                <a:schemeClr val="accent5"/>
              </a:solidFill>
              <a:prstDash val="solid"/>
              <a:round/>
              <a:headEnd len="med" w="med" type="none"/>
              <a:tailEnd len="med" w="med" type="none"/>
            </a:ln>
          </a:left>
          <a:right>
            <a:ln cap="flat" cmpd="sng" w="9525">
              <a:solidFill>
                <a:schemeClr val="accent5"/>
              </a:solidFill>
              <a:prstDash val="solid"/>
              <a:round/>
              <a:headEnd len="med" w="med" type="none"/>
              <a:tailEnd len="med" w="med" type="none"/>
            </a:ln>
          </a:right>
          <a:top>
            <a:ln cap="flat" cmpd="sng" w="9525">
              <a:solidFill>
                <a:schemeClr val="accent5"/>
              </a:solidFill>
              <a:prstDash val="solid"/>
              <a:round/>
              <a:headEnd len="med" w="med" type="none"/>
              <a:tailEnd len="med" w="med" type="none"/>
            </a:ln>
          </a:top>
          <a:bottom>
            <a:ln cap="flat" cmpd="sng" w="9525">
              <a:solidFill>
                <a:schemeClr val="lt1"/>
              </a:solidFill>
              <a:prstDash val="solid"/>
              <a:round/>
              <a:headEnd len="med" w="med" type="none"/>
              <a:tailEnd len="med" w="med" type="none"/>
            </a:ln>
          </a:bottom>
          <a:insideH>
            <a:ln cap="flat" cmpd="sng" w="9525">
              <a:solidFill>
                <a:srgbClr val="000000">
                  <a:alpha val="0"/>
                </a:srgbClr>
              </a:solidFill>
              <a:prstDash val="solid"/>
              <a:round/>
              <a:headEnd len="med" w="med" type="none"/>
              <a:tailEnd len="med" w="med" type="none"/>
            </a:ln>
          </a:insideH>
          <a:insideV>
            <a:ln cap="flat" cmpd="sng" w="9525">
              <a:solidFill>
                <a:srgbClr val="000000">
                  <a:alpha val="0"/>
                </a:srgbClr>
              </a:solidFill>
              <a:prstDash val="solid"/>
              <a:round/>
              <a:headEnd len="med" w="med" type="none"/>
              <a:tailEnd len="med" w="med" type="none"/>
            </a:ln>
          </a:insideV>
        </a:tcBdr>
        <a:fill>
          <a:solidFill>
            <a:schemeClr val="accent5"/>
          </a:solidFill>
        </a:fill>
      </a:tcStyle>
    </a:firstRow>
  </a:tblStyle>
  <a:tblStyle styleId="{8118BE7B-C712-4F7A-9056-DF1578180296}" styleName="Table_2">
    <a:wholeTbl>
      <a:tcTxStyle b="off" i="off">
        <a:font>
          <a:latin typeface="Calibri"/>
          <a:ea typeface="Calibri"/>
          <a:cs typeface="Calibri"/>
        </a:font>
        <a:schemeClr val="dk1"/>
      </a:tcTxStyle>
      <a:tcStyle>
        <a:tcBdr>
          <a:left>
            <a:ln cap="flat" cmpd="sng" w="9525">
              <a:solidFill>
                <a:schemeClr val="accent1"/>
              </a:solidFill>
              <a:prstDash val="solid"/>
              <a:round/>
              <a:headEnd len="med" w="med" type="none"/>
              <a:tailEnd len="med" w="med" type="none"/>
            </a:ln>
          </a:left>
          <a:right>
            <a:ln cap="flat" cmpd="sng" w="9525">
              <a:solidFill>
                <a:schemeClr val="accent1"/>
              </a:solidFill>
              <a:prstDash val="solid"/>
              <a:round/>
              <a:headEnd len="med" w="med" type="none"/>
              <a:tailEnd len="med" w="med" type="none"/>
            </a:ln>
          </a:right>
          <a:top>
            <a:ln cap="flat" cmpd="sng" w="9525">
              <a:solidFill>
                <a:schemeClr val="accent1"/>
              </a:solidFill>
              <a:prstDash val="solid"/>
              <a:round/>
              <a:headEnd len="med" w="med" type="none"/>
              <a:tailEnd len="med" w="med" type="none"/>
            </a:ln>
          </a:top>
          <a:bottom>
            <a:ln cap="flat" cmpd="sng" w="9525">
              <a:solidFill>
                <a:schemeClr val="accent1"/>
              </a:solidFill>
              <a:prstDash val="solid"/>
              <a:round/>
              <a:headEnd len="med" w="med" type="none"/>
              <a:tailEnd len="med" w="med" type="none"/>
            </a:ln>
          </a:bottom>
          <a:insideH>
            <a:ln cap="flat" cmpd="sng" w="9525">
              <a:solidFill>
                <a:schemeClr val="accent1"/>
              </a:solidFill>
              <a:prstDash val="solid"/>
              <a:round/>
              <a:headEnd len="med" w="med" type="none"/>
              <a:tailEnd len="med" w="med" type="none"/>
            </a:ln>
          </a:insideH>
          <a:insideV>
            <a:ln cap="flat" cmpd="sng" w="9525">
              <a:solidFill>
                <a:schemeClr val="accent1"/>
              </a:solidFill>
              <a:prstDash val="solid"/>
              <a:round/>
              <a:headEnd len="med" w="med" type="none"/>
              <a:tailEnd len="med" w="med" type="none"/>
            </a:ln>
          </a:insideV>
        </a:tcBdr>
        <a:fill>
          <a:solidFill>
            <a:srgbClr val="FFFFFF">
              <a:alpha val="0"/>
            </a:srgbClr>
          </a:solidFill>
        </a:fill>
      </a:tcStyle>
    </a:wholeTbl>
    <a:band1H>
      <a:tcStyle>
        <a:fill>
          <a:solidFill>
            <a:schemeClr val="accent1">
              <a:alpha val="40000"/>
            </a:schemeClr>
          </a:solidFill>
        </a:fill>
      </a:tcStyle>
    </a:band1H>
    <a:band1V>
      <a:tcStyle>
        <a:tcBdr>
          <a:top>
            <a:ln cap="flat" cmpd="sng" w="9525">
              <a:solidFill>
                <a:schemeClr val="accent1"/>
              </a:solidFill>
              <a:prstDash val="solid"/>
              <a:round/>
              <a:headEnd len="med" w="med" type="none"/>
              <a:tailEnd len="med" w="med" type="none"/>
            </a:ln>
          </a:top>
          <a:bottom>
            <a:ln cap="flat" cmpd="sng" w="9525">
              <a:solidFill>
                <a:schemeClr val="accent1"/>
              </a:solidFill>
              <a:prstDash val="solid"/>
              <a:round/>
              <a:headEnd len="med" w="med" type="none"/>
              <a:tailEnd len="med" w="med" type="none"/>
            </a:ln>
          </a:bottom>
        </a:tcBdr>
        <a:fill>
          <a:solidFill>
            <a:schemeClr val="accent1">
              <a:alpha val="40000"/>
            </a:schemeClr>
          </a:solidFill>
        </a:fill>
      </a:tcStyle>
    </a:band1V>
    <a:lastCol>
      <a:tcTxStyle b="on" i="off"/>
      <a:tcStyle>
        <a:tcBdr>
          <a:left>
            <a:ln cap="flat" cmpd="sng" w="9525">
              <a:solidFill>
                <a:schemeClr val="accent1"/>
              </a:solidFill>
              <a:prstDash val="solid"/>
              <a:round/>
              <a:headEnd len="med" w="med" type="none"/>
              <a:tailEnd len="med" w="med" type="none"/>
            </a:ln>
          </a:left>
          <a:right>
            <a:ln cap="flat" cmpd="sng" w="9525">
              <a:solidFill>
                <a:schemeClr val="accent1"/>
              </a:solidFill>
              <a:prstDash val="solid"/>
              <a:round/>
              <a:headEnd len="med" w="med" type="none"/>
              <a:tailEnd len="med" w="med" type="none"/>
            </a:ln>
          </a:right>
          <a:top>
            <a:ln cap="flat" cmpd="sng" w="9525">
              <a:solidFill>
                <a:schemeClr val="accent1"/>
              </a:solidFill>
              <a:prstDash val="solid"/>
              <a:round/>
              <a:headEnd len="med" w="med" type="none"/>
              <a:tailEnd len="med" w="med" type="none"/>
            </a:ln>
          </a:top>
          <a:bottom>
            <a:ln cap="flat" cmpd="sng" w="9525">
              <a:solidFill>
                <a:schemeClr val="accent1"/>
              </a:solidFill>
              <a:prstDash val="solid"/>
              <a:round/>
              <a:headEnd len="med" w="med" type="none"/>
              <a:tailEnd len="med" w="med" type="none"/>
            </a:ln>
          </a:bottom>
          <a:insideH>
            <a:ln cap="flat" cmpd="sng" w="9525">
              <a:solidFill>
                <a:schemeClr val="accent1"/>
              </a:solidFill>
              <a:prstDash val="solid"/>
              <a:round/>
              <a:headEnd len="med" w="med" type="none"/>
              <a:tailEnd len="med" w="med" type="none"/>
            </a:ln>
          </a:insideH>
          <a:insideV>
            <a:ln cap="flat" cmpd="sng" w="9525">
              <a:solidFill>
                <a:srgbClr val="000000">
                  <a:alpha val="0"/>
                </a:srgbClr>
              </a:solidFill>
              <a:prstDash val="solid"/>
              <a:round/>
              <a:headEnd len="med" w="med" type="none"/>
              <a:tailEnd len="med" w="med" type="none"/>
            </a:ln>
          </a:insideV>
        </a:tcBdr>
      </a:tcStyle>
    </a:lastCol>
    <a:firstCol>
      <a:tcTxStyle b="on" i="off"/>
      <a:tcStyle>
        <a:tcBdr>
          <a:left>
            <a:ln cap="flat" cmpd="sng" w="9525">
              <a:solidFill>
                <a:schemeClr val="accent1"/>
              </a:solidFill>
              <a:prstDash val="solid"/>
              <a:round/>
              <a:headEnd len="med" w="med" type="none"/>
              <a:tailEnd len="med" w="med" type="none"/>
            </a:ln>
          </a:left>
          <a:right>
            <a:ln cap="flat" cmpd="sng" w="9525">
              <a:solidFill>
                <a:schemeClr val="accent1"/>
              </a:solidFill>
              <a:prstDash val="solid"/>
              <a:round/>
              <a:headEnd len="med" w="med" type="none"/>
              <a:tailEnd len="med" w="med" type="none"/>
            </a:ln>
          </a:right>
          <a:top>
            <a:ln cap="flat" cmpd="sng" w="9525">
              <a:solidFill>
                <a:schemeClr val="accent1"/>
              </a:solidFill>
              <a:prstDash val="solid"/>
              <a:round/>
              <a:headEnd len="med" w="med" type="none"/>
              <a:tailEnd len="med" w="med" type="none"/>
            </a:ln>
          </a:top>
          <a:bottom>
            <a:ln cap="flat" cmpd="sng" w="9525">
              <a:solidFill>
                <a:schemeClr val="accent1"/>
              </a:solidFill>
              <a:prstDash val="solid"/>
              <a:round/>
              <a:headEnd len="med" w="med" type="none"/>
              <a:tailEnd len="med" w="med" type="none"/>
            </a:ln>
          </a:bottom>
          <a:insideH>
            <a:ln cap="flat" cmpd="sng" w="9525">
              <a:solidFill>
                <a:schemeClr val="accent1"/>
              </a:solidFill>
              <a:prstDash val="solid"/>
              <a:round/>
              <a:headEnd len="med" w="med" type="none"/>
              <a:tailEnd len="med" w="med" type="none"/>
            </a:ln>
          </a:insideH>
          <a:insideV>
            <a:ln cap="flat" cmpd="sng" w="9525">
              <a:solidFill>
                <a:srgbClr val="000000">
                  <a:alpha val="0"/>
                </a:srgbClr>
              </a:solidFill>
              <a:prstDash val="solid"/>
              <a:round/>
              <a:headEnd len="med" w="med" type="none"/>
              <a:tailEnd len="med" w="med" type="none"/>
            </a:ln>
          </a:insideV>
        </a:tcBdr>
      </a:tcStyle>
    </a:firstCol>
    <a:lastRow>
      <a:tcTxStyle b="on" i="off"/>
      <a:tcStyle>
        <a:tcBdr>
          <a:left>
            <a:ln cap="flat" cmpd="sng" w="9525">
              <a:solidFill>
                <a:schemeClr val="accent1"/>
              </a:solidFill>
              <a:prstDash val="solid"/>
              <a:round/>
              <a:headEnd len="med" w="med" type="none"/>
              <a:tailEnd len="med" w="med" type="none"/>
            </a:ln>
          </a:left>
          <a:right>
            <a:ln cap="flat" cmpd="sng" w="9525">
              <a:solidFill>
                <a:schemeClr val="accent1"/>
              </a:solidFill>
              <a:prstDash val="solid"/>
              <a:round/>
              <a:headEnd len="med" w="med" type="none"/>
              <a:tailEnd len="med" w="med" type="none"/>
            </a:ln>
          </a:right>
          <a:top>
            <a:ln cap="flat" cmpd="sng" w="9525">
              <a:solidFill>
                <a:schemeClr val="accent1"/>
              </a:solidFill>
              <a:prstDash val="solid"/>
              <a:round/>
              <a:headEnd len="med" w="med" type="none"/>
              <a:tailEnd len="med" w="med" type="none"/>
            </a:ln>
          </a:top>
          <a:bottom>
            <a:ln cap="flat" cmpd="sng" w="9525">
              <a:solidFill>
                <a:schemeClr val="accent1"/>
              </a:solidFill>
              <a:prstDash val="solid"/>
              <a:round/>
              <a:headEnd len="med" w="med" type="none"/>
              <a:tailEnd len="med" w="med" type="none"/>
            </a:ln>
          </a:bottom>
          <a:insideH>
            <a:ln cap="flat" cmpd="sng" w="9525">
              <a:solidFill>
                <a:srgbClr val="000000">
                  <a:alpha val="0"/>
                </a:srgbClr>
              </a:solidFill>
              <a:prstDash val="solid"/>
              <a:round/>
              <a:headEnd len="med" w="med" type="none"/>
              <a:tailEnd len="med" w="med" type="none"/>
            </a:ln>
          </a:insideH>
          <a:insideV>
            <a:ln cap="flat" cmpd="sng" w="9525">
              <a:solidFill>
                <a:srgbClr val="000000">
                  <a:alpha val="0"/>
                </a:srgbClr>
              </a:solidFill>
              <a:prstDash val="solid"/>
              <a:round/>
              <a:headEnd len="med" w="med" type="none"/>
              <a:tailEnd len="med" w="med" type="none"/>
            </a:ln>
          </a:insideV>
        </a:tcBdr>
        <a:fill>
          <a:solidFill>
            <a:srgbClr val="FFFFFF">
              <a:alpha val="0"/>
            </a:srgbClr>
          </a:solidFill>
        </a:fill>
      </a:tcStyle>
    </a:lastRow>
    <a:firstRow>
      <a:tcTxStyle b="on" i="off">
        <a:font>
          <a:latin typeface="Calibri"/>
          <a:ea typeface="Calibri"/>
          <a:cs typeface="Calibri"/>
        </a:font>
        <a:schemeClr val="lt1"/>
      </a:tcTxStyle>
      <a:tcStyle>
        <a:tcBdr>
          <a:left>
            <a:ln cap="flat" cmpd="sng" w="9525">
              <a:solidFill>
                <a:schemeClr val="accent1"/>
              </a:solidFill>
              <a:prstDash val="solid"/>
              <a:round/>
              <a:headEnd len="med" w="med" type="none"/>
              <a:tailEnd len="med" w="med" type="none"/>
            </a:ln>
          </a:left>
          <a:right>
            <a:ln cap="flat" cmpd="sng" w="9525">
              <a:solidFill>
                <a:schemeClr val="accent1"/>
              </a:solidFill>
              <a:prstDash val="solid"/>
              <a:round/>
              <a:headEnd len="med" w="med" type="none"/>
              <a:tailEnd len="med" w="med" type="none"/>
            </a:ln>
          </a:right>
          <a:top>
            <a:ln cap="flat" cmpd="sng" w="9525">
              <a:solidFill>
                <a:schemeClr val="accent1"/>
              </a:solidFill>
              <a:prstDash val="solid"/>
              <a:round/>
              <a:headEnd len="med" w="med" type="none"/>
              <a:tailEnd len="med" w="med" type="none"/>
            </a:ln>
          </a:top>
          <a:bottom>
            <a:ln cap="flat" cmpd="sng" w="9525">
              <a:solidFill>
                <a:schemeClr val="lt1"/>
              </a:solidFill>
              <a:prstDash val="solid"/>
              <a:round/>
              <a:headEnd len="med" w="med" type="none"/>
              <a:tailEnd len="med" w="med" type="none"/>
            </a:ln>
          </a:bottom>
          <a:insideH>
            <a:ln cap="flat" cmpd="sng" w="9525">
              <a:solidFill>
                <a:srgbClr val="000000">
                  <a:alpha val="0"/>
                </a:srgbClr>
              </a:solidFill>
              <a:prstDash val="solid"/>
              <a:round/>
              <a:headEnd len="med" w="med" type="none"/>
              <a:tailEnd len="med" w="med" type="none"/>
            </a:ln>
          </a:insideH>
          <a:insideV>
            <a:ln cap="flat" cmpd="sng" w="9525">
              <a:solidFill>
                <a:srgbClr val="000000">
                  <a:alpha val="0"/>
                </a:srgbClr>
              </a:solidFill>
              <a:prstDash val="solid"/>
              <a:round/>
              <a:headEnd len="med" w="med" type="none"/>
              <a:tailEnd len="med" w="med" type="none"/>
            </a:ln>
          </a:insideV>
        </a:tcBdr>
        <a:fill>
          <a:solidFill>
            <a:schemeClr val="accent1"/>
          </a:solidFill>
        </a:fill>
      </a:tcStyle>
    </a:firstRow>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4" Type="http://schemas.openxmlformats.org/officeDocument/2006/relationships/slide" Target="slides/slide59.xml"/><Relationship Id="rId63" Type="http://schemas.openxmlformats.org/officeDocument/2006/relationships/slide" Target="slides/slide58.xml"/><Relationship Id="rId22" Type="http://schemas.openxmlformats.org/officeDocument/2006/relationships/slide" Target="slides/slide17.xml"/><Relationship Id="rId66" Type="http://schemas.openxmlformats.org/officeDocument/2006/relationships/slide" Target="slides/slide61.xml"/><Relationship Id="rId21" Type="http://schemas.openxmlformats.org/officeDocument/2006/relationships/slide" Target="slides/slide16.xml"/><Relationship Id="rId65" Type="http://schemas.openxmlformats.org/officeDocument/2006/relationships/slide" Target="slides/slide60.xml"/><Relationship Id="rId24" Type="http://schemas.openxmlformats.org/officeDocument/2006/relationships/slide" Target="slides/slide19.xml"/><Relationship Id="rId68" Type="http://schemas.openxmlformats.org/officeDocument/2006/relationships/slide" Target="slides/slide63.xml"/><Relationship Id="rId23" Type="http://schemas.openxmlformats.org/officeDocument/2006/relationships/slide" Target="slides/slide18.xml"/><Relationship Id="rId67" Type="http://schemas.openxmlformats.org/officeDocument/2006/relationships/slide" Target="slides/slide62.xml"/><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slide" Target="slides/slide64.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0" name="Shape 80"/>
        <p:cNvGrpSpPr/>
        <p:nvPr/>
      </p:nvGrpSpPr>
      <p:grpSpPr>
        <a:xfrm>
          <a:off x="0" y="0"/>
          <a:ext cx="0" cy="0"/>
          <a:chOff x="0" y="0"/>
          <a:chExt cx="0" cy="0"/>
        </a:xfrm>
      </p:grpSpPr>
      <p:sp>
        <p:nvSpPr>
          <p:cNvPr id="81" name="Shape 8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2" name="Shape 8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0" name="Shape 160"/>
        <p:cNvGrpSpPr/>
        <p:nvPr/>
      </p:nvGrpSpPr>
      <p:grpSpPr>
        <a:xfrm>
          <a:off x="0" y="0"/>
          <a:ext cx="0" cy="0"/>
          <a:chOff x="0" y="0"/>
          <a:chExt cx="0" cy="0"/>
        </a:xfrm>
      </p:grpSpPr>
      <p:sp>
        <p:nvSpPr>
          <p:cNvPr id="161" name="Shape 16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62" name="Shape 16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1" name="Shape 171"/>
        <p:cNvGrpSpPr/>
        <p:nvPr/>
      </p:nvGrpSpPr>
      <p:grpSpPr>
        <a:xfrm>
          <a:off x="0" y="0"/>
          <a:ext cx="0" cy="0"/>
          <a:chOff x="0" y="0"/>
          <a:chExt cx="0" cy="0"/>
        </a:xfrm>
      </p:grpSpPr>
      <p:sp>
        <p:nvSpPr>
          <p:cNvPr id="172" name="Shape 17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73" name="Shape 17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3" name="Shape 183"/>
        <p:cNvGrpSpPr/>
        <p:nvPr/>
      </p:nvGrpSpPr>
      <p:grpSpPr>
        <a:xfrm>
          <a:off x="0" y="0"/>
          <a:ext cx="0" cy="0"/>
          <a:chOff x="0" y="0"/>
          <a:chExt cx="0" cy="0"/>
        </a:xfrm>
      </p:grpSpPr>
      <p:sp>
        <p:nvSpPr>
          <p:cNvPr id="184" name="Shape 18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85" name="Shape 18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1" name="Shape 191"/>
        <p:cNvGrpSpPr/>
        <p:nvPr/>
      </p:nvGrpSpPr>
      <p:grpSpPr>
        <a:xfrm>
          <a:off x="0" y="0"/>
          <a:ext cx="0" cy="0"/>
          <a:chOff x="0" y="0"/>
          <a:chExt cx="0" cy="0"/>
        </a:xfrm>
      </p:grpSpPr>
      <p:sp>
        <p:nvSpPr>
          <p:cNvPr id="192" name="Shape 19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93" name="Shape 19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9" name="Shape 199"/>
        <p:cNvGrpSpPr/>
        <p:nvPr/>
      </p:nvGrpSpPr>
      <p:grpSpPr>
        <a:xfrm>
          <a:off x="0" y="0"/>
          <a:ext cx="0" cy="0"/>
          <a:chOff x="0" y="0"/>
          <a:chExt cx="0" cy="0"/>
        </a:xfrm>
      </p:grpSpPr>
      <p:sp>
        <p:nvSpPr>
          <p:cNvPr id="200" name="Shape 20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01" name="Shape 20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7" name="Shape 207"/>
        <p:cNvGrpSpPr/>
        <p:nvPr/>
      </p:nvGrpSpPr>
      <p:grpSpPr>
        <a:xfrm>
          <a:off x="0" y="0"/>
          <a:ext cx="0" cy="0"/>
          <a:chOff x="0" y="0"/>
          <a:chExt cx="0" cy="0"/>
        </a:xfrm>
      </p:grpSpPr>
      <p:sp>
        <p:nvSpPr>
          <p:cNvPr id="208" name="Shape 20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09" name="Shape 20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5" name="Shape 215"/>
        <p:cNvGrpSpPr/>
        <p:nvPr/>
      </p:nvGrpSpPr>
      <p:grpSpPr>
        <a:xfrm>
          <a:off x="0" y="0"/>
          <a:ext cx="0" cy="0"/>
          <a:chOff x="0" y="0"/>
          <a:chExt cx="0" cy="0"/>
        </a:xfrm>
      </p:grpSpPr>
      <p:sp>
        <p:nvSpPr>
          <p:cNvPr id="216" name="Shape 21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17" name="Shape 21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3" name="Shape 223"/>
        <p:cNvGrpSpPr/>
        <p:nvPr/>
      </p:nvGrpSpPr>
      <p:grpSpPr>
        <a:xfrm>
          <a:off x="0" y="0"/>
          <a:ext cx="0" cy="0"/>
          <a:chOff x="0" y="0"/>
          <a:chExt cx="0" cy="0"/>
        </a:xfrm>
      </p:grpSpPr>
      <p:sp>
        <p:nvSpPr>
          <p:cNvPr id="224" name="Shape 22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25" name="Shape 22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1" name="Shape 231"/>
        <p:cNvGrpSpPr/>
        <p:nvPr/>
      </p:nvGrpSpPr>
      <p:grpSpPr>
        <a:xfrm>
          <a:off x="0" y="0"/>
          <a:ext cx="0" cy="0"/>
          <a:chOff x="0" y="0"/>
          <a:chExt cx="0" cy="0"/>
        </a:xfrm>
      </p:grpSpPr>
      <p:sp>
        <p:nvSpPr>
          <p:cNvPr id="232" name="Shape 23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33" name="Shape 23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1" name="Shape 241"/>
        <p:cNvGrpSpPr/>
        <p:nvPr/>
      </p:nvGrpSpPr>
      <p:grpSpPr>
        <a:xfrm>
          <a:off x="0" y="0"/>
          <a:ext cx="0" cy="0"/>
          <a:chOff x="0" y="0"/>
          <a:chExt cx="0" cy="0"/>
        </a:xfrm>
      </p:grpSpPr>
      <p:sp>
        <p:nvSpPr>
          <p:cNvPr id="242" name="Shape 24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43" name="Shape 24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6" name="Shape 86"/>
        <p:cNvGrpSpPr/>
        <p:nvPr/>
      </p:nvGrpSpPr>
      <p:grpSpPr>
        <a:xfrm>
          <a:off x="0" y="0"/>
          <a:ext cx="0" cy="0"/>
          <a:chOff x="0" y="0"/>
          <a:chExt cx="0" cy="0"/>
        </a:xfrm>
      </p:grpSpPr>
      <p:sp>
        <p:nvSpPr>
          <p:cNvPr id="87" name="Shape 8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8" name="Shape 8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3" name="Shape 253"/>
        <p:cNvGrpSpPr/>
        <p:nvPr/>
      </p:nvGrpSpPr>
      <p:grpSpPr>
        <a:xfrm>
          <a:off x="0" y="0"/>
          <a:ext cx="0" cy="0"/>
          <a:chOff x="0" y="0"/>
          <a:chExt cx="0" cy="0"/>
        </a:xfrm>
      </p:grpSpPr>
      <p:sp>
        <p:nvSpPr>
          <p:cNvPr id="254" name="Shape 25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55" name="Shape 25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1" name="Shape 261"/>
        <p:cNvGrpSpPr/>
        <p:nvPr/>
      </p:nvGrpSpPr>
      <p:grpSpPr>
        <a:xfrm>
          <a:off x="0" y="0"/>
          <a:ext cx="0" cy="0"/>
          <a:chOff x="0" y="0"/>
          <a:chExt cx="0" cy="0"/>
        </a:xfrm>
      </p:grpSpPr>
      <p:sp>
        <p:nvSpPr>
          <p:cNvPr id="262" name="Shape 26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63" name="Shape 26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1" name="Shape 281"/>
        <p:cNvGrpSpPr/>
        <p:nvPr/>
      </p:nvGrpSpPr>
      <p:grpSpPr>
        <a:xfrm>
          <a:off x="0" y="0"/>
          <a:ext cx="0" cy="0"/>
          <a:chOff x="0" y="0"/>
          <a:chExt cx="0" cy="0"/>
        </a:xfrm>
      </p:grpSpPr>
      <p:sp>
        <p:nvSpPr>
          <p:cNvPr id="282" name="Shape 28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83" name="Shape 28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9" name="Shape 289"/>
        <p:cNvGrpSpPr/>
        <p:nvPr/>
      </p:nvGrpSpPr>
      <p:grpSpPr>
        <a:xfrm>
          <a:off x="0" y="0"/>
          <a:ext cx="0" cy="0"/>
          <a:chOff x="0" y="0"/>
          <a:chExt cx="0" cy="0"/>
        </a:xfrm>
      </p:grpSpPr>
      <p:sp>
        <p:nvSpPr>
          <p:cNvPr id="290" name="Shape 29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91" name="Shape 29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7" name="Shape 297"/>
        <p:cNvGrpSpPr/>
        <p:nvPr/>
      </p:nvGrpSpPr>
      <p:grpSpPr>
        <a:xfrm>
          <a:off x="0" y="0"/>
          <a:ext cx="0" cy="0"/>
          <a:chOff x="0" y="0"/>
          <a:chExt cx="0" cy="0"/>
        </a:xfrm>
      </p:grpSpPr>
      <p:sp>
        <p:nvSpPr>
          <p:cNvPr id="298" name="Shape 29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99" name="Shape 29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5" name="Shape 305"/>
        <p:cNvGrpSpPr/>
        <p:nvPr/>
      </p:nvGrpSpPr>
      <p:grpSpPr>
        <a:xfrm>
          <a:off x="0" y="0"/>
          <a:ext cx="0" cy="0"/>
          <a:chOff x="0" y="0"/>
          <a:chExt cx="0" cy="0"/>
        </a:xfrm>
      </p:grpSpPr>
      <p:sp>
        <p:nvSpPr>
          <p:cNvPr id="306" name="Shape 30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07" name="Shape 30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3" name="Shape 313"/>
        <p:cNvGrpSpPr/>
        <p:nvPr/>
      </p:nvGrpSpPr>
      <p:grpSpPr>
        <a:xfrm>
          <a:off x="0" y="0"/>
          <a:ext cx="0" cy="0"/>
          <a:chOff x="0" y="0"/>
          <a:chExt cx="0" cy="0"/>
        </a:xfrm>
      </p:grpSpPr>
      <p:sp>
        <p:nvSpPr>
          <p:cNvPr id="314" name="Shape 31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15" name="Shape 31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5" name="Shape 325"/>
        <p:cNvGrpSpPr/>
        <p:nvPr/>
      </p:nvGrpSpPr>
      <p:grpSpPr>
        <a:xfrm>
          <a:off x="0" y="0"/>
          <a:ext cx="0" cy="0"/>
          <a:chOff x="0" y="0"/>
          <a:chExt cx="0" cy="0"/>
        </a:xfrm>
      </p:grpSpPr>
      <p:sp>
        <p:nvSpPr>
          <p:cNvPr id="326" name="Shape 32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27" name="Shape 32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4" name="Shape 334"/>
        <p:cNvGrpSpPr/>
        <p:nvPr/>
      </p:nvGrpSpPr>
      <p:grpSpPr>
        <a:xfrm>
          <a:off x="0" y="0"/>
          <a:ext cx="0" cy="0"/>
          <a:chOff x="0" y="0"/>
          <a:chExt cx="0" cy="0"/>
        </a:xfrm>
      </p:grpSpPr>
      <p:sp>
        <p:nvSpPr>
          <p:cNvPr id="335" name="Shape 33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36" name="Shape 33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3" name="Shape 343"/>
        <p:cNvGrpSpPr/>
        <p:nvPr/>
      </p:nvGrpSpPr>
      <p:grpSpPr>
        <a:xfrm>
          <a:off x="0" y="0"/>
          <a:ext cx="0" cy="0"/>
          <a:chOff x="0" y="0"/>
          <a:chExt cx="0" cy="0"/>
        </a:xfrm>
      </p:grpSpPr>
      <p:sp>
        <p:nvSpPr>
          <p:cNvPr id="344" name="Shape 34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45" name="Shape 34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4" name="Shape 94"/>
        <p:cNvGrpSpPr/>
        <p:nvPr/>
      </p:nvGrpSpPr>
      <p:grpSpPr>
        <a:xfrm>
          <a:off x="0" y="0"/>
          <a:ext cx="0" cy="0"/>
          <a:chOff x="0" y="0"/>
          <a:chExt cx="0" cy="0"/>
        </a:xfrm>
      </p:grpSpPr>
      <p:sp>
        <p:nvSpPr>
          <p:cNvPr id="95" name="Shape 9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6" name="Shape 9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52" name="Shape 352"/>
        <p:cNvGrpSpPr/>
        <p:nvPr/>
      </p:nvGrpSpPr>
      <p:grpSpPr>
        <a:xfrm>
          <a:off x="0" y="0"/>
          <a:ext cx="0" cy="0"/>
          <a:chOff x="0" y="0"/>
          <a:chExt cx="0" cy="0"/>
        </a:xfrm>
      </p:grpSpPr>
      <p:sp>
        <p:nvSpPr>
          <p:cNvPr id="353" name="Shape 35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54" name="Shape 35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1" name="Shape 361"/>
        <p:cNvGrpSpPr/>
        <p:nvPr/>
      </p:nvGrpSpPr>
      <p:grpSpPr>
        <a:xfrm>
          <a:off x="0" y="0"/>
          <a:ext cx="0" cy="0"/>
          <a:chOff x="0" y="0"/>
          <a:chExt cx="0" cy="0"/>
        </a:xfrm>
      </p:grpSpPr>
      <p:sp>
        <p:nvSpPr>
          <p:cNvPr id="362" name="Shape 36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63" name="Shape 36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70" name="Shape 370"/>
        <p:cNvGrpSpPr/>
        <p:nvPr/>
      </p:nvGrpSpPr>
      <p:grpSpPr>
        <a:xfrm>
          <a:off x="0" y="0"/>
          <a:ext cx="0" cy="0"/>
          <a:chOff x="0" y="0"/>
          <a:chExt cx="0" cy="0"/>
        </a:xfrm>
      </p:grpSpPr>
      <p:sp>
        <p:nvSpPr>
          <p:cNvPr id="371" name="Shape 37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72" name="Shape 37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79" name="Shape 379"/>
        <p:cNvGrpSpPr/>
        <p:nvPr/>
      </p:nvGrpSpPr>
      <p:grpSpPr>
        <a:xfrm>
          <a:off x="0" y="0"/>
          <a:ext cx="0" cy="0"/>
          <a:chOff x="0" y="0"/>
          <a:chExt cx="0" cy="0"/>
        </a:xfrm>
      </p:grpSpPr>
      <p:sp>
        <p:nvSpPr>
          <p:cNvPr id="380" name="Shape 38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81" name="Shape 38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87" name="Shape 387"/>
        <p:cNvGrpSpPr/>
        <p:nvPr/>
      </p:nvGrpSpPr>
      <p:grpSpPr>
        <a:xfrm>
          <a:off x="0" y="0"/>
          <a:ext cx="0" cy="0"/>
          <a:chOff x="0" y="0"/>
          <a:chExt cx="0" cy="0"/>
        </a:xfrm>
      </p:grpSpPr>
      <p:sp>
        <p:nvSpPr>
          <p:cNvPr id="388" name="Shape 38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89" name="Shape 38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95" name="Shape 395"/>
        <p:cNvGrpSpPr/>
        <p:nvPr/>
      </p:nvGrpSpPr>
      <p:grpSpPr>
        <a:xfrm>
          <a:off x="0" y="0"/>
          <a:ext cx="0" cy="0"/>
          <a:chOff x="0" y="0"/>
          <a:chExt cx="0" cy="0"/>
        </a:xfrm>
      </p:grpSpPr>
      <p:sp>
        <p:nvSpPr>
          <p:cNvPr id="396" name="Shape 39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97" name="Shape 39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01" name="Shape 401"/>
        <p:cNvGrpSpPr/>
        <p:nvPr/>
      </p:nvGrpSpPr>
      <p:grpSpPr>
        <a:xfrm>
          <a:off x="0" y="0"/>
          <a:ext cx="0" cy="0"/>
          <a:chOff x="0" y="0"/>
          <a:chExt cx="0" cy="0"/>
        </a:xfrm>
      </p:grpSpPr>
      <p:sp>
        <p:nvSpPr>
          <p:cNvPr id="402" name="Shape 40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03" name="Shape 40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15" name="Shape 415"/>
        <p:cNvGrpSpPr/>
        <p:nvPr/>
      </p:nvGrpSpPr>
      <p:grpSpPr>
        <a:xfrm>
          <a:off x="0" y="0"/>
          <a:ext cx="0" cy="0"/>
          <a:chOff x="0" y="0"/>
          <a:chExt cx="0" cy="0"/>
        </a:xfrm>
      </p:grpSpPr>
      <p:sp>
        <p:nvSpPr>
          <p:cNvPr id="416" name="Shape 41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17" name="Shape 41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23" name="Shape 423"/>
        <p:cNvGrpSpPr/>
        <p:nvPr/>
      </p:nvGrpSpPr>
      <p:grpSpPr>
        <a:xfrm>
          <a:off x="0" y="0"/>
          <a:ext cx="0" cy="0"/>
          <a:chOff x="0" y="0"/>
          <a:chExt cx="0" cy="0"/>
        </a:xfrm>
      </p:grpSpPr>
      <p:sp>
        <p:nvSpPr>
          <p:cNvPr id="424" name="Shape 42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25" name="Shape 42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31" name="Shape 431"/>
        <p:cNvGrpSpPr/>
        <p:nvPr/>
      </p:nvGrpSpPr>
      <p:grpSpPr>
        <a:xfrm>
          <a:off x="0" y="0"/>
          <a:ext cx="0" cy="0"/>
          <a:chOff x="0" y="0"/>
          <a:chExt cx="0" cy="0"/>
        </a:xfrm>
      </p:grpSpPr>
      <p:sp>
        <p:nvSpPr>
          <p:cNvPr id="432" name="Shape 43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33" name="Shape 43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0" name="Shape 100"/>
        <p:cNvGrpSpPr/>
        <p:nvPr/>
      </p:nvGrpSpPr>
      <p:grpSpPr>
        <a:xfrm>
          <a:off x="0" y="0"/>
          <a:ext cx="0" cy="0"/>
          <a:chOff x="0" y="0"/>
          <a:chExt cx="0" cy="0"/>
        </a:xfrm>
      </p:grpSpPr>
      <p:sp>
        <p:nvSpPr>
          <p:cNvPr id="101" name="Shape 10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2" name="Shape 10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39" name="Shape 439"/>
        <p:cNvGrpSpPr/>
        <p:nvPr/>
      </p:nvGrpSpPr>
      <p:grpSpPr>
        <a:xfrm>
          <a:off x="0" y="0"/>
          <a:ext cx="0" cy="0"/>
          <a:chOff x="0" y="0"/>
          <a:chExt cx="0" cy="0"/>
        </a:xfrm>
      </p:grpSpPr>
      <p:sp>
        <p:nvSpPr>
          <p:cNvPr id="440" name="Shape 44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41" name="Shape 44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47" name="Shape 447"/>
        <p:cNvGrpSpPr/>
        <p:nvPr/>
      </p:nvGrpSpPr>
      <p:grpSpPr>
        <a:xfrm>
          <a:off x="0" y="0"/>
          <a:ext cx="0" cy="0"/>
          <a:chOff x="0" y="0"/>
          <a:chExt cx="0" cy="0"/>
        </a:xfrm>
      </p:grpSpPr>
      <p:sp>
        <p:nvSpPr>
          <p:cNvPr id="448" name="Shape 44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49" name="Shape 44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56" name="Shape 456"/>
        <p:cNvGrpSpPr/>
        <p:nvPr/>
      </p:nvGrpSpPr>
      <p:grpSpPr>
        <a:xfrm>
          <a:off x="0" y="0"/>
          <a:ext cx="0" cy="0"/>
          <a:chOff x="0" y="0"/>
          <a:chExt cx="0" cy="0"/>
        </a:xfrm>
      </p:grpSpPr>
      <p:sp>
        <p:nvSpPr>
          <p:cNvPr id="457" name="Shape 45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58" name="Shape 45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65" name="Shape 465"/>
        <p:cNvGrpSpPr/>
        <p:nvPr/>
      </p:nvGrpSpPr>
      <p:grpSpPr>
        <a:xfrm>
          <a:off x="0" y="0"/>
          <a:ext cx="0" cy="0"/>
          <a:chOff x="0" y="0"/>
          <a:chExt cx="0" cy="0"/>
        </a:xfrm>
      </p:grpSpPr>
      <p:sp>
        <p:nvSpPr>
          <p:cNvPr id="466" name="Shape 46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67" name="Shape 46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74" name="Shape 474"/>
        <p:cNvGrpSpPr/>
        <p:nvPr/>
      </p:nvGrpSpPr>
      <p:grpSpPr>
        <a:xfrm>
          <a:off x="0" y="0"/>
          <a:ext cx="0" cy="0"/>
          <a:chOff x="0" y="0"/>
          <a:chExt cx="0" cy="0"/>
        </a:xfrm>
      </p:grpSpPr>
      <p:sp>
        <p:nvSpPr>
          <p:cNvPr id="475" name="Shape 47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76" name="Shape 47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83" name="Shape 483"/>
        <p:cNvGrpSpPr/>
        <p:nvPr/>
      </p:nvGrpSpPr>
      <p:grpSpPr>
        <a:xfrm>
          <a:off x="0" y="0"/>
          <a:ext cx="0" cy="0"/>
          <a:chOff x="0" y="0"/>
          <a:chExt cx="0" cy="0"/>
        </a:xfrm>
      </p:grpSpPr>
      <p:sp>
        <p:nvSpPr>
          <p:cNvPr id="484" name="Shape 48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85" name="Shape 48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92" name="Shape 492"/>
        <p:cNvGrpSpPr/>
        <p:nvPr/>
      </p:nvGrpSpPr>
      <p:grpSpPr>
        <a:xfrm>
          <a:off x="0" y="0"/>
          <a:ext cx="0" cy="0"/>
          <a:chOff x="0" y="0"/>
          <a:chExt cx="0" cy="0"/>
        </a:xfrm>
      </p:grpSpPr>
      <p:sp>
        <p:nvSpPr>
          <p:cNvPr id="493" name="Shape 49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94" name="Shape 49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01" name="Shape 501"/>
        <p:cNvGrpSpPr/>
        <p:nvPr/>
      </p:nvGrpSpPr>
      <p:grpSpPr>
        <a:xfrm>
          <a:off x="0" y="0"/>
          <a:ext cx="0" cy="0"/>
          <a:chOff x="0" y="0"/>
          <a:chExt cx="0" cy="0"/>
        </a:xfrm>
      </p:grpSpPr>
      <p:sp>
        <p:nvSpPr>
          <p:cNvPr id="502" name="Shape 50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03" name="Shape 50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09" name="Shape 509"/>
        <p:cNvGrpSpPr/>
        <p:nvPr/>
      </p:nvGrpSpPr>
      <p:grpSpPr>
        <a:xfrm>
          <a:off x="0" y="0"/>
          <a:ext cx="0" cy="0"/>
          <a:chOff x="0" y="0"/>
          <a:chExt cx="0" cy="0"/>
        </a:xfrm>
      </p:grpSpPr>
      <p:sp>
        <p:nvSpPr>
          <p:cNvPr id="510" name="Shape 51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11" name="Shape 51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17" name="Shape 517"/>
        <p:cNvGrpSpPr/>
        <p:nvPr/>
      </p:nvGrpSpPr>
      <p:grpSpPr>
        <a:xfrm>
          <a:off x="0" y="0"/>
          <a:ext cx="0" cy="0"/>
          <a:chOff x="0" y="0"/>
          <a:chExt cx="0" cy="0"/>
        </a:xfrm>
      </p:grpSpPr>
      <p:sp>
        <p:nvSpPr>
          <p:cNvPr id="518" name="Shape 51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19" name="Shape 51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1" name="Shape 111"/>
        <p:cNvGrpSpPr/>
        <p:nvPr/>
      </p:nvGrpSpPr>
      <p:grpSpPr>
        <a:xfrm>
          <a:off x="0" y="0"/>
          <a:ext cx="0" cy="0"/>
          <a:chOff x="0" y="0"/>
          <a:chExt cx="0" cy="0"/>
        </a:xfrm>
      </p:grpSpPr>
      <p:sp>
        <p:nvSpPr>
          <p:cNvPr id="112" name="Shape 11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3" name="Shape 11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24" name="Shape 524"/>
        <p:cNvGrpSpPr/>
        <p:nvPr/>
      </p:nvGrpSpPr>
      <p:grpSpPr>
        <a:xfrm>
          <a:off x="0" y="0"/>
          <a:ext cx="0" cy="0"/>
          <a:chOff x="0" y="0"/>
          <a:chExt cx="0" cy="0"/>
        </a:xfrm>
      </p:grpSpPr>
      <p:sp>
        <p:nvSpPr>
          <p:cNvPr id="525" name="Shape 52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26" name="Shape 52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31" name="Shape 531"/>
        <p:cNvGrpSpPr/>
        <p:nvPr/>
      </p:nvGrpSpPr>
      <p:grpSpPr>
        <a:xfrm>
          <a:off x="0" y="0"/>
          <a:ext cx="0" cy="0"/>
          <a:chOff x="0" y="0"/>
          <a:chExt cx="0" cy="0"/>
        </a:xfrm>
      </p:grpSpPr>
      <p:sp>
        <p:nvSpPr>
          <p:cNvPr id="532" name="Shape 53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33" name="Shape 53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38" name="Shape 538"/>
        <p:cNvGrpSpPr/>
        <p:nvPr/>
      </p:nvGrpSpPr>
      <p:grpSpPr>
        <a:xfrm>
          <a:off x="0" y="0"/>
          <a:ext cx="0" cy="0"/>
          <a:chOff x="0" y="0"/>
          <a:chExt cx="0" cy="0"/>
        </a:xfrm>
      </p:grpSpPr>
      <p:sp>
        <p:nvSpPr>
          <p:cNvPr id="539" name="Shape 53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40" name="Shape 54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46" name="Shape 546"/>
        <p:cNvGrpSpPr/>
        <p:nvPr/>
      </p:nvGrpSpPr>
      <p:grpSpPr>
        <a:xfrm>
          <a:off x="0" y="0"/>
          <a:ext cx="0" cy="0"/>
          <a:chOff x="0" y="0"/>
          <a:chExt cx="0" cy="0"/>
        </a:xfrm>
      </p:grpSpPr>
      <p:sp>
        <p:nvSpPr>
          <p:cNvPr id="547" name="Shape 54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48" name="Shape 54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54" name="Shape 554"/>
        <p:cNvGrpSpPr/>
        <p:nvPr/>
      </p:nvGrpSpPr>
      <p:grpSpPr>
        <a:xfrm>
          <a:off x="0" y="0"/>
          <a:ext cx="0" cy="0"/>
          <a:chOff x="0" y="0"/>
          <a:chExt cx="0" cy="0"/>
        </a:xfrm>
      </p:grpSpPr>
      <p:sp>
        <p:nvSpPr>
          <p:cNvPr id="555" name="Shape 55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56" name="Shape 55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62" name="Shape 562"/>
        <p:cNvGrpSpPr/>
        <p:nvPr/>
      </p:nvGrpSpPr>
      <p:grpSpPr>
        <a:xfrm>
          <a:off x="0" y="0"/>
          <a:ext cx="0" cy="0"/>
          <a:chOff x="0" y="0"/>
          <a:chExt cx="0" cy="0"/>
        </a:xfrm>
      </p:grpSpPr>
      <p:sp>
        <p:nvSpPr>
          <p:cNvPr id="563" name="Shape 56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64" name="Shape 56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70" name="Shape 570"/>
        <p:cNvGrpSpPr/>
        <p:nvPr/>
      </p:nvGrpSpPr>
      <p:grpSpPr>
        <a:xfrm>
          <a:off x="0" y="0"/>
          <a:ext cx="0" cy="0"/>
          <a:chOff x="0" y="0"/>
          <a:chExt cx="0" cy="0"/>
        </a:xfrm>
      </p:grpSpPr>
      <p:sp>
        <p:nvSpPr>
          <p:cNvPr id="571" name="Shape 57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72" name="Shape 57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78" name="Shape 578"/>
        <p:cNvGrpSpPr/>
        <p:nvPr/>
      </p:nvGrpSpPr>
      <p:grpSpPr>
        <a:xfrm>
          <a:off x="0" y="0"/>
          <a:ext cx="0" cy="0"/>
          <a:chOff x="0" y="0"/>
          <a:chExt cx="0" cy="0"/>
        </a:xfrm>
      </p:grpSpPr>
      <p:sp>
        <p:nvSpPr>
          <p:cNvPr id="579" name="Shape 57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80" name="Shape 58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87" name="Shape 587"/>
        <p:cNvGrpSpPr/>
        <p:nvPr/>
      </p:nvGrpSpPr>
      <p:grpSpPr>
        <a:xfrm>
          <a:off x="0" y="0"/>
          <a:ext cx="0" cy="0"/>
          <a:chOff x="0" y="0"/>
          <a:chExt cx="0" cy="0"/>
        </a:xfrm>
      </p:grpSpPr>
      <p:sp>
        <p:nvSpPr>
          <p:cNvPr id="588" name="Shape 58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89" name="Shape 58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96" name="Shape 596"/>
        <p:cNvGrpSpPr/>
        <p:nvPr/>
      </p:nvGrpSpPr>
      <p:grpSpPr>
        <a:xfrm>
          <a:off x="0" y="0"/>
          <a:ext cx="0" cy="0"/>
          <a:chOff x="0" y="0"/>
          <a:chExt cx="0" cy="0"/>
        </a:xfrm>
      </p:grpSpPr>
      <p:sp>
        <p:nvSpPr>
          <p:cNvPr id="597" name="Shape 59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98" name="Shape 59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9" name="Shape 119"/>
        <p:cNvGrpSpPr/>
        <p:nvPr/>
      </p:nvGrpSpPr>
      <p:grpSpPr>
        <a:xfrm>
          <a:off x="0" y="0"/>
          <a:ext cx="0" cy="0"/>
          <a:chOff x="0" y="0"/>
          <a:chExt cx="0" cy="0"/>
        </a:xfrm>
      </p:grpSpPr>
      <p:sp>
        <p:nvSpPr>
          <p:cNvPr id="120" name="Shape 12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1" name="Shape 12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05" name="Shape 605"/>
        <p:cNvGrpSpPr/>
        <p:nvPr/>
      </p:nvGrpSpPr>
      <p:grpSpPr>
        <a:xfrm>
          <a:off x="0" y="0"/>
          <a:ext cx="0" cy="0"/>
          <a:chOff x="0" y="0"/>
          <a:chExt cx="0" cy="0"/>
        </a:xfrm>
      </p:grpSpPr>
      <p:sp>
        <p:nvSpPr>
          <p:cNvPr id="606" name="Shape 60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607" name="Shape 60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14" name="Shape 614"/>
        <p:cNvGrpSpPr/>
        <p:nvPr/>
      </p:nvGrpSpPr>
      <p:grpSpPr>
        <a:xfrm>
          <a:off x="0" y="0"/>
          <a:ext cx="0" cy="0"/>
          <a:chOff x="0" y="0"/>
          <a:chExt cx="0" cy="0"/>
        </a:xfrm>
      </p:grpSpPr>
      <p:sp>
        <p:nvSpPr>
          <p:cNvPr id="615" name="Shape 61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616" name="Shape 61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32" name="Shape 632"/>
        <p:cNvGrpSpPr/>
        <p:nvPr/>
      </p:nvGrpSpPr>
      <p:grpSpPr>
        <a:xfrm>
          <a:off x="0" y="0"/>
          <a:ext cx="0" cy="0"/>
          <a:chOff x="0" y="0"/>
          <a:chExt cx="0" cy="0"/>
        </a:xfrm>
      </p:grpSpPr>
      <p:sp>
        <p:nvSpPr>
          <p:cNvPr id="633" name="Shape 63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634" name="Shape 63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38" name="Shape 638"/>
        <p:cNvGrpSpPr/>
        <p:nvPr/>
      </p:nvGrpSpPr>
      <p:grpSpPr>
        <a:xfrm>
          <a:off x="0" y="0"/>
          <a:ext cx="0" cy="0"/>
          <a:chOff x="0" y="0"/>
          <a:chExt cx="0" cy="0"/>
        </a:xfrm>
      </p:grpSpPr>
      <p:sp>
        <p:nvSpPr>
          <p:cNvPr id="639" name="Shape 63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640" name="Shape 64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46" name="Shape 646"/>
        <p:cNvGrpSpPr/>
        <p:nvPr/>
      </p:nvGrpSpPr>
      <p:grpSpPr>
        <a:xfrm>
          <a:off x="0" y="0"/>
          <a:ext cx="0" cy="0"/>
          <a:chOff x="0" y="0"/>
          <a:chExt cx="0" cy="0"/>
        </a:xfrm>
      </p:grpSpPr>
      <p:sp>
        <p:nvSpPr>
          <p:cNvPr id="647" name="Shape 64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648" name="Shape 64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8" name="Shape 128"/>
        <p:cNvGrpSpPr/>
        <p:nvPr/>
      </p:nvGrpSpPr>
      <p:grpSpPr>
        <a:xfrm>
          <a:off x="0" y="0"/>
          <a:ext cx="0" cy="0"/>
          <a:chOff x="0" y="0"/>
          <a:chExt cx="0" cy="0"/>
        </a:xfrm>
      </p:grpSpPr>
      <p:sp>
        <p:nvSpPr>
          <p:cNvPr id="129" name="Shape 12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30" name="Shape 13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9" name="Shape 139"/>
        <p:cNvGrpSpPr/>
        <p:nvPr/>
      </p:nvGrpSpPr>
      <p:grpSpPr>
        <a:xfrm>
          <a:off x="0" y="0"/>
          <a:ext cx="0" cy="0"/>
          <a:chOff x="0" y="0"/>
          <a:chExt cx="0" cy="0"/>
        </a:xfrm>
      </p:grpSpPr>
      <p:sp>
        <p:nvSpPr>
          <p:cNvPr id="140" name="Shape 14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41" name="Shape 14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0" name="Shape 150"/>
        <p:cNvGrpSpPr/>
        <p:nvPr/>
      </p:nvGrpSpPr>
      <p:grpSpPr>
        <a:xfrm>
          <a:off x="0" y="0"/>
          <a:ext cx="0" cy="0"/>
          <a:chOff x="0" y="0"/>
          <a:chExt cx="0" cy="0"/>
        </a:xfrm>
      </p:grpSpPr>
      <p:sp>
        <p:nvSpPr>
          <p:cNvPr id="151" name="Shape 15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52" name="Shape 15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فارغ">
    <p:spTree>
      <p:nvGrpSpPr>
        <p:cNvPr id="11" name="Shape 11"/>
        <p:cNvGrpSpPr/>
        <p:nvPr/>
      </p:nvGrpSpPr>
      <p:grpSpPr>
        <a:xfrm>
          <a:off x="0" y="0"/>
          <a:ext cx="0" cy="0"/>
          <a:chOff x="0" y="0"/>
          <a:chExt cx="0" cy="0"/>
        </a:xfrm>
      </p:grpSpPr>
      <p:sp>
        <p:nvSpPr>
          <p:cNvPr id="12" name="Shape 12"/>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13" name="Shape 13"/>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14" name="Shape 14"/>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عنوان ونص عمودي">
    <p:spTree>
      <p:nvGrpSpPr>
        <p:cNvPr id="68" name="Shape 68"/>
        <p:cNvGrpSpPr/>
        <p:nvPr/>
      </p:nvGrpSpPr>
      <p:grpSpPr>
        <a:xfrm>
          <a:off x="0" y="0"/>
          <a:ext cx="0" cy="0"/>
          <a:chOff x="0" y="0"/>
          <a:chExt cx="0" cy="0"/>
        </a:xfrm>
      </p:grpSpPr>
      <p:sp>
        <p:nvSpPr>
          <p:cNvPr id="69" name="Shape 69"/>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0" name="Shape 70"/>
          <p:cNvSpPr txBox="1"/>
          <p:nvPr>
            <p:ph idx="1" type="body"/>
          </p:nvPr>
        </p:nvSpPr>
        <p:spPr>
          <a:xfrm rot="5400000">
            <a:off x="2309018" y="-251618"/>
            <a:ext cx="4525963" cy="8229600"/>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71" name="Shape 71"/>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72" name="Shape 7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73" name="Shape 73"/>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عنوان ونص عموديان">
    <p:spTree>
      <p:nvGrpSpPr>
        <p:cNvPr id="74" name="Shape 74"/>
        <p:cNvGrpSpPr/>
        <p:nvPr/>
      </p:nvGrpSpPr>
      <p:grpSpPr>
        <a:xfrm>
          <a:off x="0" y="0"/>
          <a:ext cx="0" cy="0"/>
          <a:chOff x="0" y="0"/>
          <a:chExt cx="0" cy="0"/>
        </a:xfrm>
      </p:grpSpPr>
      <p:sp>
        <p:nvSpPr>
          <p:cNvPr id="75" name="Shape 75"/>
          <p:cNvSpPr txBox="1"/>
          <p:nvPr>
            <p:ph type="title"/>
          </p:nvPr>
        </p:nvSpPr>
        <p:spPr>
          <a:xfrm rot="5400000">
            <a:off x="4732337" y="2171700"/>
            <a:ext cx="5851525" cy="20574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6" name="Shape 76"/>
          <p:cNvSpPr txBox="1"/>
          <p:nvPr>
            <p:ph idx="1" type="body"/>
          </p:nvPr>
        </p:nvSpPr>
        <p:spPr>
          <a:xfrm rot="5400000">
            <a:off x="541337" y="190500"/>
            <a:ext cx="5851525" cy="6019799"/>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77" name="Shape 77"/>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78" name="Shape 78"/>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79" name="Shape 79"/>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شريحة عنوان">
    <p:spTree>
      <p:nvGrpSpPr>
        <p:cNvPr id="15" name="Shape 15"/>
        <p:cNvGrpSpPr/>
        <p:nvPr/>
      </p:nvGrpSpPr>
      <p:grpSpPr>
        <a:xfrm>
          <a:off x="0" y="0"/>
          <a:ext cx="0" cy="0"/>
          <a:chOff x="0" y="0"/>
          <a:chExt cx="0" cy="0"/>
        </a:xfrm>
      </p:grpSpPr>
      <p:sp>
        <p:nvSpPr>
          <p:cNvPr id="16" name="Shape 16"/>
          <p:cNvSpPr txBox="1"/>
          <p:nvPr>
            <p:ph type="ctrTitle"/>
          </p:nvPr>
        </p:nvSpPr>
        <p:spPr>
          <a:xfrm>
            <a:off x="685800" y="2130425"/>
            <a:ext cx="7772400" cy="1470024"/>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7" name="Shape 17"/>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1" algn="ctr">
              <a:spcBef>
                <a:spcPts val="640"/>
              </a:spcBef>
              <a:buClr>
                <a:srgbClr val="888888"/>
              </a:buClr>
              <a:buFont typeface="Arial"/>
              <a:buNone/>
              <a:defRPr b="0" i="0" sz="3200" u="none" cap="none" strike="noStrike">
                <a:solidFill>
                  <a:srgbClr val="888888"/>
                </a:solidFill>
                <a:latin typeface="Calibri"/>
                <a:ea typeface="Calibri"/>
                <a:cs typeface="Calibri"/>
                <a:sym typeface="Calibri"/>
              </a:defRPr>
            </a:lvl1pPr>
            <a:lvl2pPr indent="0" lvl="1" marL="457200" marR="0" rtl="1" algn="ctr">
              <a:spcBef>
                <a:spcPts val="560"/>
              </a:spcBef>
              <a:buClr>
                <a:srgbClr val="888888"/>
              </a:buClr>
              <a:buFont typeface="Arial"/>
              <a:buNone/>
              <a:defRPr b="0" i="0" sz="2800" u="none" cap="none" strike="noStrike">
                <a:solidFill>
                  <a:srgbClr val="888888"/>
                </a:solidFill>
                <a:latin typeface="Calibri"/>
                <a:ea typeface="Calibri"/>
                <a:cs typeface="Calibri"/>
                <a:sym typeface="Calibri"/>
              </a:defRPr>
            </a:lvl2pPr>
            <a:lvl3pPr indent="0" lvl="2" marL="914400" marR="0" rtl="1" algn="ctr">
              <a:spcBef>
                <a:spcPts val="480"/>
              </a:spcBef>
              <a:buClr>
                <a:srgbClr val="888888"/>
              </a:buClr>
              <a:buFont typeface="Arial"/>
              <a:buNone/>
              <a:defRPr b="0" i="0" sz="2400" u="none" cap="none" strike="noStrike">
                <a:solidFill>
                  <a:srgbClr val="888888"/>
                </a:solidFill>
                <a:latin typeface="Calibri"/>
                <a:ea typeface="Calibri"/>
                <a:cs typeface="Calibri"/>
                <a:sym typeface="Calibri"/>
              </a:defRPr>
            </a:lvl3pPr>
            <a:lvl4pPr indent="0" lvl="3" marL="13716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4pPr>
            <a:lvl5pPr indent="0" lvl="4" marL="18288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5pPr>
            <a:lvl6pPr indent="0" lvl="5" marL="22860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6pPr>
            <a:lvl7pPr indent="0" lvl="6" marL="27432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7pPr>
            <a:lvl8pPr indent="0" lvl="7" marL="32004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8pPr>
            <a:lvl9pPr indent="0" lvl="8" marL="36576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9pPr>
          </a:lstStyle>
          <a:p/>
        </p:txBody>
      </p:sp>
      <p:sp>
        <p:nvSpPr>
          <p:cNvPr id="18" name="Shape 18"/>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19" name="Shape 1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20" name="Shape 20"/>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عنوان ومحتوى">
    <p:spTree>
      <p:nvGrpSpPr>
        <p:cNvPr id="21" name="Shape 21"/>
        <p:cNvGrpSpPr/>
        <p:nvPr/>
      </p:nvGrpSpPr>
      <p:grpSpPr>
        <a:xfrm>
          <a:off x="0" y="0"/>
          <a:ext cx="0" cy="0"/>
          <a:chOff x="0" y="0"/>
          <a:chExt cx="0" cy="0"/>
        </a:xfrm>
      </p:grpSpPr>
      <p:sp>
        <p:nvSpPr>
          <p:cNvPr id="22" name="Shape 22"/>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3" name="Shape 23"/>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24" name="Shape 24"/>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25" name="Shape 25"/>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26" name="Shape 26"/>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عنوان المقطع">
    <p:spTree>
      <p:nvGrpSpPr>
        <p:cNvPr id="27" name="Shape 27"/>
        <p:cNvGrpSpPr/>
        <p:nvPr/>
      </p:nvGrpSpPr>
      <p:grpSpPr>
        <a:xfrm>
          <a:off x="0" y="0"/>
          <a:ext cx="0" cy="0"/>
          <a:chOff x="0" y="0"/>
          <a:chExt cx="0" cy="0"/>
        </a:xfrm>
      </p:grpSpPr>
      <p:sp>
        <p:nvSpPr>
          <p:cNvPr id="28" name="Shape 28"/>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0" lvl="0" marL="0" marR="0" rtl="1" algn="r">
              <a:spcBef>
                <a:spcPts val="0"/>
              </a:spcBef>
              <a:buClr>
                <a:schemeClr val="dk1"/>
              </a:buClr>
              <a:buFont typeface="Calibri"/>
              <a:buNone/>
              <a:defRPr b="1" i="0" sz="4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9" name="Shape 29"/>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1" algn="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1pPr>
            <a:lvl2pPr indent="0" lvl="1" marL="457200" marR="0" rtl="1" algn="r">
              <a:spcBef>
                <a:spcPts val="360"/>
              </a:spcBef>
              <a:buClr>
                <a:srgbClr val="888888"/>
              </a:buClr>
              <a:buFont typeface="Arial"/>
              <a:buNone/>
              <a:defRPr b="0" i="0" sz="1800" u="none" cap="none" strike="noStrike">
                <a:solidFill>
                  <a:srgbClr val="888888"/>
                </a:solidFill>
                <a:latin typeface="Calibri"/>
                <a:ea typeface="Calibri"/>
                <a:cs typeface="Calibri"/>
                <a:sym typeface="Calibri"/>
              </a:defRPr>
            </a:lvl2pPr>
            <a:lvl3pPr indent="0" lvl="2" marL="914400" marR="0" rtl="1" algn="r">
              <a:spcBef>
                <a:spcPts val="320"/>
              </a:spcBef>
              <a:buClr>
                <a:srgbClr val="888888"/>
              </a:buClr>
              <a:buFont typeface="Arial"/>
              <a:buNone/>
              <a:defRPr b="0" i="0" sz="1600" u="none" cap="none" strike="noStrike">
                <a:solidFill>
                  <a:srgbClr val="888888"/>
                </a:solidFill>
                <a:latin typeface="Calibri"/>
                <a:ea typeface="Calibri"/>
                <a:cs typeface="Calibri"/>
                <a:sym typeface="Calibri"/>
              </a:defRPr>
            </a:lvl3pPr>
            <a:lvl4pPr indent="0" lvl="3" marL="13716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4pPr>
            <a:lvl5pPr indent="0" lvl="4" marL="18288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5pPr>
            <a:lvl6pPr indent="0" lvl="5" marL="22860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6pPr>
            <a:lvl7pPr indent="0" lvl="6" marL="27432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7pPr>
            <a:lvl8pPr indent="0" lvl="7" marL="32004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8pPr>
            <a:lvl9pPr indent="0" lvl="8" marL="36576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9pPr>
          </a:lstStyle>
          <a:p/>
        </p:txBody>
      </p:sp>
      <p:sp>
        <p:nvSpPr>
          <p:cNvPr id="30" name="Shape 30"/>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31" name="Shape 31"/>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32" name="Shape 32"/>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محتويين">
    <p:spTree>
      <p:nvGrpSpPr>
        <p:cNvPr id="33" name="Shape 33"/>
        <p:cNvGrpSpPr/>
        <p:nvPr/>
      </p:nvGrpSpPr>
      <p:grpSpPr>
        <a:xfrm>
          <a:off x="0" y="0"/>
          <a:ext cx="0" cy="0"/>
          <a:chOff x="0" y="0"/>
          <a:chExt cx="0" cy="0"/>
        </a:xfrm>
      </p:grpSpPr>
      <p:sp>
        <p:nvSpPr>
          <p:cNvPr id="34" name="Shape 34"/>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5" name="Shape 35"/>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indent="-165100" lvl="0" marL="34290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33350" lvl="1" marL="74295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Shape 36"/>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indent="-165100" lvl="0" marL="34290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33350" lvl="1" marL="74295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37" name="Shape 37"/>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38" name="Shape 38"/>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39" name="Shape 39"/>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مقارنة">
    <p:spTree>
      <p:nvGrpSpPr>
        <p:cNvPr id="40" name="Shape 40"/>
        <p:cNvGrpSpPr/>
        <p:nvPr/>
      </p:nvGrpSpPr>
      <p:grpSpPr>
        <a:xfrm>
          <a:off x="0" y="0"/>
          <a:ext cx="0" cy="0"/>
          <a:chOff x="0" y="0"/>
          <a:chExt cx="0" cy="0"/>
        </a:xfrm>
      </p:grpSpPr>
      <p:sp>
        <p:nvSpPr>
          <p:cNvPr id="41" name="Shape 41"/>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42" name="Shape 42"/>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1" algn="r">
              <a:spcBef>
                <a:spcPts val="48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1" algn="r">
              <a:spcBef>
                <a:spcPts val="4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1" algn="r">
              <a:spcBef>
                <a:spcPts val="36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3" name="Shape 43"/>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indent="-190500" lvl="0" marL="3429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158750" lvl="1" marL="74295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114300" lvl="2" marL="11430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127000" lvl="3" marL="16002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127000" lvl="4" marL="20574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127000" lvl="5" marL="25146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127000" lvl="6" marL="29718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127000" lvl="7" marL="34290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127000" lvl="8" marL="38862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44" name="Shape 44"/>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marR="0" rtl="1" algn="r">
              <a:spcBef>
                <a:spcPts val="48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1" algn="r">
              <a:spcBef>
                <a:spcPts val="4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1" algn="r">
              <a:spcBef>
                <a:spcPts val="36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5" name="Shape 45"/>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indent="-190500" lvl="0" marL="3429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158750" lvl="1" marL="74295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114300" lvl="2" marL="11430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127000" lvl="3" marL="16002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127000" lvl="4" marL="20574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127000" lvl="5" marL="25146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127000" lvl="6" marL="29718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127000" lvl="7" marL="34290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127000" lvl="8" marL="38862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46" name="Shape 46"/>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47" name="Shape 47"/>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48" name="Shape 48"/>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عنوان فقط">
    <p:spTree>
      <p:nvGrpSpPr>
        <p:cNvPr id="49" name="Shape 49"/>
        <p:cNvGrpSpPr/>
        <p:nvPr/>
      </p:nvGrpSpPr>
      <p:grpSpPr>
        <a:xfrm>
          <a:off x="0" y="0"/>
          <a:ext cx="0" cy="0"/>
          <a:chOff x="0" y="0"/>
          <a:chExt cx="0" cy="0"/>
        </a:xfrm>
      </p:grpSpPr>
      <p:sp>
        <p:nvSpPr>
          <p:cNvPr id="50" name="Shape 50"/>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1" name="Shape 51"/>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52" name="Shape 5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53" name="Shape 53"/>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محتوى ذو تسمية توضيحية">
    <p:spTree>
      <p:nvGrpSpPr>
        <p:cNvPr id="54" name="Shape 54"/>
        <p:cNvGrpSpPr/>
        <p:nvPr/>
      </p:nvGrpSpPr>
      <p:grpSpPr>
        <a:xfrm>
          <a:off x="0" y="0"/>
          <a:ext cx="0" cy="0"/>
          <a:chOff x="0" y="0"/>
          <a:chExt cx="0" cy="0"/>
        </a:xfrm>
      </p:grpSpPr>
      <p:sp>
        <p:nvSpPr>
          <p:cNvPr id="55" name="Shape 55"/>
          <p:cNvSpPr txBox="1"/>
          <p:nvPr>
            <p:ph type="title"/>
          </p:nvPr>
        </p:nvSpPr>
        <p:spPr>
          <a:xfrm>
            <a:off x="457200" y="273050"/>
            <a:ext cx="3008313" cy="1162049"/>
          </a:xfrm>
          <a:prstGeom prst="rect">
            <a:avLst/>
          </a:prstGeom>
          <a:noFill/>
          <a:ln>
            <a:noFill/>
          </a:ln>
        </p:spPr>
        <p:txBody>
          <a:bodyPr anchorCtr="0" anchor="b" bIns="91425" lIns="91425" rIns="91425" tIns="91425"/>
          <a:lstStyle>
            <a:lvl1pPr indent="0" lvl="0" marL="0" marR="0" rtl="1" algn="r">
              <a:spcBef>
                <a:spcPts val="0"/>
              </a:spcBef>
              <a:buClr>
                <a:schemeClr val="dk1"/>
              </a:buClr>
              <a:buFont typeface="Calibri"/>
              <a:buNone/>
              <a:defRPr b="1" i="0" sz="2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6" name="Shape 56"/>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57" name="Shape 57"/>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1" algn="r">
              <a:spcBef>
                <a:spcPts val="280"/>
              </a:spcBef>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1" algn="r">
              <a:spcBef>
                <a:spcPts val="240"/>
              </a:spcBef>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1" algn="r">
              <a:spcBef>
                <a:spcPts val="200"/>
              </a:spcBef>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58" name="Shape 58"/>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59" name="Shape 5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60" name="Shape 60"/>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صورة ذو تسمية توضيحية">
    <p:spTree>
      <p:nvGrpSpPr>
        <p:cNvPr id="61" name="Shape 61"/>
        <p:cNvGrpSpPr/>
        <p:nvPr/>
      </p:nvGrpSpPr>
      <p:grpSpPr>
        <a:xfrm>
          <a:off x="0" y="0"/>
          <a:ext cx="0" cy="0"/>
          <a:chOff x="0" y="0"/>
          <a:chExt cx="0" cy="0"/>
        </a:xfrm>
      </p:grpSpPr>
      <p:sp>
        <p:nvSpPr>
          <p:cNvPr id="62" name="Shape 62"/>
          <p:cNvSpPr txBox="1"/>
          <p:nvPr>
            <p:ph type="title"/>
          </p:nvPr>
        </p:nvSpPr>
        <p:spPr>
          <a:xfrm>
            <a:off x="1792288" y="4800600"/>
            <a:ext cx="5486399" cy="566737"/>
          </a:xfrm>
          <a:prstGeom prst="rect">
            <a:avLst/>
          </a:prstGeom>
          <a:noFill/>
          <a:ln>
            <a:noFill/>
          </a:ln>
        </p:spPr>
        <p:txBody>
          <a:bodyPr anchorCtr="0" anchor="b" bIns="91425" lIns="91425" rIns="91425" tIns="91425"/>
          <a:lstStyle>
            <a:lvl1pPr indent="0" lvl="0" marL="0" marR="0" rtl="1" algn="r">
              <a:spcBef>
                <a:spcPts val="0"/>
              </a:spcBef>
              <a:buClr>
                <a:schemeClr val="dk1"/>
              </a:buClr>
              <a:buFont typeface="Calibri"/>
              <a:buNone/>
              <a:defRPr b="1" i="0" sz="2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3" name="Shape 63"/>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1" algn="r">
              <a:spcBef>
                <a:spcPts val="640"/>
              </a:spcBef>
              <a:buClr>
                <a:schemeClr val="dk1"/>
              </a:buClr>
              <a:buFont typeface="Arial"/>
              <a:buNone/>
              <a:defRPr b="0" i="0" sz="3200" u="none" cap="none" strike="noStrike">
                <a:solidFill>
                  <a:schemeClr val="dk1"/>
                </a:solidFill>
                <a:latin typeface="Calibri"/>
                <a:ea typeface="Calibri"/>
                <a:cs typeface="Calibri"/>
                <a:sym typeface="Calibri"/>
              </a:defRPr>
            </a:lvl1pPr>
            <a:lvl2pPr indent="0" lvl="1" marL="457200" marR="0" rtl="1" algn="r">
              <a:spcBef>
                <a:spcPts val="560"/>
              </a:spcBef>
              <a:buClr>
                <a:schemeClr val="dk1"/>
              </a:buClr>
              <a:buFont typeface="Arial"/>
              <a:buNone/>
              <a:defRPr b="0" i="0" sz="2800" u="none" cap="none" strike="noStrike">
                <a:solidFill>
                  <a:schemeClr val="dk1"/>
                </a:solidFill>
                <a:latin typeface="Calibri"/>
                <a:ea typeface="Calibri"/>
                <a:cs typeface="Calibri"/>
                <a:sym typeface="Calibri"/>
              </a:defRPr>
            </a:lvl2pPr>
            <a:lvl3pPr indent="0" lvl="2" marL="914400" marR="0" rtl="1" algn="r">
              <a:spcBef>
                <a:spcPts val="480"/>
              </a:spcBef>
              <a:buClr>
                <a:schemeClr val="dk1"/>
              </a:buClr>
              <a:buFont typeface="Arial"/>
              <a:buNone/>
              <a:defRPr b="0" i="0" sz="2400" u="none" cap="none" strike="noStrike">
                <a:solidFill>
                  <a:schemeClr val="dk1"/>
                </a:solidFill>
                <a:latin typeface="Calibri"/>
                <a:ea typeface="Calibri"/>
                <a:cs typeface="Calibri"/>
                <a:sym typeface="Calibri"/>
              </a:defRPr>
            </a:lvl3pPr>
            <a:lvl4pPr indent="0" lvl="3" marL="13716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4pPr>
            <a:lvl5pPr indent="0" lvl="4" marL="18288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5pPr>
            <a:lvl6pPr indent="0" lvl="5" marL="22860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6pPr>
            <a:lvl7pPr indent="0" lvl="6" marL="27432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7pPr>
            <a:lvl8pPr indent="0" lvl="7" marL="32004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8pPr>
            <a:lvl9pPr indent="0" lvl="8" marL="36576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9pPr>
          </a:lstStyle>
          <a:p/>
        </p:txBody>
      </p:sp>
      <p:sp>
        <p:nvSpPr>
          <p:cNvPr id="64" name="Shape 64"/>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1" algn="r">
              <a:spcBef>
                <a:spcPts val="280"/>
              </a:spcBef>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1" algn="r">
              <a:spcBef>
                <a:spcPts val="240"/>
              </a:spcBef>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1" algn="r">
              <a:spcBef>
                <a:spcPts val="200"/>
              </a:spcBef>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65" name="Shape 65"/>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66" name="Shape 66"/>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67" name="Shape 67"/>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1.xml"/><Relationship Id="rId12" Type="http://schemas.openxmlformats.org/officeDocument/2006/relationships/slideLayout" Target="../slideLayouts/slideLayout11.xml"/><Relationship Id="rId1" Type="http://schemas.openxmlformats.org/officeDocument/2006/relationships/image" Target="../media/image00.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rotWithShape="1">
          <a:blip r:embed="rId1">
            <a:alphaModFix/>
          </a:blip>
          <a:stretch>
            <a:fillRect b="0" l="0" r="0" t="0"/>
          </a:stretch>
        </a:blipFill>
      </p:bgPr>
    </p:bg>
    <p:spTree>
      <p:nvGrpSpPr>
        <p:cNvPr id="5" name="Shape 5"/>
        <p:cNvGrpSpPr/>
        <p:nvPr/>
      </p:nvGrpSpPr>
      <p:grpSpPr>
        <a:xfrm>
          <a:off x="0" y="0"/>
          <a:ext cx="0" cy="0"/>
          <a:chOff x="0" y="0"/>
          <a:chExt cx="0" cy="0"/>
        </a:xfrm>
      </p:grpSpPr>
      <p:sp>
        <p:nvSpPr>
          <p:cNvPr id="6" name="Shape 6"/>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 name="Shape 7"/>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Shape 8"/>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9" name="Shape 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10" name="Shape 10"/>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06.png"/><Relationship Id="rId4" Type="http://schemas.openxmlformats.org/officeDocument/2006/relationships/image" Target="../media/image0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08.png"/><Relationship Id="rId4" Type="http://schemas.openxmlformats.org/officeDocument/2006/relationships/image" Target="../media/image15.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0.gi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09.png"/><Relationship Id="rId4" Type="http://schemas.openxmlformats.org/officeDocument/2006/relationships/image" Target="../media/image11.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09.png"/><Relationship Id="rId4" Type="http://schemas.openxmlformats.org/officeDocument/2006/relationships/image" Target="../media/image1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09.png"/><Relationship Id="rId4" Type="http://schemas.openxmlformats.org/officeDocument/2006/relationships/image" Target="../media/image11.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09.png"/><Relationship Id="rId4" Type="http://schemas.openxmlformats.org/officeDocument/2006/relationships/image" Target="../media/image11.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2.png"/><Relationship Id="rId4" Type="http://schemas.openxmlformats.org/officeDocument/2006/relationships/image" Target="../media/image13.gi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2.png"/><Relationship Id="rId4" Type="http://schemas.openxmlformats.org/officeDocument/2006/relationships/image" Target="../media/image13.gi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08.png"/><Relationship Id="rId4" Type="http://schemas.openxmlformats.org/officeDocument/2006/relationships/image" Target="../media/image1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0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4.jpg"/><Relationship Id="rId4" Type="http://schemas.openxmlformats.org/officeDocument/2006/relationships/image" Target="../media/image11.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2.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6.png"/><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6.png"/><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0.png"/><Relationship Id="rId4" Type="http://schemas.openxmlformats.org/officeDocument/2006/relationships/image" Target="../media/image19.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08.png"/><Relationship Id="rId4" Type="http://schemas.openxmlformats.org/officeDocument/2006/relationships/image" Target="../media/image15.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7.png"/><Relationship Id="rId4" Type="http://schemas.openxmlformats.org/officeDocument/2006/relationships/image" Target="../media/image1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17.png"/><Relationship Id="rId4" Type="http://schemas.openxmlformats.org/officeDocument/2006/relationships/image" Target="../media/image1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17.png"/><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0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17.png"/><Relationship Id="rId4" Type="http://schemas.openxmlformats.org/officeDocument/2006/relationships/image" Target="../media/image1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17.png"/><Relationship Id="rId4" Type="http://schemas.openxmlformats.org/officeDocument/2006/relationships/image" Target="../media/image1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17.png"/><Relationship Id="rId4" Type="http://schemas.openxmlformats.org/officeDocument/2006/relationships/image" Target="../media/image1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03.gif"/><Relationship Id="rId4" Type="http://schemas.openxmlformats.org/officeDocument/2006/relationships/image" Target="../media/image07.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16.png"/><Relationship Id="rId4" Type="http://schemas.openxmlformats.org/officeDocument/2006/relationships/image" Target="../media/image2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0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23.png"/><Relationship Id="rId4" Type="http://schemas.openxmlformats.org/officeDocument/2006/relationships/image" Target="../media/image2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23.png"/><Relationship Id="rId4" Type="http://schemas.openxmlformats.org/officeDocument/2006/relationships/image" Target="../media/image2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23.png"/><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03.gif"/><Relationship Id="rId4" Type="http://schemas.openxmlformats.org/officeDocument/2006/relationships/image" Target="../media/image07.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32.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09.png"/><Relationship Id="rId4" Type="http://schemas.openxmlformats.org/officeDocument/2006/relationships/image" Target="../media/image11.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09.png"/><Relationship Id="rId4" Type="http://schemas.openxmlformats.org/officeDocument/2006/relationships/image" Target="../media/image11.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09.png"/><Relationship Id="rId4" Type="http://schemas.openxmlformats.org/officeDocument/2006/relationships/image" Target="../media/image11.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06.png"/><Relationship Id="rId4" Type="http://schemas.openxmlformats.org/officeDocument/2006/relationships/image" Target="../media/image02.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06.png"/><Relationship Id="rId4" Type="http://schemas.openxmlformats.org/officeDocument/2006/relationships/image" Target="../media/image02.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06.png"/><Relationship Id="rId4" Type="http://schemas.openxmlformats.org/officeDocument/2006/relationships/image" Target="../media/image02.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image" Target="../media/image24.png"/><Relationship Id="rId4" Type="http://schemas.openxmlformats.org/officeDocument/2006/relationships/image" Target="../media/image29.gif"/><Relationship Id="rId5" Type="http://schemas.openxmlformats.org/officeDocument/2006/relationships/hyperlink" Target="http://shifaportal.com/"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 Id="rId3" Type="http://schemas.openxmlformats.org/officeDocument/2006/relationships/image" Target="../media/image25.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 Id="rId3" Type="http://schemas.openxmlformats.org/officeDocument/2006/relationships/image" Target="../media/image3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06.png"/><Relationship Id="rId4" Type="http://schemas.openxmlformats.org/officeDocument/2006/relationships/image" Target="../media/image02.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 Id="rId3" Type="http://schemas.openxmlformats.org/officeDocument/2006/relationships/image" Target="../media/image31.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 Id="rId3" Type="http://schemas.openxmlformats.org/officeDocument/2006/relationships/image" Target="../media/image31.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 Id="rId3" Type="http://schemas.openxmlformats.org/officeDocument/2006/relationships/image" Target="../media/image27.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 Id="rId3" Type="http://schemas.openxmlformats.org/officeDocument/2006/relationships/image" Target="../media/image26.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 Id="rId3" Type="http://schemas.openxmlformats.org/officeDocument/2006/relationships/image" Target="../media/image26.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 Id="rId3" Type="http://schemas.openxmlformats.org/officeDocument/2006/relationships/image" Target="../media/image26.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 Id="rId3" Type="http://schemas.openxmlformats.org/officeDocument/2006/relationships/image" Target="../media/image26.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 Id="rId3" Type="http://schemas.openxmlformats.org/officeDocument/2006/relationships/image" Target="../media/image26.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 Id="rId3" Type="http://schemas.openxmlformats.org/officeDocument/2006/relationships/image" Target="../media/image26.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 Id="rId3" Type="http://schemas.openxmlformats.org/officeDocument/2006/relationships/image" Target="../media/image2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06.png"/><Relationship Id="rId4" Type="http://schemas.openxmlformats.org/officeDocument/2006/relationships/image" Target="../media/image02.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 Id="rId3" Type="http://schemas.openxmlformats.org/officeDocument/2006/relationships/image" Target="../media/image26.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 Id="rId3" Type="http://schemas.openxmlformats.org/officeDocument/2006/relationships/image" Target="../media/image28.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 Id="rId3" Type="http://schemas.openxmlformats.org/officeDocument/2006/relationships/image" Target="../media/image30.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 Id="rId3" Type="http://schemas.openxmlformats.org/officeDocument/2006/relationships/image" Target="../media/image3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06.png"/><Relationship Id="rId4" Type="http://schemas.openxmlformats.org/officeDocument/2006/relationships/image" Target="../media/image0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06.png"/><Relationship Id="rId4" Type="http://schemas.openxmlformats.org/officeDocument/2006/relationships/image" Target="../media/image0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06.png"/><Relationship Id="rId4" Type="http://schemas.openxmlformats.org/officeDocument/2006/relationships/image" Target="../media/image0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3" name="Shape 83"/>
        <p:cNvGrpSpPr/>
        <p:nvPr/>
      </p:nvGrpSpPr>
      <p:grpSpPr>
        <a:xfrm>
          <a:off x="0" y="0"/>
          <a:ext cx="0" cy="0"/>
          <a:chOff x="0" y="0"/>
          <a:chExt cx="0" cy="0"/>
        </a:xfrm>
      </p:grpSpPr>
      <p:pic>
        <p:nvPicPr>
          <p:cNvPr descr="46-600w (1).png" id="84" name="Shape 84"/>
          <p:cNvPicPr preferRelativeResize="0"/>
          <p:nvPr/>
        </p:nvPicPr>
        <p:blipFill rotWithShape="1">
          <a:blip r:embed="rId3">
            <a:alphaModFix/>
          </a:blip>
          <a:srcRect b="0" l="0" r="0" t="0"/>
          <a:stretch/>
        </p:blipFill>
        <p:spPr>
          <a:xfrm>
            <a:off x="395536" y="1052736"/>
            <a:ext cx="8534181" cy="4032448"/>
          </a:xfrm>
          <a:prstGeom prst="rect">
            <a:avLst/>
          </a:prstGeom>
          <a:solidFill>
            <a:schemeClr val="lt1"/>
          </a:solidFill>
          <a:ln>
            <a:noFill/>
          </a:ln>
        </p:spPr>
      </p:pic>
      <p:sp>
        <p:nvSpPr>
          <p:cNvPr id="85" name="Shape 85"/>
          <p:cNvSpPr/>
          <p:nvPr/>
        </p:nvSpPr>
        <p:spPr>
          <a:xfrm>
            <a:off x="991720" y="1926882"/>
            <a:ext cx="7009303" cy="1716431"/>
          </a:xfrm>
          <a:prstGeom prst="rect">
            <a:avLst/>
          </a:prstGeom>
          <a:noFill/>
          <a:ln>
            <a:noFill/>
          </a:ln>
        </p:spPr>
        <p:txBody>
          <a:bodyPr anchorCtr="0" anchor="ctr" bIns="45700" lIns="91425" rIns="91425" tIns="45700">
            <a:noAutofit/>
          </a:bodyPr>
          <a:lstStyle/>
          <a:p>
            <a:pPr indent="0" lvl="0" marL="0" marR="0" rtl="1" algn="ctr">
              <a:lnSpc>
                <a:spcPct val="150000"/>
              </a:lnSpc>
              <a:spcBef>
                <a:spcPts val="0"/>
              </a:spcBef>
              <a:spcAft>
                <a:spcPts val="0"/>
              </a:spcAft>
              <a:buClr>
                <a:srgbClr val="FF0000"/>
              </a:buClr>
              <a:buSzPct val="25000"/>
              <a:buFont typeface="Times New Roman"/>
              <a:buNone/>
            </a:pPr>
            <a:r>
              <a:rPr b="1" i="0" lang="ar-EG" sz="8000" u="none" cap="none" strike="noStrike">
                <a:solidFill>
                  <a:srgbClr val="FF0000"/>
                </a:solidFill>
                <a:latin typeface="Times New Roman"/>
                <a:ea typeface="Times New Roman"/>
                <a:cs typeface="Times New Roman"/>
                <a:sym typeface="Times New Roman"/>
              </a:rPr>
              <a:t>الوحدة الأولى</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84"/>
                                        </p:tgtEl>
                                        <p:attrNameLst>
                                          <p:attrName>style.visibility</p:attrName>
                                        </p:attrNameLst>
                                      </p:cBhvr>
                                      <p:to>
                                        <p:strVal val="visible"/>
                                      </p:to>
                                    </p:set>
                                    <p:animEffect filter="fade" transition="in">
                                      <p:cBhvr>
                                        <p:cTn dur="500"/>
                                        <p:tgtEl>
                                          <p:spTgt spid="84"/>
                                        </p:tgtEl>
                                      </p:cBhvr>
                                    </p:animEffect>
                                  </p:childTnLst>
                                </p:cTn>
                              </p:par>
                              <p:par>
                                <p:cTn fill="hold" nodeType="withEffect" presetClass="entr" presetID="10" presetSubtype="0">
                                  <p:stCondLst>
                                    <p:cond delay="0"/>
                                  </p:stCondLst>
                                  <p:childTnLst>
                                    <p:set>
                                      <p:cBhvr>
                                        <p:cTn dur="1" fill="hold">
                                          <p:stCondLst>
                                            <p:cond delay="0"/>
                                          </p:stCondLst>
                                        </p:cTn>
                                        <p:tgtEl>
                                          <p:spTgt spid="85"/>
                                        </p:tgtEl>
                                        <p:attrNameLst>
                                          <p:attrName>style.visibility</p:attrName>
                                        </p:attrNameLst>
                                      </p:cBhvr>
                                      <p:to>
                                        <p:strVal val="visible"/>
                                      </p:to>
                                    </p:set>
                                    <p:animEffect filter="fade" transition="in">
                                      <p:cBhvr>
                                        <p:cTn dur="500"/>
                                        <p:tgtEl>
                                          <p:spTgt spid="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3" name="Shape 163"/>
        <p:cNvGrpSpPr/>
        <p:nvPr/>
      </p:nvGrpSpPr>
      <p:grpSpPr>
        <a:xfrm>
          <a:off x="0" y="0"/>
          <a:ext cx="0" cy="0"/>
          <a:chOff x="0" y="0"/>
          <a:chExt cx="0" cy="0"/>
        </a:xfrm>
      </p:grpSpPr>
      <p:pic>
        <p:nvPicPr>
          <p:cNvPr descr="9OFF%20s.jpg" id="164" name="Shape 164"/>
          <p:cNvPicPr preferRelativeResize="0"/>
          <p:nvPr/>
        </p:nvPicPr>
        <p:blipFill rotWithShape="1">
          <a:blip r:embed="rId3">
            <a:alphaModFix/>
          </a:blip>
          <a:srcRect b="0" l="0" r="0" t="0"/>
          <a:stretch/>
        </p:blipFill>
        <p:spPr>
          <a:xfrm>
            <a:off x="642910" y="332656"/>
            <a:ext cx="8105554" cy="990997"/>
          </a:xfrm>
          <a:prstGeom prst="rect">
            <a:avLst/>
          </a:prstGeom>
          <a:noFill/>
          <a:ln cap="flat" cmpd="sng" w="38100">
            <a:solidFill>
              <a:srgbClr val="E5B8B7"/>
            </a:solidFill>
            <a:prstDash val="solid"/>
            <a:round/>
            <a:headEnd len="med" w="med" type="none"/>
            <a:tailEnd len="med" w="med" type="none"/>
          </a:ln>
        </p:spPr>
      </p:pic>
      <p:sp>
        <p:nvSpPr>
          <p:cNvPr id="165" name="Shape 165"/>
          <p:cNvSpPr/>
          <p:nvPr/>
        </p:nvSpPr>
        <p:spPr>
          <a:xfrm>
            <a:off x="857225" y="404663"/>
            <a:ext cx="7819232" cy="76944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400">
                <a:solidFill>
                  <a:srgbClr val="FFFF00"/>
                </a:solidFill>
                <a:latin typeface="Calibri"/>
                <a:ea typeface="Calibri"/>
                <a:cs typeface="Calibri"/>
                <a:sym typeface="Calibri"/>
              </a:rPr>
              <a:t>أولا: مهارة القيادة The command</a:t>
            </a:r>
          </a:p>
        </p:txBody>
      </p:sp>
      <p:pic>
        <p:nvPicPr>
          <p:cNvPr descr="c-1.png" id="166" name="Shape 166"/>
          <p:cNvPicPr preferRelativeResize="0"/>
          <p:nvPr/>
        </p:nvPicPr>
        <p:blipFill rotWithShape="1">
          <a:blip r:embed="rId4">
            <a:alphaModFix/>
          </a:blip>
          <a:srcRect b="0" l="0" r="0" t="0"/>
          <a:stretch/>
        </p:blipFill>
        <p:spPr>
          <a:xfrm>
            <a:off x="323528" y="1905000"/>
            <a:ext cx="8568951" cy="4188295"/>
          </a:xfrm>
          <a:prstGeom prst="rect">
            <a:avLst/>
          </a:prstGeom>
          <a:solidFill>
            <a:schemeClr val="lt1"/>
          </a:solidFill>
          <a:ln>
            <a:noFill/>
          </a:ln>
        </p:spPr>
      </p:pic>
      <p:sp>
        <p:nvSpPr>
          <p:cNvPr id="167" name="Shape 167"/>
          <p:cNvSpPr/>
          <p:nvPr/>
        </p:nvSpPr>
        <p:spPr>
          <a:xfrm>
            <a:off x="1071537" y="2276872"/>
            <a:ext cx="7072362" cy="132343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rgbClr val="0000FF"/>
                </a:solidFill>
                <a:latin typeface="Calibri"/>
                <a:ea typeface="Calibri"/>
                <a:cs typeface="Calibri"/>
                <a:sym typeface="Calibri"/>
              </a:rPr>
              <a:t>ومن الصفات القيادية في شخصية الرسول عليه الصلاة والسلام:</a:t>
            </a:r>
          </a:p>
        </p:txBody>
      </p:sp>
      <p:sp>
        <p:nvSpPr>
          <p:cNvPr id="168" name="Shape 168"/>
          <p:cNvSpPr/>
          <p:nvPr/>
        </p:nvSpPr>
        <p:spPr>
          <a:xfrm>
            <a:off x="1071537" y="3561992"/>
            <a:ext cx="7072362" cy="646331"/>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Times New Roman"/>
                <a:ea typeface="Times New Roman"/>
                <a:cs typeface="Times New Roman"/>
                <a:sym typeface="Times New Roman"/>
              </a:rPr>
              <a:t>9- </a:t>
            </a:r>
            <a:r>
              <a:rPr b="1" lang="ar-EG" sz="3600">
                <a:solidFill>
                  <a:schemeClr val="dk1"/>
                </a:solidFill>
                <a:latin typeface="Calibri"/>
                <a:ea typeface="Calibri"/>
                <a:cs typeface="Calibri"/>
                <a:sym typeface="Calibri"/>
              </a:rPr>
              <a:t>الثبات والقدرة على إدارة الأزمات</a:t>
            </a:r>
          </a:p>
        </p:txBody>
      </p:sp>
      <p:sp>
        <p:nvSpPr>
          <p:cNvPr id="169" name="Shape 169"/>
          <p:cNvSpPr/>
          <p:nvPr/>
        </p:nvSpPr>
        <p:spPr>
          <a:xfrm>
            <a:off x="928662" y="4211428"/>
            <a:ext cx="7215238" cy="646331"/>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Times New Roman"/>
                <a:ea typeface="Times New Roman"/>
                <a:cs typeface="Times New Roman"/>
                <a:sym typeface="Times New Roman"/>
              </a:rPr>
              <a:t>10- </a:t>
            </a:r>
            <a:r>
              <a:rPr b="1" lang="ar-EG" sz="3600">
                <a:solidFill>
                  <a:schemeClr val="dk1"/>
                </a:solidFill>
                <a:latin typeface="Calibri"/>
                <a:ea typeface="Calibri"/>
                <a:cs typeface="Calibri"/>
                <a:sym typeface="Calibri"/>
              </a:rPr>
              <a:t>الرقابة والمتابعة.</a:t>
            </a:r>
          </a:p>
        </p:txBody>
      </p:sp>
      <p:sp>
        <p:nvSpPr>
          <p:cNvPr id="170" name="Shape 170"/>
          <p:cNvSpPr/>
          <p:nvPr/>
        </p:nvSpPr>
        <p:spPr>
          <a:xfrm>
            <a:off x="928662" y="4925808"/>
            <a:ext cx="7215238" cy="646331"/>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3600">
                <a:solidFill>
                  <a:schemeClr val="dk1"/>
                </a:solidFill>
                <a:latin typeface="Calibri"/>
                <a:ea typeface="Calibri"/>
                <a:cs typeface="Calibri"/>
                <a:sym typeface="Calibri"/>
              </a:rPr>
              <a:t>وغيرها الكثير من الصفات.</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68">
                                            <p:txEl>
                                              <p:pRg end="0" st="0"/>
                                            </p:txEl>
                                          </p:spTgt>
                                        </p:tgtEl>
                                        <p:attrNameLst>
                                          <p:attrName>style.visibility</p:attrName>
                                        </p:attrNameLst>
                                      </p:cBhvr>
                                      <p:to>
                                        <p:strVal val="visible"/>
                                      </p:to>
                                    </p:set>
                                    <p:animEffect filter="fade" transition="in">
                                      <p:cBhvr>
                                        <p:cTn dur="500"/>
                                        <p:tgtEl>
                                          <p:spTgt spid="16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9">
                                            <p:txEl>
                                              <p:pRg end="0" st="0"/>
                                            </p:txEl>
                                          </p:spTgt>
                                        </p:tgtEl>
                                        <p:attrNameLst>
                                          <p:attrName>style.visibility</p:attrName>
                                        </p:attrNameLst>
                                      </p:cBhvr>
                                      <p:to>
                                        <p:strVal val="visible"/>
                                      </p:to>
                                    </p:set>
                                    <p:animEffect filter="fade" transition="in">
                                      <p:cBhvr>
                                        <p:cTn dur="500"/>
                                        <p:tgtEl>
                                          <p:spTgt spid="16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0">
                                            <p:txEl>
                                              <p:pRg end="0" st="0"/>
                                            </p:txEl>
                                          </p:spTgt>
                                        </p:tgtEl>
                                        <p:attrNameLst>
                                          <p:attrName>style.visibility</p:attrName>
                                        </p:attrNameLst>
                                      </p:cBhvr>
                                      <p:to>
                                        <p:strVal val="visible"/>
                                      </p:to>
                                    </p:set>
                                    <p:animEffect filter="fade" transition="in">
                                      <p:cBhvr>
                                        <p:cTn dur="500"/>
                                        <p:tgtEl>
                                          <p:spTgt spid="170">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4" name="Shape 174"/>
        <p:cNvGrpSpPr/>
        <p:nvPr/>
      </p:nvGrpSpPr>
      <p:grpSpPr>
        <a:xfrm>
          <a:off x="0" y="0"/>
          <a:ext cx="0" cy="0"/>
          <a:chOff x="0" y="0"/>
          <a:chExt cx="0" cy="0"/>
        </a:xfrm>
      </p:grpSpPr>
      <p:grpSp>
        <p:nvGrpSpPr>
          <p:cNvPr id="175" name="Shape 175"/>
          <p:cNvGrpSpPr/>
          <p:nvPr/>
        </p:nvGrpSpPr>
        <p:grpSpPr>
          <a:xfrm>
            <a:off x="3419873" y="0"/>
            <a:ext cx="5528215" cy="1700990"/>
            <a:chOff x="4777737" y="4086810"/>
            <a:chExt cx="757538" cy="1221645"/>
          </a:xfrm>
        </p:grpSpPr>
        <p:sp>
          <p:nvSpPr>
            <p:cNvPr id="176" name="Shape 176"/>
            <p:cNvSpPr/>
            <p:nvPr/>
          </p:nvSpPr>
          <p:spPr>
            <a:xfrm>
              <a:off x="5002439" y="4405578"/>
              <a:ext cx="430886" cy="465443"/>
            </a:xfrm>
            <a:prstGeom prst="rect">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26d59c7e.png" id="177" name="Shape 177"/>
            <p:cNvPicPr preferRelativeResize="0"/>
            <p:nvPr/>
          </p:nvPicPr>
          <p:blipFill rotWithShape="1">
            <a:blip r:embed="rId3">
              <a:alphaModFix/>
            </a:blip>
            <a:srcRect b="0" l="0" r="0" t="0"/>
            <a:stretch/>
          </p:blipFill>
          <p:spPr>
            <a:xfrm>
              <a:off x="4777737" y="4086810"/>
              <a:ext cx="757538" cy="1221645"/>
            </a:xfrm>
            <a:prstGeom prst="rect">
              <a:avLst/>
            </a:prstGeom>
            <a:noFill/>
            <a:ln>
              <a:noFill/>
            </a:ln>
          </p:spPr>
        </p:pic>
      </p:grpSp>
      <p:sp>
        <p:nvSpPr>
          <p:cNvPr id="178" name="Shape 178"/>
          <p:cNvSpPr/>
          <p:nvPr/>
        </p:nvSpPr>
        <p:spPr>
          <a:xfrm>
            <a:off x="3779912" y="332656"/>
            <a:ext cx="5184575" cy="92332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5400">
                <a:solidFill>
                  <a:srgbClr val="FFFF00"/>
                </a:solidFill>
                <a:latin typeface="Calibri"/>
                <a:ea typeface="Calibri"/>
                <a:cs typeface="Calibri"/>
                <a:sym typeface="Calibri"/>
              </a:rPr>
              <a:t>مفاهيم ومصطلحات؟</a:t>
            </a:r>
          </a:p>
        </p:txBody>
      </p:sp>
      <p:grpSp>
        <p:nvGrpSpPr>
          <p:cNvPr id="179" name="Shape 179"/>
          <p:cNvGrpSpPr/>
          <p:nvPr/>
        </p:nvGrpSpPr>
        <p:grpSpPr>
          <a:xfrm>
            <a:off x="683568" y="2285991"/>
            <a:ext cx="7799783" cy="3735295"/>
            <a:chOff x="2495506" y="3529985"/>
            <a:chExt cx="3266356" cy="2584428"/>
          </a:xfrm>
        </p:grpSpPr>
        <p:sp>
          <p:nvSpPr>
            <p:cNvPr id="180" name="Shape 180"/>
            <p:cNvSpPr/>
            <p:nvPr/>
          </p:nvSpPr>
          <p:spPr>
            <a:xfrm>
              <a:off x="3350682" y="4431901"/>
              <a:ext cx="1933588" cy="944036"/>
            </a:xfrm>
            <a:prstGeom prst="rect">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001BOR-C.gif" id="181" name="Shape 181"/>
            <p:cNvPicPr preferRelativeResize="0"/>
            <p:nvPr/>
          </p:nvPicPr>
          <p:blipFill rotWithShape="1">
            <a:blip r:embed="rId4">
              <a:alphaModFix/>
            </a:blip>
            <a:srcRect b="0" l="0" r="0" t="0"/>
            <a:stretch/>
          </p:blipFill>
          <p:spPr>
            <a:xfrm>
              <a:off x="2495506" y="3529985"/>
              <a:ext cx="3266356" cy="2584428"/>
            </a:xfrm>
            <a:prstGeom prst="rect">
              <a:avLst/>
            </a:prstGeom>
            <a:solidFill>
              <a:schemeClr val="lt1"/>
            </a:solidFill>
            <a:ln>
              <a:noFill/>
            </a:ln>
          </p:spPr>
        </p:pic>
      </p:grpSp>
      <p:sp>
        <p:nvSpPr>
          <p:cNvPr id="182" name="Shape 182"/>
          <p:cNvSpPr/>
          <p:nvPr/>
        </p:nvSpPr>
        <p:spPr>
          <a:xfrm>
            <a:off x="1285851" y="2714619"/>
            <a:ext cx="6357981" cy="2800766"/>
          </a:xfrm>
          <a:prstGeom prst="rect">
            <a:avLst/>
          </a:prstGeom>
          <a:noFill/>
          <a:ln>
            <a:noFill/>
          </a:ln>
        </p:spPr>
        <p:txBody>
          <a:bodyPr anchorCtr="0" anchor="ctr" bIns="45700" lIns="91425" rIns="91425" tIns="45700">
            <a:noAutofit/>
          </a:bodyPr>
          <a:lstStyle/>
          <a:p>
            <a:pPr indent="0" lvl="0" marL="0" marR="0" rtl="1" algn="just">
              <a:spcBef>
                <a:spcPts val="0"/>
              </a:spcBef>
              <a:buSzPct val="25000"/>
              <a:buNone/>
            </a:pPr>
            <a:r>
              <a:rPr b="1" lang="ar-EG" sz="4400">
                <a:solidFill>
                  <a:srgbClr val="0000FF"/>
                </a:solidFill>
                <a:latin typeface="Calibri"/>
                <a:ea typeface="Calibri"/>
                <a:cs typeface="Calibri"/>
                <a:sym typeface="Calibri"/>
              </a:rPr>
              <a:t>القيادة: </a:t>
            </a:r>
            <a:r>
              <a:rPr b="1" lang="ar-EG" sz="4400">
                <a:solidFill>
                  <a:schemeClr val="dk1"/>
                </a:solidFill>
                <a:latin typeface="Calibri"/>
                <a:ea typeface="Calibri"/>
                <a:cs typeface="Calibri"/>
                <a:sym typeface="Calibri"/>
              </a:rPr>
              <a:t>هي عملية تحريك مجموعة من الناس باتجاه محدد ومخطط وذلك بتحفيزهم على العمل باختيارهم</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75"/>
                                        </p:tgtEl>
                                        <p:attrNameLst>
                                          <p:attrName>style.visibility</p:attrName>
                                        </p:attrNameLst>
                                      </p:cBhvr>
                                      <p:to>
                                        <p:strVal val="visible"/>
                                      </p:to>
                                    </p:set>
                                    <p:animEffect filter="fade" transition="in">
                                      <p:cBhvr>
                                        <p:cTn dur="500"/>
                                        <p:tgtEl>
                                          <p:spTgt spid="175"/>
                                        </p:tgtEl>
                                      </p:cBhvr>
                                    </p:animEffect>
                                  </p:childTnLst>
                                </p:cTn>
                              </p:par>
                              <p:par>
                                <p:cTn fill="hold" nodeType="withEffect" presetClass="entr" presetID="10" presetSubtype="0">
                                  <p:stCondLst>
                                    <p:cond delay="0"/>
                                  </p:stCondLst>
                                  <p:childTnLst>
                                    <p:set>
                                      <p:cBhvr>
                                        <p:cTn dur="1" fill="hold">
                                          <p:stCondLst>
                                            <p:cond delay="0"/>
                                          </p:stCondLst>
                                        </p:cTn>
                                        <p:tgtEl>
                                          <p:spTgt spid="178"/>
                                        </p:tgtEl>
                                        <p:attrNameLst>
                                          <p:attrName>style.visibility</p:attrName>
                                        </p:attrNameLst>
                                      </p:cBhvr>
                                      <p:to>
                                        <p:strVal val="visible"/>
                                      </p:to>
                                    </p:set>
                                    <p:animEffect filter="fade" transition="in">
                                      <p:cBhvr>
                                        <p:cTn dur="500"/>
                                        <p:tgtEl>
                                          <p:spTgt spid="17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9"/>
                                        </p:tgtEl>
                                        <p:attrNameLst>
                                          <p:attrName>style.visibility</p:attrName>
                                        </p:attrNameLst>
                                      </p:cBhvr>
                                      <p:to>
                                        <p:strVal val="visible"/>
                                      </p:to>
                                    </p:set>
                                    <p:animEffect filter="fade" transition="in">
                                      <p:cBhvr>
                                        <p:cTn dur="500"/>
                                        <p:tgtEl>
                                          <p:spTgt spid="179"/>
                                        </p:tgtEl>
                                      </p:cBhvr>
                                    </p:animEffect>
                                  </p:childTnLst>
                                </p:cTn>
                              </p:par>
                              <p:par>
                                <p:cTn fill="hold" nodeType="withEffect" presetClass="entr" presetID="10" presetSubtype="0">
                                  <p:stCondLst>
                                    <p:cond delay="0"/>
                                  </p:stCondLst>
                                  <p:childTnLst>
                                    <p:set>
                                      <p:cBhvr>
                                        <p:cTn dur="1" fill="hold">
                                          <p:stCondLst>
                                            <p:cond delay="0"/>
                                          </p:stCondLst>
                                        </p:cTn>
                                        <p:tgtEl>
                                          <p:spTgt spid="182">
                                            <p:txEl>
                                              <p:pRg end="0" st="0"/>
                                            </p:txEl>
                                          </p:spTgt>
                                        </p:tgtEl>
                                        <p:attrNameLst>
                                          <p:attrName>style.visibility</p:attrName>
                                        </p:attrNameLst>
                                      </p:cBhvr>
                                      <p:to>
                                        <p:strVal val="visible"/>
                                      </p:to>
                                    </p:set>
                                    <p:animEffect filter="fade" transition="in">
                                      <p:cBhvr>
                                        <p:cTn dur="500"/>
                                        <p:tgtEl>
                                          <p:spTgt spid="182">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6" name="Shape 186"/>
        <p:cNvGrpSpPr/>
        <p:nvPr/>
      </p:nvGrpSpPr>
      <p:grpSpPr>
        <a:xfrm>
          <a:off x="0" y="0"/>
          <a:ext cx="0" cy="0"/>
          <a:chOff x="0" y="0"/>
          <a:chExt cx="0" cy="0"/>
        </a:xfrm>
      </p:grpSpPr>
      <p:sp>
        <p:nvSpPr>
          <p:cNvPr id="187" name="Shape 187"/>
          <p:cNvSpPr/>
          <p:nvPr/>
        </p:nvSpPr>
        <p:spPr>
          <a:xfrm>
            <a:off x="5357817" y="138335"/>
            <a:ext cx="3642165" cy="914400"/>
          </a:xfrm>
          <a:prstGeom prst="round2DiagRect">
            <a:avLst>
              <a:gd fmla="val 16667" name="adj1"/>
              <a:gd fmla="val 0" name="adj2"/>
            </a:avLst>
          </a:prstGeom>
          <a:solidFill>
            <a:srgbClr val="974806"/>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rgbClr val="FF0000"/>
              </a:solidFill>
              <a:latin typeface="Calibri"/>
              <a:ea typeface="Calibri"/>
              <a:cs typeface="Calibri"/>
              <a:sym typeface="Calibri"/>
            </a:endParaRPr>
          </a:p>
        </p:txBody>
      </p:sp>
      <p:sp>
        <p:nvSpPr>
          <p:cNvPr id="188" name="Shape 188"/>
          <p:cNvSpPr/>
          <p:nvPr/>
        </p:nvSpPr>
        <p:spPr>
          <a:xfrm>
            <a:off x="5643569" y="214289"/>
            <a:ext cx="3413113" cy="92332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5400">
                <a:solidFill>
                  <a:srgbClr val="00FFFF"/>
                </a:solidFill>
                <a:latin typeface="Calibri"/>
                <a:ea typeface="Calibri"/>
                <a:cs typeface="Calibri"/>
                <a:sym typeface="Calibri"/>
              </a:rPr>
              <a:t>مهارات حياتية</a:t>
            </a:r>
          </a:p>
        </p:txBody>
      </p:sp>
      <p:pic>
        <p:nvPicPr>
          <p:cNvPr descr="gggggggggggggggg.gif" id="189" name="Shape 189"/>
          <p:cNvPicPr preferRelativeResize="0"/>
          <p:nvPr/>
        </p:nvPicPr>
        <p:blipFill rotWithShape="1">
          <a:blip r:embed="rId3">
            <a:alphaModFix/>
          </a:blip>
          <a:srcRect b="0" l="0" r="0" t="0"/>
          <a:stretch/>
        </p:blipFill>
        <p:spPr>
          <a:xfrm>
            <a:off x="248947" y="1722118"/>
            <a:ext cx="8643532" cy="3564268"/>
          </a:xfrm>
          <a:prstGeom prst="rect">
            <a:avLst/>
          </a:prstGeom>
          <a:noFill/>
          <a:ln>
            <a:noFill/>
          </a:ln>
        </p:spPr>
      </p:pic>
      <p:sp>
        <p:nvSpPr>
          <p:cNvPr id="190" name="Shape 190"/>
          <p:cNvSpPr/>
          <p:nvPr/>
        </p:nvSpPr>
        <p:spPr>
          <a:xfrm>
            <a:off x="827583" y="2000240"/>
            <a:ext cx="7488831" cy="3046988"/>
          </a:xfrm>
          <a:prstGeom prst="rect">
            <a:avLst/>
          </a:prstGeom>
          <a:noFill/>
          <a:ln>
            <a:noFill/>
          </a:ln>
        </p:spPr>
        <p:txBody>
          <a:bodyPr anchorCtr="0" anchor="ctr" bIns="45700" lIns="91425" rIns="91425" tIns="45700">
            <a:noAutofit/>
          </a:bodyPr>
          <a:lstStyle/>
          <a:p>
            <a:pPr indent="0" lvl="0" marL="0" marR="0" rtl="1" algn="just">
              <a:spcBef>
                <a:spcPts val="0"/>
              </a:spcBef>
              <a:buSzPct val="25000"/>
              <a:buNone/>
            </a:pPr>
            <a:r>
              <a:rPr b="1" lang="ar-EG" sz="4800">
                <a:solidFill>
                  <a:schemeClr val="dk1"/>
                </a:solidFill>
                <a:latin typeface="Calibri"/>
                <a:ea typeface="Calibri"/>
                <a:cs typeface="Calibri"/>
                <a:sym typeface="Calibri"/>
              </a:rPr>
              <a:t>القائد الناجح  يتميز بالعدل ويعمل على استشارة الآخرين ويتيح لمرؤوسيه فرصة التعبير عن أفكارهم.</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87"/>
                                        </p:tgtEl>
                                        <p:attrNameLst>
                                          <p:attrName>style.visibility</p:attrName>
                                        </p:attrNameLst>
                                      </p:cBhvr>
                                      <p:to>
                                        <p:strVal val="visible"/>
                                      </p:to>
                                    </p:set>
                                    <p:animEffect filter="fade" transition="in">
                                      <p:cBhvr>
                                        <p:cTn dur="500"/>
                                        <p:tgtEl>
                                          <p:spTgt spid="187"/>
                                        </p:tgtEl>
                                      </p:cBhvr>
                                    </p:animEffect>
                                  </p:childTnLst>
                                </p:cTn>
                              </p:par>
                              <p:par>
                                <p:cTn fill="hold" nodeType="withEffect" presetClass="entr" presetID="10" presetSubtype="0">
                                  <p:stCondLst>
                                    <p:cond delay="0"/>
                                  </p:stCondLst>
                                  <p:childTnLst>
                                    <p:set>
                                      <p:cBhvr>
                                        <p:cTn dur="1" fill="hold">
                                          <p:stCondLst>
                                            <p:cond delay="0"/>
                                          </p:stCondLst>
                                        </p:cTn>
                                        <p:tgtEl>
                                          <p:spTgt spid="188"/>
                                        </p:tgtEl>
                                        <p:attrNameLst>
                                          <p:attrName>style.visibility</p:attrName>
                                        </p:attrNameLst>
                                      </p:cBhvr>
                                      <p:to>
                                        <p:strVal val="visible"/>
                                      </p:to>
                                    </p:set>
                                    <p:animEffect filter="fade" transition="in">
                                      <p:cBhvr>
                                        <p:cTn dur="500"/>
                                        <p:tgtEl>
                                          <p:spTgt spid="18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9"/>
                                        </p:tgtEl>
                                        <p:attrNameLst>
                                          <p:attrName>style.visibility</p:attrName>
                                        </p:attrNameLst>
                                      </p:cBhvr>
                                      <p:to>
                                        <p:strVal val="visible"/>
                                      </p:to>
                                    </p:set>
                                    <p:animEffect filter="fade" transition="in">
                                      <p:cBhvr>
                                        <p:cTn dur="500"/>
                                        <p:tgtEl>
                                          <p:spTgt spid="189"/>
                                        </p:tgtEl>
                                      </p:cBhvr>
                                    </p:animEffect>
                                  </p:childTnLst>
                                </p:cTn>
                              </p:par>
                              <p:par>
                                <p:cTn fill="hold" nodeType="withEffect" presetClass="entr" presetID="10" presetSubtype="0">
                                  <p:stCondLst>
                                    <p:cond delay="0"/>
                                  </p:stCondLst>
                                  <p:childTnLst>
                                    <p:set>
                                      <p:cBhvr>
                                        <p:cTn dur="1" fill="hold">
                                          <p:stCondLst>
                                            <p:cond delay="0"/>
                                          </p:stCondLst>
                                        </p:cTn>
                                        <p:tgtEl>
                                          <p:spTgt spid="190"/>
                                        </p:tgtEl>
                                        <p:attrNameLst>
                                          <p:attrName>style.visibility</p:attrName>
                                        </p:attrNameLst>
                                      </p:cBhvr>
                                      <p:to>
                                        <p:strVal val="visible"/>
                                      </p:to>
                                    </p:set>
                                    <p:animEffect filter="fade" transition="in">
                                      <p:cBhvr>
                                        <p:cTn dur="500"/>
                                        <p:tgtEl>
                                          <p:spTgt spid="1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4" name="Shape 194"/>
        <p:cNvGrpSpPr/>
        <p:nvPr/>
      </p:nvGrpSpPr>
      <p:grpSpPr>
        <a:xfrm>
          <a:off x="0" y="0"/>
          <a:ext cx="0" cy="0"/>
          <a:chOff x="0" y="0"/>
          <a:chExt cx="0" cy="0"/>
        </a:xfrm>
      </p:grpSpPr>
      <p:pic>
        <p:nvPicPr>
          <p:cNvPr descr="894770615.png" id="195" name="Shape 195"/>
          <p:cNvPicPr preferRelativeResize="0"/>
          <p:nvPr/>
        </p:nvPicPr>
        <p:blipFill rotWithShape="1">
          <a:blip r:embed="rId3">
            <a:alphaModFix/>
          </a:blip>
          <a:srcRect b="0" l="0" r="0" t="0"/>
          <a:stretch/>
        </p:blipFill>
        <p:spPr>
          <a:xfrm>
            <a:off x="5500694" y="476672"/>
            <a:ext cx="3169337" cy="1152128"/>
          </a:xfrm>
          <a:prstGeom prst="rect">
            <a:avLst/>
          </a:prstGeom>
          <a:noFill/>
          <a:ln>
            <a:noFill/>
          </a:ln>
          <a:effectLst>
            <a:outerShdw blurRad="44450" algn="ctr" dir="5400000" dist="27939">
              <a:srgbClr val="000000">
                <a:alpha val="31764"/>
              </a:srgbClr>
            </a:outerShdw>
          </a:effectLst>
        </p:spPr>
      </p:pic>
      <p:sp>
        <p:nvSpPr>
          <p:cNvPr id="196" name="Shape 196"/>
          <p:cNvSpPr/>
          <p:nvPr/>
        </p:nvSpPr>
        <p:spPr>
          <a:xfrm>
            <a:off x="5929321" y="571479"/>
            <a:ext cx="2262157" cy="83099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800">
                <a:solidFill>
                  <a:schemeClr val="dk1"/>
                </a:solidFill>
                <a:latin typeface="Calibri"/>
                <a:ea typeface="Calibri"/>
                <a:cs typeface="Calibri"/>
                <a:sym typeface="Calibri"/>
              </a:rPr>
              <a:t>نشاط 1-2</a:t>
            </a:r>
          </a:p>
        </p:txBody>
      </p:sp>
      <p:pic>
        <p:nvPicPr>
          <p:cNvPr descr="889svfoir2ec.gif" id="197" name="Shape 197"/>
          <p:cNvPicPr preferRelativeResize="0"/>
          <p:nvPr/>
        </p:nvPicPr>
        <p:blipFill rotWithShape="1">
          <a:blip r:embed="rId4">
            <a:alphaModFix/>
          </a:blip>
          <a:srcRect b="0" l="0" r="0" t="0"/>
          <a:stretch/>
        </p:blipFill>
        <p:spPr>
          <a:xfrm>
            <a:off x="395536" y="1916832"/>
            <a:ext cx="8208910" cy="4680520"/>
          </a:xfrm>
          <a:prstGeom prst="rect">
            <a:avLst/>
          </a:prstGeom>
          <a:solidFill>
            <a:schemeClr val="lt1"/>
          </a:solidFill>
          <a:ln>
            <a:noFill/>
          </a:ln>
        </p:spPr>
      </p:pic>
      <p:sp>
        <p:nvSpPr>
          <p:cNvPr id="198" name="Shape 198"/>
          <p:cNvSpPr/>
          <p:nvPr/>
        </p:nvSpPr>
        <p:spPr>
          <a:xfrm>
            <a:off x="1187624" y="2376911"/>
            <a:ext cx="6696744" cy="2123657"/>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4400">
                <a:solidFill>
                  <a:srgbClr val="FF0000"/>
                </a:solidFill>
                <a:latin typeface="Calibri"/>
                <a:ea typeface="Calibri"/>
                <a:cs typeface="Calibri"/>
                <a:sym typeface="Calibri"/>
              </a:rPr>
              <a:t>اذكر مواقف من سيرة الرسول محمد صلى الله عليه وسلم تتضح فيها صفاته القيادية.</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95"/>
                                        </p:tgtEl>
                                        <p:attrNameLst>
                                          <p:attrName>style.visibility</p:attrName>
                                        </p:attrNameLst>
                                      </p:cBhvr>
                                      <p:to>
                                        <p:strVal val="visible"/>
                                      </p:to>
                                    </p:set>
                                    <p:animEffect filter="fade" transition="in">
                                      <p:cBhvr>
                                        <p:cTn dur="500"/>
                                        <p:tgtEl>
                                          <p:spTgt spid="195"/>
                                        </p:tgtEl>
                                      </p:cBhvr>
                                    </p:animEffect>
                                  </p:childTnLst>
                                </p:cTn>
                              </p:par>
                              <p:par>
                                <p:cTn fill="hold" nodeType="withEffect" presetClass="entr" presetID="10" presetSubtype="0">
                                  <p:stCondLst>
                                    <p:cond delay="0"/>
                                  </p:stCondLst>
                                  <p:childTnLst>
                                    <p:set>
                                      <p:cBhvr>
                                        <p:cTn dur="1" fill="hold">
                                          <p:stCondLst>
                                            <p:cond delay="0"/>
                                          </p:stCondLst>
                                        </p:cTn>
                                        <p:tgtEl>
                                          <p:spTgt spid="196"/>
                                        </p:tgtEl>
                                        <p:attrNameLst>
                                          <p:attrName>style.visibility</p:attrName>
                                        </p:attrNameLst>
                                      </p:cBhvr>
                                      <p:to>
                                        <p:strVal val="visible"/>
                                      </p:to>
                                    </p:set>
                                    <p:animEffect filter="fade" transition="in">
                                      <p:cBhvr>
                                        <p:cTn dur="500"/>
                                        <p:tgtEl>
                                          <p:spTgt spid="19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7"/>
                                        </p:tgtEl>
                                        <p:attrNameLst>
                                          <p:attrName>style.visibility</p:attrName>
                                        </p:attrNameLst>
                                      </p:cBhvr>
                                      <p:to>
                                        <p:strVal val="visible"/>
                                      </p:to>
                                    </p:set>
                                    <p:animEffect filter="fade" transition="in">
                                      <p:cBhvr>
                                        <p:cTn dur="500"/>
                                        <p:tgtEl>
                                          <p:spTgt spid="197"/>
                                        </p:tgtEl>
                                      </p:cBhvr>
                                    </p:animEffect>
                                  </p:childTnLst>
                                </p:cTn>
                              </p:par>
                              <p:par>
                                <p:cTn fill="hold" nodeType="withEffect" presetClass="entr" presetID="10" presetSubtype="0">
                                  <p:stCondLst>
                                    <p:cond delay="0"/>
                                  </p:stCondLst>
                                  <p:childTnLst>
                                    <p:set>
                                      <p:cBhvr>
                                        <p:cTn dur="1" fill="hold">
                                          <p:stCondLst>
                                            <p:cond delay="0"/>
                                          </p:stCondLst>
                                        </p:cTn>
                                        <p:tgtEl>
                                          <p:spTgt spid="198"/>
                                        </p:tgtEl>
                                        <p:attrNameLst>
                                          <p:attrName>style.visibility</p:attrName>
                                        </p:attrNameLst>
                                      </p:cBhvr>
                                      <p:to>
                                        <p:strVal val="visible"/>
                                      </p:to>
                                    </p:set>
                                    <p:animEffect filter="fade" transition="in">
                                      <p:cBhvr>
                                        <p:cTn dur="500"/>
                                        <p:tgtEl>
                                          <p:spTgt spid="1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2" name="Shape 202"/>
        <p:cNvGrpSpPr/>
        <p:nvPr/>
      </p:nvGrpSpPr>
      <p:grpSpPr>
        <a:xfrm>
          <a:off x="0" y="0"/>
          <a:ext cx="0" cy="0"/>
          <a:chOff x="0" y="0"/>
          <a:chExt cx="0" cy="0"/>
        </a:xfrm>
      </p:grpSpPr>
      <p:pic>
        <p:nvPicPr>
          <p:cNvPr descr="894770615.png" id="203" name="Shape 203"/>
          <p:cNvPicPr preferRelativeResize="0"/>
          <p:nvPr/>
        </p:nvPicPr>
        <p:blipFill rotWithShape="1">
          <a:blip r:embed="rId3">
            <a:alphaModFix/>
          </a:blip>
          <a:srcRect b="0" l="0" r="0" t="0"/>
          <a:stretch/>
        </p:blipFill>
        <p:spPr>
          <a:xfrm>
            <a:off x="5500694" y="476672"/>
            <a:ext cx="3169337" cy="1152128"/>
          </a:xfrm>
          <a:prstGeom prst="rect">
            <a:avLst/>
          </a:prstGeom>
          <a:noFill/>
          <a:ln>
            <a:noFill/>
          </a:ln>
          <a:effectLst>
            <a:outerShdw blurRad="44450" algn="ctr" dir="5400000" dist="27939">
              <a:srgbClr val="000000">
                <a:alpha val="31764"/>
              </a:srgbClr>
            </a:outerShdw>
          </a:effectLst>
        </p:spPr>
      </p:pic>
      <p:sp>
        <p:nvSpPr>
          <p:cNvPr id="204" name="Shape 204"/>
          <p:cNvSpPr/>
          <p:nvPr/>
        </p:nvSpPr>
        <p:spPr>
          <a:xfrm>
            <a:off x="5929321" y="571479"/>
            <a:ext cx="2262157" cy="83099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800">
                <a:solidFill>
                  <a:schemeClr val="dk1"/>
                </a:solidFill>
                <a:latin typeface="Calibri"/>
                <a:ea typeface="Calibri"/>
                <a:cs typeface="Calibri"/>
                <a:sym typeface="Calibri"/>
              </a:rPr>
              <a:t>نشاط 1-2</a:t>
            </a:r>
          </a:p>
        </p:txBody>
      </p:sp>
      <p:pic>
        <p:nvPicPr>
          <p:cNvPr descr="889svfoir2ec.gif" id="205" name="Shape 205"/>
          <p:cNvPicPr preferRelativeResize="0"/>
          <p:nvPr/>
        </p:nvPicPr>
        <p:blipFill rotWithShape="1">
          <a:blip r:embed="rId4">
            <a:alphaModFix/>
          </a:blip>
          <a:srcRect b="0" l="0" r="0" t="0"/>
          <a:stretch/>
        </p:blipFill>
        <p:spPr>
          <a:xfrm>
            <a:off x="395536" y="1916832"/>
            <a:ext cx="8208910" cy="4680520"/>
          </a:xfrm>
          <a:prstGeom prst="rect">
            <a:avLst/>
          </a:prstGeom>
          <a:solidFill>
            <a:schemeClr val="lt1"/>
          </a:solidFill>
          <a:ln>
            <a:noFill/>
          </a:ln>
        </p:spPr>
      </p:pic>
      <p:sp>
        <p:nvSpPr>
          <p:cNvPr id="206" name="Shape 206"/>
          <p:cNvSpPr/>
          <p:nvPr/>
        </p:nvSpPr>
        <p:spPr>
          <a:xfrm>
            <a:off x="928662" y="2285991"/>
            <a:ext cx="7072362" cy="4031872"/>
          </a:xfrm>
          <a:prstGeom prst="rect">
            <a:avLst/>
          </a:prstGeom>
          <a:noFill/>
          <a:ln>
            <a:noFill/>
          </a:ln>
        </p:spPr>
        <p:txBody>
          <a:bodyPr anchorCtr="0" anchor="t" bIns="45700" lIns="91425" rIns="91425" tIns="45700">
            <a:noAutofit/>
          </a:bodyPr>
          <a:lstStyle/>
          <a:p>
            <a:pPr indent="0" lvl="0" marL="0" marR="0" rtl="1" algn="just">
              <a:spcBef>
                <a:spcPts val="0"/>
              </a:spcBef>
              <a:buSzPct val="25000"/>
              <a:buNone/>
            </a:pPr>
            <a:r>
              <a:rPr b="1" lang="ar-EG" sz="3200">
                <a:solidFill>
                  <a:srgbClr val="FF0000"/>
                </a:solidFill>
                <a:latin typeface="Arial"/>
                <a:ea typeface="Arial"/>
                <a:cs typeface="Arial"/>
                <a:sym typeface="Arial"/>
              </a:rPr>
              <a:t>استيعابه صلى الله عليه وسلم لدعوته نظرياً وعملياً وثقته بها وبانتصارها:</a:t>
            </a:r>
          </a:p>
          <a:p>
            <a:pPr indent="0" lvl="0" marL="0" marR="0" rtl="1" algn="just">
              <a:spcBef>
                <a:spcPts val="0"/>
              </a:spcBef>
              <a:buSzPct val="25000"/>
              <a:buNone/>
            </a:pPr>
            <a:r>
              <a:rPr b="1" lang="ar-EG" sz="3200">
                <a:solidFill>
                  <a:srgbClr val="FF0000"/>
                </a:solidFill>
                <a:latin typeface="Arial"/>
                <a:ea typeface="Arial"/>
                <a:cs typeface="Arial"/>
                <a:sym typeface="Arial"/>
              </a:rPr>
              <a:t>لقد كان الرسول صلى الله عليه وسلم واضحاً تماماً في أن منطلق دعوته هو أن الحاكم الحقيقي للبشر لا يجوز أن يكون غير الله، وأن خضوع البشر لغير سلطان الله شرك، وأن التغيير الأساسي الذي ينبغي أن يتم في العالم هو نقل البشر من خضوع بعضهم لبعض إلى خضوع الكل لله الواحد الأحد.</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06"/>
                                        </p:tgtEl>
                                        <p:attrNameLst>
                                          <p:attrName>style.visibility</p:attrName>
                                        </p:attrNameLst>
                                      </p:cBhvr>
                                      <p:to>
                                        <p:strVal val="visible"/>
                                      </p:to>
                                    </p:set>
                                    <p:animEffect filter="fade" transition="in">
                                      <p:cBhvr>
                                        <p:cTn dur="500"/>
                                        <p:tgtEl>
                                          <p:spTgt spid="2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0" name="Shape 210"/>
        <p:cNvGrpSpPr/>
        <p:nvPr/>
      </p:nvGrpSpPr>
      <p:grpSpPr>
        <a:xfrm>
          <a:off x="0" y="0"/>
          <a:ext cx="0" cy="0"/>
          <a:chOff x="0" y="0"/>
          <a:chExt cx="0" cy="0"/>
        </a:xfrm>
      </p:grpSpPr>
      <p:pic>
        <p:nvPicPr>
          <p:cNvPr descr="894770615.png" id="211" name="Shape 211"/>
          <p:cNvPicPr preferRelativeResize="0"/>
          <p:nvPr/>
        </p:nvPicPr>
        <p:blipFill rotWithShape="1">
          <a:blip r:embed="rId3">
            <a:alphaModFix/>
          </a:blip>
          <a:srcRect b="0" l="0" r="0" t="0"/>
          <a:stretch/>
        </p:blipFill>
        <p:spPr>
          <a:xfrm>
            <a:off x="5500694" y="476672"/>
            <a:ext cx="3169337" cy="1152128"/>
          </a:xfrm>
          <a:prstGeom prst="rect">
            <a:avLst/>
          </a:prstGeom>
          <a:noFill/>
          <a:ln>
            <a:noFill/>
          </a:ln>
          <a:effectLst>
            <a:outerShdw blurRad="44450" algn="ctr" dir="5400000" dist="27939">
              <a:srgbClr val="000000">
                <a:alpha val="31764"/>
              </a:srgbClr>
            </a:outerShdw>
          </a:effectLst>
        </p:spPr>
      </p:pic>
      <p:sp>
        <p:nvSpPr>
          <p:cNvPr id="212" name="Shape 212"/>
          <p:cNvSpPr/>
          <p:nvPr/>
        </p:nvSpPr>
        <p:spPr>
          <a:xfrm>
            <a:off x="5929321" y="571479"/>
            <a:ext cx="2262157" cy="83099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800">
                <a:solidFill>
                  <a:schemeClr val="dk1"/>
                </a:solidFill>
                <a:latin typeface="Calibri"/>
                <a:ea typeface="Calibri"/>
                <a:cs typeface="Calibri"/>
                <a:sym typeface="Calibri"/>
              </a:rPr>
              <a:t>نشاط 1-2</a:t>
            </a:r>
          </a:p>
        </p:txBody>
      </p:sp>
      <p:pic>
        <p:nvPicPr>
          <p:cNvPr descr="889svfoir2ec.gif" id="213" name="Shape 213"/>
          <p:cNvPicPr preferRelativeResize="0"/>
          <p:nvPr/>
        </p:nvPicPr>
        <p:blipFill rotWithShape="1">
          <a:blip r:embed="rId4">
            <a:alphaModFix/>
          </a:blip>
          <a:srcRect b="0" l="0" r="0" t="0"/>
          <a:stretch/>
        </p:blipFill>
        <p:spPr>
          <a:xfrm>
            <a:off x="395536" y="1916832"/>
            <a:ext cx="8208910" cy="4680520"/>
          </a:xfrm>
          <a:prstGeom prst="rect">
            <a:avLst/>
          </a:prstGeom>
          <a:solidFill>
            <a:schemeClr val="lt1"/>
          </a:solidFill>
          <a:ln>
            <a:noFill/>
          </a:ln>
        </p:spPr>
      </p:pic>
      <p:sp>
        <p:nvSpPr>
          <p:cNvPr id="214" name="Shape 214"/>
          <p:cNvSpPr/>
          <p:nvPr/>
        </p:nvSpPr>
        <p:spPr>
          <a:xfrm>
            <a:off x="928662" y="2285991"/>
            <a:ext cx="7072362" cy="4031872"/>
          </a:xfrm>
          <a:prstGeom prst="rect">
            <a:avLst/>
          </a:prstGeom>
          <a:noFill/>
          <a:ln>
            <a:noFill/>
          </a:ln>
        </p:spPr>
        <p:txBody>
          <a:bodyPr anchorCtr="0" anchor="t" bIns="45700" lIns="91425" rIns="91425" tIns="45700">
            <a:noAutofit/>
          </a:bodyPr>
          <a:lstStyle/>
          <a:p>
            <a:pPr indent="0" lvl="0" marL="0" marR="0" rtl="1" algn="just">
              <a:spcBef>
                <a:spcPts val="0"/>
              </a:spcBef>
              <a:buSzPct val="25000"/>
              <a:buNone/>
            </a:pPr>
            <a:r>
              <a:rPr b="1" lang="ar-EG" sz="3200">
                <a:solidFill>
                  <a:srgbClr val="FF0000"/>
                </a:solidFill>
                <a:latin typeface="Calibri"/>
                <a:ea typeface="Calibri"/>
                <a:cs typeface="Calibri"/>
                <a:sym typeface="Calibri"/>
              </a:rPr>
              <a:t>طالب المشركين رسول الله صلى الله عليه وسلم أكثر من مرة أن يطرد المستضعفين من المسلمين حتى يجلسوا إليه، وفي كل مرة كان يتنزل قرآن ويكون موقف رسول الله صلى الله عليه وسلم الرفض، ومن هذه ما أخرجه أبو نعيم عن ابن مسعود قال: من الملأ (</a:t>
            </a:r>
            <a:r>
              <a:rPr b="1" lang="ar-EG" sz="3200">
                <a:solidFill>
                  <a:srgbClr val="0000CC"/>
                </a:solidFill>
                <a:latin typeface="Calibri"/>
                <a:ea typeface="Calibri"/>
                <a:cs typeface="Calibri"/>
                <a:sym typeface="Calibri"/>
              </a:rPr>
              <a:t>أي السادة</a:t>
            </a:r>
            <a:r>
              <a:rPr b="1" lang="ar-EG" sz="3200">
                <a:solidFill>
                  <a:srgbClr val="FF0000"/>
                </a:solidFill>
                <a:latin typeface="Calibri"/>
                <a:ea typeface="Calibri"/>
                <a:cs typeface="Calibri"/>
                <a:sym typeface="Calibri"/>
              </a:rPr>
              <a:t>) من قريش على رسول الله وعنده صهيب وبلال رضي الله عنهم ونحوهم وناس من ضعفاء المسلمين</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14"/>
                                        </p:tgtEl>
                                        <p:attrNameLst>
                                          <p:attrName>style.visibility</p:attrName>
                                        </p:attrNameLst>
                                      </p:cBhvr>
                                      <p:to>
                                        <p:strVal val="visible"/>
                                      </p:to>
                                    </p:set>
                                    <p:animEffect filter="fade" transition="in">
                                      <p:cBhvr>
                                        <p:cTn dur="500"/>
                                        <p:tgtEl>
                                          <p:spTgt spid="2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8" name="Shape 218"/>
        <p:cNvGrpSpPr/>
        <p:nvPr/>
      </p:nvGrpSpPr>
      <p:grpSpPr>
        <a:xfrm>
          <a:off x="0" y="0"/>
          <a:ext cx="0" cy="0"/>
          <a:chOff x="0" y="0"/>
          <a:chExt cx="0" cy="0"/>
        </a:xfrm>
      </p:grpSpPr>
      <p:pic>
        <p:nvPicPr>
          <p:cNvPr descr="894770615.png" id="219" name="Shape 219"/>
          <p:cNvPicPr preferRelativeResize="0"/>
          <p:nvPr/>
        </p:nvPicPr>
        <p:blipFill rotWithShape="1">
          <a:blip r:embed="rId3">
            <a:alphaModFix/>
          </a:blip>
          <a:srcRect b="0" l="0" r="0" t="0"/>
          <a:stretch/>
        </p:blipFill>
        <p:spPr>
          <a:xfrm>
            <a:off x="5500694" y="476672"/>
            <a:ext cx="3169337" cy="1152128"/>
          </a:xfrm>
          <a:prstGeom prst="rect">
            <a:avLst/>
          </a:prstGeom>
          <a:noFill/>
          <a:ln>
            <a:noFill/>
          </a:ln>
          <a:effectLst>
            <a:outerShdw blurRad="44450" algn="ctr" dir="5400000" dist="27939">
              <a:srgbClr val="000000">
                <a:alpha val="31764"/>
              </a:srgbClr>
            </a:outerShdw>
          </a:effectLst>
        </p:spPr>
      </p:pic>
      <p:sp>
        <p:nvSpPr>
          <p:cNvPr id="220" name="Shape 220"/>
          <p:cNvSpPr/>
          <p:nvPr/>
        </p:nvSpPr>
        <p:spPr>
          <a:xfrm>
            <a:off x="5929321" y="571479"/>
            <a:ext cx="2262157" cy="83099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800">
                <a:solidFill>
                  <a:schemeClr val="dk1"/>
                </a:solidFill>
                <a:latin typeface="Calibri"/>
                <a:ea typeface="Calibri"/>
                <a:cs typeface="Calibri"/>
                <a:sym typeface="Calibri"/>
              </a:rPr>
              <a:t>نشاط 1-2</a:t>
            </a:r>
          </a:p>
        </p:txBody>
      </p:sp>
      <p:pic>
        <p:nvPicPr>
          <p:cNvPr descr="889svfoir2ec.gif" id="221" name="Shape 221"/>
          <p:cNvPicPr preferRelativeResize="0"/>
          <p:nvPr/>
        </p:nvPicPr>
        <p:blipFill rotWithShape="1">
          <a:blip r:embed="rId4">
            <a:alphaModFix/>
          </a:blip>
          <a:srcRect b="0" l="0" r="0" t="0"/>
          <a:stretch/>
        </p:blipFill>
        <p:spPr>
          <a:xfrm>
            <a:off x="395536" y="1916832"/>
            <a:ext cx="8208910" cy="4680520"/>
          </a:xfrm>
          <a:prstGeom prst="rect">
            <a:avLst/>
          </a:prstGeom>
          <a:solidFill>
            <a:schemeClr val="lt1"/>
          </a:solidFill>
          <a:ln>
            <a:noFill/>
          </a:ln>
        </p:spPr>
      </p:pic>
      <p:sp>
        <p:nvSpPr>
          <p:cNvPr id="222" name="Shape 222"/>
          <p:cNvSpPr/>
          <p:nvPr/>
        </p:nvSpPr>
        <p:spPr>
          <a:xfrm>
            <a:off x="928662" y="2285991"/>
            <a:ext cx="7072362" cy="3970318"/>
          </a:xfrm>
          <a:prstGeom prst="rect">
            <a:avLst/>
          </a:prstGeom>
          <a:noFill/>
          <a:ln>
            <a:noFill/>
          </a:ln>
        </p:spPr>
        <p:txBody>
          <a:bodyPr anchorCtr="0" anchor="t" bIns="45700" lIns="91425" rIns="91425" tIns="45700">
            <a:noAutofit/>
          </a:bodyPr>
          <a:lstStyle/>
          <a:p>
            <a:pPr indent="0" lvl="0" marL="0" marR="0" rtl="1" algn="just">
              <a:spcBef>
                <a:spcPts val="0"/>
              </a:spcBef>
              <a:buSzPct val="25000"/>
              <a:buNone/>
            </a:pPr>
            <a:r>
              <a:rPr b="1" lang="ar-EG" sz="2800">
                <a:solidFill>
                  <a:schemeClr val="dk1"/>
                </a:solidFill>
                <a:latin typeface="Calibri"/>
                <a:ea typeface="Calibri"/>
                <a:cs typeface="Calibri"/>
                <a:sym typeface="Calibri"/>
              </a:rPr>
              <a:t>فقالوا (</a:t>
            </a:r>
            <a:r>
              <a:rPr b="1" lang="ar-EG" sz="2800">
                <a:solidFill>
                  <a:srgbClr val="0000CC"/>
                </a:solidFill>
                <a:latin typeface="Calibri"/>
                <a:ea typeface="Calibri"/>
                <a:cs typeface="Calibri"/>
                <a:sym typeface="Calibri"/>
              </a:rPr>
              <a:t>أي الملأ مخاطبين رسول الله</a:t>
            </a:r>
            <a:r>
              <a:rPr b="1" lang="ar-EG" sz="2800">
                <a:solidFill>
                  <a:schemeClr val="dk1"/>
                </a:solidFill>
                <a:latin typeface="Calibri"/>
                <a:ea typeface="Calibri"/>
                <a:cs typeface="Calibri"/>
                <a:sym typeface="Calibri"/>
              </a:rPr>
              <a:t>): أرضيت بهؤلاء من قومك؟ فنحن نكون تبعاً لهؤلاء الذين منَّ الله عليهم؟ اطردهم عنك فلعلك إن طردتهم اتبعناك قال: فأنزل الله صلى الله عليه وسلم {</a:t>
            </a:r>
            <a:r>
              <a:rPr b="1" lang="ar-EG" sz="2800">
                <a:solidFill>
                  <a:srgbClr val="0000CC"/>
                </a:solidFill>
                <a:latin typeface="Calibri"/>
                <a:ea typeface="Calibri"/>
                <a:cs typeface="Calibri"/>
                <a:sym typeface="Calibri"/>
              </a:rPr>
              <a:t>وَأنذِرْ بِهِ الَّذِينَ يَخَافُونَ أَنْ يُحْشَرُوا إِلَى رَبِّهِمْ لَيْسَ لَهُمْ مِنْ دُونِهِ وَلِيٌّ وَلَا شَفِيعٌ لَعَلَّهُمْ يَتَّقُونَ وَلَا تَطْرُدْ الَّذِينَ يَدْعُونَ رَبَّهُمْ بِالْغَدَاةِ وَالْعَشِيِّ يُرِيدُونَ وَجْهَهُ مَا عَلَيْكَ مِنْ حِسَابِهِمْ مِنْ شَيْءٍ وَمَا مِنْ حِسَابِكَ عَلَيْهِمْ مِنْ شَيْءٍ فَتَطْرُدَهُمْ</a:t>
            </a:r>
            <a:br>
              <a:rPr b="1" lang="ar-EG" sz="2800">
                <a:solidFill>
                  <a:srgbClr val="0000CC"/>
                </a:solidFill>
                <a:latin typeface="Calibri"/>
                <a:ea typeface="Calibri"/>
                <a:cs typeface="Calibri"/>
                <a:sym typeface="Calibri"/>
              </a:rPr>
            </a:br>
            <a:r>
              <a:rPr b="1" lang="ar-EG" sz="2800">
                <a:solidFill>
                  <a:srgbClr val="0000CC"/>
                </a:solidFill>
                <a:latin typeface="Calibri"/>
                <a:ea typeface="Calibri"/>
                <a:cs typeface="Calibri"/>
                <a:sym typeface="Calibri"/>
              </a:rPr>
              <a:t>فَتَكُونَ مِنْ الظَّالِمِينَ</a:t>
            </a:r>
            <a:r>
              <a:rPr b="1" lang="ar-EG" sz="2800">
                <a:solidFill>
                  <a:schemeClr val="dk1"/>
                </a:solidFill>
                <a:latin typeface="Calibri"/>
                <a:ea typeface="Calibri"/>
                <a:cs typeface="Calibri"/>
                <a:sym typeface="Calibri"/>
              </a:rPr>
              <a:t>} أخرجه أحمد والطبراني. </a:t>
            </a:r>
          </a:p>
          <a:p>
            <a:pPr indent="0" lvl="0" marL="0" marR="0" rtl="1" algn="just">
              <a:spcBef>
                <a:spcPts val="0"/>
              </a:spcBef>
              <a:buNone/>
            </a:pPr>
            <a:r>
              <a:t/>
            </a:r>
            <a:endParaRPr b="1" sz="2800">
              <a:solidFill>
                <a:srgbClr val="0000CC"/>
              </a:solidFill>
              <a:latin typeface="Calibri"/>
              <a:ea typeface="Calibri"/>
              <a:cs typeface="Calibri"/>
              <a:sym typeface="Calibri"/>
            </a:endParaRP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22"/>
                                        </p:tgtEl>
                                        <p:attrNameLst>
                                          <p:attrName>style.visibility</p:attrName>
                                        </p:attrNameLst>
                                      </p:cBhvr>
                                      <p:to>
                                        <p:strVal val="visible"/>
                                      </p:to>
                                    </p:set>
                                    <p:animEffect filter="fade" transition="in">
                                      <p:cBhvr>
                                        <p:cTn dur="500"/>
                                        <p:tgtEl>
                                          <p:spTgt spid="2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6" name="Shape 226"/>
        <p:cNvGrpSpPr/>
        <p:nvPr/>
      </p:nvGrpSpPr>
      <p:grpSpPr>
        <a:xfrm>
          <a:off x="0" y="0"/>
          <a:ext cx="0" cy="0"/>
          <a:chOff x="0" y="0"/>
          <a:chExt cx="0" cy="0"/>
        </a:xfrm>
      </p:grpSpPr>
      <p:pic>
        <p:nvPicPr>
          <p:cNvPr descr="55546.jpg" id="227" name="Shape 227"/>
          <p:cNvPicPr preferRelativeResize="0"/>
          <p:nvPr/>
        </p:nvPicPr>
        <p:blipFill rotWithShape="1">
          <a:blip r:embed="rId3">
            <a:alphaModFix/>
          </a:blip>
          <a:srcRect b="0" l="0" r="0" t="0"/>
          <a:stretch/>
        </p:blipFill>
        <p:spPr>
          <a:xfrm>
            <a:off x="2571735" y="188640"/>
            <a:ext cx="5857915" cy="936103"/>
          </a:xfrm>
          <a:prstGeom prst="rect">
            <a:avLst/>
          </a:prstGeom>
          <a:noFill/>
          <a:ln cap="flat" cmpd="sng" w="57150">
            <a:solidFill>
              <a:srgbClr val="E36C09"/>
            </a:solidFill>
            <a:prstDash val="solid"/>
            <a:round/>
            <a:headEnd len="med" w="med" type="none"/>
            <a:tailEnd len="med" w="med" type="none"/>
          </a:ln>
          <a:effectLst>
            <a:outerShdw blurRad="44450" algn="ctr" dir="5400000" dist="27939">
              <a:srgbClr val="000000">
                <a:alpha val="31764"/>
              </a:srgbClr>
            </a:outerShdw>
          </a:effectLst>
        </p:spPr>
      </p:pic>
      <p:sp>
        <p:nvSpPr>
          <p:cNvPr id="228" name="Shape 228"/>
          <p:cNvSpPr/>
          <p:nvPr/>
        </p:nvSpPr>
        <p:spPr>
          <a:xfrm>
            <a:off x="2857488" y="282338"/>
            <a:ext cx="5548313" cy="646331"/>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lang="ar-EG" sz="3600">
                <a:solidFill>
                  <a:schemeClr val="dk1"/>
                </a:solidFill>
                <a:latin typeface="Times New Roman"/>
                <a:ea typeface="Times New Roman"/>
                <a:cs typeface="Times New Roman"/>
                <a:sym typeface="Times New Roman"/>
              </a:rPr>
              <a:t>ثانياً: مهارة التعاون cooperation</a:t>
            </a:r>
          </a:p>
        </p:txBody>
      </p:sp>
      <p:pic>
        <p:nvPicPr>
          <p:cNvPr descr="3481.gif" id="229" name="Shape 229"/>
          <p:cNvPicPr preferRelativeResize="0"/>
          <p:nvPr/>
        </p:nvPicPr>
        <p:blipFill rotWithShape="1">
          <a:blip r:embed="rId4">
            <a:alphaModFix/>
          </a:blip>
          <a:srcRect b="0" l="0" r="0" t="0"/>
          <a:stretch/>
        </p:blipFill>
        <p:spPr>
          <a:xfrm>
            <a:off x="0" y="1809327"/>
            <a:ext cx="9144000" cy="4572000"/>
          </a:xfrm>
          <a:prstGeom prst="rect">
            <a:avLst/>
          </a:prstGeom>
          <a:solidFill>
            <a:schemeClr val="lt1"/>
          </a:solidFill>
          <a:ln>
            <a:noFill/>
          </a:ln>
        </p:spPr>
      </p:pic>
      <p:sp>
        <p:nvSpPr>
          <p:cNvPr id="230" name="Shape 230"/>
          <p:cNvSpPr/>
          <p:nvPr/>
        </p:nvSpPr>
        <p:spPr>
          <a:xfrm>
            <a:off x="428595" y="2143116"/>
            <a:ext cx="8388424" cy="2554544"/>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4000">
                <a:solidFill>
                  <a:srgbClr val="9900CC"/>
                </a:solidFill>
                <a:latin typeface="Calibri"/>
                <a:ea typeface="Calibri"/>
                <a:cs typeface="Calibri"/>
                <a:sym typeface="Calibri"/>
              </a:rPr>
              <a:t>مصطلح التعاون يحمل معان كبيره تحمل في طياتها مبادئ أساسية تجعل الفرد منه بحاجة دائمة للآخر من اجل إن يتعاون معه ويشاركه إنجاز مهماته.</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27"/>
                                        </p:tgtEl>
                                        <p:attrNameLst>
                                          <p:attrName>style.visibility</p:attrName>
                                        </p:attrNameLst>
                                      </p:cBhvr>
                                      <p:to>
                                        <p:strVal val="visible"/>
                                      </p:to>
                                    </p:set>
                                    <p:animEffect filter="fade" transition="in">
                                      <p:cBhvr>
                                        <p:cTn dur="500"/>
                                        <p:tgtEl>
                                          <p:spTgt spid="227"/>
                                        </p:tgtEl>
                                      </p:cBhvr>
                                    </p:animEffect>
                                  </p:childTnLst>
                                </p:cTn>
                              </p:par>
                              <p:par>
                                <p:cTn fill="hold" nodeType="withEffect" presetClass="entr" presetID="10" presetSubtype="0">
                                  <p:stCondLst>
                                    <p:cond delay="0"/>
                                  </p:stCondLst>
                                  <p:childTnLst>
                                    <p:set>
                                      <p:cBhvr>
                                        <p:cTn dur="1" fill="hold">
                                          <p:stCondLst>
                                            <p:cond delay="0"/>
                                          </p:stCondLst>
                                        </p:cTn>
                                        <p:tgtEl>
                                          <p:spTgt spid="228"/>
                                        </p:tgtEl>
                                        <p:attrNameLst>
                                          <p:attrName>style.visibility</p:attrName>
                                        </p:attrNameLst>
                                      </p:cBhvr>
                                      <p:to>
                                        <p:strVal val="visible"/>
                                      </p:to>
                                    </p:set>
                                    <p:animEffect filter="fade" transition="in">
                                      <p:cBhvr>
                                        <p:cTn dur="500"/>
                                        <p:tgtEl>
                                          <p:spTgt spid="22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9"/>
                                        </p:tgtEl>
                                        <p:attrNameLst>
                                          <p:attrName>style.visibility</p:attrName>
                                        </p:attrNameLst>
                                      </p:cBhvr>
                                      <p:to>
                                        <p:strVal val="visible"/>
                                      </p:to>
                                    </p:set>
                                    <p:animEffect filter="fade" transition="in">
                                      <p:cBhvr>
                                        <p:cTn dur="500"/>
                                        <p:tgtEl>
                                          <p:spTgt spid="229"/>
                                        </p:tgtEl>
                                      </p:cBhvr>
                                    </p:animEffect>
                                  </p:childTnLst>
                                </p:cTn>
                              </p:par>
                              <p:par>
                                <p:cTn fill="hold" nodeType="withEffect" presetClass="entr" presetID="10" presetSubtype="0">
                                  <p:stCondLst>
                                    <p:cond delay="0"/>
                                  </p:stCondLst>
                                  <p:childTnLst>
                                    <p:set>
                                      <p:cBhvr>
                                        <p:cTn dur="1" fill="hold">
                                          <p:stCondLst>
                                            <p:cond delay="0"/>
                                          </p:stCondLst>
                                        </p:cTn>
                                        <p:tgtEl>
                                          <p:spTgt spid="230">
                                            <p:txEl>
                                              <p:pRg end="0" st="0"/>
                                            </p:txEl>
                                          </p:spTgt>
                                        </p:tgtEl>
                                        <p:attrNameLst>
                                          <p:attrName>style.visibility</p:attrName>
                                        </p:attrNameLst>
                                      </p:cBhvr>
                                      <p:to>
                                        <p:strVal val="visible"/>
                                      </p:to>
                                    </p:set>
                                    <p:animEffect filter="fade" transition="in">
                                      <p:cBhvr>
                                        <p:cTn dur="500"/>
                                        <p:tgtEl>
                                          <p:spTgt spid="230">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4" name="Shape 234"/>
        <p:cNvGrpSpPr/>
        <p:nvPr/>
      </p:nvGrpSpPr>
      <p:grpSpPr>
        <a:xfrm>
          <a:off x="0" y="0"/>
          <a:ext cx="0" cy="0"/>
          <a:chOff x="0" y="0"/>
          <a:chExt cx="0" cy="0"/>
        </a:xfrm>
      </p:grpSpPr>
      <p:pic>
        <p:nvPicPr>
          <p:cNvPr descr="55546.jpg" id="235" name="Shape 235"/>
          <p:cNvPicPr preferRelativeResize="0"/>
          <p:nvPr/>
        </p:nvPicPr>
        <p:blipFill rotWithShape="1">
          <a:blip r:embed="rId3">
            <a:alphaModFix/>
          </a:blip>
          <a:srcRect b="0" l="0" r="0" t="0"/>
          <a:stretch/>
        </p:blipFill>
        <p:spPr>
          <a:xfrm>
            <a:off x="2571735" y="188640"/>
            <a:ext cx="5857915" cy="936103"/>
          </a:xfrm>
          <a:prstGeom prst="rect">
            <a:avLst/>
          </a:prstGeom>
          <a:noFill/>
          <a:ln cap="flat" cmpd="sng" w="57150">
            <a:solidFill>
              <a:srgbClr val="E36C09"/>
            </a:solidFill>
            <a:prstDash val="solid"/>
            <a:round/>
            <a:headEnd len="med" w="med" type="none"/>
            <a:tailEnd len="med" w="med" type="none"/>
          </a:ln>
          <a:effectLst>
            <a:outerShdw blurRad="44450" algn="ctr" dir="5400000" dist="27939">
              <a:srgbClr val="000000">
                <a:alpha val="31764"/>
              </a:srgbClr>
            </a:outerShdw>
          </a:effectLst>
        </p:spPr>
      </p:pic>
      <p:sp>
        <p:nvSpPr>
          <p:cNvPr id="236" name="Shape 236"/>
          <p:cNvSpPr/>
          <p:nvPr/>
        </p:nvSpPr>
        <p:spPr>
          <a:xfrm>
            <a:off x="2857488" y="282338"/>
            <a:ext cx="5548313" cy="646331"/>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lang="ar-EG" sz="3600">
                <a:solidFill>
                  <a:schemeClr val="dk1"/>
                </a:solidFill>
                <a:latin typeface="Times New Roman"/>
                <a:ea typeface="Times New Roman"/>
                <a:cs typeface="Times New Roman"/>
                <a:sym typeface="Times New Roman"/>
              </a:rPr>
              <a:t>ثانياً: مهارة التعاون cooperation</a:t>
            </a:r>
          </a:p>
        </p:txBody>
      </p:sp>
      <p:pic>
        <p:nvPicPr>
          <p:cNvPr descr="3481.gif" id="237" name="Shape 237"/>
          <p:cNvPicPr preferRelativeResize="0"/>
          <p:nvPr/>
        </p:nvPicPr>
        <p:blipFill rotWithShape="1">
          <a:blip r:embed="rId4">
            <a:alphaModFix/>
          </a:blip>
          <a:srcRect b="0" l="0" r="0" t="0"/>
          <a:stretch/>
        </p:blipFill>
        <p:spPr>
          <a:xfrm>
            <a:off x="0" y="1809327"/>
            <a:ext cx="9144000" cy="4572000"/>
          </a:xfrm>
          <a:prstGeom prst="rect">
            <a:avLst/>
          </a:prstGeom>
          <a:solidFill>
            <a:schemeClr val="lt1"/>
          </a:solidFill>
          <a:ln>
            <a:noFill/>
          </a:ln>
        </p:spPr>
      </p:pic>
      <p:sp>
        <p:nvSpPr>
          <p:cNvPr id="238" name="Shape 238"/>
          <p:cNvSpPr/>
          <p:nvPr/>
        </p:nvSpPr>
        <p:spPr>
          <a:xfrm>
            <a:off x="428595" y="2000240"/>
            <a:ext cx="8388424" cy="132343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4000">
                <a:solidFill>
                  <a:srgbClr val="9900CC"/>
                </a:solidFill>
                <a:latin typeface="Calibri"/>
                <a:ea typeface="Calibri"/>
                <a:cs typeface="Calibri"/>
                <a:sym typeface="Calibri"/>
              </a:rPr>
              <a:t>ولهذا جاء القران الكريم حاثاً على مبدأ التعاون الإيجابي قال تعالى.</a:t>
            </a:r>
          </a:p>
        </p:txBody>
      </p:sp>
      <p:sp>
        <p:nvSpPr>
          <p:cNvPr id="239" name="Shape 239"/>
          <p:cNvSpPr/>
          <p:nvPr/>
        </p:nvSpPr>
        <p:spPr>
          <a:xfrm>
            <a:off x="1071537" y="3426373"/>
            <a:ext cx="7072362" cy="1446550"/>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400">
                <a:solidFill>
                  <a:srgbClr val="009900"/>
                </a:solidFill>
                <a:latin typeface="Calibri"/>
                <a:ea typeface="Calibri"/>
                <a:cs typeface="Calibri"/>
                <a:sym typeface="Calibri"/>
              </a:rPr>
              <a:t>(وَتَعَاوَنُوا عَلَى الْبِرِّ وَالتَّقْوَى وَلا تَعَاوَنُوا عَلَى الإِثْمِ وَالْعُدْوَانِ)</a:t>
            </a:r>
          </a:p>
        </p:txBody>
      </p:sp>
      <p:sp>
        <p:nvSpPr>
          <p:cNvPr id="240" name="Shape 240"/>
          <p:cNvSpPr/>
          <p:nvPr/>
        </p:nvSpPr>
        <p:spPr>
          <a:xfrm>
            <a:off x="357158" y="5143512"/>
            <a:ext cx="4236470" cy="707886"/>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4000">
                <a:solidFill>
                  <a:srgbClr val="0000FF"/>
                </a:solidFill>
                <a:latin typeface="Calibri"/>
                <a:ea typeface="Calibri"/>
                <a:cs typeface="Calibri"/>
                <a:sym typeface="Calibri"/>
              </a:rPr>
              <a:t>(المائدة:2)</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38">
                                            <p:txEl>
                                              <p:pRg end="0" st="0"/>
                                            </p:txEl>
                                          </p:spTgt>
                                        </p:tgtEl>
                                        <p:attrNameLst>
                                          <p:attrName>style.visibility</p:attrName>
                                        </p:attrNameLst>
                                      </p:cBhvr>
                                      <p:to>
                                        <p:strVal val="visible"/>
                                      </p:to>
                                    </p:set>
                                    <p:animEffect filter="fade" transition="in">
                                      <p:cBhvr>
                                        <p:cTn dur="500"/>
                                        <p:tgtEl>
                                          <p:spTgt spid="23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9"/>
                                        </p:tgtEl>
                                        <p:attrNameLst>
                                          <p:attrName>style.visibility</p:attrName>
                                        </p:attrNameLst>
                                      </p:cBhvr>
                                      <p:to>
                                        <p:strVal val="visible"/>
                                      </p:to>
                                    </p:set>
                                    <p:animEffect filter="fade" transition="in">
                                      <p:cBhvr>
                                        <p:cTn dur="500"/>
                                        <p:tgtEl>
                                          <p:spTgt spid="23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0"/>
                                        </p:tgtEl>
                                        <p:attrNameLst>
                                          <p:attrName>style.visibility</p:attrName>
                                        </p:attrNameLst>
                                      </p:cBhvr>
                                      <p:to>
                                        <p:strVal val="visible"/>
                                      </p:to>
                                    </p:set>
                                    <p:animEffect filter="fade" transition="in">
                                      <p:cBhvr>
                                        <p:cTn dur="500"/>
                                        <p:tgtEl>
                                          <p:spTgt spid="2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4" name="Shape 244"/>
        <p:cNvGrpSpPr/>
        <p:nvPr/>
      </p:nvGrpSpPr>
      <p:grpSpPr>
        <a:xfrm>
          <a:off x="0" y="0"/>
          <a:ext cx="0" cy="0"/>
          <a:chOff x="0" y="0"/>
          <a:chExt cx="0" cy="0"/>
        </a:xfrm>
      </p:grpSpPr>
      <p:grpSp>
        <p:nvGrpSpPr>
          <p:cNvPr id="245" name="Shape 245"/>
          <p:cNvGrpSpPr/>
          <p:nvPr/>
        </p:nvGrpSpPr>
        <p:grpSpPr>
          <a:xfrm>
            <a:off x="3419873" y="0"/>
            <a:ext cx="5528215" cy="1700990"/>
            <a:chOff x="4777737" y="4086810"/>
            <a:chExt cx="757538" cy="1221645"/>
          </a:xfrm>
        </p:grpSpPr>
        <p:sp>
          <p:nvSpPr>
            <p:cNvPr id="246" name="Shape 246"/>
            <p:cNvSpPr/>
            <p:nvPr/>
          </p:nvSpPr>
          <p:spPr>
            <a:xfrm>
              <a:off x="5002439" y="4405578"/>
              <a:ext cx="430886" cy="465443"/>
            </a:xfrm>
            <a:prstGeom prst="rect">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26d59c7e.png" id="247" name="Shape 247"/>
            <p:cNvPicPr preferRelativeResize="0"/>
            <p:nvPr/>
          </p:nvPicPr>
          <p:blipFill rotWithShape="1">
            <a:blip r:embed="rId3">
              <a:alphaModFix/>
            </a:blip>
            <a:srcRect b="0" l="0" r="0" t="0"/>
            <a:stretch/>
          </p:blipFill>
          <p:spPr>
            <a:xfrm>
              <a:off x="4777737" y="4086810"/>
              <a:ext cx="757538" cy="1221645"/>
            </a:xfrm>
            <a:prstGeom prst="rect">
              <a:avLst/>
            </a:prstGeom>
            <a:noFill/>
            <a:ln>
              <a:noFill/>
            </a:ln>
          </p:spPr>
        </p:pic>
      </p:grpSp>
      <p:sp>
        <p:nvSpPr>
          <p:cNvPr id="248" name="Shape 248"/>
          <p:cNvSpPr/>
          <p:nvPr/>
        </p:nvSpPr>
        <p:spPr>
          <a:xfrm>
            <a:off x="3779912" y="332656"/>
            <a:ext cx="5184575" cy="92332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5400">
                <a:solidFill>
                  <a:srgbClr val="FFFF00"/>
                </a:solidFill>
                <a:latin typeface="Calibri"/>
                <a:ea typeface="Calibri"/>
                <a:cs typeface="Calibri"/>
                <a:sym typeface="Calibri"/>
              </a:rPr>
              <a:t>مفاهيم ومصطلحات؟</a:t>
            </a:r>
          </a:p>
        </p:txBody>
      </p:sp>
      <p:grpSp>
        <p:nvGrpSpPr>
          <p:cNvPr id="249" name="Shape 249"/>
          <p:cNvGrpSpPr/>
          <p:nvPr/>
        </p:nvGrpSpPr>
        <p:grpSpPr>
          <a:xfrm>
            <a:off x="683568" y="2285991"/>
            <a:ext cx="7799783" cy="3735295"/>
            <a:chOff x="2495506" y="3529985"/>
            <a:chExt cx="3266356" cy="2584428"/>
          </a:xfrm>
        </p:grpSpPr>
        <p:sp>
          <p:nvSpPr>
            <p:cNvPr id="250" name="Shape 250"/>
            <p:cNvSpPr/>
            <p:nvPr/>
          </p:nvSpPr>
          <p:spPr>
            <a:xfrm>
              <a:off x="3350682" y="4431901"/>
              <a:ext cx="1933588" cy="944036"/>
            </a:xfrm>
            <a:prstGeom prst="rect">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001BOR-C.gif" id="251" name="Shape 251"/>
            <p:cNvPicPr preferRelativeResize="0"/>
            <p:nvPr/>
          </p:nvPicPr>
          <p:blipFill rotWithShape="1">
            <a:blip r:embed="rId4">
              <a:alphaModFix/>
            </a:blip>
            <a:srcRect b="0" l="0" r="0" t="0"/>
            <a:stretch/>
          </p:blipFill>
          <p:spPr>
            <a:xfrm>
              <a:off x="2495506" y="3529985"/>
              <a:ext cx="3266356" cy="2584428"/>
            </a:xfrm>
            <a:prstGeom prst="rect">
              <a:avLst/>
            </a:prstGeom>
            <a:solidFill>
              <a:schemeClr val="lt1"/>
            </a:solidFill>
            <a:ln>
              <a:noFill/>
            </a:ln>
          </p:spPr>
        </p:pic>
      </p:grpSp>
      <p:sp>
        <p:nvSpPr>
          <p:cNvPr id="252" name="Shape 252"/>
          <p:cNvSpPr/>
          <p:nvPr/>
        </p:nvSpPr>
        <p:spPr>
          <a:xfrm>
            <a:off x="1285851" y="2714619"/>
            <a:ext cx="6357981" cy="2123657"/>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4400">
                <a:solidFill>
                  <a:srgbClr val="0000FF"/>
                </a:solidFill>
                <a:latin typeface="Calibri"/>
                <a:ea typeface="Calibri"/>
                <a:cs typeface="Calibri"/>
                <a:sym typeface="Calibri"/>
              </a:rPr>
              <a:t>التعاون: </a:t>
            </a:r>
            <a:r>
              <a:rPr b="1" lang="ar-EG" sz="4400">
                <a:solidFill>
                  <a:schemeClr val="dk1"/>
                </a:solidFill>
                <a:latin typeface="Calibri"/>
                <a:ea typeface="Calibri"/>
                <a:cs typeface="Calibri"/>
                <a:sym typeface="Calibri"/>
              </a:rPr>
              <a:t>هو تفاعل إيجابي بين اثنين أو أكثر أو تلقي مساعدة من احد من اجل انجاز أمر ما.</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45"/>
                                        </p:tgtEl>
                                        <p:attrNameLst>
                                          <p:attrName>style.visibility</p:attrName>
                                        </p:attrNameLst>
                                      </p:cBhvr>
                                      <p:to>
                                        <p:strVal val="visible"/>
                                      </p:to>
                                    </p:set>
                                    <p:animEffect filter="fade" transition="in">
                                      <p:cBhvr>
                                        <p:cTn dur="500"/>
                                        <p:tgtEl>
                                          <p:spTgt spid="245"/>
                                        </p:tgtEl>
                                      </p:cBhvr>
                                    </p:animEffect>
                                  </p:childTnLst>
                                </p:cTn>
                              </p:par>
                              <p:par>
                                <p:cTn fill="hold" nodeType="withEffect" presetClass="entr" presetID="10" presetSubtype="0">
                                  <p:stCondLst>
                                    <p:cond delay="0"/>
                                  </p:stCondLst>
                                  <p:childTnLst>
                                    <p:set>
                                      <p:cBhvr>
                                        <p:cTn dur="1" fill="hold">
                                          <p:stCondLst>
                                            <p:cond delay="0"/>
                                          </p:stCondLst>
                                        </p:cTn>
                                        <p:tgtEl>
                                          <p:spTgt spid="248"/>
                                        </p:tgtEl>
                                        <p:attrNameLst>
                                          <p:attrName>style.visibility</p:attrName>
                                        </p:attrNameLst>
                                      </p:cBhvr>
                                      <p:to>
                                        <p:strVal val="visible"/>
                                      </p:to>
                                    </p:set>
                                    <p:animEffect filter="fade" transition="in">
                                      <p:cBhvr>
                                        <p:cTn dur="500"/>
                                        <p:tgtEl>
                                          <p:spTgt spid="24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9"/>
                                        </p:tgtEl>
                                        <p:attrNameLst>
                                          <p:attrName>style.visibility</p:attrName>
                                        </p:attrNameLst>
                                      </p:cBhvr>
                                      <p:to>
                                        <p:strVal val="visible"/>
                                      </p:to>
                                    </p:set>
                                    <p:animEffect filter="fade" transition="in">
                                      <p:cBhvr>
                                        <p:cTn dur="500"/>
                                        <p:tgtEl>
                                          <p:spTgt spid="249"/>
                                        </p:tgtEl>
                                      </p:cBhvr>
                                    </p:animEffect>
                                  </p:childTnLst>
                                </p:cTn>
                              </p:par>
                              <p:par>
                                <p:cTn fill="hold" nodeType="withEffect" presetClass="entr" presetID="10" presetSubtype="0">
                                  <p:stCondLst>
                                    <p:cond delay="0"/>
                                  </p:stCondLst>
                                  <p:childTnLst>
                                    <p:set>
                                      <p:cBhvr>
                                        <p:cTn dur="1" fill="hold">
                                          <p:stCondLst>
                                            <p:cond delay="0"/>
                                          </p:stCondLst>
                                        </p:cTn>
                                        <p:tgtEl>
                                          <p:spTgt spid="252">
                                            <p:txEl>
                                              <p:pRg end="0" st="0"/>
                                            </p:txEl>
                                          </p:spTgt>
                                        </p:tgtEl>
                                        <p:attrNameLst>
                                          <p:attrName>style.visibility</p:attrName>
                                        </p:attrNameLst>
                                      </p:cBhvr>
                                      <p:to>
                                        <p:strVal val="visible"/>
                                      </p:to>
                                    </p:set>
                                    <p:animEffect filter="fade" transition="in">
                                      <p:cBhvr>
                                        <p:cTn dur="500"/>
                                        <p:tgtEl>
                                          <p:spTgt spid="252">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9" name="Shape 89"/>
        <p:cNvGrpSpPr/>
        <p:nvPr/>
      </p:nvGrpSpPr>
      <p:grpSpPr>
        <a:xfrm>
          <a:off x="0" y="0"/>
          <a:ext cx="0" cy="0"/>
          <a:chOff x="0" y="0"/>
          <a:chExt cx="0" cy="0"/>
        </a:xfrm>
      </p:grpSpPr>
      <p:grpSp>
        <p:nvGrpSpPr>
          <p:cNvPr id="90" name="Shape 90"/>
          <p:cNvGrpSpPr/>
          <p:nvPr/>
        </p:nvGrpSpPr>
        <p:grpSpPr>
          <a:xfrm>
            <a:off x="1785918" y="1643049"/>
            <a:ext cx="6048672" cy="3808349"/>
            <a:chOff x="2120475" y="1831941"/>
            <a:chExt cx="4741243" cy="2625589"/>
          </a:xfrm>
        </p:grpSpPr>
        <p:sp>
          <p:nvSpPr>
            <p:cNvPr id="91" name="Shape 91"/>
            <p:cNvSpPr/>
            <p:nvPr/>
          </p:nvSpPr>
          <p:spPr>
            <a:xfrm>
              <a:off x="2234698" y="2008076"/>
              <a:ext cx="4066710" cy="2298022"/>
            </a:xfrm>
            <a:prstGeom prst="roundRect">
              <a:avLst>
                <a:gd fmla="val 0" name="adj"/>
              </a:avLst>
            </a:prstGeom>
            <a:solidFill>
              <a:schemeClr val="lt1"/>
            </a:solidFill>
            <a:ln>
              <a:noFill/>
            </a:ln>
          </p:spPr>
          <p:txBody>
            <a:bodyPr anchorCtr="0" anchor="ctr" bIns="45700" lIns="91425" rIns="91425" tIns="45700">
              <a:noAutofit/>
            </a:bodyPr>
            <a:lstStyle/>
            <a:p>
              <a:pPr indent="0" lvl="0" marL="0" marR="0" rtl="1"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الغلغف.gif" id="92" name="Shape 92"/>
            <p:cNvPicPr preferRelativeResize="0"/>
            <p:nvPr/>
          </p:nvPicPr>
          <p:blipFill rotWithShape="1">
            <a:blip r:embed="rId3">
              <a:alphaModFix/>
            </a:blip>
            <a:srcRect b="0" l="0" r="0" t="0"/>
            <a:stretch/>
          </p:blipFill>
          <p:spPr>
            <a:xfrm>
              <a:off x="2120475" y="1831941"/>
              <a:ext cx="4741243" cy="2625589"/>
            </a:xfrm>
            <a:prstGeom prst="rect">
              <a:avLst/>
            </a:prstGeom>
            <a:noFill/>
            <a:ln>
              <a:noFill/>
            </a:ln>
          </p:spPr>
        </p:pic>
      </p:grpSp>
      <p:sp>
        <p:nvSpPr>
          <p:cNvPr id="93" name="Shape 93"/>
          <p:cNvSpPr/>
          <p:nvPr/>
        </p:nvSpPr>
        <p:spPr>
          <a:xfrm>
            <a:off x="2071669" y="2928933"/>
            <a:ext cx="4802306" cy="1107995"/>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6600" u="none" cap="none" strike="noStrike">
                <a:solidFill>
                  <a:schemeClr val="dk1"/>
                </a:solidFill>
                <a:latin typeface="Calibri"/>
                <a:ea typeface="Calibri"/>
                <a:cs typeface="Calibri"/>
                <a:sym typeface="Calibri"/>
              </a:rPr>
              <a:t>الدرس 1-2</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3"/>
                                        </p:tgtEl>
                                        <p:attrNameLst>
                                          <p:attrName>style.visibility</p:attrName>
                                        </p:attrNameLst>
                                      </p:cBhvr>
                                      <p:to>
                                        <p:strVal val="visible"/>
                                      </p:to>
                                    </p:set>
                                    <p:animEffect filter="fade" transition="in">
                                      <p:cBhvr>
                                        <p:cTn dur="500"/>
                                        <p:tgtEl>
                                          <p:spTgt spid="93"/>
                                        </p:tgtEl>
                                      </p:cBhvr>
                                    </p:animEffect>
                                  </p:childTnLst>
                                </p:cTn>
                              </p:par>
                              <p:par>
                                <p:cTn fill="hold" nodeType="withEffect" presetClass="entr" presetID="10" presetSubtype="0">
                                  <p:stCondLst>
                                    <p:cond delay="0"/>
                                  </p:stCondLst>
                                  <p:childTnLst>
                                    <p:set>
                                      <p:cBhvr>
                                        <p:cTn dur="1" fill="hold">
                                          <p:stCondLst>
                                            <p:cond delay="0"/>
                                          </p:stCondLst>
                                        </p:cTn>
                                        <p:tgtEl>
                                          <p:spTgt spid="90"/>
                                        </p:tgtEl>
                                        <p:attrNameLst>
                                          <p:attrName>style.visibility</p:attrName>
                                        </p:attrNameLst>
                                      </p:cBhvr>
                                      <p:to>
                                        <p:strVal val="visible"/>
                                      </p:to>
                                    </p:set>
                                    <p:animEffect filter="fade" transition="in">
                                      <p:cBhvr>
                                        <p:cTn dur="500"/>
                                        <p:tgtEl>
                                          <p:spTgt spid="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6" name="Shape 256"/>
        <p:cNvGrpSpPr/>
        <p:nvPr/>
      </p:nvGrpSpPr>
      <p:grpSpPr>
        <a:xfrm>
          <a:off x="0" y="0"/>
          <a:ext cx="0" cy="0"/>
          <a:chOff x="0" y="0"/>
          <a:chExt cx="0" cy="0"/>
        </a:xfrm>
      </p:grpSpPr>
      <p:pic>
        <p:nvPicPr>
          <p:cNvPr descr="894770615.png" id="257" name="Shape 257"/>
          <p:cNvPicPr preferRelativeResize="0"/>
          <p:nvPr/>
        </p:nvPicPr>
        <p:blipFill rotWithShape="1">
          <a:blip r:embed="rId3">
            <a:alphaModFix/>
          </a:blip>
          <a:srcRect b="0" l="0" r="0" t="0"/>
          <a:stretch/>
        </p:blipFill>
        <p:spPr>
          <a:xfrm>
            <a:off x="5000628" y="428604"/>
            <a:ext cx="3669403" cy="1214446"/>
          </a:xfrm>
          <a:prstGeom prst="rect">
            <a:avLst/>
          </a:prstGeom>
          <a:gradFill>
            <a:gsLst>
              <a:gs pos="0">
                <a:srgbClr val="992D2B"/>
              </a:gs>
              <a:gs pos="80000">
                <a:srgbClr val="C93D39"/>
              </a:gs>
              <a:gs pos="100000">
                <a:srgbClr val="CD3A36"/>
              </a:gs>
            </a:gsLst>
            <a:lin ang="16200000" scaled="0"/>
          </a:gradFill>
          <a:ln>
            <a:noFill/>
          </a:ln>
          <a:effectLst>
            <a:outerShdw blurRad="39999" rotWithShape="0" dir="5400000" dist="23000">
              <a:srgbClr val="000000">
                <a:alpha val="34901"/>
              </a:srgbClr>
            </a:outerShdw>
          </a:effectLst>
        </p:spPr>
      </p:pic>
      <p:sp>
        <p:nvSpPr>
          <p:cNvPr id="258" name="Shape 258"/>
          <p:cNvSpPr/>
          <p:nvPr/>
        </p:nvSpPr>
        <p:spPr>
          <a:xfrm>
            <a:off x="5500694" y="669177"/>
            <a:ext cx="2690786" cy="83099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800">
                <a:solidFill>
                  <a:schemeClr val="dk1"/>
                </a:solidFill>
                <a:latin typeface="Calibri"/>
                <a:ea typeface="Calibri"/>
                <a:cs typeface="Calibri"/>
                <a:sym typeface="Calibri"/>
              </a:rPr>
              <a:t>نشاط 1-3</a:t>
            </a:r>
          </a:p>
        </p:txBody>
      </p:sp>
      <p:pic>
        <p:nvPicPr>
          <p:cNvPr descr="889svfoir2ec.gif" id="259" name="Shape 259"/>
          <p:cNvPicPr preferRelativeResize="0"/>
          <p:nvPr/>
        </p:nvPicPr>
        <p:blipFill rotWithShape="1">
          <a:blip r:embed="rId4">
            <a:alphaModFix/>
          </a:blip>
          <a:srcRect b="0" l="0" r="0" t="0"/>
          <a:stretch/>
        </p:blipFill>
        <p:spPr>
          <a:xfrm>
            <a:off x="395536" y="1916832"/>
            <a:ext cx="8208910" cy="4680520"/>
          </a:xfrm>
          <a:prstGeom prst="rect">
            <a:avLst/>
          </a:prstGeom>
          <a:solidFill>
            <a:schemeClr val="lt1"/>
          </a:solidFill>
          <a:ln>
            <a:noFill/>
          </a:ln>
        </p:spPr>
      </p:pic>
      <p:sp>
        <p:nvSpPr>
          <p:cNvPr id="260" name="Shape 260"/>
          <p:cNvSpPr/>
          <p:nvPr/>
        </p:nvSpPr>
        <p:spPr>
          <a:xfrm>
            <a:off x="1187624" y="2376911"/>
            <a:ext cx="6696744" cy="3477874"/>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4400">
                <a:solidFill>
                  <a:srgbClr val="0000CC"/>
                </a:solidFill>
                <a:latin typeface="Calibri"/>
                <a:ea typeface="Calibri"/>
                <a:cs typeface="Calibri"/>
                <a:sym typeface="Calibri"/>
              </a:rPr>
              <a:t>من المهارات الاجتماعية المطلوبة أن يتصرف الإنسان في بيئته حسب مقتضيات ومتطلبات الموقف إليك بعض المواقف. اذكر كيف يكون التصرف المناسب تجاهها</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57"/>
                                        </p:tgtEl>
                                        <p:attrNameLst>
                                          <p:attrName>style.visibility</p:attrName>
                                        </p:attrNameLst>
                                      </p:cBhvr>
                                      <p:to>
                                        <p:strVal val="visible"/>
                                      </p:to>
                                    </p:set>
                                    <p:animEffect filter="fade" transition="in">
                                      <p:cBhvr>
                                        <p:cTn dur="500"/>
                                        <p:tgtEl>
                                          <p:spTgt spid="257"/>
                                        </p:tgtEl>
                                      </p:cBhvr>
                                    </p:animEffect>
                                  </p:childTnLst>
                                </p:cTn>
                              </p:par>
                              <p:par>
                                <p:cTn fill="hold" nodeType="withEffect" presetClass="entr" presetID="10" presetSubtype="0">
                                  <p:stCondLst>
                                    <p:cond delay="0"/>
                                  </p:stCondLst>
                                  <p:childTnLst>
                                    <p:set>
                                      <p:cBhvr>
                                        <p:cTn dur="1" fill="hold">
                                          <p:stCondLst>
                                            <p:cond delay="0"/>
                                          </p:stCondLst>
                                        </p:cTn>
                                        <p:tgtEl>
                                          <p:spTgt spid="258"/>
                                        </p:tgtEl>
                                        <p:attrNameLst>
                                          <p:attrName>style.visibility</p:attrName>
                                        </p:attrNameLst>
                                      </p:cBhvr>
                                      <p:to>
                                        <p:strVal val="visible"/>
                                      </p:to>
                                    </p:set>
                                    <p:animEffect filter="fade" transition="in">
                                      <p:cBhvr>
                                        <p:cTn dur="500"/>
                                        <p:tgtEl>
                                          <p:spTgt spid="25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9"/>
                                        </p:tgtEl>
                                        <p:attrNameLst>
                                          <p:attrName>style.visibility</p:attrName>
                                        </p:attrNameLst>
                                      </p:cBhvr>
                                      <p:to>
                                        <p:strVal val="visible"/>
                                      </p:to>
                                    </p:set>
                                    <p:animEffect filter="fade" transition="in">
                                      <p:cBhvr>
                                        <p:cTn dur="500"/>
                                        <p:tgtEl>
                                          <p:spTgt spid="259"/>
                                        </p:tgtEl>
                                      </p:cBhvr>
                                    </p:animEffect>
                                  </p:childTnLst>
                                </p:cTn>
                              </p:par>
                              <p:par>
                                <p:cTn fill="hold" nodeType="withEffect" presetClass="entr" presetID="10" presetSubtype="0">
                                  <p:stCondLst>
                                    <p:cond delay="0"/>
                                  </p:stCondLst>
                                  <p:childTnLst>
                                    <p:set>
                                      <p:cBhvr>
                                        <p:cTn dur="1" fill="hold">
                                          <p:stCondLst>
                                            <p:cond delay="0"/>
                                          </p:stCondLst>
                                        </p:cTn>
                                        <p:tgtEl>
                                          <p:spTgt spid="260"/>
                                        </p:tgtEl>
                                        <p:attrNameLst>
                                          <p:attrName>style.visibility</p:attrName>
                                        </p:attrNameLst>
                                      </p:cBhvr>
                                      <p:to>
                                        <p:strVal val="visible"/>
                                      </p:to>
                                    </p:set>
                                    <p:animEffect filter="fade" transition="in">
                                      <p:cBhvr>
                                        <p:cTn dur="500"/>
                                        <p:tgtEl>
                                          <p:spTgt spid="2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4" name="Shape 264"/>
        <p:cNvGrpSpPr/>
        <p:nvPr/>
      </p:nvGrpSpPr>
      <p:grpSpPr>
        <a:xfrm>
          <a:off x="0" y="0"/>
          <a:ext cx="0" cy="0"/>
          <a:chOff x="0" y="0"/>
          <a:chExt cx="0" cy="0"/>
        </a:xfrm>
      </p:grpSpPr>
      <p:graphicFrame>
        <p:nvGraphicFramePr>
          <p:cNvPr id="265" name="Shape 265"/>
          <p:cNvGraphicFramePr/>
          <p:nvPr/>
        </p:nvGraphicFramePr>
        <p:xfrm>
          <a:off x="500033" y="785793"/>
          <a:ext cx="3000000" cy="3000000"/>
        </p:xfrm>
        <a:graphic>
          <a:graphicData uri="http://schemas.openxmlformats.org/drawingml/2006/table">
            <a:tbl>
              <a:tblPr>
                <a:gradFill>
                  <a:gsLst>
                    <a:gs pos="0">
                      <a:srgbClr val="FFA09D"/>
                    </a:gs>
                    <a:gs pos="35000">
                      <a:srgbClr val="FFBCBC"/>
                    </a:gs>
                    <a:gs pos="100000">
                      <a:srgbClr val="FFE2E2"/>
                    </a:gs>
                  </a:gsLst>
                  <a:lin ang="16200000" scaled="0"/>
                </a:gradFill>
                <a:tableStyleId>{36F51F9D-1A48-4E1B-962E-16A9465F42DD}</a:tableStyleId>
              </a:tblPr>
              <a:tblGrid>
                <a:gridCol w="861025"/>
                <a:gridCol w="3386775"/>
                <a:gridCol w="3896125"/>
              </a:tblGrid>
              <a:tr h="0">
                <a:tc>
                  <a:txBody>
                    <a:bodyPr>
                      <a:noAutofit/>
                    </a:bodyPr>
                    <a:lstStyle/>
                    <a:p>
                      <a:pPr indent="0" lvl="0" marL="0" marR="0" rtl="1" algn="r">
                        <a:lnSpc>
                          <a:spcPct val="115000"/>
                        </a:lnSpc>
                        <a:spcBef>
                          <a:spcPts val="0"/>
                        </a:spcBef>
                        <a:spcAft>
                          <a:spcPts val="0"/>
                        </a:spcAft>
                        <a:buSzPct val="25000"/>
                        <a:buNone/>
                      </a:pPr>
                      <a:r>
                        <a:t/>
                      </a:r>
                      <a:endParaRPr sz="5400" u="none" cap="none" strike="noStrike">
                        <a:latin typeface="Calibri"/>
                        <a:ea typeface="Calibri"/>
                        <a:cs typeface="Calibri"/>
                        <a:sym typeface="Calibri"/>
                      </a:endParaRPr>
                    </a:p>
                  </a:txBody>
                  <a:tcPr marT="0" marB="0" marR="68575" marL="68575"/>
                </a:tc>
                <a:tc>
                  <a:txBody>
                    <a:bodyPr>
                      <a:noAutofit/>
                    </a:bodyPr>
                    <a:lstStyle/>
                    <a:p>
                      <a:pPr indent="0" lvl="0" marL="0" marR="0" rtl="1" algn="r">
                        <a:lnSpc>
                          <a:spcPct val="115000"/>
                        </a:lnSpc>
                        <a:spcBef>
                          <a:spcPts val="0"/>
                        </a:spcBef>
                        <a:spcAft>
                          <a:spcPts val="0"/>
                        </a:spcAft>
                        <a:buSzPct val="25000"/>
                        <a:buNone/>
                      </a:pPr>
                      <a:r>
                        <a:t/>
                      </a:r>
                      <a:endParaRPr sz="5400" u="none" cap="none" strike="noStrike">
                        <a:latin typeface="Calibri"/>
                        <a:ea typeface="Calibri"/>
                        <a:cs typeface="Calibri"/>
                        <a:sym typeface="Calibri"/>
                      </a:endParaRPr>
                    </a:p>
                  </a:txBody>
                  <a:tcPr marT="0" marB="0" marR="68575" marL="68575"/>
                </a:tc>
                <a:tc>
                  <a:txBody>
                    <a:bodyPr>
                      <a:noAutofit/>
                    </a:bodyPr>
                    <a:lstStyle/>
                    <a:p>
                      <a:pPr indent="0" lvl="0" marL="0" marR="0" rtl="1" algn="r">
                        <a:lnSpc>
                          <a:spcPct val="115000"/>
                        </a:lnSpc>
                        <a:spcBef>
                          <a:spcPts val="0"/>
                        </a:spcBef>
                        <a:spcAft>
                          <a:spcPts val="0"/>
                        </a:spcAft>
                        <a:buSzPct val="25000"/>
                        <a:buNone/>
                      </a:pPr>
                      <a:r>
                        <a:t/>
                      </a:r>
                      <a:endParaRPr sz="5400" u="none" cap="none" strike="noStrike">
                        <a:latin typeface="Calibri"/>
                        <a:ea typeface="Calibri"/>
                        <a:cs typeface="Calibri"/>
                        <a:sym typeface="Calibri"/>
                      </a:endParaRPr>
                    </a:p>
                  </a:txBody>
                  <a:tcPr marT="0" marB="0" marR="68575" marL="68575"/>
                </a:tc>
              </a:tr>
              <a:tr h="0">
                <a:tc>
                  <a:txBody>
                    <a:bodyPr>
                      <a:noAutofit/>
                    </a:bodyPr>
                    <a:lstStyle/>
                    <a:p>
                      <a:pPr indent="0" lvl="0" marL="0" marR="0" rtl="1" algn="r">
                        <a:lnSpc>
                          <a:spcPct val="115000"/>
                        </a:lnSpc>
                        <a:spcBef>
                          <a:spcPts val="0"/>
                        </a:spcBef>
                        <a:spcAft>
                          <a:spcPts val="0"/>
                        </a:spcAft>
                        <a:buSzPct val="25000"/>
                        <a:buNone/>
                      </a:pPr>
                      <a:r>
                        <a:t/>
                      </a:r>
                      <a:endParaRPr sz="5400" u="none" cap="none" strike="noStrike">
                        <a:latin typeface="Calibri"/>
                        <a:ea typeface="Calibri"/>
                        <a:cs typeface="Calibri"/>
                        <a:sym typeface="Calibri"/>
                      </a:endParaRPr>
                    </a:p>
                  </a:txBody>
                  <a:tcPr marT="0" marB="0" marR="68575" marL="68575"/>
                </a:tc>
                <a:tc>
                  <a:txBody>
                    <a:bodyPr>
                      <a:noAutofit/>
                    </a:bodyPr>
                    <a:lstStyle/>
                    <a:p>
                      <a:pPr indent="0" lvl="0" marL="0" marR="0" rtl="1" algn="r">
                        <a:lnSpc>
                          <a:spcPct val="115000"/>
                        </a:lnSpc>
                        <a:spcBef>
                          <a:spcPts val="0"/>
                        </a:spcBef>
                        <a:spcAft>
                          <a:spcPts val="0"/>
                        </a:spcAft>
                        <a:buSzPct val="25000"/>
                        <a:buNone/>
                      </a:pPr>
                      <a:r>
                        <a:t/>
                      </a:r>
                      <a:endParaRPr sz="5400" u="none" cap="none" strike="noStrike">
                        <a:latin typeface="Calibri"/>
                        <a:ea typeface="Calibri"/>
                        <a:cs typeface="Calibri"/>
                        <a:sym typeface="Calibri"/>
                      </a:endParaRPr>
                    </a:p>
                  </a:txBody>
                  <a:tcPr marT="0" marB="0" marR="68575" marL="68575"/>
                </a:tc>
                <a:tc>
                  <a:txBody>
                    <a:bodyPr>
                      <a:noAutofit/>
                    </a:bodyPr>
                    <a:lstStyle/>
                    <a:p>
                      <a:pPr indent="0" lvl="0" marL="0" marR="0" rtl="1" algn="r">
                        <a:lnSpc>
                          <a:spcPct val="115000"/>
                        </a:lnSpc>
                        <a:spcBef>
                          <a:spcPts val="0"/>
                        </a:spcBef>
                        <a:spcAft>
                          <a:spcPts val="0"/>
                        </a:spcAft>
                        <a:buSzPct val="25000"/>
                        <a:buNone/>
                      </a:pPr>
                      <a:r>
                        <a:t/>
                      </a:r>
                      <a:endParaRPr sz="5400" u="none" cap="none" strike="noStrike">
                        <a:latin typeface="Calibri"/>
                        <a:ea typeface="Calibri"/>
                        <a:cs typeface="Calibri"/>
                        <a:sym typeface="Calibri"/>
                      </a:endParaRPr>
                    </a:p>
                  </a:txBody>
                  <a:tcPr marT="0" marB="0" marR="68575" marL="68575"/>
                </a:tc>
              </a:tr>
              <a:tr h="0">
                <a:tc>
                  <a:txBody>
                    <a:bodyPr>
                      <a:noAutofit/>
                    </a:bodyPr>
                    <a:lstStyle/>
                    <a:p>
                      <a:pPr indent="0" lvl="0" marL="0" marR="0" rtl="1" algn="r">
                        <a:lnSpc>
                          <a:spcPct val="115000"/>
                        </a:lnSpc>
                        <a:spcBef>
                          <a:spcPts val="0"/>
                        </a:spcBef>
                        <a:spcAft>
                          <a:spcPts val="0"/>
                        </a:spcAft>
                        <a:buSzPct val="25000"/>
                        <a:buNone/>
                      </a:pPr>
                      <a:r>
                        <a:t/>
                      </a:r>
                      <a:endParaRPr sz="5400" u="none" cap="none" strike="noStrike">
                        <a:latin typeface="Calibri"/>
                        <a:ea typeface="Calibri"/>
                        <a:cs typeface="Calibri"/>
                        <a:sym typeface="Calibri"/>
                      </a:endParaRPr>
                    </a:p>
                  </a:txBody>
                  <a:tcPr marT="0" marB="0" marR="68575" marL="68575"/>
                </a:tc>
                <a:tc>
                  <a:txBody>
                    <a:bodyPr>
                      <a:noAutofit/>
                    </a:bodyPr>
                    <a:lstStyle/>
                    <a:p>
                      <a:pPr indent="0" lvl="0" marL="0" marR="0" rtl="1" algn="r">
                        <a:lnSpc>
                          <a:spcPct val="115000"/>
                        </a:lnSpc>
                        <a:spcBef>
                          <a:spcPts val="0"/>
                        </a:spcBef>
                        <a:spcAft>
                          <a:spcPts val="0"/>
                        </a:spcAft>
                        <a:buSzPct val="25000"/>
                        <a:buNone/>
                      </a:pPr>
                      <a:r>
                        <a:t/>
                      </a:r>
                      <a:endParaRPr sz="5400" u="none" cap="none" strike="noStrike">
                        <a:latin typeface="Calibri"/>
                        <a:ea typeface="Calibri"/>
                        <a:cs typeface="Calibri"/>
                        <a:sym typeface="Calibri"/>
                      </a:endParaRPr>
                    </a:p>
                  </a:txBody>
                  <a:tcPr marT="0" marB="0" marR="68575" marL="68575"/>
                </a:tc>
                <a:tc>
                  <a:txBody>
                    <a:bodyPr>
                      <a:noAutofit/>
                    </a:bodyPr>
                    <a:lstStyle/>
                    <a:p>
                      <a:pPr indent="0" lvl="0" marL="0" marR="0" rtl="1" algn="r">
                        <a:lnSpc>
                          <a:spcPct val="115000"/>
                        </a:lnSpc>
                        <a:spcBef>
                          <a:spcPts val="0"/>
                        </a:spcBef>
                        <a:spcAft>
                          <a:spcPts val="0"/>
                        </a:spcAft>
                        <a:buSzPct val="25000"/>
                        <a:buNone/>
                      </a:pPr>
                      <a:r>
                        <a:t/>
                      </a:r>
                      <a:endParaRPr sz="5400" u="none" cap="none" strike="noStrike">
                        <a:latin typeface="Calibri"/>
                        <a:ea typeface="Calibri"/>
                        <a:cs typeface="Calibri"/>
                        <a:sym typeface="Calibri"/>
                      </a:endParaRPr>
                    </a:p>
                  </a:txBody>
                  <a:tcPr marT="0" marB="0" marR="68575" marL="68575"/>
                </a:tc>
              </a:tr>
              <a:tr h="0">
                <a:tc>
                  <a:txBody>
                    <a:bodyPr>
                      <a:noAutofit/>
                    </a:bodyPr>
                    <a:lstStyle/>
                    <a:p>
                      <a:pPr indent="0" lvl="0" marL="0" marR="0" rtl="1" algn="r">
                        <a:lnSpc>
                          <a:spcPct val="115000"/>
                        </a:lnSpc>
                        <a:spcBef>
                          <a:spcPts val="0"/>
                        </a:spcBef>
                        <a:spcAft>
                          <a:spcPts val="0"/>
                        </a:spcAft>
                        <a:buSzPct val="25000"/>
                        <a:buNone/>
                      </a:pPr>
                      <a:r>
                        <a:t/>
                      </a:r>
                      <a:endParaRPr sz="5400" u="none" cap="none" strike="noStrike">
                        <a:latin typeface="Calibri"/>
                        <a:ea typeface="Calibri"/>
                        <a:cs typeface="Calibri"/>
                        <a:sym typeface="Calibri"/>
                      </a:endParaRPr>
                    </a:p>
                  </a:txBody>
                  <a:tcPr marT="0" marB="0" marR="68575" marL="68575"/>
                </a:tc>
                <a:tc>
                  <a:txBody>
                    <a:bodyPr>
                      <a:noAutofit/>
                    </a:bodyPr>
                    <a:lstStyle/>
                    <a:p>
                      <a:pPr indent="0" lvl="0" marL="0" marR="0" rtl="1" algn="r">
                        <a:lnSpc>
                          <a:spcPct val="115000"/>
                        </a:lnSpc>
                        <a:spcBef>
                          <a:spcPts val="0"/>
                        </a:spcBef>
                        <a:spcAft>
                          <a:spcPts val="0"/>
                        </a:spcAft>
                        <a:buSzPct val="25000"/>
                        <a:buNone/>
                      </a:pPr>
                      <a:r>
                        <a:t/>
                      </a:r>
                      <a:endParaRPr sz="5400" u="none" cap="none" strike="noStrike">
                        <a:latin typeface="Calibri"/>
                        <a:ea typeface="Calibri"/>
                        <a:cs typeface="Calibri"/>
                        <a:sym typeface="Calibri"/>
                      </a:endParaRPr>
                    </a:p>
                  </a:txBody>
                  <a:tcPr marT="0" marB="0" marR="68575" marL="68575"/>
                </a:tc>
                <a:tc>
                  <a:txBody>
                    <a:bodyPr>
                      <a:noAutofit/>
                    </a:bodyPr>
                    <a:lstStyle/>
                    <a:p>
                      <a:pPr indent="0" lvl="0" marL="0" marR="0" rtl="1" algn="r">
                        <a:lnSpc>
                          <a:spcPct val="115000"/>
                        </a:lnSpc>
                        <a:spcBef>
                          <a:spcPts val="0"/>
                        </a:spcBef>
                        <a:spcAft>
                          <a:spcPts val="0"/>
                        </a:spcAft>
                        <a:buSzPct val="25000"/>
                        <a:buNone/>
                      </a:pPr>
                      <a:r>
                        <a:t/>
                      </a:r>
                      <a:endParaRPr sz="5400" u="none" cap="none" strike="noStrike">
                        <a:latin typeface="Calibri"/>
                        <a:ea typeface="Calibri"/>
                        <a:cs typeface="Calibri"/>
                        <a:sym typeface="Calibri"/>
                      </a:endParaRPr>
                    </a:p>
                  </a:txBody>
                  <a:tcPr marT="0" marB="0" marR="68575" marL="68575"/>
                </a:tc>
              </a:tr>
              <a:tr h="1357925">
                <a:tc>
                  <a:txBody>
                    <a:bodyPr>
                      <a:noAutofit/>
                    </a:bodyPr>
                    <a:lstStyle/>
                    <a:p>
                      <a:pPr indent="0" lvl="0" marL="0" marR="0" rtl="1" algn="r">
                        <a:lnSpc>
                          <a:spcPct val="115000"/>
                        </a:lnSpc>
                        <a:spcBef>
                          <a:spcPts val="0"/>
                        </a:spcBef>
                        <a:spcAft>
                          <a:spcPts val="0"/>
                        </a:spcAft>
                        <a:buSzPct val="25000"/>
                        <a:buNone/>
                      </a:pPr>
                      <a:r>
                        <a:t/>
                      </a:r>
                      <a:endParaRPr sz="5400" u="none" cap="none" strike="noStrike">
                        <a:latin typeface="Calibri"/>
                        <a:ea typeface="Calibri"/>
                        <a:cs typeface="Calibri"/>
                        <a:sym typeface="Calibri"/>
                      </a:endParaRPr>
                    </a:p>
                  </a:txBody>
                  <a:tcPr marT="0" marB="0" marR="68575" marL="68575"/>
                </a:tc>
                <a:tc>
                  <a:txBody>
                    <a:bodyPr>
                      <a:noAutofit/>
                    </a:bodyPr>
                    <a:lstStyle/>
                    <a:p>
                      <a:pPr indent="0" lvl="0" marL="0" marR="0" rtl="1" algn="r">
                        <a:lnSpc>
                          <a:spcPct val="115000"/>
                        </a:lnSpc>
                        <a:spcBef>
                          <a:spcPts val="0"/>
                        </a:spcBef>
                        <a:spcAft>
                          <a:spcPts val="0"/>
                        </a:spcAft>
                        <a:buSzPct val="25000"/>
                        <a:buNone/>
                      </a:pPr>
                      <a:r>
                        <a:t/>
                      </a:r>
                      <a:endParaRPr sz="5400" u="none" cap="none" strike="noStrike">
                        <a:latin typeface="Calibri"/>
                        <a:ea typeface="Calibri"/>
                        <a:cs typeface="Calibri"/>
                        <a:sym typeface="Calibri"/>
                      </a:endParaRPr>
                    </a:p>
                  </a:txBody>
                  <a:tcPr marT="0" marB="0" marR="68575" marL="68575"/>
                </a:tc>
                <a:tc>
                  <a:txBody>
                    <a:bodyPr>
                      <a:noAutofit/>
                    </a:bodyPr>
                    <a:lstStyle/>
                    <a:p>
                      <a:pPr indent="0" lvl="0" marL="0" marR="0" rtl="1" algn="r">
                        <a:lnSpc>
                          <a:spcPct val="115000"/>
                        </a:lnSpc>
                        <a:spcBef>
                          <a:spcPts val="0"/>
                        </a:spcBef>
                        <a:spcAft>
                          <a:spcPts val="0"/>
                        </a:spcAft>
                        <a:buSzPct val="25000"/>
                        <a:buNone/>
                      </a:pPr>
                      <a:r>
                        <a:t/>
                      </a:r>
                      <a:endParaRPr sz="5400" u="none" cap="none" strike="noStrike">
                        <a:latin typeface="Calibri"/>
                        <a:ea typeface="Calibri"/>
                        <a:cs typeface="Calibri"/>
                        <a:sym typeface="Calibri"/>
                      </a:endParaRPr>
                    </a:p>
                  </a:txBody>
                  <a:tcPr marT="0" marB="0" marR="68575" marL="68575"/>
                </a:tc>
              </a:tr>
            </a:tbl>
          </a:graphicData>
        </a:graphic>
      </p:graphicFrame>
      <p:sp>
        <p:nvSpPr>
          <p:cNvPr id="266" name="Shape 266"/>
          <p:cNvSpPr/>
          <p:nvPr/>
        </p:nvSpPr>
        <p:spPr>
          <a:xfrm>
            <a:off x="8001024" y="857232"/>
            <a:ext cx="369011" cy="70788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rgbClr val="0000CC"/>
                </a:solidFill>
                <a:latin typeface="Calibri"/>
                <a:ea typeface="Calibri"/>
                <a:cs typeface="Calibri"/>
                <a:sym typeface="Calibri"/>
              </a:rPr>
              <a:t>م</a:t>
            </a:r>
          </a:p>
        </p:txBody>
      </p:sp>
      <p:sp>
        <p:nvSpPr>
          <p:cNvPr id="267" name="Shape 267"/>
          <p:cNvSpPr/>
          <p:nvPr/>
        </p:nvSpPr>
        <p:spPr>
          <a:xfrm>
            <a:off x="4857751" y="928670"/>
            <a:ext cx="2637260" cy="64633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3600">
                <a:solidFill>
                  <a:srgbClr val="990033"/>
                </a:solidFill>
                <a:latin typeface="Calibri"/>
                <a:ea typeface="Calibri"/>
                <a:cs typeface="Calibri"/>
                <a:sym typeface="Calibri"/>
              </a:rPr>
              <a:t>المفهوم الإيجابي</a:t>
            </a:r>
          </a:p>
        </p:txBody>
      </p:sp>
      <p:sp>
        <p:nvSpPr>
          <p:cNvPr id="268" name="Shape 268"/>
          <p:cNvSpPr/>
          <p:nvPr/>
        </p:nvSpPr>
        <p:spPr>
          <a:xfrm>
            <a:off x="1071537" y="928670"/>
            <a:ext cx="2584362" cy="64633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3600">
                <a:solidFill>
                  <a:srgbClr val="990033"/>
                </a:solidFill>
                <a:latin typeface="Calibri"/>
                <a:ea typeface="Calibri"/>
                <a:cs typeface="Calibri"/>
                <a:sym typeface="Calibri"/>
              </a:rPr>
              <a:t>السلوك المناسب</a:t>
            </a:r>
          </a:p>
        </p:txBody>
      </p:sp>
      <p:sp>
        <p:nvSpPr>
          <p:cNvPr id="269" name="Shape 269"/>
          <p:cNvSpPr/>
          <p:nvPr/>
        </p:nvSpPr>
        <p:spPr>
          <a:xfrm>
            <a:off x="7925682" y="1857364"/>
            <a:ext cx="444352" cy="70788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rgbClr val="9900CC"/>
                </a:solidFill>
                <a:latin typeface="Calibri"/>
                <a:ea typeface="Calibri"/>
                <a:cs typeface="Calibri"/>
                <a:sym typeface="Calibri"/>
              </a:rPr>
              <a:t>1</a:t>
            </a:r>
          </a:p>
        </p:txBody>
      </p:sp>
      <p:sp>
        <p:nvSpPr>
          <p:cNvPr id="270" name="Shape 270"/>
          <p:cNvSpPr/>
          <p:nvPr/>
        </p:nvSpPr>
        <p:spPr>
          <a:xfrm>
            <a:off x="4429123" y="1915531"/>
            <a:ext cx="3357586" cy="584774"/>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3200">
                <a:solidFill>
                  <a:srgbClr val="9900CC"/>
                </a:solidFill>
                <a:latin typeface="Calibri"/>
                <a:ea typeface="Calibri"/>
                <a:cs typeface="Calibri"/>
                <a:sym typeface="Calibri"/>
              </a:rPr>
              <a:t>قابلت شخصاً أكبر منك</a:t>
            </a:r>
          </a:p>
        </p:txBody>
      </p:sp>
      <p:sp>
        <p:nvSpPr>
          <p:cNvPr id="271" name="Shape 271"/>
          <p:cNvSpPr/>
          <p:nvPr/>
        </p:nvSpPr>
        <p:spPr>
          <a:xfrm>
            <a:off x="7925684" y="2721114"/>
            <a:ext cx="444352" cy="70788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rgbClr val="9900CC"/>
                </a:solidFill>
                <a:latin typeface="Calibri"/>
                <a:ea typeface="Calibri"/>
                <a:cs typeface="Calibri"/>
                <a:sym typeface="Calibri"/>
              </a:rPr>
              <a:t>2</a:t>
            </a:r>
          </a:p>
        </p:txBody>
      </p:sp>
      <p:sp>
        <p:nvSpPr>
          <p:cNvPr id="272" name="Shape 272"/>
          <p:cNvSpPr/>
          <p:nvPr/>
        </p:nvSpPr>
        <p:spPr>
          <a:xfrm>
            <a:off x="4429123" y="2779281"/>
            <a:ext cx="3357586" cy="622222"/>
          </a:xfrm>
          <a:prstGeom prst="rect">
            <a:avLst/>
          </a:prstGeom>
          <a:noFill/>
          <a:ln>
            <a:noFill/>
          </a:ln>
        </p:spPr>
        <p:txBody>
          <a:bodyPr anchorCtr="0" anchor="t" bIns="45700" lIns="91425" rIns="91425" tIns="45700">
            <a:noAutofit/>
          </a:bodyPr>
          <a:lstStyle/>
          <a:p>
            <a:pPr indent="0" lvl="0" marL="0" marR="0" rtl="1" algn="r">
              <a:lnSpc>
                <a:spcPct val="115000"/>
              </a:lnSpc>
              <a:spcBef>
                <a:spcPts val="0"/>
              </a:spcBef>
              <a:spcAft>
                <a:spcPts val="0"/>
              </a:spcAft>
              <a:buSzPct val="25000"/>
              <a:buNone/>
            </a:pPr>
            <a:r>
              <a:rPr b="1" lang="ar-EG" sz="3200">
                <a:solidFill>
                  <a:srgbClr val="9900CC"/>
                </a:solidFill>
                <a:latin typeface="Calibri"/>
                <a:ea typeface="Calibri"/>
                <a:cs typeface="Calibri"/>
                <a:sym typeface="Calibri"/>
              </a:rPr>
              <a:t>شخص يتحدث معك</a:t>
            </a:r>
          </a:p>
        </p:txBody>
      </p:sp>
      <p:sp>
        <p:nvSpPr>
          <p:cNvPr id="273" name="Shape 273"/>
          <p:cNvSpPr/>
          <p:nvPr/>
        </p:nvSpPr>
        <p:spPr>
          <a:xfrm>
            <a:off x="7925682" y="3792683"/>
            <a:ext cx="444352" cy="70788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rgbClr val="9900CC"/>
                </a:solidFill>
                <a:latin typeface="Calibri"/>
                <a:ea typeface="Calibri"/>
                <a:cs typeface="Calibri"/>
                <a:sym typeface="Calibri"/>
              </a:rPr>
              <a:t>3</a:t>
            </a:r>
          </a:p>
        </p:txBody>
      </p:sp>
      <p:sp>
        <p:nvSpPr>
          <p:cNvPr id="274" name="Shape 274"/>
          <p:cNvSpPr/>
          <p:nvPr/>
        </p:nvSpPr>
        <p:spPr>
          <a:xfrm>
            <a:off x="4429123" y="3850851"/>
            <a:ext cx="3357586" cy="622222"/>
          </a:xfrm>
          <a:prstGeom prst="rect">
            <a:avLst/>
          </a:prstGeom>
          <a:noFill/>
          <a:ln>
            <a:noFill/>
          </a:ln>
        </p:spPr>
        <p:txBody>
          <a:bodyPr anchorCtr="0" anchor="t" bIns="45700" lIns="91425" rIns="91425" tIns="45700">
            <a:noAutofit/>
          </a:bodyPr>
          <a:lstStyle/>
          <a:p>
            <a:pPr indent="0" lvl="0" marL="0" marR="0" rtl="1" algn="r">
              <a:lnSpc>
                <a:spcPct val="115000"/>
              </a:lnSpc>
              <a:spcBef>
                <a:spcPts val="0"/>
              </a:spcBef>
              <a:spcAft>
                <a:spcPts val="0"/>
              </a:spcAft>
              <a:buSzPct val="25000"/>
              <a:buNone/>
            </a:pPr>
            <a:r>
              <a:rPr b="1" lang="ar-EG" sz="3200">
                <a:solidFill>
                  <a:srgbClr val="9900CC"/>
                </a:solidFill>
                <a:latin typeface="Calibri"/>
                <a:ea typeface="Calibri"/>
                <a:cs typeface="Calibri"/>
                <a:sym typeface="Calibri"/>
              </a:rPr>
              <a:t>صديق لك توفي والده</a:t>
            </a:r>
          </a:p>
        </p:txBody>
      </p:sp>
      <p:sp>
        <p:nvSpPr>
          <p:cNvPr id="275" name="Shape 275"/>
          <p:cNvSpPr/>
          <p:nvPr/>
        </p:nvSpPr>
        <p:spPr>
          <a:xfrm>
            <a:off x="7925682" y="4649939"/>
            <a:ext cx="444352" cy="70788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rgbClr val="9900CC"/>
                </a:solidFill>
                <a:latin typeface="Calibri"/>
                <a:ea typeface="Calibri"/>
                <a:cs typeface="Calibri"/>
                <a:sym typeface="Calibri"/>
              </a:rPr>
              <a:t>4</a:t>
            </a:r>
          </a:p>
        </p:txBody>
      </p:sp>
      <p:sp>
        <p:nvSpPr>
          <p:cNvPr id="276" name="Shape 276"/>
          <p:cNvSpPr/>
          <p:nvPr/>
        </p:nvSpPr>
        <p:spPr>
          <a:xfrm>
            <a:off x="4429123" y="4708107"/>
            <a:ext cx="3357586" cy="1188529"/>
          </a:xfrm>
          <a:prstGeom prst="rect">
            <a:avLst/>
          </a:prstGeom>
          <a:noFill/>
          <a:ln>
            <a:noFill/>
          </a:ln>
        </p:spPr>
        <p:txBody>
          <a:bodyPr anchorCtr="0" anchor="t" bIns="45700" lIns="91425" rIns="91425" tIns="45700">
            <a:noAutofit/>
          </a:bodyPr>
          <a:lstStyle/>
          <a:p>
            <a:pPr indent="0" lvl="0" marL="0" marR="0" rtl="1" algn="r">
              <a:lnSpc>
                <a:spcPct val="115000"/>
              </a:lnSpc>
              <a:spcBef>
                <a:spcPts val="0"/>
              </a:spcBef>
              <a:spcAft>
                <a:spcPts val="0"/>
              </a:spcAft>
              <a:buSzPct val="25000"/>
              <a:buNone/>
            </a:pPr>
            <a:r>
              <a:rPr b="1" lang="ar-EG" sz="3200">
                <a:solidFill>
                  <a:srgbClr val="9900CC"/>
                </a:solidFill>
                <a:latin typeface="Calibri"/>
                <a:ea typeface="Calibri"/>
                <a:cs typeface="Calibri"/>
                <a:sym typeface="Calibri"/>
              </a:rPr>
              <a:t>والدتك اشترت لك معطفاً جديداً</a:t>
            </a:r>
          </a:p>
        </p:txBody>
      </p:sp>
      <p:sp>
        <p:nvSpPr>
          <p:cNvPr id="277" name="Shape 277"/>
          <p:cNvSpPr/>
          <p:nvPr/>
        </p:nvSpPr>
        <p:spPr>
          <a:xfrm>
            <a:off x="785785" y="1928801"/>
            <a:ext cx="3357586" cy="584774"/>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3200">
                <a:solidFill>
                  <a:schemeClr val="dk1"/>
                </a:solidFill>
                <a:latin typeface="Calibri"/>
                <a:ea typeface="Calibri"/>
                <a:cs typeface="Calibri"/>
                <a:sym typeface="Calibri"/>
              </a:rPr>
              <a:t>القيام له </a:t>
            </a:r>
          </a:p>
        </p:txBody>
      </p:sp>
      <p:sp>
        <p:nvSpPr>
          <p:cNvPr id="278" name="Shape 278"/>
          <p:cNvSpPr/>
          <p:nvPr/>
        </p:nvSpPr>
        <p:spPr>
          <a:xfrm>
            <a:off x="323528" y="2916233"/>
            <a:ext cx="3357586" cy="58477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3200">
                <a:solidFill>
                  <a:schemeClr val="dk1"/>
                </a:solidFill>
                <a:latin typeface="Calibri"/>
                <a:ea typeface="Calibri"/>
                <a:cs typeface="Calibri"/>
                <a:sym typeface="Calibri"/>
              </a:rPr>
              <a:t>استمع إليه جيداً.</a:t>
            </a:r>
          </a:p>
        </p:txBody>
      </p:sp>
      <p:sp>
        <p:nvSpPr>
          <p:cNvPr id="279" name="Shape 279"/>
          <p:cNvSpPr/>
          <p:nvPr/>
        </p:nvSpPr>
        <p:spPr>
          <a:xfrm>
            <a:off x="566341" y="3717032"/>
            <a:ext cx="3357586" cy="58477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3200">
                <a:solidFill>
                  <a:schemeClr val="dk1"/>
                </a:solidFill>
                <a:latin typeface="Calibri"/>
                <a:ea typeface="Calibri"/>
                <a:cs typeface="Calibri"/>
                <a:sym typeface="Calibri"/>
              </a:rPr>
              <a:t>أعزيه وأقف بجانبه.</a:t>
            </a:r>
          </a:p>
        </p:txBody>
      </p:sp>
      <p:sp>
        <p:nvSpPr>
          <p:cNvPr id="280" name="Shape 280"/>
          <p:cNvSpPr/>
          <p:nvPr/>
        </p:nvSpPr>
        <p:spPr>
          <a:xfrm>
            <a:off x="785785" y="4929198"/>
            <a:ext cx="3357586" cy="584774"/>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3200">
                <a:solidFill>
                  <a:schemeClr val="dk1"/>
                </a:solidFill>
                <a:latin typeface="Calibri"/>
                <a:ea typeface="Calibri"/>
                <a:cs typeface="Calibri"/>
                <a:sym typeface="Calibri"/>
              </a:rPr>
              <a:t>أشكرها.</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66"/>
                                        </p:tgtEl>
                                        <p:attrNameLst>
                                          <p:attrName>style.visibility</p:attrName>
                                        </p:attrNameLst>
                                      </p:cBhvr>
                                      <p:to>
                                        <p:strVal val="visible"/>
                                      </p:to>
                                    </p:set>
                                    <p:animEffect filter="fade" transition="in">
                                      <p:cBhvr>
                                        <p:cTn dur="500"/>
                                        <p:tgtEl>
                                          <p:spTgt spid="266"/>
                                        </p:tgtEl>
                                      </p:cBhvr>
                                    </p:animEffect>
                                  </p:childTnLst>
                                </p:cTn>
                              </p:par>
                              <p:par>
                                <p:cTn fill="hold" nodeType="withEffect" presetClass="entr" presetID="10" presetSubtype="0">
                                  <p:stCondLst>
                                    <p:cond delay="0"/>
                                  </p:stCondLst>
                                  <p:childTnLst>
                                    <p:set>
                                      <p:cBhvr>
                                        <p:cTn dur="1" fill="hold">
                                          <p:stCondLst>
                                            <p:cond delay="0"/>
                                          </p:stCondLst>
                                        </p:cTn>
                                        <p:tgtEl>
                                          <p:spTgt spid="265"/>
                                        </p:tgtEl>
                                        <p:attrNameLst>
                                          <p:attrName>style.visibility</p:attrName>
                                        </p:attrNameLst>
                                      </p:cBhvr>
                                      <p:to>
                                        <p:strVal val="visible"/>
                                      </p:to>
                                    </p:set>
                                    <p:animEffect filter="fade" transition="in">
                                      <p:cBhvr>
                                        <p:cTn dur="500"/>
                                        <p:tgtEl>
                                          <p:spTgt spid="26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7"/>
                                        </p:tgtEl>
                                        <p:attrNameLst>
                                          <p:attrName>style.visibility</p:attrName>
                                        </p:attrNameLst>
                                      </p:cBhvr>
                                      <p:to>
                                        <p:strVal val="visible"/>
                                      </p:to>
                                    </p:set>
                                    <p:animEffect filter="fade" transition="in">
                                      <p:cBhvr>
                                        <p:cTn dur="500"/>
                                        <p:tgtEl>
                                          <p:spTgt spid="26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8"/>
                                        </p:tgtEl>
                                        <p:attrNameLst>
                                          <p:attrName>style.visibility</p:attrName>
                                        </p:attrNameLst>
                                      </p:cBhvr>
                                      <p:to>
                                        <p:strVal val="visible"/>
                                      </p:to>
                                    </p:set>
                                    <p:animEffect filter="fade" transition="in">
                                      <p:cBhvr>
                                        <p:cTn dur="500"/>
                                        <p:tgtEl>
                                          <p:spTgt spid="26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9"/>
                                        </p:tgtEl>
                                        <p:attrNameLst>
                                          <p:attrName>style.visibility</p:attrName>
                                        </p:attrNameLst>
                                      </p:cBhvr>
                                      <p:to>
                                        <p:strVal val="visible"/>
                                      </p:to>
                                    </p:set>
                                    <p:animEffect filter="fade" transition="in">
                                      <p:cBhvr>
                                        <p:cTn dur="500"/>
                                        <p:tgtEl>
                                          <p:spTgt spid="26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0"/>
                                        </p:tgtEl>
                                        <p:attrNameLst>
                                          <p:attrName>style.visibility</p:attrName>
                                        </p:attrNameLst>
                                      </p:cBhvr>
                                      <p:to>
                                        <p:strVal val="visible"/>
                                      </p:to>
                                    </p:set>
                                    <p:animEffect filter="fade" transition="in">
                                      <p:cBhvr>
                                        <p:cTn dur="500"/>
                                        <p:tgtEl>
                                          <p:spTgt spid="27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7"/>
                                        </p:tgtEl>
                                        <p:attrNameLst>
                                          <p:attrName>style.visibility</p:attrName>
                                        </p:attrNameLst>
                                      </p:cBhvr>
                                      <p:to>
                                        <p:strVal val="visible"/>
                                      </p:to>
                                    </p:set>
                                    <p:animEffect filter="fade" transition="in">
                                      <p:cBhvr>
                                        <p:cTn dur="500"/>
                                        <p:tgtEl>
                                          <p:spTgt spid="27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1"/>
                                        </p:tgtEl>
                                        <p:attrNameLst>
                                          <p:attrName>style.visibility</p:attrName>
                                        </p:attrNameLst>
                                      </p:cBhvr>
                                      <p:to>
                                        <p:strVal val="visible"/>
                                      </p:to>
                                    </p:set>
                                    <p:animEffect filter="fade" transition="in">
                                      <p:cBhvr>
                                        <p:cTn dur="500"/>
                                        <p:tgtEl>
                                          <p:spTgt spid="27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2"/>
                                        </p:tgtEl>
                                        <p:attrNameLst>
                                          <p:attrName>style.visibility</p:attrName>
                                        </p:attrNameLst>
                                      </p:cBhvr>
                                      <p:to>
                                        <p:strVal val="visible"/>
                                      </p:to>
                                    </p:set>
                                    <p:animEffect filter="fade" transition="in">
                                      <p:cBhvr>
                                        <p:cTn dur="500"/>
                                        <p:tgtEl>
                                          <p:spTgt spid="27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8"/>
                                        </p:tgtEl>
                                        <p:attrNameLst>
                                          <p:attrName>style.visibility</p:attrName>
                                        </p:attrNameLst>
                                      </p:cBhvr>
                                      <p:to>
                                        <p:strVal val="visible"/>
                                      </p:to>
                                    </p:set>
                                    <p:animEffect filter="fade" transition="in">
                                      <p:cBhvr>
                                        <p:cTn dur="500"/>
                                        <p:tgtEl>
                                          <p:spTgt spid="27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3"/>
                                        </p:tgtEl>
                                        <p:attrNameLst>
                                          <p:attrName>style.visibility</p:attrName>
                                        </p:attrNameLst>
                                      </p:cBhvr>
                                      <p:to>
                                        <p:strVal val="visible"/>
                                      </p:to>
                                    </p:set>
                                    <p:animEffect filter="fade" transition="in">
                                      <p:cBhvr>
                                        <p:cTn dur="500"/>
                                        <p:tgtEl>
                                          <p:spTgt spid="27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4"/>
                                        </p:tgtEl>
                                        <p:attrNameLst>
                                          <p:attrName>style.visibility</p:attrName>
                                        </p:attrNameLst>
                                      </p:cBhvr>
                                      <p:to>
                                        <p:strVal val="visible"/>
                                      </p:to>
                                    </p:set>
                                    <p:animEffect filter="fade" transition="in">
                                      <p:cBhvr>
                                        <p:cTn dur="500"/>
                                        <p:tgtEl>
                                          <p:spTgt spid="27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9"/>
                                        </p:tgtEl>
                                        <p:attrNameLst>
                                          <p:attrName>style.visibility</p:attrName>
                                        </p:attrNameLst>
                                      </p:cBhvr>
                                      <p:to>
                                        <p:strVal val="visible"/>
                                      </p:to>
                                    </p:set>
                                    <p:animEffect filter="fade" transition="in">
                                      <p:cBhvr>
                                        <p:cTn dur="500"/>
                                        <p:tgtEl>
                                          <p:spTgt spid="27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5"/>
                                        </p:tgtEl>
                                        <p:attrNameLst>
                                          <p:attrName>style.visibility</p:attrName>
                                        </p:attrNameLst>
                                      </p:cBhvr>
                                      <p:to>
                                        <p:strVal val="visible"/>
                                      </p:to>
                                    </p:set>
                                    <p:animEffect filter="fade" transition="in">
                                      <p:cBhvr>
                                        <p:cTn dur="500"/>
                                        <p:tgtEl>
                                          <p:spTgt spid="27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6"/>
                                        </p:tgtEl>
                                        <p:attrNameLst>
                                          <p:attrName>style.visibility</p:attrName>
                                        </p:attrNameLst>
                                      </p:cBhvr>
                                      <p:to>
                                        <p:strVal val="visible"/>
                                      </p:to>
                                    </p:set>
                                    <p:animEffect filter="fade" transition="in">
                                      <p:cBhvr>
                                        <p:cTn dur="500"/>
                                        <p:tgtEl>
                                          <p:spTgt spid="27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0"/>
                                        </p:tgtEl>
                                        <p:attrNameLst>
                                          <p:attrName>style.visibility</p:attrName>
                                        </p:attrNameLst>
                                      </p:cBhvr>
                                      <p:to>
                                        <p:strVal val="visible"/>
                                      </p:to>
                                    </p:set>
                                    <p:animEffect filter="fade" transition="in">
                                      <p:cBhvr>
                                        <p:cTn dur="500"/>
                                        <p:tgtEl>
                                          <p:spTgt spid="2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4" name="Shape 284"/>
        <p:cNvGrpSpPr/>
        <p:nvPr/>
      </p:nvGrpSpPr>
      <p:grpSpPr>
        <a:xfrm>
          <a:off x="0" y="0"/>
          <a:ext cx="0" cy="0"/>
          <a:chOff x="0" y="0"/>
          <a:chExt cx="0" cy="0"/>
        </a:xfrm>
      </p:grpSpPr>
      <p:sp>
        <p:nvSpPr>
          <p:cNvPr id="285" name="Shape 285"/>
          <p:cNvSpPr/>
          <p:nvPr/>
        </p:nvSpPr>
        <p:spPr>
          <a:xfrm>
            <a:off x="5357817" y="138335"/>
            <a:ext cx="3642165" cy="914400"/>
          </a:xfrm>
          <a:prstGeom prst="round2DiagRect">
            <a:avLst>
              <a:gd fmla="val 16667" name="adj1"/>
              <a:gd fmla="val 0" name="adj2"/>
            </a:avLst>
          </a:prstGeom>
          <a:solidFill>
            <a:schemeClr val="dk1"/>
          </a:solidFill>
          <a:ln cap="flat" cmpd="sng" w="38100">
            <a:solidFill>
              <a:schemeClr val="lt1"/>
            </a:solidFill>
            <a:prstDash val="solid"/>
            <a:round/>
            <a:headEnd len="med" w="med" type="none"/>
            <a:tailEnd len="med" w="med" type="none"/>
          </a:ln>
          <a:effectLst>
            <a:outerShdw blurRad="39999" rotWithShape="0" dir="5400000" dist="20000">
              <a:srgbClr val="000000">
                <a:alpha val="37647"/>
              </a:srgbClr>
            </a:outerShdw>
          </a:effectLst>
        </p:spPr>
        <p:txBody>
          <a:bodyPr anchorCtr="0" anchor="ctr" bIns="45700" lIns="91425" rIns="91425" tIns="45700">
            <a:noAutofit/>
          </a:bodyPr>
          <a:lstStyle/>
          <a:p>
            <a:pPr indent="0" lvl="0" marL="0" marR="0" rtl="1" algn="ctr">
              <a:spcBef>
                <a:spcPts val="0"/>
              </a:spcBef>
              <a:buNone/>
            </a:pPr>
            <a:r>
              <a:t/>
            </a:r>
            <a:endParaRPr sz="1800">
              <a:solidFill>
                <a:srgbClr val="FF0000"/>
              </a:solidFill>
              <a:latin typeface="Calibri"/>
              <a:ea typeface="Calibri"/>
              <a:cs typeface="Calibri"/>
              <a:sym typeface="Calibri"/>
            </a:endParaRPr>
          </a:p>
        </p:txBody>
      </p:sp>
      <p:sp>
        <p:nvSpPr>
          <p:cNvPr id="286" name="Shape 286"/>
          <p:cNvSpPr/>
          <p:nvPr/>
        </p:nvSpPr>
        <p:spPr>
          <a:xfrm>
            <a:off x="5572132" y="214289"/>
            <a:ext cx="3413113" cy="92332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5400">
                <a:solidFill>
                  <a:srgbClr val="00FFFF"/>
                </a:solidFill>
                <a:latin typeface="Calibri"/>
                <a:ea typeface="Calibri"/>
                <a:cs typeface="Calibri"/>
                <a:sym typeface="Calibri"/>
              </a:rPr>
              <a:t>مهارات حياتية</a:t>
            </a:r>
          </a:p>
        </p:txBody>
      </p:sp>
      <p:pic>
        <p:nvPicPr>
          <p:cNvPr descr="gggggggggggggggg.gif" id="287" name="Shape 287"/>
          <p:cNvPicPr preferRelativeResize="0"/>
          <p:nvPr/>
        </p:nvPicPr>
        <p:blipFill rotWithShape="1">
          <a:blip r:embed="rId3">
            <a:alphaModFix/>
          </a:blip>
          <a:srcRect b="0" l="0" r="0" t="0"/>
          <a:stretch/>
        </p:blipFill>
        <p:spPr>
          <a:xfrm>
            <a:off x="428595" y="1722118"/>
            <a:ext cx="8501121" cy="4778715"/>
          </a:xfrm>
          <a:prstGeom prst="rect">
            <a:avLst/>
          </a:prstGeom>
          <a:noFill/>
          <a:ln>
            <a:noFill/>
          </a:ln>
        </p:spPr>
      </p:pic>
      <p:sp>
        <p:nvSpPr>
          <p:cNvPr id="288" name="Shape 288"/>
          <p:cNvSpPr/>
          <p:nvPr/>
        </p:nvSpPr>
        <p:spPr>
          <a:xfrm>
            <a:off x="827583" y="2000240"/>
            <a:ext cx="7488831" cy="3785651"/>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4000">
                <a:solidFill>
                  <a:srgbClr val="FF0000"/>
                </a:solidFill>
                <a:latin typeface="Calibri"/>
                <a:ea typeface="Calibri"/>
                <a:cs typeface="Calibri"/>
                <a:sym typeface="Calibri"/>
              </a:rPr>
              <a:t>من المهارات الحياتية العمل الجماعي ضمن فريق:</a:t>
            </a:r>
          </a:p>
          <a:p>
            <a:pPr indent="0" lvl="0" marL="0" marR="0" rtl="1" algn="r">
              <a:spcBef>
                <a:spcPts val="0"/>
              </a:spcBef>
              <a:buSzPct val="25000"/>
              <a:buNone/>
            </a:pPr>
            <a:r>
              <a:rPr b="1" lang="ar-EG" sz="4000">
                <a:solidFill>
                  <a:schemeClr val="dk1"/>
                </a:solidFill>
                <a:latin typeface="Calibri"/>
                <a:ea typeface="Calibri"/>
                <a:cs typeface="Calibri"/>
                <a:sym typeface="Calibri"/>
              </a:rPr>
              <a:t>ولتحقيق أهدافك بشكل فعال لابد أن تعمل ضمن فريق عمل فعال تتناسب أعمال ومهارات كل فرد من أفراده مع عمل ومهارات الآخرين .</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85"/>
                                        </p:tgtEl>
                                        <p:attrNameLst>
                                          <p:attrName>style.visibility</p:attrName>
                                        </p:attrNameLst>
                                      </p:cBhvr>
                                      <p:to>
                                        <p:strVal val="visible"/>
                                      </p:to>
                                    </p:set>
                                    <p:animEffect filter="fade" transition="in">
                                      <p:cBhvr>
                                        <p:cTn dur="500"/>
                                        <p:tgtEl>
                                          <p:spTgt spid="285"/>
                                        </p:tgtEl>
                                      </p:cBhvr>
                                    </p:animEffect>
                                  </p:childTnLst>
                                </p:cTn>
                              </p:par>
                              <p:par>
                                <p:cTn fill="hold" nodeType="withEffect" presetClass="entr" presetID="10" presetSubtype="0">
                                  <p:stCondLst>
                                    <p:cond delay="0"/>
                                  </p:stCondLst>
                                  <p:childTnLst>
                                    <p:set>
                                      <p:cBhvr>
                                        <p:cTn dur="1" fill="hold">
                                          <p:stCondLst>
                                            <p:cond delay="0"/>
                                          </p:stCondLst>
                                        </p:cTn>
                                        <p:tgtEl>
                                          <p:spTgt spid="286"/>
                                        </p:tgtEl>
                                        <p:attrNameLst>
                                          <p:attrName>style.visibility</p:attrName>
                                        </p:attrNameLst>
                                      </p:cBhvr>
                                      <p:to>
                                        <p:strVal val="visible"/>
                                      </p:to>
                                    </p:set>
                                    <p:animEffect filter="fade" transition="in">
                                      <p:cBhvr>
                                        <p:cTn dur="500"/>
                                        <p:tgtEl>
                                          <p:spTgt spid="28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7"/>
                                        </p:tgtEl>
                                        <p:attrNameLst>
                                          <p:attrName>style.visibility</p:attrName>
                                        </p:attrNameLst>
                                      </p:cBhvr>
                                      <p:to>
                                        <p:strVal val="visible"/>
                                      </p:to>
                                    </p:set>
                                    <p:animEffect filter="fade" transition="in">
                                      <p:cBhvr>
                                        <p:cTn dur="500"/>
                                        <p:tgtEl>
                                          <p:spTgt spid="287"/>
                                        </p:tgtEl>
                                      </p:cBhvr>
                                    </p:animEffect>
                                  </p:childTnLst>
                                </p:cTn>
                              </p:par>
                              <p:par>
                                <p:cTn fill="hold" nodeType="withEffect" presetClass="entr" presetID="10" presetSubtype="0">
                                  <p:stCondLst>
                                    <p:cond delay="0"/>
                                  </p:stCondLst>
                                  <p:childTnLst>
                                    <p:set>
                                      <p:cBhvr>
                                        <p:cTn dur="1" fill="hold">
                                          <p:stCondLst>
                                            <p:cond delay="0"/>
                                          </p:stCondLst>
                                        </p:cTn>
                                        <p:tgtEl>
                                          <p:spTgt spid="288"/>
                                        </p:tgtEl>
                                        <p:attrNameLst>
                                          <p:attrName>style.visibility</p:attrName>
                                        </p:attrNameLst>
                                      </p:cBhvr>
                                      <p:to>
                                        <p:strVal val="visible"/>
                                      </p:to>
                                    </p:set>
                                    <p:animEffect filter="fade" transition="in">
                                      <p:cBhvr>
                                        <p:cTn dur="500"/>
                                        <p:tgtEl>
                                          <p:spTgt spid="2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92" name="Shape 292"/>
        <p:cNvGrpSpPr/>
        <p:nvPr/>
      </p:nvGrpSpPr>
      <p:grpSpPr>
        <a:xfrm>
          <a:off x="0" y="0"/>
          <a:ext cx="0" cy="0"/>
          <a:chOff x="0" y="0"/>
          <a:chExt cx="0" cy="0"/>
        </a:xfrm>
      </p:grpSpPr>
      <p:pic>
        <p:nvPicPr>
          <p:cNvPr descr="00085.WMF" id="293" name="Shape 293"/>
          <p:cNvPicPr preferRelativeResize="0"/>
          <p:nvPr/>
        </p:nvPicPr>
        <p:blipFill rotWithShape="1">
          <a:blip r:embed="rId3">
            <a:alphaModFix/>
          </a:blip>
          <a:srcRect b="0" l="0" r="0" t="0"/>
          <a:stretch/>
        </p:blipFill>
        <p:spPr>
          <a:xfrm>
            <a:off x="4714876" y="-214337"/>
            <a:ext cx="4071593" cy="2241176"/>
          </a:xfrm>
          <a:prstGeom prst="rect">
            <a:avLst/>
          </a:prstGeom>
          <a:noFill/>
          <a:ln>
            <a:noFill/>
          </a:ln>
          <a:effectLst>
            <a:outerShdw blurRad="225425" algn="ctr" dir="5220000" dist="50800">
              <a:srgbClr val="000000">
                <a:alpha val="32941"/>
              </a:srgbClr>
            </a:outerShdw>
          </a:effectLst>
        </p:spPr>
      </p:pic>
      <p:sp>
        <p:nvSpPr>
          <p:cNvPr id="294" name="Shape 294"/>
          <p:cNvSpPr/>
          <p:nvPr/>
        </p:nvSpPr>
        <p:spPr>
          <a:xfrm>
            <a:off x="4541219" y="0"/>
            <a:ext cx="3888432" cy="1872207"/>
          </a:xfrm>
          <a:prstGeom prst="flowChartAlternateProcess">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6600">
                <a:solidFill>
                  <a:srgbClr val="FF0000"/>
                </a:solidFill>
                <a:latin typeface="Calibri"/>
                <a:ea typeface="Calibri"/>
                <a:cs typeface="Calibri"/>
                <a:sym typeface="Calibri"/>
              </a:rPr>
              <a:t>إثراء</a:t>
            </a:r>
          </a:p>
        </p:txBody>
      </p:sp>
      <p:pic>
        <p:nvPicPr>
          <p:cNvPr descr="Bulletpoint_Bullet_Listicon_Shape_Bulletfont_Glyph_Typography_Bullet_Point_Customshape_Wingding_Custom_Smooth_Square-512.png" id="295" name="Shape 295"/>
          <p:cNvPicPr preferRelativeResize="0"/>
          <p:nvPr/>
        </p:nvPicPr>
        <p:blipFill rotWithShape="1">
          <a:blip r:embed="rId4">
            <a:alphaModFix/>
          </a:blip>
          <a:srcRect b="0" l="0" r="0" t="0"/>
          <a:stretch/>
        </p:blipFill>
        <p:spPr>
          <a:xfrm>
            <a:off x="285719" y="2000240"/>
            <a:ext cx="8858279" cy="4857759"/>
          </a:xfrm>
          <a:prstGeom prst="rect">
            <a:avLst/>
          </a:prstGeom>
          <a:noFill/>
          <a:ln>
            <a:noFill/>
          </a:ln>
        </p:spPr>
      </p:pic>
      <p:sp>
        <p:nvSpPr>
          <p:cNvPr id="296" name="Shape 296"/>
          <p:cNvSpPr/>
          <p:nvPr/>
        </p:nvSpPr>
        <p:spPr>
          <a:xfrm>
            <a:off x="571472" y="2530516"/>
            <a:ext cx="7572428" cy="3970318"/>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3600">
                <a:solidFill>
                  <a:srgbClr val="FFFF00"/>
                </a:solidFill>
                <a:latin typeface="Calibri"/>
                <a:ea typeface="Calibri"/>
                <a:cs typeface="Calibri"/>
                <a:sym typeface="Calibri"/>
              </a:rPr>
              <a:t>فضل التعاون:</a:t>
            </a:r>
          </a:p>
          <a:p>
            <a:pPr indent="0" lvl="0" marL="0" marR="0" rtl="1" algn="r">
              <a:spcBef>
                <a:spcPts val="0"/>
              </a:spcBef>
              <a:buSzPct val="25000"/>
              <a:buNone/>
            </a:pPr>
            <a:r>
              <a:rPr b="1" lang="ar-EG" sz="3600">
                <a:solidFill>
                  <a:schemeClr val="dk1"/>
                </a:solidFill>
                <a:latin typeface="Calibri"/>
                <a:ea typeface="Calibri"/>
                <a:cs typeface="Calibri"/>
                <a:sym typeface="Calibri"/>
              </a:rPr>
              <a:t>حينما يتعاون الفرد مع غيره يتضاعف الإنتاج، ويمكن تحقيق المهمة والعمل بسرعة وإتقان. لأن التعاون يوفر الوقت والجهد. وقال النبي صلى الله عليه وسلم: </a:t>
            </a:r>
            <a:r>
              <a:rPr b="1" lang="ar-EG" sz="3600">
                <a:solidFill>
                  <a:srgbClr val="0000FF"/>
                </a:solidFill>
                <a:latin typeface="Calibri"/>
                <a:ea typeface="Calibri"/>
                <a:cs typeface="Calibri"/>
                <a:sym typeface="Calibri"/>
              </a:rPr>
              <a:t>(مثل المؤمنين في توادهم وتراحمهم وتعاطفهم مثل الجسد، إذا اشتكى منه عضو تداعى له سائر الجسد بالسهر والحمى) </a:t>
            </a:r>
            <a:r>
              <a:rPr b="1" lang="ar-EG" sz="3600">
                <a:solidFill>
                  <a:schemeClr val="dk1"/>
                </a:solidFill>
                <a:latin typeface="Calibri"/>
                <a:ea typeface="Calibri"/>
                <a:cs typeface="Calibri"/>
                <a:sym typeface="Calibri"/>
              </a:rPr>
              <a:t>رواه مسلم.</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93"/>
                                        </p:tgtEl>
                                        <p:attrNameLst>
                                          <p:attrName>style.visibility</p:attrName>
                                        </p:attrNameLst>
                                      </p:cBhvr>
                                      <p:to>
                                        <p:strVal val="visible"/>
                                      </p:to>
                                    </p:set>
                                    <p:animEffect filter="fade" transition="in">
                                      <p:cBhvr>
                                        <p:cTn dur="500"/>
                                        <p:tgtEl>
                                          <p:spTgt spid="293"/>
                                        </p:tgtEl>
                                      </p:cBhvr>
                                    </p:animEffect>
                                  </p:childTnLst>
                                </p:cTn>
                              </p:par>
                              <p:par>
                                <p:cTn fill="hold" nodeType="withEffect" presetClass="entr" presetID="10" presetSubtype="0">
                                  <p:stCondLst>
                                    <p:cond delay="0"/>
                                  </p:stCondLst>
                                  <p:childTnLst>
                                    <p:set>
                                      <p:cBhvr>
                                        <p:cTn dur="1" fill="hold">
                                          <p:stCondLst>
                                            <p:cond delay="0"/>
                                          </p:stCondLst>
                                        </p:cTn>
                                        <p:tgtEl>
                                          <p:spTgt spid="294"/>
                                        </p:tgtEl>
                                        <p:attrNameLst>
                                          <p:attrName>style.visibility</p:attrName>
                                        </p:attrNameLst>
                                      </p:cBhvr>
                                      <p:to>
                                        <p:strVal val="visible"/>
                                      </p:to>
                                    </p:set>
                                    <p:animEffect filter="fade" transition="in">
                                      <p:cBhvr>
                                        <p:cTn dur="500"/>
                                        <p:tgtEl>
                                          <p:spTgt spid="29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5"/>
                                        </p:tgtEl>
                                        <p:attrNameLst>
                                          <p:attrName>style.visibility</p:attrName>
                                        </p:attrNameLst>
                                      </p:cBhvr>
                                      <p:to>
                                        <p:strVal val="visible"/>
                                      </p:to>
                                    </p:set>
                                    <p:animEffect filter="fade" transition="in">
                                      <p:cBhvr>
                                        <p:cTn dur="500"/>
                                        <p:tgtEl>
                                          <p:spTgt spid="295"/>
                                        </p:tgtEl>
                                      </p:cBhvr>
                                    </p:animEffect>
                                  </p:childTnLst>
                                </p:cTn>
                              </p:par>
                              <p:par>
                                <p:cTn fill="hold" nodeType="withEffect" presetClass="entr" presetID="10" presetSubtype="0">
                                  <p:stCondLst>
                                    <p:cond delay="0"/>
                                  </p:stCondLst>
                                  <p:childTnLst>
                                    <p:set>
                                      <p:cBhvr>
                                        <p:cTn dur="1" fill="hold">
                                          <p:stCondLst>
                                            <p:cond delay="0"/>
                                          </p:stCondLst>
                                        </p:cTn>
                                        <p:tgtEl>
                                          <p:spTgt spid="296"/>
                                        </p:tgtEl>
                                        <p:attrNameLst>
                                          <p:attrName>style.visibility</p:attrName>
                                        </p:attrNameLst>
                                      </p:cBhvr>
                                      <p:to>
                                        <p:strVal val="visible"/>
                                      </p:to>
                                    </p:set>
                                    <p:animEffect filter="fade" transition="in">
                                      <p:cBhvr>
                                        <p:cTn dur="500"/>
                                        <p:tgtEl>
                                          <p:spTgt spid="2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00" name="Shape 300"/>
        <p:cNvGrpSpPr/>
        <p:nvPr/>
      </p:nvGrpSpPr>
      <p:grpSpPr>
        <a:xfrm>
          <a:off x="0" y="0"/>
          <a:ext cx="0" cy="0"/>
          <a:chOff x="0" y="0"/>
          <a:chExt cx="0" cy="0"/>
        </a:xfrm>
      </p:grpSpPr>
      <p:pic>
        <p:nvPicPr>
          <p:cNvPr descr="00085.WMF" id="301" name="Shape 301"/>
          <p:cNvPicPr preferRelativeResize="0"/>
          <p:nvPr/>
        </p:nvPicPr>
        <p:blipFill rotWithShape="1">
          <a:blip r:embed="rId3">
            <a:alphaModFix/>
          </a:blip>
          <a:srcRect b="0" l="0" r="0" t="0"/>
          <a:stretch/>
        </p:blipFill>
        <p:spPr>
          <a:xfrm>
            <a:off x="4714876" y="-214337"/>
            <a:ext cx="4071593" cy="2241176"/>
          </a:xfrm>
          <a:prstGeom prst="rect">
            <a:avLst/>
          </a:prstGeom>
          <a:noFill/>
          <a:ln>
            <a:noFill/>
          </a:ln>
          <a:effectLst>
            <a:outerShdw blurRad="225425" algn="ctr" dir="5220000" dist="50800">
              <a:srgbClr val="000000">
                <a:alpha val="32941"/>
              </a:srgbClr>
            </a:outerShdw>
          </a:effectLst>
        </p:spPr>
      </p:pic>
      <p:sp>
        <p:nvSpPr>
          <p:cNvPr id="302" name="Shape 302"/>
          <p:cNvSpPr/>
          <p:nvPr/>
        </p:nvSpPr>
        <p:spPr>
          <a:xfrm>
            <a:off x="4541219" y="0"/>
            <a:ext cx="3888432" cy="1872207"/>
          </a:xfrm>
          <a:prstGeom prst="flowChartAlternateProcess">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6600">
                <a:solidFill>
                  <a:srgbClr val="FF0000"/>
                </a:solidFill>
                <a:latin typeface="Calibri"/>
                <a:ea typeface="Calibri"/>
                <a:cs typeface="Calibri"/>
                <a:sym typeface="Calibri"/>
              </a:rPr>
              <a:t>إثراء</a:t>
            </a:r>
          </a:p>
        </p:txBody>
      </p:sp>
      <p:pic>
        <p:nvPicPr>
          <p:cNvPr descr="Bulletpoint_Bullet_Listicon_Shape_Bulletfont_Glyph_Typography_Bullet_Point_Customshape_Wingding_Custom_Smooth_Square-512.png" id="303" name="Shape 303"/>
          <p:cNvPicPr preferRelativeResize="0"/>
          <p:nvPr/>
        </p:nvPicPr>
        <p:blipFill rotWithShape="1">
          <a:blip r:embed="rId4">
            <a:alphaModFix/>
          </a:blip>
          <a:srcRect b="0" l="0" r="0" t="0"/>
          <a:stretch/>
        </p:blipFill>
        <p:spPr>
          <a:xfrm>
            <a:off x="285719" y="2000240"/>
            <a:ext cx="8858279" cy="4857759"/>
          </a:xfrm>
          <a:prstGeom prst="rect">
            <a:avLst/>
          </a:prstGeom>
          <a:noFill/>
          <a:ln>
            <a:noFill/>
          </a:ln>
        </p:spPr>
      </p:pic>
      <p:sp>
        <p:nvSpPr>
          <p:cNvPr id="304" name="Shape 304"/>
          <p:cNvSpPr/>
          <p:nvPr/>
        </p:nvSpPr>
        <p:spPr>
          <a:xfrm>
            <a:off x="571472" y="2530516"/>
            <a:ext cx="7572428" cy="3170098"/>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chemeClr val="dk1"/>
                </a:solidFill>
                <a:latin typeface="Calibri"/>
                <a:ea typeface="Calibri"/>
                <a:cs typeface="Calibri"/>
                <a:sym typeface="Calibri"/>
              </a:rPr>
              <a:t>إن المشاركة مع الآخرين في تحمل المسؤولية الاجتماعية، والتعاون في العمل، تساعد الفرد على اكتساب وتنمية قدراته وخبراته. وتعزز دوره كعضو فعال في الجماعة.</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04"/>
                                        </p:tgtEl>
                                        <p:attrNameLst>
                                          <p:attrName>style.visibility</p:attrName>
                                        </p:attrNameLst>
                                      </p:cBhvr>
                                      <p:to>
                                        <p:strVal val="visible"/>
                                      </p:to>
                                    </p:set>
                                    <p:animEffect filter="fade" transition="in">
                                      <p:cBhvr>
                                        <p:cTn dur="500"/>
                                        <p:tgtEl>
                                          <p:spTgt spid="3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08" name="Shape 308"/>
        <p:cNvGrpSpPr/>
        <p:nvPr/>
      </p:nvGrpSpPr>
      <p:grpSpPr>
        <a:xfrm>
          <a:off x="0" y="0"/>
          <a:ext cx="0" cy="0"/>
          <a:chOff x="0" y="0"/>
          <a:chExt cx="0" cy="0"/>
        </a:xfrm>
      </p:grpSpPr>
      <p:pic>
        <p:nvPicPr>
          <p:cNvPr descr="img_1355588848_831.png" id="309" name="Shape 309"/>
          <p:cNvPicPr preferRelativeResize="0"/>
          <p:nvPr/>
        </p:nvPicPr>
        <p:blipFill rotWithShape="1">
          <a:blip r:embed="rId3">
            <a:alphaModFix/>
          </a:blip>
          <a:srcRect b="0" l="0" r="0" t="0"/>
          <a:stretch/>
        </p:blipFill>
        <p:spPr>
          <a:xfrm>
            <a:off x="395536" y="404663"/>
            <a:ext cx="8352928" cy="1584175"/>
          </a:xfrm>
          <a:prstGeom prst="rect">
            <a:avLst/>
          </a:prstGeom>
          <a:noFill/>
          <a:ln>
            <a:noFill/>
          </a:ln>
        </p:spPr>
      </p:pic>
      <p:sp>
        <p:nvSpPr>
          <p:cNvPr id="310" name="Shape 310"/>
          <p:cNvSpPr txBox="1"/>
          <p:nvPr/>
        </p:nvSpPr>
        <p:spPr>
          <a:xfrm>
            <a:off x="755575" y="347171"/>
            <a:ext cx="7416824" cy="156966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800">
                <a:solidFill>
                  <a:schemeClr val="dk1"/>
                </a:solidFill>
                <a:latin typeface="Calibri"/>
                <a:ea typeface="Calibri"/>
                <a:cs typeface="Calibri"/>
                <a:sym typeface="Calibri"/>
              </a:rPr>
              <a:t>ثالثاً: مهارة توكيد الذات</a:t>
            </a:r>
          </a:p>
          <a:p>
            <a:pPr indent="0" lvl="0" marL="0" marR="0" rtl="1" algn="ctr">
              <a:spcBef>
                <a:spcPts val="0"/>
              </a:spcBef>
              <a:buSzPct val="25000"/>
              <a:buNone/>
            </a:pPr>
            <a:r>
              <a:rPr b="1" lang="ar-EG" sz="4800">
                <a:solidFill>
                  <a:schemeClr val="dk1"/>
                </a:solidFill>
                <a:latin typeface="Calibri"/>
                <a:ea typeface="Calibri"/>
                <a:cs typeface="Calibri"/>
                <a:sym typeface="Calibri"/>
              </a:rPr>
              <a:t> self Assertion</a:t>
            </a:r>
          </a:p>
        </p:txBody>
      </p:sp>
      <p:pic>
        <p:nvPicPr>
          <p:cNvPr descr="boxes_frame_orange.png" id="311" name="Shape 311"/>
          <p:cNvPicPr preferRelativeResize="0"/>
          <p:nvPr/>
        </p:nvPicPr>
        <p:blipFill rotWithShape="1">
          <a:blip r:embed="rId4">
            <a:alphaModFix/>
          </a:blip>
          <a:srcRect b="0" l="0" r="0" t="0"/>
          <a:stretch/>
        </p:blipFill>
        <p:spPr>
          <a:xfrm>
            <a:off x="323528" y="2214553"/>
            <a:ext cx="8568951" cy="4286280"/>
          </a:xfrm>
          <a:prstGeom prst="rect">
            <a:avLst/>
          </a:prstGeom>
          <a:noFill/>
          <a:ln>
            <a:noFill/>
          </a:ln>
        </p:spPr>
      </p:pic>
      <p:sp>
        <p:nvSpPr>
          <p:cNvPr id="312" name="Shape 312"/>
          <p:cNvSpPr/>
          <p:nvPr/>
        </p:nvSpPr>
        <p:spPr>
          <a:xfrm>
            <a:off x="1357290" y="2857496"/>
            <a:ext cx="6553348" cy="2554544"/>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4000">
                <a:solidFill>
                  <a:srgbClr val="9900CC"/>
                </a:solidFill>
                <a:latin typeface="Calibri"/>
                <a:ea typeface="Calibri"/>
                <a:cs typeface="Calibri"/>
                <a:sym typeface="Calibri"/>
              </a:rPr>
              <a:t>يعد توكيد الذات من المهارات الاجتماعية الهامة وهو بين العدوانية والسلبية في التعامل مع الآخرين في المواقف الاجتماعية.</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09"/>
                                        </p:tgtEl>
                                        <p:attrNameLst>
                                          <p:attrName>style.visibility</p:attrName>
                                        </p:attrNameLst>
                                      </p:cBhvr>
                                      <p:to>
                                        <p:strVal val="visible"/>
                                      </p:to>
                                    </p:set>
                                    <p:animEffect filter="fade" transition="in">
                                      <p:cBhvr>
                                        <p:cTn dur="500"/>
                                        <p:tgtEl>
                                          <p:spTgt spid="309"/>
                                        </p:tgtEl>
                                      </p:cBhvr>
                                    </p:animEffect>
                                  </p:childTnLst>
                                </p:cTn>
                              </p:par>
                              <p:par>
                                <p:cTn fill="hold" nodeType="withEffect" presetClass="entr" presetID="10" presetSubtype="0">
                                  <p:stCondLst>
                                    <p:cond delay="0"/>
                                  </p:stCondLst>
                                  <p:childTnLst>
                                    <p:set>
                                      <p:cBhvr>
                                        <p:cTn dur="1" fill="hold">
                                          <p:stCondLst>
                                            <p:cond delay="0"/>
                                          </p:stCondLst>
                                        </p:cTn>
                                        <p:tgtEl>
                                          <p:spTgt spid="310"/>
                                        </p:tgtEl>
                                        <p:attrNameLst>
                                          <p:attrName>style.visibility</p:attrName>
                                        </p:attrNameLst>
                                      </p:cBhvr>
                                      <p:to>
                                        <p:strVal val="visible"/>
                                      </p:to>
                                    </p:set>
                                    <p:animEffect filter="fade" transition="in">
                                      <p:cBhvr>
                                        <p:cTn dur="500"/>
                                        <p:tgtEl>
                                          <p:spTgt spid="31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1"/>
                                        </p:tgtEl>
                                        <p:attrNameLst>
                                          <p:attrName>style.visibility</p:attrName>
                                        </p:attrNameLst>
                                      </p:cBhvr>
                                      <p:to>
                                        <p:strVal val="visible"/>
                                      </p:to>
                                    </p:set>
                                    <p:animEffect filter="fade" transition="in">
                                      <p:cBhvr>
                                        <p:cTn dur="500"/>
                                        <p:tgtEl>
                                          <p:spTgt spid="311"/>
                                        </p:tgtEl>
                                      </p:cBhvr>
                                    </p:animEffect>
                                  </p:childTnLst>
                                </p:cTn>
                              </p:par>
                              <p:par>
                                <p:cTn fill="hold" nodeType="withEffect" presetClass="entr" presetID="10" presetSubtype="0">
                                  <p:stCondLst>
                                    <p:cond delay="0"/>
                                  </p:stCondLst>
                                  <p:childTnLst>
                                    <p:set>
                                      <p:cBhvr>
                                        <p:cTn dur="1" fill="hold">
                                          <p:stCondLst>
                                            <p:cond delay="0"/>
                                          </p:stCondLst>
                                        </p:cTn>
                                        <p:tgtEl>
                                          <p:spTgt spid="312"/>
                                        </p:tgtEl>
                                        <p:attrNameLst>
                                          <p:attrName>style.visibility</p:attrName>
                                        </p:attrNameLst>
                                      </p:cBhvr>
                                      <p:to>
                                        <p:strVal val="visible"/>
                                      </p:to>
                                    </p:set>
                                    <p:animEffect filter="fade" transition="in">
                                      <p:cBhvr>
                                        <p:cTn dur="500"/>
                                        <p:tgtEl>
                                          <p:spTgt spid="3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16" name="Shape 316"/>
        <p:cNvGrpSpPr/>
        <p:nvPr/>
      </p:nvGrpSpPr>
      <p:grpSpPr>
        <a:xfrm>
          <a:off x="0" y="0"/>
          <a:ext cx="0" cy="0"/>
          <a:chOff x="0" y="0"/>
          <a:chExt cx="0" cy="0"/>
        </a:xfrm>
      </p:grpSpPr>
      <p:grpSp>
        <p:nvGrpSpPr>
          <p:cNvPr id="317" name="Shape 317"/>
          <p:cNvGrpSpPr/>
          <p:nvPr/>
        </p:nvGrpSpPr>
        <p:grpSpPr>
          <a:xfrm>
            <a:off x="3419873" y="0"/>
            <a:ext cx="5528215" cy="1700990"/>
            <a:chOff x="4777737" y="4086810"/>
            <a:chExt cx="757538" cy="1221645"/>
          </a:xfrm>
        </p:grpSpPr>
        <p:sp>
          <p:nvSpPr>
            <p:cNvPr id="318" name="Shape 318"/>
            <p:cNvSpPr/>
            <p:nvPr/>
          </p:nvSpPr>
          <p:spPr>
            <a:xfrm>
              <a:off x="5002439" y="4405578"/>
              <a:ext cx="430886" cy="465443"/>
            </a:xfrm>
            <a:prstGeom prst="rect">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26d59c7e.png" id="319" name="Shape 319"/>
            <p:cNvPicPr preferRelativeResize="0"/>
            <p:nvPr/>
          </p:nvPicPr>
          <p:blipFill rotWithShape="1">
            <a:blip r:embed="rId3">
              <a:alphaModFix/>
            </a:blip>
            <a:srcRect b="0" l="0" r="0" t="0"/>
            <a:stretch/>
          </p:blipFill>
          <p:spPr>
            <a:xfrm>
              <a:off x="4777737" y="4086810"/>
              <a:ext cx="757538" cy="1221645"/>
            </a:xfrm>
            <a:prstGeom prst="rect">
              <a:avLst/>
            </a:prstGeom>
            <a:noFill/>
            <a:ln>
              <a:noFill/>
            </a:ln>
          </p:spPr>
        </p:pic>
      </p:grpSp>
      <p:sp>
        <p:nvSpPr>
          <p:cNvPr id="320" name="Shape 320"/>
          <p:cNvSpPr/>
          <p:nvPr/>
        </p:nvSpPr>
        <p:spPr>
          <a:xfrm>
            <a:off x="3779912" y="332656"/>
            <a:ext cx="5184575" cy="92332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5400">
                <a:solidFill>
                  <a:srgbClr val="FFFF00"/>
                </a:solidFill>
                <a:latin typeface="Calibri"/>
                <a:ea typeface="Calibri"/>
                <a:cs typeface="Calibri"/>
                <a:sym typeface="Calibri"/>
              </a:rPr>
              <a:t>مفاهيم ومصطلحات؟</a:t>
            </a:r>
          </a:p>
        </p:txBody>
      </p:sp>
      <p:grpSp>
        <p:nvGrpSpPr>
          <p:cNvPr id="321" name="Shape 321"/>
          <p:cNvGrpSpPr/>
          <p:nvPr/>
        </p:nvGrpSpPr>
        <p:grpSpPr>
          <a:xfrm>
            <a:off x="683568" y="2285991"/>
            <a:ext cx="7799783" cy="4214842"/>
            <a:chOff x="2495506" y="3529985"/>
            <a:chExt cx="3266356" cy="2584428"/>
          </a:xfrm>
        </p:grpSpPr>
        <p:sp>
          <p:nvSpPr>
            <p:cNvPr id="322" name="Shape 322"/>
            <p:cNvSpPr/>
            <p:nvPr/>
          </p:nvSpPr>
          <p:spPr>
            <a:xfrm>
              <a:off x="3350682" y="4431901"/>
              <a:ext cx="1933588" cy="944036"/>
            </a:xfrm>
            <a:prstGeom prst="rect">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001BOR-C.gif" id="323" name="Shape 323"/>
            <p:cNvPicPr preferRelativeResize="0"/>
            <p:nvPr/>
          </p:nvPicPr>
          <p:blipFill rotWithShape="1">
            <a:blip r:embed="rId4">
              <a:alphaModFix/>
            </a:blip>
            <a:srcRect b="0" l="0" r="0" t="0"/>
            <a:stretch/>
          </p:blipFill>
          <p:spPr>
            <a:xfrm>
              <a:off x="2495506" y="3529985"/>
              <a:ext cx="3266356" cy="2584428"/>
            </a:xfrm>
            <a:prstGeom prst="rect">
              <a:avLst/>
            </a:prstGeom>
            <a:solidFill>
              <a:schemeClr val="lt1"/>
            </a:solidFill>
            <a:ln>
              <a:noFill/>
            </a:ln>
          </p:spPr>
        </p:pic>
      </p:grpSp>
      <p:sp>
        <p:nvSpPr>
          <p:cNvPr id="324" name="Shape 324"/>
          <p:cNvSpPr/>
          <p:nvPr/>
        </p:nvSpPr>
        <p:spPr>
          <a:xfrm>
            <a:off x="1285851" y="2714619"/>
            <a:ext cx="6572296" cy="2862322"/>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3600">
                <a:solidFill>
                  <a:srgbClr val="0000FF"/>
                </a:solidFill>
                <a:latin typeface="Calibri"/>
                <a:ea typeface="Calibri"/>
                <a:cs typeface="Calibri"/>
                <a:sym typeface="Calibri"/>
              </a:rPr>
              <a:t>توكيد الذات: </a:t>
            </a:r>
            <a:r>
              <a:rPr b="1" lang="ar-EG" sz="3600">
                <a:solidFill>
                  <a:schemeClr val="dk1"/>
                </a:solidFill>
                <a:latin typeface="Calibri"/>
                <a:ea typeface="Calibri"/>
                <a:cs typeface="Calibri"/>
                <a:sym typeface="Calibri"/>
              </a:rPr>
              <a:t>هو التعبير الصادق عن الآراء والأفكار والانفعالات الايجابية والسلبية والرغبات والدفاع عن الحقوق الخاصة والقدرة على قول لا في ظل احترام قيم المجتمع ومشاعر وحقوق الآخرين.</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17"/>
                                        </p:tgtEl>
                                        <p:attrNameLst>
                                          <p:attrName>style.visibility</p:attrName>
                                        </p:attrNameLst>
                                      </p:cBhvr>
                                      <p:to>
                                        <p:strVal val="visible"/>
                                      </p:to>
                                    </p:set>
                                    <p:animEffect filter="fade" transition="in">
                                      <p:cBhvr>
                                        <p:cTn dur="500"/>
                                        <p:tgtEl>
                                          <p:spTgt spid="317"/>
                                        </p:tgtEl>
                                      </p:cBhvr>
                                    </p:animEffect>
                                  </p:childTnLst>
                                </p:cTn>
                              </p:par>
                              <p:par>
                                <p:cTn fill="hold" nodeType="withEffect" presetClass="entr" presetID="10" presetSubtype="0">
                                  <p:stCondLst>
                                    <p:cond delay="0"/>
                                  </p:stCondLst>
                                  <p:childTnLst>
                                    <p:set>
                                      <p:cBhvr>
                                        <p:cTn dur="1" fill="hold">
                                          <p:stCondLst>
                                            <p:cond delay="0"/>
                                          </p:stCondLst>
                                        </p:cTn>
                                        <p:tgtEl>
                                          <p:spTgt spid="320"/>
                                        </p:tgtEl>
                                        <p:attrNameLst>
                                          <p:attrName>style.visibility</p:attrName>
                                        </p:attrNameLst>
                                      </p:cBhvr>
                                      <p:to>
                                        <p:strVal val="visible"/>
                                      </p:to>
                                    </p:set>
                                    <p:animEffect filter="fade" transition="in">
                                      <p:cBhvr>
                                        <p:cTn dur="500"/>
                                        <p:tgtEl>
                                          <p:spTgt spid="32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1"/>
                                        </p:tgtEl>
                                        <p:attrNameLst>
                                          <p:attrName>style.visibility</p:attrName>
                                        </p:attrNameLst>
                                      </p:cBhvr>
                                      <p:to>
                                        <p:strVal val="visible"/>
                                      </p:to>
                                    </p:set>
                                    <p:animEffect filter="fade" transition="in">
                                      <p:cBhvr>
                                        <p:cTn dur="500"/>
                                        <p:tgtEl>
                                          <p:spTgt spid="321"/>
                                        </p:tgtEl>
                                      </p:cBhvr>
                                    </p:animEffect>
                                  </p:childTnLst>
                                </p:cTn>
                              </p:par>
                              <p:par>
                                <p:cTn fill="hold" nodeType="withEffect" presetClass="entr" presetID="10" presetSubtype="0">
                                  <p:stCondLst>
                                    <p:cond delay="0"/>
                                  </p:stCondLst>
                                  <p:childTnLst>
                                    <p:set>
                                      <p:cBhvr>
                                        <p:cTn dur="1" fill="hold">
                                          <p:stCondLst>
                                            <p:cond delay="0"/>
                                          </p:stCondLst>
                                        </p:cTn>
                                        <p:tgtEl>
                                          <p:spTgt spid="324">
                                            <p:txEl>
                                              <p:pRg end="0" st="0"/>
                                            </p:txEl>
                                          </p:spTgt>
                                        </p:tgtEl>
                                        <p:attrNameLst>
                                          <p:attrName>style.visibility</p:attrName>
                                        </p:attrNameLst>
                                      </p:cBhvr>
                                      <p:to>
                                        <p:strVal val="visible"/>
                                      </p:to>
                                    </p:set>
                                    <p:animEffect filter="fade" transition="in">
                                      <p:cBhvr>
                                        <p:cTn dur="500"/>
                                        <p:tgtEl>
                                          <p:spTgt spid="324">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28" name="Shape 328"/>
        <p:cNvGrpSpPr/>
        <p:nvPr/>
      </p:nvGrpSpPr>
      <p:grpSpPr>
        <a:xfrm>
          <a:off x="0" y="0"/>
          <a:ext cx="0" cy="0"/>
          <a:chOff x="0" y="0"/>
          <a:chExt cx="0" cy="0"/>
        </a:xfrm>
      </p:grpSpPr>
      <p:pic>
        <p:nvPicPr>
          <p:cNvPr descr="1095597730629615321.png" id="329" name="Shape 329"/>
          <p:cNvPicPr preferRelativeResize="0"/>
          <p:nvPr/>
        </p:nvPicPr>
        <p:blipFill rotWithShape="1">
          <a:blip r:embed="rId3">
            <a:alphaModFix/>
          </a:blip>
          <a:srcRect b="0" l="0" r="0" t="0"/>
          <a:stretch/>
        </p:blipFill>
        <p:spPr>
          <a:xfrm>
            <a:off x="214282" y="404664"/>
            <a:ext cx="8663969" cy="1152128"/>
          </a:xfrm>
          <a:prstGeom prst="rect">
            <a:avLst/>
          </a:prstGeom>
          <a:noFill/>
          <a:ln>
            <a:noFill/>
          </a:ln>
        </p:spPr>
      </p:pic>
      <p:sp>
        <p:nvSpPr>
          <p:cNvPr id="330" name="Shape 330"/>
          <p:cNvSpPr/>
          <p:nvPr/>
        </p:nvSpPr>
        <p:spPr>
          <a:xfrm>
            <a:off x="930758" y="577974"/>
            <a:ext cx="6784513" cy="70788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chemeClr val="lt1"/>
                </a:solidFill>
                <a:latin typeface="Calibri"/>
                <a:ea typeface="Calibri"/>
                <a:cs typeface="Calibri"/>
                <a:sym typeface="Calibri"/>
              </a:rPr>
              <a:t>المهارات الفرعية المكونة لتوكيد الذات:</a:t>
            </a:r>
          </a:p>
        </p:txBody>
      </p:sp>
      <p:pic>
        <p:nvPicPr>
          <p:cNvPr descr="frame0804.png" id="331" name="Shape 331"/>
          <p:cNvPicPr preferRelativeResize="0"/>
          <p:nvPr/>
        </p:nvPicPr>
        <p:blipFill rotWithShape="1">
          <a:blip r:embed="rId4">
            <a:alphaModFix/>
          </a:blip>
          <a:srcRect b="0" l="0" r="0" t="0"/>
          <a:stretch/>
        </p:blipFill>
        <p:spPr>
          <a:xfrm>
            <a:off x="115763" y="2000240"/>
            <a:ext cx="8848724" cy="4764791"/>
          </a:xfrm>
          <a:prstGeom prst="rect">
            <a:avLst/>
          </a:prstGeom>
          <a:solidFill>
            <a:schemeClr val="lt1"/>
          </a:solidFill>
          <a:ln>
            <a:noFill/>
          </a:ln>
        </p:spPr>
      </p:pic>
      <p:sp>
        <p:nvSpPr>
          <p:cNvPr id="332" name="Shape 332"/>
          <p:cNvSpPr/>
          <p:nvPr/>
        </p:nvSpPr>
        <p:spPr>
          <a:xfrm>
            <a:off x="4214810" y="2354041"/>
            <a:ext cx="4317630" cy="646331"/>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3600">
                <a:solidFill>
                  <a:srgbClr val="0033CC"/>
                </a:solidFill>
                <a:latin typeface="Calibri"/>
                <a:ea typeface="Calibri"/>
                <a:cs typeface="Calibri"/>
                <a:sym typeface="Calibri"/>
              </a:rPr>
              <a:t>1- مواجهة الآخرين:</a:t>
            </a:r>
          </a:p>
        </p:txBody>
      </p:sp>
      <p:sp>
        <p:nvSpPr>
          <p:cNvPr id="333" name="Shape 333"/>
          <p:cNvSpPr/>
          <p:nvPr/>
        </p:nvSpPr>
        <p:spPr>
          <a:xfrm>
            <a:off x="349701" y="3143248"/>
            <a:ext cx="8143790" cy="2308323"/>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3600">
                <a:solidFill>
                  <a:srgbClr val="FF0000"/>
                </a:solidFill>
                <a:latin typeface="Calibri"/>
                <a:ea typeface="Calibri"/>
                <a:cs typeface="Calibri"/>
                <a:sym typeface="Calibri"/>
              </a:rPr>
              <a:t> مثال: </a:t>
            </a:r>
            <a:r>
              <a:rPr b="1" lang="ar-EG" sz="3600">
                <a:solidFill>
                  <a:schemeClr val="dk1"/>
                </a:solidFill>
                <a:latin typeface="Calibri"/>
                <a:ea typeface="Calibri"/>
                <a:cs typeface="Calibri"/>
                <a:sym typeface="Calibri"/>
              </a:rPr>
              <a:t>شخص في نفس عمرك يحاول أن يتخطاك في طابور الانتظار دون أن يستأذن فتمنعه بأسلوب لائق (مع ملاحظة أنه في بعض الأوقات قد نسمح للآخرين أن يتخطونا إذا كانوا كبار سن أو لديهم ظروف خاصة)</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29"/>
                                        </p:tgtEl>
                                        <p:attrNameLst>
                                          <p:attrName>style.visibility</p:attrName>
                                        </p:attrNameLst>
                                      </p:cBhvr>
                                      <p:to>
                                        <p:strVal val="visible"/>
                                      </p:to>
                                    </p:set>
                                    <p:animEffect filter="fade" transition="in">
                                      <p:cBhvr>
                                        <p:cTn dur="500"/>
                                        <p:tgtEl>
                                          <p:spTgt spid="329"/>
                                        </p:tgtEl>
                                      </p:cBhvr>
                                    </p:animEffect>
                                  </p:childTnLst>
                                </p:cTn>
                              </p:par>
                              <p:par>
                                <p:cTn fill="hold" nodeType="withEffect" presetClass="entr" presetID="10" presetSubtype="0">
                                  <p:stCondLst>
                                    <p:cond delay="0"/>
                                  </p:stCondLst>
                                  <p:childTnLst>
                                    <p:set>
                                      <p:cBhvr>
                                        <p:cTn dur="1" fill="hold">
                                          <p:stCondLst>
                                            <p:cond delay="0"/>
                                          </p:stCondLst>
                                        </p:cTn>
                                        <p:tgtEl>
                                          <p:spTgt spid="330"/>
                                        </p:tgtEl>
                                        <p:attrNameLst>
                                          <p:attrName>style.visibility</p:attrName>
                                        </p:attrNameLst>
                                      </p:cBhvr>
                                      <p:to>
                                        <p:strVal val="visible"/>
                                      </p:to>
                                    </p:set>
                                    <p:animEffect filter="fade" transition="in">
                                      <p:cBhvr>
                                        <p:cTn dur="500"/>
                                        <p:tgtEl>
                                          <p:spTgt spid="33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1"/>
                                        </p:tgtEl>
                                        <p:attrNameLst>
                                          <p:attrName>style.visibility</p:attrName>
                                        </p:attrNameLst>
                                      </p:cBhvr>
                                      <p:to>
                                        <p:strVal val="visible"/>
                                      </p:to>
                                    </p:set>
                                    <p:animEffect filter="fade" transition="in">
                                      <p:cBhvr>
                                        <p:cTn dur="500"/>
                                        <p:tgtEl>
                                          <p:spTgt spid="331"/>
                                        </p:tgtEl>
                                      </p:cBhvr>
                                    </p:animEffect>
                                  </p:childTnLst>
                                </p:cTn>
                              </p:par>
                              <p:par>
                                <p:cTn fill="hold" nodeType="withEffect" presetClass="entr" presetID="10" presetSubtype="0">
                                  <p:stCondLst>
                                    <p:cond delay="0"/>
                                  </p:stCondLst>
                                  <p:childTnLst>
                                    <p:set>
                                      <p:cBhvr>
                                        <p:cTn dur="1" fill="hold">
                                          <p:stCondLst>
                                            <p:cond delay="0"/>
                                          </p:stCondLst>
                                        </p:cTn>
                                        <p:tgtEl>
                                          <p:spTgt spid="332"/>
                                        </p:tgtEl>
                                        <p:attrNameLst>
                                          <p:attrName>style.visibility</p:attrName>
                                        </p:attrNameLst>
                                      </p:cBhvr>
                                      <p:to>
                                        <p:strVal val="visible"/>
                                      </p:to>
                                    </p:set>
                                    <p:animEffect filter="fade" transition="in">
                                      <p:cBhvr>
                                        <p:cTn dur="500"/>
                                        <p:tgtEl>
                                          <p:spTgt spid="33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3">
                                            <p:txEl>
                                              <p:pRg end="0" st="0"/>
                                            </p:txEl>
                                          </p:spTgt>
                                        </p:tgtEl>
                                        <p:attrNameLst>
                                          <p:attrName>style.visibility</p:attrName>
                                        </p:attrNameLst>
                                      </p:cBhvr>
                                      <p:to>
                                        <p:strVal val="visible"/>
                                      </p:to>
                                    </p:set>
                                    <p:animEffect filter="fade" transition="in">
                                      <p:cBhvr>
                                        <p:cTn dur="500"/>
                                        <p:tgtEl>
                                          <p:spTgt spid="333">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37" name="Shape 337"/>
        <p:cNvGrpSpPr/>
        <p:nvPr/>
      </p:nvGrpSpPr>
      <p:grpSpPr>
        <a:xfrm>
          <a:off x="0" y="0"/>
          <a:ext cx="0" cy="0"/>
          <a:chOff x="0" y="0"/>
          <a:chExt cx="0" cy="0"/>
        </a:xfrm>
      </p:grpSpPr>
      <p:pic>
        <p:nvPicPr>
          <p:cNvPr descr="1095597730629615321.png" id="338" name="Shape 338"/>
          <p:cNvPicPr preferRelativeResize="0"/>
          <p:nvPr/>
        </p:nvPicPr>
        <p:blipFill rotWithShape="1">
          <a:blip r:embed="rId3">
            <a:alphaModFix/>
          </a:blip>
          <a:srcRect b="0" l="0" r="0" t="0"/>
          <a:stretch/>
        </p:blipFill>
        <p:spPr>
          <a:xfrm>
            <a:off x="214282" y="404664"/>
            <a:ext cx="8663969" cy="1152128"/>
          </a:xfrm>
          <a:prstGeom prst="rect">
            <a:avLst/>
          </a:prstGeom>
          <a:noFill/>
          <a:ln>
            <a:noFill/>
          </a:ln>
        </p:spPr>
      </p:pic>
      <p:sp>
        <p:nvSpPr>
          <p:cNvPr id="339" name="Shape 339"/>
          <p:cNvSpPr/>
          <p:nvPr/>
        </p:nvSpPr>
        <p:spPr>
          <a:xfrm>
            <a:off x="930758" y="577974"/>
            <a:ext cx="6784513" cy="70788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chemeClr val="lt1"/>
                </a:solidFill>
                <a:latin typeface="Calibri"/>
                <a:ea typeface="Calibri"/>
                <a:cs typeface="Calibri"/>
                <a:sym typeface="Calibri"/>
              </a:rPr>
              <a:t>المهارات الفرعية المكونة لتوكيد الذات:</a:t>
            </a:r>
          </a:p>
        </p:txBody>
      </p:sp>
      <p:pic>
        <p:nvPicPr>
          <p:cNvPr descr="frame0804.png" id="340" name="Shape 340"/>
          <p:cNvPicPr preferRelativeResize="0"/>
          <p:nvPr/>
        </p:nvPicPr>
        <p:blipFill rotWithShape="1">
          <a:blip r:embed="rId4">
            <a:alphaModFix/>
          </a:blip>
          <a:srcRect b="0" l="0" r="0" t="0"/>
          <a:stretch/>
        </p:blipFill>
        <p:spPr>
          <a:xfrm>
            <a:off x="115763" y="2000240"/>
            <a:ext cx="8848724" cy="4764791"/>
          </a:xfrm>
          <a:prstGeom prst="rect">
            <a:avLst/>
          </a:prstGeom>
          <a:solidFill>
            <a:schemeClr val="lt1"/>
          </a:solidFill>
          <a:ln>
            <a:noFill/>
          </a:ln>
        </p:spPr>
      </p:pic>
      <p:sp>
        <p:nvSpPr>
          <p:cNvPr id="341" name="Shape 341"/>
          <p:cNvSpPr/>
          <p:nvPr/>
        </p:nvSpPr>
        <p:spPr>
          <a:xfrm>
            <a:off x="4214810" y="2354041"/>
            <a:ext cx="4317630" cy="646331"/>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3600">
                <a:solidFill>
                  <a:srgbClr val="0033CC"/>
                </a:solidFill>
                <a:latin typeface="Calibri"/>
                <a:ea typeface="Calibri"/>
                <a:cs typeface="Calibri"/>
                <a:sym typeface="Calibri"/>
              </a:rPr>
              <a:t>2- الحقوق الخاصة:</a:t>
            </a:r>
          </a:p>
        </p:txBody>
      </p:sp>
      <p:sp>
        <p:nvSpPr>
          <p:cNvPr id="342" name="Shape 342"/>
          <p:cNvSpPr/>
          <p:nvPr/>
        </p:nvSpPr>
        <p:spPr>
          <a:xfrm>
            <a:off x="349701" y="3143248"/>
            <a:ext cx="8143790" cy="2308323"/>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3600">
                <a:solidFill>
                  <a:schemeClr val="dk1"/>
                </a:solidFill>
                <a:latin typeface="Calibri"/>
                <a:ea typeface="Calibri"/>
                <a:cs typeface="Calibri"/>
                <a:sym typeface="Calibri"/>
              </a:rPr>
              <a:t> </a:t>
            </a:r>
            <a:r>
              <a:rPr b="1" lang="ar-EG" sz="3600">
                <a:solidFill>
                  <a:srgbClr val="FF0000"/>
                </a:solidFill>
                <a:latin typeface="Calibri"/>
                <a:ea typeface="Calibri"/>
                <a:cs typeface="Calibri"/>
                <a:sym typeface="Calibri"/>
              </a:rPr>
              <a:t>مثال: </a:t>
            </a:r>
            <a:r>
              <a:rPr b="1" lang="ar-EG" sz="3600">
                <a:solidFill>
                  <a:schemeClr val="dk1"/>
                </a:solidFill>
                <a:latin typeface="Calibri"/>
                <a:ea typeface="Calibri"/>
                <a:cs typeface="Calibri"/>
                <a:sym typeface="Calibri"/>
              </a:rPr>
              <a:t>اشتريت جهاز جيدا بسعر غال واكتشفت أن به خللا كبيراً، فأرجعته إلى المحل بعد نقاش طويل ولبق مع البائع الذي رفض في بداية الأمر ثم استلمت نقودك.</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41"/>
                                        </p:tgtEl>
                                        <p:attrNameLst>
                                          <p:attrName>style.visibility</p:attrName>
                                        </p:attrNameLst>
                                      </p:cBhvr>
                                      <p:to>
                                        <p:strVal val="visible"/>
                                      </p:to>
                                    </p:set>
                                    <p:animEffect filter="fade" transition="in">
                                      <p:cBhvr>
                                        <p:cTn dur="500"/>
                                        <p:tgtEl>
                                          <p:spTgt spid="34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2">
                                            <p:txEl>
                                              <p:pRg end="0" st="0"/>
                                            </p:txEl>
                                          </p:spTgt>
                                        </p:tgtEl>
                                        <p:attrNameLst>
                                          <p:attrName>style.visibility</p:attrName>
                                        </p:attrNameLst>
                                      </p:cBhvr>
                                      <p:to>
                                        <p:strVal val="visible"/>
                                      </p:to>
                                    </p:set>
                                    <p:animEffect filter="fade" transition="in">
                                      <p:cBhvr>
                                        <p:cTn dur="500"/>
                                        <p:tgtEl>
                                          <p:spTgt spid="342">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46" name="Shape 346"/>
        <p:cNvGrpSpPr/>
        <p:nvPr/>
      </p:nvGrpSpPr>
      <p:grpSpPr>
        <a:xfrm>
          <a:off x="0" y="0"/>
          <a:ext cx="0" cy="0"/>
          <a:chOff x="0" y="0"/>
          <a:chExt cx="0" cy="0"/>
        </a:xfrm>
      </p:grpSpPr>
      <p:pic>
        <p:nvPicPr>
          <p:cNvPr descr="1095597730629615321.png" id="347" name="Shape 347"/>
          <p:cNvPicPr preferRelativeResize="0"/>
          <p:nvPr/>
        </p:nvPicPr>
        <p:blipFill rotWithShape="1">
          <a:blip r:embed="rId3">
            <a:alphaModFix/>
          </a:blip>
          <a:srcRect b="0" l="0" r="0" t="0"/>
          <a:stretch/>
        </p:blipFill>
        <p:spPr>
          <a:xfrm>
            <a:off x="214282" y="404664"/>
            <a:ext cx="8663969" cy="1152128"/>
          </a:xfrm>
          <a:prstGeom prst="rect">
            <a:avLst/>
          </a:prstGeom>
          <a:noFill/>
          <a:ln>
            <a:noFill/>
          </a:ln>
        </p:spPr>
      </p:pic>
      <p:sp>
        <p:nvSpPr>
          <p:cNvPr id="348" name="Shape 348"/>
          <p:cNvSpPr/>
          <p:nvPr/>
        </p:nvSpPr>
        <p:spPr>
          <a:xfrm>
            <a:off x="930758" y="577974"/>
            <a:ext cx="6784513" cy="70788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chemeClr val="lt1"/>
                </a:solidFill>
                <a:latin typeface="Calibri"/>
                <a:ea typeface="Calibri"/>
                <a:cs typeface="Calibri"/>
                <a:sym typeface="Calibri"/>
              </a:rPr>
              <a:t>المهارات الفرعية المكونة لتوكيد الذات:</a:t>
            </a:r>
          </a:p>
        </p:txBody>
      </p:sp>
      <p:pic>
        <p:nvPicPr>
          <p:cNvPr descr="frame0804.png" id="349" name="Shape 349"/>
          <p:cNvPicPr preferRelativeResize="0"/>
          <p:nvPr/>
        </p:nvPicPr>
        <p:blipFill rotWithShape="1">
          <a:blip r:embed="rId4">
            <a:alphaModFix/>
          </a:blip>
          <a:srcRect b="0" l="0" r="0" t="0"/>
          <a:stretch/>
        </p:blipFill>
        <p:spPr>
          <a:xfrm>
            <a:off x="115763" y="2000240"/>
            <a:ext cx="8848724" cy="4764791"/>
          </a:xfrm>
          <a:prstGeom prst="rect">
            <a:avLst/>
          </a:prstGeom>
          <a:solidFill>
            <a:schemeClr val="lt1"/>
          </a:solidFill>
          <a:ln>
            <a:noFill/>
          </a:ln>
        </p:spPr>
      </p:pic>
      <p:sp>
        <p:nvSpPr>
          <p:cNvPr id="350" name="Shape 350"/>
          <p:cNvSpPr/>
          <p:nvPr/>
        </p:nvSpPr>
        <p:spPr>
          <a:xfrm>
            <a:off x="4214810" y="2354041"/>
            <a:ext cx="4317630" cy="646331"/>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3600">
                <a:solidFill>
                  <a:srgbClr val="0033CC"/>
                </a:solidFill>
                <a:latin typeface="Calibri"/>
                <a:ea typeface="Calibri"/>
                <a:cs typeface="Calibri"/>
                <a:sym typeface="Calibri"/>
              </a:rPr>
              <a:t>3- المساومة:</a:t>
            </a:r>
          </a:p>
        </p:txBody>
      </p:sp>
      <p:sp>
        <p:nvSpPr>
          <p:cNvPr id="351" name="Shape 351"/>
          <p:cNvSpPr/>
          <p:nvPr/>
        </p:nvSpPr>
        <p:spPr>
          <a:xfrm>
            <a:off x="349701" y="3143248"/>
            <a:ext cx="8143790" cy="120032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3600">
                <a:solidFill>
                  <a:schemeClr val="dk1"/>
                </a:solidFill>
                <a:latin typeface="Calibri"/>
                <a:ea typeface="Calibri"/>
                <a:cs typeface="Calibri"/>
                <a:sym typeface="Calibri"/>
              </a:rPr>
              <a:t> </a:t>
            </a:r>
            <a:r>
              <a:rPr b="1" lang="ar-EG" sz="3600">
                <a:solidFill>
                  <a:srgbClr val="FF0000"/>
                </a:solidFill>
                <a:latin typeface="Calibri"/>
                <a:ea typeface="Calibri"/>
                <a:cs typeface="Calibri"/>
                <a:sym typeface="Calibri"/>
              </a:rPr>
              <a:t>مثال: </a:t>
            </a:r>
            <a:r>
              <a:rPr b="1" lang="ar-EG" sz="3600">
                <a:solidFill>
                  <a:schemeClr val="dk1"/>
                </a:solidFill>
                <a:latin typeface="Calibri"/>
                <a:ea typeface="Calibri"/>
                <a:cs typeface="Calibri"/>
                <a:sym typeface="Calibri"/>
              </a:rPr>
              <a:t>تفاوض صاحب المحل في تخفيض سعر الملابس التي يرغب شراءها حيث أن سعرها مرتفع.</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50"/>
                                        </p:tgtEl>
                                        <p:attrNameLst>
                                          <p:attrName>style.visibility</p:attrName>
                                        </p:attrNameLst>
                                      </p:cBhvr>
                                      <p:to>
                                        <p:strVal val="visible"/>
                                      </p:to>
                                    </p:set>
                                    <p:animEffect filter="fade" transition="in">
                                      <p:cBhvr>
                                        <p:cTn dur="500"/>
                                        <p:tgtEl>
                                          <p:spTgt spid="35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1">
                                            <p:txEl>
                                              <p:pRg end="0" st="0"/>
                                            </p:txEl>
                                          </p:spTgt>
                                        </p:tgtEl>
                                        <p:attrNameLst>
                                          <p:attrName>style.visibility</p:attrName>
                                        </p:attrNameLst>
                                      </p:cBhvr>
                                      <p:to>
                                        <p:strVal val="visible"/>
                                      </p:to>
                                    </p:set>
                                    <p:animEffect filter="fade" transition="in">
                                      <p:cBhvr>
                                        <p:cTn dur="500"/>
                                        <p:tgtEl>
                                          <p:spTgt spid="351">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7" name="Shape 97"/>
        <p:cNvGrpSpPr/>
        <p:nvPr/>
      </p:nvGrpSpPr>
      <p:grpSpPr>
        <a:xfrm>
          <a:off x="0" y="0"/>
          <a:ext cx="0" cy="0"/>
          <a:chOff x="0" y="0"/>
          <a:chExt cx="0" cy="0"/>
        </a:xfrm>
      </p:grpSpPr>
      <p:pic>
        <p:nvPicPr>
          <p:cNvPr descr="mnbk.png" id="98" name="Shape 98"/>
          <p:cNvPicPr preferRelativeResize="0"/>
          <p:nvPr/>
        </p:nvPicPr>
        <p:blipFill rotWithShape="1">
          <a:blip r:embed="rId3">
            <a:alphaModFix/>
          </a:blip>
          <a:srcRect b="0" l="0" r="0" t="0"/>
          <a:stretch/>
        </p:blipFill>
        <p:spPr>
          <a:xfrm>
            <a:off x="251519" y="2348880"/>
            <a:ext cx="8612937" cy="2141795"/>
          </a:xfrm>
          <a:prstGeom prst="rect">
            <a:avLst/>
          </a:prstGeom>
          <a:noFill/>
          <a:ln>
            <a:noFill/>
          </a:ln>
        </p:spPr>
      </p:pic>
      <p:sp>
        <p:nvSpPr>
          <p:cNvPr id="99" name="Shape 99"/>
          <p:cNvSpPr/>
          <p:nvPr/>
        </p:nvSpPr>
        <p:spPr>
          <a:xfrm>
            <a:off x="683568" y="2500306"/>
            <a:ext cx="7632848" cy="1938991"/>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6000" u="none" cap="none" strike="noStrike">
                <a:solidFill>
                  <a:schemeClr val="lt1"/>
                </a:solidFill>
                <a:latin typeface="Times New Roman"/>
                <a:ea typeface="Times New Roman"/>
                <a:cs typeface="Times New Roman"/>
                <a:sym typeface="Times New Roman"/>
              </a:rPr>
              <a:t>ثانيا: نماذج للمهارات الاجتماعية</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8"/>
                                        </p:tgtEl>
                                        <p:attrNameLst>
                                          <p:attrName>style.visibility</p:attrName>
                                        </p:attrNameLst>
                                      </p:cBhvr>
                                      <p:to>
                                        <p:strVal val="visible"/>
                                      </p:to>
                                    </p:set>
                                    <p:animEffect filter="fade" transition="in">
                                      <p:cBhvr>
                                        <p:cTn dur="500"/>
                                        <p:tgtEl>
                                          <p:spTgt spid="98"/>
                                        </p:tgtEl>
                                      </p:cBhvr>
                                    </p:animEffect>
                                  </p:childTnLst>
                                </p:cTn>
                              </p:par>
                              <p:par>
                                <p:cTn fill="hold" nodeType="withEffect" presetClass="entr" presetID="10" presetSubtype="0">
                                  <p:stCondLst>
                                    <p:cond delay="0"/>
                                  </p:stCondLst>
                                  <p:childTnLst>
                                    <p:set>
                                      <p:cBhvr>
                                        <p:cTn dur="1" fill="hold">
                                          <p:stCondLst>
                                            <p:cond delay="0"/>
                                          </p:stCondLst>
                                        </p:cTn>
                                        <p:tgtEl>
                                          <p:spTgt spid="99"/>
                                        </p:tgtEl>
                                        <p:attrNameLst>
                                          <p:attrName>style.visibility</p:attrName>
                                        </p:attrNameLst>
                                      </p:cBhvr>
                                      <p:to>
                                        <p:strVal val="visible"/>
                                      </p:to>
                                    </p:set>
                                    <p:animEffect filter="fade" transition="in">
                                      <p:cBhvr>
                                        <p:cTn dur="500"/>
                                        <p:tgtEl>
                                          <p:spTgt spid="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55" name="Shape 355"/>
        <p:cNvGrpSpPr/>
        <p:nvPr/>
      </p:nvGrpSpPr>
      <p:grpSpPr>
        <a:xfrm>
          <a:off x="0" y="0"/>
          <a:ext cx="0" cy="0"/>
          <a:chOff x="0" y="0"/>
          <a:chExt cx="0" cy="0"/>
        </a:xfrm>
      </p:grpSpPr>
      <p:pic>
        <p:nvPicPr>
          <p:cNvPr descr="1095597730629615321.png" id="356" name="Shape 356"/>
          <p:cNvPicPr preferRelativeResize="0"/>
          <p:nvPr/>
        </p:nvPicPr>
        <p:blipFill rotWithShape="1">
          <a:blip r:embed="rId3">
            <a:alphaModFix/>
          </a:blip>
          <a:srcRect b="0" l="0" r="0" t="0"/>
          <a:stretch/>
        </p:blipFill>
        <p:spPr>
          <a:xfrm>
            <a:off x="214282" y="404664"/>
            <a:ext cx="8663969" cy="1152128"/>
          </a:xfrm>
          <a:prstGeom prst="rect">
            <a:avLst/>
          </a:prstGeom>
          <a:noFill/>
          <a:ln>
            <a:noFill/>
          </a:ln>
        </p:spPr>
      </p:pic>
      <p:sp>
        <p:nvSpPr>
          <p:cNvPr id="357" name="Shape 357"/>
          <p:cNvSpPr/>
          <p:nvPr/>
        </p:nvSpPr>
        <p:spPr>
          <a:xfrm>
            <a:off x="930758" y="577974"/>
            <a:ext cx="6784513" cy="70788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chemeClr val="lt1"/>
                </a:solidFill>
                <a:latin typeface="Calibri"/>
                <a:ea typeface="Calibri"/>
                <a:cs typeface="Calibri"/>
                <a:sym typeface="Calibri"/>
              </a:rPr>
              <a:t>المهارات الفرعية المكونة لتوكيد الذات:</a:t>
            </a:r>
          </a:p>
        </p:txBody>
      </p:sp>
      <p:pic>
        <p:nvPicPr>
          <p:cNvPr descr="frame0804.png" id="358" name="Shape 358"/>
          <p:cNvPicPr preferRelativeResize="0"/>
          <p:nvPr/>
        </p:nvPicPr>
        <p:blipFill rotWithShape="1">
          <a:blip r:embed="rId4">
            <a:alphaModFix/>
          </a:blip>
          <a:srcRect b="0" l="0" r="0" t="0"/>
          <a:stretch/>
        </p:blipFill>
        <p:spPr>
          <a:xfrm>
            <a:off x="115763" y="2000240"/>
            <a:ext cx="8848724" cy="4764791"/>
          </a:xfrm>
          <a:prstGeom prst="rect">
            <a:avLst/>
          </a:prstGeom>
          <a:solidFill>
            <a:schemeClr val="lt1"/>
          </a:solidFill>
          <a:ln>
            <a:noFill/>
          </a:ln>
        </p:spPr>
      </p:pic>
      <p:sp>
        <p:nvSpPr>
          <p:cNvPr id="359" name="Shape 359"/>
          <p:cNvSpPr/>
          <p:nvPr/>
        </p:nvSpPr>
        <p:spPr>
          <a:xfrm>
            <a:off x="4214810" y="2354041"/>
            <a:ext cx="4317630" cy="646331"/>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3600">
                <a:solidFill>
                  <a:srgbClr val="0033CC"/>
                </a:solidFill>
                <a:latin typeface="Calibri"/>
                <a:ea typeface="Calibri"/>
                <a:cs typeface="Calibri"/>
                <a:sym typeface="Calibri"/>
              </a:rPr>
              <a:t>4- إبداء الإعجاب والمدح:</a:t>
            </a:r>
          </a:p>
        </p:txBody>
      </p:sp>
      <p:sp>
        <p:nvSpPr>
          <p:cNvPr id="360" name="Shape 360"/>
          <p:cNvSpPr/>
          <p:nvPr/>
        </p:nvSpPr>
        <p:spPr>
          <a:xfrm>
            <a:off x="349701" y="3143248"/>
            <a:ext cx="8143790" cy="120032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3600">
                <a:solidFill>
                  <a:schemeClr val="dk1"/>
                </a:solidFill>
                <a:latin typeface="Calibri"/>
                <a:ea typeface="Calibri"/>
                <a:cs typeface="Calibri"/>
                <a:sym typeface="Calibri"/>
              </a:rPr>
              <a:t> </a:t>
            </a:r>
            <a:r>
              <a:rPr b="1" lang="ar-EG" sz="3600">
                <a:solidFill>
                  <a:srgbClr val="FF0000"/>
                </a:solidFill>
                <a:latin typeface="Calibri"/>
                <a:ea typeface="Calibri"/>
                <a:cs typeface="Calibri"/>
                <a:sym typeface="Calibri"/>
              </a:rPr>
              <a:t>مثال: </a:t>
            </a:r>
            <a:r>
              <a:rPr b="1" lang="ar-EG" sz="3600">
                <a:solidFill>
                  <a:schemeClr val="dk1"/>
                </a:solidFill>
                <a:latin typeface="Calibri"/>
                <a:ea typeface="Calibri"/>
                <a:cs typeface="Calibri"/>
                <a:sym typeface="Calibri"/>
              </a:rPr>
              <a:t>تثني على والدتك وتمدحها عندما تعمل طبخة جديدة أو تبدي إعجابك بفكرة طرحها احد زملائك </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59"/>
                                        </p:tgtEl>
                                        <p:attrNameLst>
                                          <p:attrName>style.visibility</p:attrName>
                                        </p:attrNameLst>
                                      </p:cBhvr>
                                      <p:to>
                                        <p:strVal val="visible"/>
                                      </p:to>
                                    </p:set>
                                    <p:animEffect filter="fade" transition="in">
                                      <p:cBhvr>
                                        <p:cTn dur="500"/>
                                        <p:tgtEl>
                                          <p:spTgt spid="35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0">
                                            <p:txEl>
                                              <p:pRg end="0" st="0"/>
                                            </p:txEl>
                                          </p:spTgt>
                                        </p:tgtEl>
                                        <p:attrNameLst>
                                          <p:attrName>style.visibility</p:attrName>
                                        </p:attrNameLst>
                                      </p:cBhvr>
                                      <p:to>
                                        <p:strVal val="visible"/>
                                      </p:to>
                                    </p:set>
                                    <p:animEffect filter="fade" transition="in">
                                      <p:cBhvr>
                                        <p:cTn dur="500"/>
                                        <p:tgtEl>
                                          <p:spTgt spid="360">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64" name="Shape 364"/>
        <p:cNvGrpSpPr/>
        <p:nvPr/>
      </p:nvGrpSpPr>
      <p:grpSpPr>
        <a:xfrm>
          <a:off x="0" y="0"/>
          <a:ext cx="0" cy="0"/>
          <a:chOff x="0" y="0"/>
          <a:chExt cx="0" cy="0"/>
        </a:xfrm>
      </p:grpSpPr>
      <p:pic>
        <p:nvPicPr>
          <p:cNvPr descr="1095597730629615321.png" id="365" name="Shape 365"/>
          <p:cNvPicPr preferRelativeResize="0"/>
          <p:nvPr/>
        </p:nvPicPr>
        <p:blipFill rotWithShape="1">
          <a:blip r:embed="rId3">
            <a:alphaModFix/>
          </a:blip>
          <a:srcRect b="0" l="0" r="0" t="0"/>
          <a:stretch/>
        </p:blipFill>
        <p:spPr>
          <a:xfrm>
            <a:off x="214282" y="404664"/>
            <a:ext cx="8663969" cy="1152128"/>
          </a:xfrm>
          <a:prstGeom prst="rect">
            <a:avLst/>
          </a:prstGeom>
          <a:noFill/>
          <a:ln>
            <a:noFill/>
          </a:ln>
        </p:spPr>
      </p:pic>
      <p:sp>
        <p:nvSpPr>
          <p:cNvPr id="366" name="Shape 366"/>
          <p:cNvSpPr/>
          <p:nvPr/>
        </p:nvSpPr>
        <p:spPr>
          <a:xfrm>
            <a:off x="930758" y="577974"/>
            <a:ext cx="6784513" cy="70788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chemeClr val="lt1"/>
                </a:solidFill>
                <a:latin typeface="Calibri"/>
                <a:ea typeface="Calibri"/>
                <a:cs typeface="Calibri"/>
                <a:sym typeface="Calibri"/>
              </a:rPr>
              <a:t>المهارات الفرعية المكونة لتوكيد الذات:</a:t>
            </a:r>
          </a:p>
        </p:txBody>
      </p:sp>
      <p:pic>
        <p:nvPicPr>
          <p:cNvPr descr="frame0804.png" id="367" name="Shape 367"/>
          <p:cNvPicPr preferRelativeResize="0"/>
          <p:nvPr/>
        </p:nvPicPr>
        <p:blipFill rotWithShape="1">
          <a:blip r:embed="rId4">
            <a:alphaModFix/>
          </a:blip>
          <a:srcRect b="0" l="0" r="0" t="0"/>
          <a:stretch/>
        </p:blipFill>
        <p:spPr>
          <a:xfrm>
            <a:off x="115763" y="2000240"/>
            <a:ext cx="8848724" cy="4764791"/>
          </a:xfrm>
          <a:prstGeom prst="rect">
            <a:avLst/>
          </a:prstGeom>
          <a:solidFill>
            <a:schemeClr val="lt1"/>
          </a:solidFill>
          <a:ln>
            <a:noFill/>
          </a:ln>
        </p:spPr>
      </p:pic>
      <p:sp>
        <p:nvSpPr>
          <p:cNvPr id="368" name="Shape 368"/>
          <p:cNvSpPr/>
          <p:nvPr/>
        </p:nvSpPr>
        <p:spPr>
          <a:xfrm>
            <a:off x="4214810" y="2354041"/>
            <a:ext cx="4317630" cy="646331"/>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3600">
                <a:solidFill>
                  <a:srgbClr val="0033CC"/>
                </a:solidFill>
                <a:latin typeface="Calibri"/>
                <a:ea typeface="Calibri"/>
                <a:cs typeface="Calibri"/>
                <a:sym typeface="Calibri"/>
              </a:rPr>
              <a:t>5- القدرة على قول (لا):</a:t>
            </a:r>
          </a:p>
        </p:txBody>
      </p:sp>
      <p:sp>
        <p:nvSpPr>
          <p:cNvPr id="369" name="Shape 369"/>
          <p:cNvSpPr/>
          <p:nvPr/>
        </p:nvSpPr>
        <p:spPr>
          <a:xfrm>
            <a:off x="349701" y="3000372"/>
            <a:ext cx="8143790" cy="3970318"/>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3600">
                <a:solidFill>
                  <a:schemeClr val="dk1"/>
                </a:solidFill>
                <a:latin typeface="Calibri"/>
                <a:ea typeface="Calibri"/>
                <a:cs typeface="Calibri"/>
                <a:sym typeface="Calibri"/>
              </a:rPr>
              <a:t>وتقال عندما تشعر أننا سنتورط في عمل ما مثل الاعتذار عن عدم رغبتك في الذهاب إلى حضور إلى إحدى المباريات بالرغم من إلحاح زملائك عليك، (ملحوظة مهمة: لا يعني دائما أن نقول لا بالمعنى الحرفي بل نختار من الأساليب ما يدل عليها كالاعتذار ونحوه).</a:t>
            </a:r>
          </a:p>
          <a:p>
            <a:pPr indent="0" lvl="0" marL="0" marR="0" rtl="1" algn="r">
              <a:spcBef>
                <a:spcPts val="0"/>
              </a:spcBef>
              <a:buNone/>
            </a:pPr>
            <a:r>
              <a:t/>
            </a:r>
            <a:endParaRPr sz="3600">
              <a:solidFill>
                <a:schemeClr val="dk1"/>
              </a:solidFill>
              <a:latin typeface="Calibri"/>
              <a:ea typeface="Calibri"/>
              <a:cs typeface="Calibri"/>
              <a:sym typeface="Calibri"/>
            </a:endParaRP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68"/>
                                        </p:tgtEl>
                                        <p:attrNameLst>
                                          <p:attrName>style.visibility</p:attrName>
                                        </p:attrNameLst>
                                      </p:cBhvr>
                                      <p:to>
                                        <p:strVal val="visible"/>
                                      </p:to>
                                    </p:set>
                                    <p:animEffect filter="fade" transition="in">
                                      <p:cBhvr>
                                        <p:cTn dur="500"/>
                                        <p:tgtEl>
                                          <p:spTgt spid="36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9">
                                            <p:txEl>
                                              <p:pRg end="0" st="0"/>
                                            </p:txEl>
                                          </p:spTgt>
                                        </p:tgtEl>
                                        <p:attrNameLst>
                                          <p:attrName>style.visibility</p:attrName>
                                        </p:attrNameLst>
                                      </p:cBhvr>
                                      <p:to>
                                        <p:strVal val="visible"/>
                                      </p:to>
                                    </p:set>
                                    <p:animEffect filter="fade" transition="in">
                                      <p:cBhvr>
                                        <p:cTn dur="500"/>
                                        <p:tgtEl>
                                          <p:spTgt spid="36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9">
                                            <p:txEl>
                                              <p:pRg end="1" st="1"/>
                                            </p:txEl>
                                          </p:spTgt>
                                        </p:tgtEl>
                                        <p:attrNameLst>
                                          <p:attrName>style.visibility</p:attrName>
                                        </p:attrNameLst>
                                      </p:cBhvr>
                                      <p:to>
                                        <p:strVal val="visible"/>
                                      </p:to>
                                    </p:set>
                                    <p:animEffect filter="fade" transition="in">
                                      <p:cBhvr>
                                        <p:cTn dur="500"/>
                                        <p:tgtEl>
                                          <p:spTgt spid="369">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73" name="Shape 373"/>
        <p:cNvGrpSpPr/>
        <p:nvPr/>
      </p:nvGrpSpPr>
      <p:grpSpPr>
        <a:xfrm>
          <a:off x="0" y="0"/>
          <a:ext cx="0" cy="0"/>
          <a:chOff x="0" y="0"/>
          <a:chExt cx="0" cy="0"/>
        </a:xfrm>
      </p:grpSpPr>
      <p:pic>
        <p:nvPicPr>
          <p:cNvPr descr="1095597730629615321.png" id="374" name="Shape 374"/>
          <p:cNvPicPr preferRelativeResize="0"/>
          <p:nvPr/>
        </p:nvPicPr>
        <p:blipFill rotWithShape="1">
          <a:blip r:embed="rId3">
            <a:alphaModFix/>
          </a:blip>
          <a:srcRect b="0" l="0" r="0" t="0"/>
          <a:stretch/>
        </p:blipFill>
        <p:spPr>
          <a:xfrm>
            <a:off x="214282" y="404664"/>
            <a:ext cx="8663969" cy="1152128"/>
          </a:xfrm>
          <a:prstGeom prst="rect">
            <a:avLst/>
          </a:prstGeom>
          <a:noFill/>
          <a:ln>
            <a:noFill/>
          </a:ln>
        </p:spPr>
      </p:pic>
      <p:sp>
        <p:nvSpPr>
          <p:cNvPr id="375" name="Shape 375"/>
          <p:cNvSpPr/>
          <p:nvPr/>
        </p:nvSpPr>
        <p:spPr>
          <a:xfrm>
            <a:off x="930758" y="577974"/>
            <a:ext cx="6784513" cy="70788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chemeClr val="lt1"/>
                </a:solidFill>
                <a:latin typeface="Calibri"/>
                <a:ea typeface="Calibri"/>
                <a:cs typeface="Calibri"/>
                <a:sym typeface="Calibri"/>
              </a:rPr>
              <a:t>المهارات الفرعية المكونة لتوكيد الذات:</a:t>
            </a:r>
          </a:p>
        </p:txBody>
      </p:sp>
      <p:pic>
        <p:nvPicPr>
          <p:cNvPr descr="frame0804.png" id="376" name="Shape 376"/>
          <p:cNvPicPr preferRelativeResize="0"/>
          <p:nvPr/>
        </p:nvPicPr>
        <p:blipFill rotWithShape="1">
          <a:blip r:embed="rId4">
            <a:alphaModFix/>
          </a:blip>
          <a:srcRect b="0" l="0" r="0" t="0"/>
          <a:stretch/>
        </p:blipFill>
        <p:spPr>
          <a:xfrm>
            <a:off x="115763" y="2000240"/>
            <a:ext cx="8848724" cy="4764791"/>
          </a:xfrm>
          <a:prstGeom prst="rect">
            <a:avLst/>
          </a:prstGeom>
          <a:solidFill>
            <a:schemeClr val="lt1"/>
          </a:solidFill>
          <a:ln>
            <a:noFill/>
          </a:ln>
        </p:spPr>
      </p:pic>
      <p:sp>
        <p:nvSpPr>
          <p:cNvPr id="377" name="Shape 377"/>
          <p:cNvSpPr/>
          <p:nvPr/>
        </p:nvSpPr>
        <p:spPr>
          <a:xfrm>
            <a:off x="1571604" y="2354041"/>
            <a:ext cx="6960835" cy="646331"/>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3600">
                <a:solidFill>
                  <a:srgbClr val="0033CC"/>
                </a:solidFill>
                <a:latin typeface="Calibri"/>
                <a:ea typeface="Calibri"/>
                <a:cs typeface="Calibri"/>
                <a:sym typeface="Calibri"/>
              </a:rPr>
              <a:t>6- الاستفسار وطلب التوضيح :</a:t>
            </a:r>
          </a:p>
        </p:txBody>
      </p:sp>
      <p:sp>
        <p:nvSpPr>
          <p:cNvPr id="378" name="Shape 378"/>
          <p:cNvSpPr/>
          <p:nvPr/>
        </p:nvSpPr>
        <p:spPr>
          <a:xfrm>
            <a:off x="349701" y="3000372"/>
            <a:ext cx="8143790" cy="1754325"/>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3600">
                <a:solidFill>
                  <a:schemeClr val="dk1"/>
                </a:solidFill>
                <a:latin typeface="Calibri"/>
                <a:ea typeface="Calibri"/>
                <a:cs typeface="Calibri"/>
                <a:sym typeface="Calibri"/>
              </a:rPr>
              <a:t> تسأل عن بعض المعلومات التي تجهلها. أو تطلب من المعلم توضيح بعض الفقرات الغامضة ولا تتوقف عن الاستيضاح حتى تتأكد من فهمك لما سألت عنه</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77"/>
                                        </p:tgtEl>
                                        <p:attrNameLst>
                                          <p:attrName>style.visibility</p:attrName>
                                        </p:attrNameLst>
                                      </p:cBhvr>
                                      <p:to>
                                        <p:strVal val="visible"/>
                                      </p:to>
                                    </p:set>
                                    <p:animEffect filter="fade" transition="in">
                                      <p:cBhvr>
                                        <p:cTn dur="500"/>
                                        <p:tgtEl>
                                          <p:spTgt spid="37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8">
                                            <p:txEl>
                                              <p:pRg end="0" st="0"/>
                                            </p:txEl>
                                          </p:spTgt>
                                        </p:tgtEl>
                                        <p:attrNameLst>
                                          <p:attrName>style.visibility</p:attrName>
                                        </p:attrNameLst>
                                      </p:cBhvr>
                                      <p:to>
                                        <p:strVal val="visible"/>
                                      </p:to>
                                    </p:set>
                                    <p:animEffect filter="fade" transition="in">
                                      <p:cBhvr>
                                        <p:cTn dur="500"/>
                                        <p:tgtEl>
                                          <p:spTgt spid="378">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82" name="Shape 382"/>
        <p:cNvGrpSpPr/>
        <p:nvPr/>
      </p:nvGrpSpPr>
      <p:grpSpPr>
        <a:xfrm>
          <a:off x="0" y="0"/>
          <a:ext cx="0" cy="0"/>
          <a:chOff x="0" y="0"/>
          <a:chExt cx="0" cy="0"/>
        </a:xfrm>
      </p:grpSpPr>
      <p:pic>
        <p:nvPicPr>
          <p:cNvPr descr="81269_1203303913.gif" id="383" name="Shape 383"/>
          <p:cNvPicPr preferRelativeResize="0"/>
          <p:nvPr/>
        </p:nvPicPr>
        <p:blipFill rotWithShape="1">
          <a:blip r:embed="rId3">
            <a:alphaModFix/>
          </a:blip>
          <a:srcRect b="0" l="0" r="0" t="0"/>
          <a:stretch/>
        </p:blipFill>
        <p:spPr>
          <a:xfrm>
            <a:off x="4644007" y="404663"/>
            <a:ext cx="4170040" cy="864095"/>
          </a:xfrm>
          <a:prstGeom prst="roundRect">
            <a:avLst>
              <a:gd fmla="val 16667" name="adj"/>
            </a:avLst>
          </a:prstGeom>
          <a:noFill/>
          <a:ln cap="flat" cmpd="sng" w="57150">
            <a:solidFill>
              <a:srgbClr val="990033"/>
            </a:solidFill>
            <a:prstDash val="solid"/>
            <a:round/>
            <a:headEnd len="med" w="med" type="none"/>
            <a:tailEnd len="med" w="med" type="none"/>
          </a:ln>
        </p:spPr>
      </p:pic>
      <p:sp>
        <p:nvSpPr>
          <p:cNvPr id="384" name="Shape 384"/>
          <p:cNvSpPr/>
          <p:nvPr/>
        </p:nvSpPr>
        <p:spPr>
          <a:xfrm>
            <a:off x="4486362" y="476672"/>
            <a:ext cx="4229042" cy="646331"/>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3600">
                <a:solidFill>
                  <a:srgbClr val="0000FF"/>
                </a:solidFill>
                <a:latin typeface="Calibri"/>
                <a:ea typeface="Calibri"/>
                <a:cs typeface="Calibri"/>
                <a:sym typeface="Calibri"/>
              </a:rPr>
              <a:t>أهمية التوكيدية في حياتنا:</a:t>
            </a:r>
          </a:p>
        </p:txBody>
      </p:sp>
      <p:pic>
        <p:nvPicPr>
          <p:cNvPr descr="16-800w.png" id="385" name="Shape 385"/>
          <p:cNvPicPr preferRelativeResize="0"/>
          <p:nvPr/>
        </p:nvPicPr>
        <p:blipFill rotWithShape="1">
          <a:blip r:embed="rId4">
            <a:alphaModFix/>
          </a:blip>
          <a:srcRect b="0" l="0" r="0" t="0"/>
          <a:stretch/>
        </p:blipFill>
        <p:spPr>
          <a:xfrm>
            <a:off x="323528" y="1988840"/>
            <a:ext cx="8568951" cy="4572000"/>
          </a:xfrm>
          <a:prstGeom prst="rect">
            <a:avLst/>
          </a:prstGeom>
          <a:solidFill>
            <a:schemeClr val="lt1"/>
          </a:solidFill>
          <a:ln>
            <a:noFill/>
          </a:ln>
        </p:spPr>
      </p:pic>
      <p:sp>
        <p:nvSpPr>
          <p:cNvPr id="386" name="Shape 386"/>
          <p:cNvSpPr/>
          <p:nvPr/>
        </p:nvSpPr>
        <p:spPr>
          <a:xfrm>
            <a:off x="971600" y="2501022"/>
            <a:ext cx="7236295" cy="341631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3600">
                <a:solidFill>
                  <a:schemeClr val="dk1"/>
                </a:solidFill>
                <a:latin typeface="Calibri"/>
                <a:ea typeface="Calibri"/>
                <a:cs typeface="Calibri"/>
                <a:sym typeface="Calibri"/>
              </a:rPr>
              <a:t>عند امتلاك الإنسان للمهارات التوكيدية ستتحسن حياته الخاصة، وتتطور علاقاته الاجتماعية وسيشعر بالرضا عن نفسه، وفي المقابل عدم امتلاك ذلك ستتأثر حياة الإنسان سلبا وربما أخذ عنه من حوله صورة غير مقبولة مما يجعله غير راضي عن حياته الخاصة والاجتماعية.</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83"/>
                                        </p:tgtEl>
                                        <p:attrNameLst>
                                          <p:attrName>style.visibility</p:attrName>
                                        </p:attrNameLst>
                                      </p:cBhvr>
                                      <p:to>
                                        <p:strVal val="visible"/>
                                      </p:to>
                                    </p:set>
                                    <p:animEffect filter="fade" transition="in">
                                      <p:cBhvr>
                                        <p:cTn dur="500"/>
                                        <p:tgtEl>
                                          <p:spTgt spid="383"/>
                                        </p:tgtEl>
                                      </p:cBhvr>
                                    </p:animEffect>
                                  </p:childTnLst>
                                </p:cTn>
                              </p:par>
                              <p:par>
                                <p:cTn fill="hold" nodeType="withEffect" presetClass="entr" presetID="10" presetSubtype="0">
                                  <p:stCondLst>
                                    <p:cond delay="0"/>
                                  </p:stCondLst>
                                  <p:childTnLst>
                                    <p:set>
                                      <p:cBhvr>
                                        <p:cTn dur="1" fill="hold">
                                          <p:stCondLst>
                                            <p:cond delay="0"/>
                                          </p:stCondLst>
                                        </p:cTn>
                                        <p:tgtEl>
                                          <p:spTgt spid="384"/>
                                        </p:tgtEl>
                                        <p:attrNameLst>
                                          <p:attrName>style.visibility</p:attrName>
                                        </p:attrNameLst>
                                      </p:cBhvr>
                                      <p:to>
                                        <p:strVal val="visible"/>
                                      </p:to>
                                    </p:set>
                                    <p:animEffect filter="fade" transition="in">
                                      <p:cBhvr>
                                        <p:cTn dur="500"/>
                                        <p:tgtEl>
                                          <p:spTgt spid="38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5"/>
                                        </p:tgtEl>
                                        <p:attrNameLst>
                                          <p:attrName>style.visibility</p:attrName>
                                        </p:attrNameLst>
                                      </p:cBhvr>
                                      <p:to>
                                        <p:strVal val="visible"/>
                                      </p:to>
                                    </p:set>
                                    <p:animEffect filter="fade" transition="in">
                                      <p:cBhvr>
                                        <p:cTn dur="500"/>
                                        <p:tgtEl>
                                          <p:spTgt spid="385"/>
                                        </p:tgtEl>
                                      </p:cBhvr>
                                    </p:animEffect>
                                  </p:childTnLst>
                                </p:cTn>
                              </p:par>
                              <p:par>
                                <p:cTn fill="hold" nodeType="withEffect" presetClass="entr" presetID="10" presetSubtype="0">
                                  <p:stCondLst>
                                    <p:cond delay="0"/>
                                  </p:stCondLst>
                                  <p:childTnLst>
                                    <p:set>
                                      <p:cBhvr>
                                        <p:cTn dur="1" fill="hold">
                                          <p:stCondLst>
                                            <p:cond delay="0"/>
                                          </p:stCondLst>
                                        </p:cTn>
                                        <p:tgtEl>
                                          <p:spTgt spid="386"/>
                                        </p:tgtEl>
                                        <p:attrNameLst>
                                          <p:attrName>style.visibility</p:attrName>
                                        </p:attrNameLst>
                                      </p:cBhvr>
                                      <p:to>
                                        <p:strVal val="visible"/>
                                      </p:to>
                                    </p:set>
                                    <p:animEffect filter="fade" transition="in">
                                      <p:cBhvr>
                                        <p:cTn dur="500"/>
                                        <p:tgtEl>
                                          <p:spTgt spid="3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90" name="Shape 390"/>
        <p:cNvGrpSpPr/>
        <p:nvPr/>
      </p:nvGrpSpPr>
      <p:grpSpPr>
        <a:xfrm>
          <a:off x="0" y="0"/>
          <a:ext cx="0" cy="0"/>
          <a:chOff x="0" y="0"/>
          <a:chExt cx="0" cy="0"/>
        </a:xfrm>
      </p:grpSpPr>
      <p:pic>
        <p:nvPicPr>
          <p:cNvPr descr="00085.WMF" id="391" name="Shape 391"/>
          <p:cNvPicPr preferRelativeResize="0"/>
          <p:nvPr/>
        </p:nvPicPr>
        <p:blipFill rotWithShape="1">
          <a:blip r:embed="rId3">
            <a:alphaModFix/>
          </a:blip>
          <a:srcRect b="0" l="0" r="0" t="0"/>
          <a:stretch/>
        </p:blipFill>
        <p:spPr>
          <a:xfrm>
            <a:off x="4714876" y="-214337"/>
            <a:ext cx="4071593" cy="2241176"/>
          </a:xfrm>
          <a:prstGeom prst="rect">
            <a:avLst/>
          </a:prstGeom>
          <a:noFill/>
          <a:ln>
            <a:noFill/>
          </a:ln>
          <a:effectLst>
            <a:outerShdw blurRad="225425" algn="ctr" dir="5220000" dist="50800">
              <a:srgbClr val="000000">
                <a:alpha val="32941"/>
              </a:srgbClr>
            </a:outerShdw>
          </a:effectLst>
        </p:spPr>
      </p:pic>
      <p:sp>
        <p:nvSpPr>
          <p:cNvPr id="392" name="Shape 392"/>
          <p:cNvSpPr/>
          <p:nvPr/>
        </p:nvSpPr>
        <p:spPr>
          <a:xfrm>
            <a:off x="4541219" y="0"/>
            <a:ext cx="3888432" cy="1872207"/>
          </a:xfrm>
          <a:prstGeom prst="flowChartAlternateProcess">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6600">
                <a:solidFill>
                  <a:srgbClr val="FF0000"/>
                </a:solidFill>
                <a:latin typeface="Calibri"/>
                <a:ea typeface="Calibri"/>
                <a:cs typeface="Calibri"/>
                <a:sym typeface="Calibri"/>
              </a:rPr>
              <a:t>إثراء</a:t>
            </a:r>
          </a:p>
        </p:txBody>
      </p:sp>
      <p:pic>
        <p:nvPicPr>
          <p:cNvPr descr="Bulletpoint_Bullet_Listicon_Shape_Bulletfont_Glyph_Typography_Bullet_Point_Customshape_Wingding_Custom_Smooth_Square-512.png" id="393" name="Shape 393"/>
          <p:cNvPicPr preferRelativeResize="0"/>
          <p:nvPr/>
        </p:nvPicPr>
        <p:blipFill rotWithShape="1">
          <a:blip r:embed="rId4">
            <a:alphaModFix/>
          </a:blip>
          <a:srcRect b="0" l="0" r="0" t="0"/>
          <a:stretch/>
        </p:blipFill>
        <p:spPr>
          <a:xfrm>
            <a:off x="285719" y="2000240"/>
            <a:ext cx="8858279" cy="4857759"/>
          </a:xfrm>
          <a:prstGeom prst="rect">
            <a:avLst/>
          </a:prstGeom>
          <a:noFill/>
          <a:ln>
            <a:noFill/>
          </a:ln>
        </p:spPr>
      </p:pic>
      <p:sp>
        <p:nvSpPr>
          <p:cNvPr id="394" name="Shape 394"/>
          <p:cNvSpPr/>
          <p:nvPr/>
        </p:nvSpPr>
        <p:spPr>
          <a:xfrm>
            <a:off x="571472" y="2530516"/>
            <a:ext cx="7572428" cy="3970318"/>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3600">
                <a:solidFill>
                  <a:srgbClr val="0000FF"/>
                </a:solidFill>
                <a:latin typeface="Calibri"/>
                <a:ea typeface="Calibri"/>
                <a:cs typeface="Calibri"/>
                <a:sym typeface="Calibri"/>
              </a:rPr>
              <a:t>من الشخصيات التوكيدية في الإسلام (عمر بن الخطاب رضي الله عنه)</a:t>
            </a:r>
          </a:p>
          <a:p>
            <a:pPr indent="0" lvl="0" marL="0" marR="0" rtl="1" algn="r">
              <a:spcBef>
                <a:spcPts val="0"/>
              </a:spcBef>
              <a:buSzPct val="25000"/>
              <a:buNone/>
            </a:pPr>
            <a:r>
              <a:rPr b="1" lang="ar-EG" sz="3600">
                <a:solidFill>
                  <a:schemeClr val="dk1"/>
                </a:solidFill>
                <a:latin typeface="Calibri"/>
                <a:ea typeface="Calibri"/>
                <a:cs typeface="Calibri"/>
                <a:sym typeface="Calibri"/>
              </a:rPr>
              <a:t>وعندما نبحث عن شخصيات توكيدية في صدر الإسلام يقفز إلى أذهاننا عمر بن الخطاب رضي الله عنه فلقد سيطر أروع المواقف التوكيدية التي ينبغي أن تحتذي. فلقد كان عمر واضحاً في الحق ومعبراً عن رأيه مع كل أحد.</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91"/>
                                        </p:tgtEl>
                                        <p:attrNameLst>
                                          <p:attrName>style.visibility</p:attrName>
                                        </p:attrNameLst>
                                      </p:cBhvr>
                                      <p:to>
                                        <p:strVal val="visible"/>
                                      </p:to>
                                    </p:set>
                                    <p:animEffect filter="fade" transition="in">
                                      <p:cBhvr>
                                        <p:cTn dur="500"/>
                                        <p:tgtEl>
                                          <p:spTgt spid="391"/>
                                        </p:tgtEl>
                                      </p:cBhvr>
                                    </p:animEffect>
                                  </p:childTnLst>
                                </p:cTn>
                              </p:par>
                              <p:par>
                                <p:cTn fill="hold" nodeType="withEffect" presetClass="entr" presetID="10" presetSubtype="0">
                                  <p:stCondLst>
                                    <p:cond delay="0"/>
                                  </p:stCondLst>
                                  <p:childTnLst>
                                    <p:set>
                                      <p:cBhvr>
                                        <p:cTn dur="1" fill="hold">
                                          <p:stCondLst>
                                            <p:cond delay="0"/>
                                          </p:stCondLst>
                                        </p:cTn>
                                        <p:tgtEl>
                                          <p:spTgt spid="392"/>
                                        </p:tgtEl>
                                        <p:attrNameLst>
                                          <p:attrName>style.visibility</p:attrName>
                                        </p:attrNameLst>
                                      </p:cBhvr>
                                      <p:to>
                                        <p:strVal val="visible"/>
                                      </p:to>
                                    </p:set>
                                    <p:animEffect filter="fade" transition="in">
                                      <p:cBhvr>
                                        <p:cTn dur="500"/>
                                        <p:tgtEl>
                                          <p:spTgt spid="39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3"/>
                                        </p:tgtEl>
                                        <p:attrNameLst>
                                          <p:attrName>style.visibility</p:attrName>
                                        </p:attrNameLst>
                                      </p:cBhvr>
                                      <p:to>
                                        <p:strVal val="visible"/>
                                      </p:to>
                                    </p:set>
                                    <p:animEffect filter="fade" transition="in">
                                      <p:cBhvr>
                                        <p:cTn dur="500"/>
                                        <p:tgtEl>
                                          <p:spTgt spid="393"/>
                                        </p:tgtEl>
                                      </p:cBhvr>
                                    </p:animEffect>
                                  </p:childTnLst>
                                </p:cTn>
                              </p:par>
                              <p:par>
                                <p:cTn fill="hold" nodeType="withEffect" presetClass="entr" presetID="10" presetSubtype="0">
                                  <p:stCondLst>
                                    <p:cond delay="0"/>
                                  </p:stCondLst>
                                  <p:childTnLst>
                                    <p:set>
                                      <p:cBhvr>
                                        <p:cTn dur="1" fill="hold">
                                          <p:stCondLst>
                                            <p:cond delay="0"/>
                                          </p:stCondLst>
                                        </p:cTn>
                                        <p:tgtEl>
                                          <p:spTgt spid="394"/>
                                        </p:tgtEl>
                                        <p:attrNameLst>
                                          <p:attrName>style.visibility</p:attrName>
                                        </p:attrNameLst>
                                      </p:cBhvr>
                                      <p:to>
                                        <p:strVal val="visible"/>
                                      </p:to>
                                    </p:set>
                                    <p:animEffect filter="fade" transition="in">
                                      <p:cBhvr>
                                        <p:cTn dur="500"/>
                                        <p:tgtEl>
                                          <p:spTgt spid="3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98" name="Shape 398"/>
        <p:cNvGrpSpPr/>
        <p:nvPr/>
      </p:nvGrpSpPr>
      <p:grpSpPr>
        <a:xfrm>
          <a:off x="0" y="0"/>
          <a:ext cx="0" cy="0"/>
          <a:chOff x="0" y="0"/>
          <a:chExt cx="0" cy="0"/>
        </a:xfrm>
      </p:grpSpPr>
      <p:pic>
        <p:nvPicPr>
          <p:cNvPr descr="mnbk.png" id="399" name="Shape 399"/>
          <p:cNvPicPr preferRelativeResize="0"/>
          <p:nvPr/>
        </p:nvPicPr>
        <p:blipFill rotWithShape="1">
          <a:blip r:embed="rId3">
            <a:alphaModFix/>
          </a:blip>
          <a:srcRect b="0" l="0" r="0" t="0"/>
          <a:stretch/>
        </p:blipFill>
        <p:spPr>
          <a:xfrm>
            <a:off x="251519" y="2348880"/>
            <a:ext cx="8612937" cy="2141795"/>
          </a:xfrm>
          <a:prstGeom prst="rect">
            <a:avLst/>
          </a:prstGeom>
          <a:noFill/>
          <a:ln>
            <a:noFill/>
          </a:ln>
        </p:spPr>
      </p:pic>
      <p:sp>
        <p:nvSpPr>
          <p:cNvPr id="400" name="Shape 400"/>
          <p:cNvSpPr/>
          <p:nvPr/>
        </p:nvSpPr>
        <p:spPr>
          <a:xfrm>
            <a:off x="683568" y="2753633"/>
            <a:ext cx="7632848" cy="1107995"/>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lang="ar-EG" sz="6600">
                <a:solidFill>
                  <a:srgbClr val="FFFF00"/>
                </a:solidFill>
                <a:latin typeface="Calibri"/>
                <a:ea typeface="Calibri"/>
                <a:cs typeface="Calibri"/>
                <a:sym typeface="Calibri"/>
              </a:rPr>
              <a:t>آثار توكيد الذات:</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99"/>
                                        </p:tgtEl>
                                        <p:attrNameLst>
                                          <p:attrName>style.visibility</p:attrName>
                                        </p:attrNameLst>
                                      </p:cBhvr>
                                      <p:to>
                                        <p:strVal val="visible"/>
                                      </p:to>
                                    </p:set>
                                    <p:animEffect filter="fade" transition="in">
                                      <p:cBhvr>
                                        <p:cTn dur="500"/>
                                        <p:tgtEl>
                                          <p:spTgt spid="399"/>
                                        </p:tgtEl>
                                      </p:cBhvr>
                                    </p:animEffect>
                                  </p:childTnLst>
                                </p:cTn>
                              </p:par>
                              <p:par>
                                <p:cTn fill="hold" nodeType="withEffect" presetClass="entr" presetID="10" presetSubtype="0">
                                  <p:stCondLst>
                                    <p:cond delay="0"/>
                                  </p:stCondLst>
                                  <p:childTnLst>
                                    <p:set>
                                      <p:cBhvr>
                                        <p:cTn dur="1" fill="hold">
                                          <p:stCondLst>
                                            <p:cond delay="0"/>
                                          </p:stCondLst>
                                        </p:cTn>
                                        <p:tgtEl>
                                          <p:spTgt spid="400"/>
                                        </p:tgtEl>
                                        <p:attrNameLst>
                                          <p:attrName>style.visibility</p:attrName>
                                        </p:attrNameLst>
                                      </p:cBhvr>
                                      <p:to>
                                        <p:strVal val="visible"/>
                                      </p:to>
                                    </p:set>
                                    <p:animEffect filter="fade" transition="in">
                                      <p:cBhvr>
                                        <p:cTn dur="500"/>
                                        <p:tgtEl>
                                          <p:spTgt spid="4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04" name="Shape 404"/>
        <p:cNvGrpSpPr/>
        <p:nvPr/>
      </p:nvGrpSpPr>
      <p:grpSpPr>
        <a:xfrm>
          <a:off x="0" y="0"/>
          <a:ext cx="0" cy="0"/>
          <a:chOff x="0" y="0"/>
          <a:chExt cx="0" cy="0"/>
        </a:xfrm>
      </p:grpSpPr>
      <p:graphicFrame>
        <p:nvGraphicFramePr>
          <p:cNvPr id="405" name="Shape 405"/>
          <p:cNvGraphicFramePr/>
          <p:nvPr/>
        </p:nvGraphicFramePr>
        <p:xfrm>
          <a:off x="357159" y="642918"/>
          <a:ext cx="3000000" cy="3000000"/>
        </p:xfrm>
        <a:graphic>
          <a:graphicData uri="http://schemas.openxmlformats.org/drawingml/2006/table">
            <a:tbl>
              <a:tblPr>
                <a:gradFill>
                  <a:gsLst>
                    <a:gs pos="0">
                      <a:srgbClr val="9BE9FF"/>
                    </a:gs>
                    <a:gs pos="35000">
                      <a:srgbClr val="B8F1FF"/>
                    </a:gs>
                    <a:gs pos="100000">
                      <a:srgbClr val="E2FBFF"/>
                    </a:gs>
                  </a:gsLst>
                  <a:lin ang="16200000" scaled="0"/>
                </a:gradFill>
                <a:tableStyleId>{CBA7C884-9E70-4150-8D54-278FC584DEF3}</a:tableStyleId>
              </a:tblPr>
              <a:tblGrid>
                <a:gridCol w="4144800"/>
                <a:gridCol w="4413850"/>
              </a:tblGrid>
              <a:tr h="1089275">
                <a:tc>
                  <a:txBody>
                    <a:bodyPr>
                      <a:noAutofit/>
                    </a:bodyPr>
                    <a:lstStyle/>
                    <a:p>
                      <a:pPr indent="0" lvl="0" marL="0" marR="0" rtl="1" algn="r">
                        <a:lnSpc>
                          <a:spcPct val="115000"/>
                        </a:lnSpc>
                        <a:spcBef>
                          <a:spcPts val="0"/>
                        </a:spcBef>
                        <a:spcAft>
                          <a:spcPts val="0"/>
                        </a:spcAft>
                        <a:buSzPct val="25000"/>
                        <a:buNone/>
                      </a:pPr>
                      <a:r>
                        <a:t/>
                      </a:r>
                      <a:endParaRPr sz="5400" u="none" cap="none" strike="noStrike">
                        <a:latin typeface="Calibri"/>
                        <a:ea typeface="Calibri"/>
                        <a:cs typeface="Calibri"/>
                        <a:sym typeface="Calibri"/>
                      </a:endParaRPr>
                    </a:p>
                  </a:txBody>
                  <a:tcPr marT="0" marB="0" marR="68575" marL="68575"/>
                </a:tc>
                <a:tc>
                  <a:txBody>
                    <a:bodyPr>
                      <a:noAutofit/>
                    </a:bodyPr>
                    <a:lstStyle/>
                    <a:p>
                      <a:pPr indent="0" lvl="0" marL="0" marR="0" rtl="1" algn="r">
                        <a:lnSpc>
                          <a:spcPct val="115000"/>
                        </a:lnSpc>
                        <a:spcBef>
                          <a:spcPts val="0"/>
                        </a:spcBef>
                        <a:spcAft>
                          <a:spcPts val="0"/>
                        </a:spcAft>
                        <a:buSzPct val="25000"/>
                        <a:buNone/>
                      </a:pPr>
                      <a:r>
                        <a:t/>
                      </a:r>
                      <a:endParaRPr sz="5400" u="none" cap="none" strike="noStrike">
                        <a:latin typeface="Calibri"/>
                        <a:ea typeface="Calibri"/>
                        <a:cs typeface="Calibri"/>
                        <a:sym typeface="Calibri"/>
                      </a:endParaRPr>
                    </a:p>
                  </a:txBody>
                  <a:tcPr marT="0" marB="0" marR="68575" marL="68575"/>
                </a:tc>
              </a:tr>
              <a:tr h="0">
                <a:tc>
                  <a:txBody>
                    <a:bodyPr>
                      <a:noAutofit/>
                    </a:bodyPr>
                    <a:lstStyle/>
                    <a:p>
                      <a:pPr indent="0" lvl="0" marL="0" marR="0" rtl="1" algn="r">
                        <a:lnSpc>
                          <a:spcPct val="115000"/>
                        </a:lnSpc>
                        <a:spcBef>
                          <a:spcPts val="0"/>
                        </a:spcBef>
                        <a:spcAft>
                          <a:spcPts val="0"/>
                        </a:spcAft>
                        <a:buSzPct val="25000"/>
                        <a:buNone/>
                      </a:pPr>
                      <a:r>
                        <a:t/>
                      </a:r>
                      <a:endParaRPr sz="5400" u="none" cap="none" strike="noStrike">
                        <a:latin typeface="Calibri"/>
                        <a:ea typeface="Calibri"/>
                        <a:cs typeface="Calibri"/>
                        <a:sym typeface="Calibri"/>
                      </a:endParaRPr>
                    </a:p>
                  </a:txBody>
                  <a:tcPr marT="0" marB="0" marR="68575" marL="68575"/>
                </a:tc>
                <a:tc>
                  <a:txBody>
                    <a:bodyPr>
                      <a:noAutofit/>
                    </a:bodyPr>
                    <a:lstStyle/>
                    <a:p>
                      <a:pPr indent="0" lvl="0" marL="0" marR="0" rtl="1" algn="r">
                        <a:lnSpc>
                          <a:spcPct val="115000"/>
                        </a:lnSpc>
                        <a:spcBef>
                          <a:spcPts val="0"/>
                        </a:spcBef>
                        <a:spcAft>
                          <a:spcPts val="0"/>
                        </a:spcAft>
                        <a:buSzPct val="25000"/>
                        <a:buNone/>
                      </a:pPr>
                      <a:r>
                        <a:t/>
                      </a:r>
                      <a:endParaRPr sz="5400" u="none" cap="none" strike="noStrike">
                        <a:latin typeface="Calibri"/>
                        <a:ea typeface="Calibri"/>
                        <a:cs typeface="Calibri"/>
                        <a:sym typeface="Calibri"/>
                      </a:endParaRPr>
                    </a:p>
                  </a:txBody>
                  <a:tcPr marT="0" marB="0" marR="68575" marL="68575"/>
                </a:tc>
              </a:tr>
              <a:tr h="0">
                <a:tc>
                  <a:txBody>
                    <a:bodyPr>
                      <a:noAutofit/>
                    </a:bodyPr>
                    <a:lstStyle/>
                    <a:p>
                      <a:pPr indent="0" lvl="0" marL="0" marR="0" rtl="1" algn="r">
                        <a:lnSpc>
                          <a:spcPct val="115000"/>
                        </a:lnSpc>
                        <a:spcBef>
                          <a:spcPts val="0"/>
                        </a:spcBef>
                        <a:spcAft>
                          <a:spcPts val="0"/>
                        </a:spcAft>
                        <a:buSzPct val="25000"/>
                        <a:buNone/>
                      </a:pPr>
                      <a:r>
                        <a:t/>
                      </a:r>
                      <a:endParaRPr sz="5400" u="none" cap="none" strike="noStrike">
                        <a:latin typeface="Calibri"/>
                        <a:ea typeface="Calibri"/>
                        <a:cs typeface="Calibri"/>
                        <a:sym typeface="Calibri"/>
                      </a:endParaRPr>
                    </a:p>
                  </a:txBody>
                  <a:tcPr marT="0" marB="0" marR="68575" marL="68575"/>
                </a:tc>
                <a:tc>
                  <a:txBody>
                    <a:bodyPr>
                      <a:noAutofit/>
                    </a:bodyPr>
                    <a:lstStyle/>
                    <a:p>
                      <a:pPr indent="0" lvl="0" marL="0" marR="0" rtl="1" algn="r">
                        <a:lnSpc>
                          <a:spcPct val="115000"/>
                        </a:lnSpc>
                        <a:spcBef>
                          <a:spcPts val="0"/>
                        </a:spcBef>
                        <a:spcAft>
                          <a:spcPts val="0"/>
                        </a:spcAft>
                        <a:buSzPct val="25000"/>
                        <a:buNone/>
                      </a:pPr>
                      <a:r>
                        <a:t/>
                      </a:r>
                      <a:endParaRPr sz="5400" u="none" cap="none" strike="noStrike">
                        <a:latin typeface="Calibri"/>
                        <a:ea typeface="Calibri"/>
                        <a:cs typeface="Calibri"/>
                        <a:sym typeface="Calibri"/>
                      </a:endParaRPr>
                    </a:p>
                  </a:txBody>
                  <a:tcPr marT="0" marB="0" marR="68575" marL="68575"/>
                </a:tc>
              </a:tr>
              <a:tr h="0">
                <a:tc>
                  <a:txBody>
                    <a:bodyPr>
                      <a:noAutofit/>
                    </a:bodyPr>
                    <a:lstStyle/>
                    <a:p>
                      <a:pPr indent="0" lvl="0" marL="0" marR="0" rtl="1" algn="r">
                        <a:lnSpc>
                          <a:spcPct val="115000"/>
                        </a:lnSpc>
                        <a:spcBef>
                          <a:spcPts val="0"/>
                        </a:spcBef>
                        <a:spcAft>
                          <a:spcPts val="0"/>
                        </a:spcAft>
                        <a:buSzPct val="25000"/>
                        <a:buNone/>
                      </a:pPr>
                      <a:r>
                        <a:t/>
                      </a:r>
                      <a:endParaRPr sz="5400" u="none" cap="none" strike="noStrike">
                        <a:latin typeface="Calibri"/>
                        <a:ea typeface="Calibri"/>
                        <a:cs typeface="Calibri"/>
                        <a:sym typeface="Calibri"/>
                      </a:endParaRPr>
                    </a:p>
                  </a:txBody>
                  <a:tcPr marT="0" marB="0" marR="68575" marL="68575"/>
                </a:tc>
                <a:tc>
                  <a:txBody>
                    <a:bodyPr>
                      <a:noAutofit/>
                    </a:bodyPr>
                    <a:lstStyle/>
                    <a:p>
                      <a:pPr indent="0" lvl="0" marL="0" marR="0" rtl="1" algn="r">
                        <a:lnSpc>
                          <a:spcPct val="115000"/>
                        </a:lnSpc>
                        <a:spcBef>
                          <a:spcPts val="0"/>
                        </a:spcBef>
                        <a:spcAft>
                          <a:spcPts val="0"/>
                        </a:spcAft>
                        <a:buSzPct val="25000"/>
                        <a:buNone/>
                      </a:pPr>
                      <a:r>
                        <a:t/>
                      </a:r>
                      <a:endParaRPr sz="5400" u="none" cap="none" strike="noStrike">
                        <a:latin typeface="Calibri"/>
                        <a:ea typeface="Calibri"/>
                        <a:cs typeface="Calibri"/>
                        <a:sym typeface="Calibri"/>
                      </a:endParaRPr>
                    </a:p>
                  </a:txBody>
                  <a:tcPr marT="0" marB="0" marR="68575" marL="68575"/>
                </a:tc>
              </a:tr>
              <a:tr h="1357925">
                <a:tc>
                  <a:txBody>
                    <a:bodyPr>
                      <a:noAutofit/>
                    </a:bodyPr>
                    <a:lstStyle/>
                    <a:p>
                      <a:pPr indent="0" lvl="0" marL="0" marR="0" rtl="1" algn="r">
                        <a:lnSpc>
                          <a:spcPct val="115000"/>
                        </a:lnSpc>
                        <a:spcBef>
                          <a:spcPts val="0"/>
                        </a:spcBef>
                        <a:spcAft>
                          <a:spcPts val="0"/>
                        </a:spcAft>
                        <a:buSzPct val="25000"/>
                        <a:buNone/>
                      </a:pPr>
                      <a:r>
                        <a:t/>
                      </a:r>
                      <a:endParaRPr sz="5400" u="none" cap="none" strike="noStrike">
                        <a:latin typeface="Calibri"/>
                        <a:ea typeface="Calibri"/>
                        <a:cs typeface="Calibri"/>
                        <a:sym typeface="Calibri"/>
                      </a:endParaRPr>
                    </a:p>
                  </a:txBody>
                  <a:tcPr marT="0" marB="0" marR="68575" marL="68575"/>
                </a:tc>
                <a:tc>
                  <a:txBody>
                    <a:bodyPr>
                      <a:noAutofit/>
                    </a:bodyPr>
                    <a:lstStyle/>
                    <a:p>
                      <a:pPr indent="0" lvl="0" marL="0" marR="0" rtl="1" algn="r">
                        <a:lnSpc>
                          <a:spcPct val="115000"/>
                        </a:lnSpc>
                        <a:spcBef>
                          <a:spcPts val="0"/>
                        </a:spcBef>
                        <a:spcAft>
                          <a:spcPts val="0"/>
                        </a:spcAft>
                        <a:buSzPct val="25000"/>
                        <a:buNone/>
                      </a:pPr>
                      <a:r>
                        <a:t/>
                      </a:r>
                      <a:endParaRPr sz="5400" u="none" cap="none" strike="noStrike">
                        <a:latin typeface="Calibri"/>
                        <a:ea typeface="Calibri"/>
                        <a:cs typeface="Calibri"/>
                        <a:sym typeface="Calibri"/>
                      </a:endParaRPr>
                    </a:p>
                  </a:txBody>
                  <a:tcPr marT="0" marB="0" marR="68575" marL="68575"/>
                </a:tc>
              </a:tr>
            </a:tbl>
          </a:graphicData>
        </a:graphic>
      </p:graphicFrame>
      <p:sp>
        <p:nvSpPr>
          <p:cNvPr id="406" name="Shape 406"/>
          <p:cNvSpPr/>
          <p:nvPr/>
        </p:nvSpPr>
        <p:spPr>
          <a:xfrm>
            <a:off x="4802239" y="714356"/>
            <a:ext cx="4127478" cy="1077217"/>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3200">
                <a:solidFill>
                  <a:srgbClr val="0000FF"/>
                </a:solidFill>
                <a:latin typeface="Calibri"/>
                <a:ea typeface="Calibri"/>
                <a:cs typeface="Calibri"/>
                <a:sym typeface="Calibri"/>
              </a:rPr>
              <a:t>الآثار السلبية في حالة تخلي الفرد عن توكيد ذاته</a:t>
            </a:r>
          </a:p>
        </p:txBody>
      </p:sp>
      <p:sp>
        <p:nvSpPr>
          <p:cNvPr id="407" name="Shape 407"/>
          <p:cNvSpPr/>
          <p:nvPr/>
        </p:nvSpPr>
        <p:spPr>
          <a:xfrm>
            <a:off x="687314" y="714356"/>
            <a:ext cx="3884685" cy="1077217"/>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3200">
                <a:solidFill>
                  <a:srgbClr val="0000FF"/>
                </a:solidFill>
                <a:latin typeface="Calibri"/>
                <a:ea typeface="Calibri"/>
                <a:cs typeface="Calibri"/>
                <a:sym typeface="Calibri"/>
              </a:rPr>
              <a:t>الآثار الإيجابية لتوكيد الفرد ذاته</a:t>
            </a:r>
          </a:p>
        </p:txBody>
      </p:sp>
      <p:sp>
        <p:nvSpPr>
          <p:cNvPr id="408" name="Shape 408"/>
          <p:cNvSpPr/>
          <p:nvPr/>
        </p:nvSpPr>
        <p:spPr>
          <a:xfrm>
            <a:off x="5555841" y="1928801"/>
            <a:ext cx="2832582" cy="584774"/>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3200">
                <a:solidFill>
                  <a:srgbClr val="FF0000"/>
                </a:solidFill>
                <a:latin typeface="Calibri"/>
                <a:ea typeface="Calibri"/>
                <a:cs typeface="Calibri"/>
                <a:sym typeface="Calibri"/>
              </a:rPr>
              <a:t>التوترات النفسية</a:t>
            </a:r>
          </a:p>
        </p:txBody>
      </p:sp>
      <p:sp>
        <p:nvSpPr>
          <p:cNvPr id="409" name="Shape 409"/>
          <p:cNvSpPr/>
          <p:nvPr/>
        </p:nvSpPr>
        <p:spPr>
          <a:xfrm>
            <a:off x="500033" y="1714488"/>
            <a:ext cx="4208408" cy="1077217"/>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3200">
                <a:solidFill>
                  <a:schemeClr val="dk1"/>
                </a:solidFill>
                <a:latin typeface="Calibri"/>
                <a:ea typeface="Calibri"/>
                <a:cs typeface="Calibri"/>
                <a:sym typeface="Calibri"/>
              </a:rPr>
              <a:t>إقامة علاقات شخصية وثيقة مع الآخرين.</a:t>
            </a:r>
          </a:p>
        </p:txBody>
      </p:sp>
      <p:sp>
        <p:nvSpPr>
          <p:cNvPr id="410" name="Shape 410"/>
          <p:cNvSpPr/>
          <p:nvPr/>
        </p:nvSpPr>
        <p:spPr>
          <a:xfrm>
            <a:off x="5205348" y="2852935"/>
            <a:ext cx="3399099" cy="584774"/>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3200">
                <a:solidFill>
                  <a:srgbClr val="FF0000"/>
                </a:solidFill>
                <a:latin typeface="Calibri"/>
                <a:ea typeface="Calibri"/>
                <a:cs typeface="Calibri"/>
                <a:sym typeface="Calibri"/>
              </a:rPr>
              <a:t>ضعف العلاقة بالآخرين</a:t>
            </a:r>
          </a:p>
        </p:txBody>
      </p:sp>
      <p:sp>
        <p:nvSpPr>
          <p:cNvPr id="411" name="Shape 411"/>
          <p:cNvSpPr/>
          <p:nvPr/>
        </p:nvSpPr>
        <p:spPr>
          <a:xfrm>
            <a:off x="428595" y="2643182"/>
            <a:ext cx="4208408" cy="1077217"/>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3200">
                <a:solidFill>
                  <a:schemeClr val="dk1"/>
                </a:solidFill>
                <a:latin typeface="Calibri"/>
                <a:ea typeface="Calibri"/>
                <a:cs typeface="Calibri"/>
                <a:sym typeface="Calibri"/>
              </a:rPr>
              <a:t>مواجهة طلبات الآخرين غير المعقولة أو المضرة.</a:t>
            </a:r>
          </a:p>
        </p:txBody>
      </p:sp>
      <p:sp>
        <p:nvSpPr>
          <p:cNvPr id="412" name="Shape 412"/>
          <p:cNvSpPr/>
          <p:nvPr/>
        </p:nvSpPr>
        <p:spPr>
          <a:xfrm>
            <a:off x="5244866" y="3573016"/>
            <a:ext cx="3399099" cy="1077217"/>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3200">
                <a:solidFill>
                  <a:srgbClr val="FF0000"/>
                </a:solidFill>
                <a:latin typeface="Calibri"/>
                <a:ea typeface="Calibri"/>
                <a:cs typeface="Calibri"/>
                <a:sym typeface="Calibri"/>
              </a:rPr>
              <a:t>التورط في سلوكيات غير مقبولة</a:t>
            </a:r>
          </a:p>
        </p:txBody>
      </p:sp>
      <p:sp>
        <p:nvSpPr>
          <p:cNvPr id="413" name="Shape 413"/>
          <p:cNvSpPr/>
          <p:nvPr/>
        </p:nvSpPr>
        <p:spPr>
          <a:xfrm>
            <a:off x="642910" y="3857628"/>
            <a:ext cx="4208408" cy="584774"/>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3200">
                <a:solidFill>
                  <a:schemeClr val="dk1"/>
                </a:solidFill>
                <a:latin typeface="Calibri"/>
                <a:ea typeface="Calibri"/>
                <a:cs typeface="Calibri"/>
                <a:sym typeface="Calibri"/>
              </a:rPr>
              <a:t>الثقة بالنفس.</a:t>
            </a:r>
          </a:p>
        </p:txBody>
      </p:sp>
      <p:sp>
        <p:nvSpPr>
          <p:cNvPr id="414" name="Shape 414"/>
          <p:cNvSpPr/>
          <p:nvPr/>
        </p:nvSpPr>
        <p:spPr>
          <a:xfrm>
            <a:off x="5244866" y="4834605"/>
            <a:ext cx="3399099" cy="584774"/>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3200">
                <a:solidFill>
                  <a:srgbClr val="FF0000"/>
                </a:solidFill>
                <a:latin typeface="Calibri"/>
                <a:ea typeface="Calibri"/>
                <a:cs typeface="Calibri"/>
                <a:sym typeface="Calibri"/>
              </a:rPr>
              <a:t>فقدان الثقة بالنفس</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05"/>
                                        </p:tgtEl>
                                        <p:attrNameLst>
                                          <p:attrName>style.visibility</p:attrName>
                                        </p:attrNameLst>
                                      </p:cBhvr>
                                      <p:to>
                                        <p:strVal val="visible"/>
                                      </p:to>
                                    </p:set>
                                    <p:animEffect filter="fade" transition="in">
                                      <p:cBhvr>
                                        <p:cTn dur="500"/>
                                        <p:tgtEl>
                                          <p:spTgt spid="405"/>
                                        </p:tgtEl>
                                      </p:cBhvr>
                                    </p:animEffect>
                                  </p:childTnLst>
                                </p:cTn>
                              </p:par>
                              <p:par>
                                <p:cTn fill="hold" nodeType="withEffect" presetClass="entr" presetID="10" presetSubtype="0">
                                  <p:stCondLst>
                                    <p:cond delay="0"/>
                                  </p:stCondLst>
                                  <p:childTnLst>
                                    <p:set>
                                      <p:cBhvr>
                                        <p:cTn dur="1" fill="hold">
                                          <p:stCondLst>
                                            <p:cond delay="0"/>
                                          </p:stCondLst>
                                        </p:cTn>
                                        <p:tgtEl>
                                          <p:spTgt spid="406"/>
                                        </p:tgtEl>
                                        <p:attrNameLst>
                                          <p:attrName>style.visibility</p:attrName>
                                        </p:attrNameLst>
                                      </p:cBhvr>
                                      <p:to>
                                        <p:strVal val="visible"/>
                                      </p:to>
                                    </p:set>
                                    <p:animEffect filter="fade" transition="in">
                                      <p:cBhvr>
                                        <p:cTn dur="500"/>
                                        <p:tgtEl>
                                          <p:spTgt spid="406"/>
                                        </p:tgtEl>
                                      </p:cBhvr>
                                    </p:animEffect>
                                  </p:childTnLst>
                                </p:cTn>
                              </p:par>
                              <p:par>
                                <p:cTn fill="hold" nodeType="withEffect" presetClass="entr" presetID="10" presetSubtype="0">
                                  <p:stCondLst>
                                    <p:cond delay="0"/>
                                  </p:stCondLst>
                                  <p:childTnLst>
                                    <p:set>
                                      <p:cBhvr>
                                        <p:cTn dur="1" fill="hold">
                                          <p:stCondLst>
                                            <p:cond delay="0"/>
                                          </p:stCondLst>
                                        </p:cTn>
                                        <p:tgtEl>
                                          <p:spTgt spid="407"/>
                                        </p:tgtEl>
                                        <p:attrNameLst>
                                          <p:attrName>style.visibility</p:attrName>
                                        </p:attrNameLst>
                                      </p:cBhvr>
                                      <p:to>
                                        <p:strVal val="visible"/>
                                      </p:to>
                                    </p:set>
                                    <p:animEffect filter="fade" transition="in">
                                      <p:cBhvr>
                                        <p:cTn dur="500"/>
                                        <p:tgtEl>
                                          <p:spTgt spid="40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8"/>
                                        </p:tgtEl>
                                        <p:attrNameLst>
                                          <p:attrName>style.visibility</p:attrName>
                                        </p:attrNameLst>
                                      </p:cBhvr>
                                      <p:to>
                                        <p:strVal val="visible"/>
                                      </p:to>
                                    </p:set>
                                    <p:animEffect filter="fade" transition="in">
                                      <p:cBhvr>
                                        <p:cTn dur="500"/>
                                        <p:tgtEl>
                                          <p:spTgt spid="40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9"/>
                                        </p:tgtEl>
                                        <p:attrNameLst>
                                          <p:attrName>style.visibility</p:attrName>
                                        </p:attrNameLst>
                                      </p:cBhvr>
                                      <p:to>
                                        <p:strVal val="visible"/>
                                      </p:to>
                                    </p:set>
                                    <p:animEffect filter="fade" transition="in">
                                      <p:cBhvr>
                                        <p:cTn dur="500"/>
                                        <p:tgtEl>
                                          <p:spTgt spid="40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0"/>
                                        </p:tgtEl>
                                        <p:attrNameLst>
                                          <p:attrName>style.visibility</p:attrName>
                                        </p:attrNameLst>
                                      </p:cBhvr>
                                      <p:to>
                                        <p:strVal val="visible"/>
                                      </p:to>
                                    </p:set>
                                    <p:animEffect filter="fade" transition="in">
                                      <p:cBhvr>
                                        <p:cTn dur="500"/>
                                        <p:tgtEl>
                                          <p:spTgt spid="41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1"/>
                                        </p:tgtEl>
                                        <p:attrNameLst>
                                          <p:attrName>style.visibility</p:attrName>
                                        </p:attrNameLst>
                                      </p:cBhvr>
                                      <p:to>
                                        <p:strVal val="visible"/>
                                      </p:to>
                                    </p:set>
                                    <p:animEffect filter="fade" transition="in">
                                      <p:cBhvr>
                                        <p:cTn dur="500"/>
                                        <p:tgtEl>
                                          <p:spTgt spid="41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2"/>
                                        </p:tgtEl>
                                        <p:attrNameLst>
                                          <p:attrName>style.visibility</p:attrName>
                                        </p:attrNameLst>
                                      </p:cBhvr>
                                      <p:to>
                                        <p:strVal val="visible"/>
                                      </p:to>
                                    </p:set>
                                    <p:animEffect filter="fade" transition="in">
                                      <p:cBhvr>
                                        <p:cTn dur="500"/>
                                        <p:tgtEl>
                                          <p:spTgt spid="41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3"/>
                                        </p:tgtEl>
                                        <p:attrNameLst>
                                          <p:attrName>style.visibility</p:attrName>
                                        </p:attrNameLst>
                                      </p:cBhvr>
                                      <p:to>
                                        <p:strVal val="visible"/>
                                      </p:to>
                                    </p:set>
                                    <p:animEffect filter="fade" transition="in">
                                      <p:cBhvr>
                                        <p:cTn dur="500"/>
                                        <p:tgtEl>
                                          <p:spTgt spid="41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4"/>
                                        </p:tgtEl>
                                        <p:attrNameLst>
                                          <p:attrName>style.visibility</p:attrName>
                                        </p:attrNameLst>
                                      </p:cBhvr>
                                      <p:to>
                                        <p:strVal val="visible"/>
                                      </p:to>
                                    </p:set>
                                    <p:animEffect filter="fade" transition="in">
                                      <p:cBhvr>
                                        <p:cTn dur="500"/>
                                        <p:tgtEl>
                                          <p:spTgt spid="4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18" name="Shape 418"/>
        <p:cNvGrpSpPr/>
        <p:nvPr/>
      </p:nvGrpSpPr>
      <p:grpSpPr>
        <a:xfrm>
          <a:off x="0" y="0"/>
          <a:ext cx="0" cy="0"/>
          <a:chOff x="0" y="0"/>
          <a:chExt cx="0" cy="0"/>
        </a:xfrm>
      </p:grpSpPr>
      <p:pic>
        <p:nvPicPr>
          <p:cNvPr descr="button.png" id="419" name="Shape 419"/>
          <p:cNvPicPr preferRelativeResize="0"/>
          <p:nvPr/>
        </p:nvPicPr>
        <p:blipFill rotWithShape="1">
          <a:blip r:embed="rId3">
            <a:alphaModFix/>
          </a:blip>
          <a:srcRect b="0" l="0" r="0" t="0"/>
          <a:stretch/>
        </p:blipFill>
        <p:spPr>
          <a:xfrm>
            <a:off x="2500298" y="214289"/>
            <a:ext cx="6429420" cy="1512167"/>
          </a:xfrm>
          <a:prstGeom prst="rect">
            <a:avLst/>
          </a:prstGeom>
          <a:noFill/>
          <a:ln>
            <a:noFill/>
          </a:ln>
        </p:spPr>
      </p:pic>
      <p:sp>
        <p:nvSpPr>
          <p:cNvPr id="420" name="Shape 420"/>
          <p:cNvSpPr/>
          <p:nvPr/>
        </p:nvSpPr>
        <p:spPr>
          <a:xfrm>
            <a:off x="571472" y="571479"/>
            <a:ext cx="7786741" cy="76944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400">
                <a:solidFill>
                  <a:schemeClr val="dk1"/>
                </a:solidFill>
                <a:latin typeface="Calibri"/>
                <a:ea typeface="Calibri"/>
                <a:cs typeface="Calibri"/>
                <a:sym typeface="Calibri"/>
              </a:rPr>
              <a:t>الفرق بين التوكيد والعدوان:</a:t>
            </a:r>
          </a:p>
        </p:txBody>
      </p:sp>
      <p:pic>
        <p:nvPicPr>
          <p:cNvPr descr="marco-43.png" id="421" name="Shape 421"/>
          <p:cNvPicPr preferRelativeResize="0"/>
          <p:nvPr/>
        </p:nvPicPr>
        <p:blipFill rotWithShape="1">
          <a:blip r:embed="rId4">
            <a:alphaModFix/>
          </a:blip>
          <a:srcRect b="0" l="0" r="0" t="0"/>
          <a:stretch/>
        </p:blipFill>
        <p:spPr>
          <a:xfrm>
            <a:off x="142876" y="1857364"/>
            <a:ext cx="8929718" cy="4643469"/>
          </a:xfrm>
          <a:prstGeom prst="rect">
            <a:avLst/>
          </a:prstGeom>
          <a:solidFill>
            <a:schemeClr val="lt1"/>
          </a:solidFill>
          <a:ln>
            <a:noFill/>
          </a:ln>
        </p:spPr>
      </p:pic>
      <p:sp>
        <p:nvSpPr>
          <p:cNvPr id="422" name="Shape 422"/>
          <p:cNvSpPr/>
          <p:nvPr/>
        </p:nvSpPr>
        <p:spPr>
          <a:xfrm>
            <a:off x="928662" y="2214553"/>
            <a:ext cx="7724847" cy="341631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rgbClr val="009900"/>
                </a:solidFill>
                <a:latin typeface="Times New Roman"/>
                <a:ea typeface="Times New Roman"/>
                <a:cs typeface="Times New Roman"/>
                <a:sym typeface="Times New Roman"/>
              </a:rPr>
              <a:t> </a:t>
            </a:r>
            <a:r>
              <a:rPr b="1" lang="ar-EG" sz="3600">
                <a:solidFill>
                  <a:srgbClr val="009900"/>
                </a:solidFill>
                <a:latin typeface="Calibri"/>
                <a:ea typeface="Calibri"/>
                <a:cs typeface="Calibri"/>
                <a:sym typeface="Calibri"/>
              </a:rPr>
              <a:t>قد يخلط بعض الناس بين الشخصية التوكيدية والشخصية العدوانية فصاحب الشخصية العدوانية ينتهك حقوق الآخرين بالقوة وقد ينجز أهدافه على حسابهم ويفضل الآخرون تحاشيها وعدم التعامل معها. مما يجعل الشخص العدواني يعيش وحيداً منبوذاً.</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19"/>
                                        </p:tgtEl>
                                        <p:attrNameLst>
                                          <p:attrName>style.visibility</p:attrName>
                                        </p:attrNameLst>
                                      </p:cBhvr>
                                      <p:to>
                                        <p:strVal val="visible"/>
                                      </p:to>
                                    </p:set>
                                    <p:animEffect filter="fade" transition="in">
                                      <p:cBhvr>
                                        <p:cTn dur="500"/>
                                        <p:tgtEl>
                                          <p:spTgt spid="419"/>
                                        </p:tgtEl>
                                      </p:cBhvr>
                                    </p:animEffect>
                                  </p:childTnLst>
                                </p:cTn>
                              </p:par>
                              <p:par>
                                <p:cTn fill="hold" nodeType="withEffect" presetClass="entr" presetID="10" presetSubtype="0">
                                  <p:stCondLst>
                                    <p:cond delay="0"/>
                                  </p:stCondLst>
                                  <p:childTnLst>
                                    <p:set>
                                      <p:cBhvr>
                                        <p:cTn dur="1" fill="hold">
                                          <p:stCondLst>
                                            <p:cond delay="0"/>
                                          </p:stCondLst>
                                        </p:cTn>
                                        <p:tgtEl>
                                          <p:spTgt spid="420"/>
                                        </p:tgtEl>
                                        <p:attrNameLst>
                                          <p:attrName>style.visibility</p:attrName>
                                        </p:attrNameLst>
                                      </p:cBhvr>
                                      <p:to>
                                        <p:strVal val="visible"/>
                                      </p:to>
                                    </p:set>
                                    <p:animEffect filter="fade" transition="in">
                                      <p:cBhvr>
                                        <p:cTn dur="500"/>
                                        <p:tgtEl>
                                          <p:spTgt spid="42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1"/>
                                        </p:tgtEl>
                                        <p:attrNameLst>
                                          <p:attrName>style.visibility</p:attrName>
                                        </p:attrNameLst>
                                      </p:cBhvr>
                                      <p:to>
                                        <p:strVal val="visible"/>
                                      </p:to>
                                    </p:set>
                                    <p:animEffect filter="fade" transition="in">
                                      <p:cBhvr>
                                        <p:cTn dur="500"/>
                                        <p:tgtEl>
                                          <p:spTgt spid="421"/>
                                        </p:tgtEl>
                                      </p:cBhvr>
                                    </p:animEffect>
                                  </p:childTnLst>
                                </p:cTn>
                              </p:par>
                              <p:par>
                                <p:cTn fill="hold" nodeType="withEffect" presetClass="entr" presetID="10" presetSubtype="0">
                                  <p:stCondLst>
                                    <p:cond delay="0"/>
                                  </p:stCondLst>
                                  <p:childTnLst>
                                    <p:set>
                                      <p:cBhvr>
                                        <p:cTn dur="1" fill="hold">
                                          <p:stCondLst>
                                            <p:cond delay="0"/>
                                          </p:stCondLst>
                                        </p:cTn>
                                        <p:tgtEl>
                                          <p:spTgt spid="422">
                                            <p:txEl>
                                              <p:pRg end="0" st="0"/>
                                            </p:txEl>
                                          </p:spTgt>
                                        </p:tgtEl>
                                        <p:attrNameLst>
                                          <p:attrName>style.visibility</p:attrName>
                                        </p:attrNameLst>
                                      </p:cBhvr>
                                      <p:to>
                                        <p:strVal val="visible"/>
                                      </p:to>
                                    </p:set>
                                    <p:animEffect filter="fade" transition="in">
                                      <p:cBhvr>
                                        <p:cTn dur="500"/>
                                        <p:tgtEl>
                                          <p:spTgt spid="422">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26" name="Shape 426"/>
        <p:cNvGrpSpPr/>
        <p:nvPr/>
      </p:nvGrpSpPr>
      <p:grpSpPr>
        <a:xfrm>
          <a:off x="0" y="0"/>
          <a:ext cx="0" cy="0"/>
          <a:chOff x="0" y="0"/>
          <a:chExt cx="0" cy="0"/>
        </a:xfrm>
      </p:grpSpPr>
      <p:pic>
        <p:nvPicPr>
          <p:cNvPr descr="button.png" id="427" name="Shape 427"/>
          <p:cNvPicPr preferRelativeResize="0"/>
          <p:nvPr/>
        </p:nvPicPr>
        <p:blipFill rotWithShape="1">
          <a:blip r:embed="rId3">
            <a:alphaModFix/>
          </a:blip>
          <a:srcRect b="0" l="0" r="0" t="0"/>
          <a:stretch/>
        </p:blipFill>
        <p:spPr>
          <a:xfrm>
            <a:off x="2500298" y="214289"/>
            <a:ext cx="6429420" cy="1512167"/>
          </a:xfrm>
          <a:prstGeom prst="rect">
            <a:avLst/>
          </a:prstGeom>
          <a:noFill/>
          <a:ln>
            <a:noFill/>
          </a:ln>
        </p:spPr>
      </p:pic>
      <p:sp>
        <p:nvSpPr>
          <p:cNvPr id="428" name="Shape 428"/>
          <p:cNvSpPr/>
          <p:nvPr/>
        </p:nvSpPr>
        <p:spPr>
          <a:xfrm>
            <a:off x="571472" y="571479"/>
            <a:ext cx="7786741" cy="76944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400">
                <a:solidFill>
                  <a:schemeClr val="dk1"/>
                </a:solidFill>
                <a:latin typeface="Calibri"/>
                <a:ea typeface="Calibri"/>
                <a:cs typeface="Calibri"/>
                <a:sym typeface="Calibri"/>
              </a:rPr>
              <a:t>الفرق بين التوكيد والعدوان:</a:t>
            </a:r>
          </a:p>
        </p:txBody>
      </p:sp>
      <p:pic>
        <p:nvPicPr>
          <p:cNvPr descr="marco-43.png" id="429" name="Shape 429"/>
          <p:cNvPicPr preferRelativeResize="0"/>
          <p:nvPr/>
        </p:nvPicPr>
        <p:blipFill rotWithShape="1">
          <a:blip r:embed="rId4">
            <a:alphaModFix/>
          </a:blip>
          <a:srcRect b="0" l="0" r="0" t="0"/>
          <a:stretch/>
        </p:blipFill>
        <p:spPr>
          <a:xfrm>
            <a:off x="142876" y="1857364"/>
            <a:ext cx="8929718" cy="4643469"/>
          </a:xfrm>
          <a:prstGeom prst="rect">
            <a:avLst/>
          </a:prstGeom>
          <a:solidFill>
            <a:schemeClr val="lt1"/>
          </a:solidFill>
          <a:ln>
            <a:noFill/>
          </a:ln>
        </p:spPr>
      </p:pic>
      <p:sp>
        <p:nvSpPr>
          <p:cNvPr id="430" name="Shape 430"/>
          <p:cNvSpPr/>
          <p:nvPr/>
        </p:nvSpPr>
        <p:spPr>
          <a:xfrm>
            <a:off x="928662" y="2214553"/>
            <a:ext cx="7724847" cy="2862322"/>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rgbClr val="009900"/>
                </a:solidFill>
                <a:latin typeface="Times New Roman"/>
                <a:ea typeface="Times New Roman"/>
                <a:cs typeface="Times New Roman"/>
                <a:sym typeface="Times New Roman"/>
              </a:rPr>
              <a:t> </a:t>
            </a:r>
            <a:r>
              <a:rPr b="1" lang="ar-EG" sz="3600">
                <a:solidFill>
                  <a:schemeClr val="dk1"/>
                </a:solidFill>
                <a:latin typeface="Calibri"/>
                <a:ea typeface="Calibri"/>
                <a:cs typeface="Calibri"/>
                <a:sym typeface="Calibri"/>
              </a:rPr>
              <a:t>بينما صاحب الشخصية التوكيدية يدافع عن حقه وفي ذات الوقت يحترم حقوق الآخرين وغالباً يحقق أهدافه ويشعر بالطمأنينة والرضا عن نفسه.</a:t>
            </a:r>
          </a:p>
          <a:p>
            <a:pPr indent="0" lvl="0" marL="0" marR="0" rtl="1" algn="r">
              <a:spcBef>
                <a:spcPts val="0"/>
              </a:spcBef>
              <a:buSzPct val="25000"/>
              <a:buNone/>
            </a:pPr>
            <a:r>
              <a:rPr b="1" lang="ar-EG" sz="3600">
                <a:solidFill>
                  <a:schemeClr val="dk1"/>
                </a:solidFill>
                <a:latin typeface="Calibri"/>
                <a:ea typeface="Calibri"/>
                <a:cs typeface="Calibri"/>
                <a:sym typeface="Calibri"/>
              </a:rPr>
              <a:t>ويمكنك التفرق بين الشخصيات من خلال الموقف التالي:</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30">
                                            <p:txEl>
                                              <p:pRg end="0" st="0"/>
                                            </p:txEl>
                                          </p:spTgt>
                                        </p:tgtEl>
                                        <p:attrNameLst>
                                          <p:attrName>style.visibility</p:attrName>
                                        </p:attrNameLst>
                                      </p:cBhvr>
                                      <p:to>
                                        <p:strVal val="visible"/>
                                      </p:to>
                                    </p:set>
                                    <p:animEffect filter="fade" transition="in">
                                      <p:cBhvr>
                                        <p:cTn dur="500"/>
                                        <p:tgtEl>
                                          <p:spTgt spid="430">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430">
                                            <p:txEl>
                                              <p:pRg end="1" st="1"/>
                                            </p:txEl>
                                          </p:spTgt>
                                        </p:tgtEl>
                                        <p:attrNameLst>
                                          <p:attrName>style.visibility</p:attrName>
                                        </p:attrNameLst>
                                      </p:cBhvr>
                                      <p:to>
                                        <p:strVal val="visible"/>
                                      </p:to>
                                    </p:set>
                                    <p:animEffect filter="fade" transition="in">
                                      <p:cBhvr>
                                        <p:cTn dur="500"/>
                                        <p:tgtEl>
                                          <p:spTgt spid="430">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34" name="Shape 434"/>
        <p:cNvGrpSpPr/>
        <p:nvPr/>
      </p:nvGrpSpPr>
      <p:grpSpPr>
        <a:xfrm>
          <a:off x="0" y="0"/>
          <a:ext cx="0" cy="0"/>
          <a:chOff x="0" y="0"/>
          <a:chExt cx="0" cy="0"/>
        </a:xfrm>
      </p:grpSpPr>
      <p:pic>
        <p:nvPicPr>
          <p:cNvPr descr="button.png" id="435" name="Shape 435"/>
          <p:cNvPicPr preferRelativeResize="0"/>
          <p:nvPr/>
        </p:nvPicPr>
        <p:blipFill rotWithShape="1">
          <a:blip r:embed="rId3">
            <a:alphaModFix/>
          </a:blip>
          <a:srcRect b="0" l="0" r="0" t="0"/>
          <a:stretch/>
        </p:blipFill>
        <p:spPr>
          <a:xfrm>
            <a:off x="2500298" y="214289"/>
            <a:ext cx="6429420" cy="1512167"/>
          </a:xfrm>
          <a:prstGeom prst="rect">
            <a:avLst/>
          </a:prstGeom>
          <a:noFill/>
          <a:ln>
            <a:noFill/>
          </a:ln>
        </p:spPr>
      </p:pic>
      <p:sp>
        <p:nvSpPr>
          <p:cNvPr id="436" name="Shape 436"/>
          <p:cNvSpPr/>
          <p:nvPr/>
        </p:nvSpPr>
        <p:spPr>
          <a:xfrm>
            <a:off x="571472" y="571479"/>
            <a:ext cx="7786741" cy="76944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400">
                <a:solidFill>
                  <a:schemeClr val="dk1"/>
                </a:solidFill>
                <a:latin typeface="Calibri"/>
                <a:ea typeface="Calibri"/>
                <a:cs typeface="Calibri"/>
                <a:sym typeface="Calibri"/>
              </a:rPr>
              <a:t>الفرق بين التوكيد والعدوان:</a:t>
            </a:r>
          </a:p>
        </p:txBody>
      </p:sp>
      <p:pic>
        <p:nvPicPr>
          <p:cNvPr descr="marco-43.png" id="437" name="Shape 437"/>
          <p:cNvPicPr preferRelativeResize="0"/>
          <p:nvPr/>
        </p:nvPicPr>
        <p:blipFill rotWithShape="1">
          <a:blip r:embed="rId4">
            <a:alphaModFix/>
          </a:blip>
          <a:srcRect b="0" l="0" r="0" t="0"/>
          <a:stretch/>
        </p:blipFill>
        <p:spPr>
          <a:xfrm>
            <a:off x="142876" y="1857364"/>
            <a:ext cx="8929718" cy="4643469"/>
          </a:xfrm>
          <a:prstGeom prst="rect">
            <a:avLst/>
          </a:prstGeom>
          <a:solidFill>
            <a:schemeClr val="lt1"/>
          </a:solidFill>
          <a:ln>
            <a:noFill/>
          </a:ln>
        </p:spPr>
      </p:pic>
      <p:sp>
        <p:nvSpPr>
          <p:cNvPr id="438" name="Shape 438"/>
          <p:cNvSpPr/>
          <p:nvPr/>
        </p:nvSpPr>
        <p:spPr>
          <a:xfrm>
            <a:off x="928662" y="2214553"/>
            <a:ext cx="7724847" cy="3970318"/>
          </a:xfrm>
          <a:prstGeom prst="rect">
            <a:avLst/>
          </a:prstGeom>
          <a:noFill/>
          <a:ln>
            <a:noFill/>
          </a:ln>
        </p:spPr>
        <p:txBody>
          <a:bodyPr anchorCtr="0" anchor="ctr" bIns="45700" lIns="91425" rIns="91425" tIns="45700">
            <a:noAutofit/>
          </a:bodyPr>
          <a:lstStyle/>
          <a:p>
            <a:pPr indent="-742950" lvl="0" marL="742950" marR="0" rtl="1" algn="r">
              <a:spcBef>
                <a:spcPts val="0"/>
              </a:spcBef>
              <a:buSzPct val="25000"/>
              <a:buNone/>
            </a:pPr>
            <a:r>
              <a:rPr b="1" lang="ar-EG" sz="3600">
                <a:solidFill>
                  <a:srgbClr val="FF0000"/>
                </a:solidFill>
                <a:latin typeface="Calibri"/>
                <a:ea typeface="Calibri"/>
                <a:cs typeface="Calibri"/>
                <a:sym typeface="Calibri"/>
              </a:rPr>
              <a:t>يقف شخص في نفس عمرك عند باب الطبيب يتأهب للدخول مع انه جاء بعدك وحالته ليست طارئة:</a:t>
            </a:r>
          </a:p>
          <a:p>
            <a:pPr indent="-742950" lvl="0" marL="742950" marR="0" rtl="1" algn="r">
              <a:spcBef>
                <a:spcPts val="0"/>
              </a:spcBef>
              <a:buClr>
                <a:srgbClr val="FF0000"/>
              </a:buClr>
              <a:buSzPct val="100000"/>
              <a:buFont typeface="Arial"/>
              <a:buChar char="•"/>
            </a:pPr>
            <a:r>
              <a:rPr b="1" i="0" lang="ar-EG" sz="3600" u="none" cap="none" strike="noStrike">
                <a:solidFill>
                  <a:srgbClr val="FF0000"/>
                </a:solidFill>
                <a:latin typeface="Times New Roman"/>
                <a:ea typeface="Times New Roman"/>
                <a:cs typeface="Times New Roman"/>
                <a:sym typeface="Times New Roman"/>
              </a:rPr>
              <a:t> </a:t>
            </a:r>
            <a:r>
              <a:rPr b="1" lang="ar-EG" sz="3600">
                <a:solidFill>
                  <a:srgbClr val="0000FF"/>
                </a:solidFill>
                <a:latin typeface="Calibri"/>
                <a:ea typeface="Calibri"/>
                <a:cs typeface="Calibri"/>
                <a:sym typeface="Calibri"/>
              </a:rPr>
              <a:t>تنفعل وتقول لن اسمح لك بالدخول وتتلفظ بما يجرحه (عدوان)</a:t>
            </a:r>
          </a:p>
          <a:p>
            <a:pPr indent="-742950" lvl="0" marL="742950" marR="0" rtl="1" algn="r">
              <a:spcBef>
                <a:spcPts val="0"/>
              </a:spcBef>
              <a:buClr>
                <a:srgbClr val="0000FF"/>
              </a:buClr>
              <a:buSzPct val="100000"/>
              <a:buFont typeface="Arial"/>
              <a:buChar char="•"/>
            </a:pPr>
            <a:r>
              <a:rPr b="1" lang="ar-EG" sz="3600">
                <a:solidFill>
                  <a:srgbClr val="0000FF"/>
                </a:solidFill>
                <a:latin typeface="Calibri"/>
                <a:ea typeface="Calibri"/>
                <a:cs typeface="Calibri"/>
                <a:sym typeface="Calibri"/>
              </a:rPr>
              <a:t>تطلب بلطف أن يلتزم بدوره في حالة تجاهله اطلب المسؤول في العيادة (توكيد).</a:t>
            </a:r>
          </a:p>
          <a:p>
            <a:pPr indent="-742950" lvl="0" marL="742950" marR="0" rtl="1" algn="r">
              <a:spcBef>
                <a:spcPts val="0"/>
              </a:spcBef>
              <a:buNone/>
            </a:pPr>
            <a:r>
              <a:t/>
            </a:r>
            <a:endParaRPr b="0" i="0" sz="3600" u="none" cap="none" strike="noStrike">
              <a:solidFill>
                <a:srgbClr val="006600"/>
              </a:solidFill>
              <a:latin typeface="Arial"/>
              <a:ea typeface="Arial"/>
              <a:cs typeface="Arial"/>
              <a:sym typeface="Arial"/>
            </a:endParaRP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38">
                                            <p:txEl>
                                              <p:pRg end="0" st="0"/>
                                            </p:txEl>
                                          </p:spTgt>
                                        </p:tgtEl>
                                        <p:attrNameLst>
                                          <p:attrName>style.visibility</p:attrName>
                                        </p:attrNameLst>
                                      </p:cBhvr>
                                      <p:to>
                                        <p:strVal val="visible"/>
                                      </p:to>
                                    </p:set>
                                    <p:animEffect filter="fade" transition="in">
                                      <p:cBhvr>
                                        <p:cTn dur="500"/>
                                        <p:tgtEl>
                                          <p:spTgt spid="438">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438">
                                            <p:txEl>
                                              <p:pRg end="1" st="1"/>
                                            </p:txEl>
                                          </p:spTgt>
                                        </p:tgtEl>
                                        <p:attrNameLst>
                                          <p:attrName>style.visibility</p:attrName>
                                        </p:attrNameLst>
                                      </p:cBhvr>
                                      <p:to>
                                        <p:strVal val="visible"/>
                                      </p:to>
                                    </p:set>
                                    <p:animEffect filter="fade" transition="in">
                                      <p:cBhvr>
                                        <p:cTn dur="500"/>
                                        <p:tgtEl>
                                          <p:spTgt spid="438">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438">
                                            <p:txEl>
                                              <p:pRg end="2" st="2"/>
                                            </p:txEl>
                                          </p:spTgt>
                                        </p:tgtEl>
                                        <p:attrNameLst>
                                          <p:attrName>style.visibility</p:attrName>
                                        </p:attrNameLst>
                                      </p:cBhvr>
                                      <p:to>
                                        <p:strVal val="visible"/>
                                      </p:to>
                                    </p:set>
                                    <p:animEffect filter="fade" transition="in">
                                      <p:cBhvr>
                                        <p:cTn dur="500"/>
                                        <p:tgtEl>
                                          <p:spTgt spid="438">
                                            <p:txEl>
                                              <p:pRg end="2" st="2"/>
                                            </p:txEl>
                                          </p:spTgt>
                                        </p:tgtEl>
                                      </p:cBhvr>
                                    </p:animEffect>
                                  </p:childTnLst>
                                </p:cTn>
                              </p:par>
                              <p:par>
                                <p:cTn fill="hold" nodeType="withEffect" presetClass="entr" presetID="10" presetSubtype="0">
                                  <p:stCondLst>
                                    <p:cond delay="0"/>
                                  </p:stCondLst>
                                  <p:childTnLst>
                                    <p:set>
                                      <p:cBhvr>
                                        <p:cTn dur="1" fill="hold">
                                          <p:stCondLst>
                                            <p:cond delay="0"/>
                                          </p:stCondLst>
                                        </p:cTn>
                                        <p:tgtEl>
                                          <p:spTgt spid="438">
                                            <p:txEl>
                                              <p:pRg end="3" st="3"/>
                                            </p:txEl>
                                          </p:spTgt>
                                        </p:tgtEl>
                                        <p:attrNameLst>
                                          <p:attrName>style.visibility</p:attrName>
                                        </p:attrNameLst>
                                      </p:cBhvr>
                                      <p:to>
                                        <p:strVal val="visible"/>
                                      </p:to>
                                    </p:set>
                                    <p:animEffect filter="fade" transition="in">
                                      <p:cBhvr>
                                        <p:cTn dur="500"/>
                                        <p:tgtEl>
                                          <p:spTgt spid="438">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3" name="Shape 103"/>
        <p:cNvGrpSpPr/>
        <p:nvPr/>
      </p:nvGrpSpPr>
      <p:grpSpPr>
        <a:xfrm>
          <a:off x="0" y="0"/>
          <a:ext cx="0" cy="0"/>
          <a:chOff x="0" y="0"/>
          <a:chExt cx="0" cy="0"/>
        </a:xfrm>
      </p:grpSpPr>
      <p:pic>
        <p:nvPicPr>
          <p:cNvPr descr="81269_1203303913.gif" id="104" name="Shape 104"/>
          <p:cNvPicPr preferRelativeResize="0"/>
          <p:nvPr/>
        </p:nvPicPr>
        <p:blipFill rotWithShape="1">
          <a:blip r:embed="rId3">
            <a:alphaModFix/>
          </a:blip>
          <a:srcRect b="0" l="0" r="0" t="0"/>
          <a:stretch/>
        </p:blipFill>
        <p:spPr>
          <a:xfrm>
            <a:off x="4644007" y="404663"/>
            <a:ext cx="4170040" cy="864095"/>
          </a:xfrm>
          <a:prstGeom prst="roundRect">
            <a:avLst>
              <a:gd fmla="val 16667" name="adj"/>
            </a:avLst>
          </a:prstGeom>
          <a:noFill/>
          <a:ln cap="flat" cmpd="sng" w="57150">
            <a:solidFill>
              <a:srgbClr val="990033"/>
            </a:solidFill>
            <a:prstDash val="solid"/>
            <a:round/>
            <a:headEnd len="med" w="med" type="none"/>
            <a:tailEnd len="med" w="med" type="none"/>
          </a:ln>
        </p:spPr>
      </p:pic>
      <p:sp>
        <p:nvSpPr>
          <p:cNvPr id="105" name="Shape 105"/>
          <p:cNvSpPr/>
          <p:nvPr/>
        </p:nvSpPr>
        <p:spPr>
          <a:xfrm>
            <a:off x="4714876" y="357165"/>
            <a:ext cx="3857652" cy="92332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5400" u="none" cap="none" strike="noStrike">
                <a:solidFill>
                  <a:schemeClr val="dk1"/>
                </a:solidFill>
                <a:latin typeface="Calibri"/>
                <a:ea typeface="Calibri"/>
                <a:cs typeface="Calibri"/>
                <a:sym typeface="Calibri"/>
              </a:rPr>
              <a:t>ماذا سنتعلم؟</a:t>
            </a:r>
          </a:p>
        </p:txBody>
      </p:sp>
      <p:pic>
        <p:nvPicPr>
          <p:cNvPr descr="16-800w.png" id="106" name="Shape 106"/>
          <p:cNvPicPr preferRelativeResize="0"/>
          <p:nvPr/>
        </p:nvPicPr>
        <p:blipFill rotWithShape="1">
          <a:blip r:embed="rId4">
            <a:alphaModFix/>
          </a:blip>
          <a:srcRect b="0" l="0" r="0" t="0"/>
          <a:stretch/>
        </p:blipFill>
        <p:spPr>
          <a:xfrm>
            <a:off x="323528" y="1988840"/>
            <a:ext cx="8568951" cy="4572000"/>
          </a:xfrm>
          <a:prstGeom prst="rect">
            <a:avLst/>
          </a:prstGeom>
          <a:solidFill>
            <a:schemeClr val="lt1"/>
          </a:solidFill>
          <a:ln>
            <a:noFill/>
          </a:ln>
        </p:spPr>
      </p:pic>
      <p:sp>
        <p:nvSpPr>
          <p:cNvPr id="107" name="Shape 107"/>
          <p:cNvSpPr/>
          <p:nvPr/>
        </p:nvSpPr>
        <p:spPr>
          <a:xfrm>
            <a:off x="971600" y="2579419"/>
            <a:ext cx="7236295" cy="769441"/>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Clr>
                <a:srgbClr val="0000CC"/>
              </a:buClr>
              <a:buSzPct val="100000"/>
              <a:buFont typeface="Arial"/>
              <a:buChar char="•"/>
            </a:pPr>
            <a:r>
              <a:rPr b="1" lang="ar-EG" sz="4400">
                <a:solidFill>
                  <a:srgbClr val="0000CC"/>
                </a:solidFill>
                <a:latin typeface="Calibri"/>
                <a:ea typeface="Calibri"/>
                <a:cs typeface="Calibri"/>
                <a:sym typeface="Calibri"/>
              </a:rPr>
              <a:t>نماذج للمهارات الاجتماعية:</a:t>
            </a:r>
          </a:p>
        </p:txBody>
      </p:sp>
      <p:sp>
        <p:nvSpPr>
          <p:cNvPr id="108" name="Shape 108"/>
          <p:cNvSpPr/>
          <p:nvPr/>
        </p:nvSpPr>
        <p:spPr>
          <a:xfrm>
            <a:off x="4143371" y="3429001"/>
            <a:ext cx="4236470" cy="707886"/>
          </a:xfrm>
          <a:prstGeom prst="rect">
            <a:avLst/>
          </a:prstGeom>
          <a:noFill/>
          <a:ln>
            <a:noFill/>
          </a:ln>
        </p:spPr>
        <p:txBody>
          <a:bodyPr anchorCtr="0" anchor="ctr" bIns="45700" lIns="91425" rIns="91425" tIns="45700">
            <a:noAutofit/>
          </a:bodyPr>
          <a:lstStyle/>
          <a:p>
            <a:pPr indent="0" lvl="0" marL="0" marR="0" rtl="1" algn="r">
              <a:spcBef>
                <a:spcPts val="0"/>
              </a:spcBef>
              <a:buClr>
                <a:schemeClr val="dk1"/>
              </a:buClr>
              <a:buSzPct val="100000"/>
              <a:buFont typeface="Arial"/>
              <a:buChar char="•"/>
            </a:pPr>
            <a:r>
              <a:rPr b="1" lang="ar-EG" sz="4000">
                <a:solidFill>
                  <a:schemeClr val="dk1"/>
                </a:solidFill>
                <a:latin typeface="Calibri"/>
                <a:ea typeface="Calibri"/>
                <a:cs typeface="Calibri"/>
                <a:sym typeface="Calibri"/>
              </a:rPr>
              <a:t>القيادة</a:t>
            </a:r>
          </a:p>
        </p:txBody>
      </p:sp>
      <p:sp>
        <p:nvSpPr>
          <p:cNvPr id="109" name="Shape 109"/>
          <p:cNvSpPr/>
          <p:nvPr/>
        </p:nvSpPr>
        <p:spPr>
          <a:xfrm>
            <a:off x="4143371" y="3987232"/>
            <a:ext cx="4236470" cy="707886"/>
          </a:xfrm>
          <a:prstGeom prst="rect">
            <a:avLst/>
          </a:prstGeom>
          <a:noFill/>
          <a:ln>
            <a:noFill/>
          </a:ln>
        </p:spPr>
        <p:txBody>
          <a:bodyPr anchorCtr="0" anchor="ctr" bIns="45700" lIns="91425" rIns="91425" tIns="45700">
            <a:noAutofit/>
          </a:bodyPr>
          <a:lstStyle/>
          <a:p>
            <a:pPr indent="0" lvl="0" marL="0" marR="0" rtl="1" algn="r">
              <a:spcBef>
                <a:spcPts val="0"/>
              </a:spcBef>
              <a:buClr>
                <a:schemeClr val="dk1"/>
              </a:buClr>
              <a:buSzPct val="100000"/>
              <a:buFont typeface="Arial"/>
              <a:buChar char="•"/>
            </a:pPr>
            <a:r>
              <a:rPr b="1" lang="ar-EG" sz="4000">
                <a:solidFill>
                  <a:schemeClr val="dk1"/>
                </a:solidFill>
                <a:latin typeface="Calibri"/>
                <a:ea typeface="Calibri"/>
                <a:cs typeface="Calibri"/>
                <a:sym typeface="Calibri"/>
              </a:rPr>
              <a:t>التعاون</a:t>
            </a:r>
          </a:p>
        </p:txBody>
      </p:sp>
      <p:sp>
        <p:nvSpPr>
          <p:cNvPr id="110" name="Shape 110"/>
          <p:cNvSpPr/>
          <p:nvPr/>
        </p:nvSpPr>
        <p:spPr>
          <a:xfrm>
            <a:off x="4143371" y="4643446"/>
            <a:ext cx="4236470" cy="707886"/>
          </a:xfrm>
          <a:prstGeom prst="rect">
            <a:avLst/>
          </a:prstGeom>
          <a:noFill/>
          <a:ln>
            <a:noFill/>
          </a:ln>
        </p:spPr>
        <p:txBody>
          <a:bodyPr anchorCtr="0" anchor="ctr" bIns="45700" lIns="91425" rIns="91425" tIns="45700">
            <a:noAutofit/>
          </a:bodyPr>
          <a:lstStyle/>
          <a:p>
            <a:pPr indent="0" lvl="0" marL="0" marR="0" rtl="1" algn="r">
              <a:spcBef>
                <a:spcPts val="0"/>
              </a:spcBef>
              <a:buClr>
                <a:schemeClr val="dk1"/>
              </a:buClr>
              <a:buSzPct val="100000"/>
              <a:buFont typeface="Arial"/>
              <a:buChar char="•"/>
            </a:pPr>
            <a:r>
              <a:rPr b="1" lang="ar-EG" sz="4000">
                <a:solidFill>
                  <a:schemeClr val="dk1"/>
                </a:solidFill>
                <a:latin typeface="Calibri"/>
                <a:ea typeface="Calibri"/>
                <a:cs typeface="Calibri"/>
                <a:sym typeface="Calibri"/>
              </a:rPr>
              <a:t>توكيد الذات</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04"/>
                                        </p:tgtEl>
                                        <p:attrNameLst>
                                          <p:attrName>style.visibility</p:attrName>
                                        </p:attrNameLst>
                                      </p:cBhvr>
                                      <p:to>
                                        <p:strVal val="visible"/>
                                      </p:to>
                                    </p:set>
                                    <p:animEffect filter="fade" transition="in">
                                      <p:cBhvr>
                                        <p:cTn dur="500"/>
                                        <p:tgtEl>
                                          <p:spTgt spid="104"/>
                                        </p:tgtEl>
                                      </p:cBhvr>
                                    </p:animEffect>
                                  </p:childTnLst>
                                </p:cTn>
                              </p:par>
                              <p:par>
                                <p:cTn fill="hold" nodeType="withEffect" presetClass="entr" presetID="10" presetSubtype="0">
                                  <p:stCondLst>
                                    <p:cond delay="0"/>
                                  </p:stCondLst>
                                  <p:childTnLst>
                                    <p:set>
                                      <p:cBhvr>
                                        <p:cTn dur="1" fill="hold">
                                          <p:stCondLst>
                                            <p:cond delay="0"/>
                                          </p:stCondLst>
                                        </p:cTn>
                                        <p:tgtEl>
                                          <p:spTgt spid="105"/>
                                        </p:tgtEl>
                                        <p:attrNameLst>
                                          <p:attrName>style.visibility</p:attrName>
                                        </p:attrNameLst>
                                      </p:cBhvr>
                                      <p:to>
                                        <p:strVal val="visible"/>
                                      </p:to>
                                    </p:set>
                                    <p:animEffect filter="fade" transition="in">
                                      <p:cBhvr>
                                        <p:cTn dur="500"/>
                                        <p:tgtEl>
                                          <p:spTgt spid="10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6"/>
                                        </p:tgtEl>
                                        <p:attrNameLst>
                                          <p:attrName>style.visibility</p:attrName>
                                        </p:attrNameLst>
                                      </p:cBhvr>
                                      <p:to>
                                        <p:strVal val="visible"/>
                                      </p:to>
                                    </p:set>
                                    <p:animEffect filter="fade" transition="in">
                                      <p:cBhvr>
                                        <p:cTn dur="500"/>
                                        <p:tgtEl>
                                          <p:spTgt spid="106"/>
                                        </p:tgtEl>
                                      </p:cBhvr>
                                    </p:animEffect>
                                  </p:childTnLst>
                                </p:cTn>
                              </p:par>
                              <p:par>
                                <p:cTn fill="hold" nodeType="withEffect" presetClass="entr" presetID="10" presetSubtype="0">
                                  <p:stCondLst>
                                    <p:cond delay="0"/>
                                  </p:stCondLst>
                                  <p:childTnLst>
                                    <p:set>
                                      <p:cBhvr>
                                        <p:cTn dur="1" fill="hold">
                                          <p:stCondLst>
                                            <p:cond delay="0"/>
                                          </p:stCondLst>
                                        </p:cTn>
                                        <p:tgtEl>
                                          <p:spTgt spid="107"/>
                                        </p:tgtEl>
                                        <p:attrNameLst>
                                          <p:attrName>style.visibility</p:attrName>
                                        </p:attrNameLst>
                                      </p:cBhvr>
                                      <p:to>
                                        <p:strVal val="visible"/>
                                      </p:to>
                                    </p:set>
                                    <p:animEffect filter="fade" transition="in">
                                      <p:cBhvr>
                                        <p:cTn dur="500"/>
                                        <p:tgtEl>
                                          <p:spTgt spid="10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8"/>
                                        </p:tgtEl>
                                        <p:attrNameLst>
                                          <p:attrName>style.visibility</p:attrName>
                                        </p:attrNameLst>
                                      </p:cBhvr>
                                      <p:to>
                                        <p:strVal val="visible"/>
                                      </p:to>
                                    </p:set>
                                    <p:animEffect filter="fade" transition="in">
                                      <p:cBhvr>
                                        <p:cTn dur="500"/>
                                        <p:tgtEl>
                                          <p:spTgt spid="10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9"/>
                                        </p:tgtEl>
                                        <p:attrNameLst>
                                          <p:attrName>style.visibility</p:attrName>
                                        </p:attrNameLst>
                                      </p:cBhvr>
                                      <p:to>
                                        <p:strVal val="visible"/>
                                      </p:to>
                                    </p:set>
                                    <p:animEffect filter="fade" transition="in">
                                      <p:cBhvr>
                                        <p:cTn dur="500"/>
                                        <p:tgtEl>
                                          <p:spTgt spid="10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0"/>
                                        </p:tgtEl>
                                        <p:attrNameLst>
                                          <p:attrName>style.visibility</p:attrName>
                                        </p:attrNameLst>
                                      </p:cBhvr>
                                      <p:to>
                                        <p:strVal val="visible"/>
                                      </p:to>
                                    </p:set>
                                    <p:animEffect filter="fade" transition="in">
                                      <p:cBhvr>
                                        <p:cTn dur="500"/>
                                        <p:tgtEl>
                                          <p:spTgt spid="1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42" name="Shape 442"/>
        <p:cNvGrpSpPr/>
        <p:nvPr/>
      </p:nvGrpSpPr>
      <p:grpSpPr>
        <a:xfrm>
          <a:off x="0" y="0"/>
          <a:ext cx="0" cy="0"/>
          <a:chOff x="0" y="0"/>
          <a:chExt cx="0" cy="0"/>
        </a:xfrm>
      </p:grpSpPr>
      <p:sp>
        <p:nvSpPr>
          <p:cNvPr id="443" name="Shape 443"/>
          <p:cNvSpPr/>
          <p:nvPr/>
        </p:nvSpPr>
        <p:spPr>
          <a:xfrm>
            <a:off x="5357817" y="138335"/>
            <a:ext cx="3642165" cy="914400"/>
          </a:xfrm>
          <a:prstGeom prst="round2DiagRect">
            <a:avLst>
              <a:gd fmla="val 16667" name="adj1"/>
              <a:gd fmla="val 0" name="adj2"/>
            </a:avLst>
          </a:prstGeom>
          <a:solidFill>
            <a:schemeClr val="dk1"/>
          </a:solidFill>
          <a:ln cap="flat" cmpd="sng" w="38100">
            <a:solidFill>
              <a:schemeClr val="lt1"/>
            </a:solidFill>
            <a:prstDash val="solid"/>
            <a:round/>
            <a:headEnd len="med" w="med" type="none"/>
            <a:tailEnd len="med" w="med" type="none"/>
          </a:ln>
          <a:effectLst>
            <a:outerShdw blurRad="39999" rotWithShape="0" dir="5400000" dist="20000">
              <a:srgbClr val="000000">
                <a:alpha val="37647"/>
              </a:srgbClr>
            </a:outerShdw>
          </a:effectLst>
        </p:spPr>
        <p:txBody>
          <a:bodyPr anchorCtr="0" anchor="ctr" bIns="45700" lIns="91425" rIns="91425" tIns="45700">
            <a:noAutofit/>
          </a:bodyPr>
          <a:lstStyle/>
          <a:p>
            <a:pPr indent="0" lvl="0" marL="0" marR="0" rtl="1" algn="ctr">
              <a:spcBef>
                <a:spcPts val="0"/>
              </a:spcBef>
              <a:buNone/>
            </a:pPr>
            <a:r>
              <a:t/>
            </a:r>
            <a:endParaRPr sz="1800">
              <a:solidFill>
                <a:srgbClr val="FF0000"/>
              </a:solidFill>
              <a:latin typeface="Calibri"/>
              <a:ea typeface="Calibri"/>
              <a:cs typeface="Calibri"/>
              <a:sym typeface="Calibri"/>
            </a:endParaRPr>
          </a:p>
        </p:txBody>
      </p:sp>
      <p:sp>
        <p:nvSpPr>
          <p:cNvPr id="444" name="Shape 444"/>
          <p:cNvSpPr/>
          <p:nvPr/>
        </p:nvSpPr>
        <p:spPr>
          <a:xfrm>
            <a:off x="5572132" y="214289"/>
            <a:ext cx="3413113" cy="92332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5400">
                <a:solidFill>
                  <a:srgbClr val="00FFFF"/>
                </a:solidFill>
                <a:latin typeface="Calibri"/>
                <a:ea typeface="Calibri"/>
                <a:cs typeface="Calibri"/>
                <a:sym typeface="Calibri"/>
              </a:rPr>
              <a:t>مهارات حياتية</a:t>
            </a:r>
          </a:p>
        </p:txBody>
      </p:sp>
      <p:pic>
        <p:nvPicPr>
          <p:cNvPr descr="gggggggggggggggg.gif" id="445" name="Shape 445"/>
          <p:cNvPicPr preferRelativeResize="0"/>
          <p:nvPr/>
        </p:nvPicPr>
        <p:blipFill rotWithShape="1">
          <a:blip r:embed="rId3">
            <a:alphaModFix/>
          </a:blip>
          <a:srcRect b="0" l="0" r="0" t="0"/>
          <a:stretch/>
        </p:blipFill>
        <p:spPr>
          <a:xfrm>
            <a:off x="428595" y="1722118"/>
            <a:ext cx="8501121" cy="4778715"/>
          </a:xfrm>
          <a:prstGeom prst="rect">
            <a:avLst/>
          </a:prstGeom>
          <a:noFill/>
          <a:ln>
            <a:noFill/>
          </a:ln>
        </p:spPr>
      </p:pic>
      <p:sp>
        <p:nvSpPr>
          <p:cNvPr id="446" name="Shape 446"/>
          <p:cNvSpPr/>
          <p:nvPr/>
        </p:nvSpPr>
        <p:spPr>
          <a:xfrm>
            <a:off x="827583" y="2167961"/>
            <a:ext cx="7488831" cy="3046988"/>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4800">
                <a:solidFill>
                  <a:srgbClr val="7030A0"/>
                </a:solidFill>
                <a:latin typeface="Calibri"/>
                <a:ea typeface="Calibri"/>
                <a:cs typeface="Calibri"/>
                <a:sym typeface="Calibri"/>
              </a:rPr>
              <a:t>من المهارات الحياتية في حياتنا القدرة على التفاوض والحوار، وتذكر موقف استطعت فيه النجاح في التفاوض مع عدم ظلم الآخرين.</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43"/>
                                        </p:tgtEl>
                                        <p:attrNameLst>
                                          <p:attrName>style.visibility</p:attrName>
                                        </p:attrNameLst>
                                      </p:cBhvr>
                                      <p:to>
                                        <p:strVal val="visible"/>
                                      </p:to>
                                    </p:set>
                                    <p:animEffect filter="fade" transition="in">
                                      <p:cBhvr>
                                        <p:cTn dur="500"/>
                                        <p:tgtEl>
                                          <p:spTgt spid="443"/>
                                        </p:tgtEl>
                                      </p:cBhvr>
                                    </p:animEffect>
                                  </p:childTnLst>
                                </p:cTn>
                              </p:par>
                              <p:par>
                                <p:cTn fill="hold" nodeType="withEffect" presetClass="entr" presetID="10" presetSubtype="0">
                                  <p:stCondLst>
                                    <p:cond delay="0"/>
                                  </p:stCondLst>
                                  <p:childTnLst>
                                    <p:set>
                                      <p:cBhvr>
                                        <p:cTn dur="1" fill="hold">
                                          <p:stCondLst>
                                            <p:cond delay="0"/>
                                          </p:stCondLst>
                                        </p:cTn>
                                        <p:tgtEl>
                                          <p:spTgt spid="444"/>
                                        </p:tgtEl>
                                        <p:attrNameLst>
                                          <p:attrName>style.visibility</p:attrName>
                                        </p:attrNameLst>
                                      </p:cBhvr>
                                      <p:to>
                                        <p:strVal val="visible"/>
                                      </p:to>
                                    </p:set>
                                    <p:animEffect filter="fade" transition="in">
                                      <p:cBhvr>
                                        <p:cTn dur="500"/>
                                        <p:tgtEl>
                                          <p:spTgt spid="44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5"/>
                                        </p:tgtEl>
                                        <p:attrNameLst>
                                          <p:attrName>style.visibility</p:attrName>
                                        </p:attrNameLst>
                                      </p:cBhvr>
                                      <p:to>
                                        <p:strVal val="visible"/>
                                      </p:to>
                                    </p:set>
                                    <p:animEffect filter="fade" transition="in">
                                      <p:cBhvr>
                                        <p:cTn dur="500"/>
                                        <p:tgtEl>
                                          <p:spTgt spid="445"/>
                                        </p:tgtEl>
                                      </p:cBhvr>
                                    </p:animEffect>
                                  </p:childTnLst>
                                </p:cTn>
                              </p:par>
                              <p:par>
                                <p:cTn fill="hold" nodeType="withEffect" presetClass="entr" presetID="10" presetSubtype="0">
                                  <p:stCondLst>
                                    <p:cond delay="0"/>
                                  </p:stCondLst>
                                  <p:childTnLst>
                                    <p:set>
                                      <p:cBhvr>
                                        <p:cTn dur="1" fill="hold">
                                          <p:stCondLst>
                                            <p:cond delay="0"/>
                                          </p:stCondLst>
                                        </p:cTn>
                                        <p:tgtEl>
                                          <p:spTgt spid="446"/>
                                        </p:tgtEl>
                                        <p:attrNameLst>
                                          <p:attrName>style.visibility</p:attrName>
                                        </p:attrNameLst>
                                      </p:cBhvr>
                                      <p:to>
                                        <p:strVal val="visible"/>
                                      </p:to>
                                    </p:set>
                                    <p:animEffect filter="fade" transition="in">
                                      <p:cBhvr>
                                        <p:cTn dur="500"/>
                                        <p:tgtEl>
                                          <p:spTgt spid="4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50" name="Shape 450"/>
        <p:cNvGrpSpPr/>
        <p:nvPr/>
      </p:nvGrpSpPr>
      <p:grpSpPr>
        <a:xfrm>
          <a:off x="0" y="0"/>
          <a:ext cx="0" cy="0"/>
          <a:chOff x="0" y="0"/>
          <a:chExt cx="0" cy="0"/>
        </a:xfrm>
      </p:grpSpPr>
      <p:pic>
        <p:nvPicPr>
          <p:cNvPr descr="894770615.png" id="451" name="Shape 451"/>
          <p:cNvPicPr preferRelativeResize="0"/>
          <p:nvPr/>
        </p:nvPicPr>
        <p:blipFill rotWithShape="1">
          <a:blip r:embed="rId3">
            <a:alphaModFix/>
          </a:blip>
          <a:srcRect b="0" l="0" r="0" t="0"/>
          <a:stretch/>
        </p:blipFill>
        <p:spPr>
          <a:xfrm>
            <a:off x="5500694" y="476672"/>
            <a:ext cx="3169337" cy="1152128"/>
          </a:xfrm>
          <a:prstGeom prst="rect">
            <a:avLst/>
          </a:prstGeom>
          <a:noFill/>
          <a:ln>
            <a:noFill/>
          </a:ln>
          <a:effectLst>
            <a:outerShdw blurRad="44450" algn="ctr" dir="5400000" dist="27939">
              <a:srgbClr val="000000">
                <a:alpha val="31764"/>
              </a:srgbClr>
            </a:outerShdw>
          </a:effectLst>
        </p:spPr>
      </p:pic>
      <p:sp>
        <p:nvSpPr>
          <p:cNvPr id="452" name="Shape 452"/>
          <p:cNvSpPr/>
          <p:nvPr/>
        </p:nvSpPr>
        <p:spPr>
          <a:xfrm>
            <a:off x="5929321" y="571479"/>
            <a:ext cx="2262157" cy="83099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800">
                <a:solidFill>
                  <a:schemeClr val="dk1"/>
                </a:solidFill>
                <a:latin typeface="Calibri"/>
                <a:ea typeface="Calibri"/>
                <a:cs typeface="Calibri"/>
                <a:sym typeface="Calibri"/>
              </a:rPr>
              <a:t>نشاط 1-4</a:t>
            </a:r>
          </a:p>
        </p:txBody>
      </p:sp>
      <p:pic>
        <p:nvPicPr>
          <p:cNvPr descr="889svfoir2ec.gif" id="453" name="Shape 453"/>
          <p:cNvPicPr preferRelativeResize="0"/>
          <p:nvPr/>
        </p:nvPicPr>
        <p:blipFill rotWithShape="1">
          <a:blip r:embed="rId4">
            <a:alphaModFix/>
          </a:blip>
          <a:srcRect b="0" l="0" r="0" t="0"/>
          <a:stretch/>
        </p:blipFill>
        <p:spPr>
          <a:xfrm>
            <a:off x="395536" y="1916832"/>
            <a:ext cx="8208910" cy="4680520"/>
          </a:xfrm>
          <a:prstGeom prst="rect">
            <a:avLst/>
          </a:prstGeom>
          <a:solidFill>
            <a:schemeClr val="lt1"/>
          </a:solidFill>
          <a:ln>
            <a:noFill/>
          </a:ln>
        </p:spPr>
      </p:pic>
      <p:sp>
        <p:nvSpPr>
          <p:cNvPr id="454" name="Shape 454"/>
          <p:cNvSpPr/>
          <p:nvPr/>
        </p:nvSpPr>
        <p:spPr>
          <a:xfrm>
            <a:off x="1214413" y="2285991"/>
            <a:ext cx="6696744" cy="132343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4000">
                <a:solidFill>
                  <a:srgbClr val="FF0000"/>
                </a:solidFill>
                <a:latin typeface="Calibri"/>
                <a:ea typeface="Calibri"/>
                <a:cs typeface="Calibri"/>
                <a:sym typeface="Calibri"/>
              </a:rPr>
              <a:t>قيم صاحب هذه الشخصية (من حيث توكيد الذات)</a:t>
            </a:r>
          </a:p>
        </p:txBody>
      </p:sp>
      <p:sp>
        <p:nvSpPr>
          <p:cNvPr id="455" name="Shape 455"/>
          <p:cNvSpPr/>
          <p:nvPr/>
        </p:nvSpPr>
        <p:spPr>
          <a:xfrm>
            <a:off x="1000100" y="3429000"/>
            <a:ext cx="6895379" cy="2862322"/>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3600">
                <a:solidFill>
                  <a:srgbClr val="00B0F0"/>
                </a:solidFill>
                <a:latin typeface="Calibri"/>
                <a:ea typeface="Calibri"/>
                <a:cs typeface="Calibri"/>
                <a:sym typeface="Calibri"/>
              </a:rPr>
              <a:t>هو الذي يسمح للآخرين بأخذ حقوقه ويكون عاجزاً عن المطالبة بها، صوته ضعيف، متردد وخافت، وغالباً يبدي الموافقة ولا يتمسك برأيه بالرغم من صحته، ويقع ضحية لاستغلال الآخرين ومكرهم،</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51"/>
                                        </p:tgtEl>
                                        <p:attrNameLst>
                                          <p:attrName>style.visibility</p:attrName>
                                        </p:attrNameLst>
                                      </p:cBhvr>
                                      <p:to>
                                        <p:strVal val="visible"/>
                                      </p:to>
                                    </p:set>
                                    <p:animEffect filter="fade" transition="in">
                                      <p:cBhvr>
                                        <p:cTn dur="500"/>
                                        <p:tgtEl>
                                          <p:spTgt spid="451"/>
                                        </p:tgtEl>
                                      </p:cBhvr>
                                    </p:animEffect>
                                  </p:childTnLst>
                                </p:cTn>
                              </p:par>
                              <p:par>
                                <p:cTn fill="hold" nodeType="withEffect" presetClass="entr" presetID="10" presetSubtype="0">
                                  <p:stCondLst>
                                    <p:cond delay="0"/>
                                  </p:stCondLst>
                                  <p:childTnLst>
                                    <p:set>
                                      <p:cBhvr>
                                        <p:cTn dur="1" fill="hold">
                                          <p:stCondLst>
                                            <p:cond delay="0"/>
                                          </p:stCondLst>
                                        </p:cTn>
                                        <p:tgtEl>
                                          <p:spTgt spid="452"/>
                                        </p:tgtEl>
                                        <p:attrNameLst>
                                          <p:attrName>style.visibility</p:attrName>
                                        </p:attrNameLst>
                                      </p:cBhvr>
                                      <p:to>
                                        <p:strVal val="visible"/>
                                      </p:to>
                                    </p:set>
                                    <p:animEffect filter="fade" transition="in">
                                      <p:cBhvr>
                                        <p:cTn dur="500"/>
                                        <p:tgtEl>
                                          <p:spTgt spid="45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3"/>
                                        </p:tgtEl>
                                        <p:attrNameLst>
                                          <p:attrName>style.visibility</p:attrName>
                                        </p:attrNameLst>
                                      </p:cBhvr>
                                      <p:to>
                                        <p:strVal val="visible"/>
                                      </p:to>
                                    </p:set>
                                    <p:animEffect filter="fade" transition="in">
                                      <p:cBhvr>
                                        <p:cTn dur="500"/>
                                        <p:tgtEl>
                                          <p:spTgt spid="453"/>
                                        </p:tgtEl>
                                      </p:cBhvr>
                                    </p:animEffect>
                                  </p:childTnLst>
                                </p:cTn>
                              </p:par>
                              <p:par>
                                <p:cTn fill="hold" nodeType="withEffect" presetClass="entr" presetID="10" presetSubtype="0">
                                  <p:stCondLst>
                                    <p:cond delay="0"/>
                                  </p:stCondLst>
                                  <p:childTnLst>
                                    <p:set>
                                      <p:cBhvr>
                                        <p:cTn dur="1" fill="hold">
                                          <p:stCondLst>
                                            <p:cond delay="0"/>
                                          </p:stCondLst>
                                        </p:cTn>
                                        <p:tgtEl>
                                          <p:spTgt spid="454"/>
                                        </p:tgtEl>
                                        <p:attrNameLst>
                                          <p:attrName>style.visibility</p:attrName>
                                        </p:attrNameLst>
                                      </p:cBhvr>
                                      <p:to>
                                        <p:strVal val="visible"/>
                                      </p:to>
                                    </p:set>
                                    <p:animEffect filter="fade" transition="in">
                                      <p:cBhvr>
                                        <p:cTn dur="500"/>
                                        <p:tgtEl>
                                          <p:spTgt spid="45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5"/>
                                        </p:tgtEl>
                                        <p:attrNameLst>
                                          <p:attrName>style.visibility</p:attrName>
                                        </p:attrNameLst>
                                      </p:cBhvr>
                                      <p:to>
                                        <p:strVal val="visible"/>
                                      </p:to>
                                    </p:set>
                                    <p:animEffect filter="fade" transition="in">
                                      <p:cBhvr>
                                        <p:cTn dur="500"/>
                                        <p:tgtEl>
                                          <p:spTgt spid="45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59" name="Shape 459"/>
        <p:cNvGrpSpPr/>
        <p:nvPr/>
      </p:nvGrpSpPr>
      <p:grpSpPr>
        <a:xfrm>
          <a:off x="0" y="0"/>
          <a:ext cx="0" cy="0"/>
          <a:chOff x="0" y="0"/>
          <a:chExt cx="0" cy="0"/>
        </a:xfrm>
      </p:grpSpPr>
      <p:pic>
        <p:nvPicPr>
          <p:cNvPr descr="894770615.png" id="460" name="Shape 460"/>
          <p:cNvPicPr preferRelativeResize="0"/>
          <p:nvPr/>
        </p:nvPicPr>
        <p:blipFill rotWithShape="1">
          <a:blip r:embed="rId3">
            <a:alphaModFix/>
          </a:blip>
          <a:srcRect b="0" l="0" r="0" t="0"/>
          <a:stretch/>
        </p:blipFill>
        <p:spPr>
          <a:xfrm>
            <a:off x="5500694" y="476672"/>
            <a:ext cx="3169337" cy="1152128"/>
          </a:xfrm>
          <a:prstGeom prst="rect">
            <a:avLst/>
          </a:prstGeom>
          <a:noFill/>
          <a:ln>
            <a:noFill/>
          </a:ln>
          <a:effectLst>
            <a:outerShdw blurRad="44450" algn="ctr" dir="5400000" dist="27939">
              <a:srgbClr val="000000">
                <a:alpha val="31764"/>
              </a:srgbClr>
            </a:outerShdw>
          </a:effectLst>
        </p:spPr>
      </p:pic>
      <p:sp>
        <p:nvSpPr>
          <p:cNvPr id="461" name="Shape 461"/>
          <p:cNvSpPr/>
          <p:nvPr/>
        </p:nvSpPr>
        <p:spPr>
          <a:xfrm>
            <a:off x="5929321" y="571479"/>
            <a:ext cx="2262157" cy="83099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800">
                <a:solidFill>
                  <a:schemeClr val="dk1"/>
                </a:solidFill>
                <a:latin typeface="Calibri"/>
                <a:ea typeface="Calibri"/>
                <a:cs typeface="Calibri"/>
                <a:sym typeface="Calibri"/>
              </a:rPr>
              <a:t>نشاط 1-4</a:t>
            </a:r>
          </a:p>
        </p:txBody>
      </p:sp>
      <p:pic>
        <p:nvPicPr>
          <p:cNvPr descr="889svfoir2ec.gif" id="462" name="Shape 462"/>
          <p:cNvPicPr preferRelativeResize="0"/>
          <p:nvPr/>
        </p:nvPicPr>
        <p:blipFill rotWithShape="1">
          <a:blip r:embed="rId4">
            <a:alphaModFix/>
          </a:blip>
          <a:srcRect b="0" l="0" r="0" t="0"/>
          <a:stretch/>
        </p:blipFill>
        <p:spPr>
          <a:xfrm>
            <a:off x="395536" y="1916832"/>
            <a:ext cx="8208910" cy="4680520"/>
          </a:xfrm>
          <a:prstGeom prst="rect">
            <a:avLst/>
          </a:prstGeom>
          <a:solidFill>
            <a:schemeClr val="lt1"/>
          </a:solidFill>
          <a:ln>
            <a:noFill/>
          </a:ln>
        </p:spPr>
      </p:pic>
      <p:sp>
        <p:nvSpPr>
          <p:cNvPr id="463" name="Shape 463"/>
          <p:cNvSpPr/>
          <p:nvPr/>
        </p:nvSpPr>
        <p:spPr>
          <a:xfrm>
            <a:off x="1214413" y="2285991"/>
            <a:ext cx="6696744" cy="132343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4000">
                <a:solidFill>
                  <a:srgbClr val="FF0000"/>
                </a:solidFill>
                <a:latin typeface="Calibri"/>
                <a:ea typeface="Calibri"/>
                <a:cs typeface="Calibri"/>
                <a:sym typeface="Calibri"/>
              </a:rPr>
              <a:t>قيم صاحب هذه الشخصية (من حيث توكيد الذات)</a:t>
            </a:r>
          </a:p>
        </p:txBody>
      </p:sp>
      <p:sp>
        <p:nvSpPr>
          <p:cNvPr id="464" name="Shape 464"/>
          <p:cNvSpPr/>
          <p:nvPr/>
        </p:nvSpPr>
        <p:spPr>
          <a:xfrm>
            <a:off x="1000100" y="3478130"/>
            <a:ext cx="6895379" cy="2308323"/>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3600">
                <a:solidFill>
                  <a:srgbClr val="00B0F0"/>
                </a:solidFill>
                <a:latin typeface="Calibri"/>
                <a:ea typeface="Calibri"/>
                <a:cs typeface="Calibri"/>
                <a:sym typeface="Calibri"/>
              </a:rPr>
              <a:t>ولديه أفكار جميلة لا يستطيع قولها أو يفصح عنها بشكل خجول، وغالبا يشعر بالتوتر والضيق، ومع مرور الوقت تذوب شخصيته فلا يستشار ولا يؤخذ برأيه.</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64"/>
                                        </p:tgtEl>
                                        <p:attrNameLst>
                                          <p:attrName>style.visibility</p:attrName>
                                        </p:attrNameLst>
                                      </p:cBhvr>
                                      <p:to>
                                        <p:strVal val="visible"/>
                                      </p:to>
                                    </p:set>
                                    <p:animEffect filter="fade" transition="in">
                                      <p:cBhvr>
                                        <p:cTn dur="500"/>
                                        <p:tgtEl>
                                          <p:spTgt spid="4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68" name="Shape 468"/>
        <p:cNvGrpSpPr/>
        <p:nvPr/>
      </p:nvGrpSpPr>
      <p:grpSpPr>
        <a:xfrm>
          <a:off x="0" y="0"/>
          <a:ext cx="0" cy="0"/>
          <a:chOff x="0" y="0"/>
          <a:chExt cx="0" cy="0"/>
        </a:xfrm>
      </p:grpSpPr>
      <p:pic>
        <p:nvPicPr>
          <p:cNvPr descr="894770615.png" id="469" name="Shape 469"/>
          <p:cNvPicPr preferRelativeResize="0"/>
          <p:nvPr/>
        </p:nvPicPr>
        <p:blipFill rotWithShape="1">
          <a:blip r:embed="rId3">
            <a:alphaModFix/>
          </a:blip>
          <a:srcRect b="0" l="0" r="0" t="0"/>
          <a:stretch/>
        </p:blipFill>
        <p:spPr>
          <a:xfrm>
            <a:off x="5500694" y="476672"/>
            <a:ext cx="3169337" cy="1152128"/>
          </a:xfrm>
          <a:prstGeom prst="rect">
            <a:avLst/>
          </a:prstGeom>
          <a:noFill/>
          <a:ln>
            <a:noFill/>
          </a:ln>
          <a:effectLst>
            <a:outerShdw blurRad="44450" algn="ctr" dir="5400000" dist="27939">
              <a:srgbClr val="000000">
                <a:alpha val="31764"/>
              </a:srgbClr>
            </a:outerShdw>
          </a:effectLst>
        </p:spPr>
      </p:pic>
      <p:sp>
        <p:nvSpPr>
          <p:cNvPr id="470" name="Shape 470"/>
          <p:cNvSpPr/>
          <p:nvPr/>
        </p:nvSpPr>
        <p:spPr>
          <a:xfrm>
            <a:off x="5929321" y="571479"/>
            <a:ext cx="2262157" cy="83099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800">
                <a:solidFill>
                  <a:schemeClr val="dk1"/>
                </a:solidFill>
                <a:latin typeface="Calibri"/>
                <a:ea typeface="Calibri"/>
                <a:cs typeface="Calibri"/>
                <a:sym typeface="Calibri"/>
              </a:rPr>
              <a:t>نشاط 1-4</a:t>
            </a:r>
          </a:p>
        </p:txBody>
      </p:sp>
      <p:pic>
        <p:nvPicPr>
          <p:cNvPr descr="889svfoir2ec.gif" id="471" name="Shape 471"/>
          <p:cNvPicPr preferRelativeResize="0"/>
          <p:nvPr/>
        </p:nvPicPr>
        <p:blipFill rotWithShape="1">
          <a:blip r:embed="rId4">
            <a:alphaModFix/>
          </a:blip>
          <a:srcRect b="0" l="0" r="0" t="0"/>
          <a:stretch/>
        </p:blipFill>
        <p:spPr>
          <a:xfrm>
            <a:off x="395536" y="1916832"/>
            <a:ext cx="8208910" cy="4680520"/>
          </a:xfrm>
          <a:prstGeom prst="rect">
            <a:avLst/>
          </a:prstGeom>
          <a:solidFill>
            <a:schemeClr val="lt1"/>
          </a:solidFill>
          <a:ln>
            <a:noFill/>
          </a:ln>
        </p:spPr>
      </p:pic>
      <p:sp>
        <p:nvSpPr>
          <p:cNvPr id="472" name="Shape 472"/>
          <p:cNvSpPr/>
          <p:nvPr/>
        </p:nvSpPr>
        <p:spPr>
          <a:xfrm>
            <a:off x="1214413" y="2285991"/>
            <a:ext cx="6696744" cy="132343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4000">
                <a:solidFill>
                  <a:srgbClr val="FF0000"/>
                </a:solidFill>
                <a:latin typeface="Calibri"/>
                <a:ea typeface="Calibri"/>
                <a:cs typeface="Calibri"/>
                <a:sym typeface="Calibri"/>
              </a:rPr>
              <a:t>قيم صاحب هذه الشخصية (من حيث توكيد الذات)</a:t>
            </a:r>
          </a:p>
        </p:txBody>
      </p:sp>
      <p:sp>
        <p:nvSpPr>
          <p:cNvPr id="473" name="Shape 473"/>
          <p:cNvSpPr/>
          <p:nvPr/>
        </p:nvSpPr>
        <p:spPr>
          <a:xfrm>
            <a:off x="1071537" y="4000503"/>
            <a:ext cx="6895379" cy="64633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3600">
                <a:solidFill>
                  <a:srgbClr val="0000CC"/>
                </a:solidFill>
                <a:latin typeface="Calibri"/>
                <a:ea typeface="Calibri"/>
                <a:cs typeface="Calibri"/>
                <a:sym typeface="Calibri"/>
              </a:rPr>
              <a:t>شخصية تعاني من إنكار الذات.</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73"/>
                                        </p:tgtEl>
                                        <p:attrNameLst>
                                          <p:attrName>style.visibility</p:attrName>
                                        </p:attrNameLst>
                                      </p:cBhvr>
                                      <p:to>
                                        <p:strVal val="visible"/>
                                      </p:to>
                                    </p:set>
                                    <p:animEffect filter="fade" transition="in">
                                      <p:cBhvr>
                                        <p:cTn dur="500"/>
                                        <p:tgtEl>
                                          <p:spTgt spid="47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77" name="Shape 477"/>
        <p:cNvGrpSpPr/>
        <p:nvPr/>
      </p:nvGrpSpPr>
      <p:grpSpPr>
        <a:xfrm>
          <a:off x="0" y="0"/>
          <a:ext cx="0" cy="0"/>
          <a:chOff x="0" y="0"/>
          <a:chExt cx="0" cy="0"/>
        </a:xfrm>
      </p:grpSpPr>
      <p:pic>
        <p:nvPicPr>
          <p:cNvPr descr="9OFF%20s.jpg" id="478" name="Shape 478"/>
          <p:cNvPicPr preferRelativeResize="0"/>
          <p:nvPr/>
        </p:nvPicPr>
        <p:blipFill rotWithShape="1">
          <a:blip r:embed="rId3">
            <a:alphaModFix/>
          </a:blip>
          <a:srcRect b="0" l="0" r="0" t="0"/>
          <a:stretch/>
        </p:blipFill>
        <p:spPr>
          <a:xfrm>
            <a:off x="6072198" y="332656"/>
            <a:ext cx="2676265" cy="990997"/>
          </a:xfrm>
          <a:prstGeom prst="rect">
            <a:avLst/>
          </a:prstGeom>
          <a:noFill/>
          <a:ln cap="flat" cmpd="sng" w="38100">
            <a:solidFill>
              <a:srgbClr val="E5B8B7"/>
            </a:solidFill>
            <a:prstDash val="solid"/>
            <a:round/>
            <a:headEnd len="med" w="med" type="none"/>
            <a:tailEnd len="med" w="med" type="none"/>
          </a:ln>
        </p:spPr>
      </p:pic>
      <p:sp>
        <p:nvSpPr>
          <p:cNvPr id="479" name="Shape 479"/>
          <p:cNvSpPr/>
          <p:nvPr/>
        </p:nvSpPr>
        <p:spPr>
          <a:xfrm>
            <a:off x="6342292" y="404663"/>
            <a:ext cx="2262157" cy="83099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800">
                <a:solidFill>
                  <a:srgbClr val="FFFF66"/>
                </a:solidFill>
                <a:latin typeface="Calibri"/>
                <a:ea typeface="Calibri"/>
                <a:cs typeface="Calibri"/>
                <a:sym typeface="Calibri"/>
              </a:rPr>
              <a:t>نشاط 1-5</a:t>
            </a:r>
          </a:p>
        </p:txBody>
      </p:sp>
      <p:pic>
        <p:nvPicPr>
          <p:cNvPr descr="c-1.png" id="480" name="Shape 480"/>
          <p:cNvPicPr preferRelativeResize="0"/>
          <p:nvPr/>
        </p:nvPicPr>
        <p:blipFill rotWithShape="1">
          <a:blip r:embed="rId4">
            <a:alphaModFix/>
          </a:blip>
          <a:srcRect b="0" l="0" r="0" t="0"/>
          <a:stretch/>
        </p:blipFill>
        <p:spPr>
          <a:xfrm>
            <a:off x="323528" y="1905000"/>
            <a:ext cx="8568951" cy="4188295"/>
          </a:xfrm>
          <a:prstGeom prst="rect">
            <a:avLst/>
          </a:prstGeom>
          <a:solidFill>
            <a:schemeClr val="lt1"/>
          </a:solidFill>
          <a:ln>
            <a:noFill/>
          </a:ln>
        </p:spPr>
      </p:pic>
      <p:sp>
        <p:nvSpPr>
          <p:cNvPr id="481" name="Shape 481"/>
          <p:cNvSpPr/>
          <p:nvPr/>
        </p:nvSpPr>
        <p:spPr>
          <a:xfrm>
            <a:off x="1000100" y="2285991"/>
            <a:ext cx="7200799"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rgbClr val="CC0099"/>
                </a:solidFill>
                <a:latin typeface="Calibri"/>
                <a:ea typeface="Calibri"/>
                <a:cs typeface="Calibri"/>
                <a:sym typeface="Calibri"/>
              </a:rPr>
              <a:t>اختر ثلاث صفات اجتماعية تتمنى أن يصفك الآخرون بها؟</a:t>
            </a:r>
          </a:p>
        </p:txBody>
      </p:sp>
      <p:sp>
        <p:nvSpPr>
          <p:cNvPr id="482" name="Shape 482"/>
          <p:cNvSpPr/>
          <p:nvPr/>
        </p:nvSpPr>
        <p:spPr>
          <a:xfrm>
            <a:off x="1357290" y="4000503"/>
            <a:ext cx="6707573" cy="1569660"/>
          </a:xfrm>
          <a:prstGeom prst="rect">
            <a:avLst/>
          </a:prstGeom>
          <a:noFill/>
          <a:ln>
            <a:noFill/>
          </a:ln>
        </p:spPr>
        <p:txBody>
          <a:bodyPr anchorCtr="0" anchor="ctr" bIns="45700" lIns="91425" rIns="91425" tIns="45700">
            <a:noAutofit/>
          </a:bodyPr>
          <a:lstStyle/>
          <a:p>
            <a:pPr indent="0" lvl="0" marL="0" marR="0" rtl="1" algn="r">
              <a:spcBef>
                <a:spcPts val="0"/>
              </a:spcBef>
              <a:buClr>
                <a:srgbClr val="0000CC"/>
              </a:buClr>
              <a:buSzPct val="100000"/>
              <a:buFont typeface="Arial"/>
              <a:buChar char="•"/>
            </a:pPr>
            <a:r>
              <a:rPr b="1" lang="ar-EG" sz="3200">
                <a:solidFill>
                  <a:srgbClr val="0000CC"/>
                </a:solidFill>
                <a:latin typeface="Calibri"/>
                <a:ea typeface="Calibri"/>
                <a:cs typeface="Calibri"/>
                <a:sym typeface="Calibri"/>
              </a:rPr>
              <a:t>الحقوق الخاصة.</a:t>
            </a:r>
          </a:p>
          <a:p>
            <a:pPr indent="0" lvl="0" marL="0" marR="0" rtl="1" algn="r">
              <a:spcBef>
                <a:spcPts val="0"/>
              </a:spcBef>
              <a:buClr>
                <a:srgbClr val="0000CC"/>
              </a:buClr>
              <a:buSzPct val="100000"/>
              <a:buFont typeface="Arial"/>
              <a:buChar char="•"/>
            </a:pPr>
            <a:r>
              <a:rPr b="1" lang="ar-EG" sz="3200">
                <a:solidFill>
                  <a:srgbClr val="0000CC"/>
                </a:solidFill>
                <a:latin typeface="Calibri"/>
                <a:ea typeface="Calibri"/>
                <a:cs typeface="Calibri"/>
                <a:sym typeface="Calibri"/>
              </a:rPr>
              <a:t>مواجهة الآخرين.</a:t>
            </a:r>
          </a:p>
          <a:p>
            <a:pPr indent="0" lvl="0" marL="0" marR="0" rtl="1" algn="r">
              <a:spcBef>
                <a:spcPts val="0"/>
              </a:spcBef>
              <a:buClr>
                <a:srgbClr val="0000CC"/>
              </a:buClr>
              <a:buSzPct val="100000"/>
              <a:buFont typeface="Arial"/>
              <a:buChar char="•"/>
            </a:pPr>
            <a:r>
              <a:rPr b="1" lang="ar-EG" sz="3200">
                <a:solidFill>
                  <a:srgbClr val="0000CC"/>
                </a:solidFill>
                <a:latin typeface="Calibri"/>
                <a:ea typeface="Calibri"/>
                <a:cs typeface="Calibri"/>
                <a:sym typeface="Calibri"/>
              </a:rPr>
              <a:t>متعاون.</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78"/>
                                        </p:tgtEl>
                                        <p:attrNameLst>
                                          <p:attrName>style.visibility</p:attrName>
                                        </p:attrNameLst>
                                      </p:cBhvr>
                                      <p:to>
                                        <p:strVal val="visible"/>
                                      </p:to>
                                    </p:set>
                                    <p:animEffect filter="fade" transition="in">
                                      <p:cBhvr>
                                        <p:cTn dur="500"/>
                                        <p:tgtEl>
                                          <p:spTgt spid="478"/>
                                        </p:tgtEl>
                                      </p:cBhvr>
                                    </p:animEffect>
                                  </p:childTnLst>
                                </p:cTn>
                              </p:par>
                              <p:par>
                                <p:cTn fill="hold" nodeType="withEffect" presetClass="entr" presetID="10" presetSubtype="0">
                                  <p:stCondLst>
                                    <p:cond delay="0"/>
                                  </p:stCondLst>
                                  <p:childTnLst>
                                    <p:set>
                                      <p:cBhvr>
                                        <p:cTn dur="1" fill="hold">
                                          <p:stCondLst>
                                            <p:cond delay="0"/>
                                          </p:stCondLst>
                                        </p:cTn>
                                        <p:tgtEl>
                                          <p:spTgt spid="479"/>
                                        </p:tgtEl>
                                        <p:attrNameLst>
                                          <p:attrName>style.visibility</p:attrName>
                                        </p:attrNameLst>
                                      </p:cBhvr>
                                      <p:to>
                                        <p:strVal val="visible"/>
                                      </p:to>
                                    </p:set>
                                    <p:animEffect filter="fade" transition="in">
                                      <p:cBhvr>
                                        <p:cTn dur="500"/>
                                        <p:tgtEl>
                                          <p:spTgt spid="47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0"/>
                                        </p:tgtEl>
                                        <p:attrNameLst>
                                          <p:attrName>style.visibility</p:attrName>
                                        </p:attrNameLst>
                                      </p:cBhvr>
                                      <p:to>
                                        <p:strVal val="visible"/>
                                      </p:to>
                                    </p:set>
                                    <p:animEffect filter="fade" transition="in">
                                      <p:cBhvr>
                                        <p:cTn dur="500"/>
                                        <p:tgtEl>
                                          <p:spTgt spid="480"/>
                                        </p:tgtEl>
                                      </p:cBhvr>
                                    </p:animEffect>
                                  </p:childTnLst>
                                </p:cTn>
                              </p:par>
                              <p:par>
                                <p:cTn fill="hold" nodeType="withEffect" presetClass="entr" presetID="10" presetSubtype="0">
                                  <p:stCondLst>
                                    <p:cond delay="0"/>
                                  </p:stCondLst>
                                  <p:childTnLst>
                                    <p:set>
                                      <p:cBhvr>
                                        <p:cTn dur="1" fill="hold">
                                          <p:stCondLst>
                                            <p:cond delay="0"/>
                                          </p:stCondLst>
                                        </p:cTn>
                                        <p:tgtEl>
                                          <p:spTgt spid="481"/>
                                        </p:tgtEl>
                                        <p:attrNameLst>
                                          <p:attrName>style.visibility</p:attrName>
                                        </p:attrNameLst>
                                      </p:cBhvr>
                                      <p:to>
                                        <p:strVal val="visible"/>
                                      </p:to>
                                    </p:set>
                                    <p:animEffect filter="fade" transition="in">
                                      <p:cBhvr>
                                        <p:cTn dur="500"/>
                                        <p:tgtEl>
                                          <p:spTgt spid="48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2">
                                            <p:txEl>
                                              <p:pRg end="0" st="0"/>
                                            </p:txEl>
                                          </p:spTgt>
                                        </p:tgtEl>
                                        <p:attrNameLst>
                                          <p:attrName>style.visibility</p:attrName>
                                        </p:attrNameLst>
                                      </p:cBhvr>
                                      <p:to>
                                        <p:strVal val="visible"/>
                                      </p:to>
                                    </p:set>
                                    <p:animEffect filter="fade" transition="in">
                                      <p:cBhvr>
                                        <p:cTn dur="500"/>
                                        <p:tgtEl>
                                          <p:spTgt spid="48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2">
                                            <p:txEl>
                                              <p:pRg end="1" st="1"/>
                                            </p:txEl>
                                          </p:spTgt>
                                        </p:tgtEl>
                                        <p:attrNameLst>
                                          <p:attrName>style.visibility</p:attrName>
                                        </p:attrNameLst>
                                      </p:cBhvr>
                                      <p:to>
                                        <p:strVal val="visible"/>
                                      </p:to>
                                    </p:set>
                                    <p:animEffect filter="fade" transition="in">
                                      <p:cBhvr>
                                        <p:cTn dur="500"/>
                                        <p:tgtEl>
                                          <p:spTgt spid="48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2">
                                            <p:txEl>
                                              <p:pRg end="2" st="2"/>
                                            </p:txEl>
                                          </p:spTgt>
                                        </p:tgtEl>
                                        <p:attrNameLst>
                                          <p:attrName>style.visibility</p:attrName>
                                        </p:attrNameLst>
                                      </p:cBhvr>
                                      <p:to>
                                        <p:strVal val="visible"/>
                                      </p:to>
                                    </p:set>
                                    <p:animEffect filter="fade" transition="in">
                                      <p:cBhvr>
                                        <p:cTn dur="500"/>
                                        <p:tgtEl>
                                          <p:spTgt spid="482">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86" name="Shape 486"/>
        <p:cNvGrpSpPr/>
        <p:nvPr/>
      </p:nvGrpSpPr>
      <p:grpSpPr>
        <a:xfrm>
          <a:off x="0" y="0"/>
          <a:ext cx="0" cy="0"/>
          <a:chOff x="0" y="0"/>
          <a:chExt cx="0" cy="0"/>
        </a:xfrm>
      </p:grpSpPr>
      <p:pic>
        <p:nvPicPr>
          <p:cNvPr descr="9OFF%20s.jpg" id="487" name="Shape 487"/>
          <p:cNvPicPr preferRelativeResize="0"/>
          <p:nvPr/>
        </p:nvPicPr>
        <p:blipFill rotWithShape="1">
          <a:blip r:embed="rId3">
            <a:alphaModFix/>
          </a:blip>
          <a:srcRect b="0" l="0" r="0" t="0"/>
          <a:stretch/>
        </p:blipFill>
        <p:spPr>
          <a:xfrm>
            <a:off x="6072198" y="332656"/>
            <a:ext cx="2676265" cy="990997"/>
          </a:xfrm>
          <a:prstGeom prst="rect">
            <a:avLst/>
          </a:prstGeom>
          <a:noFill/>
          <a:ln cap="flat" cmpd="sng" w="38100">
            <a:solidFill>
              <a:srgbClr val="E5B8B7"/>
            </a:solidFill>
            <a:prstDash val="solid"/>
            <a:round/>
            <a:headEnd len="med" w="med" type="none"/>
            <a:tailEnd len="med" w="med" type="none"/>
          </a:ln>
        </p:spPr>
      </p:pic>
      <p:sp>
        <p:nvSpPr>
          <p:cNvPr id="488" name="Shape 488"/>
          <p:cNvSpPr/>
          <p:nvPr/>
        </p:nvSpPr>
        <p:spPr>
          <a:xfrm>
            <a:off x="6342292" y="404663"/>
            <a:ext cx="2262157" cy="83099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800">
                <a:solidFill>
                  <a:srgbClr val="FFFF66"/>
                </a:solidFill>
                <a:latin typeface="Calibri"/>
                <a:ea typeface="Calibri"/>
                <a:cs typeface="Calibri"/>
                <a:sym typeface="Calibri"/>
              </a:rPr>
              <a:t>نشاط 1-5</a:t>
            </a:r>
          </a:p>
        </p:txBody>
      </p:sp>
      <p:pic>
        <p:nvPicPr>
          <p:cNvPr descr="c-1.png" id="489" name="Shape 489"/>
          <p:cNvPicPr preferRelativeResize="0"/>
          <p:nvPr/>
        </p:nvPicPr>
        <p:blipFill rotWithShape="1">
          <a:blip r:embed="rId4">
            <a:alphaModFix/>
          </a:blip>
          <a:srcRect b="0" l="0" r="0" t="0"/>
          <a:stretch/>
        </p:blipFill>
        <p:spPr>
          <a:xfrm>
            <a:off x="323528" y="1905000"/>
            <a:ext cx="8568951" cy="4188295"/>
          </a:xfrm>
          <a:prstGeom prst="rect">
            <a:avLst/>
          </a:prstGeom>
          <a:solidFill>
            <a:schemeClr val="lt1"/>
          </a:solidFill>
          <a:ln>
            <a:noFill/>
          </a:ln>
        </p:spPr>
      </p:pic>
      <p:sp>
        <p:nvSpPr>
          <p:cNvPr id="490" name="Shape 490"/>
          <p:cNvSpPr/>
          <p:nvPr/>
        </p:nvSpPr>
        <p:spPr>
          <a:xfrm>
            <a:off x="1000100" y="2285991"/>
            <a:ext cx="7200799" cy="132343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rgbClr val="0000FF"/>
                </a:solidFill>
                <a:latin typeface="Calibri"/>
                <a:ea typeface="Calibri"/>
                <a:cs typeface="Calibri"/>
                <a:sym typeface="Calibri"/>
              </a:rPr>
              <a:t>(ب) اكتب ما يفسر اختيارك لهذه الصفات وما علاقتها بحياتك؟</a:t>
            </a:r>
          </a:p>
        </p:txBody>
      </p:sp>
      <p:sp>
        <p:nvSpPr>
          <p:cNvPr id="491" name="Shape 491"/>
          <p:cNvSpPr/>
          <p:nvPr/>
        </p:nvSpPr>
        <p:spPr>
          <a:xfrm>
            <a:off x="1357290" y="4211428"/>
            <a:ext cx="6707573" cy="646331"/>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3600">
                <a:solidFill>
                  <a:srgbClr val="FF0000"/>
                </a:solidFill>
                <a:latin typeface="Calibri"/>
                <a:ea typeface="Calibri"/>
                <a:cs typeface="Calibri"/>
                <a:sym typeface="Calibri"/>
              </a:rPr>
              <a:t>هذه الصفات مهمة في توكيد الذات.</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90"/>
                                        </p:tgtEl>
                                        <p:attrNameLst>
                                          <p:attrName>style.visibility</p:attrName>
                                        </p:attrNameLst>
                                      </p:cBhvr>
                                      <p:to>
                                        <p:strVal val="visible"/>
                                      </p:to>
                                    </p:set>
                                    <p:animEffect filter="fade" transition="in">
                                      <p:cBhvr>
                                        <p:cTn dur="500"/>
                                        <p:tgtEl>
                                          <p:spTgt spid="49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1">
                                            <p:txEl>
                                              <p:pRg end="0" st="0"/>
                                            </p:txEl>
                                          </p:spTgt>
                                        </p:tgtEl>
                                        <p:attrNameLst>
                                          <p:attrName>style.visibility</p:attrName>
                                        </p:attrNameLst>
                                      </p:cBhvr>
                                      <p:to>
                                        <p:strVal val="visible"/>
                                      </p:to>
                                    </p:set>
                                    <p:animEffect filter="fade" transition="in">
                                      <p:cBhvr>
                                        <p:cTn dur="500"/>
                                        <p:tgtEl>
                                          <p:spTgt spid="491">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95" name="Shape 495"/>
        <p:cNvGrpSpPr/>
        <p:nvPr/>
      </p:nvGrpSpPr>
      <p:grpSpPr>
        <a:xfrm>
          <a:off x="0" y="0"/>
          <a:ext cx="0" cy="0"/>
          <a:chOff x="0" y="0"/>
          <a:chExt cx="0" cy="0"/>
        </a:xfrm>
      </p:grpSpPr>
      <p:pic>
        <p:nvPicPr>
          <p:cNvPr descr="9OFF%20s.jpg" id="496" name="Shape 496"/>
          <p:cNvPicPr preferRelativeResize="0"/>
          <p:nvPr/>
        </p:nvPicPr>
        <p:blipFill rotWithShape="1">
          <a:blip r:embed="rId3">
            <a:alphaModFix/>
          </a:blip>
          <a:srcRect b="0" l="0" r="0" t="0"/>
          <a:stretch/>
        </p:blipFill>
        <p:spPr>
          <a:xfrm>
            <a:off x="6072198" y="332656"/>
            <a:ext cx="2676265" cy="990997"/>
          </a:xfrm>
          <a:prstGeom prst="rect">
            <a:avLst/>
          </a:prstGeom>
          <a:noFill/>
          <a:ln cap="flat" cmpd="sng" w="38100">
            <a:solidFill>
              <a:srgbClr val="E5B8B7"/>
            </a:solidFill>
            <a:prstDash val="solid"/>
            <a:round/>
            <a:headEnd len="med" w="med" type="none"/>
            <a:tailEnd len="med" w="med" type="none"/>
          </a:ln>
        </p:spPr>
      </p:pic>
      <p:sp>
        <p:nvSpPr>
          <p:cNvPr id="497" name="Shape 497"/>
          <p:cNvSpPr/>
          <p:nvPr/>
        </p:nvSpPr>
        <p:spPr>
          <a:xfrm>
            <a:off x="6342292" y="404663"/>
            <a:ext cx="2262157" cy="83099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800">
                <a:solidFill>
                  <a:srgbClr val="FFFF66"/>
                </a:solidFill>
                <a:latin typeface="Calibri"/>
                <a:ea typeface="Calibri"/>
                <a:cs typeface="Calibri"/>
                <a:sym typeface="Calibri"/>
              </a:rPr>
              <a:t>نشاط 1-5</a:t>
            </a:r>
          </a:p>
        </p:txBody>
      </p:sp>
      <p:pic>
        <p:nvPicPr>
          <p:cNvPr descr="c-1.png" id="498" name="Shape 498"/>
          <p:cNvPicPr preferRelativeResize="0"/>
          <p:nvPr/>
        </p:nvPicPr>
        <p:blipFill rotWithShape="1">
          <a:blip r:embed="rId4">
            <a:alphaModFix/>
          </a:blip>
          <a:srcRect b="0" l="0" r="0" t="0"/>
          <a:stretch/>
        </p:blipFill>
        <p:spPr>
          <a:xfrm>
            <a:off x="323528" y="1905000"/>
            <a:ext cx="8568951" cy="4188295"/>
          </a:xfrm>
          <a:prstGeom prst="rect">
            <a:avLst/>
          </a:prstGeom>
          <a:solidFill>
            <a:schemeClr val="lt1"/>
          </a:solidFill>
          <a:ln>
            <a:noFill/>
          </a:ln>
        </p:spPr>
      </p:pic>
      <p:sp>
        <p:nvSpPr>
          <p:cNvPr id="499" name="Shape 499"/>
          <p:cNvSpPr/>
          <p:nvPr/>
        </p:nvSpPr>
        <p:spPr>
          <a:xfrm>
            <a:off x="1000100" y="2285991"/>
            <a:ext cx="7200799" cy="70788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rgbClr val="0000FF"/>
                </a:solidFill>
                <a:latin typeface="Calibri"/>
                <a:ea typeface="Calibri"/>
                <a:cs typeface="Calibri"/>
                <a:sym typeface="Calibri"/>
              </a:rPr>
              <a:t>(ج) لماذا لا تستطيع امتلاك هذه الصفة؟</a:t>
            </a:r>
          </a:p>
        </p:txBody>
      </p:sp>
      <p:sp>
        <p:nvSpPr>
          <p:cNvPr id="500" name="Shape 500"/>
          <p:cNvSpPr/>
          <p:nvPr/>
        </p:nvSpPr>
        <p:spPr>
          <a:xfrm>
            <a:off x="1357290" y="4000503"/>
            <a:ext cx="6707573" cy="338554"/>
          </a:xfrm>
          <a:prstGeom prst="rect">
            <a:avLst/>
          </a:prstGeom>
          <a:noFill/>
          <a:ln>
            <a:noFill/>
          </a:ln>
        </p:spPr>
        <p:txBody>
          <a:bodyPr anchorCtr="0" anchor="ctr" bIns="45700" lIns="91425" rIns="91425" tIns="45700">
            <a:noAutofit/>
          </a:bodyPr>
          <a:lstStyle/>
          <a:p>
            <a:pPr indent="-514350" lvl="0" marL="514350" marR="0" rtl="1" algn="ctr">
              <a:spcBef>
                <a:spcPts val="0"/>
              </a:spcBef>
              <a:buSzPct val="25000"/>
              <a:buNone/>
            </a:pPr>
            <a:r>
              <a:rPr b="1" lang="ar-EG" sz="1600">
                <a:solidFill>
                  <a:schemeClr val="dk1"/>
                </a:solidFill>
                <a:latin typeface="Calibri"/>
                <a:ea typeface="Calibri"/>
                <a:cs typeface="Calibri"/>
                <a:sym typeface="Calibri"/>
              </a:rPr>
              <a:t>.....................................................................</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99"/>
                                        </p:tgtEl>
                                        <p:attrNameLst>
                                          <p:attrName>style.visibility</p:attrName>
                                        </p:attrNameLst>
                                      </p:cBhvr>
                                      <p:to>
                                        <p:strVal val="visible"/>
                                      </p:to>
                                    </p:set>
                                    <p:animEffect filter="fade" transition="in">
                                      <p:cBhvr>
                                        <p:cTn dur="500"/>
                                        <p:tgtEl>
                                          <p:spTgt spid="49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0">
                                            <p:txEl>
                                              <p:pRg end="0" st="0"/>
                                            </p:txEl>
                                          </p:spTgt>
                                        </p:tgtEl>
                                        <p:attrNameLst>
                                          <p:attrName>style.visibility</p:attrName>
                                        </p:attrNameLst>
                                      </p:cBhvr>
                                      <p:to>
                                        <p:strVal val="visible"/>
                                      </p:to>
                                    </p:set>
                                    <p:animEffect filter="fade" transition="in">
                                      <p:cBhvr>
                                        <p:cTn dur="500"/>
                                        <p:tgtEl>
                                          <p:spTgt spid="500">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04" name="Shape 504"/>
        <p:cNvGrpSpPr/>
        <p:nvPr/>
      </p:nvGrpSpPr>
      <p:grpSpPr>
        <a:xfrm>
          <a:off x="0" y="0"/>
          <a:ext cx="0" cy="0"/>
          <a:chOff x="0" y="0"/>
          <a:chExt cx="0" cy="0"/>
        </a:xfrm>
      </p:grpSpPr>
      <p:pic>
        <p:nvPicPr>
          <p:cNvPr descr="صورة1.png" id="505" name="Shape 505"/>
          <p:cNvPicPr preferRelativeResize="0"/>
          <p:nvPr/>
        </p:nvPicPr>
        <p:blipFill rotWithShape="1">
          <a:blip r:embed="rId3">
            <a:alphaModFix/>
          </a:blip>
          <a:srcRect b="0" l="0" r="0" t="0"/>
          <a:stretch/>
        </p:blipFill>
        <p:spPr>
          <a:xfrm>
            <a:off x="5940151" y="260647"/>
            <a:ext cx="2915816" cy="1440160"/>
          </a:xfrm>
          <a:prstGeom prst="rect">
            <a:avLst/>
          </a:prstGeom>
          <a:noFill/>
          <a:ln>
            <a:noFill/>
          </a:ln>
        </p:spPr>
      </p:pic>
      <p:sp>
        <p:nvSpPr>
          <p:cNvPr id="506" name="Shape 506"/>
          <p:cNvSpPr/>
          <p:nvPr/>
        </p:nvSpPr>
        <p:spPr>
          <a:xfrm>
            <a:off x="6221655" y="476672"/>
            <a:ext cx="2238776" cy="1015662"/>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6000">
                <a:solidFill>
                  <a:srgbClr val="000099"/>
                </a:solidFill>
                <a:latin typeface="Calibri"/>
                <a:ea typeface="Calibri"/>
                <a:cs typeface="Calibri"/>
                <a:sym typeface="Calibri"/>
              </a:rPr>
              <a:t>روابط</a:t>
            </a:r>
          </a:p>
        </p:txBody>
      </p:sp>
      <p:pic>
        <p:nvPicPr>
          <p:cNvPr descr="frames48.gif" id="507" name="Shape 507"/>
          <p:cNvPicPr preferRelativeResize="0"/>
          <p:nvPr/>
        </p:nvPicPr>
        <p:blipFill rotWithShape="1">
          <a:blip r:embed="rId4">
            <a:alphaModFix/>
          </a:blip>
          <a:srcRect b="0" l="0" r="0" t="0"/>
          <a:stretch/>
        </p:blipFill>
        <p:spPr>
          <a:xfrm>
            <a:off x="0" y="1916832"/>
            <a:ext cx="9144000" cy="4392488"/>
          </a:xfrm>
          <a:prstGeom prst="rect">
            <a:avLst/>
          </a:prstGeom>
          <a:solidFill>
            <a:schemeClr val="lt1"/>
          </a:solidFill>
          <a:ln>
            <a:noFill/>
          </a:ln>
        </p:spPr>
      </p:pic>
      <p:sp>
        <p:nvSpPr>
          <p:cNvPr id="508" name="Shape 508"/>
          <p:cNvSpPr/>
          <p:nvPr/>
        </p:nvSpPr>
        <p:spPr>
          <a:xfrm>
            <a:off x="827583" y="3258450"/>
            <a:ext cx="7488831" cy="1384995"/>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4000">
                <a:solidFill>
                  <a:schemeClr val="dk1"/>
                </a:solidFill>
                <a:latin typeface="Calibri"/>
                <a:ea typeface="Calibri"/>
                <a:cs typeface="Calibri"/>
                <a:sym typeface="Calibri"/>
              </a:rPr>
              <a:t>موقع الشفا للصحة النفسية والتربية الخاصة</a:t>
            </a:r>
          </a:p>
          <a:p>
            <a:pPr indent="0" lvl="0" marL="0" marR="0" rtl="1" algn="ctr">
              <a:spcBef>
                <a:spcPts val="0"/>
              </a:spcBef>
              <a:buSzPct val="25000"/>
              <a:buNone/>
            </a:pPr>
            <a:r>
              <a:rPr b="1" lang="ar-EG" sz="4400" u="sng">
                <a:solidFill>
                  <a:schemeClr val="hlink"/>
                </a:solidFill>
                <a:latin typeface="Calibri"/>
                <a:ea typeface="Calibri"/>
                <a:cs typeface="Calibri"/>
                <a:sym typeface="Calibri"/>
                <a:hlinkClick r:id="rId5"/>
              </a:rPr>
              <a:t>http://shifaportal.com</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05"/>
                                        </p:tgtEl>
                                        <p:attrNameLst>
                                          <p:attrName>style.visibility</p:attrName>
                                        </p:attrNameLst>
                                      </p:cBhvr>
                                      <p:to>
                                        <p:strVal val="visible"/>
                                      </p:to>
                                    </p:set>
                                    <p:animEffect filter="fade" transition="in">
                                      <p:cBhvr>
                                        <p:cTn dur="500"/>
                                        <p:tgtEl>
                                          <p:spTgt spid="505"/>
                                        </p:tgtEl>
                                      </p:cBhvr>
                                    </p:animEffect>
                                  </p:childTnLst>
                                </p:cTn>
                              </p:par>
                              <p:par>
                                <p:cTn fill="hold" nodeType="withEffect" presetClass="entr" presetID="10" presetSubtype="0">
                                  <p:stCondLst>
                                    <p:cond delay="0"/>
                                  </p:stCondLst>
                                  <p:childTnLst>
                                    <p:set>
                                      <p:cBhvr>
                                        <p:cTn dur="1" fill="hold">
                                          <p:stCondLst>
                                            <p:cond delay="0"/>
                                          </p:stCondLst>
                                        </p:cTn>
                                        <p:tgtEl>
                                          <p:spTgt spid="506"/>
                                        </p:tgtEl>
                                        <p:attrNameLst>
                                          <p:attrName>style.visibility</p:attrName>
                                        </p:attrNameLst>
                                      </p:cBhvr>
                                      <p:to>
                                        <p:strVal val="visible"/>
                                      </p:to>
                                    </p:set>
                                    <p:animEffect filter="fade" transition="in">
                                      <p:cBhvr>
                                        <p:cTn dur="500"/>
                                        <p:tgtEl>
                                          <p:spTgt spid="50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7"/>
                                        </p:tgtEl>
                                        <p:attrNameLst>
                                          <p:attrName>style.visibility</p:attrName>
                                        </p:attrNameLst>
                                      </p:cBhvr>
                                      <p:to>
                                        <p:strVal val="visible"/>
                                      </p:to>
                                    </p:set>
                                    <p:animEffect filter="fade" transition="in">
                                      <p:cBhvr>
                                        <p:cTn dur="500"/>
                                        <p:tgtEl>
                                          <p:spTgt spid="507"/>
                                        </p:tgtEl>
                                      </p:cBhvr>
                                    </p:animEffect>
                                  </p:childTnLst>
                                </p:cTn>
                              </p:par>
                              <p:par>
                                <p:cTn fill="hold" nodeType="withEffect" presetClass="entr" presetID="10" presetSubtype="0">
                                  <p:stCondLst>
                                    <p:cond delay="0"/>
                                  </p:stCondLst>
                                  <p:childTnLst>
                                    <p:set>
                                      <p:cBhvr>
                                        <p:cTn dur="1" fill="hold">
                                          <p:stCondLst>
                                            <p:cond delay="0"/>
                                          </p:stCondLst>
                                        </p:cTn>
                                        <p:tgtEl>
                                          <p:spTgt spid="508"/>
                                        </p:tgtEl>
                                        <p:attrNameLst>
                                          <p:attrName>style.visibility</p:attrName>
                                        </p:attrNameLst>
                                      </p:cBhvr>
                                      <p:to>
                                        <p:strVal val="visible"/>
                                      </p:to>
                                    </p:set>
                                    <p:animEffect filter="fade" transition="in">
                                      <p:cBhvr>
                                        <p:cTn dur="500"/>
                                        <p:tgtEl>
                                          <p:spTgt spid="5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12" name="Shape 512"/>
        <p:cNvGrpSpPr/>
        <p:nvPr/>
      </p:nvGrpSpPr>
      <p:grpSpPr>
        <a:xfrm>
          <a:off x="0" y="0"/>
          <a:ext cx="0" cy="0"/>
          <a:chOff x="0" y="0"/>
          <a:chExt cx="0" cy="0"/>
        </a:xfrm>
      </p:grpSpPr>
      <p:grpSp>
        <p:nvGrpSpPr>
          <p:cNvPr id="513" name="Shape 513"/>
          <p:cNvGrpSpPr/>
          <p:nvPr/>
        </p:nvGrpSpPr>
        <p:grpSpPr>
          <a:xfrm>
            <a:off x="539551" y="1700808"/>
            <a:ext cx="7920880" cy="3168352"/>
            <a:chOff x="1585974" y="838200"/>
            <a:chExt cx="6136096" cy="4895056"/>
          </a:xfrm>
        </p:grpSpPr>
        <p:sp>
          <p:nvSpPr>
            <p:cNvPr id="514" name="Shape 514"/>
            <p:cNvSpPr/>
            <p:nvPr/>
          </p:nvSpPr>
          <p:spPr>
            <a:xfrm>
              <a:off x="2579866" y="1844824"/>
              <a:ext cx="4323459" cy="2952328"/>
            </a:xfrm>
            <a:prstGeom prst="roundRect">
              <a:avLst>
                <a:gd fmla="val 2118" name="adj"/>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pic>
          <p:nvPicPr>
            <p:cNvPr descr="FRM0026.JPG" id="515" name="Shape 515"/>
            <p:cNvPicPr preferRelativeResize="0"/>
            <p:nvPr/>
          </p:nvPicPr>
          <p:blipFill rotWithShape="1">
            <a:blip r:embed="rId3">
              <a:alphaModFix/>
            </a:blip>
            <a:srcRect b="0" l="0" r="0" t="0"/>
            <a:stretch/>
          </p:blipFill>
          <p:spPr>
            <a:xfrm>
              <a:off x="1585974" y="838200"/>
              <a:ext cx="6136096" cy="4895056"/>
            </a:xfrm>
            <a:prstGeom prst="rect">
              <a:avLst/>
            </a:prstGeom>
            <a:noFill/>
            <a:ln>
              <a:noFill/>
            </a:ln>
          </p:spPr>
        </p:pic>
      </p:grpSp>
      <p:sp>
        <p:nvSpPr>
          <p:cNvPr id="516" name="Shape 516"/>
          <p:cNvSpPr/>
          <p:nvPr/>
        </p:nvSpPr>
        <p:spPr>
          <a:xfrm>
            <a:off x="1763688" y="2492896"/>
            <a:ext cx="5400599" cy="1446550"/>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8800">
                <a:solidFill>
                  <a:schemeClr val="lt1"/>
                </a:solidFill>
                <a:latin typeface="Calibri"/>
                <a:ea typeface="Calibri"/>
                <a:cs typeface="Calibri"/>
                <a:sym typeface="Calibri"/>
              </a:rPr>
              <a:t>تقويم ذاتي </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16"/>
                                        </p:tgtEl>
                                        <p:attrNameLst>
                                          <p:attrName>style.visibility</p:attrName>
                                        </p:attrNameLst>
                                      </p:cBhvr>
                                      <p:to>
                                        <p:strVal val="visible"/>
                                      </p:to>
                                    </p:set>
                                    <p:animEffect filter="fade" transition="in">
                                      <p:cBhvr>
                                        <p:cTn dur="500"/>
                                        <p:tgtEl>
                                          <p:spTgt spid="516"/>
                                        </p:tgtEl>
                                      </p:cBhvr>
                                    </p:animEffect>
                                  </p:childTnLst>
                                </p:cTn>
                              </p:par>
                              <p:par>
                                <p:cTn fill="hold" nodeType="withEffect" presetClass="entr" presetID="10" presetSubtype="0">
                                  <p:stCondLst>
                                    <p:cond delay="0"/>
                                  </p:stCondLst>
                                  <p:childTnLst>
                                    <p:set>
                                      <p:cBhvr>
                                        <p:cTn dur="1" fill="hold">
                                          <p:stCondLst>
                                            <p:cond delay="0"/>
                                          </p:stCondLst>
                                        </p:cTn>
                                        <p:tgtEl>
                                          <p:spTgt spid="513"/>
                                        </p:tgtEl>
                                        <p:attrNameLst>
                                          <p:attrName>style.visibility</p:attrName>
                                        </p:attrNameLst>
                                      </p:cBhvr>
                                      <p:to>
                                        <p:strVal val="visible"/>
                                      </p:to>
                                    </p:set>
                                    <p:animEffect filter="fade" transition="in">
                                      <p:cBhvr>
                                        <p:cTn dur="500"/>
                                        <p:tgtEl>
                                          <p:spTgt spid="5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20" name="Shape 520"/>
        <p:cNvGrpSpPr/>
        <p:nvPr/>
      </p:nvGrpSpPr>
      <p:grpSpPr>
        <a:xfrm>
          <a:off x="0" y="0"/>
          <a:ext cx="0" cy="0"/>
          <a:chOff x="0" y="0"/>
          <a:chExt cx="0" cy="0"/>
        </a:xfrm>
      </p:grpSpPr>
      <p:pic>
        <p:nvPicPr>
          <p:cNvPr descr="img_1355588190_703.png" id="521" name="Shape 521"/>
          <p:cNvPicPr preferRelativeResize="0"/>
          <p:nvPr/>
        </p:nvPicPr>
        <p:blipFill rotWithShape="1">
          <a:blip r:embed="rId3">
            <a:alphaModFix/>
          </a:blip>
          <a:srcRect b="0" l="0" r="0" t="0"/>
          <a:stretch/>
        </p:blipFill>
        <p:spPr>
          <a:xfrm>
            <a:off x="539552" y="500041"/>
            <a:ext cx="8064896" cy="5836662"/>
          </a:xfrm>
          <a:prstGeom prst="rect">
            <a:avLst/>
          </a:prstGeom>
          <a:noFill/>
          <a:ln>
            <a:noFill/>
          </a:ln>
        </p:spPr>
      </p:pic>
      <p:sp>
        <p:nvSpPr>
          <p:cNvPr id="522" name="Shape 522"/>
          <p:cNvSpPr/>
          <p:nvPr/>
        </p:nvSpPr>
        <p:spPr>
          <a:xfrm>
            <a:off x="1214413" y="1000108"/>
            <a:ext cx="6624735" cy="2585322"/>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5400">
                <a:solidFill>
                  <a:schemeClr val="dk1"/>
                </a:solidFill>
                <a:latin typeface="Calibri"/>
                <a:ea typeface="Calibri"/>
                <a:cs typeface="Calibri"/>
                <a:sym typeface="Calibri"/>
              </a:rPr>
              <a:t>اكتب الأفكار الثلاث الأكثر أهمية والتي تعلمتها من وحدة المهارات الاجتماعية</a:t>
            </a:r>
            <a:r>
              <a:rPr b="1" lang="ar-EG" sz="5400">
                <a:solidFill>
                  <a:srgbClr val="002060"/>
                </a:solidFill>
                <a:latin typeface="Calibri"/>
                <a:ea typeface="Calibri"/>
                <a:cs typeface="Calibri"/>
                <a:sym typeface="Calibri"/>
              </a:rPr>
              <a:t>.</a:t>
            </a:r>
          </a:p>
        </p:txBody>
      </p:sp>
      <p:sp>
        <p:nvSpPr>
          <p:cNvPr id="523" name="Shape 523"/>
          <p:cNvSpPr/>
          <p:nvPr/>
        </p:nvSpPr>
        <p:spPr>
          <a:xfrm>
            <a:off x="1428728" y="4000503"/>
            <a:ext cx="6136070" cy="1754325"/>
          </a:xfrm>
          <a:prstGeom prst="rect">
            <a:avLst/>
          </a:prstGeom>
          <a:noFill/>
          <a:ln>
            <a:noFill/>
          </a:ln>
        </p:spPr>
        <p:txBody>
          <a:bodyPr anchorCtr="0" anchor="ctr" bIns="45700" lIns="91425" rIns="91425" tIns="45700">
            <a:noAutofit/>
          </a:bodyPr>
          <a:lstStyle/>
          <a:p>
            <a:pPr indent="0" lvl="0" marL="0" marR="0" rtl="1" algn="r">
              <a:spcBef>
                <a:spcPts val="0"/>
              </a:spcBef>
              <a:buClr>
                <a:srgbClr val="0000CC"/>
              </a:buClr>
              <a:buSzPct val="100000"/>
              <a:buFont typeface="Arial"/>
              <a:buChar char="•"/>
            </a:pPr>
            <a:r>
              <a:rPr b="1" lang="ar-EG" sz="3600">
                <a:solidFill>
                  <a:srgbClr val="0000CC"/>
                </a:solidFill>
                <a:latin typeface="Calibri"/>
                <a:ea typeface="Calibri"/>
                <a:cs typeface="Calibri"/>
                <a:sym typeface="Calibri"/>
              </a:rPr>
              <a:t>القيادة.</a:t>
            </a:r>
          </a:p>
          <a:p>
            <a:pPr indent="0" lvl="0" marL="0" marR="0" rtl="1" algn="r">
              <a:spcBef>
                <a:spcPts val="0"/>
              </a:spcBef>
              <a:buClr>
                <a:srgbClr val="0000CC"/>
              </a:buClr>
              <a:buSzPct val="100000"/>
              <a:buFont typeface="Arial"/>
              <a:buChar char="•"/>
            </a:pPr>
            <a:r>
              <a:rPr b="1" lang="ar-EG" sz="3600">
                <a:solidFill>
                  <a:srgbClr val="0000CC"/>
                </a:solidFill>
                <a:latin typeface="Calibri"/>
                <a:ea typeface="Calibri"/>
                <a:cs typeface="Calibri"/>
                <a:sym typeface="Calibri"/>
              </a:rPr>
              <a:t>التعاون.</a:t>
            </a:r>
          </a:p>
          <a:p>
            <a:pPr indent="0" lvl="0" marL="0" marR="0" rtl="1" algn="r">
              <a:spcBef>
                <a:spcPts val="0"/>
              </a:spcBef>
              <a:buClr>
                <a:srgbClr val="0000CC"/>
              </a:buClr>
              <a:buSzPct val="100000"/>
              <a:buFont typeface="Arial"/>
              <a:buChar char="•"/>
            </a:pPr>
            <a:r>
              <a:rPr b="1" lang="ar-EG" sz="3600">
                <a:solidFill>
                  <a:srgbClr val="0000CC"/>
                </a:solidFill>
                <a:latin typeface="Calibri"/>
                <a:ea typeface="Calibri"/>
                <a:cs typeface="Calibri"/>
                <a:sym typeface="Calibri"/>
              </a:rPr>
              <a:t>توكيد الذات.</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21"/>
                                        </p:tgtEl>
                                        <p:attrNameLst>
                                          <p:attrName>style.visibility</p:attrName>
                                        </p:attrNameLst>
                                      </p:cBhvr>
                                      <p:to>
                                        <p:strVal val="visible"/>
                                      </p:to>
                                    </p:set>
                                    <p:animEffect filter="fade" transition="in">
                                      <p:cBhvr>
                                        <p:cTn dur="500"/>
                                        <p:tgtEl>
                                          <p:spTgt spid="521"/>
                                        </p:tgtEl>
                                      </p:cBhvr>
                                    </p:animEffect>
                                  </p:childTnLst>
                                </p:cTn>
                              </p:par>
                              <p:par>
                                <p:cTn fill="hold" nodeType="withEffect" presetClass="entr" presetID="10" presetSubtype="0">
                                  <p:stCondLst>
                                    <p:cond delay="0"/>
                                  </p:stCondLst>
                                  <p:childTnLst>
                                    <p:set>
                                      <p:cBhvr>
                                        <p:cTn dur="1" fill="hold">
                                          <p:stCondLst>
                                            <p:cond delay="0"/>
                                          </p:stCondLst>
                                        </p:cTn>
                                        <p:tgtEl>
                                          <p:spTgt spid="522"/>
                                        </p:tgtEl>
                                        <p:attrNameLst>
                                          <p:attrName>style.visibility</p:attrName>
                                        </p:attrNameLst>
                                      </p:cBhvr>
                                      <p:to>
                                        <p:strVal val="visible"/>
                                      </p:to>
                                    </p:set>
                                    <p:animEffect filter="fade" transition="in">
                                      <p:cBhvr>
                                        <p:cTn dur="500"/>
                                        <p:tgtEl>
                                          <p:spTgt spid="52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3">
                                            <p:txEl>
                                              <p:pRg end="0" st="0"/>
                                            </p:txEl>
                                          </p:spTgt>
                                        </p:tgtEl>
                                        <p:attrNameLst>
                                          <p:attrName>style.visibility</p:attrName>
                                        </p:attrNameLst>
                                      </p:cBhvr>
                                      <p:to>
                                        <p:strVal val="visible"/>
                                      </p:to>
                                    </p:set>
                                    <p:animEffect filter="fade" transition="in">
                                      <p:cBhvr>
                                        <p:cTn dur="500"/>
                                        <p:tgtEl>
                                          <p:spTgt spid="52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3">
                                            <p:txEl>
                                              <p:pRg end="1" st="1"/>
                                            </p:txEl>
                                          </p:spTgt>
                                        </p:tgtEl>
                                        <p:attrNameLst>
                                          <p:attrName>style.visibility</p:attrName>
                                        </p:attrNameLst>
                                      </p:cBhvr>
                                      <p:to>
                                        <p:strVal val="visible"/>
                                      </p:to>
                                    </p:set>
                                    <p:animEffect filter="fade" transition="in">
                                      <p:cBhvr>
                                        <p:cTn dur="500"/>
                                        <p:tgtEl>
                                          <p:spTgt spid="52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3">
                                            <p:txEl>
                                              <p:pRg end="2" st="2"/>
                                            </p:txEl>
                                          </p:spTgt>
                                        </p:tgtEl>
                                        <p:attrNameLst>
                                          <p:attrName>style.visibility</p:attrName>
                                        </p:attrNameLst>
                                      </p:cBhvr>
                                      <p:to>
                                        <p:strVal val="visible"/>
                                      </p:to>
                                    </p:set>
                                    <p:animEffect filter="fade" transition="in">
                                      <p:cBhvr>
                                        <p:cTn dur="500"/>
                                        <p:tgtEl>
                                          <p:spTgt spid="523">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4" name="Shape 114"/>
        <p:cNvGrpSpPr/>
        <p:nvPr/>
      </p:nvGrpSpPr>
      <p:grpSpPr>
        <a:xfrm>
          <a:off x="0" y="0"/>
          <a:ext cx="0" cy="0"/>
          <a:chOff x="0" y="0"/>
          <a:chExt cx="0" cy="0"/>
        </a:xfrm>
      </p:grpSpPr>
      <p:pic>
        <p:nvPicPr>
          <p:cNvPr descr="9OFF%20s.jpg" id="115" name="Shape 115"/>
          <p:cNvPicPr preferRelativeResize="0"/>
          <p:nvPr/>
        </p:nvPicPr>
        <p:blipFill rotWithShape="1">
          <a:blip r:embed="rId3">
            <a:alphaModFix/>
          </a:blip>
          <a:srcRect b="0" l="0" r="0" t="0"/>
          <a:stretch/>
        </p:blipFill>
        <p:spPr>
          <a:xfrm>
            <a:off x="642910" y="332656"/>
            <a:ext cx="8105554" cy="990997"/>
          </a:xfrm>
          <a:prstGeom prst="rect">
            <a:avLst/>
          </a:prstGeom>
          <a:noFill/>
          <a:ln cap="flat" cmpd="sng" w="38100">
            <a:solidFill>
              <a:srgbClr val="E5B8B7"/>
            </a:solidFill>
            <a:prstDash val="solid"/>
            <a:round/>
            <a:headEnd len="med" w="med" type="none"/>
            <a:tailEnd len="med" w="med" type="none"/>
          </a:ln>
        </p:spPr>
      </p:pic>
      <p:sp>
        <p:nvSpPr>
          <p:cNvPr id="116" name="Shape 116"/>
          <p:cNvSpPr/>
          <p:nvPr/>
        </p:nvSpPr>
        <p:spPr>
          <a:xfrm>
            <a:off x="857225" y="404663"/>
            <a:ext cx="7819232" cy="76944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400">
                <a:solidFill>
                  <a:srgbClr val="FFFF00"/>
                </a:solidFill>
                <a:latin typeface="Calibri"/>
                <a:ea typeface="Calibri"/>
                <a:cs typeface="Calibri"/>
                <a:sym typeface="Calibri"/>
              </a:rPr>
              <a:t>أولا: مهارة القيادة The command</a:t>
            </a:r>
          </a:p>
        </p:txBody>
      </p:sp>
      <p:pic>
        <p:nvPicPr>
          <p:cNvPr descr="c-1.png" id="117" name="Shape 117"/>
          <p:cNvPicPr preferRelativeResize="0"/>
          <p:nvPr/>
        </p:nvPicPr>
        <p:blipFill rotWithShape="1">
          <a:blip r:embed="rId4">
            <a:alphaModFix/>
          </a:blip>
          <a:srcRect b="0" l="0" r="0" t="0"/>
          <a:stretch/>
        </p:blipFill>
        <p:spPr>
          <a:xfrm>
            <a:off x="323528" y="1905000"/>
            <a:ext cx="8568951" cy="4188295"/>
          </a:xfrm>
          <a:prstGeom prst="rect">
            <a:avLst/>
          </a:prstGeom>
          <a:solidFill>
            <a:schemeClr val="lt1"/>
          </a:solidFill>
          <a:ln>
            <a:noFill/>
          </a:ln>
        </p:spPr>
      </p:pic>
      <p:sp>
        <p:nvSpPr>
          <p:cNvPr id="118" name="Shape 118"/>
          <p:cNvSpPr/>
          <p:nvPr/>
        </p:nvSpPr>
        <p:spPr>
          <a:xfrm>
            <a:off x="1071537" y="2276872"/>
            <a:ext cx="7072362" cy="341631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3600">
                <a:solidFill>
                  <a:schemeClr val="dk1"/>
                </a:solidFill>
                <a:latin typeface="Calibri"/>
                <a:ea typeface="Calibri"/>
                <a:cs typeface="Calibri"/>
                <a:sym typeface="Calibri"/>
              </a:rPr>
              <a:t>القيادة من المهارات الاجتماعية الهامة لأن لها تأثيراً كبيراً على الأفراد وعلى المجتمع ككل. من أمثلة القيادة الفذة الرسول محمد صلى الله عليه وسلم الذي امتلك من صفات القيادة ما مكنه بتوفيق الله من جعل أمته أفضل الأمم حيث وصفها الله سبحانه وتعالى في كتابه </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15"/>
                                        </p:tgtEl>
                                        <p:attrNameLst>
                                          <p:attrName>style.visibility</p:attrName>
                                        </p:attrNameLst>
                                      </p:cBhvr>
                                      <p:to>
                                        <p:strVal val="visible"/>
                                      </p:to>
                                    </p:set>
                                    <p:animEffect filter="fade" transition="in">
                                      <p:cBhvr>
                                        <p:cTn dur="500"/>
                                        <p:tgtEl>
                                          <p:spTgt spid="115"/>
                                        </p:tgtEl>
                                      </p:cBhvr>
                                    </p:animEffect>
                                  </p:childTnLst>
                                </p:cTn>
                              </p:par>
                              <p:par>
                                <p:cTn fill="hold" nodeType="withEffect" presetClass="entr" presetID="10" presetSubtype="0">
                                  <p:stCondLst>
                                    <p:cond delay="0"/>
                                  </p:stCondLst>
                                  <p:childTnLst>
                                    <p:set>
                                      <p:cBhvr>
                                        <p:cTn dur="1" fill="hold">
                                          <p:stCondLst>
                                            <p:cond delay="0"/>
                                          </p:stCondLst>
                                        </p:cTn>
                                        <p:tgtEl>
                                          <p:spTgt spid="116"/>
                                        </p:tgtEl>
                                        <p:attrNameLst>
                                          <p:attrName>style.visibility</p:attrName>
                                        </p:attrNameLst>
                                      </p:cBhvr>
                                      <p:to>
                                        <p:strVal val="visible"/>
                                      </p:to>
                                    </p:set>
                                    <p:animEffect filter="fade" transition="in">
                                      <p:cBhvr>
                                        <p:cTn dur="500"/>
                                        <p:tgtEl>
                                          <p:spTgt spid="11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7"/>
                                        </p:tgtEl>
                                        <p:attrNameLst>
                                          <p:attrName>style.visibility</p:attrName>
                                        </p:attrNameLst>
                                      </p:cBhvr>
                                      <p:to>
                                        <p:strVal val="visible"/>
                                      </p:to>
                                    </p:set>
                                    <p:animEffect filter="fade" transition="in">
                                      <p:cBhvr>
                                        <p:cTn dur="500"/>
                                        <p:tgtEl>
                                          <p:spTgt spid="117"/>
                                        </p:tgtEl>
                                      </p:cBhvr>
                                    </p:animEffect>
                                  </p:childTnLst>
                                </p:cTn>
                              </p:par>
                              <p:par>
                                <p:cTn fill="hold" nodeType="withEffect" presetClass="entr" presetID="10" presetSubtype="0">
                                  <p:stCondLst>
                                    <p:cond delay="0"/>
                                  </p:stCondLst>
                                  <p:childTnLst>
                                    <p:set>
                                      <p:cBhvr>
                                        <p:cTn dur="1" fill="hold">
                                          <p:stCondLst>
                                            <p:cond delay="0"/>
                                          </p:stCondLst>
                                        </p:cTn>
                                        <p:tgtEl>
                                          <p:spTgt spid="118"/>
                                        </p:tgtEl>
                                        <p:attrNameLst>
                                          <p:attrName>style.visibility</p:attrName>
                                        </p:attrNameLst>
                                      </p:cBhvr>
                                      <p:to>
                                        <p:strVal val="visible"/>
                                      </p:to>
                                    </p:set>
                                    <p:animEffect filter="fade" transition="in">
                                      <p:cBhvr>
                                        <p:cTn dur="500"/>
                                        <p:tgtEl>
                                          <p:spTgt spid="1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27" name="Shape 527"/>
        <p:cNvGrpSpPr/>
        <p:nvPr/>
      </p:nvGrpSpPr>
      <p:grpSpPr>
        <a:xfrm>
          <a:off x="0" y="0"/>
          <a:ext cx="0" cy="0"/>
          <a:chOff x="0" y="0"/>
          <a:chExt cx="0" cy="0"/>
        </a:xfrm>
      </p:grpSpPr>
      <p:pic>
        <p:nvPicPr>
          <p:cNvPr descr="img_1355588190_703.png" id="528" name="Shape 528"/>
          <p:cNvPicPr preferRelativeResize="0"/>
          <p:nvPr/>
        </p:nvPicPr>
        <p:blipFill rotWithShape="1">
          <a:blip r:embed="rId3">
            <a:alphaModFix/>
          </a:blip>
          <a:srcRect b="0" l="0" r="0" t="0"/>
          <a:stretch/>
        </p:blipFill>
        <p:spPr>
          <a:xfrm>
            <a:off x="539552" y="500041"/>
            <a:ext cx="8064896" cy="5836662"/>
          </a:xfrm>
          <a:prstGeom prst="rect">
            <a:avLst/>
          </a:prstGeom>
          <a:noFill/>
          <a:ln>
            <a:noFill/>
          </a:ln>
        </p:spPr>
      </p:pic>
      <p:sp>
        <p:nvSpPr>
          <p:cNvPr id="529" name="Shape 529"/>
          <p:cNvSpPr/>
          <p:nvPr/>
        </p:nvSpPr>
        <p:spPr>
          <a:xfrm>
            <a:off x="1214413" y="1000108"/>
            <a:ext cx="6624735" cy="2585322"/>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5400">
                <a:solidFill>
                  <a:schemeClr val="dk1"/>
                </a:solidFill>
                <a:latin typeface="Calibri"/>
                <a:ea typeface="Calibri"/>
                <a:cs typeface="Calibri"/>
                <a:sym typeface="Calibri"/>
              </a:rPr>
              <a:t>اكتب تساؤلين تريد أن تجد لهما إجابة وإضافة بعد انتهاء وحدة المهارات الاجتماعية.</a:t>
            </a:r>
          </a:p>
        </p:txBody>
      </p:sp>
      <p:sp>
        <p:nvSpPr>
          <p:cNvPr id="530" name="Shape 530"/>
          <p:cNvSpPr/>
          <p:nvPr/>
        </p:nvSpPr>
        <p:spPr>
          <a:xfrm>
            <a:off x="1357290" y="4423483"/>
            <a:ext cx="6207507" cy="1077217"/>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3200">
                <a:solidFill>
                  <a:srgbClr val="0000CC"/>
                </a:solidFill>
                <a:latin typeface="Calibri"/>
                <a:ea typeface="Calibri"/>
                <a:cs typeface="Calibri"/>
                <a:sym typeface="Calibri"/>
              </a:rPr>
              <a:t>ما هي أهمية التعاون في حياتنا؟</a:t>
            </a:r>
          </a:p>
          <a:p>
            <a:pPr indent="0" lvl="0" marL="0" marR="0" rtl="1" algn="r">
              <a:spcBef>
                <a:spcPts val="0"/>
              </a:spcBef>
              <a:buSzPct val="25000"/>
              <a:buNone/>
            </a:pPr>
            <a:r>
              <a:rPr b="1" lang="ar-EG" sz="3200">
                <a:solidFill>
                  <a:srgbClr val="0000CC"/>
                </a:solidFill>
                <a:latin typeface="Calibri"/>
                <a:ea typeface="Calibri"/>
                <a:cs typeface="Calibri"/>
                <a:sym typeface="Calibri"/>
              </a:rPr>
              <a:t>ما هي أهمية توكيد الذات للفرد والمجتمع؟</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29"/>
                                        </p:tgtEl>
                                        <p:attrNameLst>
                                          <p:attrName>style.visibility</p:attrName>
                                        </p:attrNameLst>
                                      </p:cBhvr>
                                      <p:to>
                                        <p:strVal val="visible"/>
                                      </p:to>
                                    </p:set>
                                    <p:animEffect filter="fade" transition="in">
                                      <p:cBhvr>
                                        <p:cTn dur="500"/>
                                        <p:tgtEl>
                                          <p:spTgt spid="52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0">
                                            <p:txEl>
                                              <p:pRg end="0" st="0"/>
                                            </p:txEl>
                                          </p:spTgt>
                                        </p:tgtEl>
                                        <p:attrNameLst>
                                          <p:attrName>style.visibility</p:attrName>
                                        </p:attrNameLst>
                                      </p:cBhvr>
                                      <p:to>
                                        <p:strVal val="visible"/>
                                      </p:to>
                                    </p:set>
                                    <p:animEffect filter="fade" transition="in">
                                      <p:cBhvr>
                                        <p:cTn dur="500"/>
                                        <p:tgtEl>
                                          <p:spTgt spid="53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0">
                                            <p:txEl>
                                              <p:pRg end="1" st="1"/>
                                            </p:txEl>
                                          </p:spTgt>
                                        </p:tgtEl>
                                        <p:attrNameLst>
                                          <p:attrName>style.visibility</p:attrName>
                                        </p:attrNameLst>
                                      </p:cBhvr>
                                      <p:to>
                                        <p:strVal val="visible"/>
                                      </p:to>
                                    </p:set>
                                    <p:animEffect filter="fade" transition="in">
                                      <p:cBhvr>
                                        <p:cTn dur="500"/>
                                        <p:tgtEl>
                                          <p:spTgt spid="530">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34" name="Shape 534"/>
        <p:cNvGrpSpPr/>
        <p:nvPr/>
      </p:nvGrpSpPr>
      <p:grpSpPr>
        <a:xfrm>
          <a:off x="0" y="0"/>
          <a:ext cx="0" cy="0"/>
          <a:chOff x="0" y="0"/>
          <a:chExt cx="0" cy="0"/>
        </a:xfrm>
      </p:grpSpPr>
      <p:pic>
        <p:nvPicPr>
          <p:cNvPr descr="img_1355588190_703.png" id="535" name="Shape 535"/>
          <p:cNvPicPr preferRelativeResize="0"/>
          <p:nvPr/>
        </p:nvPicPr>
        <p:blipFill rotWithShape="1">
          <a:blip r:embed="rId3">
            <a:alphaModFix/>
          </a:blip>
          <a:srcRect b="0" l="0" r="0" t="0"/>
          <a:stretch/>
        </p:blipFill>
        <p:spPr>
          <a:xfrm>
            <a:off x="539552" y="500041"/>
            <a:ext cx="8064896" cy="5836662"/>
          </a:xfrm>
          <a:prstGeom prst="rect">
            <a:avLst/>
          </a:prstGeom>
          <a:noFill/>
          <a:ln>
            <a:noFill/>
          </a:ln>
        </p:spPr>
      </p:pic>
      <p:sp>
        <p:nvSpPr>
          <p:cNvPr id="536" name="Shape 536"/>
          <p:cNvSpPr/>
          <p:nvPr/>
        </p:nvSpPr>
        <p:spPr>
          <a:xfrm>
            <a:off x="1214413" y="1000108"/>
            <a:ext cx="6624735" cy="2585322"/>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5400">
                <a:solidFill>
                  <a:schemeClr val="dk1"/>
                </a:solidFill>
                <a:latin typeface="Calibri"/>
                <a:ea typeface="Calibri"/>
                <a:cs typeface="Calibri"/>
                <a:sym typeface="Calibri"/>
              </a:rPr>
              <a:t>اكتب شيئًا واحدا تستطيع تطبيقه مما تعلمته في هذه الوحدة.</a:t>
            </a:r>
          </a:p>
        </p:txBody>
      </p:sp>
      <p:sp>
        <p:nvSpPr>
          <p:cNvPr id="537" name="Shape 537"/>
          <p:cNvSpPr/>
          <p:nvPr/>
        </p:nvSpPr>
        <p:spPr>
          <a:xfrm>
            <a:off x="1357290" y="4000503"/>
            <a:ext cx="6707573" cy="1569660"/>
          </a:xfrm>
          <a:prstGeom prst="rect">
            <a:avLst/>
          </a:prstGeom>
          <a:noFill/>
          <a:ln>
            <a:noFill/>
          </a:ln>
        </p:spPr>
        <p:txBody>
          <a:bodyPr anchorCtr="0" anchor="ctr" bIns="45700" lIns="91425" rIns="91425" tIns="45700">
            <a:noAutofit/>
          </a:bodyPr>
          <a:lstStyle/>
          <a:p>
            <a:pPr indent="0" lvl="0" marL="0" marR="0" rtl="1" algn="just">
              <a:spcBef>
                <a:spcPts val="0"/>
              </a:spcBef>
              <a:buSzPct val="25000"/>
              <a:buNone/>
            </a:pPr>
            <a:r>
              <a:rPr b="1" lang="ar-EG" sz="3200">
                <a:solidFill>
                  <a:srgbClr val="0000CC"/>
                </a:solidFill>
                <a:latin typeface="Calibri"/>
                <a:ea typeface="Calibri"/>
                <a:cs typeface="Calibri"/>
                <a:sym typeface="Calibri"/>
              </a:rPr>
              <a:t>عند امتلاك الإنسان للمهارات التوكيدية ستتحسن حياتنا الخاصة، وتتطور علاقتنا الاجتماعية وسنشعر بالرضا عن أنفسنا.</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36"/>
                                        </p:tgtEl>
                                        <p:attrNameLst>
                                          <p:attrName>style.visibility</p:attrName>
                                        </p:attrNameLst>
                                      </p:cBhvr>
                                      <p:to>
                                        <p:strVal val="visible"/>
                                      </p:to>
                                    </p:set>
                                    <p:animEffect filter="fade" transition="in">
                                      <p:cBhvr>
                                        <p:cTn dur="500"/>
                                        <p:tgtEl>
                                          <p:spTgt spid="53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7">
                                            <p:txEl>
                                              <p:pRg end="0" st="0"/>
                                            </p:txEl>
                                          </p:spTgt>
                                        </p:tgtEl>
                                        <p:attrNameLst>
                                          <p:attrName>style.visibility</p:attrName>
                                        </p:attrNameLst>
                                      </p:cBhvr>
                                      <p:to>
                                        <p:strVal val="visible"/>
                                      </p:to>
                                    </p:set>
                                    <p:animEffect filter="fade" transition="in">
                                      <p:cBhvr>
                                        <p:cTn dur="500"/>
                                        <p:tgtEl>
                                          <p:spTgt spid="537">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41" name="Shape 541"/>
        <p:cNvGrpSpPr/>
        <p:nvPr/>
      </p:nvGrpSpPr>
      <p:grpSpPr>
        <a:xfrm>
          <a:off x="0" y="0"/>
          <a:ext cx="0" cy="0"/>
          <a:chOff x="0" y="0"/>
          <a:chExt cx="0" cy="0"/>
        </a:xfrm>
      </p:grpSpPr>
      <p:grpSp>
        <p:nvGrpSpPr>
          <p:cNvPr id="542" name="Shape 542"/>
          <p:cNvGrpSpPr/>
          <p:nvPr/>
        </p:nvGrpSpPr>
        <p:grpSpPr>
          <a:xfrm>
            <a:off x="1979712" y="1340768"/>
            <a:ext cx="5544615" cy="3744416"/>
            <a:chOff x="1909823" y="1340720"/>
            <a:chExt cx="5205149" cy="3744109"/>
          </a:xfrm>
        </p:grpSpPr>
        <p:sp>
          <p:nvSpPr>
            <p:cNvPr id="543" name="Shape 543"/>
            <p:cNvSpPr/>
            <p:nvPr/>
          </p:nvSpPr>
          <p:spPr>
            <a:xfrm>
              <a:off x="2285288" y="1752518"/>
              <a:ext cx="4496252" cy="2895362"/>
            </a:xfrm>
            <a:prstGeom prst="flowChartTerminator">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pic>
          <p:nvPicPr>
            <p:cNvPr descr="86345169_forma5a2.png" id="544" name="Shape 544"/>
            <p:cNvPicPr preferRelativeResize="0"/>
            <p:nvPr/>
          </p:nvPicPr>
          <p:blipFill rotWithShape="1">
            <a:blip r:embed="rId3">
              <a:alphaModFix/>
            </a:blip>
            <a:srcRect b="0" l="0" r="0" t="0"/>
            <a:stretch/>
          </p:blipFill>
          <p:spPr>
            <a:xfrm>
              <a:off x="1909823" y="1340720"/>
              <a:ext cx="5205149" cy="3744109"/>
            </a:xfrm>
            <a:prstGeom prst="rect">
              <a:avLst/>
            </a:prstGeom>
            <a:noFill/>
            <a:ln>
              <a:noFill/>
            </a:ln>
          </p:spPr>
        </p:pic>
      </p:grpSp>
      <p:sp>
        <p:nvSpPr>
          <p:cNvPr id="545" name="Shape 545"/>
          <p:cNvSpPr/>
          <p:nvPr/>
        </p:nvSpPr>
        <p:spPr>
          <a:xfrm>
            <a:off x="2786050" y="2428867"/>
            <a:ext cx="3746990" cy="120032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7200">
                <a:solidFill>
                  <a:srgbClr val="FF0000"/>
                </a:solidFill>
                <a:latin typeface="Calibri"/>
                <a:ea typeface="Calibri"/>
                <a:cs typeface="Calibri"/>
                <a:sym typeface="Calibri"/>
              </a:rPr>
              <a:t>التقويم</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42"/>
                                        </p:tgtEl>
                                        <p:attrNameLst>
                                          <p:attrName>style.visibility</p:attrName>
                                        </p:attrNameLst>
                                      </p:cBhvr>
                                      <p:to>
                                        <p:strVal val="visible"/>
                                      </p:to>
                                    </p:set>
                                    <p:animEffect filter="fade" transition="in">
                                      <p:cBhvr>
                                        <p:cTn dur="500"/>
                                        <p:tgtEl>
                                          <p:spTgt spid="542"/>
                                        </p:tgtEl>
                                      </p:cBhvr>
                                    </p:animEffect>
                                  </p:childTnLst>
                                </p:cTn>
                              </p:par>
                              <p:par>
                                <p:cTn fill="hold" nodeType="withEffect" presetClass="entr" presetID="10" presetSubtype="0">
                                  <p:stCondLst>
                                    <p:cond delay="0"/>
                                  </p:stCondLst>
                                  <p:childTnLst>
                                    <p:set>
                                      <p:cBhvr>
                                        <p:cTn dur="1" fill="hold">
                                          <p:stCondLst>
                                            <p:cond delay="0"/>
                                          </p:stCondLst>
                                        </p:cTn>
                                        <p:tgtEl>
                                          <p:spTgt spid="545"/>
                                        </p:tgtEl>
                                        <p:attrNameLst>
                                          <p:attrName>style.visibility</p:attrName>
                                        </p:attrNameLst>
                                      </p:cBhvr>
                                      <p:to>
                                        <p:strVal val="visible"/>
                                      </p:to>
                                    </p:set>
                                    <p:animEffect filter="fade" transition="in">
                                      <p:cBhvr>
                                        <p:cTn dur="500"/>
                                        <p:tgtEl>
                                          <p:spTgt spid="5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49" name="Shape 549"/>
        <p:cNvGrpSpPr/>
        <p:nvPr/>
      </p:nvGrpSpPr>
      <p:grpSpPr>
        <a:xfrm>
          <a:off x="0" y="0"/>
          <a:ext cx="0" cy="0"/>
          <a:chOff x="0" y="0"/>
          <a:chExt cx="0" cy="0"/>
        </a:xfrm>
      </p:grpSpPr>
      <p:grpSp>
        <p:nvGrpSpPr>
          <p:cNvPr id="550" name="Shape 550"/>
          <p:cNvGrpSpPr/>
          <p:nvPr/>
        </p:nvGrpSpPr>
        <p:grpSpPr>
          <a:xfrm>
            <a:off x="228600" y="332655"/>
            <a:ext cx="8763000" cy="6336703"/>
            <a:chOff x="0" y="2143116"/>
            <a:chExt cx="9144000" cy="4714883"/>
          </a:xfrm>
        </p:grpSpPr>
        <p:sp>
          <p:nvSpPr>
            <p:cNvPr id="551" name="Shape 551"/>
            <p:cNvSpPr/>
            <p:nvPr/>
          </p:nvSpPr>
          <p:spPr>
            <a:xfrm>
              <a:off x="428625" y="2356056"/>
              <a:ext cx="8201025" cy="4144024"/>
            </a:xfrm>
            <a:prstGeom prst="roundRect">
              <a:avLst>
                <a:gd fmla="val 16667" name="adj"/>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roses.png" id="552" name="Shape 552"/>
            <p:cNvPicPr preferRelativeResize="0"/>
            <p:nvPr/>
          </p:nvPicPr>
          <p:blipFill rotWithShape="1">
            <a:blip r:embed="rId3">
              <a:alphaModFix/>
            </a:blip>
            <a:srcRect b="0" l="0" r="0" t="0"/>
            <a:stretch/>
          </p:blipFill>
          <p:spPr>
            <a:xfrm>
              <a:off x="0" y="2143116"/>
              <a:ext cx="9144000" cy="4714883"/>
            </a:xfrm>
            <a:prstGeom prst="rect">
              <a:avLst/>
            </a:prstGeom>
            <a:noFill/>
            <a:ln>
              <a:noFill/>
            </a:ln>
          </p:spPr>
        </p:pic>
      </p:grpSp>
      <p:sp>
        <p:nvSpPr>
          <p:cNvPr id="553" name="Shape 553"/>
          <p:cNvSpPr/>
          <p:nvPr/>
        </p:nvSpPr>
        <p:spPr>
          <a:xfrm>
            <a:off x="1043608" y="980728"/>
            <a:ext cx="6769100" cy="4524315"/>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3600">
                <a:solidFill>
                  <a:srgbClr val="FF0000"/>
                </a:solidFill>
                <a:latin typeface="Calibri"/>
                <a:ea typeface="Calibri"/>
                <a:cs typeface="Calibri"/>
                <a:sym typeface="Calibri"/>
              </a:rPr>
              <a:t>س1: </a:t>
            </a:r>
            <a:r>
              <a:rPr b="1" lang="ar-EG" sz="3600">
                <a:solidFill>
                  <a:srgbClr val="009900"/>
                </a:solidFill>
                <a:latin typeface="Calibri"/>
                <a:ea typeface="Calibri"/>
                <a:cs typeface="Calibri"/>
                <a:sym typeface="Calibri"/>
              </a:rPr>
              <a:t>من مصادر المهارات المكتسبة. الأسرة فهي البيئة الأولى في إمداد الفرد بالقيم والمهارات الأساسية ثم ينطلق للمدرسة البيئة الأكثر اتساعا وتنوعا ..... فجماعة الرفاق والعالم الخارجي.</a:t>
            </a:r>
          </a:p>
          <a:p>
            <a:pPr indent="0" lvl="0" marL="0" marR="0" rtl="1" algn="r">
              <a:spcBef>
                <a:spcPts val="0"/>
              </a:spcBef>
              <a:buSzPct val="25000"/>
              <a:buNone/>
            </a:pPr>
            <a:r>
              <a:rPr b="1" lang="ar-EG" sz="3600">
                <a:solidFill>
                  <a:schemeClr val="dk1"/>
                </a:solidFill>
                <a:latin typeface="Calibri"/>
                <a:ea typeface="Calibri"/>
                <a:cs typeface="Calibri"/>
                <a:sym typeface="Calibri"/>
              </a:rPr>
              <a:t> حدد من وجهة نظرك ما تتوقعه من مهارات مكتسبة في حياة الفرد في تلك المراحل.</a:t>
            </a:r>
          </a:p>
          <a:p>
            <a:pPr indent="0" lvl="0" marL="0" marR="0" rtl="1" algn="r">
              <a:spcBef>
                <a:spcPts val="0"/>
              </a:spcBef>
              <a:buNone/>
            </a:pPr>
            <a:r>
              <a:t/>
            </a:r>
            <a:endParaRPr sz="3600">
              <a:solidFill>
                <a:srgbClr val="009900"/>
              </a:solidFill>
              <a:latin typeface="Calibri"/>
              <a:ea typeface="Calibri"/>
              <a:cs typeface="Calibri"/>
              <a:sym typeface="Calibri"/>
            </a:endParaRP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50"/>
                                        </p:tgtEl>
                                        <p:attrNameLst>
                                          <p:attrName>style.visibility</p:attrName>
                                        </p:attrNameLst>
                                      </p:cBhvr>
                                      <p:to>
                                        <p:strVal val="visible"/>
                                      </p:to>
                                    </p:set>
                                    <p:animEffect filter="fade" transition="in">
                                      <p:cBhvr>
                                        <p:cTn dur="500"/>
                                        <p:tgtEl>
                                          <p:spTgt spid="550"/>
                                        </p:tgtEl>
                                      </p:cBhvr>
                                    </p:animEffect>
                                  </p:childTnLst>
                                </p:cTn>
                              </p:par>
                              <p:par>
                                <p:cTn fill="hold" nodeType="withEffect" presetClass="entr" presetID="10" presetSubtype="0">
                                  <p:stCondLst>
                                    <p:cond delay="0"/>
                                  </p:stCondLst>
                                  <p:childTnLst>
                                    <p:set>
                                      <p:cBhvr>
                                        <p:cTn dur="1" fill="hold">
                                          <p:stCondLst>
                                            <p:cond delay="0"/>
                                          </p:stCondLst>
                                        </p:cTn>
                                        <p:tgtEl>
                                          <p:spTgt spid="553"/>
                                        </p:tgtEl>
                                        <p:attrNameLst>
                                          <p:attrName>style.visibility</p:attrName>
                                        </p:attrNameLst>
                                      </p:cBhvr>
                                      <p:to>
                                        <p:strVal val="visible"/>
                                      </p:to>
                                    </p:set>
                                    <p:animEffect filter="fade" transition="in">
                                      <p:cBhvr>
                                        <p:cTn dur="500"/>
                                        <p:tgtEl>
                                          <p:spTgt spid="5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57" name="Shape 557"/>
        <p:cNvGrpSpPr/>
        <p:nvPr/>
      </p:nvGrpSpPr>
      <p:grpSpPr>
        <a:xfrm>
          <a:off x="0" y="0"/>
          <a:ext cx="0" cy="0"/>
          <a:chOff x="0" y="0"/>
          <a:chExt cx="0" cy="0"/>
        </a:xfrm>
      </p:grpSpPr>
      <p:grpSp>
        <p:nvGrpSpPr>
          <p:cNvPr id="558" name="Shape 558"/>
          <p:cNvGrpSpPr/>
          <p:nvPr/>
        </p:nvGrpSpPr>
        <p:grpSpPr>
          <a:xfrm>
            <a:off x="228600" y="332655"/>
            <a:ext cx="8763000" cy="6336703"/>
            <a:chOff x="0" y="2143116"/>
            <a:chExt cx="9144000" cy="4714883"/>
          </a:xfrm>
        </p:grpSpPr>
        <p:sp>
          <p:nvSpPr>
            <p:cNvPr id="559" name="Shape 559"/>
            <p:cNvSpPr/>
            <p:nvPr/>
          </p:nvSpPr>
          <p:spPr>
            <a:xfrm>
              <a:off x="428625" y="2356056"/>
              <a:ext cx="8201025" cy="4144024"/>
            </a:xfrm>
            <a:prstGeom prst="roundRect">
              <a:avLst>
                <a:gd fmla="val 16667" name="adj"/>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roses.png" id="560" name="Shape 560"/>
            <p:cNvPicPr preferRelativeResize="0"/>
            <p:nvPr/>
          </p:nvPicPr>
          <p:blipFill rotWithShape="1">
            <a:blip r:embed="rId3">
              <a:alphaModFix/>
            </a:blip>
            <a:srcRect b="0" l="0" r="0" t="0"/>
            <a:stretch/>
          </p:blipFill>
          <p:spPr>
            <a:xfrm>
              <a:off x="0" y="2143116"/>
              <a:ext cx="9144000" cy="4714883"/>
            </a:xfrm>
            <a:prstGeom prst="rect">
              <a:avLst/>
            </a:prstGeom>
            <a:noFill/>
            <a:ln>
              <a:noFill/>
            </a:ln>
          </p:spPr>
        </p:pic>
      </p:grpSp>
      <p:sp>
        <p:nvSpPr>
          <p:cNvPr id="561" name="Shape 561"/>
          <p:cNvSpPr/>
          <p:nvPr/>
        </p:nvSpPr>
        <p:spPr>
          <a:xfrm>
            <a:off x="1142975" y="1785925"/>
            <a:ext cx="6858000" cy="3970318"/>
          </a:xfrm>
          <a:prstGeom prst="rect">
            <a:avLst/>
          </a:prstGeom>
          <a:noFill/>
          <a:ln>
            <a:noFill/>
          </a:ln>
        </p:spPr>
        <p:txBody>
          <a:bodyPr anchorCtr="0" anchor="ctr" bIns="45700" lIns="91425" rIns="91425" tIns="45700">
            <a:noAutofit/>
          </a:bodyPr>
          <a:lstStyle/>
          <a:p>
            <a:pPr indent="0" lvl="0" marL="0" marR="0" rtl="1" algn="just">
              <a:spcBef>
                <a:spcPts val="0"/>
              </a:spcBef>
              <a:buSzPct val="25000"/>
              <a:buNone/>
            </a:pPr>
            <a:r>
              <a:rPr b="1" lang="ar-EG" sz="3600">
                <a:solidFill>
                  <a:srgbClr val="0000CC"/>
                </a:solidFill>
                <a:latin typeface="Calibri"/>
                <a:ea typeface="Calibri"/>
                <a:cs typeface="Calibri"/>
                <a:sym typeface="Calibri"/>
              </a:rPr>
              <a:t>إن اكتساب المهارات الاجتماعية يتطلب فهم ومعرفة ودراية وتدريب النفس على الأساليب والطرق والوسائل اللازمة لاكتسابها، لتفهم توجهاتنا وتلبية احتياجاتنا المنطقية لتسهل التواصل والتفاعل مع الآخرين، والمهارة هي التمكن من إنجاز مهمة بكيفية محددة ودقة متناهية.</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61">
                                            <p:txEl>
                                              <p:pRg end="0" st="0"/>
                                            </p:txEl>
                                          </p:spTgt>
                                        </p:tgtEl>
                                        <p:attrNameLst>
                                          <p:attrName>style.visibility</p:attrName>
                                        </p:attrNameLst>
                                      </p:cBhvr>
                                      <p:to>
                                        <p:strVal val="visible"/>
                                      </p:to>
                                    </p:set>
                                    <p:animEffect filter="fade" transition="in">
                                      <p:cBhvr>
                                        <p:cTn dur="500"/>
                                        <p:tgtEl>
                                          <p:spTgt spid="561">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65" name="Shape 565"/>
        <p:cNvGrpSpPr/>
        <p:nvPr/>
      </p:nvGrpSpPr>
      <p:grpSpPr>
        <a:xfrm>
          <a:off x="0" y="0"/>
          <a:ext cx="0" cy="0"/>
          <a:chOff x="0" y="0"/>
          <a:chExt cx="0" cy="0"/>
        </a:xfrm>
      </p:grpSpPr>
      <p:grpSp>
        <p:nvGrpSpPr>
          <p:cNvPr id="566" name="Shape 566"/>
          <p:cNvGrpSpPr/>
          <p:nvPr/>
        </p:nvGrpSpPr>
        <p:grpSpPr>
          <a:xfrm>
            <a:off x="228600" y="332655"/>
            <a:ext cx="8763000" cy="6336703"/>
            <a:chOff x="0" y="2143116"/>
            <a:chExt cx="9144000" cy="4714883"/>
          </a:xfrm>
        </p:grpSpPr>
        <p:sp>
          <p:nvSpPr>
            <p:cNvPr id="567" name="Shape 567"/>
            <p:cNvSpPr/>
            <p:nvPr/>
          </p:nvSpPr>
          <p:spPr>
            <a:xfrm>
              <a:off x="428625" y="2356056"/>
              <a:ext cx="8201025" cy="4144024"/>
            </a:xfrm>
            <a:prstGeom prst="roundRect">
              <a:avLst>
                <a:gd fmla="val 16667" name="adj"/>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roses.png" id="568" name="Shape 568"/>
            <p:cNvPicPr preferRelativeResize="0"/>
            <p:nvPr/>
          </p:nvPicPr>
          <p:blipFill rotWithShape="1">
            <a:blip r:embed="rId3">
              <a:alphaModFix/>
            </a:blip>
            <a:srcRect b="0" l="0" r="0" t="0"/>
            <a:stretch/>
          </p:blipFill>
          <p:spPr>
            <a:xfrm>
              <a:off x="0" y="2143116"/>
              <a:ext cx="9144000" cy="4714883"/>
            </a:xfrm>
            <a:prstGeom prst="rect">
              <a:avLst/>
            </a:prstGeom>
            <a:noFill/>
            <a:ln>
              <a:noFill/>
            </a:ln>
          </p:spPr>
        </p:pic>
      </p:grpSp>
      <p:sp>
        <p:nvSpPr>
          <p:cNvPr id="569" name="Shape 569"/>
          <p:cNvSpPr/>
          <p:nvPr/>
        </p:nvSpPr>
        <p:spPr>
          <a:xfrm>
            <a:off x="1160486" y="2411360"/>
            <a:ext cx="6769100" cy="120032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3600">
                <a:solidFill>
                  <a:srgbClr val="FF0000"/>
                </a:solidFill>
                <a:latin typeface="Calibri"/>
                <a:ea typeface="Calibri"/>
                <a:cs typeface="Calibri"/>
                <a:sym typeface="Calibri"/>
              </a:rPr>
              <a:t>س2: </a:t>
            </a:r>
            <a:r>
              <a:rPr b="1" lang="ar-EG" sz="3600">
                <a:solidFill>
                  <a:srgbClr val="009900"/>
                </a:solidFill>
                <a:latin typeface="Calibri"/>
                <a:ea typeface="Calibri"/>
                <a:cs typeface="Calibri"/>
                <a:sym typeface="Calibri"/>
              </a:rPr>
              <a:t>التواصل من محددات المهارات الاجتماعية. ما هي أنواعه؟ مثل لكل نوع.</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69"/>
                                        </p:tgtEl>
                                        <p:attrNameLst>
                                          <p:attrName>style.visibility</p:attrName>
                                        </p:attrNameLst>
                                      </p:cBhvr>
                                      <p:to>
                                        <p:strVal val="visible"/>
                                      </p:to>
                                    </p:set>
                                    <p:animEffect filter="fade" transition="in">
                                      <p:cBhvr>
                                        <p:cTn dur="500"/>
                                        <p:tgtEl>
                                          <p:spTgt spid="5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73" name="Shape 573"/>
        <p:cNvGrpSpPr/>
        <p:nvPr/>
      </p:nvGrpSpPr>
      <p:grpSpPr>
        <a:xfrm>
          <a:off x="0" y="0"/>
          <a:ext cx="0" cy="0"/>
          <a:chOff x="0" y="0"/>
          <a:chExt cx="0" cy="0"/>
        </a:xfrm>
      </p:grpSpPr>
      <p:grpSp>
        <p:nvGrpSpPr>
          <p:cNvPr id="574" name="Shape 574"/>
          <p:cNvGrpSpPr/>
          <p:nvPr/>
        </p:nvGrpSpPr>
        <p:grpSpPr>
          <a:xfrm>
            <a:off x="228600" y="332655"/>
            <a:ext cx="8763000" cy="6336703"/>
            <a:chOff x="0" y="2143116"/>
            <a:chExt cx="9144000" cy="4714883"/>
          </a:xfrm>
        </p:grpSpPr>
        <p:sp>
          <p:nvSpPr>
            <p:cNvPr id="575" name="Shape 575"/>
            <p:cNvSpPr/>
            <p:nvPr/>
          </p:nvSpPr>
          <p:spPr>
            <a:xfrm>
              <a:off x="428625" y="2356056"/>
              <a:ext cx="8201025" cy="4144024"/>
            </a:xfrm>
            <a:prstGeom prst="roundRect">
              <a:avLst>
                <a:gd fmla="val 16667" name="adj"/>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roses.png" id="576" name="Shape 576"/>
            <p:cNvPicPr preferRelativeResize="0"/>
            <p:nvPr/>
          </p:nvPicPr>
          <p:blipFill rotWithShape="1">
            <a:blip r:embed="rId3">
              <a:alphaModFix/>
            </a:blip>
            <a:srcRect b="0" l="0" r="0" t="0"/>
            <a:stretch/>
          </p:blipFill>
          <p:spPr>
            <a:xfrm>
              <a:off x="0" y="2143116"/>
              <a:ext cx="9144000" cy="4714883"/>
            </a:xfrm>
            <a:prstGeom prst="rect">
              <a:avLst/>
            </a:prstGeom>
            <a:noFill/>
            <a:ln>
              <a:noFill/>
            </a:ln>
          </p:spPr>
        </p:pic>
      </p:grpSp>
      <p:sp>
        <p:nvSpPr>
          <p:cNvPr id="577" name="Shape 577"/>
          <p:cNvSpPr/>
          <p:nvPr/>
        </p:nvSpPr>
        <p:spPr>
          <a:xfrm>
            <a:off x="1214413" y="1142983"/>
            <a:ext cx="6858000" cy="4524315"/>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3600">
                <a:solidFill>
                  <a:srgbClr val="0000CC"/>
                </a:solidFill>
                <a:latin typeface="Calibri"/>
                <a:ea typeface="Calibri"/>
                <a:cs typeface="Calibri"/>
                <a:sym typeface="Calibri"/>
              </a:rPr>
              <a:t>التواصل هو عملية تبادل لفظي عن طريق الكلام واللغة وغير لفظي عن طريق حركات الجسم وتعبيرات الوجه بين شخصية أو أكثر.</a:t>
            </a:r>
          </a:p>
          <a:p>
            <a:pPr indent="0" lvl="0" marL="0" marR="0" rtl="1" algn="r">
              <a:spcBef>
                <a:spcPts val="0"/>
              </a:spcBef>
              <a:buSzPct val="25000"/>
              <a:buNone/>
            </a:pPr>
            <a:r>
              <a:rPr b="1" lang="ar-EG" sz="3600">
                <a:solidFill>
                  <a:srgbClr val="C00000"/>
                </a:solidFill>
                <a:latin typeface="Calibri"/>
                <a:ea typeface="Calibri"/>
                <a:cs typeface="Calibri"/>
                <a:sym typeface="Calibri"/>
              </a:rPr>
              <a:t>يوجد نوعين من التواصل:</a:t>
            </a:r>
          </a:p>
          <a:p>
            <a:pPr indent="0" lvl="0" marL="0" marR="0" rtl="1" algn="r">
              <a:spcBef>
                <a:spcPts val="0"/>
              </a:spcBef>
              <a:buClr>
                <a:srgbClr val="009900"/>
              </a:buClr>
              <a:buSzPct val="100000"/>
              <a:buFont typeface="Noto Sans Symbols"/>
              <a:buChar char="❑"/>
            </a:pPr>
            <a:r>
              <a:rPr b="1" lang="ar-EG" sz="3600">
                <a:solidFill>
                  <a:srgbClr val="009900"/>
                </a:solidFill>
                <a:latin typeface="Calibri"/>
                <a:ea typeface="Calibri"/>
                <a:cs typeface="Calibri"/>
                <a:sym typeface="Calibri"/>
              </a:rPr>
              <a:t>التواصل اللفظي: </a:t>
            </a:r>
            <a:r>
              <a:rPr b="1" lang="ar-EG" sz="3600">
                <a:solidFill>
                  <a:schemeClr val="dk1"/>
                </a:solidFill>
                <a:latin typeface="Calibri"/>
                <a:ea typeface="Calibri"/>
                <a:cs typeface="Calibri"/>
                <a:sym typeface="Calibri"/>
              </a:rPr>
              <a:t>ويتضمن استخدام الألفاظ والإشارات والرموز ذات الدلالة والمعنى.</a:t>
            </a:r>
          </a:p>
          <a:p>
            <a:pPr indent="0" lvl="0" marL="0" marR="0" rtl="1" algn="r">
              <a:spcBef>
                <a:spcPts val="0"/>
              </a:spcBef>
              <a:buClr>
                <a:srgbClr val="009900"/>
              </a:buClr>
              <a:buSzPct val="100000"/>
              <a:buFont typeface="Noto Sans Symbols"/>
              <a:buChar char="❑"/>
            </a:pPr>
            <a:r>
              <a:rPr b="1" lang="ar-EG" sz="3600">
                <a:solidFill>
                  <a:srgbClr val="009900"/>
                </a:solidFill>
                <a:latin typeface="Calibri"/>
                <a:ea typeface="Calibri"/>
                <a:cs typeface="Calibri"/>
                <a:sym typeface="Calibri"/>
              </a:rPr>
              <a:t>التواصل غير اللفظي: </a:t>
            </a:r>
            <a:r>
              <a:rPr b="1" lang="ar-EG" sz="3600">
                <a:solidFill>
                  <a:schemeClr val="dk1"/>
                </a:solidFill>
                <a:latin typeface="Calibri"/>
                <a:ea typeface="Calibri"/>
                <a:cs typeface="Calibri"/>
                <a:sym typeface="Calibri"/>
              </a:rPr>
              <a:t>ومن ذلك تعبيرات الوجه وخصائص الصوت وإيماءات الجسم.</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77">
                                            <p:txEl>
                                              <p:pRg end="0" st="0"/>
                                            </p:txEl>
                                          </p:spTgt>
                                        </p:tgtEl>
                                        <p:attrNameLst>
                                          <p:attrName>style.visibility</p:attrName>
                                        </p:attrNameLst>
                                      </p:cBhvr>
                                      <p:to>
                                        <p:strVal val="visible"/>
                                      </p:to>
                                    </p:set>
                                    <p:animEffect filter="fade" transition="in">
                                      <p:cBhvr>
                                        <p:cTn dur="500"/>
                                        <p:tgtEl>
                                          <p:spTgt spid="577">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577">
                                            <p:txEl>
                                              <p:pRg end="1" st="1"/>
                                            </p:txEl>
                                          </p:spTgt>
                                        </p:tgtEl>
                                        <p:attrNameLst>
                                          <p:attrName>style.visibility</p:attrName>
                                        </p:attrNameLst>
                                      </p:cBhvr>
                                      <p:to>
                                        <p:strVal val="visible"/>
                                      </p:to>
                                    </p:set>
                                    <p:animEffect filter="fade" transition="in">
                                      <p:cBhvr>
                                        <p:cTn dur="500"/>
                                        <p:tgtEl>
                                          <p:spTgt spid="577">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577">
                                            <p:txEl>
                                              <p:pRg end="2" st="2"/>
                                            </p:txEl>
                                          </p:spTgt>
                                        </p:tgtEl>
                                        <p:attrNameLst>
                                          <p:attrName>style.visibility</p:attrName>
                                        </p:attrNameLst>
                                      </p:cBhvr>
                                      <p:to>
                                        <p:strVal val="visible"/>
                                      </p:to>
                                    </p:set>
                                    <p:animEffect filter="fade" transition="in">
                                      <p:cBhvr>
                                        <p:cTn dur="500"/>
                                        <p:tgtEl>
                                          <p:spTgt spid="577">
                                            <p:txEl>
                                              <p:pRg end="2" st="2"/>
                                            </p:txEl>
                                          </p:spTgt>
                                        </p:tgtEl>
                                      </p:cBhvr>
                                    </p:animEffect>
                                  </p:childTnLst>
                                </p:cTn>
                              </p:par>
                              <p:par>
                                <p:cTn fill="hold" nodeType="withEffect" presetClass="entr" presetID="10" presetSubtype="0">
                                  <p:stCondLst>
                                    <p:cond delay="0"/>
                                  </p:stCondLst>
                                  <p:childTnLst>
                                    <p:set>
                                      <p:cBhvr>
                                        <p:cTn dur="1" fill="hold">
                                          <p:stCondLst>
                                            <p:cond delay="0"/>
                                          </p:stCondLst>
                                        </p:cTn>
                                        <p:tgtEl>
                                          <p:spTgt spid="577">
                                            <p:txEl>
                                              <p:pRg end="3" st="3"/>
                                            </p:txEl>
                                          </p:spTgt>
                                        </p:tgtEl>
                                        <p:attrNameLst>
                                          <p:attrName>style.visibility</p:attrName>
                                        </p:attrNameLst>
                                      </p:cBhvr>
                                      <p:to>
                                        <p:strVal val="visible"/>
                                      </p:to>
                                    </p:set>
                                    <p:animEffect filter="fade" transition="in">
                                      <p:cBhvr>
                                        <p:cTn dur="500"/>
                                        <p:tgtEl>
                                          <p:spTgt spid="577">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81" name="Shape 581"/>
        <p:cNvGrpSpPr/>
        <p:nvPr/>
      </p:nvGrpSpPr>
      <p:grpSpPr>
        <a:xfrm>
          <a:off x="0" y="0"/>
          <a:ext cx="0" cy="0"/>
          <a:chOff x="0" y="0"/>
          <a:chExt cx="0" cy="0"/>
        </a:xfrm>
      </p:grpSpPr>
      <p:grpSp>
        <p:nvGrpSpPr>
          <p:cNvPr id="582" name="Shape 582"/>
          <p:cNvGrpSpPr/>
          <p:nvPr/>
        </p:nvGrpSpPr>
        <p:grpSpPr>
          <a:xfrm>
            <a:off x="228600" y="332655"/>
            <a:ext cx="8763000" cy="6336703"/>
            <a:chOff x="0" y="2143116"/>
            <a:chExt cx="9144000" cy="4714883"/>
          </a:xfrm>
        </p:grpSpPr>
        <p:sp>
          <p:nvSpPr>
            <p:cNvPr id="583" name="Shape 583"/>
            <p:cNvSpPr/>
            <p:nvPr/>
          </p:nvSpPr>
          <p:spPr>
            <a:xfrm>
              <a:off x="428625" y="2356056"/>
              <a:ext cx="8201025" cy="4144024"/>
            </a:xfrm>
            <a:prstGeom prst="roundRect">
              <a:avLst>
                <a:gd fmla="val 16667" name="adj"/>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roses.png" id="584" name="Shape 584"/>
            <p:cNvPicPr preferRelativeResize="0"/>
            <p:nvPr/>
          </p:nvPicPr>
          <p:blipFill rotWithShape="1">
            <a:blip r:embed="rId3">
              <a:alphaModFix/>
            </a:blip>
            <a:srcRect b="0" l="0" r="0" t="0"/>
            <a:stretch/>
          </p:blipFill>
          <p:spPr>
            <a:xfrm>
              <a:off x="0" y="2143116"/>
              <a:ext cx="9144000" cy="4714883"/>
            </a:xfrm>
            <a:prstGeom prst="rect">
              <a:avLst/>
            </a:prstGeom>
            <a:noFill/>
            <a:ln>
              <a:noFill/>
            </a:ln>
          </p:spPr>
        </p:pic>
      </p:grpSp>
      <p:sp>
        <p:nvSpPr>
          <p:cNvPr id="585" name="Shape 585"/>
          <p:cNvSpPr/>
          <p:nvPr/>
        </p:nvSpPr>
        <p:spPr>
          <a:xfrm>
            <a:off x="1043608" y="980728"/>
            <a:ext cx="6769100" cy="646331"/>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3600">
                <a:solidFill>
                  <a:srgbClr val="FF0000"/>
                </a:solidFill>
                <a:latin typeface="Calibri"/>
                <a:ea typeface="Calibri"/>
                <a:cs typeface="Calibri"/>
                <a:sym typeface="Calibri"/>
              </a:rPr>
              <a:t>س3: </a:t>
            </a:r>
            <a:r>
              <a:rPr b="1" lang="ar-EG" sz="3600">
                <a:solidFill>
                  <a:srgbClr val="009900"/>
                </a:solidFill>
                <a:latin typeface="Calibri"/>
                <a:ea typeface="Calibri"/>
                <a:cs typeface="Calibri"/>
                <a:sym typeface="Calibri"/>
              </a:rPr>
              <a:t>اكتب تصنيف المهارات الاجتماعية.</a:t>
            </a:r>
          </a:p>
        </p:txBody>
      </p:sp>
      <p:sp>
        <p:nvSpPr>
          <p:cNvPr id="586" name="Shape 586"/>
          <p:cNvSpPr/>
          <p:nvPr/>
        </p:nvSpPr>
        <p:spPr>
          <a:xfrm>
            <a:off x="1142975" y="2643182"/>
            <a:ext cx="6858000" cy="1569660"/>
          </a:xfrm>
          <a:prstGeom prst="rect">
            <a:avLst/>
          </a:prstGeom>
          <a:noFill/>
          <a:ln>
            <a:noFill/>
          </a:ln>
        </p:spPr>
        <p:txBody>
          <a:bodyPr anchorCtr="0" anchor="ctr" bIns="45700" lIns="91425" rIns="91425" tIns="45700">
            <a:noAutofit/>
          </a:bodyPr>
          <a:lstStyle/>
          <a:p>
            <a:pPr indent="0" lvl="0" marL="0" marR="0" rtl="1" algn="r">
              <a:spcBef>
                <a:spcPts val="0"/>
              </a:spcBef>
              <a:buClr>
                <a:srgbClr val="0000CC"/>
              </a:buClr>
              <a:buSzPct val="100000"/>
              <a:buFont typeface="Noto Sans Symbols"/>
              <a:buChar char="❑"/>
            </a:pPr>
            <a:r>
              <a:rPr b="1" lang="ar-EG" sz="3200">
                <a:solidFill>
                  <a:srgbClr val="0000CC"/>
                </a:solidFill>
                <a:latin typeface="Calibri"/>
                <a:ea typeface="Calibri"/>
                <a:cs typeface="Calibri"/>
                <a:sym typeface="Calibri"/>
              </a:rPr>
              <a:t>مهارات الوعي بالذات.</a:t>
            </a:r>
          </a:p>
          <a:p>
            <a:pPr indent="0" lvl="0" marL="0" marR="0" rtl="1" algn="r">
              <a:spcBef>
                <a:spcPts val="0"/>
              </a:spcBef>
              <a:buClr>
                <a:srgbClr val="0000CC"/>
              </a:buClr>
              <a:buSzPct val="100000"/>
              <a:buFont typeface="Noto Sans Symbols"/>
              <a:buChar char="❑"/>
            </a:pPr>
            <a:r>
              <a:rPr b="1" lang="ar-EG" sz="3200">
                <a:solidFill>
                  <a:srgbClr val="0000CC"/>
                </a:solidFill>
                <a:latin typeface="Calibri"/>
                <a:ea typeface="Calibri"/>
                <a:cs typeface="Calibri"/>
                <a:sym typeface="Calibri"/>
              </a:rPr>
              <a:t>مهارات التفاعلية.</a:t>
            </a:r>
          </a:p>
          <a:p>
            <a:pPr indent="0" lvl="0" marL="0" marR="0" rtl="1" algn="r">
              <a:spcBef>
                <a:spcPts val="0"/>
              </a:spcBef>
              <a:buClr>
                <a:srgbClr val="0000CC"/>
              </a:buClr>
              <a:buSzPct val="100000"/>
              <a:buFont typeface="Noto Sans Symbols"/>
              <a:buChar char="❑"/>
            </a:pPr>
            <a:r>
              <a:rPr b="1" lang="ar-EG" sz="3200">
                <a:solidFill>
                  <a:srgbClr val="0000CC"/>
                </a:solidFill>
                <a:latin typeface="Calibri"/>
                <a:ea typeface="Calibri"/>
                <a:cs typeface="Calibri"/>
                <a:sym typeface="Calibri"/>
              </a:rPr>
              <a:t>مهارات حل المشكلات.</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85"/>
                                        </p:tgtEl>
                                        <p:attrNameLst>
                                          <p:attrName>style.visibility</p:attrName>
                                        </p:attrNameLst>
                                      </p:cBhvr>
                                      <p:to>
                                        <p:strVal val="visible"/>
                                      </p:to>
                                    </p:set>
                                    <p:animEffect filter="fade" transition="in">
                                      <p:cBhvr>
                                        <p:cTn dur="500"/>
                                        <p:tgtEl>
                                          <p:spTgt spid="58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6">
                                            <p:txEl>
                                              <p:pRg end="0" st="0"/>
                                            </p:txEl>
                                          </p:spTgt>
                                        </p:tgtEl>
                                        <p:attrNameLst>
                                          <p:attrName>style.visibility</p:attrName>
                                        </p:attrNameLst>
                                      </p:cBhvr>
                                      <p:to>
                                        <p:strVal val="visible"/>
                                      </p:to>
                                    </p:set>
                                    <p:animEffect filter="fade" transition="in">
                                      <p:cBhvr>
                                        <p:cTn dur="500"/>
                                        <p:tgtEl>
                                          <p:spTgt spid="58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6">
                                            <p:txEl>
                                              <p:pRg end="1" st="1"/>
                                            </p:txEl>
                                          </p:spTgt>
                                        </p:tgtEl>
                                        <p:attrNameLst>
                                          <p:attrName>style.visibility</p:attrName>
                                        </p:attrNameLst>
                                      </p:cBhvr>
                                      <p:to>
                                        <p:strVal val="visible"/>
                                      </p:to>
                                    </p:set>
                                    <p:animEffect filter="fade" transition="in">
                                      <p:cBhvr>
                                        <p:cTn dur="500"/>
                                        <p:tgtEl>
                                          <p:spTgt spid="58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6">
                                            <p:txEl>
                                              <p:pRg end="2" st="2"/>
                                            </p:txEl>
                                          </p:spTgt>
                                        </p:tgtEl>
                                        <p:attrNameLst>
                                          <p:attrName>style.visibility</p:attrName>
                                        </p:attrNameLst>
                                      </p:cBhvr>
                                      <p:to>
                                        <p:strVal val="visible"/>
                                      </p:to>
                                    </p:set>
                                    <p:animEffect filter="fade" transition="in">
                                      <p:cBhvr>
                                        <p:cTn dur="500"/>
                                        <p:tgtEl>
                                          <p:spTgt spid="586">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90" name="Shape 590"/>
        <p:cNvGrpSpPr/>
        <p:nvPr/>
      </p:nvGrpSpPr>
      <p:grpSpPr>
        <a:xfrm>
          <a:off x="0" y="0"/>
          <a:ext cx="0" cy="0"/>
          <a:chOff x="0" y="0"/>
          <a:chExt cx="0" cy="0"/>
        </a:xfrm>
      </p:grpSpPr>
      <p:grpSp>
        <p:nvGrpSpPr>
          <p:cNvPr id="591" name="Shape 591"/>
          <p:cNvGrpSpPr/>
          <p:nvPr/>
        </p:nvGrpSpPr>
        <p:grpSpPr>
          <a:xfrm>
            <a:off x="228600" y="332655"/>
            <a:ext cx="8763000" cy="6336703"/>
            <a:chOff x="0" y="2143116"/>
            <a:chExt cx="9144000" cy="4714883"/>
          </a:xfrm>
        </p:grpSpPr>
        <p:sp>
          <p:nvSpPr>
            <p:cNvPr id="592" name="Shape 592"/>
            <p:cNvSpPr/>
            <p:nvPr/>
          </p:nvSpPr>
          <p:spPr>
            <a:xfrm>
              <a:off x="428625" y="2356056"/>
              <a:ext cx="8201025" cy="4144024"/>
            </a:xfrm>
            <a:prstGeom prst="roundRect">
              <a:avLst>
                <a:gd fmla="val 16667" name="adj"/>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roses.png" id="593" name="Shape 593"/>
            <p:cNvPicPr preferRelativeResize="0"/>
            <p:nvPr/>
          </p:nvPicPr>
          <p:blipFill rotWithShape="1">
            <a:blip r:embed="rId3">
              <a:alphaModFix/>
            </a:blip>
            <a:srcRect b="0" l="0" r="0" t="0"/>
            <a:stretch/>
          </p:blipFill>
          <p:spPr>
            <a:xfrm>
              <a:off x="0" y="2143116"/>
              <a:ext cx="9144000" cy="4714883"/>
            </a:xfrm>
            <a:prstGeom prst="rect">
              <a:avLst/>
            </a:prstGeom>
            <a:noFill/>
            <a:ln>
              <a:noFill/>
            </a:ln>
          </p:spPr>
        </p:pic>
      </p:grpSp>
      <p:sp>
        <p:nvSpPr>
          <p:cNvPr id="594" name="Shape 594"/>
          <p:cNvSpPr/>
          <p:nvPr/>
        </p:nvSpPr>
        <p:spPr>
          <a:xfrm>
            <a:off x="1043608" y="980728"/>
            <a:ext cx="6769100" cy="2862322"/>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3600">
                <a:solidFill>
                  <a:srgbClr val="FF0000"/>
                </a:solidFill>
                <a:latin typeface="Calibri"/>
                <a:ea typeface="Calibri"/>
                <a:cs typeface="Calibri"/>
                <a:sym typeface="Calibri"/>
              </a:rPr>
              <a:t>س4: </a:t>
            </a:r>
            <a:r>
              <a:rPr b="1" lang="ar-EG" sz="3600">
                <a:solidFill>
                  <a:srgbClr val="009900"/>
                </a:solidFill>
                <a:latin typeface="Calibri"/>
                <a:ea typeface="Calibri"/>
                <a:cs typeface="Calibri"/>
                <a:sym typeface="Calibri"/>
              </a:rPr>
              <a:t>من المهارات الاجتماعية (التواصل الفعال) أقم حواراً مع زميلك في الصف أمام الطلاب لمدة 3 دقائق مطبقاً التواصل الفعال. كن واضحاً، واثقاً مقنعاً، واقعياً، بأدلتك وبراهينك.</a:t>
            </a:r>
          </a:p>
        </p:txBody>
      </p:sp>
      <p:sp>
        <p:nvSpPr>
          <p:cNvPr id="595" name="Shape 595"/>
          <p:cNvSpPr/>
          <p:nvPr/>
        </p:nvSpPr>
        <p:spPr>
          <a:xfrm>
            <a:off x="1142975" y="4429132"/>
            <a:ext cx="6858000" cy="52321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2800">
                <a:solidFill>
                  <a:srgbClr val="0033CC"/>
                </a:solidFill>
                <a:latin typeface="Calibri"/>
                <a:ea typeface="Calibri"/>
                <a:cs typeface="Calibri"/>
                <a:sym typeface="Calibri"/>
              </a:rPr>
              <a:t>..........................................................</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94"/>
                                        </p:tgtEl>
                                        <p:attrNameLst>
                                          <p:attrName>style.visibility</p:attrName>
                                        </p:attrNameLst>
                                      </p:cBhvr>
                                      <p:to>
                                        <p:strVal val="visible"/>
                                      </p:to>
                                    </p:set>
                                    <p:animEffect filter="fade" transition="in">
                                      <p:cBhvr>
                                        <p:cTn dur="500"/>
                                        <p:tgtEl>
                                          <p:spTgt spid="59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5">
                                            <p:txEl>
                                              <p:pRg end="0" st="0"/>
                                            </p:txEl>
                                          </p:spTgt>
                                        </p:tgtEl>
                                        <p:attrNameLst>
                                          <p:attrName>style.visibility</p:attrName>
                                        </p:attrNameLst>
                                      </p:cBhvr>
                                      <p:to>
                                        <p:strVal val="visible"/>
                                      </p:to>
                                    </p:set>
                                    <p:animEffect filter="fade" transition="in">
                                      <p:cBhvr>
                                        <p:cTn dur="500"/>
                                        <p:tgtEl>
                                          <p:spTgt spid="595">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99" name="Shape 599"/>
        <p:cNvGrpSpPr/>
        <p:nvPr/>
      </p:nvGrpSpPr>
      <p:grpSpPr>
        <a:xfrm>
          <a:off x="0" y="0"/>
          <a:ext cx="0" cy="0"/>
          <a:chOff x="0" y="0"/>
          <a:chExt cx="0" cy="0"/>
        </a:xfrm>
      </p:grpSpPr>
      <p:grpSp>
        <p:nvGrpSpPr>
          <p:cNvPr id="600" name="Shape 600"/>
          <p:cNvGrpSpPr/>
          <p:nvPr/>
        </p:nvGrpSpPr>
        <p:grpSpPr>
          <a:xfrm>
            <a:off x="228600" y="332655"/>
            <a:ext cx="8763000" cy="6336703"/>
            <a:chOff x="0" y="2143116"/>
            <a:chExt cx="9144000" cy="4714883"/>
          </a:xfrm>
        </p:grpSpPr>
        <p:sp>
          <p:nvSpPr>
            <p:cNvPr id="601" name="Shape 601"/>
            <p:cNvSpPr/>
            <p:nvPr/>
          </p:nvSpPr>
          <p:spPr>
            <a:xfrm>
              <a:off x="428625" y="2356056"/>
              <a:ext cx="8201025" cy="4144024"/>
            </a:xfrm>
            <a:prstGeom prst="roundRect">
              <a:avLst>
                <a:gd fmla="val 16667" name="adj"/>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roses.png" id="602" name="Shape 602"/>
            <p:cNvPicPr preferRelativeResize="0"/>
            <p:nvPr/>
          </p:nvPicPr>
          <p:blipFill rotWithShape="1">
            <a:blip r:embed="rId3">
              <a:alphaModFix/>
            </a:blip>
            <a:srcRect b="0" l="0" r="0" t="0"/>
            <a:stretch/>
          </p:blipFill>
          <p:spPr>
            <a:xfrm>
              <a:off x="0" y="2143116"/>
              <a:ext cx="9144000" cy="4714883"/>
            </a:xfrm>
            <a:prstGeom prst="rect">
              <a:avLst/>
            </a:prstGeom>
            <a:noFill/>
            <a:ln>
              <a:noFill/>
            </a:ln>
          </p:spPr>
        </p:pic>
      </p:grpSp>
      <p:sp>
        <p:nvSpPr>
          <p:cNvPr id="603" name="Shape 603"/>
          <p:cNvSpPr/>
          <p:nvPr/>
        </p:nvSpPr>
        <p:spPr>
          <a:xfrm>
            <a:off x="1043608" y="980728"/>
            <a:ext cx="6769100" cy="120032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3600">
                <a:solidFill>
                  <a:srgbClr val="FF0000"/>
                </a:solidFill>
                <a:latin typeface="Calibri"/>
                <a:ea typeface="Calibri"/>
                <a:cs typeface="Calibri"/>
                <a:sym typeface="Calibri"/>
              </a:rPr>
              <a:t>س5: </a:t>
            </a:r>
            <a:r>
              <a:rPr b="1" lang="ar-EG" sz="3600">
                <a:solidFill>
                  <a:srgbClr val="009900"/>
                </a:solidFill>
                <a:latin typeface="Calibri"/>
                <a:ea typeface="Calibri"/>
                <a:cs typeface="Calibri"/>
                <a:sym typeface="Calibri"/>
              </a:rPr>
              <a:t>من وجهة نظرك قدم تعريفاً مبسطاً عن توكيد الذات.</a:t>
            </a:r>
          </a:p>
        </p:txBody>
      </p:sp>
      <p:sp>
        <p:nvSpPr>
          <p:cNvPr id="604" name="Shape 604"/>
          <p:cNvSpPr/>
          <p:nvPr/>
        </p:nvSpPr>
        <p:spPr>
          <a:xfrm>
            <a:off x="1142975" y="2714619"/>
            <a:ext cx="6858000" cy="2554544"/>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3200">
                <a:solidFill>
                  <a:srgbClr val="0000CC"/>
                </a:solidFill>
                <a:latin typeface="Calibri"/>
                <a:ea typeface="Calibri"/>
                <a:cs typeface="Calibri"/>
                <a:sym typeface="Calibri"/>
              </a:rPr>
              <a:t>توكيد الذات: هو التعبير الصادق عن الآراء والأفكار والانفعالات الايجابية والسلبية والرغبات والدفاع عن الحقوق الخاصة والقدرة على قول لا في ظل احترام قيم المجتمع ومشاعر وحقوق الآخرين.</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03"/>
                                        </p:tgtEl>
                                        <p:attrNameLst>
                                          <p:attrName>style.visibility</p:attrName>
                                        </p:attrNameLst>
                                      </p:cBhvr>
                                      <p:to>
                                        <p:strVal val="visible"/>
                                      </p:to>
                                    </p:set>
                                    <p:animEffect filter="fade" transition="in">
                                      <p:cBhvr>
                                        <p:cTn dur="500"/>
                                        <p:tgtEl>
                                          <p:spTgt spid="60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4">
                                            <p:txEl>
                                              <p:pRg end="0" st="0"/>
                                            </p:txEl>
                                          </p:spTgt>
                                        </p:tgtEl>
                                        <p:attrNameLst>
                                          <p:attrName>style.visibility</p:attrName>
                                        </p:attrNameLst>
                                      </p:cBhvr>
                                      <p:to>
                                        <p:strVal val="visible"/>
                                      </p:to>
                                    </p:set>
                                    <p:animEffect filter="fade" transition="in">
                                      <p:cBhvr>
                                        <p:cTn dur="500"/>
                                        <p:tgtEl>
                                          <p:spTgt spid="604">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2" name="Shape 122"/>
        <p:cNvGrpSpPr/>
        <p:nvPr/>
      </p:nvGrpSpPr>
      <p:grpSpPr>
        <a:xfrm>
          <a:off x="0" y="0"/>
          <a:ext cx="0" cy="0"/>
          <a:chOff x="0" y="0"/>
          <a:chExt cx="0" cy="0"/>
        </a:xfrm>
      </p:grpSpPr>
      <p:pic>
        <p:nvPicPr>
          <p:cNvPr descr="9OFF%20s.jpg" id="123" name="Shape 123"/>
          <p:cNvPicPr preferRelativeResize="0"/>
          <p:nvPr/>
        </p:nvPicPr>
        <p:blipFill rotWithShape="1">
          <a:blip r:embed="rId3">
            <a:alphaModFix/>
          </a:blip>
          <a:srcRect b="0" l="0" r="0" t="0"/>
          <a:stretch/>
        </p:blipFill>
        <p:spPr>
          <a:xfrm>
            <a:off x="642910" y="332656"/>
            <a:ext cx="8105554" cy="990997"/>
          </a:xfrm>
          <a:prstGeom prst="rect">
            <a:avLst/>
          </a:prstGeom>
          <a:noFill/>
          <a:ln cap="flat" cmpd="sng" w="38100">
            <a:solidFill>
              <a:srgbClr val="E5B8B7"/>
            </a:solidFill>
            <a:prstDash val="solid"/>
            <a:round/>
            <a:headEnd len="med" w="med" type="none"/>
            <a:tailEnd len="med" w="med" type="none"/>
          </a:ln>
        </p:spPr>
      </p:pic>
      <p:sp>
        <p:nvSpPr>
          <p:cNvPr id="124" name="Shape 124"/>
          <p:cNvSpPr/>
          <p:nvPr/>
        </p:nvSpPr>
        <p:spPr>
          <a:xfrm>
            <a:off x="857225" y="404663"/>
            <a:ext cx="7819232" cy="76944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400">
                <a:solidFill>
                  <a:srgbClr val="FFFF00"/>
                </a:solidFill>
                <a:latin typeface="Calibri"/>
                <a:ea typeface="Calibri"/>
                <a:cs typeface="Calibri"/>
                <a:sym typeface="Calibri"/>
              </a:rPr>
              <a:t>أولا: مهارة القيادة The command</a:t>
            </a:r>
          </a:p>
        </p:txBody>
      </p:sp>
      <p:pic>
        <p:nvPicPr>
          <p:cNvPr descr="c-1.png" id="125" name="Shape 125"/>
          <p:cNvPicPr preferRelativeResize="0"/>
          <p:nvPr/>
        </p:nvPicPr>
        <p:blipFill rotWithShape="1">
          <a:blip r:embed="rId4">
            <a:alphaModFix/>
          </a:blip>
          <a:srcRect b="0" l="0" r="0" t="0"/>
          <a:stretch/>
        </p:blipFill>
        <p:spPr>
          <a:xfrm>
            <a:off x="323528" y="1905000"/>
            <a:ext cx="8568951" cy="4188295"/>
          </a:xfrm>
          <a:prstGeom prst="rect">
            <a:avLst/>
          </a:prstGeom>
          <a:solidFill>
            <a:schemeClr val="lt1"/>
          </a:solidFill>
          <a:ln>
            <a:noFill/>
          </a:ln>
        </p:spPr>
      </p:pic>
      <p:sp>
        <p:nvSpPr>
          <p:cNvPr id="126" name="Shape 126"/>
          <p:cNvSpPr/>
          <p:nvPr/>
        </p:nvSpPr>
        <p:spPr>
          <a:xfrm>
            <a:off x="1071537" y="2276872"/>
            <a:ext cx="7072362" cy="2123657"/>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400">
                <a:solidFill>
                  <a:srgbClr val="009900"/>
                </a:solidFill>
                <a:latin typeface="Calibri"/>
                <a:ea typeface="Calibri"/>
                <a:cs typeface="Calibri"/>
                <a:sym typeface="Calibri"/>
              </a:rPr>
              <a:t>(كُنْتُمْ خَيْرَ أُمَّةٍ أُخْرِجَتْ لِلنَّاسِ تَأْمُرُونَ بِالْمَعْرُوفِ وَتَنْهَوْنَ عَنْ الْمُنكَرِ وَتُؤْمِنُونَ بِاللَّهِ)</a:t>
            </a:r>
          </a:p>
        </p:txBody>
      </p:sp>
      <p:sp>
        <p:nvSpPr>
          <p:cNvPr id="127" name="Shape 127"/>
          <p:cNvSpPr/>
          <p:nvPr/>
        </p:nvSpPr>
        <p:spPr>
          <a:xfrm>
            <a:off x="1214413" y="4429132"/>
            <a:ext cx="4236470" cy="707886"/>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آل عمران: 110</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26"/>
                                        </p:tgtEl>
                                        <p:attrNameLst>
                                          <p:attrName>style.visibility</p:attrName>
                                        </p:attrNameLst>
                                      </p:cBhvr>
                                      <p:to>
                                        <p:strVal val="visible"/>
                                      </p:to>
                                    </p:set>
                                    <p:animEffect filter="fade" transition="in">
                                      <p:cBhvr>
                                        <p:cTn dur="500"/>
                                        <p:tgtEl>
                                          <p:spTgt spid="12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7"/>
                                        </p:tgtEl>
                                        <p:attrNameLst>
                                          <p:attrName>style.visibility</p:attrName>
                                        </p:attrNameLst>
                                      </p:cBhvr>
                                      <p:to>
                                        <p:strVal val="visible"/>
                                      </p:to>
                                    </p:set>
                                    <p:animEffect filter="fade" transition="in">
                                      <p:cBhvr>
                                        <p:cTn dur="500"/>
                                        <p:tgtEl>
                                          <p:spTgt spid="12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08" name="Shape 608"/>
        <p:cNvGrpSpPr/>
        <p:nvPr/>
      </p:nvGrpSpPr>
      <p:grpSpPr>
        <a:xfrm>
          <a:off x="0" y="0"/>
          <a:ext cx="0" cy="0"/>
          <a:chOff x="0" y="0"/>
          <a:chExt cx="0" cy="0"/>
        </a:xfrm>
      </p:grpSpPr>
      <p:grpSp>
        <p:nvGrpSpPr>
          <p:cNvPr id="609" name="Shape 609"/>
          <p:cNvGrpSpPr/>
          <p:nvPr/>
        </p:nvGrpSpPr>
        <p:grpSpPr>
          <a:xfrm>
            <a:off x="228600" y="332655"/>
            <a:ext cx="8763000" cy="6336703"/>
            <a:chOff x="0" y="2143116"/>
            <a:chExt cx="9144000" cy="4714883"/>
          </a:xfrm>
        </p:grpSpPr>
        <p:sp>
          <p:nvSpPr>
            <p:cNvPr id="610" name="Shape 610"/>
            <p:cNvSpPr/>
            <p:nvPr/>
          </p:nvSpPr>
          <p:spPr>
            <a:xfrm>
              <a:off x="428625" y="2356056"/>
              <a:ext cx="8201025" cy="4144024"/>
            </a:xfrm>
            <a:prstGeom prst="roundRect">
              <a:avLst>
                <a:gd fmla="val 16667" name="adj"/>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roses.png" id="611" name="Shape 611"/>
            <p:cNvPicPr preferRelativeResize="0"/>
            <p:nvPr/>
          </p:nvPicPr>
          <p:blipFill rotWithShape="1">
            <a:blip r:embed="rId3">
              <a:alphaModFix/>
            </a:blip>
            <a:srcRect b="0" l="0" r="0" t="0"/>
            <a:stretch/>
          </p:blipFill>
          <p:spPr>
            <a:xfrm>
              <a:off x="0" y="2143116"/>
              <a:ext cx="9144000" cy="4714883"/>
            </a:xfrm>
            <a:prstGeom prst="rect">
              <a:avLst/>
            </a:prstGeom>
            <a:noFill/>
            <a:ln>
              <a:noFill/>
            </a:ln>
          </p:spPr>
        </p:pic>
      </p:grpSp>
      <p:sp>
        <p:nvSpPr>
          <p:cNvPr id="612" name="Shape 612"/>
          <p:cNvSpPr/>
          <p:nvPr/>
        </p:nvSpPr>
        <p:spPr>
          <a:xfrm>
            <a:off x="1043608" y="980728"/>
            <a:ext cx="6769100" cy="120032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3600">
                <a:solidFill>
                  <a:srgbClr val="FF0000"/>
                </a:solidFill>
                <a:latin typeface="Calibri"/>
                <a:ea typeface="Calibri"/>
                <a:cs typeface="Calibri"/>
                <a:sym typeface="Calibri"/>
              </a:rPr>
              <a:t>س6: </a:t>
            </a:r>
            <a:r>
              <a:rPr b="1" lang="ar-EG" sz="3600">
                <a:solidFill>
                  <a:srgbClr val="009900"/>
                </a:solidFill>
                <a:latin typeface="Calibri"/>
                <a:ea typeface="Calibri"/>
                <a:cs typeface="Calibri"/>
                <a:sym typeface="Calibri"/>
              </a:rPr>
              <a:t>صف نوع الأثر الإيجابي أو السلبي لنوع التوكيد في المواقف التالية:</a:t>
            </a:r>
          </a:p>
        </p:txBody>
      </p:sp>
      <p:sp>
        <p:nvSpPr>
          <p:cNvPr id="613" name="Shape 613"/>
          <p:cNvSpPr/>
          <p:nvPr/>
        </p:nvSpPr>
        <p:spPr>
          <a:xfrm>
            <a:off x="1142975" y="4429132"/>
            <a:ext cx="6858000" cy="52321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2800">
                <a:solidFill>
                  <a:srgbClr val="0033CC"/>
                </a:solidFill>
                <a:latin typeface="Calibri"/>
                <a:ea typeface="Calibri"/>
                <a:cs typeface="Calibri"/>
                <a:sym typeface="Calibri"/>
              </a:rPr>
              <a:t>..........................................................</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12"/>
                                        </p:tgtEl>
                                        <p:attrNameLst>
                                          <p:attrName>style.visibility</p:attrName>
                                        </p:attrNameLst>
                                      </p:cBhvr>
                                      <p:to>
                                        <p:strVal val="visible"/>
                                      </p:to>
                                    </p:set>
                                    <p:animEffect filter="fade" transition="in">
                                      <p:cBhvr>
                                        <p:cTn dur="500"/>
                                        <p:tgtEl>
                                          <p:spTgt spid="61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13">
                                            <p:txEl>
                                              <p:pRg end="0" st="0"/>
                                            </p:txEl>
                                          </p:spTgt>
                                        </p:tgtEl>
                                        <p:attrNameLst>
                                          <p:attrName>style.visibility</p:attrName>
                                        </p:attrNameLst>
                                      </p:cBhvr>
                                      <p:to>
                                        <p:strVal val="visible"/>
                                      </p:to>
                                    </p:set>
                                    <p:animEffect filter="fade" transition="in">
                                      <p:cBhvr>
                                        <p:cTn dur="500"/>
                                        <p:tgtEl>
                                          <p:spTgt spid="613">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17" name="Shape 617"/>
        <p:cNvGrpSpPr/>
        <p:nvPr/>
      </p:nvGrpSpPr>
      <p:grpSpPr>
        <a:xfrm>
          <a:off x="0" y="0"/>
          <a:ext cx="0" cy="0"/>
          <a:chOff x="0" y="0"/>
          <a:chExt cx="0" cy="0"/>
        </a:xfrm>
      </p:grpSpPr>
      <p:graphicFrame>
        <p:nvGraphicFramePr>
          <p:cNvPr id="618" name="Shape 618"/>
          <p:cNvGraphicFramePr/>
          <p:nvPr/>
        </p:nvGraphicFramePr>
        <p:xfrm>
          <a:off x="285719" y="428604"/>
          <a:ext cx="3000000" cy="3000000"/>
        </p:xfrm>
        <a:graphic>
          <a:graphicData uri="http://schemas.openxmlformats.org/drawingml/2006/table">
            <a:tbl>
              <a:tblPr>
                <a:gradFill>
                  <a:gsLst>
                    <a:gs pos="0">
                      <a:srgbClr val="9FC3FF"/>
                    </a:gs>
                    <a:gs pos="35000">
                      <a:srgbClr val="BDD5FF"/>
                    </a:gs>
                    <a:gs pos="100000">
                      <a:srgbClr val="E4EEFF"/>
                    </a:gs>
                  </a:gsLst>
                  <a:lin ang="16200000" scaled="0"/>
                </a:gradFill>
                <a:tableStyleId>{8118BE7B-C712-4F7A-9056-DF1578180296}</a:tableStyleId>
              </a:tblPr>
              <a:tblGrid>
                <a:gridCol w="5293300"/>
                <a:gridCol w="1626450"/>
                <a:gridCol w="1438475"/>
              </a:tblGrid>
              <a:tr h="781775">
                <a:tc>
                  <a:txBody>
                    <a:bodyPr>
                      <a:noAutofit/>
                    </a:bodyPr>
                    <a:lstStyle/>
                    <a:p>
                      <a:pPr indent="0" lvl="0" marL="0" marR="0" rtl="1" algn="r">
                        <a:lnSpc>
                          <a:spcPct val="115000"/>
                        </a:lnSpc>
                        <a:spcBef>
                          <a:spcPts val="0"/>
                        </a:spcBef>
                        <a:spcAft>
                          <a:spcPts val="0"/>
                        </a:spcAft>
                        <a:buSzPct val="25000"/>
                        <a:buNone/>
                      </a:pPr>
                      <a:r>
                        <a:t/>
                      </a:r>
                      <a:endParaRPr sz="1000" u="none" cap="none" strike="noStrike">
                        <a:latin typeface="Calibri"/>
                        <a:ea typeface="Calibri"/>
                        <a:cs typeface="Calibri"/>
                        <a:sym typeface="Calibri"/>
                      </a:endParaRPr>
                    </a:p>
                  </a:txBody>
                  <a:tcPr marT="0" marB="0" marR="62125" marL="62125"/>
                </a:tc>
                <a:tc>
                  <a:txBody>
                    <a:bodyPr>
                      <a:noAutofit/>
                    </a:bodyPr>
                    <a:lstStyle/>
                    <a:p>
                      <a:pPr indent="0" lvl="0" marL="0" marR="0" rtl="1" algn="r">
                        <a:spcBef>
                          <a:spcPts val="0"/>
                        </a:spcBef>
                        <a:buSzPct val="25000"/>
                        <a:buNone/>
                      </a:pPr>
                      <a:r>
                        <a:t/>
                      </a:r>
                      <a:endParaRPr sz="1800"/>
                    </a:p>
                  </a:txBody>
                  <a:tcPr marT="0" marB="0" marR="62125" marL="62125"/>
                </a:tc>
                <a:tc>
                  <a:txBody>
                    <a:bodyPr>
                      <a:noAutofit/>
                    </a:bodyPr>
                    <a:lstStyle/>
                    <a:p>
                      <a:pPr indent="0" lvl="0" marL="0" marR="0" rtl="1" algn="r">
                        <a:spcBef>
                          <a:spcPts val="0"/>
                        </a:spcBef>
                        <a:buSzPct val="25000"/>
                        <a:buNone/>
                      </a:pPr>
                      <a:r>
                        <a:t/>
                      </a:r>
                      <a:endParaRPr sz="1800"/>
                    </a:p>
                  </a:txBody>
                  <a:tcPr marT="0" marB="0" marR="62125" marL="62125"/>
                </a:tc>
              </a:tr>
              <a:tr h="1172675">
                <a:tc>
                  <a:txBody>
                    <a:bodyPr>
                      <a:noAutofit/>
                    </a:bodyPr>
                    <a:lstStyle/>
                    <a:p>
                      <a:pPr indent="0" lvl="0" marL="0" marR="0" rtl="1" algn="r">
                        <a:lnSpc>
                          <a:spcPct val="115000"/>
                        </a:lnSpc>
                        <a:spcBef>
                          <a:spcPts val="0"/>
                        </a:spcBef>
                        <a:spcAft>
                          <a:spcPts val="0"/>
                        </a:spcAft>
                        <a:buSzPct val="25000"/>
                        <a:buNone/>
                      </a:pPr>
                      <a:r>
                        <a:t/>
                      </a:r>
                      <a:endParaRPr sz="1000">
                        <a:latin typeface="Calibri"/>
                        <a:ea typeface="Calibri"/>
                        <a:cs typeface="Calibri"/>
                        <a:sym typeface="Calibri"/>
                      </a:endParaRPr>
                    </a:p>
                  </a:txBody>
                  <a:tcPr marT="0" marB="0" marR="62125" marL="62125"/>
                </a:tc>
                <a:tc>
                  <a:txBody>
                    <a:bodyPr>
                      <a:noAutofit/>
                    </a:bodyPr>
                    <a:lstStyle/>
                    <a:p>
                      <a:pPr indent="0" lvl="0" marL="0" marR="0" rtl="1" algn="r">
                        <a:lnSpc>
                          <a:spcPct val="115000"/>
                        </a:lnSpc>
                        <a:spcBef>
                          <a:spcPts val="0"/>
                        </a:spcBef>
                        <a:spcAft>
                          <a:spcPts val="0"/>
                        </a:spcAft>
                        <a:buSzPct val="25000"/>
                        <a:buNone/>
                      </a:pPr>
                      <a:r>
                        <a:t/>
                      </a:r>
                      <a:endParaRPr sz="1000">
                        <a:latin typeface="Calibri"/>
                        <a:ea typeface="Calibri"/>
                        <a:cs typeface="Calibri"/>
                        <a:sym typeface="Calibri"/>
                      </a:endParaRPr>
                    </a:p>
                  </a:txBody>
                  <a:tcPr marT="0" marB="0" marR="62125" marL="62125"/>
                </a:tc>
                <a:tc>
                  <a:txBody>
                    <a:bodyPr>
                      <a:noAutofit/>
                    </a:bodyPr>
                    <a:lstStyle/>
                    <a:p>
                      <a:pPr indent="0" lvl="0" marL="0" marR="0" rtl="1" algn="r">
                        <a:lnSpc>
                          <a:spcPct val="115000"/>
                        </a:lnSpc>
                        <a:spcBef>
                          <a:spcPts val="0"/>
                        </a:spcBef>
                        <a:spcAft>
                          <a:spcPts val="0"/>
                        </a:spcAft>
                        <a:buSzPct val="25000"/>
                        <a:buNone/>
                      </a:pPr>
                      <a:r>
                        <a:t/>
                      </a:r>
                      <a:endParaRPr sz="1000">
                        <a:latin typeface="Calibri"/>
                        <a:ea typeface="Calibri"/>
                        <a:cs typeface="Calibri"/>
                        <a:sym typeface="Calibri"/>
                      </a:endParaRPr>
                    </a:p>
                  </a:txBody>
                  <a:tcPr marT="0" marB="0" marR="62125" marL="62125"/>
                </a:tc>
              </a:tr>
              <a:tr h="1172675">
                <a:tc>
                  <a:txBody>
                    <a:bodyPr>
                      <a:noAutofit/>
                    </a:bodyPr>
                    <a:lstStyle/>
                    <a:p>
                      <a:pPr indent="0" lvl="0" marL="0" marR="0" rtl="1" algn="r">
                        <a:lnSpc>
                          <a:spcPct val="115000"/>
                        </a:lnSpc>
                        <a:spcBef>
                          <a:spcPts val="0"/>
                        </a:spcBef>
                        <a:spcAft>
                          <a:spcPts val="0"/>
                        </a:spcAft>
                        <a:buSzPct val="25000"/>
                        <a:buNone/>
                      </a:pPr>
                      <a:r>
                        <a:t/>
                      </a:r>
                      <a:endParaRPr sz="1000">
                        <a:latin typeface="Calibri"/>
                        <a:ea typeface="Calibri"/>
                        <a:cs typeface="Calibri"/>
                        <a:sym typeface="Calibri"/>
                      </a:endParaRPr>
                    </a:p>
                  </a:txBody>
                  <a:tcPr marT="0" marB="0" marR="62125" marL="62125"/>
                </a:tc>
                <a:tc>
                  <a:txBody>
                    <a:bodyPr>
                      <a:noAutofit/>
                    </a:bodyPr>
                    <a:lstStyle/>
                    <a:p>
                      <a:pPr indent="0" lvl="0" marL="0" marR="0" rtl="1" algn="r">
                        <a:lnSpc>
                          <a:spcPct val="115000"/>
                        </a:lnSpc>
                        <a:spcBef>
                          <a:spcPts val="0"/>
                        </a:spcBef>
                        <a:spcAft>
                          <a:spcPts val="0"/>
                        </a:spcAft>
                        <a:buSzPct val="25000"/>
                        <a:buNone/>
                      </a:pPr>
                      <a:r>
                        <a:t/>
                      </a:r>
                      <a:endParaRPr sz="1000">
                        <a:latin typeface="Calibri"/>
                        <a:ea typeface="Calibri"/>
                        <a:cs typeface="Calibri"/>
                        <a:sym typeface="Calibri"/>
                      </a:endParaRPr>
                    </a:p>
                  </a:txBody>
                  <a:tcPr marT="0" marB="0" marR="62125" marL="62125"/>
                </a:tc>
                <a:tc>
                  <a:txBody>
                    <a:bodyPr>
                      <a:noAutofit/>
                    </a:bodyPr>
                    <a:lstStyle/>
                    <a:p>
                      <a:pPr indent="0" lvl="0" marL="0" marR="0" rtl="1" algn="r">
                        <a:lnSpc>
                          <a:spcPct val="115000"/>
                        </a:lnSpc>
                        <a:spcBef>
                          <a:spcPts val="0"/>
                        </a:spcBef>
                        <a:spcAft>
                          <a:spcPts val="0"/>
                        </a:spcAft>
                        <a:buSzPct val="25000"/>
                        <a:buNone/>
                      </a:pPr>
                      <a:r>
                        <a:t/>
                      </a:r>
                      <a:endParaRPr sz="1000">
                        <a:latin typeface="Calibri"/>
                        <a:ea typeface="Calibri"/>
                        <a:cs typeface="Calibri"/>
                        <a:sym typeface="Calibri"/>
                      </a:endParaRPr>
                    </a:p>
                  </a:txBody>
                  <a:tcPr marT="0" marB="0" marR="62125" marL="62125"/>
                </a:tc>
              </a:tr>
              <a:tr h="956900">
                <a:tc>
                  <a:txBody>
                    <a:bodyPr>
                      <a:noAutofit/>
                    </a:bodyPr>
                    <a:lstStyle/>
                    <a:p>
                      <a:pPr indent="0" lvl="0" marL="0" marR="0" rtl="1" algn="r">
                        <a:lnSpc>
                          <a:spcPct val="115000"/>
                        </a:lnSpc>
                        <a:spcBef>
                          <a:spcPts val="0"/>
                        </a:spcBef>
                        <a:spcAft>
                          <a:spcPts val="0"/>
                        </a:spcAft>
                        <a:buSzPct val="25000"/>
                        <a:buNone/>
                      </a:pPr>
                      <a:r>
                        <a:t/>
                      </a:r>
                      <a:endParaRPr sz="1000">
                        <a:latin typeface="Calibri"/>
                        <a:ea typeface="Calibri"/>
                        <a:cs typeface="Calibri"/>
                        <a:sym typeface="Calibri"/>
                      </a:endParaRPr>
                    </a:p>
                  </a:txBody>
                  <a:tcPr marT="0" marB="0" marR="62125" marL="62125"/>
                </a:tc>
                <a:tc>
                  <a:txBody>
                    <a:bodyPr>
                      <a:noAutofit/>
                    </a:bodyPr>
                    <a:lstStyle/>
                    <a:p>
                      <a:pPr indent="0" lvl="0" marL="0" marR="0" rtl="1" algn="r">
                        <a:lnSpc>
                          <a:spcPct val="115000"/>
                        </a:lnSpc>
                        <a:spcBef>
                          <a:spcPts val="0"/>
                        </a:spcBef>
                        <a:spcAft>
                          <a:spcPts val="0"/>
                        </a:spcAft>
                        <a:buSzPct val="25000"/>
                        <a:buNone/>
                      </a:pPr>
                      <a:r>
                        <a:t/>
                      </a:r>
                      <a:endParaRPr sz="1000">
                        <a:latin typeface="Calibri"/>
                        <a:ea typeface="Calibri"/>
                        <a:cs typeface="Calibri"/>
                        <a:sym typeface="Calibri"/>
                      </a:endParaRPr>
                    </a:p>
                  </a:txBody>
                  <a:tcPr marT="0" marB="0" marR="62125" marL="62125"/>
                </a:tc>
                <a:tc>
                  <a:txBody>
                    <a:bodyPr>
                      <a:noAutofit/>
                    </a:bodyPr>
                    <a:lstStyle/>
                    <a:p>
                      <a:pPr indent="0" lvl="0" marL="0" marR="0" rtl="1" algn="r">
                        <a:lnSpc>
                          <a:spcPct val="115000"/>
                        </a:lnSpc>
                        <a:spcBef>
                          <a:spcPts val="0"/>
                        </a:spcBef>
                        <a:spcAft>
                          <a:spcPts val="0"/>
                        </a:spcAft>
                        <a:buSzPct val="25000"/>
                        <a:buNone/>
                      </a:pPr>
                      <a:r>
                        <a:t/>
                      </a:r>
                      <a:endParaRPr sz="1000">
                        <a:latin typeface="Calibri"/>
                        <a:ea typeface="Calibri"/>
                        <a:cs typeface="Calibri"/>
                        <a:sym typeface="Calibri"/>
                      </a:endParaRPr>
                    </a:p>
                  </a:txBody>
                  <a:tcPr marT="0" marB="0" marR="62125" marL="62125"/>
                </a:tc>
              </a:tr>
              <a:tr h="1172675">
                <a:tc>
                  <a:txBody>
                    <a:bodyPr>
                      <a:noAutofit/>
                    </a:bodyPr>
                    <a:lstStyle/>
                    <a:p>
                      <a:pPr indent="0" lvl="0" marL="0" marR="0" rtl="1" algn="r">
                        <a:lnSpc>
                          <a:spcPct val="115000"/>
                        </a:lnSpc>
                        <a:spcBef>
                          <a:spcPts val="0"/>
                        </a:spcBef>
                        <a:spcAft>
                          <a:spcPts val="0"/>
                        </a:spcAft>
                        <a:buSzPct val="25000"/>
                        <a:buNone/>
                      </a:pPr>
                      <a:r>
                        <a:t/>
                      </a:r>
                      <a:endParaRPr sz="1000">
                        <a:latin typeface="Calibri"/>
                        <a:ea typeface="Calibri"/>
                        <a:cs typeface="Calibri"/>
                        <a:sym typeface="Calibri"/>
                      </a:endParaRPr>
                    </a:p>
                  </a:txBody>
                  <a:tcPr marT="0" marB="0" marR="62125" marL="62125"/>
                </a:tc>
                <a:tc>
                  <a:txBody>
                    <a:bodyPr>
                      <a:noAutofit/>
                    </a:bodyPr>
                    <a:lstStyle/>
                    <a:p>
                      <a:pPr indent="0" lvl="0" marL="0" marR="0" rtl="1" algn="r">
                        <a:lnSpc>
                          <a:spcPct val="115000"/>
                        </a:lnSpc>
                        <a:spcBef>
                          <a:spcPts val="0"/>
                        </a:spcBef>
                        <a:spcAft>
                          <a:spcPts val="0"/>
                        </a:spcAft>
                        <a:buSzPct val="25000"/>
                        <a:buNone/>
                      </a:pPr>
                      <a:r>
                        <a:t/>
                      </a:r>
                      <a:endParaRPr sz="1000">
                        <a:latin typeface="Calibri"/>
                        <a:ea typeface="Calibri"/>
                        <a:cs typeface="Calibri"/>
                        <a:sym typeface="Calibri"/>
                      </a:endParaRPr>
                    </a:p>
                  </a:txBody>
                  <a:tcPr marT="0" marB="0" marR="62125" marL="62125"/>
                </a:tc>
                <a:tc>
                  <a:txBody>
                    <a:bodyPr>
                      <a:noAutofit/>
                    </a:bodyPr>
                    <a:lstStyle/>
                    <a:p>
                      <a:pPr indent="0" lvl="0" marL="0" marR="0" rtl="1" algn="r">
                        <a:lnSpc>
                          <a:spcPct val="115000"/>
                        </a:lnSpc>
                        <a:spcBef>
                          <a:spcPts val="0"/>
                        </a:spcBef>
                        <a:spcAft>
                          <a:spcPts val="0"/>
                        </a:spcAft>
                        <a:buSzPct val="25000"/>
                        <a:buNone/>
                      </a:pPr>
                      <a:r>
                        <a:t/>
                      </a:r>
                      <a:endParaRPr sz="1000">
                        <a:latin typeface="Calibri"/>
                        <a:ea typeface="Calibri"/>
                        <a:cs typeface="Calibri"/>
                        <a:sym typeface="Calibri"/>
                      </a:endParaRPr>
                    </a:p>
                  </a:txBody>
                  <a:tcPr marT="0" marB="0" marR="62125" marL="62125"/>
                </a:tc>
              </a:tr>
              <a:tr h="1172675">
                <a:tc>
                  <a:txBody>
                    <a:bodyPr>
                      <a:noAutofit/>
                    </a:bodyPr>
                    <a:lstStyle/>
                    <a:p>
                      <a:pPr indent="0" lvl="0" marL="0" marR="0" rtl="1" algn="r">
                        <a:lnSpc>
                          <a:spcPct val="115000"/>
                        </a:lnSpc>
                        <a:spcBef>
                          <a:spcPts val="0"/>
                        </a:spcBef>
                        <a:spcAft>
                          <a:spcPts val="0"/>
                        </a:spcAft>
                        <a:buSzPct val="25000"/>
                        <a:buNone/>
                      </a:pPr>
                      <a:r>
                        <a:t/>
                      </a:r>
                      <a:endParaRPr sz="1000">
                        <a:latin typeface="Calibri"/>
                        <a:ea typeface="Calibri"/>
                        <a:cs typeface="Calibri"/>
                        <a:sym typeface="Calibri"/>
                      </a:endParaRPr>
                    </a:p>
                  </a:txBody>
                  <a:tcPr marT="0" marB="0" marR="62125" marL="62125"/>
                </a:tc>
                <a:tc>
                  <a:txBody>
                    <a:bodyPr>
                      <a:noAutofit/>
                    </a:bodyPr>
                    <a:lstStyle/>
                    <a:p>
                      <a:pPr indent="0" lvl="0" marL="0" marR="0" rtl="1" algn="r">
                        <a:lnSpc>
                          <a:spcPct val="115000"/>
                        </a:lnSpc>
                        <a:spcBef>
                          <a:spcPts val="0"/>
                        </a:spcBef>
                        <a:spcAft>
                          <a:spcPts val="0"/>
                        </a:spcAft>
                        <a:buSzPct val="25000"/>
                        <a:buNone/>
                      </a:pPr>
                      <a:r>
                        <a:t/>
                      </a:r>
                      <a:endParaRPr sz="1000">
                        <a:latin typeface="Calibri"/>
                        <a:ea typeface="Calibri"/>
                        <a:cs typeface="Calibri"/>
                        <a:sym typeface="Calibri"/>
                      </a:endParaRPr>
                    </a:p>
                  </a:txBody>
                  <a:tcPr marT="0" marB="0" marR="62125" marL="62125"/>
                </a:tc>
                <a:tc>
                  <a:txBody>
                    <a:bodyPr>
                      <a:noAutofit/>
                    </a:bodyPr>
                    <a:lstStyle/>
                    <a:p>
                      <a:pPr indent="0" lvl="0" marL="0" marR="0" rtl="1" algn="r">
                        <a:lnSpc>
                          <a:spcPct val="115000"/>
                        </a:lnSpc>
                        <a:spcBef>
                          <a:spcPts val="0"/>
                        </a:spcBef>
                        <a:spcAft>
                          <a:spcPts val="0"/>
                        </a:spcAft>
                        <a:buSzPct val="25000"/>
                        <a:buNone/>
                      </a:pPr>
                      <a:r>
                        <a:t/>
                      </a:r>
                      <a:endParaRPr sz="1000">
                        <a:latin typeface="Calibri"/>
                        <a:ea typeface="Calibri"/>
                        <a:cs typeface="Calibri"/>
                        <a:sym typeface="Calibri"/>
                      </a:endParaRPr>
                    </a:p>
                  </a:txBody>
                  <a:tcPr marT="0" marB="0" marR="62125" marL="62125"/>
                </a:tc>
              </a:tr>
            </a:tbl>
          </a:graphicData>
        </a:graphic>
      </p:graphicFrame>
      <p:sp>
        <p:nvSpPr>
          <p:cNvPr id="619" name="Shape 619"/>
          <p:cNvSpPr/>
          <p:nvPr/>
        </p:nvSpPr>
        <p:spPr>
          <a:xfrm>
            <a:off x="5000628" y="571479"/>
            <a:ext cx="1284326" cy="64633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3600">
                <a:solidFill>
                  <a:srgbClr val="FF0000"/>
                </a:solidFill>
                <a:latin typeface="Calibri"/>
                <a:ea typeface="Calibri"/>
                <a:cs typeface="Calibri"/>
                <a:sym typeface="Calibri"/>
              </a:rPr>
              <a:t>الموقف</a:t>
            </a:r>
          </a:p>
        </p:txBody>
      </p:sp>
      <p:sp>
        <p:nvSpPr>
          <p:cNvPr id="620" name="Shape 620"/>
          <p:cNvSpPr/>
          <p:nvPr/>
        </p:nvSpPr>
        <p:spPr>
          <a:xfrm>
            <a:off x="1785918" y="609881"/>
            <a:ext cx="1500197" cy="461664"/>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2400">
                <a:solidFill>
                  <a:srgbClr val="FF00FF"/>
                </a:solidFill>
                <a:latin typeface="Calibri"/>
                <a:ea typeface="Calibri"/>
                <a:cs typeface="Calibri"/>
                <a:sym typeface="Calibri"/>
              </a:rPr>
              <a:t>الأثر الإيجابي</a:t>
            </a:r>
          </a:p>
        </p:txBody>
      </p:sp>
      <p:sp>
        <p:nvSpPr>
          <p:cNvPr id="621" name="Shape 621"/>
          <p:cNvSpPr/>
          <p:nvPr/>
        </p:nvSpPr>
        <p:spPr>
          <a:xfrm>
            <a:off x="214282" y="609881"/>
            <a:ext cx="1357322" cy="461664"/>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2400">
                <a:solidFill>
                  <a:srgbClr val="FF00FF"/>
                </a:solidFill>
                <a:latin typeface="Calibri"/>
                <a:ea typeface="Calibri"/>
                <a:cs typeface="Calibri"/>
                <a:sym typeface="Calibri"/>
              </a:rPr>
              <a:t>الأثر السلبي</a:t>
            </a:r>
          </a:p>
        </p:txBody>
      </p:sp>
      <p:sp>
        <p:nvSpPr>
          <p:cNvPr id="622" name="Shape 622"/>
          <p:cNvSpPr/>
          <p:nvPr/>
        </p:nvSpPr>
        <p:spPr>
          <a:xfrm>
            <a:off x="3428992" y="1341766"/>
            <a:ext cx="5143535" cy="1015662"/>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2000">
                <a:solidFill>
                  <a:srgbClr val="002060"/>
                </a:solidFill>
                <a:latin typeface="Calibri"/>
                <a:ea typeface="Calibri"/>
                <a:cs typeface="Calibri"/>
                <a:sym typeface="Calibri"/>
              </a:rPr>
              <a:t>اعتذرت عن إقراض صديقي مبلغاً من المال لعدم توفره لدي وكان من الممكن طلبه من والدي لكني لم أفعل لأنه معروف عنه عدم السداد.</a:t>
            </a:r>
          </a:p>
        </p:txBody>
      </p:sp>
      <p:sp>
        <p:nvSpPr>
          <p:cNvPr id="623" name="Shape 623"/>
          <p:cNvSpPr/>
          <p:nvPr/>
        </p:nvSpPr>
        <p:spPr>
          <a:xfrm>
            <a:off x="3500430" y="2571743"/>
            <a:ext cx="5143535" cy="70788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2000">
                <a:solidFill>
                  <a:srgbClr val="002060"/>
                </a:solidFill>
                <a:latin typeface="Calibri"/>
                <a:ea typeface="Calibri"/>
                <a:cs typeface="Calibri"/>
                <a:sym typeface="Calibri"/>
              </a:rPr>
              <a:t>اقترح على الطلاب تأجيل الاختبار لازدحام هذا الأسبوع بالاختبارات ورغبة الطلاب في الحصول على درجات مرتفعة.</a:t>
            </a:r>
          </a:p>
        </p:txBody>
      </p:sp>
      <p:sp>
        <p:nvSpPr>
          <p:cNvPr id="624" name="Shape 624"/>
          <p:cNvSpPr/>
          <p:nvPr/>
        </p:nvSpPr>
        <p:spPr>
          <a:xfrm>
            <a:off x="3428992" y="3714751"/>
            <a:ext cx="5143535" cy="70788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2000">
                <a:solidFill>
                  <a:srgbClr val="002060"/>
                </a:solidFill>
                <a:latin typeface="Calibri"/>
                <a:ea typeface="Calibri"/>
                <a:cs typeface="Calibri"/>
                <a:sym typeface="Calibri"/>
              </a:rPr>
              <a:t>لا أعترض على درجة اختبار منخفضة وأنا أشعر أني أستحق أكثر من ذلك.</a:t>
            </a:r>
          </a:p>
        </p:txBody>
      </p:sp>
      <p:sp>
        <p:nvSpPr>
          <p:cNvPr id="625" name="Shape 625"/>
          <p:cNvSpPr/>
          <p:nvPr/>
        </p:nvSpPr>
        <p:spPr>
          <a:xfrm>
            <a:off x="3500430" y="4643446"/>
            <a:ext cx="5143535" cy="70788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2000">
                <a:solidFill>
                  <a:srgbClr val="002060"/>
                </a:solidFill>
                <a:latin typeface="Calibri"/>
                <a:ea typeface="Calibri"/>
                <a:cs typeface="Calibri"/>
                <a:sym typeface="Calibri"/>
              </a:rPr>
              <a:t>عدم قدرة الطالب على الاعتراض على الآخرين الذين يستغلونه في أخذ ملخصاته وأفكاره وحلوله.</a:t>
            </a:r>
          </a:p>
        </p:txBody>
      </p:sp>
      <p:sp>
        <p:nvSpPr>
          <p:cNvPr id="626" name="Shape 626"/>
          <p:cNvSpPr/>
          <p:nvPr/>
        </p:nvSpPr>
        <p:spPr>
          <a:xfrm>
            <a:off x="3500430" y="5715016"/>
            <a:ext cx="5143535" cy="70788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2000">
                <a:solidFill>
                  <a:srgbClr val="002060"/>
                </a:solidFill>
                <a:latin typeface="Calibri"/>
                <a:ea typeface="Calibri"/>
                <a:cs typeface="Calibri"/>
                <a:sym typeface="Calibri"/>
              </a:rPr>
              <a:t>أثني على من يقدم لي خدمة أمام الآخرين وأشارك زملائي في احتفالاتهم وبرامجهم داخل المدرسة وخارجها.</a:t>
            </a:r>
          </a:p>
        </p:txBody>
      </p:sp>
      <p:sp>
        <p:nvSpPr>
          <p:cNvPr id="627" name="Shape 627"/>
          <p:cNvSpPr txBox="1"/>
          <p:nvPr/>
        </p:nvSpPr>
        <p:spPr>
          <a:xfrm>
            <a:off x="1785917" y="1428736"/>
            <a:ext cx="1500197" cy="83099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800">
                <a:solidFill>
                  <a:srgbClr val="0000CC"/>
                </a:solidFill>
                <a:latin typeface="Calibri"/>
                <a:ea typeface="Calibri"/>
                <a:cs typeface="Calibri"/>
                <a:sym typeface="Calibri"/>
              </a:rPr>
              <a:t>✓</a:t>
            </a:r>
          </a:p>
        </p:txBody>
      </p:sp>
      <p:sp>
        <p:nvSpPr>
          <p:cNvPr id="628" name="Shape 628"/>
          <p:cNvSpPr txBox="1"/>
          <p:nvPr/>
        </p:nvSpPr>
        <p:spPr>
          <a:xfrm>
            <a:off x="1785917" y="2526565"/>
            <a:ext cx="1500197" cy="83099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800">
                <a:solidFill>
                  <a:srgbClr val="0000CC"/>
                </a:solidFill>
                <a:latin typeface="Calibri"/>
                <a:ea typeface="Calibri"/>
                <a:cs typeface="Calibri"/>
                <a:sym typeface="Calibri"/>
              </a:rPr>
              <a:t>✓</a:t>
            </a:r>
          </a:p>
        </p:txBody>
      </p:sp>
      <p:sp>
        <p:nvSpPr>
          <p:cNvPr id="629" name="Shape 629"/>
          <p:cNvSpPr txBox="1"/>
          <p:nvPr/>
        </p:nvSpPr>
        <p:spPr>
          <a:xfrm>
            <a:off x="357158" y="3598135"/>
            <a:ext cx="1357322" cy="83099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800">
                <a:solidFill>
                  <a:srgbClr val="0000CC"/>
                </a:solidFill>
                <a:latin typeface="Calibri"/>
                <a:ea typeface="Calibri"/>
                <a:cs typeface="Calibri"/>
                <a:sym typeface="Calibri"/>
              </a:rPr>
              <a:t>✓</a:t>
            </a:r>
          </a:p>
        </p:txBody>
      </p:sp>
      <p:sp>
        <p:nvSpPr>
          <p:cNvPr id="630" name="Shape 630"/>
          <p:cNvSpPr txBox="1"/>
          <p:nvPr/>
        </p:nvSpPr>
        <p:spPr>
          <a:xfrm>
            <a:off x="357158" y="4741142"/>
            <a:ext cx="1357322" cy="83099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800">
                <a:solidFill>
                  <a:srgbClr val="0000CC"/>
                </a:solidFill>
                <a:latin typeface="Calibri"/>
                <a:ea typeface="Calibri"/>
                <a:cs typeface="Calibri"/>
                <a:sym typeface="Calibri"/>
              </a:rPr>
              <a:t>✓</a:t>
            </a:r>
          </a:p>
        </p:txBody>
      </p:sp>
      <p:sp>
        <p:nvSpPr>
          <p:cNvPr id="631" name="Shape 631"/>
          <p:cNvSpPr txBox="1"/>
          <p:nvPr/>
        </p:nvSpPr>
        <p:spPr>
          <a:xfrm>
            <a:off x="1928793" y="5857892"/>
            <a:ext cx="1357322" cy="83099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800">
                <a:solidFill>
                  <a:srgbClr val="0000CC"/>
                </a:solidFill>
                <a:latin typeface="Calibri"/>
                <a:ea typeface="Calibri"/>
                <a:cs typeface="Calibri"/>
                <a:sym typeface="Calibri"/>
              </a:rPr>
              <a:t>✓</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21"/>
                                        </p:tgtEl>
                                        <p:attrNameLst>
                                          <p:attrName>style.visibility</p:attrName>
                                        </p:attrNameLst>
                                      </p:cBhvr>
                                      <p:to>
                                        <p:strVal val="visible"/>
                                      </p:to>
                                    </p:set>
                                    <p:animEffect filter="fade" transition="in">
                                      <p:cBhvr>
                                        <p:cTn dur="500"/>
                                        <p:tgtEl>
                                          <p:spTgt spid="621"/>
                                        </p:tgtEl>
                                      </p:cBhvr>
                                    </p:animEffect>
                                  </p:childTnLst>
                                </p:cTn>
                              </p:par>
                              <p:par>
                                <p:cTn fill="hold" nodeType="withEffect" presetClass="entr" presetID="10" presetSubtype="0">
                                  <p:stCondLst>
                                    <p:cond delay="0"/>
                                  </p:stCondLst>
                                  <p:childTnLst>
                                    <p:set>
                                      <p:cBhvr>
                                        <p:cTn dur="1" fill="hold">
                                          <p:stCondLst>
                                            <p:cond delay="0"/>
                                          </p:stCondLst>
                                        </p:cTn>
                                        <p:tgtEl>
                                          <p:spTgt spid="618"/>
                                        </p:tgtEl>
                                        <p:attrNameLst>
                                          <p:attrName>style.visibility</p:attrName>
                                        </p:attrNameLst>
                                      </p:cBhvr>
                                      <p:to>
                                        <p:strVal val="visible"/>
                                      </p:to>
                                    </p:set>
                                    <p:animEffect filter="fade" transition="in">
                                      <p:cBhvr>
                                        <p:cTn dur="500"/>
                                        <p:tgtEl>
                                          <p:spTgt spid="618"/>
                                        </p:tgtEl>
                                      </p:cBhvr>
                                    </p:animEffect>
                                  </p:childTnLst>
                                </p:cTn>
                              </p:par>
                              <p:par>
                                <p:cTn fill="hold" nodeType="withEffect" presetClass="entr" presetID="10" presetSubtype="0">
                                  <p:stCondLst>
                                    <p:cond delay="0"/>
                                  </p:stCondLst>
                                  <p:childTnLst>
                                    <p:set>
                                      <p:cBhvr>
                                        <p:cTn dur="1" fill="hold">
                                          <p:stCondLst>
                                            <p:cond delay="0"/>
                                          </p:stCondLst>
                                        </p:cTn>
                                        <p:tgtEl>
                                          <p:spTgt spid="619"/>
                                        </p:tgtEl>
                                        <p:attrNameLst>
                                          <p:attrName>style.visibility</p:attrName>
                                        </p:attrNameLst>
                                      </p:cBhvr>
                                      <p:to>
                                        <p:strVal val="visible"/>
                                      </p:to>
                                    </p:set>
                                    <p:animEffect filter="fade" transition="in">
                                      <p:cBhvr>
                                        <p:cTn dur="500"/>
                                        <p:tgtEl>
                                          <p:spTgt spid="619"/>
                                        </p:tgtEl>
                                      </p:cBhvr>
                                    </p:animEffect>
                                  </p:childTnLst>
                                </p:cTn>
                              </p:par>
                              <p:par>
                                <p:cTn fill="hold" nodeType="withEffect" presetClass="entr" presetID="10" presetSubtype="0">
                                  <p:stCondLst>
                                    <p:cond delay="0"/>
                                  </p:stCondLst>
                                  <p:childTnLst>
                                    <p:set>
                                      <p:cBhvr>
                                        <p:cTn dur="1" fill="hold">
                                          <p:stCondLst>
                                            <p:cond delay="0"/>
                                          </p:stCondLst>
                                        </p:cTn>
                                        <p:tgtEl>
                                          <p:spTgt spid="620"/>
                                        </p:tgtEl>
                                        <p:attrNameLst>
                                          <p:attrName>style.visibility</p:attrName>
                                        </p:attrNameLst>
                                      </p:cBhvr>
                                      <p:to>
                                        <p:strVal val="visible"/>
                                      </p:to>
                                    </p:set>
                                    <p:animEffect filter="fade" transition="in">
                                      <p:cBhvr>
                                        <p:cTn dur="500"/>
                                        <p:tgtEl>
                                          <p:spTgt spid="62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2"/>
                                        </p:tgtEl>
                                        <p:attrNameLst>
                                          <p:attrName>style.visibility</p:attrName>
                                        </p:attrNameLst>
                                      </p:cBhvr>
                                      <p:to>
                                        <p:strVal val="visible"/>
                                      </p:to>
                                    </p:set>
                                    <p:animEffect filter="fade" transition="in">
                                      <p:cBhvr>
                                        <p:cTn dur="500"/>
                                        <p:tgtEl>
                                          <p:spTgt spid="62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3"/>
                                        </p:tgtEl>
                                        <p:attrNameLst>
                                          <p:attrName>style.visibility</p:attrName>
                                        </p:attrNameLst>
                                      </p:cBhvr>
                                      <p:to>
                                        <p:strVal val="visible"/>
                                      </p:to>
                                    </p:set>
                                    <p:animEffect filter="fade" transition="in">
                                      <p:cBhvr>
                                        <p:cTn dur="500"/>
                                        <p:tgtEl>
                                          <p:spTgt spid="62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4"/>
                                        </p:tgtEl>
                                        <p:attrNameLst>
                                          <p:attrName>style.visibility</p:attrName>
                                        </p:attrNameLst>
                                      </p:cBhvr>
                                      <p:to>
                                        <p:strVal val="visible"/>
                                      </p:to>
                                    </p:set>
                                    <p:animEffect filter="fade" transition="in">
                                      <p:cBhvr>
                                        <p:cTn dur="500"/>
                                        <p:tgtEl>
                                          <p:spTgt spid="62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5"/>
                                        </p:tgtEl>
                                        <p:attrNameLst>
                                          <p:attrName>style.visibility</p:attrName>
                                        </p:attrNameLst>
                                      </p:cBhvr>
                                      <p:to>
                                        <p:strVal val="visible"/>
                                      </p:to>
                                    </p:set>
                                    <p:animEffect filter="fade" transition="in">
                                      <p:cBhvr>
                                        <p:cTn dur="500"/>
                                        <p:tgtEl>
                                          <p:spTgt spid="62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6"/>
                                        </p:tgtEl>
                                        <p:attrNameLst>
                                          <p:attrName>style.visibility</p:attrName>
                                        </p:attrNameLst>
                                      </p:cBhvr>
                                      <p:to>
                                        <p:strVal val="visible"/>
                                      </p:to>
                                    </p:set>
                                    <p:animEffect filter="fade" transition="in">
                                      <p:cBhvr>
                                        <p:cTn dur="500"/>
                                        <p:tgtEl>
                                          <p:spTgt spid="62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7"/>
                                        </p:tgtEl>
                                        <p:attrNameLst>
                                          <p:attrName>style.visibility</p:attrName>
                                        </p:attrNameLst>
                                      </p:cBhvr>
                                      <p:to>
                                        <p:strVal val="visible"/>
                                      </p:to>
                                    </p:set>
                                    <p:animEffect filter="fade" transition="in">
                                      <p:cBhvr>
                                        <p:cTn dur="500"/>
                                        <p:tgtEl>
                                          <p:spTgt spid="62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8"/>
                                        </p:tgtEl>
                                        <p:attrNameLst>
                                          <p:attrName>style.visibility</p:attrName>
                                        </p:attrNameLst>
                                      </p:cBhvr>
                                      <p:to>
                                        <p:strVal val="visible"/>
                                      </p:to>
                                    </p:set>
                                    <p:animEffect filter="fade" transition="in">
                                      <p:cBhvr>
                                        <p:cTn dur="500"/>
                                        <p:tgtEl>
                                          <p:spTgt spid="62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9"/>
                                        </p:tgtEl>
                                        <p:attrNameLst>
                                          <p:attrName>style.visibility</p:attrName>
                                        </p:attrNameLst>
                                      </p:cBhvr>
                                      <p:to>
                                        <p:strVal val="visible"/>
                                      </p:to>
                                    </p:set>
                                    <p:animEffect filter="fade" transition="in">
                                      <p:cBhvr>
                                        <p:cTn dur="500"/>
                                        <p:tgtEl>
                                          <p:spTgt spid="62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0"/>
                                        </p:tgtEl>
                                        <p:attrNameLst>
                                          <p:attrName>style.visibility</p:attrName>
                                        </p:attrNameLst>
                                      </p:cBhvr>
                                      <p:to>
                                        <p:strVal val="visible"/>
                                      </p:to>
                                    </p:set>
                                    <p:animEffect filter="fade" transition="in">
                                      <p:cBhvr>
                                        <p:cTn dur="500"/>
                                        <p:tgtEl>
                                          <p:spTgt spid="63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1"/>
                                        </p:tgtEl>
                                        <p:attrNameLst>
                                          <p:attrName>style.visibility</p:attrName>
                                        </p:attrNameLst>
                                      </p:cBhvr>
                                      <p:to>
                                        <p:strVal val="visible"/>
                                      </p:to>
                                    </p:set>
                                    <p:animEffect filter="fade" transition="in">
                                      <p:cBhvr>
                                        <p:cTn dur="500"/>
                                        <p:tgtEl>
                                          <p:spTgt spid="6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35" name="Shape 635"/>
        <p:cNvGrpSpPr/>
        <p:nvPr/>
      </p:nvGrpSpPr>
      <p:grpSpPr>
        <a:xfrm>
          <a:off x="0" y="0"/>
          <a:ext cx="0" cy="0"/>
          <a:chOff x="0" y="0"/>
          <a:chExt cx="0" cy="0"/>
        </a:xfrm>
      </p:grpSpPr>
      <p:pic>
        <p:nvPicPr>
          <p:cNvPr descr="3511417_550x550.jpg" id="636" name="Shape 636"/>
          <p:cNvPicPr preferRelativeResize="0"/>
          <p:nvPr/>
        </p:nvPicPr>
        <p:blipFill rotWithShape="1">
          <a:blip r:embed="rId3">
            <a:alphaModFix/>
          </a:blip>
          <a:srcRect b="0" l="0" r="0" t="0"/>
          <a:stretch/>
        </p:blipFill>
        <p:spPr>
          <a:xfrm>
            <a:off x="0" y="1752600"/>
            <a:ext cx="9144000" cy="3352799"/>
          </a:xfrm>
          <a:prstGeom prst="rect">
            <a:avLst/>
          </a:prstGeom>
          <a:noFill/>
          <a:ln>
            <a:noFill/>
          </a:ln>
        </p:spPr>
      </p:pic>
      <p:sp>
        <p:nvSpPr>
          <p:cNvPr id="637" name="Shape 637"/>
          <p:cNvSpPr/>
          <p:nvPr/>
        </p:nvSpPr>
        <p:spPr>
          <a:xfrm>
            <a:off x="2325517" y="2534189"/>
            <a:ext cx="4746811" cy="132343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8000">
                <a:solidFill>
                  <a:srgbClr val="00FFFF"/>
                </a:solidFill>
                <a:latin typeface="Calibri"/>
                <a:ea typeface="Calibri"/>
                <a:cs typeface="Calibri"/>
                <a:sym typeface="Calibri"/>
              </a:rPr>
              <a:t>مراجع الوحدة</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36"/>
                                        </p:tgtEl>
                                        <p:attrNameLst>
                                          <p:attrName>style.visibility</p:attrName>
                                        </p:attrNameLst>
                                      </p:cBhvr>
                                      <p:to>
                                        <p:strVal val="visible"/>
                                      </p:to>
                                    </p:set>
                                    <p:animEffect filter="fade" transition="in">
                                      <p:cBhvr>
                                        <p:cTn dur="500"/>
                                        <p:tgtEl>
                                          <p:spTgt spid="636"/>
                                        </p:tgtEl>
                                      </p:cBhvr>
                                    </p:animEffect>
                                  </p:childTnLst>
                                </p:cTn>
                              </p:par>
                              <p:par>
                                <p:cTn fill="hold" nodeType="withEffect" presetClass="entr" presetID="10" presetSubtype="0">
                                  <p:stCondLst>
                                    <p:cond delay="0"/>
                                  </p:stCondLst>
                                  <p:childTnLst>
                                    <p:set>
                                      <p:cBhvr>
                                        <p:cTn dur="1" fill="hold">
                                          <p:stCondLst>
                                            <p:cond delay="0"/>
                                          </p:stCondLst>
                                        </p:cTn>
                                        <p:tgtEl>
                                          <p:spTgt spid="637"/>
                                        </p:tgtEl>
                                        <p:attrNameLst>
                                          <p:attrName>style.visibility</p:attrName>
                                        </p:attrNameLst>
                                      </p:cBhvr>
                                      <p:to>
                                        <p:strVal val="visible"/>
                                      </p:to>
                                    </p:set>
                                    <p:animEffect filter="fade" transition="in">
                                      <p:cBhvr>
                                        <p:cTn dur="500"/>
                                        <p:tgtEl>
                                          <p:spTgt spid="6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41" name="Shape 641"/>
        <p:cNvGrpSpPr/>
        <p:nvPr/>
      </p:nvGrpSpPr>
      <p:grpSpPr>
        <a:xfrm>
          <a:off x="0" y="0"/>
          <a:ext cx="0" cy="0"/>
          <a:chOff x="0" y="0"/>
          <a:chExt cx="0" cy="0"/>
        </a:xfrm>
      </p:grpSpPr>
      <p:pic>
        <p:nvPicPr>
          <p:cNvPr descr="0040.jpg" id="642" name="Shape 642"/>
          <p:cNvPicPr preferRelativeResize="0"/>
          <p:nvPr/>
        </p:nvPicPr>
        <p:blipFill rotWithShape="1">
          <a:blip r:embed="rId3">
            <a:alphaModFix/>
          </a:blip>
          <a:srcRect b="0" l="0" r="0" t="0"/>
          <a:stretch/>
        </p:blipFill>
        <p:spPr>
          <a:xfrm>
            <a:off x="0" y="0"/>
            <a:ext cx="9143998" cy="6858000"/>
          </a:xfrm>
          <a:prstGeom prst="rect">
            <a:avLst/>
          </a:prstGeom>
          <a:noFill/>
          <a:ln>
            <a:noFill/>
          </a:ln>
        </p:spPr>
      </p:pic>
      <p:sp>
        <p:nvSpPr>
          <p:cNvPr id="643" name="Shape 643"/>
          <p:cNvSpPr/>
          <p:nvPr/>
        </p:nvSpPr>
        <p:spPr>
          <a:xfrm>
            <a:off x="467543" y="521385"/>
            <a:ext cx="8033545" cy="1938991"/>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4000">
                <a:solidFill>
                  <a:srgbClr val="FFC000"/>
                </a:solidFill>
                <a:latin typeface="Calibri"/>
                <a:ea typeface="Calibri"/>
                <a:cs typeface="Calibri"/>
                <a:sym typeface="Calibri"/>
              </a:rPr>
              <a:t>1- الدخيل الله، دخيل عبد الله. المهارات الاجتماعية، المفهوم الوحدات والمحددات. الرياض، 1435هـ. العبيكان للنشر.</a:t>
            </a:r>
          </a:p>
        </p:txBody>
      </p:sp>
      <p:sp>
        <p:nvSpPr>
          <p:cNvPr id="644" name="Shape 644"/>
          <p:cNvSpPr/>
          <p:nvPr/>
        </p:nvSpPr>
        <p:spPr>
          <a:xfrm>
            <a:off x="428595" y="2571743"/>
            <a:ext cx="8280919" cy="1938991"/>
          </a:xfrm>
          <a:prstGeom prst="rect">
            <a:avLst/>
          </a:prstGeom>
          <a:noFill/>
          <a:ln>
            <a:noFill/>
          </a:ln>
        </p:spPr>
        <p:txBody>
          <a:bodyPr anchorCtr="0" anchor="ctr" bIns="45700" lIns="91425" rIns="91425" tIns="45700">
            <a:noAutofit/>
          </a:bodyPr>
          <a:lstStyle/>
          <a:p>
            <a:pPr indent="-342900" lvl="0" marL="342900" marR="0" rtl="1" algn="r">
              <a:spcBef>
                <a:spcPts val="0"/>
              </a:spcBef>
              <a:buSzPct val="25000"/>
              <a:buNone/>
            </a:pPr>
            <a:r>
              <a:rPr b="1" lang="ar-EG" sz="4000">
                <a:solidFill>
                  <a:srgbClr val="FFC000"/>
                </a:solidFill>
                <a:latin typeface="Calibri"/>
                <a:ea typeface="Calibri"/>
                <a:cs typeface="Calibri"/>
                <a:sym typeface="Calibri"/>
              </a:rPr>
              <a:t>2- الطبقجلي، محمود نديم. التواصل الثقافي في الأعمال الدولية. دار غيداء للنشر والتوزيع، عمان (2012م)</a:t>
            </a:r>
          </a:p>
        </p:txBody>
      </p:sp>
      <p:sp>
        <p:nvSpPr>
          <p:cNvPr id="645" name="Shape 645"/>
          <p:cNvSpPr/>
          <p:nvPr/>
        </p:nvSpPr>
        <p:spPr>
          <a:xfrm>
            <a:off x="428595" y="4714883"/>
            <a:ext cx="8280919" cy="132343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4000">
                <a:solidFill>
                  <a:srgbClr val="FFC000"/>
                </a:solidFill>
                <a:latin typeface="Calibri"/>
                <a:ea typeface="Calibri"/>
                <a:cs typeface="Calibri"/>
                <a:sym typeface="Calibri"/>
              </a:rPr>
              <a:t>3- العقاد، عباس محمود، عبقرية محمد. المكتبة العصرية للطباعة والنشر، بيروت.</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42"/>
                                        </p:tgtEl>
                                        <p:attrNameLst>
                                          <p:attrName>style.visibility</p:attrName>
                                        </p:attrNameLst>
                                      </p:cBhvr>
                                      <p:to>
                                        <p:strVal val="visible"/>
                                      </p:to>
                                    </p:set>
                                    <p:animEffect filter="fade" transition="in">
                                      <p:cBhvr>
                                        <p:cTn dur="500"/>
                                        <p:tgtEl>
                                          <p:spTgt spid="642"/>
                                        </p:tgtEl>
                                      </p:cBhvr>
                                    </p:animEffect>
                                  </p:childTnLst>
                                </p:cTn>
                              </p:par>
                              <p:par>
                                <p:cTn fill="hold" nodeType="withEffect" presetClass="entr" presetID="10" presetSubtype="0">
                                  <p:stCondLst>
                                    <p:cond delay="0"/>
                                  </p:stCondLst>
                                  <p:childTnLst>
                                    <p:set>
                                      <p:cBhvr>
                                        <p:cTn dur="1" fill="hold">
                                          <p:stCondLst>
                                            <p:cond delay="0"/>
                                          </p:stCondLst>
                                        </p:cTn>
                                        <p:tgtEl>
                                          <p:spTgt spid="643"/>
                                        </p:tgtEl>
                                        <p:attrNameLst>
                                          <p:attrName>style.visibility</p:attrName>
                                        </p:attrNameLst>
                                      </p:cBhvr>
                                      <p:to>
                                        <p:strVal val="visible"/>
                                      </p:to>
                                    </p:set>
                                    <p:animEffect filter="fade" transition="in">
                                      <p:cBhvr>
                                        <p:cTn dur="500"/>
                                        <p:tgtEl>
                                          <p:spTgt spid="64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644"/>
                                        </p:tgtEl>
                                        <p:attrNameLst>
                                          <p:attrName>style.visibility</p:attrName>
                                        </p:attrNameLst>
                                      </p:cBhvr>
                                      <p:to>
                                        <p:strVal val="visible"/>
                                      </p:to>
                                    </p:set>
                                    <p:anim calcmode="lin" valueType="num">
                                      <p:cBhvr additive="base">
                                        <p:cTn dur="500"/>
                                        <p:tgtEl>
                                          <p:spTgt spid="644"/>
                                        </p:tgtEl>
                                        <p:attrNameLst>
                                          <p:attrName>ppt_w</p:attrName>
                                        </p:attrNameLst>
                                      </p:cBhvr>
                                      <p:tavLst>
                                        <p:tav fmla="" tm="0">
                                          <p:val>
                                            <p:strVal val="0"/>
                                          </p:val>
                                        </p:tav>
                                        <p:tav fmla="" tm="100000">
                                          <p:val>
                                            <p:strVal val="#ppt_w"/>
                                          </p:val>
                                        </p:tav>
                                      </p:tavLst>
                                    </p:anim>
                                    <p:anim calcmode="lin" valueType="num">
                                      <p:cBhvr additive="base">
                                        <p:cTn dur="500"/>
                                        <p:tgtEl>
                                          <p:spTgt spid="64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645"/>
                                        </p:tgtEl>
                                        <p:attrNameLst>
                                          <p:attrName>style.visibility</p:attrName>
                                        </p:attrNameLst>
                                      </p:cBhvr>
                                      <p:to>
                                        <p:strVal val="visible"/>
                                      </p:to>
                                    </p:set>
                                    <p:anim calcmode="lin" valueType="num">
                                      <p:cBhvr additive="base">
                                        <p:cTn dur="500"/>
                                        <p:tgtEl>
                                          <p:spTgt spid="645"/>
                                        </p:tgtEl>
                                        <p:attrNameLst>
                                          <p:attrName>ppt_w</p:attrName>
                                        </p:attrNameLst>
                                      </p:cBhvr>
                                      <p:tavLst>
                                        <p:tav fmla="" tm="0">
                                          <p:val>
                                            <p:strVal val="0"/>
                                          </p:val>
                                        </p:tav>
                                        <p:tav fmla="" tm="100000">
                                          <p:val>
                                            <p:strVal val="#ppt_w"/>
                                          </p:val>
                                        </p:tav>
                                      </p:tavLst>
                                    </p:anim>
                                    <p:anim calcmode="lin" valueType="num">
                                      <p:cBhvr additive="base">
                                        <p:cTn dur="500"/>
                                        <p:tgtEl>
                                          <p:spTgt spid="645"/>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49" name="Shape 649"/>
        <p:cNvGrpSpPr/>
        <p:nvPr/>
      </p:nvGrpSpPr>
      <p:grpSpPr>
        <a:xfrm>
          <a:off x="0" y="0"/>
          <a:ext cx="0" cy="0"/>
          <a:chOff x="0" y="0"/>
          <a:chExt cx="0" cy="0"/>
        </a:xfrm>
      </p:grpSpPr>
      <p:pic>
        <p:nvPicPr>
          <p:cNvPr descr="0040.jpg" id="650" name="Shape 650"/>
          <p:cNvPicPr preferRelativeResize="0"/>
          <p:nvPr/>
        </p:nvPicPr>
        <p:blipFill rotWithShape="1">
          <a:blip r:embed="rId3">
            <a:alphaModFix/>
          </a:blip>
          <a:srcRect b="0" l="0" r="0" t="0"/>
          <a:stretch/>
        </p:blipFill>
        <p:spPr>
          <a:xfrm>
            <a:off x="0" y="0"/>
            <a:ext cx="9143998" cy="6858000"/>
          </a:xfrm>
          <a:prstGeom prst="rect">
            <a:avLst/>
          </a:prstGeom>
          <a:noFill/>
          <a:ln>
            <a:noFill/>
          </a:ln>
        </p:spPr>
      </p:pic>
      <p:sp>
        <p:nvSpPr>
          <p:cNvPr id="651" name="Shape 651"/>
          <p:cNvSpPr/>
          <p:nvPr/>
        </p:nvSpPr>
        <p:spPr>
          <a:xfrm>
            <a:off x="467543" y="521385"/>
            <a:ext cx="8033545" cy="132343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4000">
                <a:solidFill>
                  <a:srgbClr val="FFC000"/>
                </a:solidFill>
                <a:latin typeface="Calibri"/>
                <a:ea typeface="Calibri"/>
                <a:cs typeface="Calibri"/>
                <a:sym typeface="Calibri"/>
              </a:rPr>
              <a:t>4- جينفيف بيهرندا. كيف تعيش الحياة وتحبها، دار رسلان للطباعة والنشر والتوزيع.</a:t>
            </a:r>
          </a:p>
        </p:txBody>
      </p:sp>
      <p:sp>
        <p:nvSpPr>
          <p:cNvPr id="652" name="Shape 652"/>
          <p:cNvSpPr/>
          <p:nvPr/>
        </p:nvSpPr>
        <p:spPr>
          <a:xfrm>
            <a:off x="428595" y="2143116"/>
            <a:ext cx="8280919" cy="1323439"/>
          </a:xfrm>
          <a:prstGeom prst="rect">
            <a:avLst/>
          </a:prstGeom>
          <a:noFill/>
          <a:ln>
            <a:noFill/>
          </a:ln>
        </p:spPr>
        <p:txBody>
          <a:bodyPr anchorCtr="0" anchor="ctr" bIns="45700" lIns="91425" rIns="91425" tIns="45700">
            <a:noAutofit/>
          </a:bodyPr>
          <a:lstStyle/>
          <a:p>
            <a:pPr indent="-342900" lvl="0" marL="342900" marR="0" rtl="1" algn="r">
              <a:spcBef>
                <a:spcPts val="0"/>
              </a:spcBef>
              <a:buSzPct val="25000"/>
              <a:buNone/>
            </a:pPr>
            <a:r>
              <a:rPr b="1" lang="ar-EG" sz="4000">
                <a:solidFill>
                  <a:srgbClr val="FFC000"/>
                </a:solidFill>
                <a:latin typeface="Calibri"/>
                <a:ea typeface="Calibri"/>
                <a:cs typeface="Calibri"/>
                <a:sym typeface="Calibri"/>
              </a:rPr>
              <a:t>5- علام، عباس راغب، المهارات الاجتماعية في حياتنا المعاصرة. دار فرحه للنشر والتوزيع.</a:t>
            </a:r>
          </a:p>
        </p:txBody>
      </p:sp>
      <p:sp>
        <p:nvSpPr>
          <p:cNvPr id="653" name="Shape 653"/>
          <p:cNvSpPr/>
          <p:nvPr/>
        </p:nvSpPr>
        <p:spPr>
          <a:xfrm>
            <a:off x="428595" y="3929066"/>
            <a:ext cx="8280919" cy="707886"/>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4000">
                <a:solidFill>
                  <a:srgbClr val="FFC000"/>
                </a:solidFill>
                <a:latin typeface="Calibri"/>
                <a:ea typeface="Calibri"/>
                <a:cs typeface="Calibri"/>
                <a:sym typeface="Calibri"/>
              </a:rPr>
              <a:t>6- معجم المنجد في اللغة.</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50"/>
                                        </p:tgtEl>
                                        <p:attrNameLst>
                                          <p:attrName>style.visibility</p:attrName>
                                        </p:attrNameLst>
                                      </p:cBhvr>
                                      <p:to>
                                        <p:strVal val="visible"/>
                                      </p:to>
                                    </p:set>
                                    <p:animEffect filter="fade" transition="in">
                                      <p:cBhvr>
                                        <p:cTn dur="500"/>
                                        <p:tgtEl>
                                          <p:spTgt spid="650"/>
                                        </p:tgtEl>
                                      </p:cBhvr>
                                    </p:animEffect>
                                  </p:childTnLst>
                                </p:cTn>
                              </p:par>
                              <p:par>
                                <p:cTn fill="hold" nodeType="withEffect" presetClass="entr" presetID="10" presetSubtype="0">
                                  <p:stCondLst>
                                    <p:cond delay="0"/>
                                  </p:stCondLst>
                                  <p:childTnLst>
                                    <p:set>
                                      <p:cBhvr>
                                        <p:cTn dur="1" fill="hold">
                                          <p:stCondLst>
                                            <p:cond delay="0"/>
                                          </p:stCondLst>
                                        </p:cTn>
                                        <p:tgtEl>
                                          <p:spTgt spid="651"/>
                                        </p:tgtEl>
                                        <p:attrNameLst>
                                          <p:attrName>style.visibility</p:attrName>
                                        </p:attrNameLst>
                                      </p:cBhvr>
                                      <p:to>
                                        <p:strVal val="visible"/>
                                      </p:to>
                                    </p:set>
                                    <p:animEffect filter="fade" transition="in">
                                      <p:cBhvr>
                                        <p:cTn dur="500"/>
                                        <p:tgtEl>
                                          <p:spTgt spid="65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652"/>
                                        </p:tgtEl>
                                        <p:attrNameLst>
                                          <p:attrName>style.visibility</p:attrName>
                                        </p:attrNameLst>
                                      </p:cBhvr>
                                      <p:to>
                                        <p:strVal val="visible"/>
                                      </p:to>
                                    </p:set>
                                    <p:anim calcmode="lin" valueType="num">
                                      <p:cBhvr additive="base">
                                        <p:cTn dur="500"/>
                                        <p:tgtEl>
                                          <p:spTgt spid="652"/>
                                        </p:tgtEl>
                                        <p:attrNameLst>
                                          <p:attrName>ppt_w</p:attrName>
                                        </p:attrNameLst>
                                      </p:cBhvr>
                                      <p:tavLst>
                                        <p:tav fmla="" tm="0">
                                          <p:val>
                                            <p:strVal val="0"/>
                                          </p:val>
                                        </p:tav>
                                        <p:tav fmla="" tm="100000">
                                          <p:val>
                                            <p:strVal val="#ppt_w"/>
                                          </p:val>
                                        </p:tav>
                                      </p:tavLst>
                                    </p:anim>
                                    <p:anim calcmode="lin" valueType="num">
                                      <p:cBhvr additive="base">
                                        <p:cTn dur="500"/>
                                        <p:tgtEl>
                                          <p:spTgt spid="65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653"/>
                                        </p:tgtEl>
                                        <p:attrNameLst>
                                          <p:attrName>style.visibility</p:attrName>
                                        </p:attrNameLst>
                                      </p:cBhvr>
                                      <p:to>
                                        <p:strVal val="visible"/>
                                      </p:to>
                                    </p:set>
                                    <p:anim calcmode="lin" valueType="num">
                                      <p:cBhvr additive="base">
                                        <p:cTn dur="500"/>
                                        <p:tgtEl>
                                          <p:spTgt spid="653"/>
                                        </p:tgtEl>
                                        <p:attrNameLst>
                                          <p:attrName>ppt_w</p:attrName>
                                        </p:attrNameLst>
                                      </p:cBhvr>
                                      <p:tavLst>
                                        <p:tav fmla="" tm="0">
                                          <p:val>
                                            <p:strVal val="0"/>
                                          </p:val>
                                        </p:tav>
                                        <p:tav fmla="" tm="100000">
                                          <p:val>
                                            <p:strVal val="#ppt_w"/>
                                          </p:val>
                                        </p:tav>
                                      </p:tavLst>
                                    </p:anim>
                                    <p:anim calcmode="lin" valueType="num">
                                      <p:cBhvr additive="base">
                                        <p:cTn dur="500"/>
                                        <p:tgtEl>
                                          <p:spTgt spid="653"/>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1" name="Shape 131"/>
        <p:cNvGrpSpPr/>
        <p:nvPr/>
      </p:nvGrpSpPr>
      <p:grpSpPr>
        <a:xfrm>
          <a:off x="0" y="0"/>
          <a:ext cx="0" cy="0"/>
          <a:chOff x="0" y="0"/>
          <a:chExt cx="0" cy="0"/>
        </a:xfrm>
      </p:grpSpPr>
      <p:pic>
        <p:nvPicPr>
          <p:cNvPr descr="9OFF%20s.jpg" id="132" name="Shape 132"/>
          <p:cNvPicPr preferRelativeResize="0"/>
          <p:nvPr/>
        </p:nvPicPr>
        <p:blipFill rotWithShape="1">
          <a:blip r:embed="rId3">
            <a:alphaModFix/>
          </a:blip>
          <a:srcRect b="0" l="0" r="0" t="0"/>
          <a:stretch/>
        </p:blipFill>
        <p:spPr>
          <a:xfrm>
            <a:off x="642910" y="332656"/>
            <a:ext cx="8105554" cy="990997"/>
          </a:xfrm>
          <a:prstGeom prst="rect">
            <a:avLst/>
          </a:prstGeom>
          <a:noFill/>
          <a:ln cap="flat" cmpd="sng" w="38100">
            <a:solidFill>
              <a:srgbClr val="E5B8B7"/>
            </a:solidFill>
            <a:prstDash val="solid"/>
            <a:round/>
            <a:headEnd len="med" w="med" type="none"/>
            <a:tailEnd len="med" w="med" type="none"/>
          </a:ln>
        </p:spPr>
      </p:pic>
      <p:sp>
        <p:nvSpPr>
          <p:cNvPr id="133" name="Shape 133"/>
          <p:cNvSpPr/>
          <p:nvPr/>
        </p:nvSpPr>
        <p:spPr>
          <a:xfrm>
            <a:off x="857225" y="404663"/>
            <a:ext cx="7819232" cy="76944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400">
                <a:solidFill>
                  <a:srgbClr val="FFFF00"/>
                </a:solidFill>
                <a:latin typeface="Calibri"/>
                <a:ea typeface="Calibri"/>
                <a:cs typeface="Calibri"/>
                <a:sym typeface="Calibri"/>
              </a:rPr>
              <a:t>أولا: مهارة القيادة The command</a:t>
            </a:r>
          </a:p>
        </p:txBody>
      </p:sp>
      <p:pic>
        <p:nvPicPr>
          <p:cNvPr descr="c-1.png" id="134" name="Shape 134"/>
          <p:cNvPicPr preferRelativeResize="0"/>
          <p:nvPr/>
        </p:nvPicPr>
        <p:blipFill rotWithShape="1">
          <a:blip r:embed="rId4">
            <a:alphaModFix/>
          </a:blip>
          <a:srcRect b="0" l="0" r="0" t="0"/>
          <a:stretch/>
        </p:blipFill>
        <p:spPr>
          <a:xfrm>
            <a:off x="323528" y="1905000"/>
            <a:ext cx="8568951" cy="4188295"/>
          </a:xfrm>
          <a:prstGeom prst="rect">
            <a:avLst/>
          </a:prstGeom>
          <a:solidFill>
            <a:schemeClr val="lt1"/>
          </a:solidFill>
          <a:ln>
            <a:noFill/>
          </a:ln>
        </p:spPr>
      </p:pic>
      <p:sp>
        <p:nvSpPr>
          <p:cNvPr id="135" name="Shape 135"/>
          <p:cNvSpPr/>
          <p:nvPr/>
        </p:nvSpPr>
        <p:spPr>
          <a:xfrm>
            <a:off x="1071537" y="2276872"/>
            <a:ext cx="7072362" cy="132343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rgbClr val="0000FF"/>
                </a:solidFill>
                <a:latin typeface="Calibri"/>
                <a:ea typeface="Calibri"/>
                <a:cs typeface="Calibri"/>
                <a:sym typeface="Calibri"/>
              </a:rPr>
              <a:t>ومن الصفات القيادية في شخصية الرسول عليه الصلاة والسلام:</a:t>
            </a:r>
          </a:p>
        </p:txBody>
      </p:sp>
      <p:sp>
        <p:nvSpPr>
          <p:cNvPr id="136" name="Shape 136"/>
          <p:cNvSpPr/>
          <p:nvPr/>
        </p:nvSpPr>
        <p:spPr>
          <a:xfrm>
            <a:off x="1071537" y="3561992"/>
            <a:ext cx="7072362" cy="646331"/>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Times New Roman"/>
                <a:ea typeface="Times New Roman"/>
                <a:cs typeface="Times New Roman"/>
                <a:sym typeface="Times New Roman"/>
              </a:rPr>
              <a:t>1- </a:t>
            </a:r>
            <a:r>
              <a:rPr b="1" lang="ar-EG" sz="3600">
                <a:solidFill>
                  <a:schemeClr val="dk1"/>
                </a:solidFill>
                <a:latin typeface="Calibri"/>
                <a:ea typeface="Calibri"/>
                <a:cs typeface="Calibri"/>
                <a:sym typeface="Calibri"/>
              </a:rPr>
              <a:t>الإدارة والهمة والعزيمة.</a:t>
            </a:r>
          </a:p>
        </p:txBody>
      </p:sp>
      <p:sp>
        <p:nvSpPr>
          <p:cNvPr id="137" name="Shape 137"/>
          <p:cNvSpPr/>
          <p:nvPr/>
        </p:nvSpPr>
        <p:spPr>
          <a:xfrm>
            <a:off x="1071537" y="4211428"/>
            <a:ext cx="7072362" cy="646331"/>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Times New Roman"/>
                <a:ea typeface="Times New Roman"/>
                <a:cs typeface="Times New Roman"/>
                <a:sym typeface="Times New Roman"/>
              </a:rPr>
              <a:t>2- </a:t>
            </a:r>
            <a:r>
              <a:rPr b="1" lang="ar-EG" sz="3600">
                <a:solidFill>
                  <a:schemeClr val="dk1"/>
                </a:solidFill>
                <a:latin typeface="Calibri"/>
                <a:ea typeface="Calibri"/>
                <a:cs typeface="Calibri"/>
                <a:sym typeface="Calibri"/>
              </a:rPr>
              <a:t>الصبر وسعة الصدر.</a:t>
            </a:r>
          </a:p>
        </p:txBody>
      </p:sp>
      <p:sp>
        <p:nvSpPr>
          <p:cNvPr id="138" name="Shape 138"/>
          <p:cNvSpPr/>
          <p:nvPr/>
        </p:nvSpPr>
        <p:spPr>
          <a:xfrm>
            <a:off x="1071537" y="4782932"/>
            <a:ext cx="7072362" cy="646331"/>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Times New Roman"/>
                <a:ea typeface="Times New Roman"/>
                <a:cs typeface="Times New Roman"/>
                <a:sym typeface="Times New Roman"/>
              </a:rPr>
              <a:t>3- </a:t>
            </a:r>
            <a:r>
              <a:rPr b="1" lang="ar-EG" sz="3600">
                <a:solidFill>
                  <a:schemeClr val="dk1"/>
                </a:solidFill>
                <a:latin typeface="Calibri"/>
                <a:ea typeface="Calibri"/>
                <a:cs typeface="Calibri"/>
                <a:sym typeface="Calibri"/>
              </a:rPr>
              <a:t>الشعور بالمسئولية والقدرة على تحملها.</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35"/>
                                        </p:tgtEl>
                                        <p:attrNameLst>
                                          <p:attrName>style.visibility</p:attrName>
                                        </p:attrNameLst>
                                      </p:cBhvr>
                                      <p:to>
                                        <p:strVal val="visible"/>
                                      </p:to>
                                    </p:set>
                                    <p:animEffect filter="fade" transition="in">
                                      <p:cBhvr>
                                        <p:cTn dur="500"/>
                                        <p:tgtEl>
                                          <p:spTgt spid="13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6">
                                            <p:txEl>
                                              <p:pRg end="0" st="0"/>
                                            </p:txEl>
                                          </p:spTgt>
                                        </p:tgtEl>
                                        <p:attrNameLst>
                                          <p:attrName>style.visibility</p:attrName>
                                        </p:attrNameLst>
                                      </p:cBhvr>
                                      <p:to>
                                        <p:strVal val="visible"/>
                                      </p:to>
                                    </p:set>
                                    <p:animEffect filter="fade" transition="in">
                                      <p:cBhvr>
                                        <p:cTn dur="500"/>
                                        <p:tgtEl>
                                          <p:spTgt spid="13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7">
                                            <p:txEl>
                                              <p:pRg end="0" st="0"/>
                                            </p:txEl>
                                          </p:spTgt>
                                        </p:tgtEl>
                                        <p:attrNameLst>
                                          <p:attrName>style.visibility</p:attrName>
                                        </p:attrNameLst>
                                      </p:cBhvr>
                                      <p:to>
                                        <p:strVal val="visible"/>
                                      </p:to>
                                    </p:set>
                                    <p:animEffect filter="fade" transition="in">
                                      <p:cBhvr>
                                        <p:cTn dur="500"/>
                                        <p:tgtEl>
                                          <p:spTgt spid="13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
                                            <p:txEl>
                                              <p:pRg end="0" st="0"/>
                                            </p:txEl>
                                          </p:spTgt>
                                        </p:tgtEl>
                                        <p:attrNameLst>
                                          <p:attrName>style.visibility</p:attrName>
                                        </p:attrNameLst>
                                      </p:cBhvr>
                                      <p:to>
                                        <p:strVal val="visible"/>
                                      </p:to>
                                    </p:set>
                                    <p:animEffect filter="fade" transition="in">
                                      <p:cBhvr>
                                        <p:cTn dur="500"/>
                                        <p:tgtEl>
                                          <p:spTgt spid="138">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2" name="Shape 142"/>
        <p:cNvGrpSpPr/>
        <p:nvPr/>
      </p:nvGrpSpPr>
      <p:grpSpPr>
        <a:xfrm>
          <a:off x="0" y="0"/>
          <a:ext cx="0" cy="0"/>
          <a:chOff x="0" y="0"/>
          <a:chExt cx="0" cy="0"/>
        </a:xfrm>
      </p:grpSpPr>
      <p:pic>
        <p:nvPicPr>
          <p:cNvPr descr="9OFF%20s.jpg" id="143" name="Shape 143"/>
          <p:cNvPicPr preferRelativeResize="0"/>
          <p:nvPr/>
        </p:nvPicPr>
        <p:blipFill rotWithShape="1">
          <a:blip r:embed="rId3">
            <a:alphaModFix/>
          </a:blip>
          <a:srcRect b="0" l="0" r="0" t="0"/>
          <a:stretch/>
        </p:blipFill>
        <p:spPr>
          <a:xfrm>
            <a:off x="642910" y="332656"/>
            <a:ext cx="8105554" cy="990997"/>
          </a:xfrm>
          <a:prstGeom prst="rect">
            <a:avLst/>
          </a:prstGeom>
          <a:noFill/>
          <a:ln cap="flat" cmpd="sng" w="38100">
            <a:solidFill>
              <a:srgbClr val="E5B8B7"/>
            </a:solidFill>
            <a:prstDash val="solid"/>
            <a:round/>
            <a:headEnd len="med" w="med" type="none"/>
            <a:tailEnd len="med" w="med" type="none"/>
          </a:ln>
        </p:spPr>
      </p:pic>
      <p:sp>
        <p:nvSpPr>
          <p:cNvPr id="144" name="Shape 144"/>
          <p:cNvSpPr/>
          <p:nvPr/>
        </p:nvSpPr>
        <p:spPr>
          <a:xfrm>
            <a:off x="857225" y="404663"/>
            <a:ext cx="7819232" cy="76944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400">
                <a:solidFill>
                  <a:srgbClr val="FFFF00"/>
                </a:solidFill>
                <a:latin typeface="Calibri"/>
                <a:ea typeface="Calibri"/>
                <a:cs typeface="Calibri"/>
                <a:sym typeface="Calibri"/>
              </a:rPr>
              <a:t>أولا: مهارة القيادة The command</a:t>
            </a:r>
          </a:p>
        </p:txBody>
      </p:sp>
      <p:pic>
        <p:nvPicPr>
          <p:cNvPr descr="c-1.png" id="145" name="Shape 145"/>
          <p:cNvPicPr preferRelativeResize="0"/>
          <p:nvPr/>
        </p:nvPicPr>
        <p:blipFill rotWithShape="1">
          <a:blip r:embed="rId4">
            <a:alphaModFix/>
          </a:blip>
          <a:srcRect b="0" l="0" r="0" t="0"/>
          <a:stretch/>
        </p:blipFill>
        <p:spPr>
          <a:xfrm>
            <a:off x="323528" y="1905000"/>
            <a:ext cx="8568951" cy="4188295"/>
          </a:xfrm>
          <a:prstGeom prst="rect">
            <a:avLst/>
          </a:prstGeom>
          <a:solidFill>
            <a:schemeClr val="lt1"/>
          </a:solidFill>
          <a:ln>
            <a:noFill/>
          </a:ln>
        </p:spPr>
      </p:pic>
      <p:sp>
        <p:nvSpPr>
          <p:cNvPr id="146" name="Shape 146"/>
          <p:cNvSpPr/>
          <p:nvPr/>
        </p:nvSpPr>
        <p:spPr>
          <a:xfrm>
            <a:off x="1071537" y="2276872"/>
            <a:ext cx="7072362" cy="132343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rgbClr val="0000FF"/>
                </a:solidFill>
                <a:latin typeface="Calibri"/>
                <a:ea typeface="Calibri"/>
                <a:cs typeface="Calibri"/>
                <a:sym typeface="Calibri"/>
              </a:rPr>
              <a:t>ومن الصفات القيادية في شخصية الرسول عليه الصلاة والسلام:</a:t>
            </a:r>
          </a:p>
        </p:txBody>
      </p:sp>
      <p:sp>
        <p:nvSpPr>
          <p:cNvPr id="147" name="Shape 147"/>
          <p:cNvSpPr/>
          <p:nvPr/>
        </p:nvSpPr>
        <p:spPr>
          <a:xfrm>
            <a:off x="1071537" y="3561992"/>
            <a:ext cx="7072362" cy="646331"/>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Times New Roman"/>
                <a:ea typeface="Times New Roman"/>
                <a:cs typeface="Times New Roman"/>
                <a:sym typeface="Times New Roman"/>
              </a:rPr>
              <a:t>4- </a:t>
            </a:r>
            <a:r>
              <a:rPr b="1" lang="ar-EG" sz="3600">
                <a:solidFill>
                  <a:schemeClr val="dk1"/>
                </a:solidFill>
                <a:latin typeface="Calibri"/>
                <a:ea typeface="Calibri"/>
                <a:cs typeface="Calibri"/>
                <a:sym typeface="Calibri"/>
              </a:rPr>
              <a:t>الرؤية الإستراتيجية البعيدة.</a:t>
            </a:r>
          </a:p>
        </p:txBody>
      </p:sp>
      <p:sp>
        <p:nvSpPr>
          <p:cNvPr id="148" name="Shape 148"/>
          <p:cNvSpPr/>
          <p:nvPr/>
        </p:nvSpPr>
        <p:spPr>
          <a:xfrm>
            <a:off x="928662" y="4211428"/>
            <a:ext cx="7215238" cy="646331"/>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Times New Roman"/>
                <a:ea typeface="Times New Roman"/>
                <a:cs typeface="Times New Roman"/>
                <a:sym typeface="Times New Roman"/>
              </a:rPr>
              <a:t>5- </a:t>
            </a:r>
            <a:r>
              <a:rPr b="1" lang="ar-EG" sz="3600">
                <a:solidFill>
                  <a:schemeClr val="dk1"/>
                </a:solidFill>
                <a:latin typeface="Calibri"/>
                <a:ea typeface="Calibri"/>
                <a:cs typeface="Calibri"/>
                <a:sym typeface="Calibri"/>
              </a:rPr>
              <a:t>التروي والتأني والحكمة في اتخاذ القرارات.</a:t>
            </a:r>
          </a:p>
        </p:txBody>
      </p:sp>
      <p:sp>
        <p:nvSpPr>
          <p:cNvPr id="149" name="Shape 149"/>
          <p:cNvSpPr/>
          <p:nvPr/>
        </p:nvSpPr>
        <p:spPr>
          <a:xfrm>
            <a:off x="1071537" y="4854371"/>
            <a:ext cx="7072362" cy="646331"/>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Times New Roman"/>
                <a:ea typeface="Times New Roman"/>
                <a:cs typeface="Times New Roman"/>
                <a:sym typeface="Times New Roman"/>
              </a:rPr>
              <a:t>6- </a:t>
            </a:r>
            <a:r>
              <a:rPr b="1" lang="ar-EG" sz="3600">
                <a:solidFill>
                  <a:schemeClr val="dk1"/>
                </a:solidFill>
                <a:latin typeface="Calibri"/>
                <a:ea typeface="Calibri"/>
                <a:cs typeface="Calibri"/>
                <a:sym typeface="Calibri"/>
              </a:rPr>
              <a:t>طلب المشورة من أصحابه.</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47">
                                            <p:txEl>
                                              <p:pRg end="0" st="0"/>
                                            </p:txEl>
                                          </p:spTgt>
                                        </p:tgtEl>
                                        <p:attrNameLst>
                                          <p:attrName>style.visibility</p:attrName>
                                        </p:attrNameLst>
                                      </p:cBhvr>
                                      <p:to>
                                        <p:strVal val="visible"/>
                                      </p:to>
                                    </p:set>
                                    <p:animEffect filter="fade" transition="in">
                                      <p:cBhvr>
                                        <p:cTn dur="500"/>
                                        <p:tgtEl>
                                          <p:spTgt spid="14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8">
                                            <p:txEl>
                                              <p:pRg end="0" st="0"/>
                                            </p:txEl>
                                          </p:spTgt>
                                        </p:tgtEl>
                                        <p:attrNameLst>
                                          <p:attrName>style.visibility</p:attrName>
                                        </p:attrNameLst>
                                      </p:cBhvr>
                                      <p:to>
                                        <p:strVal val="visible"/>
                                      </p:to>
                                    </p:set>
                                    <p:animEffect filter="fade" transition="in">
                                      <p:cBhvr>
                                        <p:cTn dur="500"/>
                                        <p:tgtEl>
                                          <p:spTgt spid="14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9">
                                            <p:txEl>
                                              <p:pRg end="0" st="0"/>
                                            </p:txEl>
                                          </p:spTgt>
                                        </p:tgtEl>
                                        <p:attrNameLst>
                                          <p:attrName>style.visibility</p:attrName>
                                        </p:attrNameLst>
                                      </p:cBhvr>
                                      <p:to>
                                        <p:strVal val="visible"/>
                                      </p:to>
                                    </p:set>
                                    <p:animEffect filter="fade" transition="in">
                                      <p:cBhvr>
                                        <p:cTn dur="500"/>
                                        <p:tgtEl>
                                          <p:spTgt spid="149">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3" name="Shape 153"/>
        <p:cNvGrpSpPr/>
        <p:nvPr/>
      </p:nvGrpSpPr>
      <p:grpSpPr>
        <a:xfrm>
          <a:off x="0" y="0"/>
          <a:ext cx="0" cy="0"/>
          <a:chOff x="0" y="0"/>
          <a:chExt cx="0" cy="0"/>
        </a:xfrm>
      </p:grpSpPr>
      <p:pic>
        <p:nvPicPr>
          <p:cNvPr descr="9OFF%20s.jpg" id="154" name="Shape 154"/>
          <p:cNvPicPr preferRelativeResize="0"/>
          <p:nvPr/>
        </p:nvPicPr>
        <p:blipFill rotWithShape="1">
          <a:blip r:embed="rId3">
            <a:alphaModFix/>
          </a:blip>
          <a:srcRect b="0" l="0" r="0" t="0"/>
          <a:stretch/>
        </p:blipFill>
        <p:spPr>
          <a:xfrm>
            <a:off x="642910" y="332656"/>
            <a:ext cx="8105554" cy="990997"/>
          </a:xfrm>
          <a:prstGeom prst="rect">
            <a:avLst/>
          </a:prstGeom>
          <a:noFill/>
          <a:ln cap="flat" cmpd="sng" w="38100">
            <a:solidFill>
              <a:srgbClr val="E5B8B7"/>
            </a:solidFill>
            <a:prstDash val="solid"/>
            <a:round/>
            <a:headEnd len="med" w="med" type="none"/>
            <a:tailEnd len="med" w="med" type="none"/>
          </a:ln>
        </p:spPr>
      </p:pic>
      <p:sp>
        <p:nvSpPr>
          <p:cNvPr id="155" name="Shape 155"/>
          <p:cNvSpPr/>
          <p:nvPr/>
        </p:nvSpPr>
        <p:spPr>
          <a:xfrm>
            <a:off x="857225" y="404663"/>
            <a:ext cx="7819232" cy="76944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400">
                <a:solidFill>
                  <a:srgbClr val="FFFF00"/>
                </a:solidFill>
                <a:latin typeface="Calibri"/>
                <a:ea typeface="Calibri"/>
                <a:cs typeface="Calibri"/>
                <a:sym typeface="Calibri"/>
              </a:rPr>
              <a:t>أولا: مهارة القيادة The command</a:t>
            </a:r>
          </a:p>
        </p:txBody>
      </p:sp>
      <p:pic>
        <p:nvPicPr>
          <p:cNvPr descr="c-1.png" id="156" name="Shape 156"/>
          <p:cNvPicPr preferRelativeResize="0"/>
          <p:nvPr/>
        </p:nvPicPr>
        <p:blipFill rotWithShape="1">
          <a:blip r:embed="rId4">
            <a:alphaModFix/>
          </a:blip>
          <a:srcRect b="0" l="0" r="0" t="0"/>
          <a:stretch/>
        </p:blipFill>
        <p:spPr>
          <a:xfrm>
            <a:off x="323528" y="1905000"/>
            <a:ext cx="8568951" cy="4188295"/>
          </a:xfrm>
          <a:prstGeom prst="rect">
            <a:avLst/>
          </a:prstGeom>
          <a:solidFill>
            <a:schemeClr val="lt1"/>
          </a:solidFill>
          <a:ln>
            <a:noFill/>
          </a:ln>
        </p:spPr>
      </p:pic>
      <p:sp>
        <p:nvSpPr>
          <p:cNvPr id="157" name="Shape 157"/>
          <p:cNvSpPr/>
          <p:nvPr/>
        </p:nvSpPr>
        <p:spPr>
          <a:xfrm>
            <a:off x="1071537" y="2276872"/>
            <a:ext cx="7072362" cy="132343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rgbClr val="0000FF"/>
                </a:solidFill>
                <a:latin typeface="Calibri"/>
                <a:ea typeface="Calibri"/>
                <a:cs typeface="Calibri"/>
                <a:sym typeface="Calibri"/>
              </a:rPr>
              <a:t>ومن الصفات القيادية في شخصية الرسول عليه الصلاة والسلام:</a:t>
            </a:r>
          </a:p>
        </p:txBody>
      </p:sp>
      <p:sp>
        <p:nvSpPr>
          <p:cNvPr id="158" name="Shape 158"/>
          <p:cNvSpPr/>
          <p:nvPr/>
        </p:nvSpPr>
        <p:spPr>
          <a:xfrm>
            <a:off x="1071537" y="3561992"/>
            <a:ext cx="7072362" cy="646331"/>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Times New Roman"/>
                <a:ea typeface="Times New Roman"/>
                <a:cs typeface="Times New Roman"/>
                <a:sym typeface="Times New Roman"/>
              </a:rPr>
              <a:t>7- </a:t>
            </a:r>
            <a:r>
              <a:rPr b="1" lang="ar-EG" sz="3600">
                <a:solidFill>
                  <a:schemeClr val="dk1"/>
                </a:solidFill>
                <a:latin typeface="Calibri"/>
                <a:ea typeface="Calibri"/>
                <a:cs typeface="Calibri"/>
                <a:sym typeface="Calibri"/>
              </a:rPr>
              <a:t>المرونة القيادية.</a:t>
            </a:r>
          </a:p>
        </p:txBody>
      </p:sp>
      <p:sp>
        <p:nvSpPr>
          <p:cNvPr id="159" name="Shape 159"/>
          <p:cNvSpPr/>
          <p:nvPr/>
        </p:nvSpPr>
        <p:spPr>
          <a:xfrm>
            <a:off x="928662" y="4211428"/>
            <a:ext cx="7215238" cy="646331"/>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Times New Roman"/>
                <a:ea typeface="Times New Roman"/>
                <a:cs typeface="Times New Roman"/>
                <a:sym typeface="Times New Roman"/>
              </a:rPr>
              <a:t>8- </a:t>
            </a:r>
            <a:r>
              <a:rPr b="1" lang="ar-EG" sz="3600">
                <a:solidFill>
                  <a:schemeClr val="dk1"/>
                </a:solidFill>
                <a:latin typeface="Calibri"/>
                <a:ea typeface="Calibri"/>
                <a:cs typeface="Calibri"/>
                <a:sym typeface="Calibri"/>
              </a:rPr>
              <a:t>توزيع المسئوليات والمهام.</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58">
                                            <p:txEl>
                                              <p:pRg end="0" st="0"/>
                                            </p:txEl>
                                          </p:spTgt>
                                        </p:tgtEl>
                                        <p:attrNameLst>
                                          <p:attrName>style.visibility</p:attrName>
                                        </p:attrNameLst>
                                      </p:cBhvr>
                                      <p:to>
                                        <p:strVal val="visible"/>
                                      </p:to>
                                    </p:set>
                                    <p:animEffect filter="fade" transition="in">
                                      <p:cBhvr>
                                        <p:cTn dur="500"/>
                                        <p:tgtEl>
                                          <p:spTgt spid="15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9">
                                            <p:txEl>
                                              <p:pRg end="0" st="0"/>
                                            </p:txEl>
                                          </p:spTgt>
                                        </p:tgtEl>
                                        <p:attrNameLst>
                                          <p:attrName>style.visibility</p:attrName>
                                        </p:attrNameLst>
                                      </p:cBhvr>
                                      <p:to>
                                        <p:strVal val="visible"/>
                                      </p:to>
                                    </p:set>
                                    <p:animEffect filter="fade" transition="in">
                                      <p:cBhvr>
                                        <p:cTn dur="500"/>
                                        <p:tgtEl>
                                          <p:spTgt spid="159">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سمة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