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6F51F9D-1A48-4E1B-962E-16A9465F42DD}">
  <a:tblStyle styleId="{36F51F9D-1A48-4E1B-962E-16A9465F42DD}" styleName="Table_0">
    <a:wholeTbl>
      <a:tcTxStyle b="off" i="off">
        <a:font>
          <a:latin typeface="Calibri"/>
          <a:ea typeface="Calibri"/>
          <a:cs typeface="Calibri"/>
        </a:font>
        <a:schemeClr val="dk1"/>
      </a:tcTxStyle>
      <a:tcStyle>
        <a:tcBdr>
          <a:left>
            <a:ln cap="flat" cmpd="sng" w="9525">
              <a:solidFill>
                <a:schemeClr val="accent2"/>
              </a:solidFill>
              <a:prstDash val="solid"/>
              <a:round/>
              <a:headEnd len="med" w="med" type="none"/>
              <a:tailEnd len="med" w="med" type="none"/>
            </a:ln>
          </a:left>
          <a:right>
            <a:ln cap="flat" cmpd="sng" w="9525">
              <a:solidFill>
                <a:schemeClr val="accent2"/>
              </a:solidFill>
              <a:prstDash val="solid"/>
              <a:round/>
              <a:headEnd len="med" w="med" type="none"/>
              <a:tailEnd len="med" w="med" type="none"/>
            </a:ln>
          </a:right>
          <a:top>
            <a:ln cap="flat" cmpd="sng" w="9525">
              <a:solidFill>
                <a:schemeClr val="accent2"/>
              </a:solidFill>
              <a:prstDash val="solid"/>
              <a:round/>
              <a:headEnd len="med" w="med" type="none"/>
              <a:tailEnd len="med" w="med" type="none"/>
            </a:ln>
          </a:top>
          <a:bottom>
            <a:ln cap="flat" cmpd="sng" w="9525">
              <a:solidFill>
                <a:schemeClr val="accent2"/>
              </a:solidFill>
              <a:prstDash val="solid"/>
              <a:round/>
              <a:headEnd len="med" w="med" type="none"/>
              <a:tailEnd len="med" w="med" type="none"/>
            </a:ln>
          </a:bottom>
          <a:insideH>
            <a:ln cap="flat" cmpd="sng" w="9525">
              <a:solidFill>
                <a:schemeClr val="accent2"/>
              </a:solidFill>
              <a:prstDash val="solid"/>
              <a:round/>
              <a:headEnd len="med" w="med" type="none"/>
              <a:tailEnd len="med" w="med" type="none"/>
            </a:ln>
          </a:insideH>
          <a:insideV>
            <a:ln cap="flat" cmpd="sng" w="9525">
              <a:solidFill>
                <a:schemeClr val="accent2"/>
              </a:solidFill>
              <a:prstDash val="solid"/>
              <a:round/>
              <a:headEnd len="med" w="med" type="none"/>
              <a:tailEnd len="med" w="med" type="none"/>
            </a:ln>
          </a:insideV>
        </a:tcBdr>
        <a:fill>
          <a:solidFill>
            <a:srgbClr val="FFFFFF">
              <a:alpha val="0"/>
            </a:srgbClr>
          </a:solidFill>
        </a:fill>
      </a:tcStyle>
    </a:wholeTbl>
    <a:band1H>
      <a:tcStyle>
        <a:fill>
          <a:solidFill>
            <a:schemeClr val="accent2">
              <a:alpha val="40000"/>
            </a:schemeClr>
          </a:solidFill>
        </a:fill>
      </a:tcStyle>
    </a:band1H>
    <a:band1V>
      <a:tcStyle>
        <a:tcBdr>
          <a:top>
            <a:ln cap="flat" cmpd="sng" w="9525">
              <a:solidFill>
                <a:schemeClr val="accent2"/>
              </a:solidFill>
              <a:prstDash val="solid"/>
              <a:round/>
              <a:headEnd len="med" w="med" type="none"/>
              <a:tailEnd len="med" w="med" type="none"/>
            </a:ln>
          </a:top>
          <a:bottom>
            <a:ln cap="flat" cmpd="sng" w="9525">
              <a:solidFill>
                <a:schemeClr val="accent2"/>
              </a:solidFill>
              <a:prstDash val="solid"/>
              <a:round/>
              <a:headEnd len="med" w="med" type="none"/>
              <a:tailEnd len="med" w="med" type="none"/>
            </a:ln>
          </a:bottom>
        </a:tcBdr>
        <a:fill>
          <a:solidFill>
            <a:schemeClr val="accent2">
              <a:alpha val="40000"/>
            </a:schemeClr>
          </a:solidFill>
        </a:fill>
      </a:tcStyle>
    </a:band1V>
    <a:lastCol>
      <a:tcTxStyle b="on" i="off"/>
      <a:tcStyle>
        <a:tcBdr>
          <a:left>
            <a:ln cap="flat" cmpd="sng" w="9525">
              <a:solidFill>
                <a:schemeClr val="accent2"/>
              </a:solidFill>
              <a:prstDash val="solid"/>
              <a:round/>
              <a:headEnd len="med" w="med" type="none"/>
              <a:tailEnd len="med" w="med" type="none"/>
            </a:ln>
          </a:left>
          <a:right>
            <a:ln cap="flat" cmpd="sng" w="9525">
              <a:solidFill>
                <a:schemeClr val="accent2"/>
              </a:solidFill>
              <a:prstDash val="solid"/>
              <a:round/>
              <a:headEnd len="med" w="med" type="none"/>
              <a:tailEnd len="med" w="med" type="none"/>
            </a:ln>
          </a:right>
          <a:top>
            <a:ln cap="flat" cmpd="sng" w="9525">
              <a:solidFill>
                <a:schemeClr val="accent2"/>
              </a:solidFill>
              <a:prstDash val="solid"/>
              <a:round/>
              <a:headEnd len="med" w="med" type="none"/>
              <a:tailEnd len="med" w="med" type="none"/>
            </a:ln>
          </a:top>
          <a:bottom>
            <a:ln cap="flat" cmpd="sng" w="9525">
              <a:solidFill>
                <a:schemeClr val="accent2"/>
              </a:solidFill>
              <a:prstDash val="solid"/>
              <a:round/>
              <a:headEnd len="med" w="med" type="none"/>
              <a:tailEnd len="med" w="med" type="none"/>
            </a:ln>
          </a:bottom>
          <a:insideH>
            <a:ln cap="flat" cmpd="sng" w="9525">
              <a:solidFill>
                <a:schemeClr val="accent2"/>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2"/>
              </a:solidFill>
              <a:prstDash val="solid"/>
              <a:round/>
              <a:headEnd len="med" w="med" type="none"/>
              <a:tailEnd len="med" w="med" type="none"/>
            </a:ln>
          </a:left>
          <a:right>
            <a:ln cap="flat" cmpd="sng" w="9525">
              <a:solidFill>
                <a:schemeClr val="accent2"/>
              </a:solidFill>
              <a:prstDash val="solid"/>
              <a:round/>
              <a:headEnd len="med" w="med" type="none"/>
              <a:tailEnd len="med" w="med" type="none"/>
            </a:ln>
          </a:right>
          <a:top>
            <a:ln cap="flat" cmpd="sng" w="9525">
              <a:solidFill>
                <a:schemeClr val="accent2"/>
              </a:solidFill>
              <a:prstDash val="solid"/>
              <a:round/>
              <a:headEnd len="med" w="med" type="none"/>
              <a:tailEnd len="med" w="med" type="none"/>
            </a:ln>
          </a:top>
          <a:bottom>
            <a:ln cap="flat" cmpd="sng" w="9525">
              <a:solidFill>
                <a:schemeClr val="accent2"/>
              </a:solidFill>
              <a:prstDash val="solid"/>
              <a:round/>
              <a:headEnd len="med" w="med" type="none"/>
              <a:tailEnd len="med" w="med" type="none"/>
            </a:ln>
          </a:bottom>
          <a:insideH>
            <a:ln cap="flat" cmpd="sng" w="9525">
              <a:solidFill>
                <a:schemeClr val="accent2"/>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2"/>
              </a:solidFill>
              <a:prstDash val="solid"/>
              <a:round/>
              <a:headEnd len="med" w="med" type="none"/>
              <a:tailEnd len="med" w="med" type="none"/>
            </a:ln>
          </a:left>
          <a:right>
            <a:ln cap="flat" cmpd="sng" w="9525">
              <a:solidFill>
                <a:schemeClr val="accent2"/>
              </a:solidFill>
              <a:prstDash val="solid"/>
              <a:round/>
              <a:headEnd len="med" w="med" type="none"/>
              <a:tailEnd len="med" w="med" type="none"/>
            </a:ln>
          </a:right>
          <a:top>
            <a:ln cap="flat" cmpd="sng" w="9525">
              <a:solidFill>
                <a:schemeClr val="accent2"/>
              </a:solidFill>
              <a:prstDash val="solid"/>
              <a:round/>
              <a:headEnd len="med" w="med" type="none"/>
              <a:tailEnd len="med" w="med" type="none"/>
            </a:ln>
          </a:top>
          <a:bottom>
            <a:ln cap="flat" cmpd="sng" w="9525">
              <a:solidFill>
                <a:schemeClr val="accent2"/>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Calibri"/>
          <a:ea typeface="Calibri"/>
          <a:cs typeface="Calibri"/>
        </a:font>
        <a:schemeClr val="lt1"/>
      </a:tcTxStyle>
      <a:tcStyle>
        <a:tcBdr>
          <a:left>
            <a:ln cap="flat" cmpd="sng" w="9525">
              <a:solidFill>
                <a:schemeClr val="accent2"/>
              </a:solidFill>
              <a:prstDash val="solid"/>
              <a:round/>
              <a:headEnd len="med" w="med" type="none"/>
              <a:tailEnd len="med" w="med" type="none"/>
            </a:ln>
          </a:left>
          <a:right>
            <a:ln cap="flat" cmpd="sng" w="9525">
              <a:solidFill>
                <a:schemeClr val="accent2"/>
              </a:solidFill>
              <a:prstDash val="solid"/>
              <a:round/>
              <a:headEnd len="med" w="med" type="none"/>
              <a:tailEnd len="med" w="med" type="none"/>
            </a:ln>
          </a:right>
          <a:top>
            <a:ln cap="flat" cmpd="sng" w="9525">
              <a:solidFill>
                <a:schemeClr val="accent2"/>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2"/>
          </a:solidFill>
        </a:fill>
      </a:tcStyle>
    </a:firstRow>
  </a:tblStyle>
  <a:tblStyle styleId="{CBA7C884-9E70-4150-8D54-278FC584DEF3}" styleName="Table_1">
    <a:wholeTbl>
      <a:tcTxStyle b="off" i="off">
        <a:font>
          <a:latin typeface="Calibri"/>
          <a:ea typeface="Calibri"/>
          <a:cs typeface="Calibri"/>
        </a:font>
        <a:schemeClr val="dk1"/>
      </a:tcTxStyle>
      <a:tcStyle>
        <a:tcBdr>
          <a:left>
            <a:ln cap="flat" cmpd="sng" w="9525">
              <a:solidFill>
                <a:schemeClr val="accent5"/>
              </a:solidFill>
              <a:prstDash val="solid"/>
              <a:round/>
              <a:headEnd len="med" w="med" type="none"/>
              <a:tailEnd len="med" w="med" type="none"/>
            </a:ln>
          </a:left>
          <a:right>
            <a:ln cap="flat" cmpd="sng" w="9525">
              <a:solidFill>
                <a:schemeClr val="accent5"/>
              </a:solidFill>
              <a:prstDash val="solid"/>
              <a:round/>
              <a:headEnd len="med" w="med" type="none"/>
              <a:tailEnd len="med" w="med" type="none"/>
            </a:ln>
          </a:right>
          <a:top>
            <a:ln cap="flat" cmpd="sng" w="9525">
              <a:solidFill>
                <a:schemeClr val="accent5"/>
              </a:solidFill>
              <a:prstDash val="solid"/>
              <a:round/>
              <a:headEnd len="med" w="med" type="none"/>
              <a:tailEnd len="med" w="med" type="none"/>
            </a:ln>
          </a:top>
          <a:bottom>
            <a:ln cap="flat" cmpd="sng" w="9525">
              <a:solidFill>
                <a:schemeClr val="accent5"/>
              </a:solidFill>
              <a:prstDash val="solid"/>
              <a:round/>
              <a:headEnd len="med" w="med" type="none"/>
              <a:tailEnd len="med" w="med" type="none"/>
            </a:ln>
          </a:bottom>
          <a:insideH>
            <a:ln cap="flat" cmpd="sng" w="9525">
              <a:solidFill>
                <a:schemeClr val="accent5"/>
              </a:solidFill>
              <a:prstDash val="solid"/>
              <a:round/>
              <a:headEnd len="med" w="med" type="none"/>
              <a:tailEnd len="med" w="med" type="none"/>
            </a:ln>
          </a:insideH>
          <a:insideV>
            <a:ln cap="flat" cmpd="sng" w="9525">
              <a:solidFill>
                <a:schemeClr val="accent5"/>
              </a:solidFill>
              <a:prstDash val="solid"/>
              <a:round/>
              <a:headEnd len="med" w="med" type="none"/>
              <a:tailEnd len="med" w="med" type="none"/>
            </a:ln>
          </a:insideV>
        </a:tcBdr>
        <a:fill>
          <a:solidFill>
            <a:srgbClr val="FFFFFF">
              <a:alpha val="0"/>
            </a:srgbClr>
          </a:solidFill>
        </a:fill>
      </a:tcStyle>
    </a:wholeTbl>
    <a:band1H>
      <a:tcStyle>
        <a:fill>
          <a:solidFill>
            <a:schemeClr val="accent5">
              <a:alpha val="40000"/>
            </a:schemeClr>
          </a:solidFill>
        </a:fill>
      </a:tcStyle>
    </a:band1H>
    <a:band1V>
      <a:tcStyle>
        <a:tcBdr>
          <a:top>
            <a:ln cap="flat" cmpd="sng" w="9525">
              <a:solidFill>
                <a:schemeClr val="accent5"/>
              </a:solidFill>
              <a:prstDash val="solid"/>
              <a:round/>
              <a:headEnd len="med" w="med" type="none"/>
              <a:tailEnd len="med" w="med" type="none"/>
            </a:ln>
          </a:top>
          <a:bottom>
            <a:ln cap="flat" cmpd="sng" w="9525">
              <a:solidFill>
                <a:schemeClr val="accent5"/>
              </a:solidFill>
              <a:prstDash val="solid"/>
              <a:round/>
              <a:headEnd len="med" w="med" type="none"/>
              <a:tailEnd len="med" w="med" type="none"/>
            </a:ln>
          </a:bottom>
        </a:tcBdr>
        <a:fill>
          <a:solidFill>
            <a:schemeClr val="accent5">
              <a:alpha val="40000"/>
            </a:schemeClr>
          </a:solidFill>
        </a:fill>
      </a:tcStyle>
    </a:band1V>
    <a:lastCol>
      <a:tcTxStyle b="on" i="off"/>
      <a:tcStyle>
        <a:tcBdr>
          <a:left>
            <a:ln cap="flat" cmpd="sng" w="9525">
              <a:solidFill>
                <a:schemeClr val="accent5"/>
              </a:solidFill>
              <a:prstDash val="solid"/>
              <a:round/>
              <a:headEnd len="med" w="med" type="none"/>
              <a:tailEnd len="med" w="med" type="none"/>
            </a:ln>
          </a:left>
          <a:right>
            <a:ln cap="flat" cmpd="sng" w="9525">
              <a:solidFill>
                <a:schemeClr val="accent5"/>
              </a:solidFill>
              <a:prstDash val="solid"/>
              <a:round/>
              <a:headEnd len="med" w="med" type="none"/>
              <a:tailEnd len="med" w="med" type="none"/>
            </a:ln>
          </a:right>
          <a:top>
            <a:ln cap="flat" cmpd="sng" w="9525">
              <a:solidFill>
                <a:schemeClr val="accent5"/>
              </a:solidFill>
              <a:prstDash val="solid"/>
              <a:round/>
              <a:headEnd len="med" w="med" type="none"/>
              <a:tailEnd len="med" w="med" type="none"/>
            </a:ln>
          </a:top>
          <a:bottom>
            <a:ln cap="flat" cmpd="sng" w="9525">
              <a:solidFill>
                <a:schemeClr val="accent5"/>
              </a:solidFill>
              <a:prstDash val="solid"/>
              <a:round/>
              <a:headEnd len="med" w="med" type="none"/>
              <a:tailEnd len="med" w="med" type="none"/>
            </a:ln>
          </a:bottom>
          <a:insideH>
            <a:ln cap="flat" cmpd="sng" w="9525">
              <a:solidFill>
                <a:schemeClr val="accent5"/>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5"/>
              </a:solidFill>
              <a:prstDash val="solid"/>
              <a:round/>
              <a:headEnd len="med" w="med" type="none"/>
              <a:tailEnd len="med" w="med" type="none"/>
            </a:ln>
          </a:left>
          <a:right>
            <a:ln cap="flat" cmpd="sng" w="9525">
              <a:solidFill>
                <a:schemeClr val="accent5"/>
              </a:solidFill>
              <a:prstDash val="solid"/>
              <a:round/>
              <a:headEnd len="med" w="med" type="none"/>
              <a:tailEnd len="med" w="med" type="none"/>
            </a:ln>
          </a:right>
          <a:top>
            <a:ln cap="flat" cmpd="sng" w="9525">
              <a:solidFill>
                <a:schemeClr val="accent5"/>
              </a:solidFill>
              <a:prstDash val="solid"/>
              <a:round/>
              <a:headEnd len="med" w="med" type="none"/>
              <a:tailEnd len="med" w="med" type="none"/>
            </a:ln>
          </a:top>
          <a:bottom>
            <a:ln cap="flat" cmpd="sng" w="9525">
              <a:solidFill>
                <a:schemeClr val="accent5"/>
              </a:solidFill>
              <a:prstDash val="solid"/>
              <a:round/>
              <a:headEnd len="med" w="med" type="none"/>
              <a:tailEnd len="med" w="med" type="none"/>
            </a:ln>
          </a:bottom>
          <a:insideH>
            <a:ln cap="flat" cmpd="sng" w="9525">
              <a:solidFill>
                <a:schemeClr val="accent5"/>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5"/>
              </a:solidFill>
              <a:prstDash val="solid"/>
              <a:round/>
              <a:headEnd len="med" w="med" type="none"/>
              <a:tailEnd len="med" w="med" type="none"/>
            </a:ln>
          </a:left>
          <a:right>
            <a:ln cap="flat" cmpd="sng" w="9525">
              <a:solidFill>
                <a:schemeClr val="accent5"/>
              </a:solidFill>
              <a:prstDash val="solid"/>
              <a:round/>
              <a:headEnd len="med" w="med" type="none"/>
              <a:tailEnd len="med" w="med" type="none"/>
            </a:ln>
          </a:right>
          <a:top>
            <a:ln cap="flat" cmpd="sng" w="9525">
              <a:solidFill>
                <a:schemeClr val="accent5"/>
              </a:solidFill>
              <a:prstDash val="solid"/>
              <a:round/>
              <a:headEnd len="med" w="med" type="none"/>
              <a:tailEnd len="med" w="med" type="none"/>
            </a:ln>
          </a:top>
          <a:bottom>
            <a:ln cap="flat" cmpd="sng" w="9525">
              <a:solidFill>
                <a:schemeClr val="accent5"/>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Calibri"/>
          <a:ea typeface="Calibri"/>
          <a:cs typeface="Calibri"/>
        </a:font>
        <a:schemeClr val="lt1"/>
      </a:tcTxStyle>
      <a:tcStyle>
        <a:tcBdr>
          <a:left>
            <a:ln cap="flat" cmpd="sng" w="9525">
              <a:solidFill>
                <a:schemeClr val="accent5"/>
              </a:solidFill>
              <a:prstDash val="solid"/>
              <a:round/>
              <a:headEnd len="med" w="med" type="none"/>
              <a:tailEnd len="med" w="med" type="none"/>
            </a:ln>
          </a:left>
          <a:right>
            <a:ln cap="flat" cmpd="sng" w="9525">
              <a:solidFill>
                <a:schemeClr val="accent5"/>
              </a:solidFill>
              <a:prstDash val="solid"/>
              <a:round/>
              <a:headEnd len="med" w="med" type="none"/>
              <a:tailEnd len="med" w="med" type="none"/>
            </a:ln>
          </a:right>
          <a:top>
            <a:ln cap="flat" cmpd="sng" w="9525">
              <a:solidFill>
                <a:schemeClr val="accent5"/>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5"/>
          </a:solidFill>
        </a:fill>
      </a:tcStyle>
    </a:firstRow>
  </a:tblStyle>
  <a:tblStyle styleId="{8118BE7B-C712-4F7A-9056-DF1578180296}" styleName="Table_2">
    <a:wholeTbl>
      <a:tcTxStyle b="off" i="off">
        <a:font>
          <a:latin typeface="Calibri"/>
          <a:ea typeface="Calibri"/>
          <a:cs typeface="Calibri"/>
        </a:font>
        <a:schemeClr val="dk1"/>
      </a:tcTxStyle>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chemeClr val="accent1"/>
              </a:solidFill>
              <a:prstDash val="solid"/>
              <a:round/>
              <a:headEnd len="med" w="med" type="none"/>
              <a:tailEnd len="med" w="med" type="none"/>
            </a:ln>
          </a:insideH>
          <a:insideV>
            <a:ln cap="flat" cmpd="sng" w="9525">
              <a:solidFill>
                <a:schemeClr val="accent1"/>
              </a:solidFill>
              <a:prstDash val="solid"/>
              <a:round/>
              <a:headEnd len="med" w="med" type="none"/>
              <a:tailEnd len="med" w="med" type="none"/>
            </a:ln>
          </a:insideV>
        </a:tcBdr>
        <a:fill>
          <a:solidFill>
            <a:srgbClr val="FFFFFF">
              <a:alpha val="0"/>
            </a:srgbClr>
          </a:solidFill>
        </a:fill>
      </a:tcStyle>
    </a:wholeTbl>
    <a:band1H>
      <a:tcStyle>
        <a:fill>
          <a:solidFill>
            <a:schemeClr val="accent1">
              <a:alpha val="40000"/>
            </a:schemeClr>
          </a:solidFill>
        </a:fill>
      </a:tcStyle>
    </a:band1H>
    <a:band1V>
      <a:tcStyle>
        <a:tcBdr>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tcBdr>
        <a:fill>
          <a:solidFill>
            <a:schemeClr val="accent1">
              <a:alpha val="40000"/>
            </a:schemeClr>
          </a:solidFill>
        </a:fill>
      </a:tcStyle>
    </a:band1V>
    <a:lastCol>
      <a:tcTxStyle b="on" i="off"/>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chemeClr val="accent1"/>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chemeClr val="accent1"/>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Calibri"/>
          <a:ea typeface="Calibri"/>
          <a:cs typeface="Calibri"/>
        </a:font>
        <a:schemeClr val="lt1"/>
      </a:tcTxStyle>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3" name="Shape 1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5" name="Shape 2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3" name="Shape 2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3" name="Shape 2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5" name="Shape 2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3" name="Shape 2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1" name="Shape 2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9" name="Shape 2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7" name="Shape 3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5" name="Shape 3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7" name="Shape 3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6" name="Shape 3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5" name="Shape 3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6" name="Shape 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4" name="Shape 3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3" name="Shape 3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2" name="Shape 3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1" name="Shape 3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9" name="Shape 3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7" name="Shape 3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3" name="Shape 4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7" name="Shape 4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5" name="Shape 4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3" name="Shape 4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9" name="Shape 439"/>
        <p:cNvGrpSpPr/>
        <p:nvPr/>
      </p:nvGrpSpPr>
      <p:grpSpPr>
        <a:xfrm>
          <a:off x="0" y="0"/>
          <a:ext cx="0" cy="0"/>
          <a:chOff x="0" y="0"/>
          <a:chExt cx="0" cy="0"/>
        </a:xfrm>
      </p:grpSpPr>
      <p:sp>
        <p:nvSpPr>
          <p:cNvPr id="440" name="Shape 4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1" name="Shape 4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9" name="Shape 4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6" name="Shape 456"/>
        <p:cNvGrpSpPr/>
        <p:nvPr/>
      </p:nvGrpSpPr>
      <p:grpSpPr>
        <a:xfrm>
          <a:off x="0" y="0"/>
          <a:ext cx="0" cy="0"/>
          <a:chOff x="0" y="0"/>
          <a:chExt cx="0" cy="0"/>
        </a:xfrm>
      </p:grpSpPr>
      <p:sp>
        <p:nvSpPr>
          <p:cNvPr id="457" name="Shape 4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8" name="Shape 4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5" name="Shape 465"/>
        <p:cNvGrpSpPr/>
        <p:nvPr/>
      </p:nvGrpSpPr>
      <p:grpSpPr>
        <a:xfrm>
          <a:off x="0" y="0"/>
          <a:ext cx="0" cy="0"/>
          <a:chOff x="0" y="0"/>
          <a:chExt cx="0" cy="0"/>
        </a:xfrm>
      </p:grpSpPr>
      <p:sp>
        <p:nvSpPr>
          <p:cNvPr id="466" name="Shape 4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7" name="Shape 4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4" name="Shape 474"/>
        <p:cNvGrpSpPr/>
        <p:nvPr/>
      </p:nvGrpSpPr>
      <p:grpSpPr>
        <a:xfrm>
          <a:off x="0" y="0"/>
          <a:ext cx="0" cy="0"/>
          <a:chOff x="0" y="0"/>
          <a:chExt cx="0" cy="0"/>
        </a:xfrm>
      </p:grpSpPr>
      <p:sp>
        <p:nvSpPr>
          <p:cNvPr id="475" name="Shape 4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6" name="Shape 4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85" name="Shape 4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2" name="Shape 492"/>
        <p:cNvGrpSpPr/>
        <p:nvPr/>
      </p:nvGrpSpPr>
      <p:grpSpPr>
        <a:xfrm>
          <a:off x="0" y="0"/>
          <a:ext cx="0" cy="0"/>
          <a:chOff x="0" y="0"/>
          <a:chExt cx="0" cy="0"/>
        </a:xfrm>
      </p:grpSpPr>
      <p:sp>
        <p:nvSpPr>
          <p:cNvPr id="493" name="Shape 4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94" name="Shape 4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03" name="Shape 5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9" name="Shape 509"/>
        <p:cNvGrpSpPr/>
        <p:nvPr/>
      </p:nvGrpSpPr>
      <p:grpSpPr>
        <a:xfrm>
          <a:off x="0" y="0"/>
          <a:ext cx="0" cy="0"/>
          <a:chOff x="0" y="0"/>
          <a:chExt cx="0" cy="0"/>
        </a:xfrm>
      </p:grpSpPr>
      <p:sp>
        <p:nvSpPr>
          <p:cNvPr id="510" name="Shape 5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11" name="Shape 5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19" name="Shape 5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4" name="Shape 524"/>
        <p:cNvGrpSpPr/>
        <p:nvPr/>
      </p:nvGrpSpPr>
      <p:grpSpPr>
        <a:xfrm>
          <a:off x="0" y="0"/>
          <a:ext cx="0" cy="0"/>
          <a:chOff x="0" y="0"/>
          <a:chExt cx="0" cy="0"/>
        </a:xfrm>
      </p:grpSpPr>
      <p:sp>
        <p:nvSpPr>
          <p:cNvPr id="525" name="Shape 5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6" name="Shape 5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1" name="Shape 531"/>
        <p:cNvGrpSpPr/>
        <p:nvPr/>
      </p:nvGrpSpPr>
      <p:grpSpPr>
        <a:xfrm>
          <a:off x="0" y="0"/>
          <a:ext cx="0" cy="0"/>
          <a:chOff x="0" y="0"/>
          <a:chExt cx="0" cy="0"/>
        </a:xfrm>
      </p:grpSpPr>
      <p:sp>
        <p:nvSpPr>
          <p:cNvPr id="532" name="Shape 5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33" name="Shape 5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8" name="Shape 538"/>
        <p:cNvGrpSpPr/>
        <p:nvPr/>
      </p:nvGrpSpPr>
      <p:grpSpPr>
        <a:xfrm>
          <a:off x="0" y="0"/>
          <a:ext cx="0" cy="0"/>
          <a:chOff x="0" y="0"/>
          <a:chExt cx="0" cy="0"/>
        </a:xfrm>
      </p:grpSpPr>
      <p:sp>
        <p:nvSpPr>
          <p:cNvPr id="539" name="Shape 5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40" name="Shape 5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6" name="Shape 546"/>
        <p:cNvGrpSpPr/>
        <p:nvPr/>
      </p:nvGrpSpPr>
      <p:grpSpPr>
        <a:xfrm>
          <a:off x="0" y="0"/>
          <a:ext cx="0" cy="0"/>
          <a:chOff x="0" y="0"/>
          <a:chExt cx="0" cy="0"/>
        </a:xfrm>
      </p:grpSpPr>
      <p:sp>
        <p:nvSpPr>
          <p:cNvPr id="547" name="Shape 5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48" name="Shape 5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56" name="Shape 5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2" name="Shape 562"/>
        <p:cNvGrpSpPr/>
        <p:nvPr/>
      </p:nvGrpSpPr>
      <p:grpSpPr>
        <a:xfrm>
          <a:off x="0" y="0"/>
          <a:ext cx="0" cy="0"/>
          <a:chOff x="0" y="0"/>
          <a:chExt cx="0" cy="0"/>
        </a:xfrm>
      </p:grpSpPr>
      <p:sp>
        <p:nvSpPr>
          <p:cNvPr id="563" name="Shape 5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64" name="Shape 5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72" name="Shape 5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8" name="Shape 578"/>
        <p:cNvGrpSpPr/>
        <p:nvPr/>
      </p:nvGrpSpPr>
      <p:grpSpPr>
        <a:xfrm>
          <a:off x="0" y="0"/>
          <a:ext cx="0" cy="0"/>
          <a:chOff x="0" y="0"/>
          <a:chExt cx="0" cy="0"/>
        </a:xfrm>
      </p:grpSpPr>
      <p:sp>
        <p:nvSpPr>
          <p:cNvPr id="579" name="Shape 5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0" name="Shape 5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7" name="Shape 587"/>
        <p:cNvGrpSpPr/>
        <p:nvPr/>
      </p:nvGrpSpPr>
      <p:grpSpPr>
        <a:xfrm>
          <a:off x="0" y="0"/>
          <a:ext cx="0" cy="0"/>
          <a:chOff x="0" y="0"/>
          <a:chExt cx="0" cy="0"/>
        </a:xfrm>
      </p:grpSpPr>
      <p:sp>
        <p:nvSpPr>
          <p:cNvPr id="588" name="Shape 5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9" name="Shape 5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6" name="Shape 596"/>
        <p:cNvGrpSpPr/>
        <p:nvPr/>
      </p:nvGrpSpPr>
      <p:grpSpPr>
        <a:xfrm>
          <a:off x="0" y="0"/>
          <a:ext cx="0" cy="0"/>
          <a:chOff x="0" y="0"/>
          <a:chExt cx="0" cy="0"/>
        </a:xfrm>
      </p:grpSpPr>
      <p:sp>
        <p:nvSpPr>
          <p:cNvPr id="597" name="Shape 5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98" name="Shape 5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5" name="Shape 605"/>
        <p:cNvGrpSpPr/>
        <p:nvPr/>
      </p:nvGrpSpPr>
      <p:grpSpPr>
        <a:xfrm>
          <a:off x="0" y="0"/>
          <a:ext cx="0" cy="0"/>
          <a:chOff x="0" y="0"/>
          <a:chExt cx="0" cy="0"/>
        </a:xfrm>
      </p:grpSpPr>
      <p:sp>
        <p:nvSpPr>
          <p:cNvPr id="606" name="Shape 6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07" name="Shape 6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4" name="Shape 614"/>
        <p:cNvGrpSpPr/>
        <p:nvPr/>
      </p:nvGrpSpPr>
      <p:grpSpPr>
        <a:xfrm>
          <a:off x="0" y="0"/>
          <a:ext cx="0" cy="0"/>
          <a:chOff x="0" y="0"/>
          <a:chExt cx="0" cy="0"/>
        </a:xfrm>
      </p:grpSpPr>
      <p:sp>
        <p:nvSpPr>
          <p:cNvPr id="615" name="Shape 6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16" name="Shape 6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2" name="Shape 632"/>
        <p:cNvGrpSpPr/>
        <p:nvPr/>
      </p:nvGrpSpPr>
      <p:grpSpPr>
        <a:xfrm>
          <a:off x="0" y="0"/>
          <a:ext cx="0" cy="0"/>
          <a:chOff x="0" y="0"/>
          <a:chExt cx="0" cy="0"/>
        </a:xfrm>
      </p:grpSpPr>
      <p:sp>
        <p:nvSpPr>
          <p:cNvPr id="633" name="Shape 6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34" name="Shape 6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8" name="Shape 638"/>
        <p:cNvGrpSpPr/>
        <p:nvPr/>
      </p:nvGrpSpPr>
      <p:grpSpPr>
        <a:xfrm>
          <a:off x="0" y="0"/>
          <a:ext cx="0" cy="0"/>
          <a:chOff x="0" y="0"/>
          <a:chExt cx="0" cy="0"/>
        </a:xfrm>
      </p:grpSpPr>
      <p:sp>
        <p:nvSpPr>
          <p:cNvPr id="639" name="Shape 6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40" name="Shape 6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6" name="Shape 646"/>
        <p:cNvGrpSpPr/>
        <p:nvPr/>
      </p:nvGrpSpPr>
      <p:grpSpPr>
        <a:xfrm>
          <a:off x="0" y="0"/>
          <a:ext cx="0" cy="0"/>
          <a:chOff x="0" y="0"/>
          <a:chExt cx="0" cy="0"/>
        </a:xfrm>
      </p:grpSpPr>
      <p:sp>
        <p:nvSpPr>
          <p:cNvPr id="647" name="Shape 6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48" name="Shape 6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0" name="Shape 1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1" name="Shape 11"/>
        <p:cNvGrpSpPr/>
        <p:nvPr/>
      </p:nvGrpSpPr>
      <p:grpSpPr>
        <a:xfrm>
          <a:off x="0" y="0"/>
          <a:ext cx="0" cy="0"/>
          <a:chOff x="0" y="0"/>
          <a:chExt cx="0" cy="0"/>
        </a:xfrm>
      </p:grpSpPr>
      <p:sp>
        <p:nvSpPr>
          <p:cNvPr id="12" name="Shape 1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1"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1"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1"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1" algn="r">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1" algn="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1" algn="r">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1" algn="r">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1" algn="r">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1" algn="r">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1" algn="r">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6.png"/><Relationship Id="rId4"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8.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9.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9.pn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9.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9.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08.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08.png"/><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03.gif"/><Relationship Id="rId4" Type="http://schemas.openxmlformats.org/officeDocument/2006/relationships/image" Target="../media/image0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0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3.gif"/><Relationship Id="rId4" Type="http://schemas.openxmlformats.org/officeDocument/2006/relationships/image" Target="../media/image0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09.png"/><Relationship Id="rId4" Type="http://schemas.openxmlformats.org/officeDocument/2006/relationships/image" Target="../media/image1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09.png"/><Relationship Id="rId4" Type="http://schemas.openxmlformats.org/officeDocument/2006/relationships/image" Target="../media/image1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09.png"/><Relationship Id="rId4" Type="http://schemas.openxmlformats.org/officeDocument/2006/relationships/image" Target="../media/image1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06.png"/><Relationship Id="rId4" Type="http://schemas.openxmlformats.org/officeDocument/2006/relationships/image" Target="../media/image0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06.png"/><Relationship Id="rId4" Type="http://schemas.openxmlformats.org/officeDocument/2006/relationships/image" Target="../media/image0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06.png"/><Relationship Id="rId4" Type="http://schemas.openxmlformats.org/officeDocument/2006/relationships/image" Target="../media/image0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4.png"/><Relationship Id="rId4" Type="http://schemas.openxmlformats.org/officeDocument/2006/relationships/image" Target="../media/image29.gif"/><Relationship Id="rId5" Type="http://schemas.openxmlformats.org/officeDocument/2006/relationships/hyperlink" Target="http://shifaportal.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6.png"/><Relationship Id="rId4" Type="http://schemas.openxmlformats.org/officeDocument/2006/relationships/image" Target="../media/image0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2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6.png"/><Relationship Id="rId4" Type="http://schemas.openxmlformats.org/officeDocument/2006/relationships/image" Target="../media/image0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3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6.png"/><Relationship Id="rId4"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6.png"/><Relationship Id="rId4"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6.png"/><Relationship Id="rId4"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descr="46-600w (1).png" id="84" name="Shape 84"/>
          <p:cNvPicPr preferRelativeResize="0"/>
          <p:nvPr/>
        </p:nvPicPr>
        <p:blipFill rotWithShape="1">
          <a:blip r:embed="rId3">
            <a:alphaModFix/>
          </a:blip>
          <a:srcRect b="0" l="0" r="0" t="0"/>
          <a:stretch/>
        </p:blipFill>
        <p:spPr>
          <a:xfrm>
            <a:off x="395536" y="1052736"/>
            <a:ext cx="8534181" cy="4032448"/>
          </a:xfrm>
          <a:prstGeom prst="rect">
            <a:avLst/>
          </a:prstGeom>
          <a:solidFill>
            <a:schemeClr val="lt1"/>
          </a:solidFill>
          <a:ln>
            <a:noFill/>
          </a:ln>
        </p:spPr>
      </p:pic>
      <p:sp>
        <p:nvSpPr>
          <p:cNvPr id="85" name="Shape 85"/>
          <p:cNvSpPr/>
          <p:nvPr/>
        </p:nvSpPr>
        <p:spPr>
          <a:xfrm>
            <a:off x="991720" y="1926882"/>
            <a:ext cx="7009303" cy="1716431"/>
          </a:xfrm>
          <a:prstGeom prst="rect">
            <a:avLst/>
          </a:prstGeom>
          <a:noFill/>
          <a:ln>
            <a:noFill/>
          </a:ln>
        </p:spPr>
        <p:txBody>
          <a:bodyPr anchorCtr="0" anchor="ctr" bIns="45700" lIns="91425" rIns="91425" tIns="45700">
            <a:noAutofit/>
          </a:bodyPr>
          <a:lstStyle/>
          <a:p>
            <a:pPr indent="0" lvl="0" marL="0" marR="0" rtl="1" algn="ctr">
              <a:lnSpc>
                <a:spcPct val="150000"/>
              </a:lnSpc>
              <a:spcBef>
                <a:spcPts val="0"/>
              </a:spcBef>
              <a:spcAft>
                <a:spcPts val="0"/>
              </a:spcAft>
              <a:buClr>
                <a:srgbClr val="FF0000"/>
              </a:buClr>
              <a:buSzPct val="25000"/>
              <a:buFont typeface="Times New Roman"/>
              <a:buNone/>
            </a:pPr>
            <a:r>
              <a:rPr b="1" i="0" lang="ar-EG" sz="8000" u="none" cap="none" strike="noStrike">
                <a:solidFill>
                  <a:srgbClr val="FF0000"/>
                </a:solidFill>
                <a:latin typeface="Times New Roman"/>
                <a:ea typeface="Times New Roman"/>
                <a:cs typeface="Times New Roman"/>
                <a:sym typeface="Times New Roman"/>
              </a:rPr>
              <a:t>الوحدة الأولى</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pic>
        <p:nvPicPr>
          <p:cNvPr descr="9OFF%20s.jpg" id="164" name="Shape 164"/>
          <p:cNvPicPr preferRelativeResize="0"/>
          <p:nvPr/>
        </p:nvPicPr>
        <p:blipFill rotWithShape="1">
          <a:blip r:embed="rId3">
            <a:alphaModFix/>
          </a:blip>
          <a:srcRect b="0" l="0" r="0" t="0"/>
          <a:stretch/>
        </p:blipFill>
        <p:spPr>
          <a:xfrm>
            <a:off x="642910" y="332656"/>
            <a:ext cx="8105554" cy="990997"/>
          </a:xfrm>
          <a:prstGeom prst="rect">
            <a:avLst/>
          </a:prstGeom>
          <a:noFill/>
          <a:ln cap="flat" cmpd="sng" w="38100">
            <a:solidFill>
              <a:srgbClr val="E5B8B7"/>
            </a:solidFill>
            <a:prstDash val="solid"/>
            <a:round/>
            <a:headEnd len="med" w="med" type="none"/>
            <a:tailEnd len="med" w="med" type="none"/>
          </a:ln>
        </p:spPr>
      </p:pic>
      <p:sp>
        <p:nvSpPr>
          <p:cNvPr id="165" name="Shape 165"/>
          <p:cNvSpPr/>
          <p:nvPr/>
        </p:nvSpPr>
        <p:spPr>
          <a:xfrm>
            <a:off x="857225" y="404663"/>
            <a:ext cx="7819232"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FFFF00"/>
                </a:solidFill>
                <a:latin typeface="Calibri"/>
                <a:ea typeface="Calibri"/>
                <a:cs typeface="Calibri"/>
                <a:sym typeface="Calibri"/>
              </a:rPr>
              <a:t>أولا: مهارة القيادة The command</a:t>
            </a:r>
          </a:p>
        </p:txBody>
      </p:sp>
      <p:pic>
        <p:nvPicPr>
          <p:cNvPr descr="c-1.png" id="166" name="Shape 166"/>
          <p:cNvPicPr preferRelativeResize="0"/>
          <p:nvPr/>
        </p:nvPicPr>
        <p:blipFill rotWithShape="1">
          <a:blip r:embed="rId4">
            <a:alphaModFix/>
          </a:blip>
          <a:srcRect b="0" l="0" r="0" t="0"/>
          <a:stretch/>
        </p:blipFill>
        <p:spPr>
          <a:xfrm>
            <a:off x="323528" y="1905000"/>
            <a:ext cx="8568951" cy="4188295"/>
          </a:xfrm>
          <a:prstGeom prst="rect">
            <a:avLst/>
          </a:prstGeom>
          <a:solidFill>
            <a:schemeClr val="lt1"/>
          </a:solidFill>
          <a:ln>
            <a:noFill/>
          </a:ln>
        </p:spPr>
      </p:pic>
      <p:sp>
        <p:nvSpPr>
          <p:cNvPr id="167" name="Shape 167"/>
          <p:cNvSpPr/>
          <p:nvPr/>
        </p:nvSpPr>
        <p:spPr>
          <a:xfrm>
            <a:off x="1071537" y="2276872"/>
            <a:ext cx="7072362"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00FF"/>
                </a:solidFill>
                <a:latin typeface="Calibri"/>
                <a:ea typeface="Calibri"/>
                <a:cs typeface="Calibri"/>
                <a:sym typeface="Calibri"/>
              </a:rPr>
              <a:t>ومن الصفات القيادية في شخصية الرسول عليه الصلاة والسلام:</a:t>
            </a:r>
          </a:p>
        </p:txBody>
      </p:sp>
      <p:sp>
        <p:nvSpPr>
          <p:cNvPr id="168" name="Shape 168"/>
          <p:cNvSpPr/>
          <p:nvPr/>
        </p:nvSpPr>
        <p:spPr>
          <a:xfrm>
            <a:off x="1071537" y="3561992"/>
            <a:ext cx="7072362"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Times New Roman"/>
                <a:ea typeface="Times New Roman"/>
                <a:cs typeface="Times New Roman"/>
                <a:sym typeface="Times New Roman"/>
              </a:rPr>
              <a:t>9- </a:t>
            </a:r>
            <a:r>
              <a:rPr b="1" lang="ar-EG" sz="3600">
                <a:solidFill>
                  <a:schemeClr val="dk1"/>
                </a:solidFill>
                <a:latin typeface="Calibri"/>
                <a:ea typeface="Calibri"/>
                <a:cs typeface="Calibri"/>
                <a:sym typeface="Calibri"/>
              </a:rPr>
              <a:t>الثبات والقدرة على إدارة الأزمات</a:t>
            </a:r>
          </a:p>
        </p:txBody>
      </p:sp>
      <p:sp>
        <p:nvSpPr>
          <p:cNvPr id="169" name="Shape 169"/>
          <p:cNvSpPr/>
          <p:nvPr/>
        </p:nvSpPr>
        <p:spPr>
          <a:xfrm>
            <a:off x="928662" y="4211428"/>
            <a:ext cx="7215238"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Times New Roman"/>
                <a:ea typeface="Times New Roman"/>
                <a:cs typeface="Times New Roman"/>
                <a:sym typeface="Times New Roman"/>
              </a:rPr>
              <a:t>10- </a:t>
            </a:r>
            <a:r>
              <a:rPr b="1" lang="ar-EG" sz="3600">
                <a:solidFill>
                  <a:schemeClr val="dk1"/>
                </a:solidFill>
                <a:latin typeface="Calibri"/>
                <a:ea typeface="Calibri"/>
                <a:cs typeface="Calibri"/>
                <a:sym typeface="Calibri"/>
              </a:rPr>
              <a:t>الرقابة والمتابعة.</a:t>
            </a:r>
          </a:p>
        </p:txBody>
      </p:sp>
      <p:sp>
        <p:nvSpPr>
          <p:cNvPr id="170" name="Shape 170"/>
          <p:cNvSpPr/>
          <p:nvPr/>
        </p:nvSpPr>
        <p:spPr>
          <a:xfrm>
            <a:off x="928662" y="4925808"/>
            <a:ext cx="7215238"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وغيرها الكثير من الصفات.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5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5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500"/>
                                        <p:tgtEl>
                                          <p:spTgt spid="17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grpSp>
        <p:nvGrpSpPr>
          <p:cNvPr id="175" name="Shape 175"/>
          <p:cNvGrpSpPr/>
          <p:nvPr/>
        </p:nvGrpSpPr>
        <p:grpSpPr>
          <a:xfrm>
            <a:off x="3419873" y="0"/>
            <a:ext cx="5528215" cy="1700990"/>
            <a:chOff x="4777737" y="4086810"/>
            <a:chExt cx="757538" cy="1221645"/>
          </a:xfrm>
        </p:grpSpPr>
        <p:sp>
          <p:nvSpPr>
            <p:cNvPr id="176" name="Shape 176"/>
            <p:cNvSpPr/>
            <p:nvPr/>
          </p:nvSpPr>
          <p:spPr>
            <a:xfrm>
              <a:off x="5002439" y="4405578"/>
              <a:ext cx="430886" cy="465443"/>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6d59c7e.png" id="177" name="Shape 177"/>
            <p:cNvPicPr preferRelativeResize="0"/>
            <p:nvPr/>
          </p:nvPicPr>
          <p:blipFill rotWithShape="1">
            <a:blip r:embed="rId3">
              <a:alphaModFix/>
            </a:blip>
            <a:srcRect b="0" l="0" r="0" t="0"/>
            <a:stretch/>
          </p:blipFill>
          <p:spPr>
            <a:xfrm>
              <a:off x="4777737" y="4086810"/>
              <a:ext cx="757538" cy="1221645"/>
            </a:xfrm>
            <a:prstGeom prst="rect">
              <a:avLst/>
            </a:prstGeom>
            <a:noFill/>
            <a:ln>
              <a:noFill/>
            </a:ln>
          </p:spPr>
        </p:pic>
      </p:grpSp>
      <p:sp>
        <p:nvSpPr>
          <p:cNvPr id="178" name="Shape 178"/>
          <p:cNvSpPr/>
          <p:nvPr/>
        </p:nvSpPr>
        <p:spPr>
          <a:xfrm>
            <a:off x="3779912" y="332656"/>
            <a:ext cx="5184575"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5400">
                <a:solidFill>
                  <a:srgbClr val="FFFF00"/>
                </a:solidFill>
                <a:latin typeface="Calibri"/>
                <a:ea typeface="Calibri"/>
                <a:cs typeface="Calibri"/>
                <a:sym typeface="Calibri"/>
              </a:rPr>
              <a:t>مفاهيم ومصطلحات؟</a:t>
            </a:r>
          </a:p>
        </p:txBody>
      </p:sp>
      <p:grpSp>
        <p:nvGrpSpPr>
          <p:cNvPr id="179" name="Shape 179"/>
          <p:cNvGrpSpPr/>
          <p:nvPr/>
        </p:nvGrpSpPr>
        <p:grpSpPr>
          <a:xfrm>
            <a:off x="683568" y="2285991"/>
            <a:ext cx="7799783" cy="3735295"/>
            <a:chOff x="2495506" y="3529985"/>
            <a:chExt cx="3266356" cy="2584428"/>
          </a:xfrm>
        </p:grpSpPr>
        <p:sp>
          <p:nvSpPr>
            <p:cNvPr id="180" name="Shape 180"/>
            <p:cNvSpPr/>
            <p:nvPr/>
          </p:nvSpPr>
          <p:spPr>
            <a:xfrm>
              <a:off x="3350682" y="4431901"/>
              <a:ext cx="1933588" cy="94403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001BOR-C.gif" id="181" name="Shape 181"/>
            <p:cNvPicPr preferRelativeResize="0"/>
            <p:nvPr/>
          </p:nvPicPr>
          <p:blipFill rotWithShape="1">
            <a:blip r:embed="rId4">
              <a:alphaModFix/>
            </a:blip>
            <a:srcRect b="0" l="0" r="0" t="0"/>
            <a:stretch/>
          </p:blipFill>
          <p:spPr>
            <a:xfrm>
              <a:off x="2495506" y="3529985"/>
              <a:ext cx="3266356" cy="2584428"/>
            </a:xfrm>
            <a:prstGeom prst="rect">
              <a:avLst/>
            </a:prstGeom>
            <a:solidFill>
              <a:schemeClr val="lt1"/>
            </a:solidFill>
            <a:ln>
              <a:noFill/>
            </a:ln>
          </p:spPr>
        </p:pic>
      </p:grpSp>
      <p:sp>
        <p:nvSpPr>
          <p:cNvPr id="182" name="Shape 182"/>
          <p:cNvSpPr/>
          <p:nvPr/>
        </p:nvSpPr>
        <p:spPr>
          <a:xfrm>
            <a:off x="1285851" y="2714619"/>
            <a:ext cx="6357981" cy="2800766"/>
          </a:xfrm>
          <a:prstGeom prst="rect">
            <a:avLst/>
          </a:prstGeom>
          <a:noFill/>
          <a:ln>
            <a:noFill/>
          </a:ln>
        </p:spPr>
        <p:txBody>
          <a:bodyPr anchorCtr="0" anchor="ctr" bIns="45700" lIns="91425" rIns="91425" tIns="45700">
            <a:noAutofit/>
          </a:bodyPr>
          <a:lstStyle/>
          <a:p>
            <a:pPr indent="0" lvl="0" marL="0" marR="0" rtl="1" algn="just">
              <a:spcBef>
                <a:spcPts val="0"/>
              </a:spcBef>
              <a:buSzPct val="25000"/>
              <a:buNone/>
            </a:pPr>
            <a:r>
              <a:rPr b="1" lang="ar-EG" sz="4400">
                <a:solidFill>
                  <a:srgbClr val="0000FF"/>
                </a:solidFill>
                <a:latin typeface="Calibri"/>
                <a:ea typeface="Calibri"/>
                <a:cs typeface="Calibri"/>
                <a:sym typeface="Calibri"/>
              </a:rPr>
              <a:t>القيادة: </a:t>
            </a:r>
            <a:r>
              <a:rPr b="1" lang="ar-EG" sz="4400">
                <a:solidFill>
                  <a:schemeClr val="dk1"/>
                </a:solidFill>
                <a:latin typeface="Calibri"/>
                <a:ea typeface="Calibri"/>
                <a:cs typeface="Calibri"/>
                <a:sym typeface="Calibri"/>
              </a:rPr>
              <a:t>هي عملية تحريك مجموعة من الناس باتجاه محدد ومخطط وذلك بتحفيزهم على العمل باختيارهم</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500"/>
                                        <p:tgtEl>
                                          <p:spTgt spid="18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p:nvPr/>
        </p:nvSpPr>
        <p:spPr>
          <a:xfrm>
            <a:off x="5357817" y="138335"/>
            <a:ext cx="3642165" cy="914400"/>
          </a:xfrm>
          <a:prstGeom prst="round2DiagRect">
            <a:avLst>
              <a:gd fmla="val 16667" name="adj1"/>
              <a:gd fmla="val 0" name="adj2"/>
            </a:avLst>
          </a:prstGeom>
          <a:solidFill>
            <a:srgbClr val="974806"/>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rgbClr val="FF0000"/>
              </a:solidFill>
              <a:latin typeface="Calibri"/>
              <a:ea typeface="Calibri"/>
              <a:cs typeface="Calibri"/>
              <a:sym typeface="Calibri"/>
            </a:endParaRPr>
          </a:p>
        </p:txBody>
      </p:sp>
      <p:sp>
        <p:nvSpPr>
          <p:cNvPr id="188" name="Shape 188"/>
          <p:cNvSpPr/>
          <p:nvPr/>
        </p:nvSpPr>
        <p:spPr>
          <a:xfrm>
            <a:off x="5643569" y="214289"/>
            <a:ext cx="3413113" cy="923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5400">
                <a:solidFill>
                  <a:srgbClr val="00FFFF"/>
                </a:solidFill>
                <a:latin typeface="Calibri"/>
                <a:ea typeface="Calibri"/>
                <a:cs typeface="Calibri"/>
                <a:sym typeface="Calibri"/>
              </a:rPr>
              <a:t>مهارات حياتية</a:t>
            </a:r>
          </a:p>
        </p:txBody>
      </p:sp>
      <p:pic>
        <p:nvPicPr>
          <p:cNvPr descr="gggggggggggggggg.gif" id="189" name="Shape 189"/>
          <p:cNvPicPr preferRelativeResize="0"/>
          <p:nvPr/>
        </p:nvPicPr>
        <p:blipFill rotWithShape="1">
          <a:blip r:embed="rId3">
            <a:alphaModFix/>
          </a:blip>
          <a:srcRect b="0" l="0" r="0" t="0"/>
          <a:stretch/>
        </p:blipFill>
        <p:spPr>
          <a:xfrm>
            <a:off x="248947" y="1722118"/>
            <a:ext cx="8643532" cy="3564268"/>
          </a:xfrm>
          <a:prstGeom prst="rect">
            <a:avLst/>
          </a:prstGeom>
          <a:noFill/>
          <a:ln>
            <a:noFill/>
          </a:ln>
        </p:spPr>
      </p:pic>
      <p:sp>
        <p:nvSpPr>
          <p:cNvPr id="190" name="Shape 190"/>
          <p:cNvSpPr/>
          <p:nvPr/>
        </p:nvSpPr>
        <p:spPr>
          <a:xfrm>
            <a:off x="827583" y="2000240"/>
            <a:ext cx="7488831" cy="3046988"/>
          </a:xfrm>
          <a:prstGeom prst="rect">
            <a:avLst/>
          </a:prstGeom>
          <a:noFill/>
          <a:ln>
            <a:noFill/>
          </a:ln>
        </p:spPr>
        <p:txBody>
          <a:bodyPr anchorCtr="0" anchor="ctr" bIns="45700" lIns="91425" rIns="91425" tIns="45700">
            <a:noAutofit/>
          </a:bodyPr>
          <a:lstStyle/>
          <a:p>
            <a:pPr indent="0" lvl="0" marL="0" marR="0" rtl="1" algn="just">
              <a:spcBef>
                <a:spcPts val="0"/>
              </a:spcBef>
              <a:buSzPct val="25000"/>
              <a:buNone/>
            </a:pPr>
            <a:r>
              <a:rPr b="1" lang="ar-EG" sz="4800">
                <a:solidFill>
                  <a:schemeClr val="dk1"/>
                </a:solidFill>
                <a:latin typeface="Calibri"/>
                <a:ea typeface="Calibri"/>
                <a:cs typeface="Calibri"/>
                <a:sym typeface="Calibri"/>
              </a:rPr>
              <a:t>القائد الناجح  يتميز بالعدل ويعمل على استشارة الآخرين ويتيح لمرؤوسيه فرصة التعبير عن أفكارهم.</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pic>
        <p:nvPicPr>
          <p:cNvPr descr="894770615.png" id="195" name="Shape 195"/>
          <p:cNvPicPr preferRelativeResize="0"/>
          <p:nvPr/>
        </p:nvPicPr>
        <p:blipFill rotWithShape="1">
          <a:blip r:embed="rId3">
            <a:alphaModFix/>
          </a:blip>
          <a:srcRect b="0" l="0" r="0" t="0"/>
          <a:stretch/>
        </p:blipFill>
        <p:spPr>
          <a:xfrm>
            <a:off x="5500694" y="476672"/>
            <a:ext cx="3169337" cy="1152128"/>
          </a:xfrm>
          <a:prstGeom prst="rect">
            <a:avLst/>
          </a:prstGeom>
          <a:noFill/>
          <a:ln>
            <a:noFill/>
          </a:ln>
          <a:effectLst>
            <a:outerShdw blurRad="44450" algn="ctr" dir="5400000" dist="27939">
              <a:srgbClr val="000000">
                <a:alpha val="31764"/>
              </a:srgbClr>
            </a:outerShdw>
          </a:effectLst>
        </p:spPr>
      </p:pic>
      <p:sp>
        <p:nvSpPr>
          <p:cNvPr id="196" name="Shape 196"/>
          <p:cNvSpPr/>
          <p:nvPr/>
        </p:nvSpPr>
        <p:spPr>
          <a:xfrm>
            <a:off x="5929321" y="571479"/>
            <a:ext cx="226215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chemeClr val="dk1"/>
                </a:solidFill>
                <a:latin typeface="Calibri"/>
                <a:ea typeface="Calibri"/>
                <a:cs typeface="Calibri"/>
                <a:sym typeface="Calibri"/>
              </a:rPr>
              <a:t>نشاط 1-2</a:t>
            </a:r>
          </a:p>
        </p:txBody>
      </p:sp>
      <p:pic>
        <p:nvPicPr>
          <p:cNvPr descr="889svfoir2ec.gif" id="197" name="Shape 197"/>
          <p:cNvPicPr preferRelativeResize="0"/>
          <p:nvPr/>
        </p:nvPicPr>
        <p:blipFill rotWithShape="1">
          <a:blip r:embed="rId4">
            <a:alphaModFix/>
          </a:blip>
          <a:srcRect b="0" l="0" r="0" t="0"/>
          <a:stretch/>
        </p:blipFill>
        <p:spPr>
          <a:xfrm>
            <a:off x="395536" y="1916832"/>
            <a:ext cx="8208910" cy="4680520"/>
          </a:xfrm>
          <a:prstGeom prst="rect">
            <a:avLst/>
          </a:prstGeom>
          <a:solidFill>
            <a:schemeClr val="lt1"/>
          </a:solidFill>
          <a:ln>
            <a:noFill/>
          </a:ln>
        </p:spPr>
      </p:pic>
      <p:sp>
        <p:nvSpPr>
          <p:cNvPr id="198" name="Shape 198"/>
          <p:cNvSpPr/>
          <p:nvPr/>
        </p:nvSpPr>
        <p:spPr>
          <a:xfrm>
            <a:off x="1187624" y="2376911"/>
            <a:ext cx="6696744" cy="2123657"/>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400">
                <a:solidFill>
                  <a:srgbClr val="FF0000"/>
                </a:solidFill>
                <a:latin typeface="Calibri"/>
                <a:ea typeface="Calibri"/>
                <a:cs typeface="Calibri"/>
                <a:sym typeface="Calibri"/>
              </a:rPr>
              <a:t>اذكر مواقف من سيرة الرسول محمد صلى الله عليه وسلم تتضح فيها صفاته القيادية.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pic>
        <p:nvPicPr>
          <p:cNvPr descr="894770615.png" id="203" name="Shape 203"/>
          <p:cNvPicPr preferRelativeResize="0"/>
          <p:nvPr/>
        </p:nvPicPr>
        <p:blipFill rotWithShape="1">
          <a:blip r:embed="rId3">
            <a:alphaModFix/>
          </a:blip>
          <a:srcRect b="0" l="0" r="0" t="0"/>
          <a:stretch/>
        </p:blipFill>
        <p:spPr>
          <a:xfrm>
            <a:off x="5500694" y="476672"/>
            <a:ext cx="3169337" cy="1152128"/>
          </a:xfrm>
          <a:prstGeom prst="rect">
            <a:avLst/>
          </a:prstGeom>
          <a:noFill/>
          <a:ln>
            <a:noFill/>
          </a:ln>
          <a:effectLst>
            <a:outerShdw blurRad="44450" algn="ctr" dir="5400000" dist="27939">
              <a:srgbClr val="000000">
                <a:alpha val="31764"/>
              </a:srgbClr>
            </a:outerShdw>
          </a:effectLst>
        </p:spPr>
      </p:pic>
      <p:sp>
        <p:nvSpPr>
          <p:cNvPr id="204" name="Shape 204"/>
          <p:cNvSpPr/>
          <p:nvPr/>
        </p:nvSpPr>
        <p:spPr>
          <a:xfrm>
            <a:off x="5929321" y="571479"/>
            <a:ext cx="226215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chemeClr val="dk1"/>
                </a:solidFill>
                <a:latin typeface="Calibri"/>
                <a:ea typeface="Calibri"/>
                <a:cs typeface="Calibri"/>
                <a:sym typeface="Calibri"/>
              </a:rPr>
              <a:t>نشاط 1-2</a:t>
            </a:r>
          </a:p>
        </p:txBody>
      </p:sp>
      <p:pic>
        <p:nvPicPr>
          <p:cNvPr descr="889svfoir2ec.gif" id="205" name="Shape 205"/>
          <p:cNvPicPr preferRelativeResize="0"/>
          <p:nvPr/>
        </p:nvPicPr>
        <p:blipFill rotWithShape="1">
          <a:blip r:embed="rId4">
            <a:alphaModFix/>
          </a:blip>
          <a:srcRect b="0" l="0" r="0" t="0"/>
          <a:stretch/>
        </p:blipFill>
        <p:spPr>
          <a:xfrm>
            <a:off x="395536" y="1916832"/>
            <a:ext cx="8208910" cy="4680520"/>
          </a:xfrm>
          <a:prstGeom prst="rect">
            <a:avLst/>
          </a:prstGeom>
          <a:solidFill>
            <a:schemeClr val="lt1"/>
          </a:solidFill>
          <a:ln>
            <a:noFill/>
          </a:ln>
        </p:spPr>
      </p:pic>
      <p:sp>
        <p:nvSpPr>
          <p:cNvPr id="206" name="Shape 206"/>
          <p:cNvSpPr/>
          <p:nvPr/>
        </p:nvSpPr>
        <p:spPr>
          <a:xfrm>
            <a:off x="928662" y="2285991"/>
            <a:ext cx="7072362" cy="4031872"/>
          </a:xfrm>
          <a:prstGeom prst="rect">
            <a:avLst/>
          </a:prstGeom>
          <a:noFill/>
          <a:ln>
            <a:noFill/>
          </a:ln>
        </p:spPr>
        <p:txBody>
          <a:bodyPr anchorCtr="0" anchor="t" bIns="45700" lIns="91425" rIns="91425" tIns="45700">
            <a:noAutofit/>
          </a:bodyPr>
          <a:lstStyle/>
          <a:p>
            <a:pPr indent="0" lvl="0" marL="0" marR="0" rtl="1" algn="just">
              <a:spcBef>
                <a:spcPts val="0"/>
              </a:spcBef>
              <a:buSzPct val="25000"/>
              <a:buNone/>
            </a:pPr>
            <a:r>
              <a:rPr b="1" lang="ar-EG" sz="3200">
                <a:solidFill>
                  <a:srgbClr val="FF0000"/>
                </a:solidFill>
                <a:latin typeface="Arial"/>
                <a:ea typeface="Arial"/>
                <a:cs typeface="Arial"/>
                <a:sym typeface="Arial"/>
              </a:rPr>
              <a:t>استيعابه صلى الله عليه وسلم لدعوته نظرياً وعملياً وثقته بها وبانتصارها:</a:t>
            </a:r>
          </a:p>
          <a:p>
            <a:pPr indent="0" lvl="0" marL="0" marR="0" rtl="1" algn="just">
              <a:spcBef>
                <a:spcPts val="0"/>
              </a:spcBef>
              <a:buSzPct val="25000"/>
              <a:buNone/>
            </a:pPr>
            <a:r>
              <a:rPr b="1" lang="ar-EG" sz="3200">
                <a:solidFill>
                  <a:srgbClr val="FF0000"/>
                </a:solidFill>
                <a:latin typeface="Arial"/>
                <a:ea typeface="Arial"/>
                <a:cs typeface="Arial"/>
                <a:sym typeface="Arial"/>
              </a:rPr>
              <a:t>لقد كان الرسول صلى الله عليه وسلم واضحاً تماماً في أن منطلق دعوته هو أن الحاكم الحقيقي للبشر لا يجوز أن يكون غير الله، وأن خضوع البشر لغير سلطان الله شرك، وأن التغيير الأساسي الذي ينبغي أن يتم في العالم هو نقل البشر من خضوع بعضهم لبعض إلى خضوع الكل لله الواحد الأحد.</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pic>
        <p:nvPicPr>
          <p:cNvPr descr="894770615.png" id="211" name="Shape 211"/>
          <p:cNvPicPr preferRelativeResize="0"/>
          <p:nvPr/>
        </p:nvPicPr>
        <p:blipFill rotWithShape="1">
          <a:blip r:embed="rId3">
            <a:alphaModFix/>
          </a:blip>
          <a:srcRect b="0" l="0" r="0" t="0"/>
          <a:stretch/>
        </p:blipFill>
        <p:spPr>
          <a:xfrm>
            <a:off x="5500694" y="476672"/>
            <a:ext cx="3169337" cy="1152128"/>
          </a:xfrm>
          <a:prstGeom prst="rect">
            <a:avLst/>
          </a:prstGeom>
          <a:noFill/>
          <a:ln>
            <a:noFill/>
          </a:ln>
          <a:effectLst>
            <a:outerShdw blurRad="44450" algn="ctr" dir="5400000" dist="27939">
              <a:srgbClr val="000000">
                <a:alpha val="31764"/>
              </a:srgbClr>
            </a:outerShdw>
          </a:effectLst>
        </p:spPr>
      </p:pic>
      <p:sp>
        <p:nvSpPr>
          <p:cNvPr id="212" name="Shape 212"/>
          <p:cNvSpPr/>
          <p:nvPr/>
        </p:nvSpPr>
        <p:spPr>
          <a:xfrm>
            <a:off x="5929321" y="571479"/>
            <a:ext cx="226215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chemeClr val="dk1"/>
                </a:solidFill>
                <a:latin typeface="Calibri"/>
                <a:ea typeface="Calibri"/>
                <a:cs typeface="Calibri"/>
                <a:sym typeface="Calibri"/>
              </a:rPr>
              <a:t>نشاط 1-2</a:t>
            </a:r>
          </a:p>
        </p:txBody>
      </p:sp>
      <p:pic>
        <p:nvPicPr>
          <p:cNvPr descr="889svfoir2ec.gif" id="213" name="Shape 213"/>
          <p:cNvPicPr preferRelativeResize="0"/>
          <p:nvPr/>
        </p:nvPicPr>
        <p:blipFill rotWithShape="1">
          <a:blip r:embed="rId4">
            <a:alphaModFix/>
          </a:blip>
          <a:srcRect b="0" l="0" r="0" t="0"/>
          <a:stretch/>
        </p:blipFill>
        <p:spPr>
          <a:xfrm>
            <a:off x="395536" y="1916832"/>
            <a:ext cx="8208910" cy="4680520"/>
          </a:xfrm>
          <a:prstGeom prst="rect">
            <a:avLst/>
          </a:prstGeom>
          <a:solidFill>
            <a:schemeClr val="lt1"/>
          </a:solidFill>
          <a:ln>
            <a:noFill/>
          </a:ln>
        </p:spPr>
      </p:pic>
      <p:sp>
        <p:nvSpPr>
          <p:cNvPr id="214" name="Shape 214"/>
          <p:cNvSpPr/>
          <p:nvPr/>
        </p:nvSpPr>
        <p:spPr>
          <a:xfrm>
            <a:off x="928662" y="2285991"/>
            <a:ext cx="7072362" cy="4031872"/>
          </a:xfrm>
          <a:prstGeom prst="rect">
            <a:avLst/>
          </a:prstGeom>
          <a:noFill/>
          <a:ln>
            <a:noFill/>
          </a:ln>
        </p:spPr>
        <p:txBody>
          <a:bodyPr anchorCtr="0" anchor="t" bIns="45700" lIns="91425" rIns="91425" tIns="45700">
            <a:noAutofit/>
          </a:bodyPr>
          <a:lstStyle/>
          <a:p>
            <a:pPr indent="0" lvl="0" marL="0" marR="0" rtl="1" algn="just">
              <a:spcBef>
                <a:spcPts val="0"/>
              </a:spcBef>
              <a:buSzPct val="25000"/>
              <a:buNone/>
            </a:pPr>
            <a:r>
              <a:rPr b="1" lang="ar-EG" sz="3200">
                <a:solidFill>
                  <a:srgbClr val="FF0000"/>
                </a:solidFill>
                <a:latin typeface="Calibri"/>
                <a:ea typeface="Calibri"/>
                <a:cs typeface="Calibri"/>
                <a:sym typeface="Calibri"/>
              </a:rPr>
              <a:t>طالب المشركين رسول الله صلى الله عليه وسلم أكثر من مرة أن يطرد المستضعفين من المسلمين حتى يجلسوا إليه، وفي كل مرة كان يتنزل قرآن ويكون موقف رسول الله صلى الله عليه وسلم الرفض، ومن هذه ما أخرجه أبو نعيم عن ابن مسعود قال: من الملأ (</a:t>
            </a:r>
            <a:r>
              <a:rPr b="1" lang="ar-EG" sz="3200">
                <a:solidFill>
                  <a:srgbClr val="0000CC"/>
                </a:solidFill>
                <a:latin typeface="Calibri"/>
                <a:ea typeface="Calibri"/>
                <a:cs typeface="Calibri"/>
                <a:sym typeface="Calibri"/>
              </a:rPr>
              <a:t>أي السادة</a:t>
            </a:r>
            <a:r>
              <a:rPr b="1" lang="ar-EG" sz="3200">
                <a:solidFill>
                  <a:srgbClr val="FF0000"/>
                </a:solidFill>
                <a:latin typeface="Calibri"/>
                <a:ea typeface="Calibri"/>
                <a:cs typeface="Calibri"/>
                <a:sym typeface="Calibri"/>
              </a:rPr>
              <a:t>) من قريش على رسول الله وعنده صهيب وبلال رضي الله عنهم ونحوهم وناس من ضعفاء المسلمين</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pic>
        <p:nvPicPr>
          <p:cNvPr descr="894770615.png" id="219" name="Shape 219"/>
          <p:cNvPicPr preferRelativeResize="0"/>
          <p:nvPr/>
        </p:nvPicPr>
        <p:blipFill rotWithShape="1">
          <a:blip r:embed="rId3">
            <a:alphaModFix/>
          </a:blip>
          <a:srcRect b="0" l="0" r="0" t="0"/>
          <a:stretch/>
        </p:blipFill>
        <p:spPr>
          <a:xfrm>
            <a:off x="5500694" y="476672"/>
            <a:ext cx="3169337" cy="1152128"/>
          </a:xfrm>
          <a:prstGeom prst="rect">
            <a:avLst/>
          </a:prstGeom>
          <a:noFill/>
          <a:ln>
            <a:noFill/>
          </a:ln>
          <a:effectLst>
            <a:outerShdw blurRad="44450" algn="ctr" dir="5400000" dist="27939">
              <a:srgbClr val="000000">
                <a:alpha val="31764"/>
              </a:srgbClr>
            </a:outerShdw>
          </a:effectLst>
        </p:spPr>
      </p:pic>
      <p:sp>
        <p:nvSpPr>
          <p:cNvPr id="220" name="Shape 220"/>
          <p:cNvSpPr/>
          <p:nvPr/>
        </p:nvSpPr>
        <p:spPr>
          <a:xfrm>
            <a:off x="5929321" y="571479"/>
            <a:ext cx="226215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chemeClr val="dk1"/>
                </a:solidFill>
                <a:latin typeface="Calibri"/>
                <a:ea typeface="Calibri"/>
                <a:cs typeface="Calibri"/>
                <a:sym typeface="Calibri"/>
              </a:rPr>
              <a:t>نشاط 1-2</a:t>
            </a:r>
          </a:p>
        </p:txBody>
      </p:sp>
      <p:pic>
        <p:nvPicPr>
          <p:cNvPr descr="889svfoir2ec.gif" id="221" name="Shape 221"/>
          <p:cNvPicPr preferRelativeResize="0"/>
          <p:nvPr/>
        </p:nvPicPr>
        <p:blipFill rotWithShape="1">
          <a:blip r:embed="rId4">
            <a:alphaModFix/>
          </a:blip>
          <a:srcRect b="0" l="0" r="0" t="0"/>
          <a:stretch/>
        </p:blipFill>
        <p:spPr>
          <a:xfrm>
            <a:off x="395536" y="1916832"/>
            <a:ext cx="8208910" cy="4680520"/>
          </a:xfrm>
          <a:prstGeom prst="rect">
            <a:avLst/>
          </a:prstGeom>
          <a:solidFill>
            <a:schemeClr val="lt1"/>
          </a:solidFill>
          <a:ln>
            <a:noFill/>
          </a:ln>
        </p:spPr>
      </p:pic>
      <p:sp>
        <p:nvSpPr>
          <p:cNvPr id="222" name="Shape 222"/>
          <p:cNvSpPr/>
          <p:nvPr/>
        </p:nvSpPr>
        <p:spPr>
          <a:xfrm>
            <a:off x="928662" y="2285991"/>
            <a:ext cx="7072362" cy="3970318"/>
          </a:xfrm>
          <a:prstGeom prst="rect">
            <a:avLst/>
          </a:prstGeom>
          <a:noFill/>
          <a:ln>
            <a:noFill/>
          </a:ln>
        </p:spPr>
        <p:txBody>
          <a:bodyPr anchorCtr="0" anchor="t" bIns="45700" lIns="91425" rIns="91425" tIns="45700">
            <a:noAutofit/>
          </a:bodyPr>
          <a:lstStyle/>
          <a:p>
            <a:pPr indent="0" lvl="0" marL="0" marR="0" rtl="1" algn="just">
              <a:spcBef>
                <a:spcPts val="0"/>
              </a:spcBef>
              <a:buSzPct val="25000"/>
              <a:buNone/>
            </a:pPr>
            <a:r>
              <a:rPr b="1" lang="ar-EG" sz="2800">
                <a:solidFill>
                  <a:schemeClr val="dk1"/>
                </a:solidFill>
                <a:latin typeface="Calibri"/>
                <a:ea typeface="Calibri"/>
                <a:cs typeface="Calibri"/>
                <a:sym typeface="Calibri"/>
              </a:rPr>
              <a:t>فقالوا (</a:t>
            </a:r>
            <a:r>
              <a:rPr b="1" lang="ar-EG" sz="2800">
                <a:solidFill>
                  <a:srgbClr val="0000CC"/>
                </a:solidFill>
                <a:latin typeface="Calibri"/>
                <a:ea typeface="Calibri"/>
                <a:cs typeface="Calibri"/>
                <a:sym typeface="Calibri"/>
              </a:rPr>
              <a:t>أي الملأ مخاطبين رسول الله</a:t>
            </a:r>
            <a:r>
              <a:rPr b="1" lang="ar-EG" sz="2800">
                <a:solidFill>
                  <a:schemeClr val="dk1"/>
                </a:solidFill>
                <a:latin typeface="Calibri"/>
                <a:ea typeface="Calibri"/>
                <a:cs typeface="Calibri"/>
                <a:sym typeface="Calibri"/>
              </a:rPr>
              <a:t>): أرضيت بهؤلاء من قومك؟ فنحن نكون تبعاً لهؤلاء الذين منَّ الله عليهم؟ اطردهم عنك فلعلك إن طردتهم اتبعناك قال: فأنزل الله صلى الله عليه وسلم {</a:t>
            </a:r>
            <a:r>
              <a:rPr b="1" lang="ar-EG" sz="2800">
                <a:solidFill>
                  <a:srgbClr val="0000CC"/>
                </a:solidFill>
                <a:latin typeface="Calibri"/>
                <a:ea typeface="Calibri"/>
                <a:cs typeface="Calibri"/>
                <a:sym typeface="Calibri"/>
              </a:rPr>
              <a:t>وَأنذِرْ بِهِ الَّذِينَ يَخَافُونَ أَنْ يُحْشَرُوا إِلَى رَبِّهِمْ لَيْسَ لَهُمْ مِنْ دُونِهِ وَلِيٌّ وَلَا شَفِيعٌ لَعَلَّهُمْ يَتَّقُونَ وَلَا تَطْرُدْ الَّذِينَ يَدْعُونَ رَبَّهُمْ بِالْغَدَاةِ وَالْعَشِيِّ يُرِيدُونَ وَجْهَهُ مَا عَلَيْكَ مِنْ حِسَابِهِمْ مِنْ شَيْءٍ وَمَا مِنْ حِسَابِكَ عَلَيْهِمْ مِنْ شَيْءٍ فَتَطْرُدَهُمْ</a:t>
            </a:r>
            <a:br>
              <a:rPr b="1" lang="ar-EG" sz="2800">
                <a:solidFill>
                  <a:srgbClr val="0000CC"/>
                </a:solidFill>
                <a:latin typeface="Calibri"/>
                <a:ea typeface="Calibri"/>
                <a:cs typeface="Calibri"/>
                <a:sym typeface="Calibri"/>
              </a:rPr>
            </a:br>
            <a:r>
              <a:rPr b="1" lang="ar-EG" sz="2800">
                <a:solidFill>
                  <a:srgbClr val="0000CC"/>
                </a:solidFill>
                <a:latin typeface="Calibri"/>
                <a:ea typeface="Calibri"/>
                <a:cs typeface="Calibri"/>
                <a:sym typeface="Calibri"/>
              </a:rPr>
              <a:t>فَتَكُونَ مِنْ الظَّالِمِينَ</a:t>
            </a:r>
            <a:r>
              <a:rPr b="1" lang="ar-EG" sz="2800">
                <a:solidFill>
                  <a:schemeClr val="dk1"/>
                </a:solidFill>
                <a:latin typeface="Calibri"/>
                <a:ea typeface="Calibri"/>
                <a:cs typeface="Calibri"/>
                <a:sym typeface="Calibri"/>
              </a:rPr>
              <a:t>} أخرجه أحمد والطبراني. </a:t>
            </a:r>
          </a:p>
          <a:p>
            <a:pPr indent="0" lvl="0" marL="0" marR="0" rtl="1" algn="just">
              <a:spcBef>
                <a:spcPts val="0"/>
              </a:spcBef>
              <a:buNone/>
            </a:pPr>
            <a:r>
              <a:t/>
            </a:r>
            <a:endParaRPr b="1" sz="2800">
              <a:solidFill>
                <a:srgbClr val="0000CC"/>
              </a:solidFill>
              <a:latin typeface="Calibri"/>
              <a:ea typeface="Calibri"/>
              <a:cs typeface="Calibri"/>
              <a:sym typeface="Calibri"/>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pic>
        <p:nvPicPr>
          <p:cNvPr descr="55546.jpg" id="227" name="Shape 227"/>
          <p:cNvPicPr preferRelativeResize="0"/>
          <p:nvPr/>
        </p:nvPicPr>
        <p:blipFill rotWithShape="1">
          <a:blip r:embed="rId3">
            <a:alphaModFix/>
          </a:blip>
          <a:srcRect b="0" l="0" r="0" t="0"/>
          <a:stretch/>
        </p:blipFill>
        <p:spPr>
          <a:xfrm>
            <a:off x="2571735" y="188640"/>
            <a:ext cx="5857915" cy="936103"/>
          </a:xfrm>
          <a:prstGeom prst="rect">
            <a:avLst/>
          </a:prstGeom>
          <a:noFill/>
          <a:ln cap="flat" cmpd="sng" w="57150">
            <a:solidFill>
              <a:srgbClr val="E36C09"/>
            </a:solidFill>
            <a:prstDash val="solid"/>
            <a:round/>
            <a:headEnd len="med" w="med" type="none"/>
            <a:tailEnd len="med" w="med" type="none"/>
          </a:ln>
          <a:effectLst>
            <a:outerShdw blurRad="44450" algn="ctr" dir="5400000" dist="27939">
              <a:srgbClr val="000000">
                <a:alpha val="31764"/>
              </a:srgbClr>
            </a:outerShdw>
          </a:effectLst>
        </p:spPr>
      </p:pic>
      <p:sp>
        <p:nvSpPr>
          <p:cNvPr id="228" name="Shape 228"/>
          <p:cNvSpPr/>
          <p:nvPr/>
        </p:nvSpPr>
        <p:spPr>
          <a:xfrm>
            <a:off x="2857488" y="282338"/>
            <a:ext cx="5548313" cy="64633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3600">
                <a:solidFill>
                  <a:schemeClr val="dk1"/>
                </a:solidFill>
                <a:latin typeface="Times New Roman"/>
                <a:ea typeface="Times New Roman"/>
                <a:cs typeface="Times New Roman"/>
                <a:sym typeface="Times New Roman"/>
              </a:rPr>
              <a:t>ثانياً: مهارة التعاون cooperation</a:t>
            </a:r>
          </a:p>
        </p:txBody>
      </p:sp>
      <p:pic>
        <p:nvPicPr>
          <p:cNvPr descr="3481.gif" id="229" name="Shape 229"/>
          <p:cNvPicPr preferRelativeResize="0"/>
          <p:nvPr/>
        </p:nvPicPr>
        <p:blipFill rotWithShape="1">
          <a:blip r:embed="rId4">
            <a:alphaModFix/>
          </a:blip>
          <a:srcRect b="0" l="0" r="0" t="0"/>
          <a:stretch/>
        </p:blipFill>
        <p:spPr>
          <a:xfrm>
            <a:off x="0" y="1809327"/>
            <a:ext cx="9144000" cy="4572000"/>
          </a:xfrm>
          <a:prstGeom prst="rect">
            <a:avLst/>
          </a:prstGeom>
          <a:solidFill>
            <a:schemeClr val="lt1"/>
          </a:solidFill>
          <a:ln>
            <a:noFill/>
          </a:ln>
        </p:spPr>
      </p:pic>
      <p:sp>
        <p:nvSpPr>
          <p:cNvPr id="230" name="Shape 230"/>
          <p:cNvSpPr/>
          <p:nvPr/>
        </p:nvSpPr>
        <p:spPr>
          <a:xfrm>
            <a:off x="428595" y="2143116"/>
            <a:ext cx="8388424"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9900CC"/>
                </a:solidFill>
                <a:latin typeface="Calibri"/>
                <a:ea typeface="Calibri"/>
                <a:cs typeface="Calibri"/>
                <a:sym typeface="Calibri"/>
              </a:rPr>
              <a:t>مصطلح التعاون يحمل معان كبيره تحمل في طياتها مبادئ أساسية تجعل الفرد منه بحاجة دائمة للآخر من اجل إن يتعاون معه ويشاركه إنجاز مهماته.</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500"/>
                                        <p:tgtEl>
                                          <p:spTgt spid="23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pic>
        <p:nvPicPr>
          <p:cNvPr descr="55546.jpg" id="235" name="Shape 235"/>
          <p:cNvPicPr preferRelativeResize="0"/>
          <p:nvPr/>
        </p:nvPicPr>
        <p:blipFill rotWithShape="1">
          <a:blip r:embed="rId3">
            <a:alphaModFix/>
          </a:blip>
          <a:srcRect b="0" l="0" r="0" t="0"/>
          <a:stretch/>
        </p:blipFill>
        <p:spPr>
          <a:xfrm>
            <a:off x="2571735" y="188640"/>
            <a:ext cx="5857915" cy="936103"/>
          </a:xfrm>
          <a:prstGeom prst="rect">
            <a:avLst/>
          </a:prstGeom>
          <a:noFill/>
          <a:ln cap="flat" cmpd="sng" w="57150">
            <a:solidFill>
              <a:srgbClr val="E36C09"/>
            </a:solidFill>
            <a:prstDash val="solid"/>
            <a:round/>
            <a:headEnd len="med" w="med" type="none"/>
            <a:tailEnd len="med" w="med" type="none"/>
          </a:ln>
          <a:effectLst>
            <a:outerShdw blurRad="44450" algn="ctr" dir="5400000" dist="27939">
              <a:srgbClr val="000000">
                <a:alpha val="31764"/>
              </a:srgbClr>
            </a:outerShdw>
          </a:effectLst>
        </p:spPr>
      </p:pic>
      <p:sp>
        <p:nvSpPr>
          <p:cNvPr id="236" name="Shape 236"/>
          <p:cNvSpPr/>
          <p:nvPr/>
        </p:nvSpPr>
        <p:spPr>
          <a:xfrm>
            <a:off x="2857488" y="282338"/>
            <a:ext cx="5548313" cy="64633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3600">
                <a:solidFill>
                  <a:schemeClr val="dk1"/>
                </a:solidFill>
                <a:latin typeface="Times New Roman"/>
                <a:ea typeface="Times New Roman"/>
                <a:cs typeface="Times New Roman"/>
                <a:sym typeface="Times New Roman"/>
              </a:rPr>
              <a:t>ثانياً: مهارة التعاون cooperation</a:t>
            </a:r>
          </a:p>
        </p:txBody>
      </p:sp>
      <p:pic>
        <p:nvPicPr>
          <p:cNvPr descr="3481.gif" id="237" name="Shape 237"/>
          <p:cNvPicPr preferRelativeResize="0"/>
          <p:nvPr/>
        </p:nvPicPr>
        <p:blipFill rotWithShape="1">
          <a:blip r:embed="rId4">
            <a:alphaModFix/>
          </a:blip>
          <a:srcRect b="0" l="0" r="0" t="0"/>
          <a:stretch/>
        </p:blipFill>
        <p:spPr>
          <a:xfrm>
            <a:off x="0" y="1809327"/>
            <a:ext cx="9144000" cy="4572000"/>
          </a:xfrm>
          <a:prstGeom prst="rect">
            <a:avLst/>
          </a:prstGeom>
          <a:solidFill>
            <a:schemeClr val="lt1"/>
          </a:solidFill>
          <a:ln>
            <a:noFill/>
          </a:ln>
        </p:spPr>
      </p:pic>
      <p:sp>
        <p:nvSpPr>
          <p:cNvPr id="238" name="Shape 238"/>
          <p:cNvSpPr/>
          <p:nvPr/>
        </p:nvSpPr>
        <p:spPr>
          <a:xfrm>
            <a:off x="428595" y="2000240"/>
            <a:ext cx="8388424"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9900CC"/>
                </a:solidFill>
                <a:latin typeface="Calibri"/>
                <a:ea typeface="Calibri"/>
                <a:cs typeface="Calibri"/>
                <a:sym typeface="Calibri"/>
              </a:rPr>
              <a:t>ولهذا جاء القران الكريم حاثاً على مبدأ التعاون الإيجابي قال تعالى.</a:t>
            </a:r>
          </a:p>
        </p:txBody>
      </p:sp>
      <p:sp>
        <p:nvSpPr>
          <p:cNvPr id="239" name="Shape 239"/>
          <p:cNvSpPr/>
          <p:nvPr/>
        </p:nvSpPr>
        <p:spPr>
          <a:xfrm>
            <a:off x="1071537" y="3426373"/>
            <a:ext cx="7072362" cy="1446550"/>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009900"/>
                </a:solidFill>
                <a:latin typeface="Calibri"/>
                <a:ea typeface="Calibri"/>
                <a:cs typeface="Calibri"/>
                <a:sym typeface="Calibri"/>
              </a:rPr>
              <a:t>(وَتَعَاوَنُوا عَلَى الْبِرِّ وَالتَّقْوَى وَلا تَعَاوَنُوا عَلَى الإِثْمِ وَالْعُدْوَانِ)</a:t>
            </a:r>
          </a:p>
        </p:txBody>
      </p:sp>
      <p:sp>
        <p:nvSpPr>
          <p:cNvPr id="240" name="Shape 240"/>
          <p:cNvSpPr/>
          <p:nvPr/>
        </p:nvSpPr>
        <p:spPr>
          <a:xfrm>
            <a:off x="357158" y="5143512"/>
            <a:ext cx="4236470" cy="70788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000">
                <a:solidFill>
                  <a:srgbClr val="0000FF"/>
                </a:solidFill>
                <a:latin typeface="Calibri"/>
                <a:ea typeface="Calibri"/>
                <a:cs typeface="Calibri"/>
                <a:sym typeface="Calibri"/>
              </a:rPr>
              <a:t>(المائدة:2)</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5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grpSp>
        <p:nvGrpSpPr>
          <p:cNvPr id="245" name="Shape 245"/>
          <p:cNvGrpSpPr/>
          <p:nvPr/>
        </p:nvGrpSpPr>
        <p:grpSpPr>
          <a:xfrm>
            <a:off x="3419873" y="0"/>
            <a:ext cx="5528215" cy="1700990"/>
            <a:chOff x="4777737" y="4086810"/>
            <a:chExt cx="757538" cy="1221645"/>
          </a:xfrm>
        </p:grpSpPr>
        <p:sp>
          <p:nvSpPr>
            <p:cNvPr id="246" name="Shape 246"/>
            <p:cNvSpPr/>
            <p:nvPr/>
          </p:nvSpPr>
          <p:spPr>
            <a:xfrm>
              <a:off x="5002439" y="4405578"/>
              <a:ext cx="430886" cy="465443"/>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6d59c7e.png" id="247" name="Shape 247"/>
            <p:cNvPicPr preferRelativeResize="0"/>
            <p:nvPr/>
          </p:nvPicPr>
          <p:blipFill rotWithShape="1">
            <a:blip r:embed="rId3">
              <a:alphaModFix/>
            </a:blip>
            <a:srcRect b="0" l="0" r="0" t="0"/>
            <a:stretch/>
          </p:blipFill>
          <p:spPr>
            <a:xfrm>
              <a:off x="4777737" y="4086810"/>
              <a:ext cx="757538" cy="1221645"/>
            </a:xfrm>
            <a:prstGeom prst="rect">
              <a:avLst/>
            </a:prstGeom>
            <a:noFill/>
            <a:ln>
              <a:noFill/>
            </a:ln>
          </p:spPr>
        </p:pic>
      </p:grpSp>
      <p:sp>
        <p:nvSpPr>
          <p:cNvPr id="248" name="Shape 248"/>
          <p:cNvSpPr/>
          <p:nvPr/>
        </p:nvSpPr>
        <p:spPr>
          <a:xfrm>
            <a:off x="3779912" y="332656"/>
            <a:ext cx="5184575"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5400">
                <a:solidFill>
                  <a:srgbClr val="FFFF00"/>
                </a:solidFill>
                <a:latin typeface="Calibri"/>
                <a:ea typeface="Calibri"/>
                <a:cs typeface="Calibri"/>
                <a:sym typeface="Calibri"/>
              </a:rPr>
              <a:t>مفاهيم ومصطلحات؟</a:t>
            </a:r>
          </a:p>
        </p:txBody>
      </p:sp>
      <p:grpSp>
        <p:nvGrpSpPr>
          <p:cNvPr id="249" name="Shape 249"/>
          <p:cNvGrpSpPr/>
          <p:nvPr/>
        </p:nvGrpSpPr>
        <p:grpSpPr>
          <a:xfrm>
            <a:off x="683568" y="2285991"/>
            <a:ext cx="7799783" cy="3735295"/>
            <a:chOff x="2495506" y="3529985"/>
            <a:chExt cx="3266356" cy="2584428"/>
          </a:xfrm>
        </p:grpSpPr>
        <p:sp>
          <p:nvSpPr>
            <p:cNvPr id="250" name="Shape 250"/>
            <p:cNvSpPr/>
            <p:nvPr/>
          </p:nvSpPr>
          <p:spPr>
            <a:xfrm>
              <a:off x="3350682" y="4431901"/>
              <a:ext cx="1933588" cy="94403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001BOR-C.gif" id="251" name="Shape 251"/>
            <p:cNvPicPr preferRelativeResize="0"/>
            <p:nvPr/>
          </p:nvPicPr>
          <p:blipFill rotWithShape="1">
            <a:blip r:embed="rId4">
              <a:alphaModFix/>
            </a:blip>
            <a:srcRect b="0" l="0" r="0" t="0"/>
            <a:stretch/>
          </p:blipFill>
          <p:spPr>
            <a:xfrm>
              <a:off x="2495506" y="3529985"/>
              <a:ext cx="3266356" cy="2584428"/>
            </a:xfrm>
            <a:prstGeom prst="rect">
              <a:avLst/>
            </a:prstGeom>
            <a:solidFill>
              <a:schemeClr val="lt1"/>
            </a:solidFill>
            <a:ln>
              <a:noFill/>
            </a:ln>
          </p:spPr>
        </p:pic>
      </p:grpSp>
      <p:sp>
        <p:nvSpPr>
          <p:cNvPr id="252" name="Shape 252"/>
          <p:cNvSpPr/>
          <p:nvPr/>
        </p:nvSpPr>
        <p:spPr>
          <a:xfrm>
            <a:off x="1285851" y="2714619"/>
            <a:ext cx="6357981" cy="212365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400">
                <a:solidFill>
                  <a:srgbClr val="0000FF"/>
                </a:solidFill>
                <a:latin typeface="Calibri"/>
                <a:ea typeface="Calibri"/>
                <a:cs typeface="Calibri"/>
                <a:sym typeface="Calibri"/>
              </a:rPr>
              <a:t>التعاون: </a:t>
            </a:r>
            <a:r>
              <a:rPr b="1" lang="ar-EG" sz="4400">
                <a:solidFill>
                  <a:schemeClr val="dk1"/>
                </a:solidFill>
                <a:latin typeface="Calibri"/>
                <a:ea typeface="Calibri"/>
                <a:cs typeface="Calibri"/>
                <a:sym typeface="Calibri"/>
              </a:rPr>
              <a:t>هو تفاعل إيجابي بين اثنين أو أكثر أو تلقي مساعدة من احد من اجل انجاز أمر ما.</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animEffect filter="fade" transition="in">
                                      <p:cBhvr>
                                        <p:cTn dur="500"/>
                                        <p:tgtEl>
                                          <p:spTgt spid="25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grpSp>
        <p:nvGrpSpPr>
          <p:cNvPr id="90" name="Shape 90"/>
          <p:cNvGrpSpPr/>
          <p:nvPr/>
        </p:nvGrpSpPr>
        <p:grpSpPr>
          <a:xfrm>
            <a:off x="1785918" y="1643049"/>
            <a:ext cx="6048672" cy="3808349"/>
            <a:chOff x="2120475" y="1831941"/>
            <a:chExt cx="4741243" cy="2625589"/>
          </a:xfrm>
        </p:grpSpPr>
        <p:sp>
          <p:nvSpPr>
            <p:cNvPr id="91" name="Shape 91"/>
            <p:cNvSpPr/>
            <p:nvPr/>
          </p:nvSpPr>
          <p:spPr>
            <a:xfrm>
              <a:off x="2234698" y="2008076"/>
              <a:ext cx="4066710" cy="2298022"/>
            </a:xfrm>
            <a:prstGeom prst="roundRect">
              <a:avLst>
                <a:gd fmla="val 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الغلغف.gif" id="92" name="Shape 92"/>
            <p:cNvPicPr preferRelativeResize="0"/>
            <p:nvPr/>
          </p:nvPicPr>
          <p:blipFill rotWithShape="1">
            <a:blip r:embed="rId3">
              <a:alphaModFix/>
            </a:blip>
            <a:srcRect b="0" l="0" r="0" t="0"/>
            <a:stretch/>
          </p:blipFill>
          <p:spPr>
            <a:xfrm>
              <a:off x="2120475" y="1831941"/>
              <a:ext cx="4741243" cy="2625589"/>
            </a:xfrm>
            <a:prstGeom prst="rect">
              <a:avLst/>
            </a:prstGeom>
            <a:noFill/>
            <a:ln>
              <a:noFill/>
            </a:ln>
          </p:spPr>
        </p:pic>
      </p:grpSp>
      <p:sp>
        <p:nvSpPr>
          <p:cNvPr id="93" name="Shape 93"/>
          <p:cNvSpPr/>
          <p:nvPr/>
        </p:nvSpPr>
        <p:spPr>
          <a:xfrm>
            <a:off x="2071669" y="2928933"/>
            <a:ext cx="4802306" cy="110799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chemeClr val="dk1"/>
                </a:solidFill>
                <a:latin typeface="Calibri"/>
                <a:ea typeface="Calibri"/>
                <a:cs typeface="Calibri"/>
                <a:sym typeface="Calibri"/>
              </a:rPr>
              <a:t>الدرس 1-2</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pic>
        <p:nvPicPr>
          <p:cNvPr descr="894770615.png" id="257" name="Shape 257"/>
          <p:cNvPicPr preferRelativeResize="0"/>
          <p:nvPr/>
        </p:nvPicPr>
        <p:blipFill rotWithShape="1">
          <a:blip r:embed="rId3">
            <a:alphaModFix/>
          </a:blip>
          <a:srcRect b="0" l="0" r="0" t="0"/>
          <a:stretch/>
        </p:blipFill>
        <p:spPr>
          <a:xfrm>
            <a:off x="5000628" y="428604"/>
            <a:ext cx="3669403" cy="1214446"/>
          </a:xfrm>
          <a:prstGeom prst="rect">
            <a:avLst/>
          </a:prstGeom>
          <a:gradFill>
            <a:gsLst>
              <a:gs pos="0">
                <a:srgbClr val="992D2B"/>
              </a:gs>
              <a:gs pos="80000">
                <a:srgbClr val="C93D39"/>
              </a:gs>
              <a:gs pos="100000">
                <a:srgbClr val="CD3A36"/>
              </a:gs>
            </a:gsLst>
            <a:lin ang="16200000" scaled="0"/>
          </a:gradFill>
          <a:ln>
            <a:noFill/>
          </a:ln>
          <a:effectLst>
            <a:outerShdw blurRad="39999" rotWithShape="0" dir="5400000" dist="23000">
              <a:srgbClr val="000000">
                <a:alpha val="34901"/>
              </a:srgbClr>
            </a:outerShdw>
          </a:effectLst>
        </p:spPr>
      </p:pic>
      <p:sp>
        <p:nvSpPr>
          <p:cNvPr id="258" name="Shape 258"/>
          <p:cNvSpPr/>
          <p:nvPr/>
        </p:nvSpPr>
        <p:spPr>
          <a:xfrm>
            <a:off x="5500694" y="669177"/>
            <a:ext cx="2690786"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chemeClr val="dk1"/>
                </a:solidFill>
                <a:latin typeface="Calibri"/>
                <a:ea typeface="Calibri"/>
                <a:cs typeface="Calibri"/>
                <a:sym typeface="Calibri"/>
              </a:rPr>
              <a:t>نشاط 1-3</a:t>
            </a:r>
          </a:p>
        </p:txBody>
      </p:sp>
      <p:pic>
        <p:nvPicPr>
          <p:cNvPr descr="889svfoir2ec.gif" id="259" name="Shape 259"/>
          <p:cNvPicPr preferRelativeResize="0"/>
          <p:nvPr/>
        </p:nvPicPr>
        <p:blipFill rotWithShape="1">
          <a:blip r:embed="rId4">
            <a:alphaModFix/>
          </a:blip>
          <a:srcRect b="0" l="0" r="0" t="0"/>
          <a:stretch/>
        </p:blipFill>
        <p:spPr>
          <a:xfrm>
            <a:off x="395536" y="1916832"/>
            <a:ext cx="8208910" cy="4680520"/>
          </a:xfrm>
          <a:prstGeom prst="rect">
            <a:avLst/>
          </a:prstGeom>
          <a:solidFill>
            <a:schemeClr val="lt1"/>
          </a:solidFill>
          <a:ln>
            <a:noFill/>
          </a:ln>
        </p:spPr>
      </p:pic>
      <p:sp>
        <p:nvSpPr>
          <p:cNvPr id="260" name="Shape 260"/>
          <p:cNvSpPr/>
          <p:nvPr/>
        </p:nvSpPr>
        <p:spPr>
          <a:xfrm>
            <a:off x="1187624" y="2376911"/>
            <a:ext cx="6696744" cy="347787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400">
                <a:solidFill>
                  <a:srgbClr val="0000CC"/>
                </a:solidFill>
                <a:latin typeface="Calibri"/>
                <a:ea typeface="Calibri"/>
                <a:cs typeface="Calibri"/>
                <a:sym typeface="Calibri"/>
              </a:rPr>
              <a:t>من المهارات الاجتماعية المطلوبة أن يتصرف الإنسان في بيئته حسب مقتضيات ومتطلبات الموقف إليك بعض المواقف. اذكر كيف يكون التصرف المناسب تجاهها</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graphicFrame>
        <p:nvGraphicFramePr>
          <p:cNvPr id="265" name="Shape 265"/>
          <p:cNvGraphicFramePr/>
          <p:nvPr/>
        </p:nvGraphicFramePr>
        <p:xfrm>
          <a:off x="500033" y="785793"/>
          <a:ext cx="3000000" cy="3000000"/>
        </p:xfrm>
        <a:graphic>
          <a:graphicData uri="http://schemas.openxmlformats.org/drawingml/2006/table">
            <a:tbl>
              <a:tblPr>
                <a:gradFill>
                  <a:gsLst>
                    <a:gs pos="0">
                      <a:srgbClr val="FFA09D"/>
                    </a:gs>
                    <a:gs pos="35000">
                      <a:srgbClr val="FFBCBC"/>
                    </a:gs>
                    <a:gs pos="100000">
                      <a:srgbClr val="FFE2E2"/>
                    </a:gs>
                  </a:gsLst>
                  <a:lin ang="16200000" scaled="0"/>
                </a:gradFill>
                <a:tableStyleId>{36F51F9D-1A48-4E1B-962E-16A9465F42DD}</a:tableStyleId>
              </a:tblPr>
              <a:tblGrid>
                <a:gridCol w="861025"/>
                <a:gridCol w="3386775"/>
                <a:gridCol w="3896125"/>
              </a:tblGrid>
              <a:tr h="0">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r>
              <a:tr h="0">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r>
              <a:tr h="0">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r>
              <a:tr h="0">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r>
              <a:tr h="1357925">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r>
            </a:tbl>
          </a:graphicData>
        </a:graphic>
      </p:graphicFrame>
      <p:sp>
        <p:nvSpPr>
          <p:cNvPr id="266" name="Shape 266"/>
          <p:cNvSpPr/>
          <p:nvPr/>
        </p:nvSpPr>
        <p:spPr>
          <a:xfrm>
            <a:off x="8001024" y="857232"/>
            <a:ext cx="369011"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00CC"/>
                </a:solidFill>
                <a:latin typeface="Calibri"/>
                <a:ea typeface="Calibri"/>
                <a:cs typeface="Calibri"/>
                <a:sym typeface="Calibri"/>
              </a:rPr>
              <a:t>م</a:t>
            </a:r>
          </a:p>
        </p:txBody>
      </p:sp>
      <p:sp>
        <p:nvSpPr>
          <p:cNvPr id="267" name="Shape 267"/>
          <p:cNvSpPr/>
          <p:nvPr/>
        </p:nvSpPr>
        <p:spPr>
          <a:xfrm>
            <a:off x="4857751" y="928670"/>
            <a:ext cx="2637260"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rgbClr val="990033"/>
                </a:solidFill>
                <a:latin typeface="Calibri"/>
                <a:ea typeface="Calibri"/>
                <a:cs typeface="Calibri"/>
                <a:sym typeface="Calibri"/>
              </a:rPr>
              <a:t>المفهوم الإيجابي</a:t>
            </a:r>
          </a:p>
        </p:txBody>
      </p:sp>
      <p:sp>
        <p:nvSpPr>
          <p:cNvPr id="268" name="Shape 268"/>
          <p:cNvSpPr/>
          <p:nvPr/>
        </p:nvSpPr>
        <p:spPr>
          <a:xfrm>
            <a:off x="1071537" y="928670"/>
            <a:ext cx="258436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rgbClr val="990033"/>
                </a:solidFill>
                <a:latin typeface="Calibri"/>
                <a:ea typeface="Calibri"/>
                <a:cs typeface="Calibri"/>
                <a:sym typeface="Calibri"/>
              </a:rPr>
              <a:t>السلوك المناسب</a:t>
            </a:r>
          </a:p>
        </p:txBody>
      </p:sp>
      <p:sp>
        <p:nvSpPr>
          <p:cNvPr id="269" name="Shape 269"/>
          <p:cNvSpPr/>
          <p:nvPr/>
        </p:nvSpPr>
        <p:spPr>
          <a:xfrm>
            <a:off x="7925682" y="1857364"/>
            <a:ext cx="444352"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9900CC"/>
                </a:solidFill>
                <a:latin typeface="Calibri"/>
                <a:ea typeface="Calibri"/>
                <a:cs typeface="Calibri"/>
                <a:sym typeface="Calibri"/>
              </a:rPr>
              <a:t>1</a:t>
            </a:r>
          </a:p>
        </p:txBody>
      </p:sp>
      <p:sp>
        <p:nvSpPr>
          <p:cNvPr id="270" name="Shape 270"/>
          <p:cNvSpPr/>
          <p:nvPr/>
        </p:nvSpPr>
        <p:spPr>
          <a:xfrm>
            <a:off x="4429123" y="1915531"/>
            <a:ext cx="3357586"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200">
                <a:solidFill>
                  <a:srgbClr val="9900CC"/>
                </a:solidFill>
                <a:latin typeface="Calibri"/>
                <a:ea typeface="Calibri"/>
                <a:cs typeface="Calibri"/>
                <a:sym typeface="Calibri"/>
              </a:rPr>
              <a:t>قابلت شخصاً أكبر منك</a:t>
            </a:r>
          </a:p>
        </p:txBody>
      </p:sp>
      <p:sp>
        <p:nvSpPr>
          <p:cNvPr id="271" name="Shape 271"/>
          <p:cNvSpPr/>
          <p:nvPr/>
        </p:nvSpPr>
        <p:spPr>
          <a:xfrm>
            <a:off x="7925684" y="2721114"/>
            <a:ext cx="444352"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9900CC"/>
                </a:solidFill>
                <a:latin typeface="Calibri"/>
                <a:ea typeface="Calibri"/>
                <a:cs typeface="Calibri"/>
                <a:sym typeface="Calibri"/>
              </a:rPr>
              <a:t>2</a:t>
            </a:r>
          </a:p>
        </p:txBody>
      </p:sp>
      <p:sp>
        <p:nvSpPr>
          <p:cNvPr id="272" name="Shape 272"/>
          <p:cNvSpPr/>
          <p:nvPr/>
        </p:nvSpPr>
        <p:spPr>
          <a:xfrm>
            <a:off x="4429123" y="2779281"/>
            <a:ext cx="3357586" cy="622222"/>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3200">
                <a:solidFill>
                  <a:srgbClr val="9900CC"/>
                </a:solidFill>
                <a:latin typeface="Calibri"/>
                <a:ea typeface="Calibri"/>
                <a:cs typeface="Calibri"/>
                <a:sym typeface="Calibri"/>
              </a:rPr>
              <a:t>شخص يتحدث معك</a:t>
            </a:r>
          </a:p>
        </p:txBody>
      </p:sp>
      <p:sp>
        <p:nvSpPr>
          <p:cNvPr id="273" name="Shape 273"/>
          <p:cNvSpPr/>
          <p:nvPr/>
        </p:nvSpPr>
        <p:spPr>
          <a:xfrm>
            <a:off x="7925682" y="3792683"/>
            <a:ext cx="444352"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9900CC"/>
                </a:solidFill>
                <a:latin typeface="Calibri"/>
                <a:ea typeface="Calibri"/>
                <a:cs typeface="Calibri"/>
                <a:sym typeface="Calibri"/>
              </a:rPr>
              <a:t>3</a:t>
            </a:r>
          </a:p>
        </p:txBody>
      </p:sp>
      <p:sp>
        <p:nvSpPr>
          <p:cNvPr id="274" name="Shape 274"/>
          <p:cNvSpPr/>
          <p:nvPr/>
        </p:nvSpPr>
        <p:spPr>
          <a:xfrm>
            <a:off x="4429123" y="3850851"/>
            <a:ext cx="3357586" cy="622222"/>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3200">
                <a:solidFill>
                  <a:srgbClr val="9900CC"/>
                </a:solidFill>
                <a:latin typeface="Calibri"/>
                <a:ea typeface="Calibri"/>
                <a:cs typeface="Calibri"/>
                <a:sym typeface="Calibri"/>
              </a:rPr>
              <a:t>صديق لك توفي والده</a:t>
            </a:r>
          </a:p>
        </p:txBody>
      </p:sp>
      <p:sp>
        <p:nvSpPr>
          <p:cNvPr id="275" name="Shape 275"/>
          <p:cNvSpPr/>
          <p:nvPr/>
        </p:nvSpPr>
        <p:spPr>
          <a:xfrm>
            <a:off x="7925682" y="4649939"/>
            <a:ext cx="444352"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9900CC"/>
                </a:solidFill>
                <a:latin typeface="Calibri"/>
                <a:ea typeface="Calibri"/>
                <a:cs typeface="Calibri"/>
                <a:sym typeface="Calibri"/>
              </a:rPr>
              <a:t>4</a:t>
            </a:r>
          </a:p>
        </p:txBody>
      </p:sp>
      <p:sp>
        <p:nvSpPr>
          <p:cNvPr id="276" name="Shape 276"/>
          <p:cNvSpPr/>
          <p:nvPr/>
        </p:nvSpPr>
        <p:spPr>
          <a:xfrm>
            <a:off x="4429123" y="4708107"/>
            <a:ext cx="3357586" cy="1188529"/>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3200">
                <a:solidFill>
                  <a:srgbClr val="9900CC"/>
                </a:solidFill>
                <a:latin typeface="Calibri"/>
                <a:ea typeface="Calibri"/>
                <a:cs typeface="Calibri"/>
                <a:sym typeface="Calibri"/>
              </a:rPr>
              <a:t>والدتك اشترت لك معطفاً جديداً</a:t>
            </a:r>
          </a:p>
        </p:txBody>
      </p:sp>
      <p:sp>
        <p:nvSpPr>
          <p:cNvPr id="277" name="Shape 277"/>
          <p:cNvSpPr/>
          <p:nvPr/>
        </p:nvSpPr>
        <p:spPr>
          <a:xfrm>
            <a:off x="785785" y="1928801"/>
            <a:ext cx="3357586"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200">
                <a:solidFill>
                  <a:schemeClr val="dk1"/>
                </a:solidFill>
                <a:latin typeface="Calibri"/>
                <a:ea typeface="Calibri"/>
                <a:cs typeface="Calibri"/>
                <a:sym typeface="Calibri"/>
              </a:rPr>
              <a:t>القيام له </a:t>
            </a:r>
          </a:p>
        </p:txBody>
      </p:sp>
      <p:sp>
        <p:nvSpPr>
          <p:cNvPr id="278" name="Shape 278"/>
          <p:cNvSpPr/>
          <p:nvPr/>
        </p:nvSpPr>
        <p:spPr>
          <a:xfrm>
            <a:off x="323528" y="2916233"/>
            <a:ext cx="3357586"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chemeClr val="dk1"/>
                </a:solidFill>
                <a:latin typeface="Calibri"/>
                <a:ea typeface="Calibri"/>
                <a:cs typeface="Calibri"/>
                <a:sym typeface="Calibri"/>
              </a:rPr>
              <a:t>استمع إليه جيداً.</a:t>
            </a:r>
          </a:p>
        </p:txBody>
      </p:sp>
      <p:sp>
        <p:nvSpPr>
          <p:cNvPr id="279" name="Shape 279"/>
          <p:cNvSpPr/>
          <p:nvPr/>
        </p:nvSpPr>
        <p:spPr>
          <a:xfrm>
            <a:off x="566341" y="3717032"/>
            <a:ext cx="3357586"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chemeClr val="dk1"/>
                </a:solidFill>
                <a:latin typeface="Calibri"/>
                <a:ea typeface="Calibri"/>
                <a:cs typeface="Calibri"/>
                <a:sym typeface="Calibri"/>
              </a:rPr>
              <a:t>أعزيه وأقف بجانبه.</a:t>
            </a:r>
          </a:p>
        </p:txBody>
      </p:sp>
      <p:sp>
        <p:nvSpPr>
          <p:cNvPr id="280" name="Shape 280"/>
          <p:cNvSpPr/>
          <p:nvPr/>
        </p:nvSpPr>
        <p:spPr>
          <a:xfrm>
            <a:off x="785785" y="4929198"/>
            <a:ext cx="3357586"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200">
                <a:solidFill>
                  <a:schemeClr val="dk1"/>
                </a:solidFill>
                <a:latin typeface="Calibri"/>
                <a:ea typeface="Calibri"/>
                <a:cs typeface="Calibri"/>
                <a:sym typeface="Calibri"/>
              </a:rPr>
              <a:t>أشكرها.</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p:nvPr/>
        </p:nvSpPr>
        <p:spPr>
          <a:xfrm>
            <a:off x="5357817" y="138335"/>
            <a:ext cx="3642165" cy="914400"/>
          </a:xfrm>
          <a:prstGeom prst="round2DiagRect">
            <a:avLst>
              <a:gd fmla="val 16667" name="adj1"/>
              <a:gd fmla="val 0" name="adj2"/>
            </a:avLst>
          </a:prstGeom>
          <a:solidFill>
            <a:schemeClr val="dk1"/>
          </a:solidFill>
          <a:ln cap="flat" cmpd="sng" w="38100">
            <a:solidFill>
              <a:schemeClr val="lt1"/>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FF0000"/>
              </a:solidFill>
              <a:latin typeface="Calibri"/>
              <a:ea typeface="Calibri"/>
              <a:cs typeface="Calibri"/>
              <a:sym typeface="Calibri"/>
            </a:endParaRPr>
          </a:p>
        </p:txBody>
      </p:sp>
      <p:sp>
        <p:nvSpPr>
          <p:cNvPr id="286" name="Shape 286"/>
          <p:cNvSpPr/>
          <p:nvPr/>
        </p:nvSpPr>
        <p:spPr>
          <a:xfrm>
            <a:off x="5572132" y="214289"/>
            <a:ext cx="3413113" cy="923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5400">
                <a:solidFill>
                  <a:srgbClr val="00FFFF"/>
                </a:solidFill>
                <a:latin typeface="Calibri"/>
                <a:ea typeface="Calibri"/>
                <a:cs typeface="Calibri"/>
                <a:sym typeface="Calibri"/>
              </a:rPr>
              <a:t>مهارات حياتية</a:t>
            </a:r>
          </a:p>
        </p:txBody>
      </p:sp>
      <p:pic>
        <p:nvPicPr>
          <p:cNvPr descr="gggggggggggggggg.gif" id="287" name="Shape 287"/>
          <p:cNvPicPr preferRelativeResize="0"/>
          <p:nvPr/>
        </p:nvPicPr>
        <p:blipFill rotWithShape="1">
          <a:blip r:embed="rId3">
            <a:alphaModFix/>
          </a:blip>
          <a:srcRect b="0" l="0" r="0" t="0"/>
          <a:stretch/>
        </p:blipFill>
        <p:spPr>
          <a:xfrm>
            <a:off x="428595" y="1722118"/>
            <a:ext cx="8501121" cy="4778715"/>
          </a:xfrm>
          <a:prstGeom prst="rect">
            <a:avLst/>
          </a:prstGeom>
          <a:noFill/>
          <a:ln>
            <a:noFill/>
          </a:ln>
        </p:spPr>
      </p:pic>
      <p:sp>
        <p:nvSpPr>
          <p:cNvPr id="288" name="Shape 288"/>
          <p:cNvSpPr/>
          <p:nvPr/>
        </p:nvSpPr>
        <p:spPr>
          <a:xfrm>
            <a:off x="827583" y="2000240"/>
            <a:ext cx="7488831" cy="378565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FF0000"/>
                </a:solidFill>
                <a:latin typeface="Calibri"/>
                <a:ea typeface="Calibri"/>
                <a:cs typeface="Calibri"/>
                <a:sym typeface="Calibri"/>
              </a:rPr>
              <a:t>من المهارات الحياتية العمل الجماعي ضمن فريق:</a:t>
            </a:r>
          </a:p>
          <a:p>
            <a:pPr indent="0" lvl="0" marL="0" marR="0" rtl="1" algn="r">
              <a:spcBef>
                <a:spcPts val="0"/>
              </a:spcBef>
              <a:buSzPct val="25000"/>
              <a:buNone/>
            </a:pPr>
            <a:r>
              <a:rPr b="1" lang="ar-EG" sz="4000">
                <a:solidFill>
                  <a:schemeClr val="dk1"/>
                </a:solidFill>
                <a:latin typeface="Calibri"/>
                <a:ea typeface="Calibri"/>
                <a:cs typeface="Calibri"/>
                <a:sym typeface="Calibri"/>
              </a:rPr>
              <a:t>ولتحقيق أهدافك بشكل فعال لابد أن تعمل ضمن فريق عمل فعال تتناسب أعمال ومهارات كل فرد من أفراده مع عمل ومهارات الآخرين .</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pic>
        <p:nvPicPr>
          <p:cNvPr descr="00085.WMF" id="293" name="Shape 293"/>
          <p:cNvPicPr preferRelativeResize="0"/>
          <p:nvPr/>
        </p:nvPicPr>
        <p:blipFill rotWithShape="1">
          <a:blip r:embed="rId3">
            <a:alphaModFix/>
          </a:blip>
          <a:srcRect b="0" l="0" r="0" t="0"/>
          <a:stretch/>
        </p:blipFill>
        <p:spPr>
          <a:xfrm>
            <a:off x="4714876" y="-214337"/>
            <a:ext cx="4071593" cy="2241176"/>
          </a:xfrm>
          <a:prstGeom prst="rect">
            <a:avLst/>
          </a:prstGeom>
          <a:noFill/>
          <a:ln>
            <a:noFill/>
          </a:ln>
          <a:effectLst>
            <a:outerShdw blurRad="225425" algn="ctr" dir="5220000" dist="50800">
              <a:srgbClr val="000000">
                <a:alpha val="32941"/>
              </a:srgbClr>
            </a:outerShdw>
          </a:effectLst>
        </p:spPr>
      </p:pic>
      <p:sp>
        <p:nvSpPr>
          <p:cNvPr id="294" name="Shape 294"/>
          <p:cNvSpPr/>
          <p:nvPr/>
        </p:nvSpPr>
        <p:spPr>
          <a:xfrm>
            <a:off x="4541219" y="0"/>
            <a:ext cx="3888432" cy="1872207"/>
          </a:xfrm>
          <a:prstGeom prst="flowChartAlternateProcess">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6600">
                <a:solidFill>
                  <a:srgbClr val="FF0000"/>
                </a:solidFill>
                <a:latin typeface="Calibri"/>
                <a:ea typeface="Calibri"/>
                <a:cs typeface="Calibri"/>
                <a:sym typeface="Calibri"/>
              </a:rPr>
              <a:t>إثراء</a:t>
            </a:r>
          </a:p>
        </p:txBody>
      </p:sp>
      <p:pic>
        <p:nvPicPr>
          <p:cNvPr descr="Bulletpoint_Bullet_Listicon_Shape_Bulletfont_Glyph_Typography_Bullet_Point_Customshape_Wingding_Custom_Smooth_Square-512.png" id="295" name="Shape 295"/>
          <p:cNvPicPr preferRelativeResize="0"/>
          <p:nvPr/>
        </p:nvPicPr>
        <p:blipFill rotWithShape="1">
          <a:blip r:embed="rId4">
            <a:alphaModFix/>
          </a:blip>
          <a:srcRect b="0" l="0" r="0" t="0"/>
          <a:stretch/>
        </p:blipFill>
        <p:spPr>
          <a:xfrm>
            <a:off x="285719" y="2000240"/>
            <a:ext cx="8858279" cy="4857759"/>
          </a:xfrm>
          <a:prstGeom prst="rect">
            <a:avLst/>
          </a:prstGeom>
          <a:noFill/>
          <a:ln>
            <a:noFill/>
          </a:ln>
        </p:spPr>
      </p:pic>
      <p:sp>
        <p:nvSpPr>
          <p:cNvPr id="296" name="Shape 296"/>
          <p:cNvSpPr/>
          <p:nvPr/>
        </p:nvSpPr>
        <p:spPr>
          <a:xfrm>
            <a:off x="571472" y="2530516"/>
            <a:ext cx="7572428" cy="397031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rgbClr val="FFFF00"/>
                </a:solidFill>
                <a:latin typeface="Calibri"/>
                <a:ea typeface="Calibri"/>
                <a:cs typeface="Calibri"/>
                <a:sym typeface="Calibri"/>
              </a:rPr>
              <a:t>فضل التعاون:</a:t>
            </a:r>
          </a:p>
          <a:p>
            <a:pPr indent="0" lvl="0" marL="0" marR="0" rtl="1" algn="r">
              <a:spcBef>
                <a:spcPts val="0"/>
              </a:spcBef>
              <a:buSzPct val="25000"/>
              <a:buNone/>
            </a:pPr>
            <a:r>
              <a:rPr b="1" lang="ar-EG" sz="3600">
                <a:solidFill>
                  <a:schemeClr val="dk1"/>
                </a:solidFill>
                <a:latin typeface="Calibri"/>
                <a:ea typeface="Calibri"/>
                <a:cs typeface="Calibri"/>
                <a:sym typeface="Calibri"/>
              </a:rPr>
              <a:t>حينما يتعاون الفرد مع غيره يتضاعف الإنتاج، ويمكن تحقيق المهمة والعمل بسرعة وإتقان. لأن التعاون يوفر الوقت والجهد. وقال النبي صلى الله عليه وسلم: </a:t>
            </a:r>
            <a:r>
              <a:rPr b="1" lang="ar-EG" sz="3600">
                <a:solidFill>
                  <a:srgbClr val="0000FF"/>
                </a:solidFill>
                <a:latin typeface="Calibri"/>
                <a:ea typeface="Calibri"/>
                <a:cs typeface="Calibri"/>
                <a:sym typeface="Calibri"/>
              </a:rPr>
              <a:t>(مثل المؤمنين في توادهم وتراحمهم وتعاطفهم مثل الجسد، إذا اشتكى منه عضو تداعى له سائر الجسد بالسهر والحمى) </a:t>
            </a:r>
            <a:r>
              <a:rPr b="1" lang="ar-EG" sz="3600">
                <a:solidFill>
                  <a:schemeClr val="dk1"/>
                </a:solidFill>
                <a:latin typeface="Calibri"/>
                <a:ea typeface="Calibri"/>
                <a:cs typeface="Calibri"/>
                <a:sym typeface="Calibri"/>
              </a:rPr>
              <a:t>رواه مسلم.</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pic>
        <p:nvPicPr>
          <p:cNvPr descr="00085.WMF" id="301" name="Shape 301"/>
          <p:cNvPicPr preferRelativeResize="0"/>
          <p:nvPr/>
        </p:nvPicPr>
        <p:blipFill rotWithShape="1">
          <a:blip r:embed="rId3">
            <a:alphaModFix/>
          </a:blip>
          <a:srcRect b="0" l="0" r="0" t="0"/>
          <a:stretch/>
        </p:blipFill>
        <p:spPr>
          <a:xfrm>
            <a:off x="4714876" y="-214337"/>
            <a:ext cx="4071593" cy="2241176"/>
          </a:xfrm>
          <a:prstGeom prst="rect">
            <a:avLst/>
          </a:prstGeom>
          <a:noFill/>
          <a:ln>
            <a:noFill/>
          </a:ln>
          <a:effectLst>
            <a:outerShdw blurRad="225425" algn="ctr" dir="5220000" dist="50800">
              <a:srgbClr val="000000">
                <a:alpha val="32941"/>
              </a:srgbClr>
            </a:outerShdw>
          </a:effectLst>
        </p:spPr>
      </p:pic>
      <p:sp>
        <p:nvSpPr>
          <p:cNvPr id="302" name="Shape 302"/>
          <p:cNvSpPr/>
          <p:nvPr/>
        </p:nvSpPr>
        <p:spPr>
          <a:xfrm>
            <a:off x="4541219" y="0"/>
            <a:ext cx="3888432" cy="1872207"/>
          </a:xfrm>
          <a:prstGeom prst="flowChartAlternateProcess">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6600">
                <a:solidFill>
                  <a:srgbClr val="FF0000"/>
                </a:solidFill>
                <a:latin typeface="Calibri"/>
                <a:ea typeface="Calibri"/>
                <a:cs typeface="Calibri"/>
                <a:sym typeface="Calibri"/>
              </a:rPr>
              <a:t>إثراء</a:t>
            </a:r>
          </a:p>
        </p:txBody>
      </p:sp>
      <p:pic>
        <p:nvPicPr>
          <p:cNvPr descr="Bulletpoint_Bullet_Listicon_Shape_Bulletfont_Glyph_Typography_Bullet_Point_Customshape_Wingding_Custom_Smooth_Square-512.png" id="303" name="Shape 303"/>
          <p:cNvPicPr preferRelativeResize="0"/>
          <p:nvPr/>
        </p:nvPicPr>
        <p:blipFill rotWithShape="1">
          <a:blip r:embed="rId4">
            <a:alphaModFix/>
          </a:blip>
          <a:srcRect b="0" l="0" r="0" t="0"/>
          <a:stretch/>
        </p:blipFill>
        <p:spPr>
          <a:xfrm>
            <a:off x="285719" y="2000240"/>
            <a:ext cx="8858279" cy="4857759"/>
          </a:xfrm>
          <a:prstGeom prst="rect">
            <a:avLst/>
          </a:prstGeom>
          <a:noFill/>
          <a:ln>
            <a:noFill/>
          </a:ln>
        </p:spPr>
      </p:pic>
      <p:sp>
        <p:nvSpPr>
          <p:cNvPr id="304" name="Shape 304"/>
          <p:cNvSpPr/>
          <p:nvPr/>
        </p:nvSpPr>
        <p:spPr>
          <a:xfrm>
            <a:off x="571472" y="2530516"/>
            <a:ext cx="7572428" cy="317009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إن المشاركة مع الآخرين في تحمل المسؤولية الاجتماعية، والتعاون في العمل، تساعد الفرد على اكتساب وتنمية قدراته وخبراته. وتعزز دوره كعضو فعال في الجماعة.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pic>
        <p:nvPicPr>
          <p:cNvPr descr="img_1355588848_831.png" id="309" name="Shape 309"/>
          <p:cNvPicPr preferRelativeResize="0"/>
          <p:nvPr/>
        </p:nvPicPr>
        <p:blipFill rotWithShape="1">
          <a:blip r:embed="rId3">
            <a:alphaModFix/>
          </a:blip>
          <a:srcRect b="0" l="0" r="0" t="0"/>
          <a:stretch/>
        </p:blipFill>
        <p:spPr>
          <a:xfrm>
            <a:off x="395536" y="404663"/>
            <a:ext cx="8352928" cy="1584175"/>
          </a:xfrm>
          <a:prstGeom prst="rect">
            <a:avLst/>
          </a:prstGeom>
          <a:noFill/>
          <a:ln>
            <a:noFill/>
          </a:ln>
        </p:spPr>
      </p:pic>
      <p:sp>
        <p:nvSpPr>
          <p:cNvPr id="310" name="Shape 310"/>
          <p:cNvSpPr txBox="1"/>
          <p:nvPr/>
        </p:nvSpPr>
        <p:spPr>
          <a:xfrm>
            <a:off x="755575" y="347171"/>
            <a:ext cx="7416824"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chemeClr val="dk1"/>
                </a:solidFill>
                <a:latin typeface="Calibri"/>
                <a:ea typeface="Calibri"/>
                <a:cs typeface="Calibri"/>
                <a:sym typeface="Calibri"/>
              </a:rPr>
              <a:t>ثالثاً: مهارة توكيد الذات</a:t>
            </a:r>
          </a:p>
          <a:p>
            <a:pPr indent="0" lvl="0" marL="0" marR="0" rtl="1" algn="ctr">
              <a:spcBef>
                <a:spcPts val="0"/>
              </a:spcBef>
              <a:buSzPct val="25000"/>
              <a:buNone/>
            </a:pPr>
            <a:r>
              <a:rPr b="1" lang="ar-EG" sz="4800">
                <a:solidFill>
                  <a:schemeClr val="dk1"/>
                </a:solidFill>
                <a:latin typeface="Calibri"/>
                <a:ea typeface="Calibri"/>
                <a:cs typeface="Calibri"/>
                <a:sym typeface="Calibri"/>
              </a:rPr>
              <a:t> self Assertion</a:t>
            </a:r>
          </a:p>
        </p:txBody>
      </p:sp>
      <p:pic>
        <p:nvPicPr>
          <p:cNvPr descr="boxes_frame_orange.png" id="311" name="Shape 311"/>
          <p:cNvPicPr preferRelativeResize="0"/>
          <p:nvPr/>
        </p:nvPicPr>
        <p:blipFill rotWithShape="1">
          <a:blip r:embed="rId4">
            <a:alphaModFix/>
          </a:blip>
          <a:srcRect b="0" l="0" r="0" t="0"/>
          <a:stretch/>
        </p:blipFill>
        <p:spPr>
          <a:xfrm>
            <a:off x="323528" y="2214553"/>
            <a:ext cx="8568951" cy="4286280"/>
          </a:xfrm>
          <a:prstGeom prst="rect">
            <a:avLst/>
          </a:prstGeom>
          <a:noFill/>
          <a:ln>
            <a:noFill/>
          </a:ln>
        </p:spPr>
      </p:pic>
      <p:sp>
        <p:nvSpPr>
          <p:cNvPr id="312" name="Shape 312"/>
          <p:cNvSpPr/>
          <p:nvPr/>
        </p:nvSpPr>
        <p:spPr>
          <a:xfrm>
            <a:off x="1357290" y="2857496"/>
            <a:ext cx="6553348"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9900CC"/>
                </a:solidFill>
                <a:latin typeface="Calibri"/>
                <a:ea typeface="Calibri"/>
                <a:cs typeface="Calibri"/>
                <a:sym typeface="Calibri"/>
              </a:rPr>
              <a:t>يعد توكيد الذات من المهارات الاجتماعية الهامة وهو بين العدوانية والسلبية في التعامل مع الآخرين في المواقف الاجتماعية.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grpSp>
        <p:nvGrpSpPr>
          <p:cNvPr id="317" name="Shape 317"/>
          <p:cNvGrpSpPr/>
          <p:nvPr/>
        </p:nvGrpSpPr>
        <p:grpSpPr>
          <a:xfrm>
            <a:off x="3419873" y="0"/>
            <a:ext cx="5528215" cy="1700990"/>
            <a:chOff x="4777737" y="4086810"/>
            <a:chExt cx="757538" cy="1221645"/>
          </a:xfrm>
        </p:grpSpPr>
        <p:sp>
          <p:nvSpPr>
            <p:cNvPr id="318" name="Shape 318"/>
            <p:cNvSpPr/>
            <p:nvPr/>
          </p:nvSpPr>
          <p:spPr>
            <a:xfrm>
              <a:off x="5002439" y="4405578"/>
              <a:ext cx="430886" cy="465443"/>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26d59c7e.png" id="319" name="Shape 319"/>
            <p:cNvPicPr preferRelativeResize="0"/>
            <p:nvPr/>
          </p:nvPicPr>
          <p:blipFill rotWithShape="1">
            <a:blip r:embed="rId3">
              <a:alphaModFix/>
            </a:blip>
            <a:srcRect b="0" l="0" r="0" t="0"/>
            <a:stretch/>
          </p:blipFill>
          <p:spPr>
            <a:xfrm>
              <a:off x="4777737" y="4086810"/>
              <a:ext cx="757538" cy="1221645"/>
            </a:xfrm>
            <a:prstGeom prst="rect">
              <a:avLst/>
            </a:prstGeom>
            <a:noFill/>
            <a:ln>
              <a:noFill/>
            </a:ln>
          </p:spPr>
        </p:pic>
      </p:grpSp>
      <p:sp>
        <p:nvSpPr>
          <p:cNvPr id="320" name="Shape 320"/>
          <p:cNvSpPr/>
          <p:nvPr/>
        </p:nvSpPr>
        <p:spPr>
          <a:xfrm>
            <a:off x="3779912" y="332656"/>
            <a:ext cx="5184575"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5400">
                <a:solidFill>
                  <a:srgbClr val="FFFF00"/>
                </a:solidFill>
                <a:latin typeface="Calibri"/>
                <a:ea typeface="Calibri"/>
                <a:cs typeface="Calibri"/>
                <a:sym typeface="Calibri"/>
              </a:rPr>
              <a:t>مفاهيم ومصطلحات؟</a:t>
            </a:r>
          </a:p>
        </p:txBody>
      </p:sp>
      <p:grpSp>
        <p:nvGrpSpPr>
          <p:cNvPr id="321" name="Shape 321"/>
          <p:cNvGrpSpPr/>
          <p:nvPr/>
        </p:nvGrpSpPr>
        <p:grpSpPr>
          <a:xfrm>
            <a:off x="683568" y="2285991"/>
            <a:ext cx="7799783" cy="4214842"/>
            <a:chOff x="2495506" y="3529985"/>
            <a:chExt cx="3266356" cy="2584428"/>
          </a:xfrm>
        </p:grpSpPr>
        <p:sp>
          <p:nvSpPr>
            <p:cNvPr id="322" name="Shape 322"/>
            <p:cNvSpPr/>
            <p:nvPr/>
          </p:nvSpPr>
          <p:spPr>
            <a:xfrm>
              <a:off x="3350682" y="4431901"/>
              <a:ext cx="1933588" cy="94403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001BOR-C.gif" id="323" name="Shape 323"/>
            <p:cNvPicPr preferRelativeResize="0"/>
            <p:nvPr/>
          </p:nvPicPr>
          <p:blipFill rotWithShape="1">
            <a:blip r:embed="rId4">
              <a:alphaModFix/>
            </a:blip>
            <a:srcRect b="0" l="0" r="0" t="0"/>
            <a:stretch/>
          </p:blipFill>
          <p:spPr>
            <a:xfrm>
              <a:off x="2495506" y="3529985"/>
              <a:ext cx="3266356" cy="2584428"/>
            </a:xfrm>
            <a:prstGeom prst="rect">
              <a:avLst/>
            </a:prstGeom>
            <a:solidFill>
              <a:schemeClr val="lt1"/>
            </a:solidFill>
            <a:ln>
              <a:noFill/>
            </a:ln>
          </p:spPr>
        </p:pic>
      </p:grpSp>
      <p:sp>
        <p:nvSpPr>
          <p:cNvPr id="324" name="Shape 324"/>
          <p:cNvSpPr/>
          <p:nvPr/>
        </p:nvSpPr>
        <p:spPr>
          <a:xfrm>
            <a:off x="1285851" y="2714619"/>
            <a:ext cx="6572296"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0000FF"/>
                </a:solidFill>
                <a:latin typeface="Calibri"/>
                <a:ea typeface="Calibri"/>
                <a:cs typeface="Calibri"/>
                <a:sym typeface="Calibri"/>
              </a:rPr>
              <a:t>توكيد الذات: </a:t>
            </a:r>
            <a:r>
              <a:rPr b="1" lang="ar-EG" sz="3600">
                <a:solidFill>
                  <a:schemeClr val="dk1"/>
                </a:solidFill>
                <a:latin typeface="Calibri"/>
                <a:ea typeface="Calibri"/>
                <a:cs typeface="Calibri"/>
                <a:sym typeface="Calibri"/>
              </a:rPr>
              <a:t>هو التعبير الصادق عن الآراء والأفكار والانفعالات الايجابية والسلبية والرغبات والدفاع عن الحقوق الخاصة والقدرة على قول لا في ظل احترام قيم المجتمع ومشاعر وحقوق الآخرين.</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4">
                                            <p:txEl>
                                              <p:pRg end="0" st="0"/>
                                            </p:txEl>
                                          </p:spTgt>
                                        </p:tgtEl>
                                        <p:attrNameLst>
                                          <p:attrName>style.visibility</p:attrName>
                                        </p:attrNameLst>
                                      </p:cBhvr>
                                      <p:to>
                                        <p:strVal val="visible"/>
                                      </p:to>
                                    </p:set>
                                    <p:animEffect filter="fade" transition="in">
                                      <p:cBhvr>
                                        <p:cTn dur="500"/>
                                        <p:tgtEl>
                                          <p:spTgt spid="32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pic>
        <p:nvPicPr>
          <p:cNvPr descr="1095597730629615321.png" id="329" name="Shape 329"/>
          <p:cNvPicPr preferRelativeResize="0"/>
          <p:nvPr/>
        </p:nvPicPr>
        <p:blipFill rotWithShape="1">
          <a:blip r:embed="rId3">
            <a:alphaModFix/>
          </a:blip>
          <a:srcRect b="0" l="0" r="0" t="0"/>
          <a:stretch/>
        </p:blipFill>
        <p:spPr>
          <a:xfrm>
            <a:off x="214282" y="404664"/>
            <a:ext cx="8663969" cy="1152128"/>
          </a:xfrm>
          <a:prstGeom prst="rect">
            <a:avLst/>
          </a:prstGeom>
          <a:noFill/>
          <a:ln>
            <a:noFill/>
          </a:ln>
        </p:spPr>
      </p:pic>
      <p:sp>
        <p:nvSpPr>
          <p:cNvPr id="330" name="Shape 330"/>
          <p:cNvSpPr/>
          <p:nvPr/>
        </p:nvSpPr>
        <p:spPr>
          <a:xfrm>
            <a:off x="930758" y="577974"/>
            <a:ext cx="6784513"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lt1"/>
                </a:solidFill>
                <a:latin typeface="Calibri"/>
                <a:ea typeface="Calibri"/>
                <a:cs typeface="Calibri"/>
                <a:sym typeface="Calibri"/>
              </a:rPr>
              <a:t>المهارات الفرعية المكونة لتوكيد الذات:</a:t>
            </a:r>
          </a:p>
        </p:txBody>
      </p:sp>
      <p:pic>
        <p:nvPicPr>
          <p:cNvPr descr="frame0804.png" id="331" name="Shape 331"/>
          <p:cNvPicPr preferRelativeResize="0"/>
          <p:nvPr/>
        </p:nvPicPr>
        <p:blipFill rotWithShape="1">
          <a:blip r:embed="rId4">
            <a:alphaModFix/>
          </a:blip>
          <a:srcRect b="0" l="0" r="0" t="0"/>
          <a:stretch/>
        </p:blipFill>
        <p:spPr>
          <a:xfrm>
            <a:off x="115763" y="2000240"/>
            <a:ext cx="8848724" cy="4764791"/>
          </a:xfrm>
          <a:prstGeom prst="rect">
            <a:avLst/>
          </a:prstGeom>
          <a:solidFill>
            <a:schemeClr val="lt1"/>
          </a:solidFill>
          <a:ln>
            <a:noFill/>
          </a:ln>
        </p:spPr>
      </p:pic>
      <p:sp>
        <p:nvSpPr>
          <p:cNvPr id="332" name="Shape 332"/>
          <p:cNvSpPr/>
          <p:nvPr/>
        </p:nvSpPr>
        <p:spPr>
          <a:xfrm>
            <a:off x="4214810" y="2354041"/>
            <a:ext cx="4317630"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0033CC"/>
                </a:solidFill>
                <a:latin typeface="Calibri"/>
                <a:ea typeface="Calibri"/>
                <a:cs typeface="Calibri"/>
                <a:sym typeface="Calibri"/>
              </a:rPr>
              <a:t>1- مواجهة الآخرين:</a:t>
            </a:r>
          </a:p>
        </p:txBody>
      </p:sp>
      <p:sp>
        <p:nvSpPr>
          <p:cNvPr id="333" name="Shape 333"/>
          <p:cNvSpPr/>
          <p:nvPr/>
        </p:nvSpPr>
        <p:spPr>
          <a:xfrm>
            <a:off x="349701" y="3143248"/>
            <a:ext cx="8143790" cy="2308323"/>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3600">
                <a:solidFill>
                  <a:srgbClr val="FF0000"/>
                </a:solidFill>
                <a:latin typeface="Calibri"/>
                <a:ea typeface="Calibri"/>
                <a:cs typeface="Calibri"/>
                <a:sym typeface="Calibri"/>
              </a:rPr>
              <a:t> مثال: </a:t>
            </a:r>
            <a:r>
              <a:rPr b="1" lang="ar-EG" sz="3600">
                <a:solidFill>
                  <a:schemeClr val="dk1"/>
                </a:solidFill>
                <a:latin typeface="Calibri"/>
                <a:ea typeface="Calibri"/>
                <a:cs typeface="Calibri"/>
                <a:sym typeface="Calibri"/>
              </a:rPr>
              <a:t>شخص في نفس عمرك يحاول أن يتخطاك في طابور الانتظار دون أن يستأذن فتمنعه بأسلوب لائق (مع ملاحظة أنه في بعض الأوقات قد نسمح للآخرين أن يتخطونا إذا كانوا كبار سن أو لديهم ظروف خاصة)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animEffect filter="fade" transition="in">
                                      <p:cBhvr>
                                        <p:cTn dur="500"/>
                                        <p:tgtEl>
                                          <p:spTgt spid="33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pic>
        <p:nvPicPr>
          <p:cNvPr descr="1095597730629615321.png" id="338" name="Shape 338"/>
          <p:cNvPicPr preferRelativeResize="0"/>
          <p:nvPr/>
        </p:nvPicPr>
        <p:blipFill rotWithShape="1">
          <a:blip r:embed="rId3">
            <a:alphaModFix/>
          </a:blip>
          <a:srcRect b="0" l="0" r="0" t="0"/>
          <a:stretch/>
        </p:blipFill>
        <p:spPr>
          <a:xfrm>
            <a:off x="214282" y="404664"/>
            <a:ext cx="8663969" cy="1152128"/>
          </a:xfrm>
          <a:prstGeom prst="rect">
            <a:avLst/>
          </a:prstGeom>
          <a:noFill/>
          <a:ln>
            <a:noFill/>
          </a:ln>
        </p:spPr>
      </p:pic>
      <p:sp>
        <p:nvSpPr>
          <p:cNvPr id="339" name="Shape 339"/>
          <p:cNvSpPr/>
          <p:nvPr/>
        </p:nvSpPr>
        <p:spPr>
          <a:xfrm>
            <a:off x="930758" y="577974"/>
            <a:ext cx="6784513"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lt1"/>
                </a:solidFill>
                <a:latin typeface="Calibri"/>
                <a:ea typeface="Calibri"/>
                <a:cs typeface="Calibri"/>
                <a:sym typeface="Calibri"/>
              </a:rPr>
              <a:t>المهارات الفرعية المكونة لتوكيد الذات:</a:t>
            </a:r>
          </a:p>
        </p:txBody>
      </p:sp>
      <p:pic>
        <p:nvPicPr>
          <p:cNvPr descr="frame0804.png" id="340" name="Shape 340"/>
          <p:cNvPicPr preferRelativeResize="0"/>
          <p:nvPr/>
        </p:nvPicPr>
        <p:blipFill rotWithShape="1">
          <a:blip r:embed="rId4">
            <a:alphaModFix/>
          </a:blip>
          <a:srcRect b="0" l="0" r="0" t="0"/>
          <a:stretch/>
        </p:blipFill>
        <p:spPr>
          <a:xfrm>
            <a:off x="115763" y="2000240"/>
            <a:ext cx="8848724" cy="4764791"/>
          </a:xfrm>
          <a:prstGeom prst="rect">
            <a:avLst/>
          </a:prstGeom>
          <a:solidFill>
            <a:schemeClr val="lt1"/>
          </a:solidFill>
          <a:ln>
            <a:noFill/>
          </a:ln>
        </p:spPr>
      </p:pic>
      <p:sp>
        <p:nvSpPr>
          <p:cNvPr id="341" name="Shape 341"/>
          <p:cNvSpPr/>
          <p:nvPr/>
        </p:nvSpPr>
        <p:spPr>
          <a:xfrm>
            <a:off x="4214810" y="2354041"/>
            <a:ext cx="4317630"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0033CC"/>
                </a:solidFill>
                <a:latin typeface="Calibri"/>
                <a:ea typeface="Calibri"/>
                <a:cs typeface="Calibri"/>
                <a:sym typeface="Calibri"/>
              </a:rPr>
              <a:t>2- الحقوق الخاصة:</a:t>
            </a:r>
          </a:p>
        </p:txBody>
      </p:sp>
      <p:sp>
        <p:nvSpPr>
          <p:cNvPr id="342" name="Shape 342"/>
          <p:cNvSpPr/>
          <p:nvPr/>
        </p:nvSpPr>
        <p:spPr>
          <a:xfrm>
            <a:off x="349701" y="3143248"/>
            <a:ext cx="8143790" cy="230832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 </a:t>
            </a:r>
            <a:r>
              <a:rPr b="1" lang="ar-EG" sz="3600">
                <a:solidFill>
                  <a:srgbClr val="FF0000"/>
                </a:solidFill>
                <a:latin typeface="Calibri"/>
                <a:ea typeface="Calibri"/>
                <a:cs typeface="Calibri"/>
                <a:sym typeface="Calibri"/>
              </a:rPr>
              <a:t>مثال: </a:t>
            </a:r>
            <a:r>
              <a:rPr b="1" lang="ar-EG" sz="3600">
                <a:solidFill>
                  <a:schemeClr val="dk1"/>
                </a:solidFill>
                <a:latin typeface="Calibri"/>
                <a:ea typeface="Calibri"/>
                <a:cs typeface="Calibri"/>
                <a:sym typeface="Calibri"/>
              </a:rPr>
              <a:t>اشتريت جهاز جيدا بسعر غال واكتشفت أن به خللا كبيراً، فأرجعته إلى المحل بعد نقاش طويل ولبق مع البائع الذي رفض في بداية الأمر ثم استلمت نقودك.</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animEffect filter="fade" transition="in">
                                      <p:cBhvr>
                                        <p:cTn dur="500"/>
                                        <p:tgtEl>
                                          <p:spTgt spid="34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pic>
        <p:nvPicPr>
          <p:cNvPr descr="1095597730629615321.png" id="347" name="Shape 347"/>
          <p:cNvPicPr preferRelativeResize="0"/>
          <p:nvPr/>
        </p:nvPicPr>
        <p:blipFill rotWithShape="1">
          <a:blip r:embed="rId3">
            <a:alphaModFix/>
          </a:blip>
          <a:srcRect b="0" l="0" r="0" t="0"/>
          <a:stretch/>
        </p:blipFill>
        <p:spPr>
          <a:xfrm>
            <a:off x="214282" y="404664"/>
            <a:ext cx="8663969" cy="1152128"/>
          </a:xfrm>
          <a:prstGeom prst="rect">
            <a:avLst/>
          </a:prstGeom>
          <a:noFill/>
          <a:ln>
            <a:noFill/>
          </a:ln>
        </p:spPr>
      </p:pic>
      <p:sp>
        <p:nvSpPr>
          <p:cNvPr id="348" name="Shape 348"/>
          <p:cNvSpPr/>
          <p:nvPr/>
        </p:nvSpPr>
        <p:spPr>
          <a:xfrm>
            <a:off x="930758" y="577974"/>
            <a:ext cx="6784513"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lt1"/>
                </a:solidFill>
                <a:latin typeface="Calibri"/>
                <a:ea typeface="Calibri"/>
                <a:cs typeface="Calibri"/>
                <a:sym typeface="Calibri"/>
              </a:rPr>
              <a:t>المهارات الفرعية المكونة لتوكيد الذات:</a:t>
            </a:r>
          </a:p>
        </p:txBody>
      </p:sp>
      <p:pic>
        <p:nvPicPr>
          <p:cNvPr descr="frame0804.png" id="349" name="Shape 349"/>
          <p:cNvPicPr preferRelativeResize="0"/>
          <p:nvPr/>
        </p:nvPicPr>
        <p:blipFill rotWithShape="1">
          <a:blip r:embed="rId4">
            <a:alphaModFix/>
          </a:blip>
          <a:srcRect b="0" l="0" r="0" t="0"/>
          <a:stretch/>
        </p:blipFill>
        <p:spPr>
          <a:xfrm>
            <a:off x="115763" y="2000240"/>
            <a:ext cx="8848724" cy="4764791"/>
          </a:xfrm>
          <a:prstGeom prst="rect">
            <a:avLst/>
          </a:prstGeom>
          <a:solidFill>
            <a:schemeClr val="lt1"/>
          </a:solidFill>
          <a:ln>
            <a:noFill/>
          </a:ln>
        </p:spPr>
      </p:pic>
      <p:sp>
        <p:nvSpPr>
          <p:cNvPr id="350" name="Shape 350"/>
          <p:cNvSpPr/>
          <p:nvPr/>
        </p:nvSpPr>
        <p:spPr>
          <a:xfrm>
            <a:off x="4214810" y="2354041"/>
            <a:ext cx="4317630"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0033CC"/>
                </a:solidFill>
                <a:latin typeface="Calibri"/>
                <a:ea typeface="Calibri"/>
                <a:cs typeface="Calibri"/>
                <a:sym typeface="Calibri"/>
              </a:rPr>
              <a:t>3- المساومة:</a:t>
            </a:r>
          </a:p>
        </p:txBody>
      </p:sp>
      <p:sp>
        <p:nvSpPr>
          <p:cNvPr id="351" name="Shape 351"/>
          <p:cNvSpPr/>
          <p:nvPr/>
        </p:nvSpPr>
        <p:spPr>
          <a:xfrm>
            <a:off x="349701" y="3143248"/>
            <a:ext cx="8143790"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 </a:t>
            </a:r>
            <a:r>
              <a:rPr b="1" lang="ar-EG" sz="3600">
                <a:solidFill>
                  <a:srgbClr val="FF0000"/>
                </a:solidFill>
                <a:latin typeface="Calibri"/>
                <a:ea typeface="Calibri"/>
                <a:cs typeface="Calibri"/>
                <a:sym typeface="Calibri"/>
              </a:rPr>
              <a:t>مثال: </a:t>
            </a:r>
            <a:r>
              <a:rPr b="1" lang="ar-EG" sz="3600">
                <a:solidFill>
                  <a:schemeClr val="dk1"/>
                </a:solidFill>
                <a:latin typeface="Calibri"/>
                <a:ea typeface="Calibri"/>
                <a:cs typeface="Calibri"/>
                <a:sym typeface="Calibri"/>
              </a:rPr>
              <a:t>تفاوض صاحب المحل في تخفيض سعر الملابس التي يرغب شراءها حيث أن سعرها مرتفع.</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0" st="0"/>
                                            </p:txEl>
                                          </p:spTgt>
                                        </p:tgtEl>
                                        <p:attrNameLst>
                                          <p:attrName>style.visibility</p:attrName>
                                        </p:attrNameLst>
                                      </p:cBhvr>
                                      <p:to>
                                        <p:strVal val="visible"/>
                                      </p:to>
                                    </p:set>
                                    <p:animEffect filter="fade" transition="in">
                                      <p:cBhvr>
                                        <p:cTn dur="500"/>
                                        <p:tgtEl>
                                          <p:spTgt spid="35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pic>
        <p:nvPicPr>
          <p:cNvPr descr="mnbk.png" id="98" name="Shape 98"/>
          <p:cNvPicPr preferRelativeResize="0"/>
          <p:nvPr/>
        </p:nvPicPr>
        <p:blipFill rotWithShape="1">
          <a:blip r:embed="rId3">
            <a:alphaModFix/>
          </a:blip>
          <a:srcRect b="0" l="0" r="0" t="0"/>
          <a:stretch/>
        </p:blipFill>
        <p:spPr>
          <a:xfrm>
            <a:off x="251519" y="2348880"/>
            <a:ext cx="8612937" cy="2141795"/>
          </a:xfrm>
          <a:prstGeom prst="rect">
            <a:avLst/>
          </a:prstGeom>
          <a:noFill/>
          <a:ln>
            <a:noFill/>
          </a:ln>
        </p:spPr>
      </p:pic>
      <p:sp>
        <p:nvSpPr>
          <p:cNvPr id="99" name="Shape 99"/>
          <p:cNvSpPr/>
          <p:nvPr/>
        </p:nvSpPr>
        <p:spPr>
          <a:xfrm>
            <a:off x="683568" y="2500306"/>
            <a:ext cx="7632848" cy="193899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6000" u="none" cap="none" strike="noStrike">
                <a:solidFill>
                  <a:schemeClr val="lt1"/>
                </a:solidFill>
                <a:latin typeface="Times New Roman"/>
                <a:ea typeface="Times New Roman"/>
                <a:cs typeface="Times New Roman"/>
                <a:sym typeface="Times New Roman"/>
              </a:rPr>
              <a:t>ثانيا: نماذج للمهارات الاجتماعية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pic>
        <p:nvPicPr>
          <p:cNvPr descr="1095597730629615321.png" id="356" name="Shape 356"/>
          <p:cNvPicPr preferRelativeResize="0"/>
          <p:nvPr/>
        </p:nvPicPr>
        <p:blipFill rotWithShape="1">
          <a:blip r:embed="rId3">
            <a:alphaModFix/>
          </a:blip>
          <a:srcRect b="0" l="0" r="0" t="0"/>
          <a:stretch/>
        </p:blipFill>
        <p:spPr>
          <a:xfrm>
            <a:off x="214282" y="404664"/>
            <a:ext cx="8663969" cy="1152128"/>
          </a:xfrm>
          <a:prstGeom prst="rect">
            <a:avLst/>
          </a:prstGeom>
          <a:noFill/>
          <a:ln>
            <a:noFill/>
          </a:ln>
        </p:spPr>
      </p:pic>
      <p:sp>
        <p:nvSpPr>
          <p:cNvPr id="357" name="Shape 357"/>
          <p:cNvSpPr/>
          <p:nvPr/>
        </p:nvSpPr>
        <p:spPr>
          <a:xfrm>
            <a:off x="930758" y="577974"/>
            <a:ext cx="6784513"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lt1"/>
                </a:solidFill>
                <a:latin typeface="Calibri"/>
                <a:ea typeface="Calibri"/>
                <a:cs typeface="Calibri"/>
                <a:sym typeface="Calibri"/>
              </a:rPr>
              <a:t>المهارات الفرعية المكونة لتوكيد الذات:</a:t>
            </a:r>
          </a:p>
        </p:txBody>
      </p:sp>
      <p:pic>
        <p:nvPicPr>
          <p:cNvPr descr="frame0804.png" id="358" name="Shape 358"/>
          <p:cNvPicPr preferRelativeResize="0"/>
          <p:nvPr/>
        </p:nvPicPr>
        <p:blipFill rotWithShape="1">
          <a:blip r:embed="rId4">
            <a:alphaModFix/>
          </a:blip>
          <a:srcRect b="0" l="0" r="0" t="0"/>
          <a:stretch/>
        </p:blipFill>
        <p:spPr>
          <a:xfrm>
            <a:off x="115763" y="2000240"/>
            <a:ext cx="8848724" cy="4764791"/>
          </a:xfrm>
          <a:prstGeom prst="rect">
            <a:avLst/>
          </a:prstGeom>
          <a:solidFill>
            <a:schemeClr val="lt1"/>
          </a:solidFill>
          <a:ln>
            <a:noFill/>
          </a:ln>
        </p:spPr>
      </p:pic>
      <p:sp>
        <p:nvSpPr>
          <p:cNvPr id="359" name="Shape 359"/>
          <p:cNvSpPr/>
          <p:nvPr/>
        </p:nvSpPr>
        <p:spPr>
          <a:xfrm>
            <a:off x="4214810" y="2354041"/>
            <a:ext cx="4317630"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0033CC"/>
                </a:solidFill>
                <a:latin typeface="Calibri"/>
                <a:ea typeface="Calibri"/>
                <a:cs typeface="Calibri"/>
                <a:sym typeface="Calibri"/>
              </a:rPr>
              <a:t>4- إبداء الإعجاب والمدح:</a:t>
            </a:r>
          </a:p>
        </p:txBody>
      </p:sp>
      <p:sp>
        <p:nvSpPr>
          <p:cNvPr id="360" name="Shape 360"/>
          <p:cNvSpPr/>
          <p:nvPr/>
        </p:nvSpPr>
        <p:spPr>
          <a:xfrm>
            <a:off x="349701" y="3143248"/>
            <a:ext cx="8143790"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 </a:t>
            </a:r>
            <a:r>
              <a:rPr b="1" lang="ar-EG" sz="3600">
                <a:solidFill>
                  <a:srgbClr val="FF0000"/>
                </a:solidFill>
                <a:latin typeface="Calibri"/>
                <a:ea typeface="Calibri"/>
                <a:cs typeface="Calibri"/>
                <a:sym typeface="Calibri"/>
              </a:rPr>
              <a:t>مثال: </a:t>
            </a:r>
            <a:r>
              <a:rPr b="1" lang="ar-EG" sz="3600">
                <a:solidFill>
                  <a:schemeClr val="dk1"/>
                </a:solidFill>
                <a:latin typeface="Calibri"/>
                <a:ea typeface="Calibri"/>
                <a:cs typeface="Calibri"/>
                <a:sym typeface="Calibri"/>
              </a:rPr>
              <a:t>تثني على والدتك وتمدحها عندما تعمل طبخة جديدة أو تبدي إعجابك بفكرة طرحها احد زملائك </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Effect filter="fade" transition="in">
                                      <p:cBhvr>
                                        <p:cTn dur="500"/>
                                        <p:tgtEl>
                                          <p:spTgt spid="36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pic>
        <p:nvPicPr>
          <p:cNvPr descr="1095597730629615321.png" id="365" name="Shape 365"/>
          <p:cNvPicPr preferRelativeResize="0"/>
          <p:nvPr/>
        </p:nvPicPr>
        <p:blipFill rotWithShape="1">
          <a:blip r:embed="rId3">
            <a:alphaModFix/>
          </a:blip>
          <a:srcRect b="0" l="0" r="0" t="0"/>
          <a:stretch/>
        </p:blipFill>
        <p:spPr>
          <a:xfrm>
            <a:off x="214282" y="404664"/>
            <a:ext cx="8663969" cy="1152128"/>
          </a:xfrm>
          <a:prstGeom prst="rect">
            <a:avLst/>
          </a:prstGeom>
          <a:noFill/>
          <a:ln>
            <a:noFill/>
          </a:ln>
        </p:spPr>
      </p:pic>
      <p:sp>
        <p:nvSpPr>
          <p:cNvPr id="366" name="Shape 366"/>
          <p:cNvSpPr/>
          <p:nvPr/>
        </p:nvSpPr>
        <p:spPr>
          <a:xfrm>
            <a:off x="930758" y="577974"/>
            <a:ext cx="6784513"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lt1"/>
                </a:solidFill>
                <a:latin typeface="Calibri"/>
                <a:ea typeface="Calibri"/>
                <a:cs typeface="Calibri"/>
                <a:sym typeface="Calibri"/>
              </a:rPr>
              <a:t>المهارات الفرعية المكونة لتوكيد الذات:</a:t>
            </a:r>
          </a:p>
        </p:txBody>
      </p:sp>
      <p:pic>
        <p:nvPicPr>
          <p:cNvPr descr="frame0804.png" id="367" name="Shape 367"/>
          <p:cNvPicPr preferRelativeResize="0"/>
          <p:nvPr/>
        </p:nvPicPr>
        <p:blipFill rotWithShape="1">
          <a:blip r:embed="rId4">
            <a:alphaModFix/>
          </a:blip>
          <a:srcRect b="0" l="0" r="0" t="0"/>
          <a:stretch/>
        </p:blipFill>
        <p:spPr>
          <a:xfrm>
            <a:off x="115763" y="2000240"/>
            <a:ext cx="8848724" cy="4764791"/>
          </a:xfrm>
          <a:prstGeom prst="rect">
            <a:avLst/>
          </a:prstGeom>
          <a:solidFill>
            <a:schemeClr val="lt1"/>
          </a:solidFill>
          <a:ln>
            <a:noFill/>
          </a:ln>
        </p:spPr>
      </p:pic>
      <p:sp>
        <p:nvSpPr>
          <p:cNvPr id="368" name="Shape 368"/>
          <p:cNvSpPr/>
          <p:nvPr/>
        </p:nvSpPr>
        <p:spPr>
          <a:xfrm>
            <a:off x="4214810" y="2354041"/>
            <a:ext cx="4317630"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0033CC"/>
                </a:solidFill>
                <a:latin typeface="Calibri"/>
                <a:ea typeface="Calibri"/>
                <a:cs typeface="Calibri"/>
                <a:sym typeface="Calibri"/>
              </a:rPr>
              <a:t>5- القدرة على قول (لا):</a:t>
            </a:r>
          </a:p>
        </p:txBody>
      </p:sp>
      <p:sp>
        <p:nvSpPr>
          <p:cNvPr id="369" name="Shape 369"/>
          <p:cNvSpPr/>
          <p:nvPr/>
        </p:nvSpPr>
        <p:spPr>
          <a:xfrm>
            <a:off x="349701" y="3000372"/>
            <a:ext cx="8143790" cy="3970318"/>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وتقال عندما تشعر أننا سنتورط في عمل ما مثل الاعتذار عن عدم رغبتك في الذهاب إلى حضور إلى إحدى المباريات بالرغم من إلحاح زملائك عليك، (ملحوظة مهمة: لا يعني دائما أن نقول لا بالمعنى الحرفي بل نختار من الأساليب ما يدل عليها كالاعتذار ونحوه).</a:t>
            </a:r>
          </a:p>
          <a:p>
            <a:pPr indent="0" lvl="0" marL="0" marR="0" rtl="1" algn="r">
              <a:spcBef>
                <a:spcPts val="0"/>
              </a:spcBef>
              <a:buNone/>
            </a:pPr>
            <a:r>
              <a:t/>
            </a:r>
            <a:endParaRPr sz="3600">
              <a:solidFill>
                <a:schemeClr val="dk1"/>
              </a:solidFill>
              <a:latin typeface="Calibri"/>
              <a:ea typeface="Calibri"/>
              <a:cs typeface="Calibri"/>
              <a:sym typeface="Calibri"/>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0" st="0"/>
                                            </p:txEl>
                                          </p:spTgt>
                                        </p:tgtEl>
                                        <p:attrNameLst>
                                          <p:attrName>style.visibility</p:attrName>
                                        </p:attrNameLst>
                                      </p:cBhvr>
                                      <p:to>
                                        <p:strVal val="visible"/>
                                      </p:to>
                                    </p:set>
                                    <p:animEffect filter="fade" transition="in">
                                      <p:cBhvr>
                                        <p:cTn dur="500"/>
                                        <p:tgtEl>
                                          <p:spTgt spid="3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1" st="1"/>
                                            </p:txEl>
                                          </p:spTgt>
                                        </p:tgtEl>
                                        <p:attrNameLst>
                                          <p:attrName>style.visibility</p:attrName>
                                        </p:attrNameLst>
                                      </p:cBhvr>
                                      <p:to>
                                        <p:strVal val="visible"/>
                                      </p:to>
                                    </p:set>
                                    <p:animEffect filter="fade" transition="in">
                                      <p:cBhvr>
                                        <p:cTn dur="500"/>
                                        <p:tgtEl>
                                          <p:spTgt spid="36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pic>
        <p:nvPicPr>
          <p:cNvPr descr="1095597730629615321.png" id="374" name="Shape 374"/>
          <p:cNvPicPr preferRelativeResize="0"/>
          <p:nvPr/>
        </p:nvPicPr>
        <p:blipFill rotWithShape="1">
          <a:blip r:embed="rId3">
            <a:alphaModFix/>
          </a:blip>
          <a:srcRect b="0" l="0" r="0" t="0"/>
          <a:stretch/>
        </p:blipFill>
        <p:spPr>
          <a:xfrm>
            <a:off x="214282" y="404664"/>
            <a:ext cx="8663969" cy="1152128"/>
          </a:xfrm>
          <a:prstGeom prst="rect">
            <a:avLst/>
          </a:prstGeom>
          <a:noFill/>
          <a:ln>
            <a:noFill/>
          </a:ln>
        </p:spPr>
      </p:pic>
      <p:sp>
        <p:nvSpPr>
          <p:cNvPr id="375" name="Shape 375"/>
          <p:cNvSpPr/>
          <p:nvPr/>
        </p:nvSpPr>
        <p:spPr>
          <a:xfrm>
            <a:off x="930758" y="577974"/>
            <a:ext cx="6784513"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lt1"/>
                </a:solidFill>
                <a:latin typeface="Calibri"/>
                <a:ea typeface="Calibri"/>
                <a:cs typeface="Calibri"/>
                <a:sym typeface="Calibri"/>
              </a:rPr>
              <a:t>المهارات الفرعية المكونة لتوكيد الذات:</a:t>
            </a:r>
          </a:p>
        </p:txBody>
      </p:sp>
      <p:pic>
        <p:nvPicPr>
          <p:cNvPr descr="frame0804.png" id="376" name="Shape 376"/>
          <p:cNvPicPr preferRelativeResize="0"/>
          <p:nvPr/>
        </p:nvPicPr>
        <p:blipFill rotWithShape="1">
          <a:blip r:embed="rId4">
            <a:alphaModFix/>
          </a:blip>
          <a:srcRect b="0" l="0" r="0" t="0"/>
          <a:stretch/>
        </p:blipFill>
        <p:spPr>
          <a:xfrm>
            <a:off x="115763" y="2000240"/>
            <a:ext cx="8848724" cy="4764791"/>
          </a:xfrm>
          <a:prstGeom prst="rect">
            <a:avLst/>
          </a:prstGeom>
          <a:solidFill>
            <a:schemeClr val="lt1"/>
          </a:solidFill>
          <a:ln>
            <a:noFill/>
          </a:ln>
        </p:spPr>
      </p:pic>
      <p:sp>
        <p:nvSpPr>
          <p:cNvPr id="377" name="Shape 377"/>
          <p:cNvSpPr/>
          <p:nvPr/>
        </p:nvSpPr>
        <p:spPr>
          <a:xfrm>
            <a:off x="1571604" y="2354041"/>
            <a:ext cx="6960835"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0033CC"/>
                </a:solidFill>
                <a:latin typeface="Calibri"/>
                <a:ea typeface="Calibri"/>
                <a:cs typeface="Calibri"/>
                <a:sym typeface="Calibri"/>
              </a:rPr>
              <a:t>6- الاستفسار وطلب التوضيح :</a:t>
            </a:r>
          </a:p>
        </p:txBody>
      </p:sp>
      <p:sp>
        <p:nvSpPr>
          <p:cNvPr id="378" name="Shape 378"/>
          <p:cNvSpPr/>
          <p:nvPr/>
        </p:nvSpPr>
        <p:spPr>
          <a:xfrm>
            <a:off x="349701" y="3000372"/>
            <a:ext cx="8143790" cy="175432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 تسأل عن بعض المعلومات التي تجهلها. أو تطلب من المعلم توضيح بعض الفقرات الغامضة ولا تتوقف عن الاستيضاح حتى تتأكد من فهمك لما سألت عنه</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500"/>
                                        <p:tgtEl>
                                          <p:spTgt spid="37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pic>
        <p:nvPicPr>
          <p:cNvPr descr="81269_1203303913.gif" id="383" name="Shape 383"/>
          <p:cNvPicPr preferRelativeResize="0"/>
          <p:nvPr/>
        </p:nvPicPr>
        <p:blipFill rotWithShape="1">
          <a:blip r:embed="rId3">
            <a:alphaModFix/>
          </a:blip>
          <a:srcRect b="0" l="0" r="0" t="0"/>
          <a:stretch/>
        </p:blipFill>
        <p:spPr>
          <a:xfrm>
            <a:off x="4644007" y="404663"/>
            <a:ext cx="4170040" cy="864095"/>
          </a:xfrm>
          <a:prstGeom prst="roundRect">
            <a:avLst>
              <a:gd fmla="val 16667" name="adj"/>
            </a:avLst>
          </a:prstGeom>
          <a:noFill/>
          <a:ln cap="flat" cmpd="sng" w="57150">
            <a:solidFill>
              <a:srgbClr val="990033"/>
            </a:solidFill>
            <a:prstDash val="solid"/>
            <a:round/>
            <a:headEnd len="med" w="med" type="none"/>
            <a:tailEnd len="med" w="med" type="none"/>
          </a:ln>
        </p:spPr>
      </p:pic>
      <p:sp>
        <p:nvSpPr>
          <p:cNvPr id="384" name="Shape 384"/>
          <p:cNvSpPr/>
          <p:nvPr/>
        </p:nvSpPr>
        <p:spPr>
          <a:xfrm>
            <a:off x="4486362" y="476672"/>
            <a:ext cx="4229042"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0000FF"/>
                </a:solidFill>
                <a:latin typeface="Calibri"/>
                <a:ea typeface="Calibri"/>
                <a:cs typeface="Calibri"/>
                <a:sym typeface="Calibri"/>
              </a:rPr>
              <a:t>أهمية التوكيدية في حياتنا:</a:t>
            </a:r>
          </a:p>
        </p:txBody>
      </p:sp>
      <p:pic>
        <p:nvPicPr>
          <p:cNvPr descr="16-800w.png" id="385" name="Shape 385"/>
          <p:cNvPicPr preferRelativeResize="0"/>
          <p:nvPr/>
        </p:nvPicPr>
        <p:blipFill rotWithShape="1">
          <a:blip r:embed="rId4">
            <a:alphaModFix/>
          </a:blip>
          <a:srcRect b="0" l="0" r="0" t="0"/>
          <a:stretch/>
        </p:blipFill>
        <p:spPr>
          <a:xfrm>
            <a:off x="323528" y="1988840"/>
            <a:ext cx="8568951" cy="4572000"/>
          </a:xfrm>
          <a:prstGeom prst="rect">
            <a:avLst/>
          </a:prstGeom>
          <a:solidFill>
            <a:schemeClr val="lt1"/>
          </a:solidFill>
          <a:ln>
            <a:noFill/>
          </a:ln>
        </p:spPr>
      </p:pic>
      <p:sp>
        <p:nvSpPr>
          <p:cNvPr id="386" name="Shape 386"/>
          <p:cNvSpPr/>
          <p:nvPr/>
        </p:nvSpPr>
        <p:spPr>
          <a:xfrm>
            <a:off x="971600" y="2501022"/>
            <a:ext cx="7236295" cy="341631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3600">
                <a:solidFill>
                  <a:schemeClr val="dk1"/>
                </a:solidFill>
                <a:latin typeface="Calibri"/>
                <a:ea typeface="Calibri"/>
                <a:cs typeface="Calibri"/>
                <a:sym typeface="Calibri"/>
              </a:rPr>
              <a:t>عند امتلاك الإنسان للمهارات التوكيدية ستتحسن حياته الخاصة، وتتطور علاقاته الاجتماعية وسيشعر بالرضا عن نفسه، وفي المقابل عدم امتلاك ذلك ستتأثر حياة الإنسان سلبا وربما أخذ عنه من حوله صورة غير مقبولة مما يجعله غير راضي عن حياته الخاصة والاجتماعية.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pic>
        <p:nvPicPr>
          <p:cNvPr descr="00085.WMF" id="391" name="Shape 391"/>
          <p:cNvPicPr preferRelativeResize="0"/>
          <p:nvPr/>
        </p:nvPicPr>
        <p:blipFill rotWithShape="1">
          <a:blip r:embed="rId3">
            <a:alphaModFix/>
          </a:blip>
          <a:srcRect b="0" l="0" r="0" t="0"/>
          <a:stretch/>
        </p:blipFill>
        <p:spPr>
          <a:xfrm>
            <a:off x="4714876" y="-214337"/>
            <a:ext cx="4071593" cy="2241176"/>
          </a:xfrm>
          <a:prstGeom prst="rect">
            <a:avLst/>
          </a:prstGeom>
          <a:noFill/>
          <a:ln>
            <a:noFill/>
          </a:ln>
          <a:effectLst>
            <a:outerShdw blurRad="225425" algn="ctr" dir="5220000" dist="50800">
              <a:srgbClr val="000000">
                <a:alpha val="32941"/>
              </a:srgbClr>
            </a:outerShdw>
          </a:effectLst>
        </p:spPr>
      </p:pic>
      <p:sp>
        <p:nvSpPr>
          <p:cNvPr id="392" name="Shape 392"/>
          <p:cNvSpPr/>
          <p:nvPr/>
        </p:nvSpPr>
        <p:spPr>
          <a:xfrm>
            <a:off x="4541219" y="0"/>
            <a:ext cx="3888432" cy="1872207"/>
          </a:xfrm>
          <a:prstGeom prst="flowChartAlternateProcess">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6600">
                <a:solidFill>
                  <a:srgbClr val="FF0000"/>
                </a:solidFill>
                <a:latin typeface="Calibri"/>
                <a:ea typeface="Calibri"/>
                <a:cs typeface="Calibri"/>
                <a:sym typeface="Calibri"/>
              </a:rPr>
              <a:t>إثراء</a:t>
            </a:r>
          </a:p>
        </p:txBody>
      </p:sp>
      <p:pic>
        <p:nvPicPr>
          <p:cNvPr descr="Bulletpoint_Bullet_Listicon_Shape_Bulletfont_Glyph_Typography_Bullet_Point_Customshape_Wingding_Custom_Smooth_Square-512.png" id="393" name="Shape 393"/>
          <p:cNvPicPr preferRelativeResize="0"/>
          <p:nvPr/>
        </p:nvPicPr>
        <p:blipFill rotWithShape="1">
          <a:blip r:embed="rId4">
            <a:alphaModFix/>
          </a:blip>
          <a:srcRect b="0" l="0" r="0" t="0"/>
          <a:stretch/>
        </p:blipFill>
        <p:spPr>
          <a:xfrm>
            <a:off x="285719" y="2000240"/>
            <a:ext cx="8858279" cy="4857759"/>
          </a:xfrm>
          <a:prstGeom prst="rect">
            <a:avLst/>
          </a:prstGeom>
          <a:noFill/>
          <a:ln>
            <a:noFill/>
          </a:ln>
        </p:spPr>
      </p:pic>
      <p:sp>
        <p:nvSpPr>
          <p:cNvPr id="394" name="Shape 394"/>
          <p:cNvSpPr/>
          <p:nvPr/>
        </p:nvSpPr>
        <p:spPr>
          <a:xfrm>
            <a:off x="571472" y="2530516"/>
            <a:ext cx="7572428" cy="397031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rgbClr val="0000FF"/>
                </a:solidFill>
                <a:latin typeface="Calibri"/>
                <a:ea typeface="Calibri"/>
                <a:cs typeface="Calibri"/>
                <a:sym typeface="Calibri"/>
              </a:rPr>
              <a:t>من الشخصيات التوكيدية في الإسلام (عمر بن الخطاب رضي الله عنه)</a:t>
            </a:r>
          </a:p>
          <a:p>
            <a:pPr indent="0" lvl="0" marL="0" marR="0" rtl="1" algn="r">
              <a:spcBef>
                <a:spcPts val="0"/>
              </a:spcBef>
              <a:buSzPct val="25000"/>
              <a:buNone/>
            </a:pPr>
            <a:r>
              <a:rPr b="1" lang="ar-EG" sz="3600">
                <a:solidFill>
                  <a:schemeClr val="dk1"/>
                </a:solidFill>
                <a:latin typeface="Calibri"/>
                <a:ea typeface="Calibri"/>
                <a:cs typeface="Calibri"/>
                <a:sym typeface="Calibri"/>
              </a:rPr>
              <a:t>وعندما نبحث عن شخصيات توكيدية في صدر الإسلام يقفز إلى أذهاننا عمر بن الخطاب رضي الله عنه فلقد سيطر أروع المواقف التوكيدية التي ينبغي أن تحتذي. فلقد كان عمر واضحاً في الحق ومعبراً عن رأيه مع كل أحد.</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x="0" y="0"/>
          <a:ext cx="0" cy="0"/>
          <a:chOff x="0" y="0"/>
          <a:chExt cx="0" cy="0"/>
        </a:xfrm>
      </p:grpSpPr>
      <p:pic>
        <p:nvPicPr>
          <p:cNvPr descr="mnbk.png" id="399" name="Shape 399"/>
          <p:cNvPicPr preferRelativeResize="0"/>
          <p:nvPr/>
        </p:nvPicPr>
        <p:blipFill rotWithShape="1">
          <a:blip r:embed="rId3">
            <a:alphaModFix/>
          </a:blip>
          <a:srcRect b="0" l="0" r="0" t="0"/>
          <a:stretch/>
        </p:blipFill>
        <p:spPr>
          <a:xfrm>
            <a:off x="251519" y="2348880"/>
            <a:ext cx="8612937" cy="2141795"/>
          </a:xfrm>
          <a:prstGeom prst="rect">
            <a:avLst/>
          </a:prstGeom>
          <a:noFill/>
          <a:ln>
            <a:noFill/>
          </a:ln>
        </p:spPr>
      </p:pic>
      <p:sp>
        <p:nvSpPr>
          <p:cNvPr id="400" name="Shape 400"/>
          <p:cNvSpPr/>
          <p:nvPr/>
        </p:nvSpPr>
        <p:spPr>
          <a:xfrm>
            <a:off x="683568" y="2753633"/>
            <a:ext cx="7632848" cy="1107995"/>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6600">
                <a:solidFill>
                  <a:srgbClr val="FFFF00"/>
                </a:solidFill>
                <a:latin typeface="Calibri"/>
                <a:ea typeface="Calibri"/>
                <a:cs typeface="Calibri"/>
                <a:sym typeface="Calibri"/>
              </a:rPr>
              <a:t>آثار توكيد الذات: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graphicFrame>
        <p:nvGraphicFramePr>
          <p:cNvPr id="405" name="Shape 405"/>
          <p:cNvGraphicFramePr/>
          <p:nvPr/>
        </p:nvGraphicFramePr>
        <p:xfrm>
          <a:off x="357159" y="642918"/>
          <a:ext cx="3000000" cy="3000000"/>
        </p:xfrm>
        <a:graphic>
          <a:graphicData uri="http://schemas.openxmlformats.org/drawingml/2006/table">
            <a:tbl>
              <a:tblPr>
                <a:gradFill>
                  <a:gsLst>
                    <a:gs pos="0">
                      <a:srgbClr val="9BE9FF"/>
                    </a:gs>
                    <a:gs pos="35000">
                      <a:srgbClr val="B8F1FF"/>
                    </a:gs>
                    <a:gs pos="100000">
                      <a:srgbClr val="E2FBFF"/>
                    </a:gs>
                  </a:gsLst>
                  <a:lin ang="16200000" scaled="0"/>
                </a:gradFill>
                <a:tableStyleId>{CBA7C884-9E70-4150-8D54-278FC584DEF3}</a:tableStyleId>
              </a:tblPr>
              <a:tblGrid>
                <a:gridCol w="4144800"/>
                <a:gridCol w="4413850"/>
              </a:tblGrid>
              <a:tr h="1089275">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r>
              <a:tr h="0">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r>
              <a:tr h="0">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r>
              <a:tr h="0">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r>
              <a:tr h="1357925">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c>
                  <a:txBody>
                    <a:bodyPr>
                      <a:noAutofit/>
                    </a:bodyPr>
                    <a:lstStyle/>
                    <a:p>
                      <a:pPr indent="0" lvl="0" marL="0" marR="0" rtl="1" algn="r">
                        <a:lnSpc>
                          <a:spcPct val="115000"/>
                        </a:lnSpc>
                        <a:spcBef>
                          <a:spcPts val="0"/>
                        </a:spcBef>
                        <a:spcAft>
                          <a:spcPts val="0"/>
                        </a:spcAft>
                        <a:buSzPct val="25000"/>
                        <a:buNone/>
                      </a:pPr>
                      <a:r>
                        <a:t/>
                      </a:r>
                      <a:endParaRPr sz="5400" u="none" cap="none" strike="noStrike">
                        <a:latin typeface="Calibri"/>
                        <a:ea typeface="Calibri"/>
                        <a:cs typeface="Calibri"/>
                        <a:sym typeface="Calibri"/>
                      </a:endParaRPr>
                    </a:p>
                  </a:txBody>
                  <a:tcPr marT="0" marB="0" marR="68575" marL="68575"/>
                </a:tc>
              </a:tr>
            </a:tbl>
          </a:graphicData>
        </a:graphic>
      </p:graphicFrame>
      <p:sp>
        <p:nvSpPr>
          <p:cNvPr id="406" name="Shape 406"/>
          <p:cNvSpPr/>
          <p:nvPr/>
        </p:nvSpPr>
        <p:spPr>
          <a:xfrm>
            <a:off x="4802239" y="714356"/>
            <a:ext cx="4127478" cy="107721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200">
                <a:solidFill>
                  <a:srgbClr val="0000FF"/>
                </a:solidFill>
                <a:latin typeface="Calibri"/>
                <a:ea typeface="Calibri"/>
                <a:cs typeface="Calibri"/>
                <a:sym typeface="Calibri"/>
              </a:rPr>
              <a:t>الآثار السلبية في حالة تخلي الفرد عن توكيد ذاته</a:t>
            </a:r>
          </a:p>
        </p:txBody>
      </p:sp>
      <p:sp>
        <p:nvSpPr>
          <p:cNvPr id="407" name="Shape 407"/>
          <p:cNvSpPr/>
          <p:nvPr/>
        </p:nvSpPr>
        <p:spPr>
          <a:xfrm>
            <a:off x="687314" y="714356"/>
            <a:ext cx="3884685" cy="107721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200">
                <a:solidFill>
                  <a:srgbClr val="0000FF"/>
                </a:solidFill>
                <a:latin typeface="Calibri"/>
                <a:ea typeface="Calibri"/>
                <a:cs typeface="Calibri"/>
                <a:sym typeface="Calibri"/>
              </a:rPr>
              <a:t>الآثار الإيجابية لتوكيد الفرد ذاته</a:t>
            </a:r>
          </a:p>
        </p:txBody>
      </p:sp>
      <p:sp>
        <p:nvSpPr>
          <p:cNvPr id="408" name="Shape 408"/>
          <p:cNvSpPr/>
          <p:nvPr/>
        </p:nvSpPr>
        <p:spPr>
          <a:xfrm>
            <a:off x="5555841" y="1928801"/>
            <a:ext cx="2832582"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200">
                <a:solidFill>
                  <a:srgbClr val="FF0000"/>
                </a:solidFill>
                <a:latin typeface="Calibri"/>
                <a:ea typeface="Calibri"/>
                <a:cs typeface="Calibri"/>
                <a:sym typeface="Calibri"/>
              </a:rPr>
              <a:t>التوترات النفسية</a:t>
            </a:r>
          </a:p>
        </p:txBody>
      </p:sp>
      <p:sp>
        <p:nvSpPr>
          <p:cNvPr id="409" name="Shape 409"/>
          <p:cNvSpPr/>
          <p:nvPr/>
        </p:nvSpPr>
        <p:spPr>
          <a:xfrm>
            <a:off x="500033" y="1714488"/>
            <a:ext cx="4208408" cy="107721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200">
                <a:solidFill>
                  <a:schemeClr val="dk1"/>
                </a:solidFill>
                <a:latin typeface="Calibri"/>
                <a:ea typeface="Calibri"/>
                <a:cs typeface="Calibri"/>
                <a:sym typeface="Calibri"/>
              </a:rPr>
              <a:t>إقامة علاقات شخصية وثيقة مع الآخرين.</a:t>
            </a:r>
          </a:p>
        </p:txBody>
      </p:sp>
      <p:sp>
        <p:nvSpPr>
          <p:cNvPr id="410" name="Shape 410"/>
          <p:cNvSpPr/>
          <p:nvPr/>
        </p:nvSpPr>
        <p:spPr>
          <a:xfrm>
            <a:off x="5205348" y="2852935"/>
            <a:ext cx="3399099"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200">
                <a:solidFill>
                  <a:srgbClr val="FF0000"/>
                </a:solidFill>
                <a:latin typeface="Calibri"/>
                <a:ea typeface="Calibri"/>
                <a:cs typeface="Calibri"/>
                <a:sym typeface="Calibri"/>
              </a:rPr>
              <a:t>ضعف العلاقة بالآخرين</a:t>
            </a:r>
          </a:p>
        </p:txBody>
      </p:sp>
      <p:sp>
        <p:nvSpPr>
          <p:cNvPr id="411" name="Shape 411"/>
          <p:cNvSpPr/>
          <p:nvPr/>
        </p:nvSpPr>
        <p:spPr>
          <a:xfrm>
            <a:off x="428595" y="2643182"/>
            <a:ext cx="4208408" cy="107721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200">
                <a:solidFill>
                  <a:schemeClr val="dk1"/>
                </a:solidFill>
                <a:latin typeface="Calibri"/>
                <a:ea typeface="Calibri"/>
                <a:cs typeface="Calibri"/>
                <a:sym typeface="Calibri"/>
              </a:rPr>
              <a:t>مواجهة طلبات الآخرين غير المعقولة أو المضرة.</a:t>
            </a:r>
          </a:p>
        </p:txBody>
      </p:sp>
      <p:sp>
        <p:nvSpPr>
          <p:cNvPr id="412" name="Shape 412"/>
          <p:cNvSpPr/>
          <p:nvPr/>
        </p:nvSpPr>
        <p:spPr>
          <a:xfrm>
            <a:off x="5244866" y="3573016"/>
            <a:ext cx="3399099" cy="107721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200">
                <a:solidFill>
                  <a:srgbClr val="FF0000"/>
                </a:solidFill>
                <a:latin typeface="Calibri"/>
                <a:ea typeface="Calibri"/>
                <a:cs typeface="Calibri"/>
                <a:sym typeface="Calibri"/>
              </a:rPr>
              <a:t>التورط في سلوكيات غير مقبولة</a:t>
            </a:r>
          </a:p>
        </p:txBody>
      </p:sp>
      <p:sp>
        <p:nvSpPr>
          <p:cNvPr id="413" name="Shape 413"/>
          <p:cNvSpPr/>
          <p:nvPr/>
        </p:nvSpPr>
        <p:spPr>
          <a:xfrm>
            <a:off x="642910" y="3857628"/>
            <a:ext cx="4208408"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200">
                <a:solidFill>
                  <a:schemeClr val="dk1"/>
                </a:solidFill>
                <a:latin typeface="Calibri"/>
                <a:ea typeface="Calibri"/>
                <a:cs typeface="Calibri"/>
                <a:sym typeface="Calibri"/>
              </a:rPr>
              <a:t>الثقة بالنفس.</a:t>
            </a:r>
          </a:p>
        </p:txBody>
      </p:sp>
      <p:sp>
        <p:nvSpPr>
          <p:cNvPr id="414" name="Shape 414"/>
          <p:cNvSpPr/>
          <p:nvPr/>
        </p:nvSpPr>
        <p:spPr>
          <a:xfrm>
            <a:off x="5244866" y="4834605"/>
            <a:ext cx="3399099"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200">
                <a:solidFill>
                  <a:srgbClr val="FF0000"/>
                </a:solidFill>
                <a:latin typeface="Calibri"/>
                <a:ea typeface="Calibri"/>
                <a:cs typeface="Calibri"/>
                <a:sym typeface="Calibri"/>
              </a:rPr>
              <a:t>فقدان الثقة بالنفس</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pic>
        <p:nvPicPr>
          <p:cNvPr descr="button.png" id="419" name="Shape 419"/>
          <p:cNvPicPr preferRelativeResize="0"/>
          <p:nvPr/>
        </p:nvPicPr>
        <p:blipFill rotWithShape="1">
          <a:blip r:embed="rId3">
            <a:alphaModFix/>
          </a:blip>
          <a:srcRect b="0" l="0" r="0" t="0"/>
          <a:stretch/>
        </p:blipFill>
        <p:spPr>
          <a:xfrm>
            <a:off x="2500298" y="214289"/>
            <a:ext cx="6429420" cy="1512167"/>
          </a:xfrm>
          <a:prstGeom prst="rect">
            <a:avLst/>
          </a:prstGeom>
          <a:noFill/>
          <a:ln>
            <a:noFill/>
          </a:ln>
        </p:spPr>
      </p:pic>
      <p:sp>
        <p:nvSpPr>
          <p:cNvPr id="420" name="Shape 420"/>
          <p:cNvSpPr/>
          <p:nvPr/>
        </p:nvSpPr>
        <p:spPr>
          <a:xfrm>
            <a:off x="571472" y="571479"/>
            <a:ext cx="7786741"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chemeClr val="dk1"/>
                </a:solidFill>
                <a:latin typeface="Calibri"/>
                <a:ea typeface="Calibri"/>
                <a:cs typeface="Calibri"/>
                <a:sym typeface="Calibri"/>
              </a:rPr>
              <a:t>الفرق بين التوكيد والعدوان:</a:t>
            </a:r>
          </a:p>
        </p:txBody>
      </p:sp>
      <p:pic>
        <p:nvPicPr>
          <p:cNvPr descr="marco-43.png" id="421" name="Shape 421"/>
          <p:cNvPicPr preferRelativeResize="0"/>
          <p:nvPr/>
        </p:nvPicPr>
        <p:blipFill rotWithShape="1">
          <a:blip r:embed="rId4">
            <a:alphaModFix/>
          </a:blip>
          <a:srcRect b="0" l="0" r="0" t="0"/>
          <a:stretch/>
        </p:blipFill>
        <p:spPr>
          <a:xfrm>
            <a:off x="142876" y="1857364"/>
            <a:ext cx="8929718" cy="4643469"/>
          </a:xfrm>
          <a:prstGeom prst="rect">
            <a:avLst/>
          </a:prstGeom>
          <a:solidFill>
            <a:schemeClr val="lt1"/>
          </a:solidFill>
          <a:ln>
            <a:noFill/>
          </a:ln>
        </p:spPr>
      </p:pic>
      <p:sp>
        <p:nvSpPr>
          <p:cNvPr id="422" name="Shape 422"/>
          <p:cNvSpPr/>
          <p:nvPr/>
        </p:nvSpPr>
        <p:spPr>
          <a:xfrm>
            <a:off x="928662" y="2214553"/>
            <a:ext cx="7724847" cy="341631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009900"/>
                </a:solidFill>
                <a:latin typeface="Times New Roman"/>
                <a:ea typeface="Times New Roman"/>
                <a:cs typeface="Times New Roman"/>
                <a:sym typeface="Times New Roman"/>
              </a:rPr>
              <a:t> </a:t>
            </a:r>
            <a:r>
              <a:rPr b="1" lang="ar-EG" sz="3600">
                <a:solidFill>
                  <a:srgbClr val="009900"/>
                </a:solidFill>
                <a:latin typeface="Calibri"/>
                <a:ea typeface="Calibri"/>
                <a:cs typeface="Calibri"/>
                <a:sym typeface="Calibri"/>
              </a:rPr>
              <a:t>قد يخلط بعض الناس بين الشخصية التوكيدية والشخصية العدوانية فصاحب الشخصية العدوانية ينتهك حقوق الآخرين بالقوة وقد ينجز أهدافه على حسابهم ويفضل الآخرون تحاشيها وعدم التعامل معها. مما يجعل الشخص العدواني يعيش وحيداً منبوذاً.</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xEl>
                                              <p:pRg end="0" st="0"/>
                                            </p:txEl>
                                          </p:spTgt>
                                        </p:tgtEl>
                                        <p:attrNameLst>
                                          <p:attrName>style.visibility</p:attrName>
                                        </p:attrNameLst>
                                      </p:cBhvr>
                                      <p:to>
                                        <p:strVal val="visible"/>
                                      </p:to>
                                    </p:set>
                                    <p:animEffect filter="fade" transition="in">
                                      <p:cBhvr>
                                        <p:cTn dur="500"/>
                                        <p:tgtEl>
                                          <p:spTgt spid="42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pic>
        <p:nvPicPr>
          <p:cNvPr descr="button.png" id="427" name="Shape 427"/>
          <p:cNvPicPr preferRelativeResize="0"/>
          <p:nvPr/>
        </p:nvPicPr>
        <p:blipFill rotWithShape="1">
          <a:blip r:embed="rId3">
            <a:alphaModFix/>
          </a:blip>
          <a:srcRect b="0" l="0" r="0" t="0"/>
          <a:stretch/>
        </p:blipFill>
        <p:spPr>
          <a:xfrm>
            <a:off x="2500298" y="214289"/>
            <a:ext cx="6429420" cy="1512167"/>
          </a:xfrm>
          <a:prstGeom prst="rect">
            <a:avLst/>
          </a:prstGeom>
          <a:noFill/>
          <a:ln>
            <a:noFill/>
          </a:ln>
        </p:spPr>
      </p:pic>
      <p:sp>
        <p:nvSpPr>
          <p:cNvPr id="428" name="Shape 428"/>
          <p:cNvSpPr/>
          <p:nvPr/>
        </p:nvSpPr>
        <p:spPr>
          <a:xfrm>
            <a:off x="571472" y="571479"/>
            <a:ext cx="7786741"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chemeClr val="dk1"/>
                </a:solidFill>
                <a:latin typeface="Calibri"/>
                <a:ea typeface="Calibri"/>
                <a:cs typeface="Calibri"/>
                <a:sym typeface="Calibri"/>
              </a:rPr>
              <a:t>الفرق بين التوكيد والعدوان:</a:t>
            </a:r>
          </a:p>
        </p:txBody>
      </p:sp>
      <p:pic>
        <p:nvPicPr>
          <p:cNvPr descr="marco-43.png" id="429" name="Shape 429"/>
          <p:cNvPicPr preferRelativeResize="0"/>
          <p:nvPr/>
        </p:nvPicPr>
        <p:blipFill rotWithShape="1">
          <a:blip r:embed="rId4">
            <a:alphaModFix/>
          </a:blip>
          <a:srcRect b="0" l="0" r="0" t="0"/>
          <a:stretch/>
        </p:blipFill>
        <p:spPr>
          <a:xfrm>
            <a:off x="142876" y="1857364"/>
            <a:ext cx="8929718" cy="4643469"/>
          </a:xfrm>
          <a:prstGeom prst="rect">
            <a:avLst/>
          </a:prstGeom>
          <a:solidFill>
            <a:schemeClr val="lt1"/>
          </a:solidFill>
          <a:ln>
            <a:noFill/>
          </a:ln>
        </p:spPr>
      </p:pic>
      <p:sp>
        <p:nvSpPr>
          <p:cNvPr id="430" name="Shape 430"/>
          <p:cNvSpPr/>
          <p:nvPr/>
        </p:nvSpPr>
        <p:spPr>
          <a:xfrm>
            <a:off x="928662" y="2214553"/>
            <a:ext cx="7724847"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009900"/>
                </a:solidFill>
                <a:latin typeface="Times New Roman"/>
                <a:ea typeface="Times New Roman"/>
                <a:cs typeface="Times New Roman"/>
                <a:sym typeface="Times New Roman"/>
              </a:rPr>
              <a:t> </a:t>
            </a:r>
            <a:r>
              <a:rPr b="1" lang="ar-EG" sz="3600">
                <a:solidFill>
                  <a:schemeClr val="dk1"/>
                </a:solidFill>
                <a:latin typeface="Calibri"/>
                <a:ea typeface="Calibri"/>
                <a:cs typeface="Calibri"/>
                <a:sym typeface="Calibri"/>
              </a:rPr>
              <a:t>بينما صاحب الشخصية التوكيدية يدافع عن حقه وفي ذات الوقت يحترم حقوق الآخرين وغالباً يحقق أهدافه ويشعر بالطمأنينة والرضا عن نفسه.</a:t>
            </a:r>
          </a:p>
          <a:p>
            <a:pPr indent="0" lvl="0" marL="0" marR="0" rtl="1" algn="r">
              <a:spcBef>
                <a:spcPts val="0"/>
              </a:spcBef>
              <a:buSzPct val="25000"/>
              <a:buNone/>
            </a:pPr>
            <a:r>
              <a:rPr b="1" lang="ar-EG" sz="3600">
                <a:solidFill>
                  <a:schemeClr val="dk1"/>
                </a:solidFill>
                <a:latin typeface="Calibri"/>
                <a:ea typeface="Calibri"/>
                <a:cs typeface="Calibri"/>
                <a:sym typeface="Calibri"/>
              </a:rPr>
              <a:t>ويمكنك التفرق بين الشخصيات من خلال الموقف التالي:</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0">
                                            <p:txEl>
                                              <p:pRg end="0" st="0"/>
                                            </p:txEl>
                                          </p:spTgt>
                                        </p:tgtEl>
                                        <p:attrNameLst>
                                          <p:attrName>style.visibility</p:attrName>
                                        </p:attrNameLst>
                                      </p:cBhvr>
                                      <p:to>
                                        <p:strVal val="visible"/>
                                      </p:to>
                                    </p:set>
                                    <p:animEffect filter="fade" transition="in">
                                      <p:cBhvr>
                                        <p:cTn dur="500"/>
                                        <p:tgtEl>
                                          <p:spTgt spid="43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30">
                                            <p:txEl>
                                              <p:pRg end="1" st="1"/>
                                            </p:txEl>
                                          </p:spTgt>
                                        </p:tgtEl>
                                        <p:attrNameLst>
                                          <p:attrName>style.visibility</p:attrName>
                                        </p:attrNameLst>
                                      </p:cBhvr>
                                      <p:to>
                                        <p:strVal val="visible"/>
                                      </p:to>
                                    </p:set>
                                    <p:animEffect filter="fade" transition="in">
                                      <p:cBhvr>
                                        <p:cTn dur="500"/>
                                        <p:tgtEl>
                                          <p:spTgt spid="43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4" name="Shape 434"/>
        <p:cNvGrpSpPr/>
        <p:nvPr/>
      </p:nvGrpSpPr>
      <p:grpSpPr>
        <a:xfrm>
          <a:off x="0" y="0"/>
          <a:ext cx="0" cy="0"/>
          <a:chOff x="0" y="0"/>
          <a:chExt cx="0" cy="0"/>
        </a:xfrm>
      </p:grpSpPr>
      <p:pic>
        <p:nvPicPr>
          <p:cNvPr descr="button.png" id="435" name="Shape 435"/>
          <p:cNvPicPr preferRelativeResize="0"/>
          <p:nvPr/>
        </p:nvPicPr>
        <p:blipFill rotWithShape="1">
          <a:blip r:embed="rId3">
            <a:alphaModFix/>
          </a:blip>
          <a:srcRect b="0" l="0" r="0" t="0"/>
          <a:stretch/>
        </p:blipFill>
        <p:spPr>
          <a:xfrm>
            <a:off x="2500298" y="214289"/>
            <a:ext cx="6429420" cy="1512167"/>
          </a:xfrm>
          <a:prstGeom prst="rect">
            <a:avLst/>
          </a:prstGeom>
          <a:noFill/>
          <a:ln>
            <a:noFill/>
          </a:ln>
        </p:spPr>
      </p:pic>
      <p:sp>
        <p:nvSpPr>
          <p:cNvPr id="436" name="Shape 436"/>
          <p:cNvSpPr/>
          <p:nvPr/>
        </p:nvSpPr>
        <p:spPr>
          <a:xfrm>
            <a:off x="571472" y="571479"/>
            <a:ext cx="7786741"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chemeClr val="dk1"/>
                </a:solidFill>
                <a:latin typeface="Calibri"/>
                <a:ea typeface="Calibri"/>
                <a:cs typeface="Calibri"/>
                <a:sym typeface="Calibri"/>
              </a:rPr>
              <a:t>الفرق بين التوكيد والعدوان:</a:t>
            </a:r>
          </a:p>
        </p:txBody>
      </p:sp>
      <p:pic>
        <p:nvPicPr>
          <p:cNvPr descr="marco-43.png" id="437" name="Shape 437"/>
          <p:cNvPicPr preferRelativeResize="0"/>
          <p:nvPr/>
        </p:nvPicPr>
        <p:blipFill rotWithShape="1">
          <a:blip r:embed="rId4">
            <a:alphaModFix/>
          </a:blip>
          <a:srcRect b="0" l="0" r="0" t="0"/>
          <a:stretch/>
        </p:blipFill>
        <p:spPr>
          <a:xfrm>
            <a:off x="142876" y="1857364"/>
            <a:ext cx="8929718" cy="4643469"/>
          </a:xfrm>
          <a:prstGeom prst="rect">
            <a:avLst/>
          </a:prstGeom>
          <a:solidFill>
            <a:schemeClr val="lt1"/>
          </a:solidFill>
          <a:ln>
            <a:noFill/>
          </a:ln>
        </p:spPr>
      </p:pic>
      <p:sp>
        <p:nvSpPr>
          <p:cNvPr id="438" name="Shape 438"/>
          <p:cNvSpPr/>
          <p:nvPr/>
        </p:nvSpPr>
        <p:spPr>
          <a:xfrm>
            <a:off x="928662" y="2214553"/>
            <a:ext cx="7724847" cy="3970318"/>
          </a:xfrm>
          <a:prstGeom prst="rect">
            <a:avLst/>
          </a:prstGeom>
          <a:noFill/>
          <a:ln>
            <a:noFill/>
          </a:ln>
        </p:spPr>
        <p:txBody>
          <a:bodyPr anchorCtr="0" anchor="ctr" bIns="45700" lIns="91425" rIns="91425" tIns="45700">
            <a:noAutofit/>
          </a:bodyPr>
          <a:lstStyle/>
          <a:p>
            <a:pPr indent="-742950" lvl="0" marL="742950" marR="0" rtl="1" algn="r">
              <a:spcBef>
                <a:spcPts val="0"/>
              </a:spcBef>
              <a:buSzPct val="25000"/>
              <a:buNone/>
            </a:pPr>
            <a:r>
              <a:rPr b="1" lang="ar-EG" sz="3600">
                <a:solidFill>
                  <a:srgbClr val="FF0000"/>
                </a:solidFill>
                <a:latin typeface="Calibri"/>
                <a:ea typeface="Calibri"/>
                <a:cs typeface="Calibri"/>
                <a:sym typeface="Calibri"/>
              </a:rPr>
              <a:t>يقف شخص في نفس عمرك عند باب الطبيب يتأهب للدخول مع انه جاء بعدك وحالته ليست طارئة:</a:t>
            </a:r>
          </a:p>
          <a:p>
            <a:pPr indent="-742950" lvl="0" marL="742950" marR="0" rtl="1" algn="r">
              <a:spcBef>
                <a:spcPts val="0"/>
              </a:spcBef>
              <a:buClr>
                <a:srgbClr val="FF0000"/>
              </a:buClr>
              <a:buSzPct val="100000"/>
              <a:buFont typeface="Arial"/>
              <a:buChar char="•"/>
            </a:pPr>
            <a:r>
              <a:rPr b="1" i="0" lang="ar-EG" sz="3600" u="none" cap="none" strike="noStrike">
                <a:solidFill>
                  <a:srgbClr val="FF0000"/>
                </a:solidFill>
                <a:latin typeface="Times New Roman"/>
                <a:ea typeface="Times New Roman"/>
                <a:cs typeface="Times New Roman"/>
                <a:sym typeface="Times New Roman"/>
              </a:rPr>
              <a:t> </a:t>
            </a:r>
            <a:r>
              <a:rPr b="1" lang="ar-EG" sz="3600">
                <a:solidFill>
                  <a:srgbClr val="0000FF"/>
                </a:solidFill>
                <a:latin typeface="Calibri"/>
                <a:ea typeface="Calibri"/>
                <a:cs typeface="Calibri"/>
                <a:sym typeface="Calibri"/>
              </a:rPr>
              <a:t>تنفعل وتقول لن اسمح لك بالدخول وتتلفظ بما يجرحه (عدوان)</a:t>
            </a:r>
          </a:p>
          <a:p>
            <a:pPr indent="-742950" lvl="0" marL="742950" marR="0" rtl="1" algn="r">
              <a:spcBef>
                <a:spcPts val="0"/>
              </a:spcBef>
              <a:buClr>
                <a:srgbClr val="0000FF"/>
              </a:buClr>
              <a:buSzPct val="100000"/>
              <a:buFont typeface="Arial"/>
              <a:buChar char="•"/>
            </a:pPr>
            <a:r>
              <a:rPr b="1" lang="ar-EG" sz="3600">
                <a:solidFill>
                  <a:srgbClr val="0000FF"/>
                </a:solidFill>
                <a:latin typeface="Calibri"/>
                <a:ea typeface="Calibri"/>
                <a:cs typeface="Calibri"/>
                <a:sym typeface="Calibri"/>
              </a:rPr>
              <a:t>تطلب بلطف أن يلتزم بدوره في حالة تجاهله اطلب المسؤول في العيادة (توكيد).</a:t>
            </a:r>
          </a:p>
          <a:p>
            <a:pPr indent="-742950" lvl="0" marL="742950" marR="0" rtl="1" algn="r">
              <a:spcBef>
                <a:spcPts val="0"/>
              </a:spcBef>
              <a:buNone/>
            </a:pPr>
            <a:r>
              <a:t/>
            </a:r>
            <a:endParaRPr b="0" i="0" sz="3600" u="none" cap="none" strike="noStrike">
              <a:solidFill>
                <a:srgbClr val="006600"/>
              </a:solidFill>
              <a:latin typeface="Arial"/>
              <a:ea typeface="Arial"/>
              <a:cs typeface="Arial"/>
              <a:sym typeface="Arial"/>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8">
                                            <p:txEl>
                                              <p:pRg end="0" st="0"/>
                                            </p:txEl>
                                          </p:spTgt>
                                        </p:tgtEl>
                                        <p:attrNameLst>
                                          <p:attrName>style.visibility</p:attrName>
                                        </p:attrNameLst>
                                      </p:cBhvr>
                                      <p:to>
                                        <p:strVal val="visible"/>
                                      </p:to>
                                    </p:set>
                                    <p:animEffect filter="fade" transition="in">
                                      <p:cBhvr>
                                        <p:cTn dur="500"/>
                                        <p:tgtEl>
                                          <p:spTgt spid="43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38">
                                            <p:txEl>
                                              <p:pRg end="1" st="1"/>
                                            </p:txEl>
                                          </p:spTgt>
                                        </p:tgtEl>
                                        <p:attrNameLst>
                                          <p:attrName>style.visibility</p:attrName>
                                        </p:attrNameLst>
                                      </p:cBhvr>
                                      <p:to>
                                        <p:strVal val="visible"/>
                                      </p:to>
                                    </p:set>
                                    <p:animEffect filter="fade" transition="in">
                                      <p:cBhvr>
                                        <p:cTn dur="500"/>
                                        <p:tgtEl>
                                          <p:spTgt spid="43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38">
                                            <p:txEl>
                                              <p:pRg end="2" st="2"/>
                                            </p:txEl>
                                          </p:spTgt>
                                        </p:tgtEl>
                                        <p:attrNameLst>
                                          <p:attrName>style.visibility</p:attrName>
                                        </p:attrNameLst>
                                      </p:cBhvr>
                                      <p:to>
                                        <p:strVal val="visible"/>
                                      </p:to>
                                    </p:set>
                                    <p:animEffect filter="fade" transition="in">
                                      <p:cBhvr>
                                        <p:cTn dur="500"/>
                                        <p:tgtEl>
                                          <p:spTgt spid="43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438">
                                            <p:txEl>
                                              <p:pRg end="3" st="3"/>
                                            </p:txEl>
                                          </p:spTgt>
                                        </p:tgtEl>
                                        <p:attrNameLst>
                                          <p:attrName>style.visibility</p:attrName>
                                        </p:attrNameLst>
                                      </p:cBhvr>
                                      <p:to>
                                        <p:strVal val="visible"/>
                                      </p:to>
                                    </p:set>
                                    <p:animEffect filter="fade" transition="in">
                                      <p:cBhvr>
                                        <p:cTn dur="500"/>
                                        <p:tgtEl>
                                          <p:spTgt spid="43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pic>
        <p:nvPicPr>
          <p:cNvPr descr="81269_1203303913.gif" id="104" name="Shape 104"/>
          <p:cNvPicPr preferRelativeResize="0"/>
          <p:nvPr/>
        </p:nvPicPr>
        <p:blipFill rotWithShape="1">
          <a:blip r:embed="rId3">
            <a:alphaModFix/>
          </a:blip>
          <a:srcRect b="0" l="0" r="0" t="0"/>
          <a:stretch/>
        </p:blipFill>
        <p:spPr>
          <a:xfrm>
            <a:off x="4644007" y="404663"/>
            <a:ext cx="4170040" cy="864095"/>
          </a:xfrm>
          <a:prstGeom prst="roundRect">
            <a:avLst>
              <a:gd fmla="val 16667" name="adj"/>
            </a:avLst>
          </a:prstGeom>
          <a:noFill/>
          <a:ln cap="flat" cmpd="sng" w="57150">
            <a:solidFill>
              <a:srgbClr val="990033"/>
            </a:solidFill>
            <a:prstDash val="solid"/>
            <a:round/>
            <a:headEnd len="med" w="med" type="none"/>
            <a:tailEnd len="med" w="med" type="none"/>
          </a:ln>
        </p:spPr>
      </p:pic>
      <p:sp>
        <p:nvSpPr>
          <p:cNvPr id="105" name="Shape 105"/>
          <p:cNvSpPr/>
          <p:nvPr/>
        </p:nvSpPr>
        <p:spPr>
          <a:xfrm>
            <a:off x="4714876" y="357165"/>
            <a:ext cx="3857652" cy="923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5400" u="none" cap="none" strike="noStrike">
                <a:solidFill>
                  <a:schemeClr val="dk1"/>
                </a:solidFill>
                <a:latin typeface="Calibri"/>
                <a:ea typeface="Calibri"/>
                <a:cs typeface="Calibri"/>
                <a:sym typeface="Calibri"/>
              </a:rPr>
              <a:t>ماذا سنتعلم؟</a:t>
            </a:r>
          </a:p>
        </p:txBody>
      </p:sp>
      <p:pic>
        <p:nvPicPr>
          <p:cNvPr descr="16-800w.png" id="106" name="Shape 106"/>
          <p:cNvPicPr preferRelativeResize="0"/>
          <p:nvPr/>
        </p:nvPicPr>
        <p:blipFill rotWithShape="1">
          <a:blip r:embed="rId4">
            <a:alphaModFix/>
          </a:blip>
          <a:srcRect b="0" l="0" r="0" t="0"/>
          <a:stretch/>
        </p:blipFill>
        <p:spPr>
          <a:xfrm>
            <a:off x="323528" y="1988840"/>
            <a:ext cx="8568951" cy="4572000"/>
          </a:xfrm>
          <a:prstGeom prst="rect">
            <a:avLst/>
          </a:prstGeom>
          <a:solidFill>
            <a:schemeClr val="lt1"/>
          </a:solidFill>
          <a:ln>
            <a:noFill/>
          </a:ln>
        </p:spPr>
      </p:pic>
      <p:sp>
        <p:nvSpPr>
          <p:cNvPr id="107" name="Shape 107"/>
          <p:cNvSpPr/>
          <p:nvPr/>
        </p:nvSpPr>
        <p:spPr>
          <a:xfrm>
            <a:off x="971600" y="2579419"/>
            <a:ext cx="7236295" cy="76944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rgbClr val="0000CC"/>
              </a:buClr>
              <a:buSzPct val="100000"/>
              <a:buFont typeface="Arial"/>
              <a:buChar char="•"/>
            </a:pPr>
            <a:r>
              <a:rPr b="1" lang="ar-EG" sz="4400">
                <a:solidFill>
                  <a:srgbClr val="0000CC"/>
                </a:solidFill>
                <a:latin typeface="Calibri"/>
                <a:ea typeface="Calibri"/>
                <a:cs typeface="Calibri"/>
                <a:sym typeface="Calibri"/>
              </a:rPr>
              <a:t>نماذج للمهارات الاجتماعية:</a:t>
            </a:r>
          </a:p>
        </p:txBody>
      </p:sp>
      <p:sp>
        <p:nvSpPr>
          <p:cNvPr id="108" name="Shape 108"/>
          <p:cNvSpPr/>
          <p:nvPr/>
        </p:nvSpPr>
        <p:spPr>
          <a:xfrm>
            <a:off x="4143371" y="3429001"/>
            <a:ext cx="4236470" cy="707886"/>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القيادة</a:t>
            </a:r>
          </a:p>
        </p:txBody>
      </p:sp>
      <p:sp>
        <p:nvSpPr>
          <p:cNvPr id="109" name="Shape 109"/>
          <p:cNvSpPr/>
          <p:nvPr/>
        </p:nvSpPr>
        <p:spPr>
          <a:xfrm>
            <a:off x="4143371" y="3987232"/>
            <a:ext cx="4236470" cy="707886"/>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التعاون</a:t>
            </a:r>
          </a:p>
        </p:txBody>
      </p:sp>
      <p:sp>
        <p:nvSpPr>
          <p:cNvPr id="110" name="Shape 110"/>
          <p:cNvSpPr/>
          <p:nvPr/>
        </p:nvSpPr>
        <p:spPr>
          <a:xfrm>
            <a:off x="4143371" y="4643446"/>
            <a:ext cx="4236470" cy="707886"/>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توكيد الذات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2" name="Shape 442"/>
        <p:cNvGrpSpPr/>
        <p:nvPr/>
      </p:nvGrpSpPr>
      <p:grpSpPr>
        <a:xfrm>
          <a:off x="0" y="0"/>
          <a:ext cx="0" cy="0"/>
          <a:chOff x="0" y="0"/>
          <a:chExt cx="0" cy="0"/>
        </a:xfrm>
      </p:grpSpPr>
      <p:sp>
        <p:nvSpPr>
          <p:cNvPr id="443" name="Shape 443"/>
          <p:cNvSpPr/>
          <p:nvPr/>
        </p:nvSpPr>
        <p:spPr>
          <a:xfrm>
            <a:off x="5357817" y="138335"/>
            <a:ext cx="3642165" cy="914400"/>
          </a:xfrm>
          <a:prstGeom prst="round2DiagRect">
            <a:avLst>
              <a:gd fmla="val 16667" name="adj1"/>
              <a:gd fmla="val 0" name="adj2"/>
            </a:avLst>
          </a:prstGeom>
          <a:solidFill>
            <a:schemeClr val="dk1"/>
          </a:solidFill>
          <a:ln cap="flat" cmpd="sng" w="38100">
            <a:solidFill>
              <a:schemeClr val="lt1"/>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45700" lIns="91425" rIns="91425" tIns="45700">
            <a:noAutofit/>
          </a:bodyPr>
          <a:lstStyle/>
          <a:p>
            <a:pPr indent="0" lvl="0" marL="0" marR="0" rtl="1" algn="ctr">
              <a:spcBef>
                <a:spcPts val="0"/>
              </a:spcBef>
              <a:buNone/>
            </a:pPr>
            <a:r>
              <a:t/>
            </a:r>
            <a:endParaRPr sz="1800">
              <a:solidFill>
                <a:srgbClr val="FF0000"/>
              </a:solidFill>
              <a:latin typeface="Calibri"/>
              <a:ea typeface="Calibri"/>
              <a:cs typeface="Calibri"/>
              <a:sym typeface="Calibri"/>
            </a:endParaRPr>
          </a:p>
        </p:txBody>
      </p:sp>
      <p:sp>
        <p:nvSpPr>
          <p:cNvPr id="444" name="Shape 444"/>
          <p:cNvSpPr/>
          <p:nvPr/>
        </p:nvSpPr>
        <p:spPr>
          <a:xfrm>
            <a:off x="5572132" y="214289"/>
            <a:ext cx="3413113" cy="923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5400">
                <a:solidFill>
                  <a:srgbClr val="00FFFF"/>
                </a:solidFill>
                <a:latin typeface="Calibri"/>
                <a:ea typeface="Calibri"/>
                <a:cs typeface="Calibri"/>
                <a:sym typeface="Calibri"/>
              </a:rPr>
              <a:t>مهارات حياتية</a:t>
            </a:r>
          </a:p>
        </p:txBody>
      </p:sp>
      <p:pic>
        <p:nvPicPr>
          <p:cNvPr descr="gggggggggggggggg.gif" id="445" name="Shape 445"/>
          <p:cNvPicPr preferRelativeResize="0"/>
          <p:nvPr/>
        </p:nvPicPr>
        <p:blipFill rotWithShape="1">
          <a:blip r:embed="rId3">
            <a:alphaModFix/>
          </a:blip>
          <a:srcRect b="0" l="0" r="0" t="0"/>
          <a:stretch/>
        </p:blipFill>
        <p:spPr>
          <a:xfrm>
            <a:off x="428595" y="1722118"/>
            <a:ext cx="8501121" cy="4778715"/>
          </a:xfrm>
          <a:prstGeom prst="rect">
            <a:avLst/>
          </a:prstGeom>
          <a:noFill/>
          <a:ln>
            <a:noFill/>
          </a:ln>
        </p:spPr>
      </p:pic>
      <p:sp>
        <p:nvSpPr>
          <p:cNvPr id="446" name="Shape 446"/>
          <p:cNvSpPr/>
          <p:nvPr/>
        </p:nvSpPr>
        <p:spPr>
          <a:xfrm>
            <a:off x="827583" y="2167961"/>
            <a:ext cx="7488831" cy="3046988"/>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800">
                <a:solidFill>
                  <a:srgbClr val="7030A0"/>
                </a:solidFill>
                <a:latin typeface="Calibri"/>
                <a:ea typeface="Calibri"/>
                <a:cs typeface="Calibri"/>
                <a:sym typeface="Calibri"/>
              </a:rPr>
              <a:t>من المهارات الحياتية في حياتنا القدرة على التفاوض والحوار، وتذكر موقف استطعت فيه النجاح في التفاوض مع عدم ظلم الآخرين.</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pic>
        <p:nvPicPr>
          <p:cNvPr descr="894770615.png" id="451" name="Shape 451"/>
          <p:cNvPicPr preferRelativeResize="0"/>
          <p:nvPr/>
        </p:nvPicPr>
        <p:blipFill rotWithShape="1">
          <a:blip r:embed="rId3">
            <a:alphaModFix/>
          </a:blip>
          <a:srcRect b="0" l="0" r="0" t="0"/>
          <a:stretch/>
        </p:blipFill>
        <p:spPr>
          <a:xfrm>
            <a:off x="5500694" y="476672"/>
            <a:ext cx="3169337" cy="1152128"/>
          </a:xfrm>
          <a:prstGeom prst="rect">
            <a:avLst/>
          </a:prstGeom>
          <a:noFill/>
          <a:ln>
            <a:noFill/>
          </a:ln>
          <a:effectLst>
            <a:outerShdw blurRad="44450" algn="ctr" dir="5400000" dist="27939">
              <a:srgbClr val="000000">
                <a:alpha val="31764"/>
              </a:srgbClr>
            </a:outerShdw>
          </a:effectLst>
        </p:spPr>
      </p:pic>
      <p:sp>
        <p:nvSpPr>
          <p:cNvPr id="452" name="Shape 452"/>
          <p:cNvSpPr/>
          <p:nvPr/>
        </p:nvSpPr>
        <p:spPr>
          <a:xfrm>
            <a:off x="5929321" y="571479"/>
            <a:ext cx="226215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chemeClr val="dk1"/>
                </a:solidFill>
                <a:latin typeface="Calibri"/>
                <a:ea typeface="Calibri"/>
                <a:cs typeface="Calibri"/>
                <a:sym typeface="Calibri"/>
              </a:rPr>
              <a:t>نشاط 1-4</a:t>
            </a:r>
          </a:p>
        </p:txBody>
      </p:sp>
      <p:pic>
        <p:nvPicPr>
          <p:cNvPr descr="889svfoir2ec.gif" id="453" name="Shape 453"/>
          <p:cNvPicPr preferRelativeResize="0"/>
          <p:nvPr/>
        </p:nvPicPr>
        <p:blipFill rotWithShape="1">
          <a:blip r:embed="rId4">
            <a:alphaModFix/>
          </a:blip>
          <a:srcRect b="0" l="0" r="0" t="0"/>
          <a:stretch/>
        </p:blipFill>
        <p:spPr>
          <a:xfrm>
            <a:off x="395536" y="1916832"/>
            <a:ext cx="8208910" cy="4680520"/>
          </a:xfrm>
          <a:prstGeom prst="rect">
            <a:avLst/>
          </a:prstGeom>
          <a:solidFill>
            <a:schemeClr val="lt1"/>
          </a:solidFill>
          <a:ln>
            <a:noFill/>
          </a:ln>
        </p:spPr>
      </p:pic>
      <p:sp>
        <p:nvSpPr>
          <p:cNvPr id="454" name="Shape 454"/>
          <p:cNvSpPr/>
          <p:nvPr/>
        </p:nvSpPr>
        <p:spPr>
          <a:xfrm>
            <a:off x="1214413" y="2285991"/>
            <a:ext cx="6696744"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FF0000"/>
                </a:solidFill>
                <a:latin typeface="Calibri"/>
                <a:ea typeface="Calibri"/>
                <a:cs typeface="Calibri"/>
                <a:sym typeface="Calibri"/>
              </a:rPr>
              <a:t>قيم صاحب هذه الشخصية (من حيث توكيد الذات)</a:t>
            </a:r>
          </a:p>
        </p:txBody>
      </p:sp>
      <p:sp>
        <p:nvSpPr>
          <p:cNvPr id="455" name="Shape 455"/>
          <p:cNvSpPr/>
          <p:nvPr/>
        </p:nvSpPr>
        <p:spPr>
          <a:xfrm>
            <a:off x="1000100" y="3429000"/>
            <a:ext cx="6895379" cy="286232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rgbClr val="00B0F0"/>
                </a:solidFill>
                <a:latin typeface="Calibri"/>
                <a:ea typeface="Calibri"/>
                <a:cs typeface="Calibri"/>
                <a:sym typeface="Calibri"/>
              </a:rPr>
              <a:t>هو الذي يسمح للآخرين بأخذ حقوقه ويكون عاجزاً عن المطالبة بها، صوته ضعيف، متردد وخافت، وغالباً يبدي الموافقة ولا يتمسك برأيه بالرغم من صحته، ويقع ضحية لاستغلال الآخرين ومكرهم،</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pic>
        <p:nvPicPr>
          <p:cNvPr descr="894770615.png" id="460" name="Shape 460"/>
          <p:cNvPicPr preferRelativeResize="0"/>
          <p:nvPr/>
        </p:nvPicPr>
        <p:blipFill rotWithShape="1">
          <a:blip r:embed="rId3">
            <a:alphaModFix/>
          </a:blip>
          <a:srcRect b="0" l="0" r="0" t="0"/>
          <a:stretch/>
        </p:blipFill>
        <p:spPr>
          <a:xfrm>
            <a:off x="5500694" y="476672"/>
            <a:ext cx="3169337" cy="1152128"/>
          </a:xfrm>
          <a:prstGeom prst="rect">
            <a:avLst/>
          </a:prstGeom>
          <a:noFill/>
          <a:ln>
            <a:noFill/>
          </a:ln>
          <a:effectLst>
            <a:outerShdw blurRad="44450" algn="ctr" dir="5400000" dist="27939">
              <a:srgbClr val="000000">
                <a:alpha val="31764"/>
              </a:srgbClr>
            </a:outerShdw>
          </a:effectLst>
        </p:spPr>
      </p:pic>
      <p:sp>
        <p:nvSpPr>
          <p:cNvPr id="461" name="Shape 461"/>
          <p:cNvSpPr/>
          <p:nvPr/>
        </p:nvSpPr>
        <p:spPr>
          <a:xfrm>
            <a:off x="5929321" y="571479"/>
            <a:ext cx="226215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chemeClr val="dk1"/>
                </a:solidFill>
                <a:latin typeface="Calibri"/>
                <a:ea typeface="Calibri"/>
                <a:cs typeface="Calibri"/>
                <a:sym typeface="Calibri"/>
              </a:rPr>
              <a:t>نشاط 1-4</a:t>
            </a:r>
          </a:p>
        </p:txBody>
      </p:sp>
      <p:pic>
        <p:nvPicPr>
          <p:cNvPr descr="889svfoir2ec.gif" id="462" name="Shape 462"/>
          <p:cNvPicPr preferRelativeResize="0"/>
          <p:nvPr/>
        </p:nvPicPr>
        <p:blipFill rotWithShape="1">
          <a:blip r:embed="rId4">
            <a:alphaModFix/>
          </a:blip>
          <a:srcRect b="0" l="0" r="0" t="0"/>
          <a:stretch/>
        </p:blipFill>
        <p:spPr>
          <a:xfrm>
            <a:off x="395536" y="1916832"/>
            <a:ext cx="8208910" cy="4680520"/>
          </a:xfrm>
          <a:prstGeom prst="rect">
            <a:avLst/>
          </a:prstGeom>
          <a:solidFill>
            <a:schemeClr val="lt1"/>
          </a:solidFill>
          <a:ln>
            <a:noFill/>
          </a:ln>
        </p:spPr>
      </p:pic>
      <p:sp>
        <p:nvSpPr>
          <p:cNvPr id="463" name="Shape 463"/>
          <p:cNvSpPr/>
          <p:nvPr/>
        </p:nvSpPr>
        <p:spPr>
          <a:xfrm>
            <a:off x="1214413" y="2285991"/>
            <a:ext cx="6696744"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FF0000"/>
                </a:solidFill>
                <a:latin typeface="Calibri"/>
                <a:ea typeface="Calibri"/>
                <a:cs typeface="Calibri"/>
                <a:sym typeface="Calibri"/>
              </a:rPr>
              <a:t>قيم صاحب هذه الشخصية (من حيث توكيد الذات)</a:t>
            </a:r>
          </a:p>
        </p:txBody>
      </p:sp>
      <p:sp>
        <p:nvSpPr>
          <p:cNvPr id="464" name="Shape 464"/>
          <p:cNvSpPr/>
          <p:nvPr/>
        </p:nvSpPr>
        <p:spPr>
          <a:xfrm>
            <a:off x="1000100" y="3478130"/>
            <a:ext cx="6895379" cy="230832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rgbClr val="00B0F0"/>
                </a:solidFill>
                <a:latin typeface="Calibri"/>
                <a:ea typeface="Calibri"/>
                <a:cs typeface="Calibri"/>
                <a:sym typeface="Calibri"/>
              </a:rPr>
              <a:t>ولديه أفكار جميلة لا يستطيع قولها أو يفصح عنها بشكل خجول، وغالبا يشعر بالتوتر والضيق، ومع مرور الوقت تذوب شخصيته فلا يستشار ولا يؤخذ برأيه.</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8" name="Shape 468"/>
        <p:cNvGrpSpPr/>
        <p:nvPr/>
      </p:nvGrpSpPr>
      <p:grpSpPr>
        <a:xfrm>
          <a:off x="0" y="0"/>
          <a:ext cx="0" cy="0"/>
          <a:chOff x="0" y="0"/>
          <a:chExt cx="0" cy="0"/>
        </a:xfrm>
      </p:grpSpPr>
      <p:pic>
        <p:nvPicPr>
          <p:cNvPr descr="894770615.png" id="469" name="Shape 469"/>
          <p:cNvPicPr preferRelativeResize="0"/>
          <p:nvPr/>
        </p:nvPicPr>
        <p:blipFill rotWithShape="1">
          <a:blip r:embed="rId3">
            <a:alphaModFix/>
          </a:blip>
          <a:srcRect b="0" l="0" r="0" t="0"/>
          <a:stretch/>
        </p:blipFill>
        <p:spPr>
          <a:xfrm>
            <a:off x="5500694" y="476672"/>
            <a:ext cx="3169337" cy="1152128"/>
          </a:xfrm>
          <a:prstGeom prst="rect">
            <a:avLst/>
          </a:prstGeom>
          <a:noFill/>
          <a:ln>
            <a:noFill/>
          </a:ln>
          <a:effectLst>
            <a:outerShdw blurRad="44450" algn="ctr" dir="5400000" dist="27939">
              <a:srgbClr val="000000">
                <a:alpha val="31764"/>
              </a:srgbClr>
            </a:outerShdw>
          </a:effectLst>
        </p:spPr>
      </p:pic>
      <p:sp>
        <p:nvSpPr>
          <p:cNvPr id="470" name="Shape 470"/>
          <p:cNvSpPr/>
          <p:nvPr/>
        </p:nvSpPr>
        <p:spPr>
          <a:xfrm>
            <a:off x="5929321" y="571479"/>
            <a:ext cx="226215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chemeClr val="dk1"/>
                </a:solidFill>
                <a:latin typeface="Calibri"/>
                <a:ea typeface="Calibri"/>
                <a:cs typeface="Calibri"/>
                <a:sym typeface="Calibri"/>
              </a:rPr>
              <a:t>نشاط 1-4</a:t>
            </a:r>
          </a:p>
        </p:txBody>
      </p:sp>
      <p:pic>
        <p:nvPicPr>
          <p:cNvPr descr="889svfoir2ec.gif" id="471" name="Shape 471"/>
          <p:cNvPicPr preferRelativeResize="0"/>
          <p:nvPr/>
        </p:nvPicPr>
        <p:blipFill rotWithShape="1">
          <a:blip r:embed="rId4">
            <a:alphaModFix/>
          </a:blip>
          <a:srcRect b="0" l="0" r="0" t="0"/>
          <a:stretch/>
        </p:blipFill>
        <p:spPr>
          <a:xfrm>
            <a:off x="395536" y="1916832"/>
            <a:ext cx="8208910" cy="4680520"/>
          </a:xfrm>
          <a:prstGeom prst="rect">
            <a:avLst/>
          </a:prstGeom>
          <a:solidFill>
            <a:schemeClr val="lt1"/>
          </a:solidFill>
          <a:ln>
            <a:noFill/>
          </a:ln>
        </p:spPr>
      </p:pic>
      <p:sp>
        <p:nvSpPr>
          <p:cNvPr id="472" name="Shape 472"/>
          <p:cNvSpPr/>
          <p:nvPr/>
        </p:nvSpPr>
        <p:spPr>
          <a:xfrm>
            <a:off x="1214413" y="2285991"/>
            <a:ext cx="6696744"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FF0000"/>
                </a:solidFill>
                <a:latin typeface="Calibri"/>
                <a:ea typeface="Calibri"/>
                <a:cs typeface="Calibri"/>
                <a:sym typeface="Calibri"/>
              </a:rPr>
              <a:t>قيم صاحب هذه الشخصية (من حيث توكيد الذات)</a:t>
            </a:r>
          </a:p>
        </p:txBody>
      </p:sp>
      <p:sp>
        <p:nvSpPr>
          <p:cNvPr id="473" name="Shape 473"/>
          <p:cNvSpPr/>
          <p:nvPr/>
        </p:nvSpPr>
        <p:spPr>
          <a:xfrm>
            <a:off x="1071537" y="4000503"/>
            <a:ext cx="6895379"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rgbClr val="0000CC"/>
                </a:solidFill>
                <a:latin typeface="Calibri"/>
                <a:ea typeface="Calibri"/>
                <a:cs typeface="Calibri"/>
                <a:sym typeface="Calibri"/>
              </a:rPr>
              <a:t>شخصية تعاني من إنكار الذات.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7" name="Shape 477"/>
        <p:cNvGrpSpPr/>
        <p:nvPr/>
      </p:nvGrpSpPr>
      <p:grpSpPr>
        <a:xfrm>
          <a:off x="0" y="0"/>
          <a:ext cx="0" cy="0"/>
          <a:chOff x="0" y="0"/>
          <a:chExt cx="0" cy="0"/>
        </a:xfrm>
      </p:grpSpPr>
      <p:pic>
        <p:nvPicPr>
          <p:cNvPr descr="9OFF%20s.jpg" id="478" name="Shape 478"/>
          <p:cNvPicPr preferRelativeResize="0"/>
          <p:nvPr/>
        </p:nvPicPr>
        <p:blipFill rotWithShape="1">
          <a:blip r:embed="rId3">
            <a:alphaModFix/>
          </a:blip>
          <a:srcRect b="0" l="0" r="0" t="0"/>
          <a:stretch/>
        </p:blipFill>
        <p:spPr>
          <a:xfrm>
            <a:off x="6072198" y="332656"/>
            <a:ext cx="2676265" cy="990997"/>
          </a:xfrm>
          <a:prstGeom prst="rect">
            <a:avLst/>
          </a:prstGeom>
          <a:noFill/>
          <a:ln cap="flat" cmpd="sng" w="38100">
            <a:solidFill>
              <a:srgbClr val="E5B8B7"/>
            </a:solidFill>
            <a:prstDash val="solid"/>
            <a:round/>
            <a:headEnd len="med" w="med" type="none"/>
            <a:tailEnd len="med" w="med" type="none"/>
          </a:ln>
        </p:spPr>
      </p:pic>
      <p:sp>
        <p:nvSpPr>
          <p:cNvPr id="479" name="Shape 479"/>
          <p:cNvSpPr/>
          <p:nvPr/>
        </p:nvSpPr>
        <p:spPr>
          <a:xfrm>
            <a:off x="6342292" y="404663"/>
            <a:ext cx="226215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rgbClr val="FFFF66"/>
                </a:solidFill>
                <a:latin typeface="Calibri"/>
                <a:ea typeface="Calibri"/>
                <a:cs typeface="Calibri"/>
                <a:sym typeface="Calibri"/>
              </a:rPr>
              <a:t>نشاط 1-5</a:t>
            </a:r>
          </a:p>
        </p:txBody>
      </p:sp>
      <p:pic>
        <p:nvPicPr>
          <p:cNvPr descr="c-1.png" id="480" name="Shape 480"/>
          <p:cNvPicPr preferRelativeResize="0"/>
          <p:nvPr/>
        </p:nvPicPr>
        <p:blipFill rotWithShape="1">
          <a:blip r:embed="rId4">
            <a:alphaModFix/>
          </a:blip>
          <a:srcRect b="0" l="0" r="0" t="0"/>
          <a:stretch/>
        </p:blipFill>
        <p:spPr>
          <a:xfrm>
            <a:off x="323528" y="1905000"/>
            <a:ext cx="8568951" cy="4188295"/>
          </a:xfrm>
          <a:prstGeom prst="rect">
            <a:avLst/>
          </a:prstGeom>
          <a:solidFill>
            <a:schemeClr val="lt1"/>
          </a:solidFill>
          <a:ln>
            <a:noFill/>
          </a:ln>
        </p:spPr>
      </p:pic>
      <p:sp>
        <p:nvSpPr>
          <p:cNvPr id="481" name="Shape 481"/>
          <p:cNvSpPr/>
          <p:nvPr/>
        </p:nvSpPr>
        <p:spPr>
          <a:xfrm>
            <a:off x="1000100" y="2285991"/>
            <a:ext cx="7200799"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C0099"/>
                </a:solidFill>
                <a:latin typeface="Calibri"/>
                <a:ea typeface="Calibri"/>
                <a:cs typeface="Calibri"/>
                <a:sym typeface="Calibri"/>
              </a:rPr>
              <a:t>اختر ثلاث صفات اجتماعية تتمنى أن يصفك الآخرون بها؟</a:t>
            </a:r>
          </a:p>
        </p:txBody>
      </p:sp>
      <p:sp>
        <p:nvSpPr>
          <p:cNvPr id="482" name="Shape 482"/>
          <p:cNvSpPr/>
          <p:nvPr/>
        </p:nvSpPr>
        <p:spPr>
          <a:xfrm>
            <a:off x="1357290" y="4000503"/>
            <a:ext cx="6707573" cy="1569660"/>
          </a:xfrm>
          <a:prstGeom prst="rect">
            <a:avLst/>
          </a:prstGeom>
          <a:noFill/>
          <a:ln>
            <a:noFill/>
          </a:ln>
        </p:spPr>
        <p:txBody>
          <a:bodyPr anchorCtr="0" anchor="ctr" bIns="45700" lIns="91425" rIns="91425" tIns="45700">
            <a:noAutofit/>
          </a:bodyPr>
          <a:lstStyle/>
          <a:p>
            <a:pPr indent="0" lvl="0" marL="0" marR="0" rtl="1" algn="r">
              <a:spcBef>
                <a:spcPts val="0"/>
              </a:spcBef>
              <a:buClr>
                <a:srgbClr val="0000CC"/>
              </a:buClr>
              <a:buSzPct val="100000"/>
              <a:buFont typeface="Arial"/>
              <a:buChar char="•"/>
            </a:pPr>
            <a:r>
              <a:rPr b="1" lang="ar-EG" sz="3200">
                <a:solidFill>
                  <a:srgbClr val="0000CC"/>
                </a:solidFill>
                <a:latin typeface="Calibri"/>
                <a:ea typeface="Calibri"/>
                <a:cs typeface="Calibri"/>
                <a:sym typeface="Calibri"/>
              </a:rPr>
              <a:t>الحقوق الخاصة.</a:t>
            </a:r>
          </a:p>
          <a:p>
            <a:pPr indent="0" lvl="0" marL="0" marR="0" rtl="1" algn="r">
              <a:spcBef>
                <a:spcPts val="0"/>
              </a:spcBef>
              <a:buClr>
                <a:srgbClr val="0000CC"/>
              </a:buClr>
              <a:buSzPct val="100000"/>
              <a:buFont typeface="Arial"/>
              <a:buChar char="•"/>
            </a:pPr>
            <a:r>
              <a:rPr b="1" lang="ar-EG" sz="3200">
                <a:solidFill>
                  <a:srgbClr val="0000CC"/>
                </a:solidFill>
                <a:latin typeface="Calibri"/>
                <a:ea typeface="Calibri"/>
                <a:cs typeface="Calibri"/>
                <a:sym typeface="Calibri"/>
              </a:rPr>
              <a:t>مواجهة الآخرين.</a:t>
            </a:r>
          </a:p>
          <a:p>
            <a:pPr indent="0" lvl="0" marL="0" marR="0" rtl="1" algn="r">
              <a:spcBef>
                <a:spcPts val="0"/>
              </a:spcBef>
              <a:buClr>
                <a:srgbClr val="0000CC"/>
              </a:buClr>
              <a:buSzPct val="100000"/>
              <a:buFont typeface="Arial"/>
              <a:buChar char="•"/>
            </a:pPr>
            <a:r>
              <a:rPr b="1" lang="ar-EG" sz="3200">
                <a:solidFill>
                  <a:srgbClr val="0000CC"/>
                </a:solidFill>
                <a:latin typeface="Calibri"/>
                <a:ea typeface="Calibri"/>
                <a:cs typeface="Calibri"/>
                <a:sym typeface="Calibri"/>
              </a:rPr>
              <a:t>متعاون.</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xEl>
                                              <p:pRg end="0" st="0"/>
                                            </p:txEl>
                                          </p:spTgt>
                                        </p:tgtEl>
                                        <p:attrNameLst>
                                          <p:attrName>style.visibility</p:attrName>
                                        </p:attrNameLst>
                                      </p:cBhvr>
                                      <p:to>
                                        <p:strVal val="visible"/>
                                      </p:to>
                                    </p:set>
                                    <p:animEffect filter="fade" transition="in">
                                      <p:cBhvr>
                                        <p:cTn dur="500"/>
                                        <p:tgtEl>
                                          <p:spTgt spid="4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xEl>
                                              <p:pRg end="1" st="1"/>
                                            </p:txEl>
                                          </p:spTgt>
                                        </p:tgtEl>
                                        <p:attrNameLst>
                                          <p:attrName>style.visibility</p:attrName>
                                        </p:attrNameLst>
                                      </p:cBhvr>
                                      <p:to>
                                        <p:strVal val="visible"/>
                                      </p:to>
                                    </p:set>
                                    <p:animEffect filter="fade" transition="in">
                                      <p:cBhvr>
                                        <p:cTn dur="500"/>
                                        <p:tgtEl>
                                          <p:spTgt spid="4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xEl>
                                              <p:pRg end="2" st="2"/>
                                            </p:txEl>
                                          </p:spTgt>
                                        </p:tgtEl>
                                        <p:attrNameLst>
                                          <p:attrName>style.visibility</p:attrName>
                                        </p:attrNameLst>
                                      </p:cBhvr>
                                      <p:to>
                                        <p:strVal val="visible"/>
                                      </p:to>
                                    </p:set>
                                    <p:animEffect filter="fade" transition="in">
                                      <p:cBhvr>
                                        <p:cTn dur="500"/>
                                        <p:tgtEl>
                                          <p:spTgt spid="48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pic>
        <p:nvPicPr>
          <p:cNvPr descr="9OFF%20s.jpg" id="487" name="Shape 487"/>
          <p:cNvPicPr preferRelativeResize="0"/>
          <p:nvPr/>
        </p:nvPicPr>
        <p:blipFill rotWithShape="1">
          <a:blip r:embed="rId3">
            <a:alphaModFix/>
          </a:blip>
          <a:srcRect b="0" l="0" r="0" t="0"/>
          <a:stretch/>
        </p:blipFill>
        <p:spPr>
          <a:xfrm>
            <a:off x="6072198" y="332656"/>
            <a:ext cx="2676265" cy="990997"/>
          </a:xfrm>
          <a:prstGeom prst="rect">
            <a:avLst/>
          </a:prstGeom>
          <a:noFill/>
          <a:ln cap="flat" cmpd="sng" w="38100">
            <a:solidFill>
              <a:srgbClr val="E5B8B7"/>
            </a:solidFill>
            <a:prstDash val="solid"/>
            <a:round/>
            <a:headEnd len="med" w="med" type="none"/>
            <a:tailEnd len="med" w="med" type="none"/>
          </a:ln>
        </p:spPr>
      </p:pic>
      <p:sp>
        <p:nvSpPr>
          <p:cNvPr id="488" name="Shape 488"/>
          <p:cNvSpPr/>
          <p:nvPr/>
        </p:nvSpPr>
        <p:spPr>
          <a:xfrm>
            <a:off x="6342292" y="404663"/>
            <a:ext cx="226215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rgbClr val="FFFF66"/>
                </a:solidFill>
                <a:latin typeface="Calibri"/>
                <a:ea typeface="Calibri"/>
                <a:cs typeface="Calibri"/>
                <a:sym typeface="Calibri"/>
              </a:rPr>
              <a:t>نشاط 1-5</a:t>
            </a:r>
          </a:p>
        </p:txBody>
      </p:sp>
      <p:pic>
        <p:nvPicPr>
          <p:cNvPr descr="c-1.png" id="489" name="Shape 489"/>
          <p:cNvPicPr preferRelativeResize="0"/>
          <p:nvPr/>
        </p:nvPicPr>
        <p:blipFill rotWithShape="1">
          <a:blip r:embed="rId4">
            <a:alphaModFix/>
          </a:blip>
          <a:srcRect b="0" l="0" r="0" t="0"/>
          <a:stretch/>
        </p:blipFill>
        <p:spPr>
          <a:xfrm>
            <a:off x="323528" y="1905000"/>
            <a:ext cx="8568951" cy="4188295"/>
          </a:xfrm>
          <a:prstGeom prst="rect">
            <a:avLst/>
          </a:prstGeom>
          <a:solidFill>
            <a:schemeClr val="lt1"/>
          </a:solidFill>
          <a:ln>
            <a:noFill/>
          </a:ln>
        </p:spPr>
      </p:pic>
      <p:sp>
        <p:nvSpPr>
          <p:cNvPr id="490" name="Shape 490"/>
          <p:cNvSpPr/>
          <p:nvPr/>
        </p:nvSpPr>
        <p:spPr>
          <a:xfrm>
            <a:off x="1000100" y="2285991"/>
            <a:ext cx="7200799"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00FF"/>
                </a:solidFill>
                <a:latin typeface="Calibri"/>
                <a:ea typeface="Calibri"/>
                <a:cs typeface="Calibri"/>
                <a:sym typeface="Calibri"/>
              </a:rPr>
              <a:t>(ب) اكتب ما يفسر اختيارك لهذه الصفات وما علاقتها بحياتك؟</a:t>
            </a:r>
          </a:p>
        </p:txBody>
      </p:sp>
      <p:sp>
        <p:nvSpPr>
          <p:cNvPr id="491" name="Shape 491"/>
          <p:cNvSpPr/>
          <p:nvPr/>
        </p:nvSpPr>
        <p:spPr>
          <a:xfrm>
            <a:off x="1357290" y="4211428"/>
            <a:ext cx="6707573" cy="64633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3600">
                <a:solidFill>
                  <a:srgbClr val="FF0000"/>
                </a:solidFill>
                <a:latin typeface="Calibri"/>
                <a:ea typeface="Calibri"/>
                <a:cs typeface="Calibri"/>
                <a:sym typeface="Calibri"/>
              </a:rPr>
              <a:t>هذه الصفات مهمة في توكيد الذات.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xEl>
                                              <p:pRg end="0" st="0"/>
                                            </p:txEl>
                                          </p:spTgt>
                                        </p:tgtEl>
                                        <p:attrNameLst>
                                          <p:attrName>style.visibility</p:attrName>
                                        </p:attrNameLst>
                                      </p:cBhvr>
                                      <p:to>
                                        <p:strVal val="visible"/>
                                      </p:to>
                                    </p:set>
                                    <p:animEffect filter="fade" transition="in">
                                      <p:cBhvr>
                                        <p:cTn dur="500"/>
                                        <p:tgtEl>
                                          <p:spTgt spid="49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5" name="Shape 495"/>
        <p:cNvGrpSpPr/>
        <p:nvPr/>
      </p:nvGrpSpPr>
      <p:grpSpPr>
        <a:xfrm>
          <a:off x="0" y="0"/>
          <a:ext cx="0" cy="0"/>
          <a:chOff x="0" y="0"/>
          <a:chExt cx="0" cy="0"/>
        </a:xfrm>
      </p:grpSpPr>
      <p:pic>
        <p:nvPicPr>
          <p:cNvPr descr="9OFF%20s.jpg" id="496" name="Shape 496"/>
          <p:cNvPicPr preferRelativeResize="0"/>
          <p:nvPr/>
        </p:nvPicPr>
        <p:blipFill rotWithShape="1">
          <a:blip r:embed="rId3">
            <a:alphaModFix/>
          </a:blip>
          <a:srcRect b="0" l="0" r="0" t="0"/>
          <a:stretch/>
        </p:blipFill>
        <p:spPr>
          <a:xfrm>
            <a:off x="6072198" y="332656"/>
            <a:ext cx="2676265" cy="990997"/>
          </a:xfrm>
          <a:prstGeom prst="rect">
            <a:avLst/>
          </a:prstGeom>
          <a:noFill/>
          <a:ln cap="flat" cmpd="sng" w="38100">
            <a:solidFill>
              <a:srgbClr val="E5B8B7"/>
            </a:solidFill>
            <a:prstDash val="solid"/>
            <a:round/>
            <a:headEnd len="med" w="med" type="none"/>
            <a:tailEnd len="med" w="med" type="none"/>
          </a:ln>
        </p:spPr>
      </p:pic>
      <p:sp>
        <p:nvSpPr>
          <p:cNvPr id="497" name="Shape 497"/>
          <p:cNvSpPr/>
          <p:nvPr/>
        </p:nvSpPr>
        <p:spPr>
          <a:xfrm>
            <a:off x="6342292" y="404663"/>
            <a:ext cx="226215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rgbClr val="FFFF66"/>
                </a:solidFill>
                <a:latin typeface="Calibri"/>
                <a:ea typeface="Calibri"/>
                <a:cs typeface="Calibri"/>
                <a:sym typeface="Calibri"/>
              </a:rPr>
              <a:t>نشاط 1-5</a:t>
            </a:r>
          </a:p>
        </p:txBody>
      </p:sp>
      <p:pic>
        <p:nvPicPr>
          <p:cNvPr descr="c-1.png" id="498" name="Shape 498"/>
          <p:cNvPicPr preferRelativeResize="0"/>
          <p:nvPr/>
        </p:nvPicPr>
        <p:blipFill rotWithShape="1">
          <a:blip r:embed="rId4">
            <a:alphaModFix/>
          </a:blip>
          <a:srcRect b="0" l="0" r="0" t="0"/>
          <a:stretch/>
        </p:blipFill>
        <p:spPr>
          <a:xfrm>
            <a:off x="323528" y="1905000"/>
            <a:ext cx="8568951" cy="4188295"/>
          </a:xfrm>
          <a:prstGeom prst="rect">
            <a:avLst/>
          </a:prstGeom>
          <a:solidFill>
            <a:schemeClr val="lt1"/>
          </a:solidFill>
          <a:ln>
            <a:noFill/>
          </a:ln>
        </p:spPr>
      </p:pic>
      <p:sp>
        <p:nvSpPr>
          <p:cNvPr id="499" name="Shape 499"/>
          <p:cNvSpPr/>
          <p:nvPr/>
        </p:nvSpPr>
        <p:spPr>
          <a:xfrm>
            <a:off x="1000100" y="2285991"/>
            <a:ext cx="7200799"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00FF"/>
                </a:solidFill>
                <a:latin typeface="Calibri"/>
                <a:ea typeface="Calibri"/>
                <a:cs typeface="Calibri"/>
                <a:sym typeface="Calibri"/>
              </a:rPr>
              <a:t>(ج) لماذا لا تستطيع امتلاك هذه الصفة؟</a:t>
            </a:r>
          </a:p>
        </p:txBody>
      </p:sp>
      <p:sp>
        <p:nvSpPr>
          <p:cNvPr id="500" name="Shape 500"/>
          <p:cNvSpPr/>
          <p:nvPr/>
        </p:nvSpPr>
        <p:spPr>
          <a:xfrm>
            <a:off x="1357290" y="4000503"/>
            <a:ext cx="6707573" cy="338554"/>
          </a:xfrm>
          <a:prstGeom prst="rect">
            <a:avLst/>
          </a:prstGeom>
          <a:noFill/>
          <a:ln>
            <a:noFill/>
          </a:ln>
        </p:spPr>
        <p:txBody>
          <a:bodyPr anchorCtr="0" anchor="ctr" bIns="45700" lIns="91425" rIns="91425" tIns="45700">
            <a:noAutofit/>
          </a:bodyPr>
          <a:lstStyle/>
          <a:p>
            <a:pPr indent="-514350" lvl="0" marL="514350" marR="0" rtl="1" algn="ctr">
              <a:spcBef>
                <a:spcPts val="0"/>
              </a:spcBef>
              <a:buSzPct val="25000"/>
              <a:buNone/>
            </a:pPr>
            <a:r>
              <a:rPr b="1" lang="ar-EG" sz="1600">
                <a:solidFill>
                  <a:schemeClr val="dk1"/>
                </a:solidFill>
                <a:latin typeface="Calibri"/>
                <a:ea typeface="Calibri"/>
                <a:cs typeface="Calibri"/>
                <a:sym typeface="Calibri"/>
              </a:rPr>
              <a:t>.....................................................................</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0" st="0"/>
                                            </p:txEl>
                                          </p:spTgt>
                                        </p:tgtEl>
                                        <p:attrNameLst>
                                          <p:attrName>style.visibility</p:attrName>
                                        </p:attrNameLst>
                                      </p:cBhvr>
                                      <p:to>
                                        <p:strVal val="visible"/>
                                      </p:to>
                                    </p:set>
                                    <p:animEffect filter="fade" transition="in">
                                      <p:cBhvr>
                                        <p:cTn dur="500"/>
                                        <p:tgtEl>
                                          <p:spTgt spid="50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4" name="Shape 504"/>
        <p:cNvGrpSpPr/>
        <p:nvPr/>
      </p:nvGrpSpPr>
      <p:grpSpPr>
        <a:xfrm>
          <a:off x="0" y="0"/>
          <a:ext cx="0" cy="0"/>
          <a:chOff x="0" y="0"/>
          <a:chExt cx="0" cy="0"/>
        </a:xfrm>
      </p:grpSpPr>
      <p:pic>
        <p:nvPicPr>
          <p:cNvPr descr="صورة1.png" id="505" name="Shape 505"/>
          <p:cNvPicPr preferRelativeResize="0"/>
          <p:nvPr/>
        </p:nvPicPr>
        <p:blipFill rotWithShape="1">
          <a:blip r:embed="rId3">
            <a:alphaModFix/>
          </a:blip>
          <a:srcRect b="0" l="0" r="0" t="0"/>
          <a:stretch/>
        </p:blipFill>
        <p:spPr>
          <a:xfrm>
            <a:off x="5940151" y="260647"/>
            <a:ext cx="2915816" cy="1440160"/>
          </a:xfrm>
          <a:prstGeom prst="rect">
            <a:avLst/>
          </a:prstGeom>
          <a:noFill/>
          <a:ln>
            <a:noFill/>
          </a:ln>
        </p:spPr>
      </p:pic>
      <p:sp>
        <p:nvSpPr>
          <p:cNvPr id="506" name="Shape 506"/>
          <p:cNvSpPr/>
          <p:nvPr/>
        </p:nvSpPr>
        <p:spPr>
          <a:xfrm>
            <a:off x="6221655" y="476672"/>
            <a:ext cx="2238776"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000099"/>
                </a:solidFill>
                <a:latin typeface="Calibri"/>
                <a:ea typeface="Calibri"/>
                <a:cs typeface="Calibri"/>
                <a:sym typeface="Calibri"/>
              </a:rPr>
              <a:t>روابط</a:t>
            </a:r>
          </a:p>
        </p:txBody>
      </p:sp>
      <p:pic>
        <p:nvPicPr>
          <p:cNvPr descr="frames48.gif" id="507" name="Shape 507"/>
          <p:cNvPicPr preferRelativeResize="0"/>
          <p:nvPr/>
        </p:nvPicPr>
        <p:blipFill rotWithShape="1">
          <a:blip r:embed="rId4">
            <a:alphaModFix/>
          </a:blip>
          <a:srcRect b="0" l="0" r="0" t="0"/>
          <a:stretch/>
        </p:blipFill>
        <p:spPr>
          <a:xfrm>
            <a:off x="0" y="1916832"/>
            <a:ext cx="9144000" cy="4392488"/>
          </a:xfrm>
          <a:prstGeom prst="rect">
            <a:avLst/>
          </a:prstGeom>
          <a:solidFill>
            <a:schemeClr val="lt1"/>
          </a:solidFill>
          <a:ln>
            <a:noFill/>
          </a:ln>
        </p:spPr>
      </p:pic>
      <p:sp>
        <p:nvSpPr>
          <p:cNvPr id="508" name="Shape 508"/>
          <p:cNvSpPr/>
          <p:nvPr/>
        </p:nvSpPr>
        <p:spPr>
          <a:xfrm>
            <a:off x="827583" y="3258450"/>
            <a:ext cx="7488831" cy="138499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موقع الشفا للصحة النفسية والتربية الخاصة</a:t>
            </a:r>
          </a:p>
          <a:p>
            <a:pPr indent="0" lvl="0" marL="0" marR="0" rtl="1" algn="ctr">
              <a:spcBef>
                <a:spcPts val="0"/>
              </a:spcBef>
              <a:buSzPct val="25000"/>
              <a:buNone/>
            </a:pPr>
            <a:r>
              <a:rPr b="1" lang="ar-EG" sz="4400" u="sng">
                <a:solidFill>
                  <a:schemeClr val="hlink"/>
                </a:solidFill>
                <a:latin typeface="Calibri"/>
                <a:ea typeface="Calibri"/>
                <a:cs typeface="Calibri"/>
                <a:sym typeface="Calibri"/>
                <a:hlinkClick r:id="rId5"/>
              </a:rPr>
              <a:t>http://shifaportal.com</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2" name="Shape 512"/>
        <p:cNvGrpSpPr/>
        <p:nvPr/>
      </p:nvGrpSpPr>
      <p:grpSpPr>
        <a:xfrm>
          <a:off x="0" y="0"/>
          <a:ext cx="0" cy="0"/>
          <a:chOff x="0" y="0"/>
          <a:chExt cx="0" cy="0"/>
        </a:xfrm>
      </p:grpSpPr>
      <p:grpSp>
        <p:nvGrpSpPr>
          <p:cNvPr id="513" name="Shape 513"/>
          <p:cNvGrpSpPr/>
          <p:nvPr/>
        </p:nvGrpSpPr>
        <p:grpSpPr>
          <a:xfrm>
            <a:off x="539551" y="1700808"/>
            <a:ext cx="7920880" cy="3168352"/>
            <a:chOff x="1585974" y="838200"/>
            <a:chExt cx="6136096" cy="4895056"/>
          </a:xfrm>
        </p:grpSpPr>
        <p:sp>
          <p:nvSpPr>
            <p:cNvPr id="514" name="Shape 514"/>
            <p:cNvSpPr/>
            <p:nvPr/>
          </p:nvSpPr>
          <p:spPr>
            <a:xfrm>
              <a:off x="2579866" y="1844824"/>
              <a:ext cx="4323459" cy="2952328"/>
            </a:xfrm>
            <a:prstGeom prst="roundRect">
              <a:avLst>
                <a:gd fmla="val 2118"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FRM0026.JPG" id="515" name="Shape 515"/>
            <p:cNvPicPr preferRelativeResize="0"/>
            <p:nvPr/>
          </p:nvPicPr>
          <p:blipFill rotWithShape="1">
            <a:blip r:embed="rId3">
              <a:alphaModFix/>
            </a:blip>
            <a:srcRect b="0" l="0" r="0" t="0"/>
            <a:stretch/>
          </p:blipFill>
          <p:spPr>
            <a:xfrm>
              <a:off x="1585974" y="838200"/>
              <a:ext cx="6136096" cy="4895056"/>
            </a:xfrm>
            <a:prstGeom prst="rect">
              <a:avLst/>
            </a:prstGeom>
            <a:noFill/>
            <a:ln>
              <a:noFill/>
            </a:ln>
          </p:spPr>
        </p:pic>
      </p:grpSp>
      <p:sp>
        <p:nvSpPr>
          <p:cNvPr id="516" name="Shape 516"/>
          <p:cNvSpPr/>
          <p:nvPr/>
        </p:nvSpPr>
        <p:spPr>
          <a:xfrm>
            <a:off x="1763688" y="2492896"/>
            <a:ext cx="5400599"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8800">
                <a:solidFill>
                  <a:schemeClr val="lt1"/>
                </a:solidFill>
                <a:latin typeface="Calibri"/>
                <a:ea typeface="Calibri"/>
                <a:cs typeface="Calibri"/>
                <a:sym typeface="Calibri"/>
              </a:rPr>
              <a:t>تقويم ذاتي </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0" name="Shape 520"/>
        <p:cNvGrpSpPr/>
        <p:nvPr/>
      </p:nvGrpSpPr>
      <p:grpSpPr>
        <a:xfrm>
          <a:off x="0" y="0"/>
          <a:ext cx="0" cy="0"/>
          <a:chOff x="0" y="0"/>
          <a:chExt cx="0" cy="0"/>
        </a:xfrm>
      </p:grpSpPr>
      <p:pic>
        <p:nvPicPr>
          <p:cNvPr descr="img_1355588190_703.png" id="521" name="Shape 521"/>
          <p:cNvPicPr preferRelativeResize="0"/>
          <p:nvPr/>
        </p:nvPicPr>
        <p:blipFill rotWithShape="1">
          <a:blip r:embed="rId3">
            <a:alphaModFix/>
          </a:blip>
          <a:srcRect b="0" l="0" r="0" t="0"/>
          <a:stretch/>
        </p:blipFill>
        <p:spPr>
          <a:xfrm>
            <a:off x="539552" y="500041"/>
            <a:ext cx="8064896" cy="5836662"/>
          </a:xfrm>
          <a:prstGeom prst="rect">
            <a:avLst/>
          </a:prstGeom>
          <a:noFill/>
          <a:ln>
            <a:noFill/>
          </a:ln>
        </p:spPr>
      </p:pic>
      <p:sp>
        <p:nvSpPr>
          <p:cNvPr id="522" name="Shape 522"/>
          <p:cNvSpPr/>
          <p:nvPr/>
        </p:nvSpPr>
        <p:spPr>
          <a:xfrm>
            <a:off x="1214413" y="1000108"/>
            <a:ext cx="6624735" cy="258532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5400">
                <a:solidFill>
                  <a:schemeClr val="dk1"/>
                </a:solidFill>
                <a:latin typeface="Calibri"/>
                <a:ea typeface="Calibri"/>
                <a:cs typeface="Calibri"/>
                <a:sym typeface="Calibri"/>
              </a:rPr>
              <a:t>اكتب الأفكار الثلاث الأكثر أهمية والتي تعلمتها من وحدة المهارات الاجتماعية</a:t>
            </a:r>
            <a:r>
              <a:rPr b="1" lang="ar-EG" sz="5400">
                <a:solidFill>
                  <a:srgbClr val="002060"/>
                </a:solidFill>
                <a:latin typeface="Calibri"/>
                <a:ea typeface="Calibri"/>
                <a:cs typeface="Calibri"/>
                <a:sym typeface="Calibri"/>
              </a:rPr>
              <a:t>.</a:t>
            </a:r>
          </a:p>
        </p:txBody>
      </p:sp>
      <p:sp>
        <p:nvSpPr>
          <p:cNvPr id="523" name="Shape 523"/>
          <p:cNvSpPr/>
          <p:nvPr/>
        </p:nvSpPr>
        <p:spPr>
          <a:xfrm>
            <a:off x="1428728" y="4000503"/>
            <a:ext cx="6136070" cy="1754325"/>
          </a:xfrm>
          <a:prstGeom prst="rect">
            <a:avLst/>
          </a:prstGeom>
          <a:noFill/>
          <a:ln>
            <a:noFill/>
          </a:ln>
        </p:spPr>
        <p:txBody>
          <a:bodyPr anchorCtr="0" anchor="ctr" bIns="45700" lIns="91425" rIns="91425" tIns="45700">
            <a:noAutofit/>
          </a:bodyPr>
          <a:lstStyle/>
          <a:p>
            <a:pPr indent="0" lvl="0" marL="0" marR="0" rtl="1" algn="r">
              <a:spcBef>
                <a:spcPts val="0"/>
              </a:spcBef>
              <a:buClr>
                <a:srgbClr val="0000CC"/>
              </a:buClr>
              <a:buSzPct val="100000"/>
              <a:buFont typeface="Arial"/>
              <a:buChar char="•"/>
            </a:pPr>
            <a:r>
              <a:rPr b="1" lang="ar-EG" sz="3600">
                <a:solidFill>
                  <a:srgbClr val="0000CC"/>
                </a:solidFill>
                <a:latin typeface="Calibri"/>
                <a:ea typeface="Calibri"/>
                <a:cs typeface="Calibri"/>
                <a:sym typeface="Calibri"/>
              </a:rPr>
              <a:t>القيادة.</a:t>
            </a:r>
          </a:p>
          <a:p>
            <a:pPr indent="0" lvl="0" marL="0" marR="0" rtl="1" algn="r">
              <a:spcBef>
                <a:spcPts val="0"/>
              </a:spcBef>
              <a:buClr>
                <a:srgbClr val="0000CC"/>
              </a:buClr>
              <a:buSzPct val="100000"/>
              <a:buFont typeface="Arial"/>
              <a:buChar char="•"/>
            </a:pPr>
            <a:r>
              <a:rPr b="1" lang="ar-EG" sz="3600">
                <a:solidFill>
                  <a:srgbClr val="0000CC"/>
                </a:solidFill>
                <a:latin typeface="Calibri"/>
                <a:ea typeface="Calibri"/>
                <a:cs typeface="Calibri"/>
                <a:sym typeface="Calibri"/>
              </a:rPr>
              <a:t>التعاون.</a:t>
            </a:r>
          </a:p>
          <a:p>
            <a:pPr indent="0" lvl="0" marL="0" marR="0" rtl="1" algn="r">
              <a:spcBef>
                <a:spcPts val="0"/>
              </a:spcBef>
              <a:buClr>
                <a:srgbClr val="0000CC"/>
              </a:buClr>
              <a:buSzPct val="100000"/>
              <a:buFont typeface="Arial"/>
              <a:buChar char="•"/>
            </a:pPr>
            <a:r>
              <a:rPr b="1" lang="ar-EG" sz="3600">
                <a:solidFill>
                  <a:srgbClr val="0000CC"/>
                </a:solidFill>
                <a:latin typeface="Calibri"/>
                <a:ea typeface="Calibri"/>
                <a:cs typeface="Calibri"/>
                <a:sym typeface="Calibri"/>
              </a:rPr>
              <a:t>توكيد الذات.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0" st="0"/>
                                            </p:txEl>
                                          </p:spTgt>
                                        </p:tgtEl>
                                        <p:attrNameLst>
                                          <p:attrName>style.visibility</p:attrName>
                                        </p:attrNameLst>
                                      </p:cBhvr>
                                      <p:to>
                                        <p:strVal val="visible"/>
                                      </p:to>
                                    </p:set>
                                    <p:animEffect filter="fade" transition="in">
                                      <p:cBhvr>
                                        <p:cTn dur="500"/>
                                        <p:tgtEl>
                                          <p:spTgt spid="5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1" st="1"/>
                                            </p:txEl>
                                          </p:spTgt>
                                        </p:tgtEl>
                                        <p:attrNameLst>
                                          <p:attrName>style.visibility</p:attrName>
                                        </p:attrNameLst>
                                      </p:cBhvr>
                                      <p:to>
                                        <p:strVal val="visible"/>
                                      </p:to>
                                    </p:set>
                                    <p:animEffect filter="fade" transition="in">
                                      <p:cBhvr>
                                        <p:cTn dur="500"/>
                                        <p:tgtEl>
                                          <p:spTgt spid="5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2" st="2"/>
                                            </p:txEl>
                                          </p:spTgt>
                                        </p:tgtEl>
                                        <p:attrNameLst>
                                          <p:attrName>style.visibility</p:attrName>
                                        </p:attrNameLst>
                                      </p:cBhvr>
                                      <p:to>
                                        <p:strVal val="visible"/>
                                      </p:to>
                                    </p:set>
                                    <p:animEffect filter="fade" transition="in">
                                      <p:cBhvr>
                                        <p:cTn dur="500"/>
                                        <p:tgtEl>
                                          <p:spTgt spid="52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pic>
        <p:nvPicPr>
          <p:cNvPr descr="9OFF%20s.jpg" id="115" name="Shape 115"/>
          <p:cNvPicPr preferRelativeResize="0"/>
          <p:nvPr/>
        </p:nvPicPr>
        <p:blipFill rotWithShape="1">
          <a:blip r:embed="rId3">
            <a:alphaModFix/>
          </a:blip>
          <a:srcRect b="0" l="0" r="0" t="0"/>
          <a:stretch/>
        </p:blipFill>
        <p:spPr>
          <a:xfrm>
            <a:off x="642910" y="332656"/>
            <a:ext cx="8105554" cy="990997"/>
          </a:xfrm>
          <a:prstGeom prst="rect">
            <a:avLst/>
          </a:prstGeom>
          <a:noFill/>
          <a:ln cap="flat" cmpd="sng" w="38100">
            <a:solidFill>
              <a:srgbClr val="E5B8B7"/>
            </a:solidFill>
            <a:prstDash val="solid"/>
            <a:round/>
            <a:headEnd len="med" w="med" type="none"/>
            <a:tailEnd len="med" w="med" type="none"/>
          </a:ln>
        </p:spPr>
      </p:pic>
      <p:sp>
        <p:nvSpPr>
          <p:cNvPr id="116" name="Shape 116"/>
          <p:cNvSpPr/>
          <p:nvPr/>
        </p:nvSpPr>
        <p:spPr>
          <a:xfrm>
            <a:off x="857225" y="404663"/>
            <a:ext cx="7819232"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FFFF00"/>
                </a:solidFill>
                <a:latin typeface="Calibri"/>
                <a:ea typeface="Calibri"/>
                <a:cs typeface="Calibri"/>
                <a:sym typeface="Calibri"/>
              </a:rPr>
              <a:t>أولا: مهارة القيادة The command</a:t>
            </a:r>
          </a:p>
        </p:txBody>
      </p:sp>
      <p:pic>
        <p:nvPicPr>
          <p:cNvPr descr="c-1.png" id="117" name="Shape 117"/>
          <p:cNvPicPr preferRelativeResize="0"/>
          <p:nvPr/>
        </p:nvPicPr>
        <p:blipFill rotWithShape="1">
          <a:blip r:embed="rId4">
            <a:alphaModFix/>
          </a:blip>
          <a:srcRect b="0" l="0" r="0" t="0"/>
          <a:stretch/>
        </p:blipFill>
        <p:spPr>
          <a:xfrm>
            <a:off x="323528" y="1905000"/>
            <a:ext cx="8568951" cy="4188295"/>
          </a:xfrm>
          <a:prstGeom prst="rect">
            <a:avLst/>
          </a:prstGeom>
          <a:solidFill>
            <a:schemeClr val="lt1"/>
          </a:solidFill>
          <a:ln>
            <a:noFill/>
          </a:ln>
        </p:spPr>
      </p:pic>
      <p:sp>
        <p:nvSpPr>
          <p:cNvPr id="118" name="Shape 118"/>
          <p:cNvSpPr/>
          <p:nvPr/>
        </p:nvSpPr>
        <p:spPr>
          <a:xfrm>
            <a:off x="1071537" y="2276872"/>
            <a:ext cx="7072362" cy="34163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القيادة من المهارات الاجتماعية الهامة لأن لها تأثيراً كبيراً على الأفراد وعلى المجتمع ككل. من أمثلة القيادة الفذة الرسول محمد صلى الله عليه وسلم الذي امتلك من صفات القيادة ما مكنه بتوفيق الله من جعل أمته أفضل الأمم حيث وصفها الله سبحانه وتعالى في كتابه </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7" name="Shape 527"/>
        <p:cNvGrpSpPr/>
        <p:nvPr/>
      </p:nvGrpSpPr>
      <p:grpSpPr>
        <a:xfrm>
          <a:off x="0" y="0"/>
          <a:ext cx="0" cy="0"/>
          <a:chOff x="0" y="0"/>
          <a:chExt cx="0" cy="0"/>
        </a:xfrm>
      </p:grpSpPr>
      <p:pic>
        <p:nvPicPr>
          <p:cNvPr descr="img_1355588190_703.png" id="528" name="Shape 528"/>
          <p:cNvPicPr preferRelativeResize="0"/>
          <p:nvPr/>
        </p:nvPicPr>
        <p:blipFill rotWithShape="1">
          <a:blip r:embed="rId3">
            <a:alphaModFix/>
          </a:blip>
          <a:srcRect b="0" l="0" r="0" t="0"/>
          <a:stretch/>
        </p:blipFill>
        <p:spPr>
          <a:xfrm>
            <a:off x="539552" y="500041"/>
            <a:ext cx="8064896" cy="5836662"/>
          </a:xfrm>
          <a:prstGeom prst="rect">
            <a:avLst/>
          </a:prstGeom>
          <a:noFill/>
          <a:ln>
            <a:noFill/>
          </a:ln>
        </p:spPr>
      </p:pic>
      <p:sp>
        <p:nvSpPr>
          <p:cNvPr id="529" name="Shape 529"/>
          <p:cNvSpPr/>
          <p:nvPr/>
        </p:nvSpPr>
        <p:spPr>
          <a:xfrm>
            <a:off x="1214413" y="1000108"/>
            <a:ext cx="6624735" cy="2585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5400">
                <a:solidFill>
                  <a:schemeClr val="dk1"/>
                </a:solidFill>
                <a:latin typeface="Calibri"/>
                <a:ea typeface="Calibri"/>
                <a:cs typeface="Calibri"/>
                <a:sym typeface="Calibri"/>
              </a:rPr>
              <a:t>اكتب تساؤلين تريد أن تجد لهما إجابة وإضافة بعد انتهاء وحدة المهارات الاجتماعية.</a:t>
            </a:r>
          </a:p>
        </p:txBody>
      </p:sp>
      <p:sp>
        <p:nvSpPr>
          <p:cNvPr id="530" name="Shape 530"/>
          <p:cNvSpPr/>
          <p:nvPr/>
        </p:nvSpPr>
        <p:spPr>
          <a:xfrm>
            <a:off x="1357290" y="4423483"/>
            <a:ext cx="6207507" cy="107721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200">
                <a:solidFill>
                  <a:srgbClr val="0000CC"/>
                </a:solidFill>
                <a:latin typeface="Calibri"/>
                <a:ea typeface="Calibri"/>
                <a:cs typeface="Calibri"/>
                <a:sym typeface="Calibri"/>
              </a:rPr>
              <a:t>ما هي أهمية التعاون في حياتنا؟</a:t>
            </a:r>
          </a:p>
          <a:p>
            <a:pPr indent="0" lvl="0" marL="0" marR="0" rtl="1" algn="r">
              <a:spcBef>
                <a:spcPts val="0"/>
              </a:spcBef>
              <a:buSzPct val="25000"/>
              <a:buNone/>
            </a:pPr>
            <a:r>
              <a:rPr b="1" lang="ar-EG" sz="3200">
                <a:solidFill>
                  <a:srgbClr val="0000CC"/>
                </a:solidFill>
                <a:latin typeface="Calibri"/>
                <a:ea typeface="Calibri"/>
                <a:cs typeface="Calibri"/>
                <a:sym typeface="Calibri"/>
              </a:rPr>
              <a:t>ما هي أهمية توكيد الذات للفرد والمجتمع؟</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0" st="0"/>
                                            </p:txEl>
                                          </p:spTgt>
                                        </p:tgtEl>
                                        <p:attrNameLst>
                                          <p:attrName>style.visibility</p:attrName>
                                        </p:attrNameLst>
                                      </p:cBhvr>
                                      <p:to>
                                        <p:strVal val="visible"/>
                                      </p:to>
                                    </p:set>
                                    <p:animEffect filter="fade" transition="in">
                                      <p:cBhvr>
                                        <p:cTn dur="500"/>
                                        <p:tgtEl>
                                          <p:spTgt spid="5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1" st="1"/>
                                            </p:txEl>
                                          </p:spTgt>
                                        </p:tgtEl>
                                        <p:attrNameLst>
                                          <p:attrName>style.visibility</p:attrName>
                                        </p:attrNameLst>
                                      </p:cBhvr>
                                      <p:to>
                                        <p:strVal val="visible"/>
                                      </p:to>
                                    </p:set>
                                    <p:animEffect filter="fade" transition="in">
                                      <p:cBhvr>
                                        <p:cTn dur="500"/>
                                        <p:tgtEl>
                                          <p:spTgt spid="53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4" name="Shape 534"/>
        <p:cNvGrpSpPr/>
        <p:nvPr/>
      </p:nvGrpSpPr>
      <p:grpSpPr>
        <a:xfrm>
          <a:off x="0" y="0"/>
          <a:ext cx="0" cy="0"/>
          <a:chOff x="0" y="0"/>
          <a:chExt cx="0" cy="0"/>
        </a:xfrm>
      </p:grpSpPr>
      <p:pic>
        <p:nvPicPr>
          <p:cNvPr descr="img_1355588190_703.png" id="535" name="Shape 535"/>
          <p:cNvPicPr preferRelativeResize="0"/>
          <p:nvPr/>
        </p:nvPicPr>
        <p:blipFill rotWithShape="1">
          <a:blip r:embed="rId3">
            <a:alphaModFix/>
          </a:blip>
          <a:srcRect b="0" l="0" r="0" t="0"/>
          <a:stretch/>
        </p:blipFill>
        <p:spPr>
          <a:xfrm>
            <a:off x="539552" y="500041"/>
            <a:ext cx="8064896" cy="5836662"/>
          </a:xfrm>
          <a:prstGeom prst="rect">
            <a:avLst/>
          </a:prstGeom>
          <a:noFill/>
          <a:ln>
            <a:noFill/>
          </a:ln>
        </p:spPr>
      </p:pic>
      <p:sp>
        <p:nvSpPr>
          <p:cNvPr id="536" name="Shape 536"/>
          <p:cNvSpPr/>
          <p:nvPr/>
        </p:nvSpPr>
        <p:spPr>
          <a:xfrm>
            <a:off x="1214413" y="1000108"/>
            <a:ext cx="6624735" cy="2585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5400">
                <a:solidFill>
                  <a:schemeClr val="dk1"/>
                </a:solidFill>
                <a:latin typeface="Calibri"/>
                <a:ea typeface="Calibri"/>
                <a:cs typeface="Calibri"/>
                <a:sym typeface="Calibri"/>
              </a:rPr>
              <a:t>اكتب شيئًا واحدا تستطيع تطبيقه مما تعلمته في هذه الوحدة.</a:t>
            </a:r>
          </a:p>
        </p:txBody>
      </p:sp>
      <p:sp>
        <p:nvSpPr>
          <p:cNvPr id="537" name="Shape 537"/>
          <p:cNvSpPr/>
          <p:nvPr/>
        </p:nvSpPr>
        <p:spPr>
          <a:xfrm>
            <a:off x="1357290" y="4000503"/>
            <a:ext cx="6707573" cy="1569660"/>
          </a:xfrm>
          <a:prstGeom prst="rect">
            <a:avLst/>
          </a:prstGeom>
          <a:noFill/>
          <a:ln>
            <a:noFill/>
          </a:ln>
        </p:spPr>
        <p:txBody>
          <a:bodyPr anchorCtr="0" anchor="ctr" bIns="45700" lIns="91425" rIns="91425" tIns="45700">
            <a:noAutofit/>
          </a:bodyPr>
          <a:lstStyle/>
          <a:p>
            <a:pPr indent="0" lvl="0" marL="0" marR="0" rtl="1" algn="just">
              <a:spcBef>
                <a:spcPts val="0"/>
              </a:spcBef>
              <a:buSzPct val="25000"/>
              <a:buNone/>
            </a:pPr>
            <a:r>
              <a:rPr b="1" lang="ar-EG" sz="3200">
                <a:solidFill>
                  <a:srgbClr val="0000CC"/>
                </a:solidFill>
                <a:latin typeface="Calibri"/>
                <a:ea typeface="Calibri"/>
                <a:cs typeface="Calibri"/>
                <a:sym typeface="Calibri"/>
              </a:rPr>
              <a:t>عند امتلاك الإنسان للمهارات التوكيدية ستتحسن حياتنا الخاصة، وتتطور علاقتنا الاجتماعية وسنشعر بالرضا عن أنفسنا.</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xEl>
                                              <p:pRg end="0" st="0"/>
                                            </p:txEl>
                                          </p:spTgt>
                                        </p:tgtEl>
                                        <p:attrNameLst>
                                          <p:attrName>style.visibility</p:attrName>
                                        </p:attrNameLst>
                                      </p:cBhvr>
                                      <p:to>
                                        <p:strVal val="visible"/>
                                      </p:to>
                                    </p:set>
                                    <p:animEffect filter="fade" transition="in">
                                      <p:cBhvr>
                                        <p:cTn dur="500"/>
                                        <p:tgtEl>
                                          <p:spTgt spid="5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1" name="Shape 541"/>
        <p:cNvGrpSpPr/>
        <p:nvPr/>
      </p:nvGrpSpPr>
      <p:grpSpPr>
        <a:xfrm>
          <a:off x="0" y="0"/>
          <a:ext cx="0" cy="0"/>
          <a:chOff x="0" y="0"/>
          <a:chExt cx="0" cy="0"/>
        </a:xfrm>
      </p:grpSpPr>
      <p:grpSp>
        <p:nvGrpSpPr>
          <p:cNvPr id="542" name="Shape 542"/>
          <p:cNvGrpSpPr/>
          <p:nvPr/>
        </p:nvGrpSpPr>
        <p:grpSpPr>
          <a:xfrm>
            <a:off x="1979712" y="1340768"/>
            <a:ext cx="5544615" cy="3744416"/>
            <a:chOff x="1909823" y="1340720"/>
            <a:chExt cx="5205149" cy="3744109"/>
          </a:xfrm>
        </p:grpSpPr>
        <p:sp>
          <p:nvSpPr>
            <p:cNvPr id="543" name="Shape 543"/>
            <p:cNvSpPr/>
            <p:nvPr/>
          </p:nvSpPr>
          <p:spPr>
            <a:xfrm>
              <a:off x="2285288" y="1752518"/>
              <a:ext cx="4496252" cy="2895362"/>
            </a:xfrm>
            <a:prstGeom prst="flowChartTerminator">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86345169_forma5a2.png" id="544" name="Shape 544"/>
            <p:cNvPicPr preferRelativeResize="0"/>
            <p:nvPr/>
          </p:nvPicPr>
          <p:blipFill rotWithShape="1">
            <a:blip r:embed="rId3">
              <a:alphaModFix/>
            </a:blip>
            <a:srcRect b="0" l="0" r="0" t="0"/>
            <a:stretch/>
          </p:blipFill>
          <p:spPr>
            <a:xfrm>
              <a:off x="1909823" y="1340720"/>
              <a:ext cx="5205149" cy="3744109"/>
            </a:xfrm>
            <a:prstGeom prst="rect">
              <a:avLst/>
            </a:prstGeom>
            <a:noFill/>
            <a:ln>
              <a:noFill/>
            </a:ln>
          </p:spPr>
        </p:pic>
      </p:grpSp>
      <p:sp>
        <p:nvSpPr>
          <p:cNvPr id="545" name="Shape 545"/>
          <p:cNvSpPr/>
          <p:nvPr/>
        </p:nvSpPr>
        <p:spPr>
          <a:xfrm>
            <a:off x="2786050" y="2428867"/>
            <a:ext cx="3746990" cy="1200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7200">
                <a:solidFill>
                  <a:srgbClr val="FF0000"/>
                </a:solidFill>
                <a:latin typeface="Calibri"/>
                <a:ea typeface="Calibri"/>
                <a:cs typeface="Calibri"/>
                <a:sym typeface="Calibri"/>
              </a:rPr>
              <a:t>التقويم</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9" name="Shape 549"/>
        <p:cNvGrpSpPr/>
        <p:nvPr/>
      </p:nvGrpSpPr>
      <p:grpSpPr>
        <a:xfrm>
          <a:off x="0" y="0"/>
          <a:ext cx="0" cy="0"/>
          <a:chOff x="0" y="0"/>
          <a:chExt cx="0" cy="0"/>
        </a:xfrm>
      </p:grpSpPr>
      <p:grpSp>
        <p:nvGrpSpPr>
          <p:cNvPr id="550" name="Shape 550"/>
          <p:cNvGrpSpPr/>
          <p:nvPr/>
        </p:nvGrpSpPr>
        <p:grpSpPr>
          <a:xfrm>
            <a:off x="228600" y="332655"/>
            <a:ext cx="8763000" cy="6336703"/>
            <a:chOff x="0" y="2143116"/>
            <a:chExt cx="9144000" cy="4714883"/>
          </a:xfrm>
        </p:grpSpPr>
        <p:sp>
          <p:nvSpPr>
            <p:cNvPr id="551" name="Shape 551"/>
            <p:cNvSpPr/>
            <p:nvPr/>
          </p:nvSpPr>
          <p:spPr>
            <a:xfrm>
              <a:off x="428625" y="2356056"/>
              <a:ext cx="8201025" cy="4144024"/>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roses.png" id="552" name="Shape 552"/>
            <p:cNvPicPr preferRelativeResize="0"/>
            <p:nvPr/>
          </p:nvPicPr>
          <p:blipFill rotWithShape="1">
            <a:blip r:embed="rId3">
              <a:alphaModFix/>
            </a:blip>
            <a:srcRect b="0" l="0" r="0" t="0"/>
            <a:stretch/>
          </p:blipFill>
          <p:spPr>
            <a:xfrm>
              <a:off x="0" y="2143116"/>
              <a:ext cx="9144000" cy="4714883"/>
            </a:xfrm>
            <a:prstGeom prst="rect">
              <a:avLst/>
            </a:prstGeom>
            <a:noFill/>
            <a:ln>
              <a:noFill/>
            </a:ln>
          </p:spPr>
        </p:pic>
      </p:grpSp>
      <p:sp>
        <p:nvSpPr>
          <p:cNvPr id="553" name="Shape 553"/>
          <p:cNvSpPr/>
          <p:nvPr/>
        </p:nvSpPr>
        <p:spPr>
          <a:xfrm>
            <a:off x="1043608" y="980728"/>
            <a:ext cx="6769100" cy="452431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FF0000"/>
                </a:solidFill>
                <a:latin typeface="Calibri"/>
                <a:ea typeface="Calibri"/>
                <a:cs typeface="Calibri"/>
                <a:sym typeface="Calibri"/>
              </a:rPr>
              <a:t>س1: </a:t>
            </a:r>
            <a:r>
              <a:rPr b="1" lang="ar-EG" sz="3600">
                <a:solidFill>
                  <a:srgbClr val="009900"/>
                </a:solidFill>
                <a:latin typeface="Calibri"/>
                <a:ea typeface="Calibri"/>
                <a:cs typeface="Calibri"/>
                <a:sym typeface="Calibri"/>
              </a:rPr>
              <a:t>من مصادر المهارات المكتسبة. الأسرة فهي البيئة الأولى في إمداد الفرد بالقيم والمهارات الأساسية ثم ينطلق للمدرسة البيئة الأكثر اتساعا وتنوعا ..... فجماعة الرفاق والعالم الخارجي.</a:t>
            </a:r>
          </a:p>
          <a:p>
            <a:pPr indent="0" lvl="0" marL="0" marR="0" rtl="1" algn="r">
              <a:spcBef>
                <a:spcPts val="0"/>
              </a:spcBef>
              <a:buSzPct val="25000"/>
              <a:buNone/>
            </a:pPr>
            <a:r>
              <a:rPr b="1" lang="ar-EG" sz="3600">
                <a:solidFill>
                  <a:schemeClr val="dk1"/>
                </a:solidFill>
                <a:latin typeface="Calibri"/>
                <a:ea typeface="Calibri"/>
                <a:cs typeface="Calibri"/>
                <a:sym typeface="Calibri"/>
              </a:rPr>
              <a:t> حدد من وجهة نظرك ما تتوقعه من مهارات مكتسبة في حياة الفرد في تلك المراحل.</a:t>
            </a:r>
          </a:p>
          <a:p>
            <a:pPr indent="0" lvl="0" marL="0" marR="0" rtl="1" algn="r">
              <a:spcBef>
                <a:spcPts val="0"/>
              </a:spcBef>
              <a:buNone/>
            </a:pPr>
            <a:r>
              <a:t/>
            </a:r>
            <a:endParaRPr sz="3600">
              <a:solidFill>
                <a:srgbClr val="009900"/>
              </a:solidFill>
              <a:latin typeface="Calibri"/>
              <a:ea typeface="Calibri"/>
              <a:cs typeface="Calibri"/>
              <a:sym typeface="Calibri"/>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7" name="Shape 557"/>
        <p:cNvGrpSpPr/>
        <p:nvPr/>
      </p:nvGrpSpPr>
      <p:grpSpPr>
        <a:xfrm>
          <a:off x="0" y="0"/>
          <a:ext cx="0" cy="0"/>
          <a:chOff x="0" y="0"/>
          <a:chExt cx="0" cy="0"/>
        </a:xfrm>
      </p:grpSpPr>
      <p:grpSp>
        <p:nvGrpSpPr>
          <p:cNvPr id="558" name="Shape 558"/>
          <p:cNvGrpSpPr/>
          <p:nvPr/>
        </p:nvGrpSpPr>
        <p:grpSpPr>
          <a:xfrm>
            <a:off x="228600" y="332655"/>
            <a:ext cx="8763000" cy="6336703"/>
            <a:chOff x="0" y="2143116"/>
            <a:chExt cx="9144000" cy="4714883"/>
          </a:xfrm>
        </p:grpSpPr>
        <p:sp>
          <p:nvSpPr>
            <p:cNvPr id="559" name="Shape 559"/>
            <p:cNvSpPr/>
            <p:nvPr/>
          </p:nvSpPr>
          <p:spPr>
            <a:xfrm>
              <a:off x="428625" y="2356056"/>
              <a:ext cx="8201025" cy="4144024"/>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roses.png" id="560" name="Shape 560"/>
            <p:cNvPicPr preferRelativeResize="0"/>
            <p:nvPr/>
          </p:nvPicPr>
          <p:blipFill rotWithShape="1">
            <a:blip r:embed="rId3">
              <a:alphaModFix/>
            </a:blip>
            <a:srcRect b="0" l="0" r="0" t="0"/>
            <a:stretch/>
          </p:blipFill>
          <p:spPr>
            <a:xfrm>
              <a:off x="0" y="2143116"/>
              <a:ext cx="9144000" cy="4714883"/>
            </a:xfrm>
            <a:prstGeom prst="rect">
              <a:avLst/>
            </a:prstGeom>
            <a:noFill/>
            <a:ln>
              <a:noFill/>
            </a:ln>
          </p:spPr>
        </p:pic>
      </p:grpSp>
      <p:sp>
        <p:nvSpPr>
          <p:cNvPr id="561" name="Shape 561"/>
          <p:cNvSpPr/>
          <p:nvPr/>
        </p:nvSpPr>
        <p:spPr>
          <a:xfrm>
            <a:off x="1142975" y="1785925"/>
            <a:ext cx="6858000" cy="3970318"/>
          </a:xfrm>
          <a:prstGeom prst="rect">
            <a:avLst/>
          </a:prstGeom>
          <a:noFill/>
          <a:ln>
            <a:noFill/>
          </a:ln>
        </p:spPr>
        <p:txBody>
          <a:bodyPr anchorCtr="0" anchor="ctr" bIns="45700" lIns="91425" rIns="91425" tIns="45700">
            <a:noAutofit/>
          </a:bodyPr>
          <a:lstStyle/>
          <a:p>
            <a:pPr indent="0" lvl="0" marL="0" marR="0" rtl="1" algn="just">
              <a:spcBef>
                <a:spcPts val="0"/>
              </a:spcBef>
              <a:buSzPct val="25000"/>
              <a:buNone/>
            </a:pPr>
            <a:r>
              <a:rPr b="1" lang="ar-EG" sz="3600">
                <a:solidFill>
                  <a:srgbClr val="0000CC"/>
                </a:solidFill>
                <a:latin typeface="Calibri"/>
                <a:ea typeface="Calibri"/>
                <a:cs typeface="Calibri"/>
                <a:sym typeface="Calibri"/>
              </a:rPr>
              <a:t>إن اكتساب المهارات الاجتماعية يتطلب فهم ومعرفة ودراية وتدريب النفس على الأساليب والطرق والوسائل اللازمة لاكتسابها، لتفهم توجهاتنا وتلبية احتياجاتنا المنطقية لتسهل التواصل والتفاعل مع الآخرين، والمهارة هي التمكن من إنجاز مهمة بكيفية محددة ودقة متناهية.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1">
                                            <p:txEl>
                                              <p:pRg end="0" st="0"/>
                                            </p:txEl>
                                          </p:spTgt>
                                        </p:tgtEl>
                                        <p:attrNameLst>
                                          <p:attrName>style.visibility</p:attrName>
                                        </p:attrNameLst>
                                      </p:cBhvr>
                                      <p:to>
                                        <p:strVal val="visible"/>
                                      </p:to>
                                    </p:set>
                                    <p:animEffect filter="fade" transition="in">
                                      <p:cBhvr>
                                        <p:cTn dur="500"/>
                                        <p:tgtEl>
                                          <p:spTgt spid="56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5" name="Shape 565"/>
        <p:cNvGrpSpPr/>
        <p:nvPr/>
      </p:nvGrpSpPr>
      <p:grpSpPr>
        <a:xfrm>
          <a:off x="0" y="0"/>
          <a:ext cx="0" cy="0"/>
          <a:chOff x="0" y="0"/>
          <a:chExt cx="0" cy="0"/>
        </a:xfrm>
      </p:grpSpPr>
      <p:grpSp>
        <p:nvGrpSpPr>
          <p:cNvPr id="566" name="Shape 566"/>
          <p:cNvGrpSpPr/>
          <p:nvPr/>
        </p:nvGrpSpPr>
        <p:grpSpPr>
          <a:xfrm>
            <a:off x="228600" y="332655"/>
            <a:ext cx="8763000" cy="6336703"/>
            <a:chOff x="0" y="2143116"/>
            <a:chExt cx="9144000" cy="4714883"/>
          </a:xfrm>
        </p:grpSpPr>
        <p:sp>
          <p:nvSpPr>
            <p:cNvPr id="567" name="Shape 567"/>
            <p:cNvSpPr/>
            <p:nvPr/>
          </p:nvSpPr>
          <p:spPr>
            <a:xfrm>
              <a:off x="428625" y="2356056"/>
              <a:ext cx="8201025" cy="4144024"/>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roses.png" id="568" name="Shape 568"/>
            <p:cNvPicPr preferRelativeResize="0"/>
            <p:nvPr/>
          </p:nvPicPr>
          <p:blipFill rotWithShape="1">
            <a:blip r:embed="rId3">
              <a:alphaModFix/>
            </a:blip>
            <a:srcRect b="0" l="0" r="0" t="0"/>
            <a:stretch/>
          </p:blipFill>
          <p:spPr>
            <a:xfrm>
              <a:off x="0" y="2143116"/>
              <a:ext cx="9144000" cy="4714883"/>
            </a:xfrm>
            <a:prstGeom prst="rect">
              <a:avLst/>
            </a:prstGeom>
            <a:noFill/>
            <a:ln>
              <a:noFill/>
            </a:ln>
          </p:spPr>
        </p:pic>
      </p:grpSp>
      <p:sp>
        <p:nvSpPr>
          <p:cNvPr id="569" name="Shape 569"/>
          <p:cNvSpPr/>
          <p:nvPr/>
        </p:nvSpPr>
        <p:spPr>
          <a:xfrm>
            <a:off x="1160486" y="2411360"/>
            <a:ext cx="6769100"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FF0000"/>
                </a:solidFill>
                <a:latin typeface="Calibri"/>
                <a:ea typeface="Calibri"/>
                <a:cs typeface="Calibri"/>
                <a:sym typeface="Calibri"/>
              </a:rPr>
              <a:t>س2: </a:t>
            </a:r>
            <a:r>
              <a:rPr b="1" lang="ar-EG" sz="3600">
                <a:solidFill>
                  <a:srgbClr val="009900"/>
                </a:solidFill>
                <a:latin typeface="Calibri"/>
                <a:ea typeface="Calibri"/>
                <a:cs typeface="Calibri"/>
                <a:sym typeface="Calibri"/>
              </a:rPr>
              <a:t>التواصل من محددات المهارات الاجتماعية. ما هي أنواعه؟ مثل لكل نوع.</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3" name="Shape 573"/>
        <p:cNvGrpSpPr/>
        <p:nvPr/>
      </p:nvGrpSpPr>
      <p:grpSpPr>
        <a:xfrm>
          <a:off x="0" y="0"/>
          <a:ext cx="0" cy="0"/>
          <a:chOff x="0" y="0"/>
          <a:chExt cx="0" cy="0"/>
        </a:xfrm>
      </p:grpSpPr>
      <p:grpSp>
        <p:nvGrpSpPr>
          <p:cNvPr id="574" name="Shape 574"/>
          <p:cNvGrpSpPr/>
          <p:nvPr/>
        </p:nvGrpSpPr>
        <p:grpSpPr>
          <a:xfrm>
            <a:off x="228600" y="332655"/>
            <a:ext cx="8763000" cy="6336703"/>
            <a:chOff x="0" y="2143116"/>
            <a:chExt cx="9144000" cy="4714883"/>
          </a:xfrm>
        </p:grpSpPr>
        <p:sp>
          <p:nvSpPr>
            <p:cNvPr id="575" name="Shape 575"/>
            <p:cNvSpPr/>
            <p:nvPr/>
          </p:nvSpPr>
          <p:spPr>
            <a:xfrm>
              <a:off x="428625" y="2356056"/>
              <a:ext cx="8201025" cy="4144024"/>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roses.png" id="576" name="Shape 576"/>
            <p:cNvPicPr preferRelativeResize="0"/>
            <p:nvPr/>
          </p:nvPicPr>
          <p:blipFill rotWithShape="1">
            <a:blip r:embed="rId3">
              <a:alphaModFix/>
            </a:blip>
            <a:srcRect b="0" l="0" r="0" t="0"/>
            <a:stretch/>
          </p:blipFill>
          <p:spPr>
            <a:xfrm>
              <a:off x="0" y="2143116"/>
              <a:ext cx="9144000" cy="4714883"/>
            </a:xfrm>
            <a:prstGeom prst="rect">
              <a:avLst/>
            </a:prstGeom>
            <a:noFill/>
            <a:ln>
              <a:noFill/>
            </a:ln>
          </p:spPr>
        </p:pic>
      </p:grpSp>
      <p:sp>
        <p:nvSpPr>
          <p:cNvPr id="577" name="Shape 577"/>
          <p:cNvSpPr/>
          <p:nvPr/>
        </p:nvSpPr>
        <p:spPr>
          <a:xfrm>
            <a:off x="1214413" y="1142983"/>
            <a:ext cx="6858000" cy="452431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0000CC"/>
                </a:solidFill>
                <a:latin typeface="Calibri"/>
                <a:ea typeface="Calibri"/>
                <a:cs typeface="Calibri"/>
                <a:sym typeface="Calibri"/>
              </a:rPr>
              <a:t>التواصل هو عملية تبادل لفظي عن طريق الكلام واللغة وغير لفظي عن طريق حركات الجسم وتعبيرات الوجه بين شخصية أو أكثر.</a:t>
            </a:r>
          </a:p>
          <a:p>
            <a:pPr indent="0" lvl="0" marL="0" marR="0" rtl="1" algn="r">
              <a:spcBef>
                <a:spcPts val="0"/>
              </a:spcBef>
              <a:buSzPct val="25000"/>
              <a:buNone/>
            </a:pPr>
            <a:r>
              <a:rPr b="1" lang="ar-EG" sz="3600">
                <a:solidFill>
                  <a:srgbClr val="C00000"/>
                </a:solidFill>
                <a:latin typeface="Calibri"/>
                <a:ea typeface="Calibri"/>
                <a:cs typeface="Calibri"/>
                <a:sym typeface="Calibri"/>
              </a:rPr>
              <a:t>يوجد نوعين من التواصل:</a:t>
            </a:r>
          </a:p>
          <a:p>
            <a:pPr indent="0" lvl="0" marL="0" marR="0" rtl="1" algn="r">
              <a:spcBef>
                <a:spcPts val="0"/>
              </a:spcBef>
              <a:buClr>
                <a:srgbClr val="009900"/>
              </a:buClr>
              <a:buSzPct val="100000"/>
              <a:buFont typeface="Noto Sans Symbols"/>
              <a:buChar char="❑"/>
            </a:pPr>
            <a:r>
              <a:rPr b="1" lang="ar-EG" sz="3600">
                <a:solidFill>
                  <a:srgbClr val="009900"/>
                </a:solidFill>
                <a:latin typeface="Calibri"/>
                <a:ea typeface="Calibri"/>
                <a:cs typeface="Calibri"/>
                <a:sym typeface="Calibri"/>
              </a:rPr>
              <a:t>التواصل اللفظي: </a:t>
            </a:r>
            <a:r>
              <a:rPr b="1" lang="ar-EG" sz="3600">
                <a:solidFill>
                  <a:schemeClr val="dk1"/>
                </a:solidFill>
                <a:latin typeface="Calibri"/>
                <a:ea typeface="Calibri"/>
                <a:cs typeface="Calibri"/>
                <a:sym typeface="Calibri"/>
              </a:rPr>
              <a:t>ويتضمن استخدام الألفاظ والإشارات والرموز ذات الدلالة والمعنى.</a:t>
            </a:r>
          </a:p>
          <a:p>
            <a:pPr indent="0" lvl="0" marL="0" marR="0" rtl="1" algn="r">
              <a:spcBef>
                <a:spcPts val="0"/>
              </a:spcBef>
              <a:buClr>
                <a:srgbClr val="009900"/>
              </a:buClr>
              <a:buSzPct val="100000"/>
              <a:buFont typeface="Noto Sans Symbols"/>
              <a:buChar char="❑"/>
            </a:pPr>
            <a:r>
              <a:rPr b="1" lang="ar-EG" sz="3600">
                <a:solidFill>
                  <a:srgbClr val="009900"/>
                </a:solidFill>
                <a:latin typeface="Calibri"/>
                <a:ea typeface="Calibri"/>
                <a:cs typeface="Calibri"/>
                <a:sym typeface="Calibri"/>
              </a:rPr>
              <a:t>التواصل غير اللفظي: </a:t>
            </a:r>
            <a:r>
              <a:rPr b="1" lang="ar-EG" sz="3600">
                <a:solidFill>
                  <a:schemeClr val="dk1"/>
                </a:solidFill>
                <a:latin typeface="Calibri"/>
                <a:ea typeface="Calibri"/>
                <a:cs typeface="Calibri"/>
                <a:sym typeface="Calibri"/>
              </a:rPr>
              <a:t>ومن ذلك تعبيرات الوجه وخصائص الصوت وإيماءات الجسم.</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7">
                                            <p:txEl>
                                              <p:pRg end="0" st="0"/>
                                            </p:txEl>
                                          </p:spTgt>
                                        </p:tgtEl>
                                        <p:attrNameLst>
                                          <p:attrName>style.visibility</p:attrName>
                                        </p:attrNameLst>
                                      </p:cBhvr>
                                      <p:to>
                                        <p:strVal val="visible"/>
                                      </p:to>
                                    </p:set>
                                    <p:animEffect filter="fade" transition="in">
                                      <p:cBhvr>
                                        <p:cTn dur="500"/>
                                        <p:tgtEl>
                                          <p:spTgt spid="57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577">
                                            <p:txEl>
                                              <p:pRg end="1" st="1"/>
                                            </p:txEl>
                                          </p:spTgt>
                                        </p:tgtEl>
                                        <p:attrNameLst>
                                          <p:attrName>style.visibility</p:attrName>
                                        </p:attrNameLst>
                                      </p:cBhvr>
                                      <p:to>
                                        <p:strVal val="visible"/>
                                      </p:to>
                                    </p:set>
                                    <p:animEffect filter="fade" transition="in">
                                      <p:cBhvr>
                                        <p:cTn dur="500"/>
                                        <p:tgtEl>
                                          <p:spTgt spid="57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577">
                                            <p:txEl>
                                              <p:pRg end="2" st="2"/>
                                            </p:txEl>
                                          </p:spTgt>
                                        </p:tgtEl>
                                        <p:attrNameLst>
                                          <p:attrName>style.visibility</p:attrName>
                                        </p:attrNameLst>
                                      </p:cBhvr>
                                      <p:to>
                                        <p:strVal val="visible"/>
                                      </p:to>
                                    </p:set>
                                    <p:animEffect filter="fade" transition="in">
                                      <p:cBhvr>
                                        <p:cTn dur="500"/>
                                        <p:tgtEl>
                                          <p:spTgt spid="57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577">
                                            <p:txEl>
                                              <p:pRg end="3" st="3"/>
                                            </p:txEl>
                                          </p:spTgt>
                                        </p:tgtEl>
                                        <p:attrNameLst>
                                          <p:attrName>style.visibility</p:attrName>
                                        </p:attrNameLst>
                                      </p:cBhvr>
                                      <p:to>
                                        <p:strVal val="visible"/>
                                      </p:to>
                                    </p:set>
                                    <p:animEffect filter="fade" transition="in">
                                      <p:cBhvr>
                                        <p:cTn dur="500"/>
                                        <p:tgtEl>
                                          <p:spTgt spid="57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1" name="Shape 581"/>
        <p:cNvGrpSpPr/>
        <p:nvPr/>
      </p:nvGrpSpPr>
      <p:grpSpPr>
        <a:xfrm>
          <a:off x="0" y="0"/>
          <a:ext cx="0" cy="0"/>
          <a:chOff x="0" y="0"/>
          <a:chExt cx="0" cy="0"/>
        </a:xfrm>
      </p:grpSpPr>
      <p:grpSp>
        <p:nvGrpSpPr>
          <p:cNvPr id="582" name="Shape 582"/>
          <p:cNvGrpSpPr/>
          <p:nvPr/>
        </p:nvGrpSpPr>
        <p:grpSpPr>
          <a:xfrm>
            <a:off x="228600" y="332655"/>
            <a:ext cx="8763000" cy="6336703"/>
            <a:chOff x="0" y="2143116"/>
            <a:chExt cx="9144000" cy="4714883"/>
          </a:xfrm>
        </p:grpSpPr>
        <p:sp>
          <p:nvSpPr>
            <p:cNvPr id="583" name="Shape 583"/>
            <p:cNvSpPr/>
            <p:nvPr/>
          </p:nvSpPr>
          <p:spPr>
            <a:xfrm>
              <a:off x="428625" y="2356056"/>
              <a:ext cx="8201025" cy="4144024"/>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roses.png" id="584" name="Shape 584"/>
            <p:cNvPicPr preferRelativeResize="0"/>
            <p:nvPr/>
          </p:nvPicPr>
          <p:blipFill rotWithShape="1">
            <a:blip r:embed="rId3">
              <a:alphaModFix/>
            </a:blip>
            <a:srcRect b="0" l="0" r="0" t="0"/>
            <a:stretch/>
          </p:blipFill>
          <p:spPr>
            <a:xfrm>
              <a:off x="0" y="2143116"/>
              <a:ext cx="9144000" cy="4714883"/>
            </a:xfrm>
            <a:prstGeom prst="rect">
              <a:avLst/>
            </a:prstGeom>
            <a:noFill/>
            <a:ln>
              <a:noFill/>
            </a:ln>
          </p:spPr>
        </p:pic>
      </p:grpSp>
      <p:sp>
        <p:nvSpPr>
          <p:cNvPr id="585" name="Shape 585"/>
          <p:cNvSpPr/>
          <p:nvPr/>
        </p:nvSpPr>
        <p:spPr>
          <a:xfrm>
            <a:off x="1043608" y="980728"/>
            <a:ext cx="6769100"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FF0000"/>
                </a:solidFill>
                <a:latin typeface="Calibri"/>
                <a:ea typeface="Calibri"/>
                <a:cs typeface="Calibri"/>
                <a:sym typeface="Calibri"/>
              </a:rPr>
              <a:t>س3: </a:t>
            </a:r>
            <a:r>
              <a:rPr b="1" lang="ar-EG" sz="3600">
                <a:solidFill>
                  <a:srgbClr val="009900"/>
                </a:solidFill>
                <a:latin typeface="Calibri"/>
                <a:ea typeface="Calibri"/>
                <a:cs typeface="Calibri"/>
                <a:sym typeface="Calibri"/>
              </a:rPr>
              <a:t>اكتب تصنيف المهارات الاجتماعية.</a:t>
            </a:r>
          </a:p>
        </p:txBody>
      </p:sp>
      <p:sp>
        <p:nvSpPr>
          <p:cNvPr id="586" name="Shape 586"/>
          <p:cNvSpPr/>
          <p:nvPr/>
        </p:nvSpPr>
        <p:spPr>
          <a:xfrm>
            <a:off x="1142975" y="2643182"/>
            <a:ext cx="6858000" cy="1569660"/>
          </a:xfrm>
          <a:prstGeom prst="rect">
            <a:avLst/>
          </a:prstGeom>
          <a:noFill/>
          <a:ln>
            <a:noFill/>
          </a:ln>
        </p:spPr>
        <p:txBody>
          <a:bodyPr anchorCtr="0" anchor="ctr" bIns="45700" lIns="91425" rIns="91425" tIns="45700">
            <a:noAutofit/>
          </a:bodyPr>
          <a:lstStyle/>
          <a:p>
            <a:pPr indent="0" lvl="0" marL="0" marR="0" rtl="1" algn="r">
              <a:spcBef>
                <a:spcPts val="0"/>
              </a:spcBef>
              <a:buClr>
                <a:srgbClr val="0000CC"/>
              </a:buClr>
              <a:buSzPct val="100000"/>
              <a:buFont typeface="Noto Sans Symbols"/>
              <a:buChar char="❑"/>
            </a:pPr>
            <a:r>
              <a:rPr b="1" lang="ar-EG" sz="3200">
                <a:solidFill>
                  <a:srgbClr val="0000CC"/>
                </a:solidFill>
                <a:latin typeface="Calibri"/>
                <a:ea typeface="Calibri"/>
                <a:cs typeface="Calibri"/>
                <a:sym typeface="Calibri"/>
              </a:rPr>
              <a:t>مهارات الوعي بالذات.</a:t>
            </a:r>
          </a:p>
          <a:p>
            <a:pPr indent="0" lvl="0" marL="0" marR="0" rtl="1" algn="r">
              <a:spcBef>
                <a:spcPts val="0"/>
              </a:spcBef>
              <a:buClr>
                <a:srgbClr val="0000CC"/>
              </a:buClr>
              <a:buSzPct val="100000"/>
              <a:buFont typeface="Noto Sans Symbols"/>
              <a:buChar char="❑"/>
            </a:pPr>
            <a:r>
              <a:rPr b="1" lang="ar-EG" sz="3200">
                <a:solidFill>
                  <a:srgbClr val="0000CC"/>
                </a:solidFill>
                <a:latin typeface="Calibri"/>
                <a:ea typeface="Calibri"/>
                <a:cs typeface="Calibri"/>
                <a:sym typeface="Calibri"/>
              </a:rPr>
              <a:t>مهارات التفاعلية.</a:t>
            </a:r>
          </a:p>
          <a:p>
            <a:pPr indent="0" lvl="0" marL="0" marR="0" rtl="1" algn="r">
              <a:spcBef>
                <a:spcPts val="0"/>
              </a:spcBef>
              <a:buClr>
                <a:srgbClr val="0000CC"/>
              </a:buClr>
              <a:buSzPct val="100000"/>
              <a:buFont typeface="Noto Sans Symbols"/>
              <a:buChar char="❑"/>
            </a:pPr>
            <a:r>
              <a:rPr b="1" lang="ar-EG" sz="3200">
                <a:solidFill>
                  <a:srgbClr val="0000CC"/>
                </a:solidFill>
                <a:latin typeface="Calibri"/>
                <a:ea typeface="Calibri"/>
                <a:cs typeface="Calibri"/>
                <a:sym typeface="Calibri"/>
              </a:rPr>
              <a:t>مهارات حل المشكلات.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xEl>
                                              <p:pRg end="0" st="0"/>
                                            </p:txEl>
                                          </p:spTgt>
                                        </p:tgtEl>
                                        <p:attrNameLst>
                                          <p:attrName>style.visibility</p:attrName>
                                        </p:attrNameLst>
                                      </p:cBhvr>
                                      <p:to>
                                        <p:strVal val="visible"/>
                                      </p:to>
                                    </p:set>
                                    <p:animEffect filter="fade" transition="in">
                                      <p:cBhvr>
                                        <p:cTn dur="500"/>
                                        <p:tgtEl>
                                          <p:spTgt spid="5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xEl>
                                              <p:pRg end="1" st="1"/>
                                            </p:txEl>
                                          </p:spTgt>
                                        </p:tgtEl>
                                        <p:attrNameLst>
                                          <p:attrName>style.visibility</p:attrName>
                                        </p:attrNameLst>
                                      </p:cBhvr>
                                      <p:to>
                                        <p:strVal val="visible"/>
                                      </p:to>
                                    </p:set>
                                    <p:animEffect filter="fade" transition="in">
                                      <p:cBhvr>
                                        <p:cTn dur="500"/>
                                        <p:tgtEl>
                                          <p:spTgt spid="5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xEl>
                                              <p:pRg end="2" st="2"/>
                                            </p:txEl>
                                          </p:spTgt>
                                        </p:tgtEl>
                                        <p:attrNameLst>
                                          <p:attrName>style.visibility</p:attrName>
                                        </p:attrNameLst>
                                      </p:cBhvr>
                                      <p:to>
                                        <p:strVal val="visible"/>
                                      </p:to>
                                    </p:set>
                                    <p:animEffect filter="fade" transition="in">
                                      <p:cBhvr>
                                        <p:cTn dur="500"/>
                                        <p:tgtEl>
                                          <p:spTgt spid="58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0" name="Shape 590"/>
        <p:cNvGrpSpPr/>
        <p:nvPr/>
      </p:nvGrpSpPr>
      <p:grpSpPr>
        <a:xfrm>
          <a:off x="0" y="0"/>
          <a:ext cx="0" cy="0"/>
          <a:chOff x="0" y="0"/>
          <a:chExt cx="0" cy="0"/>
        </a:xfrm>
      </p:grpSpPr>
      <p:grpSp>
        <p:nvGrpSpPr>
          <p:cNvPr id="591" name="Shape 591"/>
          <p:cNvGrpSpPr/>
          <p:nvPr/>
        </p:nvGrpSpPr>
        <p:grpSpPr>
          <a:xfrm>
            <a:off x="228600" y="332655"/>
            <a:ext cx="8763000" cy="6336703"/>
            <a:chOff x="0" y="2143116"/>
            <a:chExt cx="9144000" cy="4714883"/>
          </a:xfrm>
        </p:grpSpPr>
        <p:sp>
          <p:nvSpPr>
            <p:cNvPr id="592" name="Shape 592"/>
            <p:cNvSpPr/>
            <p:nvPr/>
          </p:nvSpPr>
          <p:spPr>
            <a:xfrm>
              <a:off x="428625" y="2356056"/>
              <a:ext cx="8201025" cy="4144024"/>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roses.png" id="593" name="Shape 593"/>
            <p:cNvPicPr preferRelativeResize="0"/>
            <p:nvPr/>
          </p:nvPicPr>
          <p:blipFill rotWithShape="1">
            <a:blip r:embed="rId3">
              <a:alphaModFix/>
            </a:blip>
            <a:srcRect b="0" l="0" r="0" t="0"/>
            <a:stretch/>
          </p:blipFill>
          <p:spPr>
            <a:xfrm>
              <a:off x="0" y="2143116"/>
              <a:ext cx="9144000" cy="4714883"/>
            </a:xfrm>
            <a:prstGeom prst="rect">
              <a:avLst/>
            </a:prstGeom>
            <a:noFill/>
            <a:ln>
              <a:noFill/>
            </a:ln>
          </p:spPr>
        </p:pic>
      </p:grpSp>
      <p:sp>
        <p:nvSpPr>
          <p:cNvPr id="594" name="Shape 594"/>
          <p:cNvSpPr/>
          <p:nvPr/>
        </p:nvSpPr>
        <p:spPr>
          <a:xfrm>
            <a:off x="1043608" y="980728"/>
            <a:ext cx="6769100"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FF0000"/>
                </a:solidFill>
                <a:latin typeface="Calibri"/>
                <a:ea typeface="Calibri"/>
                <a:cs typeface="Calibri"/>
                <a:sym typeface="Calibri"/>
              </a:rPr>
              <a:t>س4: </a:t>
            </a:r>
            <a:r>
              <a:rPr b="1" lang="ar-EG" sz="3600">
                <a:solidFill>
                  <a:srgbClr val="009900"/>
                </a:solidFill>
                <a:latin typeface="Calibri"/>
                <a:ea typeface="Calibri"/>
                <a:cs typeface="Calibri"/>
                <a:sym typeface="Calibri"/>
              </a:rPr>
              <a:t>من المهارات الاجتماعية (التواصل الفعال) أقم حواراً مع زميلك في الصف أمام الطلاب لمدة 3 دقائق مطبقاً التواصل الفعال. كن واضحاً، واثقاً مقنعاً، واقعياً، بأدلتك وبراهينك.</a:t>
            </a:r>
          </a:p>
        </p:txBody>
      </p:sp>
      <p:sp>
        <p:nvSpPr>
          <p:cNvPr id="595" name="Shape 595"/>
          <p:cNvSpPr/>
          <p:nvPr/>
        </p:nvSpPr>
        <p:spPr>
          <a:xfrm>
            <a:off x="1142975" y="4429132"/>
            <a:ext cx="6858000" cy="52321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2800">
                <a:solidFill>
                  <a:srgbClr val="0033CC"/>
                </a:solidFill>
                <a:latin typeface="Calibri"/>
                <a:ea typeface="Calibri"/>
                <a:cs typeface="Calibri"/>
                <a:sym typeface="Calibri"/>
              </a:rPr>
              <a:t>..........................................................</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xEl>
                                              <p:pRg end="0" st="0"/>
                                            </p:txEl>
                                          </p:spTgt>
                                        </p:tgtEl>
                                        <p:attrNameLst>
                                          <p:attrName>style.visibility</p:attrName>
                                        </p:attrNameLst>
                                      </p:cBhvr>
                                      <p:to>
                                        <p:strVal val="visible"/>
                                      </p:to>
                                    </p:set>
                                    <p:animEffect filter="fade" transition="in">
                                      <p:cBhvr>
                                        <p:cTn dur="500"/>
                                        <p:tgtEl>
                                          <p:spTgt spid="59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9" name="Shape 599"/>
        <p:cNvGrpSpPr/>
        <p:nvPr/>
      </p:nvGrpSpPr>
      <p:grpSpPr>
        <a:xfrm>
          <a:off x="0" y="0"/>
          <a:ext cx="0" cy="0"/>
          <a:chOff x="0" y="0"/>
          <a:chExt cx="0" cy="0"/>
        </a:xfrm>
      </p:grpSpPr>
      <p:grpSp>
        <p:nvGrpSpPr>
          <p:cNvPr id="600" name="Shape 600"/>
          <p:cNvGrpSpPr/>
          <p:nvPr/>
        </p:nvGrpSpPr>
        <p:grpSpPr>
          <a:xfrm>
            <a:off x="228600" y="332655"/>
            <a:ext cx="8763000" cy="6336703"/>
            <a:chOff x="0" y="2143116"/>
            <a:chExt cx="9144000" cy="4714883"/>
          </a:xfrm>
        </p:grpSpPr>
        <p:sp>
          <p:nvSpPr>
            <p:cNvPr id="601" name="Shape 601"/>
            <p:cNvSpPr/>
            <p:nvPr/>
          </p:nvSpPr>
          <p:spPr>
            <a:xfrm>
              <a:off x="428625" y="2356056"/>
              <a:ext cx="8201025" cy="4144024"/>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roses.png" id="602" name="Shape 602"/>
            <p:cNvPicPr preferRelativeResize="0"/>
            <p:nvPr/>
          </p:nvPicPr>
          <p:blipFill rotWithShape="1">
            <a:blip r:embed="rId3">
              <a:alphaModFix/>
            </a:blip>
            <a:srcRect b="0" l="0" r="0" t="0"/>
            <a:stretch/>
          </p:blipFill>
          <p:spPr>
            <a:xfrm>
              <a:off x="0" y="2143116"/>
              <a:ext cx="9144000" cy="4714883"/>
            </a:xfrm>
            <a:prstGeom prst="rect">
              <a:avLst/>
            </a:prstGeom>
            <a:noFill/>
            <a:ln>
              <a:noFill/>
            </a:ln>
          </p:spPr>
        </p:pic>
      </p:grpSp>
      <p:sp>
        <p:nvSpPr>
          <p:cNvPr id="603" name="Shape 603"/>
          <p:cNvSpPr/>
          <p:nvPr/>
        </p:nvSpPr>
        <p:spPr>
          <a:xfrm>
            <a:off x="1043608" y="980728"/>
            <a:ext cx="6769100"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FF0000"/>
                </a:solidFill>
                <a:latin typeface="Calibri"/>
                <a:ea typeface="Calibri"/>
                <a:cs typeface="Calibri"/>
                <a:sym typeface="Calibri"/>
              </a:rPr>
              <a:t>س5: </a:t>
            </a:r>
            <a:r>
              <a:rPr b="1" lang="ar-EG" sz="3600">
                <a:solidFill>
                  <a:srgbClr val="009900"/>
                </a:solidFill>
                <a:latin typeface="Calibri"/>
                <a:ea typeface="Calibri"/>
                <a:cs typeface="Calibri"/>
                <a:sym typeface="Calibri"/>
              </a:rPr>
              <a:t>من وجهة نظرك قدم تعريفاً مبسطاً عن توكيد الذات.</a:t>
            </a:r>
          </a:p>
        </p:txBody>
      </p:sp>
      <p:sp>
        <p:nvSpPr>
          <p:cNvPr id="604" name="Shape 604"/>
          <p:cNvSpPr/>
          <p:nvPr/>
        </p:nvSpPr>
        <p:spPr>
          <a:xfrm>
            <a:off x="1142975" y="2714619"/>
            <a:ext cx="6858000" cy="255454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3200">
                <a:solidFill>
                  <a:srgbClr val="0000CC"/>
                </a:solidFill>
                <a:latin typeface="Calibri"/>
                <a:ea typeface="Calibri"/>
                <a:cs typeface="Calibri"/>
                <a:sym typeface="Calibri"/>
              </a:rPr>
              <a:t>توكيد الذات: هو التعبير الصادق عن الآراء والأفكار والانفعالات الايجابية والسلبية والرغبات والدفاع عن الحقوق الخاصة والقدرة على قول لا في ظل احترام قيم المجتمع ومشاعر وحقوق الآخرين.</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xEl>
                                              <p:pRg end="0" st="0"/>
                                            </p:txEl>
                                          </p:spTgt>
                                        </p:tgtEl>
                                        <p:attrNameLst>
                                          <p:attrName>style.visibility</p:attrName>
                                        </p:attrNameLst>
                                      </p:cBhvr>
                                      <p:to>
                                        <p:strVal val="visible"/>
                                      </p:to>
                                    </p:set>
                                    <p:animEffect filter="fade" transition="in">
                                      <p:cBhvr>
                                        <p:cTn dur="500"/>
                                        <p:tgtEl>
                                          <p:spTgt spid="60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pic>
        <p:nvPicPr>
          <p:cNvPr descr="9OFF%20s.jpg" id="123" name="Shape 123"/>
          <p:cNvPicPr preferRelativeResize="0"/>
          <p:nvPr/>
        </p:nvPicPr>
        <p:blipFill rotWithShape="1">
          <a:blip r:embed="rId3">
            <a:alphaModFix/>
          </a:blip>
          <a:srcRect b="0" l="0" r="0" t="0"/>
          <a:stretch/>
        </p:blipFill>
        <p:spPr>
          <a:xfrm>
            <a:off x="642910" y="332656"/>
            <a:ext cx="8105554" cy="990997"/>
          </a:xfrm>
          <a:prstGeom prst="rect">
            <a:avLst/>
          </a:prstGeom>
          <a:noFill/>
          <a:ln cap="flat" cmpd="sng" w="38100">
            <a:solidFill>
              <a:srgbClr val="E5B8B7"/>
            </a:solidFill>
            <a:prstDash val="solid"/>
            <a:round/>
            <a:headEnd len="med" w="med" type="none"/>
            <a:tailEnd len="med" w="med" type="none"/>
          </a:ln>
        </p:spPr>
      </p:pic>
      <p:sp>
        <p:nvSpPr>
          <p:cNvPr id="124" name="Shape 124"/>
          <p:cNvSpPr/>
          <p:nvPr/>
        </p:nvSpPr>
        <p:spPr>
          <a:xfrm>
            <a:off x="857225" y="404663"/>
            <a:ext cx="7819232"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FFFF00"/>
                </a:solidFill>
                <a:latin typeface="Calibri"/>
                <a:ea typeface="Calibri"/>
                <a:cs typeface="Calibri"/>
                <a:sym typeface="Calibri"/>
              </a:rPr>
              <a:t>أولا: مهارة القيادة The command</a:t>
            </a:r>
          </a:p>
        </p:txBody>
      </p:sp>
      <p:pic>
        <p:nvPicPr>
          <p:cNvPr descr="c-1.png" id="125" name="Shape 125"/>
          <p:cNvPicPr preferRelativeResize="0"/>
          <p:nvPr/>
        </p:nvPicPr>
        <p:blipFill rotWithShape="1">
          <a:blip r:embed="rId4">
            <a:alphaModFix/>
          </a:blip>
          <a:srcRect b="0" l="0" r="0" t="0"/>
          <a:stretch/>
        </p:blipFill>
        <p:spPr>
          <a:xfrm>
            <a:off x="323528" y="1905000"/>
            <a:ext cx="8568951" cy="4188295"/>
          </a:xfrm>
          <a:prstGeom prst="rect">
            <a:avLst/>
          </a:prstGeom>
          <a:solidFill>
            <a:schemeClr val="lt1"/>
          </a:solidFill>
          <a:ln>
            <a:noFill/>
          </a:ln>
        </p:spPr>
      </p:pic>
      <p:sp>
        <p:nvSpPr>
          <p:cNvPr id="126" name="Shape 126"/>
          <p:cNvSpPr/>
          <p:nvPr/>
        </p:nvSpPr>
        <p:spPr>
          <a:xfrm>
            <a:off x="1071537" y="2276872"/>
            <a:ext cx="7072362" cy="2123657"/>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009900"/>
                </a:solidFill>
                <a:latin typeface="Calibri"/>
                <a:ea typeface="Calibri"/>
                <a:cs typeface="Calibri"/>
                <a:sym typeface="Calibri"/>
              </a:rPr>
              <a:t>(كُنْتُمْ خَيْرَ أُمَّةٍ أُخْرِجَتْ لِلنَّاسِ تَأْمُرُونَ بِالْمَعْرُوفِ وَتَنْهَوْنَ عَنْ الْمُنكَرِ وَتُؤْمِنُونَ بِاللَّهِ)</a:t>
            </a:r>
          </a:p>
        </p:txBody>
      </p:sp>
      <p:sp>
        <p:nvSpPr>
          <p:cNvPr id="127" name="Shape 127"/>
          <p:cNvSpPr/>
          <p:nvPr/>
        </p:nvSpPr>
        <p:spPr>
          <a:xfrm>
            <a:off x="1214413" y="4429132"/>
            <a:ext cx="4236470" cy="70788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آل عمران: 110</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8" name="Shape 608"/>
        <p:cNvGrpSpPr/>
        <p:nvPr/>
      </p:nvGrpSpPr>
      <p:grpSpPr>
        <a:xfrm>
          <a:off x="0" y="0"/>
          <a:ext cx="0" cy="0"/>
          <a:chOff x="0" y="0"/>
          <a:chExt cx="0" cy="0"/>
        </a:xfrm>
      </p:grpSpPr>
      <p:grpSp>
        <p:nvGrpSpPr>
          <p:cNvPr id="609" name="Shape 609"/>
          <p:cNvGrpSpPr/>
          <p:nvPr/>
        </p:nvGrpSpPr>
        <p:grpSpPr>
          <a:xfrm>
            <a:off x="228600" y="332655"/>
            <a:ext cx="8763000" cy="6336703"/>
            <a:chOff x="0" y="2143116"/>
            <a:chExt cx="9144000" cy="4714883"/>
          </a:xfrm>
        </p:grpSpPr>
        <p:sp>
          <p:nvSpPr>
            <p:cNvPr id="610" name="Shape 610"/>
            <p:cNvSpPr/>
            <p:nvPr/>
          </p:nvSpPr>
          <p:spPr>
            <a:xfrm>
              <a:off x="428625" y="2356056"/>
              <a:ext cx="8201025" cy="4144024"/>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roses.png" id="611" name="Shape 611"/>
            <p:cNvPicPr preferRelativeResize="0"/>
            <p:nvPr/>
          </p:nvPicPr>
          <p:blipFill rotWithShape="1">
            <a:blip r:embed="rId3">
              <a:alphaModFix/>
            </a:blip>
            <a:srcRect b="0" l="0" r="0" t="0"/>
            <a:stretch/>
          </p:blipFill>
          <p:spPr>
            <a:xfrm>
              <a:off x="0" y="2143116"/>
              <a:ext cx="9144000" cy="4714883"/>
            </a:xfrm>
            <a:prstGeom prst="rect">
              <a:avLst/>
            </a:prstGeom>
            <a:noFill/>
            <a:ln>
              <a:noFill/>
            </a:ln>
          </p:spPr>
        </p:pic>
      </p:grpSp>
      <p:sp>
        <p:nvSpPr>
          <p:cNvPr id="612" name="Shape 612"/>
          <p:cNvSpPr/>
          <p:nvPr/>
        </p:nvSpPr>
        <p:spPr>
          <a:xfrm>
            <a:off x="1043608" y="980728"/>
            <a:ext cx="6769100"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3600">
                <a:solidFill>
                  <a:srgbClr val="FF0000"/>
                </a:solidFill>
                <a:latin typeface="Calibri"/>
                <a:ea typeface="Calibri"/>
                <a:cs typeface="Calibri"/>
                <a:sym typeface="Calibri"/>
              </a:rPr>
              <a:t>س6: </a:t>
            </a:r>
            <a:r>
              <a:rPr b="1" lang="ar-EG" sz="3600">
                <a:solidFill>
                  <a:srgbClr val="009900"/>
                </a:solidFill>
                <a:latin typeface="Calibri"/>
                <a:ea typeface="Calibri"/>
                <a:cs typeface="Calibri"/>
                <a:sym typeface="Calibri"/>
              </a:rPr>
              <a:t>صف نوع الأثر الإيجابي أو السلبي لنوع التوكيد في المواقف التالية:</a:t>
            </a:r>
          </a:p>
        </p:txBody>
      </p:sp>
      <p:sp>
        <p:nvSpPr>
          <p:cNvPr id="613" name="Shape 613"/>
          <p:cNvSpPr/>
          <p:nvPr/>
        </p:nvSpPr>
        <p:spPr>
          <a:xfrm>
            <a:off x="1142975" y="4429132"/>
            <a:ext cx="6858000" cy="52321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2800">
                <a:solidFill>
                  <a:srgbClr val="0033CC"/>
                </a:solidFill>
                <a:latin typeface="Calibri"/>
                <a:ea typeface="Calibri"/>
                <a:cs typeface="Calibri"/>
                <a:sym typeface="Calibri"/>
              </a:rPr>
              <a:t>..........................................................</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0" st="0"/>
                                            </p:txEl>
                                          </p:spTgt>
                                        </p:tgtEl>
                                        <p:attrNameLst>
                                          <p:attrName>style.visibility</p:attrName>
                                        </p:attrNameLst>
                                      </p:cBhvr>
                                      <p:to>
                                        <p:strVal val="visible"/>
                                      </p:to>
                                    </p:set>
                                    <p:animEffect filter="fade" transition="in">
                                      <p:cBhvr>
                                        <p:cTn dur="500"/>
                                        <p:tgtEl>
                                          <p:spTgt spid="61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7" name="Shape 617"/>
        <p:cNvGrpSpPr/>
        <p:nvPr/>
      </p:nvGrpSpPr>
      <p:grpSpPr>
        <a:xfrm>
          <a:off x="0" y="0"/>
          <a:ext cx="0" cy="0"/>
          <a:chOff x="0" y="0"/>
          <a:chExt cx="0" cy="0"/>
        </a:xfrm>
      </p:grpSpPr>
      <p:graphicFrame>
        <p:nvGraphicFramePr>
          <p:cNvPr id="618" name="Shape 618"/>
          <p:cNvGraphicFramePr/>
          <p:nvPr/>
        </p:nvGraphicFramePr>
        <p:xfrm>
          <a:off x="285719" y="428604"/>
          <a:ext cx="3000000" cy="3000000"/>
        </p:xfrm>
        <a:graphic>
          <a:graphicData uri="http://schemas.openxmlformats.org/drawingml/2006/table">
            <a:tbl>
              <a:tblPr>
                <a:gradFill>
                  <a:gsLst>
                    <a:gs pos="0">
                      <a:srgbClr val="9FC3FF"/>
                    </a:gs>
                    <a:gs pos="35000">
                      <a:srgbClr val="BDD5FF"/>
                    </a:gs>
                    <a:gs pos="100000">
                      <a:srgbClr val="E4EEFF"/>
                    </a:gs>
                  </a:gsLst>
                  <a:lin ang="16200000" scaled="0"/>
                </a:gradFill>
                <a:tableStyleId>{8118BE7B-C712-4F7A-9056-DF1578180296}</a:tableStyleId>
              </a:tblPr>
              <a:tblGrid>
                <a:gridCol w="5293300"/>
                <a:gridCol w="1626450"/>
                <a:gridCol w="1438475"/>
              </a:tblGrid>
              <a:tr h="781775">
                <a:tc>
                  <a:txBody>
                    <a:bodyPr>
                      <a:noAutofit/>
                    </a:bodyPr>
                    <a:lstStyle/>
                    <a:p>
                      <a:pPr indent="0" lvl="0" marL="0" marR="0" rtl="1" algn="r">
                        <a:lnSpc>
                          <a:spcPct val="115000"/>
                        </a:lnSpc>
                        <a:spcBef>
                          <a:spcPts val="0"/>
                        </a:spcBef>
                        <a:spcAft>
                          <a:spcPts val="0"/>
                        </a:spcAft>
                        <a:buSzPct val="25000"/>
                        <a:buNone/>
                      </a:pPr>
                      <a:r>
                        <a:t/>
                      </a:r>
                      <a:endParaRPr sz="1000" u="none" cap="none" strike="noStrike">
                        <a:latin typeface="Calibri"/>
                        <a:ea typeface="Calibri"/>
                        <a:cs typeface="Calibri"/>
                        <a:sym typeface="Calibri"/>
                      </a:endParaRPr>
                    </a:p>
                  </a:txBody>
                  <a:tcPr marT="0" marB="0" marR="62125" marL="62125"/>
                </a:tc>
                <a:tc>
                  <a:txBody>
                    <a:bodyPr>
                      <a:noAutofit/>
                    </a:bodyPr>
                    <a:lstStyle/>
                    <a:p>
                      <a:pPr indent="0" lvl="0" marL="0" marR="0" rtl="1" algn="r">
                        <a:spcBef>
                          <a:spcPts val="0"/>
                        </a:spcBef>
                        <a:buSzPct val="25000"/>
                        <a:buNone/>
                      </a:pPr>
                      <a:r>
                        <a:t/>
                      </a:r>
                      <a:endParaRPr sz="1800"/>
                    </a:p>
                  </a:txBody>
                  <a:tcPr marT="0" marB="0" marR="62125" marL="62125"/>
                </a:tc>
                <a:tc>
                  <a:txBody>
                    <a:bodyPr>
                      <a:noAutofit/>
                    </a:bodyPr>
                    <a:lstStyle/>
                    <a:p>
                      <a:pPr indent="0" lvl="0" marL="0" marR="0" rtl="1" algn="r">
                        <a:spcBef>
                          <a:spcPts val="0"/>
                        </a:spcBef>
                        <a:buSzPct val="25000"/>
                        <a:buNone/>
                      </a:pPr>
                      <a:r>
                        <a:t/>
                      </a:r>
                      <a:endParaRPr sz="1800"/>
                    </a:p>
                  </a:txBody>
                  <a:tcPr marT="0" marB="0" marR="62125" marL="62125"/>
                </a:tc>
              </a:tr>
              <a:tr h="1172675">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r>
              <a:tr h="1172675">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r>
              <a:tr h="956900">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r>
              <a:tr h="1172675">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r>
              <a:tr h="1172675">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c>
                  <a:txBody>
                    <a:bodyPr>
                      <a:noAutofit/>
                    </a:bodyPr>
                    <a:lstStyle/>
                    <a:p>
                      <a:pPr indent="0" lvl="0" marL="0" marR="0" rtl="1" algn="r">
                        <a:lnSpc>
                          <a:spcPct val="115000"/>
                        </a:lnSpc>
                        <a:spcBef>
                          <a:spcPts val="0"/>
                        </a:spcBef>
                        <a:spcAft>
                          <a:spcPts val="0"/>
                        </a:spcAft>
                        <a:buSzPct val="25000"/>
                        <a:buNone/>
                      </a:pPr>
                      <a:r>
                        <a:t/>
                      </a:r>
                      <a:endParaRPr sz="1000">
                        <a:latin typeface="Calibri"/>
                        <a:ea typeface="Calibri"/>
                        <a:cs typeface="Calibri"/>
                        <a:sym typeface="Calibri"/>
                      </a:endParaRPr>
                    </a:p>
                  </a:txBody>
                  <a:tcPr marT="0" marB="0" marR="62125" marL="62125"/>
                </a:tc>
              </a:tr>
            </a:tbl>
          </a:graphicData>
        </a:graphic>
      </p:graphicFrame>
      <p:sp>
        <p:nvSpPr>
          <p:cNvPr id="619" name="Shape 619"/>
          <p:cNvSpPr/>
          <p:nvPr/>
        </p:nvSpPr>
        <p:spPr>
          <a:xfrm>
            <a:off x="5000628" y="571479"/>
            <a:ext cx="1284326"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rgbClr val="FF0000"/>
                </a:solidFill>
                <a:latin typeface="Calibri"/>
                <a:ea typeface="Calibri"/>
                <a:cs typeface="Calibri"/>
                <a:sym typeface="Calibri"/>
              </a:rPr>
              <a:t>الموقف</a:t>
            </a:r>
          </a:p>
        </p:txBody>
      </p:sp>
      <p:sp>
        <p:nvSpPr>
          <p:cNvPr id="620" name="Shape 620"/>
          <p:cNvSpPr/>
          <p:nvPr/>
        </p:nvSpPr>
        <p:spPr>
          <a:xfrm>
            <a:off x="1785918" y="609881"/>
            <a:ext cx="1500197" cy="46166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400">
                <a:solidFill>
                  <a:srgbClr val="FF00FF"/>
                </a:solidFill>
                <a:latin typeface="Calibri"/>
                <a:ea typeface="Calibri"/>
                <a:cs typeface="Calibri"/>
                <a:sym typeface="Calibri"/>
              </a:rPr>
              <a:t>الأثر الإيجابي</a:t>
            </a:r>
          </a:p>
        </p:txBody>
      </p:sp>
      <p:sp>
        <p:nvSpPr>
          <p:cNvPr id="621" name="Shape 621"/>
          <p:cNvSpPr/>
          <p:nvPr/>
        </p:nvSpPr>
        <p:spPr>
          <a:xfrm>
            <a:off x="214282" y="609881"/>
            <a:ext cx="1357322" cy="46166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400">
                <a:solidFill>
                  <a:srgbClr val="FF00FF"/>
                </a:solidFill>
                <a:latin typeface="Calibri"/>
                <a:ea typeface="Calibri"/>
                <a:cs typeface="Calibri"/>
                <a:sym typeface="Calibri"/>
              </a:rPr>
              <a:t>الأثر السلبي</a:t>
            </a:r>
          </a:p>
        </p:txBody>
      </p:sp>
      <p:sp>
        <p:nvSpPr>
          <p:cNvPr id="622" name="Shape 622"/>
          <p:cNvSpPr/>
          <p:nvPr/>
        </p:nvSpPr>
        <p:spPr>
          <a:xfrm>
            <a:off x="3428992" y="1341766"/>
            <a:ext cx="5143535"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000">
                <a:solidFill>
                  <a:srgbClr val="002060"/>
                </a:solidFill>
                <a:latin typeface="Calibri"/>
                <a:ea typeface="Calibri"/>
                <a:cs typeface="Calibri"/>
                <a:sym typeface="Calibri"/>
              </a:rPr>
              <a:t>اعتذرت عن إقراض صديقي مبلغاً من المال لعدم توفره لدي وكان من الممكن طلبه من والدي لكني لم أفعل لأنه معروف عنه عدم السداد.</a:t>
            </a:r>
          </a:p>
        </p:txBody>
      </p:sp>
      <p:sp>
        <p:nvSpPr>
          <p:cNvPr id="623" name="Shape 623"/>
          <p:cNvSpPr/>
          <p:nvPr/>
        </p:nvSpPr>
        <p:spPr>
          <a:xfrm>
            <a:off x="3500430" y="2571743"/>
            <a:ext cx="5143535"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000">
                <a:solidFill>
                  <a:srgbClr val="002060"/>
                </a:solidFill>
                <a:latin typeface="Calibri"/>
                <a:ea typeface="Calibri"/>
                <a:cs typeface="Calibri"/>
                <a:sym typeface="Calibri"/>
              </a:rPr>
              <a:t>اقترح على الطلاب تأجيل الاختبار لازدحام هذا الأسبوع بالاختبارات ورغبة الطلاب في الحصول على درجات مرتفعة.</a:t>
            </a:r>
          </a:p>
        </p:txBody>
      </p:sp>
      <p:sp>
        <p:nvSpPr>
          <p:cNvPr id="624" name="Shape 624"/>
          <p:cNvSpPr/>
          <p:nvPr/>
        </p:nvSpPr>
        <p:spPr>
          <a:xfrm>
            <a:off x="3428992" y="3714751"/>
            <a:ext cx="5143535"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000">
                <a:solidFill>
                  <a:srgbClr val="002060"/>
                </a:solidFill>
                <a:latin typeface="Calibri"/>
                <a:ea typeface="Calibri"/>
                <a:cs typeface="Calibri"/>
                <a:sym typeface="Calibri"/>
              </a:rPr>
              <a:t>لا أعترض على درجة اختبار منخفضة وأنا أشعر أني أستحق أكثر من ذلك.</a:t>
            </a:r>
          </a:p>
        </p:txBody>
      </p:sp>
      <p:sp>
        <p:nvSpPr>
          <p:cNvPr id="625" name="Shape 625"/>
          <p:cNvSpPr/>
          <p:nvPr/>
        </p:nvSpPr>
        <p:spPr>
          <a:xfrm>
            <a:off x="3500430" y="4643446"/>
            <a:ext cx="5143535"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000">
                <a:solidFill>
                  <a:srgbClr val="002060"/>
                </a:solidFill>
                <a:latin typeface="Calibri"/>
                <a:ea typeface="Calibri"/>
                <a:cs typeface="Calibri"/>
                <a:sym typeface="Calibri"/>
              </a:rPr>
              <a:t>عدم قدرة الطالب على الاعتراض على الآخرين الذين يستغلونه في أخذ ملخصاته وأفكاره وحلوله.</a:t>
            </a:r>
          </a:p>
        </p:txBody>
      </p:sp>
      <p:sp>
        <p:nvSpPr>
          <p:cNvPr id="626" name="Shape 626"/>
          <p:cNvSpPr/>
          <p:nvPr/>
        </p:nvSpPr>
        <p:spPr>
          <a:xfrm>
            <a:off x="3500430" y="5715016"/>
            <a:ext cx="5143535"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000">
                <a:solidFill>
                  <a:srgbClr val="002060"/>
                </a:solidFill>
                <a:latin typeface="Calibri"/>
                <a:ea typeface="Calibri"/>
                <a:cs typeface="Calibri"/>
                <a:sym typeface="Calibri"/>
              </a:rPr>
              <a:t>أثني على من يقدم لي خدمة أمام الآخرين وأشارك زملائي في احتفالاتهم وبرامجهم داخل المدرسة وخارجها.</a:t>
            </a:r>
          </a:p>
        </p:txBody>
      </p:sp>
      <p:sp>
        <p:nvSpPr>
          <p:cNvPr id="627" name="Shape 627"/>
          <p:cNvSpPr txBox="1"/>
          <p:nvPr/>
        </p:nvSpPr>
        <p:spPr>
          <a:xfrm>
            <a:off x="1785917" y="1428736"/>
            <a:ext cx="1500197"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0000CC"/>
                </a:solidFill>
                <a:latin typeface="Calibri"/>
                <a:ea typeface="Calibri"/>
                <a:cs typeface="Calibri"/>
                <a:sym typeface="Calibri"/>
              </a:rPr>
              <a:t>✓</a:t>
            </a:r>
          </a:p>
        </p:txBody>
      </p:sp>
      <p:sp>
        <p:nvSpPr>
          <p:cNvPr id="628" name="Shape 628"/>
          <p:cNvSpPr txBox="1"/>
          <p:nvPr/>
        </p:nvSpPr>
        <p:spPr>
          <a:xfrm>
            <a:off x="1785917" y="2526565"/>
            <a:ext cx="1500197"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0000CC"/>
                </a:solidFill>
                <a:latin typeface="Calibri"/>
                <a:ea typeface="Calibri"/>
                <a:cs typeface="Calibri"/>
                <a:sym typeface="Calibri"/>
              </a:rPr>
              <a:t>✓</a:t>
            </a:r>
          </a:p>
        </p:txBody>
      </p:sp>
      <p:sp>
        <p:nvSpPr>
          <p:cNvPr id="629" name="Shape 629"/>
          <p:cNvSpPr txBox="1"/>
          <p:nvPr/>
        </p:nvSpPr>
        <p:spPr>
          <a:xfrm>
            <a:off x="357158" y="3598135"/>
            <a:ext cx="1357322"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0000CC"/>
                </a:solidFill>
                <a:latin typeface="Calibri"/>
                <a:ea typeface="Calibri"/>
                <a:cs typeface="Calibri"/>
                <a:sym typeface="Calibri"/>
              </a:rPr>
              <a:t>✓</a:t>
            </a:r>
          </a:p>
        </p:txBody>
      </p:sp>
      <p:sp>
        <p:nvSpPr>
          <p:cNvPr id="630" name="Shape 630"/>
          <p:cNvSpPr txBox="1"/>
          <p:nvPr/>
        </p:nvSpPr>
        <p:spPr>
          <a:xfrm>
            <a:off x="357158" y="4741142"/>
            <a:ext cx="1357322"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0000CC"/>
                </a:solidFill>
                <a:latin typeface="Calibri"/>
                <a:ea typeface="Calibri"/>
                <a:cs typeface="Calibri"/>
                <a:sym typeface="Calibri"/>
              </a:rPr>
              <a:t>✓</a:t>
            </a:r>
          </a:p>
        </p:txBody>
      </p:sp>
      <p:sp>
        <p:nvSpPr>
          <p:cNvPr id="631" name="Shape 631"/>
          <p:cNvSpPr txBox="1"/>
          <p:nvPr/>
        </p:nvSpPr>
        <p:spPr>
          <a:xfrm>
            <a:off x="1928793" y="5857892"/>
            <a:ext cx="1357322"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0000CC"/>
                </a:solidFill>
                <a:latin typeface="Calibri"/>
                <a:ea typeface="Calibri"/>
                <a:cs typeface="Calibri"/>
                <a:sym typeface="Calibri"/>
              </a:rPr>
              <a:t>✓</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500"/>
                                        <p:tgtEl>
                                          <p:spTgt spid="621"/>
                                        </p:tgtEl>
                                      </p:cBhvr>
                                    </p:animEffect>
                                  </p:childTnLst>
                                </p:cTn>
                              </p:par>
                              <p:par>
                                <p:cTn fill="hold" nodeType="with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
                                        <p:tgtEl>
                                          <p:spTgt spid="6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500"/>
                                        <p:tgtEl>
                                          <p:spTgt spid="6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5" name="Shape 635"/>
        <p:cNvGrpSpPr/>
        <p:nvPr/>
      </p:nvGrpSpPr>
      <p:grpSpPr>
        <a:xfrm>
          <a:off x="0" y="0"/>
          <a:ext cx="0" cy="0"/>
          <a:chOff x="0" y="0"/>
          <a:chExt cx="0" cy="0"/>
        </a:xfrm>
      </p:grpSpPr>
      <p:pic>
        <p:nvPicPr>
          <p:cNvPr descr="3511417_550x550.jpg" id="636" name="Shape 636"/>
          <p:cNvPicPr preferRelativeResize="0"/>
          <p:nvPr/>
        </p:nvPicPr>
        <p:blipFill rotWithShape="1">
          <a:blip r:embed="rId3">
            <a:alphaModFix/>
          </a:blip>
          <a:srcRect b="0" l="0" r="0" t="0"/>
          <a:stretch/>
        </p:blipFill>
        <p:spPr>
          <a:xfrm>
            <a:off x="0" y="1752600"/>
            <a:ext cx="9144000" cy="3352799"/>
          </a:xfrm>
          <a:prstGeom prst="rect">
            <a:avLst/>
          </a:prstGeom>
          <a:noFill/>
          <a:ln>
            <a:noFill/>
          </a:ln>
        </p:spPr>
      </p:pic>
      <p:sp>
        <p:nvSpPr>
          <p:cNvPr id="637" name="Shape 637"/>
          <p:cNvSpPr/>
          <p:nvPr/>
        </p:nvSpPr>
        <p:spPr>
          <a:xfrm>
            <a:off x="2325517" y="2534189"/>
            <a:ext cx="4746811"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8000">
                <a:solidFill>
                  <a:srgbClr val="00FFFF"/>
                </a:solidFill>
                <a:latin typeface="Calibri"/>
                <a:ea typeface="Calibri"/>
                <a:cs typeface="Calibri"/>
                <a:sym typeface="Calibri"/>
              </a:rPr>
              <a:t>مراجع الوحدة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1" name="Shape 641"/>
        <p:cNvGrpSpPr/>
        <p:nvPr/>
      </p:nvGrpSpPr>
      <p:grpSpPr>
        <a:xfrm>
          <a:off x="0" y="0"/>
          <a:ext cx="0" cy="0"/>
          <a:chOff x="0" y="0"/>
          <a:chExt cx="0" cy="0"/>
        </a:xfrm>
      </p:grpSpPr>
      <p:pic>
        <p:nvPicPr>
          <p:cNvPr descr="0040.jpg" id="642" name="Shape 642"/>
          <p:cNvPicPr preferRelativeResize="0"/>
          <p:nvPr/>
        </p:nvPicPr>
        <p:blipFill rotWithShape="1">
          <a:blip r:embed="rId3">
            <a:alphaModFix/>
          </a:blip>
          <a:srcRect b="0" l="0" r="0" t="0"/>
          <a:stretch/>
        </p:blipFill>
        <p:spPr>
          <a:xfrm>
            <a:off x="0" y="0"/>
            <a:ext cx="9143998" cy="6858000"/>
          </a:xfrm>
          <a:prstGeom prst="rect">
            <a:avLst/>
          </a:prstGeom>
          <a:noFill/>
          <a:ln>
            <a:noFill/>
          </a:ln>
        </p:spPr>
      </p:pic>
      <p:sp>
        <p:nvSpPr>
          <p:cNvPr id="643" name="Shape 643"/>
          <p:cNvSpPr/>
          <p:nvPr/>
        </p:nvSpPr>
        <p:spPr>
          <a:xfrm>
            <a:off x="467543" y="521385"/>
            <a:ext cx="8033545" cy="193899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FFC000"/>
                </a:solidFill>
                <a:latin typeface="Calibri"/>
                <a:ea typeface="Calibri"/>
                <a:cs typeface="Calibri"/>
                <a:sym typeface="Calibri"/>
              </a:rPr>
              <a:t>1- الدخيل الله، دخيل عبد الله. المهارات الاجتماعية، المفهوم الوحدات والمحددات. الرياض، 1435هـ. العبيكان للنشر.</a:t>
            </a:r>
          </a:p>
        </p:txBody>
      </p:sp>
      <p:sp>
        <p:nvSpPr>
          <p:cNvPr id="644" name="Shape 644"/>
          <p:cNvSpPr/>
          <p:nvPr/>
        </p:nvSpPr>
        <p:spPr>
          <a:xfrm>
            <a:off x="428595" y="2571743"/>
            <a:ext cx="8280919" cy="1938991"/>
          </a:xfrm>
          <a:prstGeom prst="rect">
            <a:avLst/>
          </a:prstGeom>
          <a:noFill/>
          <a:ln>
            <a:noFill/>
          </a:ln>
        </p:spPr>
        <p:txBody>
          <a:bodyPr anchorCtr="0" anchor="ctr" bIns="45700" lIns="91425" rIns="91425" tIns="45700">
            <a:noAutofit/>
          </a:bodyPr>
          <a:lstStyle/>
          <a:p>
            <a:pPr indent="-342900" lvl="0" marL="342900" marR="0" rtl="1" algn="r">
              <a:spcBef>
                <a:spcPts val="0"/>
              </a:spcBef>
              <a:buSzPct val="25000"/>
              <a:buNone/>
            </a:pPr>
            <a:r>
              <a:rPr b="1" lang="ar-EG" sz="4000">
                <a:solidFill>
                  <a:srgbClr val="FFC000"/>
                </a:solidFill>
                <a:latin typeface="Calibri"/>
                <a:ea typeface="Calibri"/>
                <a:cs typeface="Calibri"/>
                <a:sym typeface="Calibri"/>
              </a:rPr>
              <a:t>2- الطبقجلي، محمود نديم. التواصل الثقافي في الأعمال الدولية. دار غيداء للنشر والتوزيع، عمان (2012م)</a:t>
            </a:r>
          </a:p>
        </p:txBody>
      </p:sp>
      <p:sp>
        <p:nvSpPr>
          <p:cNvPr id="645" name="Shape 645"/>
          <p:cNvSpPr/>
          <p:nvPr/>
        </p:nvSpPr>
        <p:spPr>
          <a:xfrm>
            <a:off x="428595" y="4714883"/>
            <a:ext cx="8280919"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FFC000"/>
                </a:solidFill>
                <a:latin typeface="Calibri"/>
                <a:ea typeface="Calibri"/>
                <a:cs typeface="Calibri"/>
                <a:sym typeface="Calibri"/>
              </a:rPr>
              <a:t>3- العقاد، عباس محمود، عبقرية محمد. المكتبة العصرية للطباعة والنشر، بيروت.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par>
                                <p:cTn fill="hold" nodeType="with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44"/>
                                        </p:tgtEl>
                                        <p:attrNameLst>
                                          <p:attrName>style.visibility</p:attrName>
                                        </p:attrNameLst>
                                      </p:cBhvr>
                                      <p:to>
                                        <p:strVal val="visible"/>
                                      </p:to>
                                    </p:set>
                                    <p:anim calcmode="lin" valueType="num">
                                      <p:cBhvr additive="base">
                                        <p:cTn dur="500"/>
                                        <p:tgtEl>
                                          <p:spTgt spid="644"/>
                                        </p:tgtEl>
                                        <p:attrNameLst>
                                          <p:attrName>ppt_w</p:attrName>
                                        </p:attrNameLst>
                                      </p:cBhvr>
                                      <p:tavLst>
                                        <p:tav fmla="" tm="0">
                                          <p:val>
                                            <p:strVal val="0"/>
                                          </p:val>
                                        </p:tav>
                                        <p:tav fmla="" tm="100000">
                                          <p:val>
                                            <p:strVal val="#ppt_w"/>
                                          </p:val>
                                        </p:tav>
                                      </p:tavLst>
                                    </p:anim>
                                    <p:anim calcmode="lin" valueType="num">
                                      <p:cBhvr additive="base">
                                        <p:cTn dur="500"/>
                                        <p:tgtEl>
                                          <p:spTgt spid="6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500"/>
                                        <p:tgtEl>
                                          <p:spTgt spid="645"/>
                                        </p:tgtEl>
                                        <p:attrNameLst>
                                          <p:attrName>ppt_w</p:attrName>
                                        </p:attrNameLst>
                                      </p:cBhvr>
                                      <p:tavLst>
                                        <p:tav fmla="" tm="0">
                                          <p:val>
                                            <p:strVal val="0"/>
                                          </p:val>
                                        </p:tav>
                                        <p:tav fmla="" tm="100000">
                                          <p:val>
                                            <p:strVal val="#ppt_w"/>
                                          </p:val>
                                        </p:tav>
                                      </p:tavLst>
                                    </p:anim>
                                    <p:anim calcmode="lin" valueType="num">
                                      <p:cBhvr additive="base">
                                        <p:cTn dur="500"/>
                                        <p:tgtEl>
                                          <p:spTgt spid="6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9" name="Shape 649"/>
        <p:cNvGrpSpPr/>
        <p:nvPr/>
      </p:nvGrpSpPr>
      <p:grpSpPr>
        <a:xfrm>
          <a:off x="0" y="0"/>
          <a:ext cx="0" cy="0"/>
          <a:chOff x="0" y="0"/>
          <a:chExt cx="0" cy="0"/>
        </a:xfrm>
      </p:grpSpPr>
      <p:pic>
        <p:nvPicPr>
          <p:cNvPr descr="0040.jpg" id="650" name="Shape 650"/>
          <p:cNvPicPr preferRelativeResize="0"/>
          <p:nvPr/>
        </p:nvPicPr>
        <p:blipFill rotWithShape="1">
          <a:blip r:embed="rId3">
            <a:alphaModFix/>
          </a:blip>
          <a:srcRect b="0" l="0" r="0" t="0"/>
          <a:stretch/>
        </p:blipFill>
        <p:spPr>
          <a:xfrm>
            <a:off x="0" y="0"/>
            <a:ext cx="9143998" cy="6858000"/>
          </a:xfrm>
          <a:prstGeom prst="rect">
            <a:avLst/>
          </a:prstGeom>
          <a:noFill/>
          <a:ln>
            <a:noFill/>
          </a:ln>
        </p:spPr>
      </p:pic>
      <p:sp>
        <p:nvSpPr>
          <p:cNvPr id="651" name="Shape 651"/>
          <p:cNvSpPr/>
          <p:nvPr/>
        </p:nvSpPr>
        <p:spPr>
          <a:xfrm>
            <a:off x="467543" y="521385"/>
            <a:ext cx="8033545"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FFC000"/>
                </a:solidFill>
                <a:latin typeface="Calibri"/>
                <a:ea typeface="Calibri"/>
                <a:cs typeface="Calibri"/>
                <a:sym typeface="Calibri"/>
              </a:rPr>
              <a:t>4- جينفيف بيهرندا. كيف تعيش الحياة وتحبها، دار رسلان للطباعة والنشر والتوزيع.</a:t>
            </a:r>
          </a:p>
        </p:txBody>
      </p:sp>
      <p:sp>
        <p:nvSpPr>
          <p:cNvPr id="652" name="Shape 652"/>
          <p:cNvSpPr/>
          <p:nvPr/>
        </p:nvSpPr>
        <p:spPr>
          <a:xfrm>
            <a:off x="428595" y="2143116"/>
            <a:ext cx="8280919" cy="1323439"/>
          </a:xfrm>
          <a:prstGeom prst="rect">
            <a:avLst/>
          </a:prstGeom>
          <a:noFill/>
          <a:ln>
            <a:noFill/>
          </a:ln>
        </p:spPr>
        <p:txBody>
          <a:bodyPr anchorCtr="0" anchor="ctr" bIns="45700" lIns="91425" rIns="91425" tIns="45700">
            <a:noAutofit/>
          </a:bodyPr>
          <a:lstStyle/>
          <a:p>
            <a:pPr indent="-342900" lvl="0" marL="342900" marR="0" rtl="1" algn="r">
              <a:spcBef>
                <a:spcPts val="0"/>
              </a:spcBef>
              <a:buSzPct val="25000"/>
              <a:buNone/>
            </a:pPr>
            <a:r>
              <a:rPr b="1" lang="ar-EG" sz="4000">
                <a:solidFill>
                  <a:srgbClr val="FFC000"/>
                </a:solidFill>
                <a:latin typeface="Calibri"/>
                <a:ea typeface="Calibri"/>
                <a:cs typeface="Calibri"/>
                <a:sym typeface="Calibri"/>
              </a:rPr>
              <a:t>5- علام، عباس راغب، المهارات الاجتماعية في حياتنا المعاصرة. دار فرحه للنشر والتوزيع.</a:t>
            </a:r>
          </a:p>
        </p:txBody>
      </p:sp>
      <p:sp>
        <p:nvSpPr>
          <p:cNvPr id="653" name="Shape 653"/>
          <p:cNvSpPr/>
          <p:nvPr/>
        </p:nvSpPr>
        <p:spPr>
          <a:xfrm>
            <a:off x="428595" y="3929066"/>
            <a:ext cx="8280919" cy="70788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FFC000"/>
                </a:solidFill>
                <a:latin typeface="Calibri"/>
                <a:ea typeface="Calibri"/>
                <a:cs typeface="Calibri"/>
                <a:sym typeface="Calibri"/>
              </a:rPr>
              <a:t>6- معجم المنجد في اللغة.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52"/>
                                        </p:tgtEl>
                                        <p:attrNameLst>
                                          <p:attrName>style.visibility</p:attrName>
                                        </p:attrNameLst>
                                      </p:cBhvr>
                                      <p:to>
                                        <p:strVal val="visible"/>
                                      </p:to>
                                    </p:set>
                                    <p:anim calcmode="lin" valueType="num">
                                      <p:cBhvr additive="base">
                                        <p:cTn dur="500"/>
                                        <p:tgtEl>
                                          <p:spTgt spid="652"/>
                                        </p:tgtEl>
                                        <p:attrNameLst>
                                          <p:attrName>ppt_w</p:attrName>
                                        </p:attrNameLst>
                                      </p:cBhvr>
                                      <p:tavLst>
                                        <p:tav fmla="" tm="0">
                                          <p:val>
                                            <p:strVal val="0"/>
                                          </p:val>
                                        </p:tav>
                                        <p:tav fmla="" tm="100000">
                                          <p:val>
                                            <p:strVal val="#ppt_w"/>
                                          </p:val>
                                        </p:tav>
                                      </p:tavLst>
                                    </p:anim>
                                    <p:anim calcmode="lin" valueType="num">
                                      <p:cBhvr additive="base">
                                        <p:cTn dur="500"/>
                                        <p:tgtEl>
                                          <p:spTgt spid="6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53"/>
                                        </p:tgtEl>
                                        <p:attrNameLst>
                                          <p:attrName>style.visibility</p:attrName>
                                        </p:attrNameLst>
                                      </p:cBhvr>
                                      <p:to>
                                        <p:strVal val="visible"/>
                                      </p:to>
                                    </p:set>
                                    <p:anim calcmode="lin" valueType="num">
                                      <p:cBhvr additive="base">
                                        <p:cTn dur="500"/>
                                        <p:tgtEl>
                                          <p:spTgt spid="653"/>
                                        </p:tgtEl>
                                        <p:attrNameLst>
                                          <p:attrName>ppt_w</p:attrName>
                                        </p:attrNameLst>
                                      </p:cBhvr>
                                      <p:tavLst>
                                        <p:tav fmla="" tm="0">
                                          <p:val>
                                            <p:strVal val="0"/>
                                          </p:val>
                                        </p:tav>
                                        <p:tav fmla="" tm="100000">
                                          <p:val>
                                            <p:strVal val="#ppt_w"/>
                                          </p:val>
                                        </p:tav>
                                      </p:tavLst>
                                    </p:anim>
                                    <p:anim calcmode="lin" valueType="num">
                                      <p:cBhvr additive="base">
                                        <p:cTn dur="500"/>
                                        <p:tgtEl>
                                          <p:spTgt spid="6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descr="9OFF%20s.jpg" id="132" name="Shape 132"/>
          <p:cNvPicPr preferRelativeResize="0"/>
          <p:nvPr/>
        </p:nvPicPr>
        <p:blipFill rotWithShape="1">
          <a:blip r:embed="rId3">
            <a:alphaModFix/>
          </a:blip>
          <a:srcRect b="0" l="0" r="0" t="0"/>
          <a:stretch/>
        </p:blipFill>
        <p:spPr>
          <a:xfrm>
            <a:off x="642910" y="332656"/>
            <a:ext cx="8105554" cy="990997"/>
          </a:xfrm>
          <a:prstGeom prst="rect">
            <a:avLst/>
          </a:prstGeom>
          <a:noFill/>
          <a:ln cap="flat" cmpd="sng" w="38100">
            <a:solidFill>
              <a:srgbClr val="E5B8B7"/>
            </a:solidFill>
            <a:prstDash val="solid"/>
            <a:round/>
            <a:headEnd len="med" w="med" type="none"/>
            <a:tailEnd len="med" w="med" type="none"/>
          </a:ln>
        </p:spPr>
      </p:pic>
      <p:sp>
        <p:nvSpPr>
          <p:cNvPr id="133" name="Shape 133"/>
          <p:cNvSpPr/>
          <p:nvPr/>
        </p:nvSpPr>
        <p:spPr>
          <a:xfrm>
            <a:off x="857225" y="404663"/>
            <a:ext cx="7819232"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FFFF00"/>
                </a:solidFill>
                <a:latin typeface="Calibri"/>
                <a:ea typeface="Calibri"/>
                <a:cs typeface="Calibri"/>
                <a:sym typeface="Calibri"/>
              </a:rPr>
              <a:t>أولا: مهارة القيادة The command</a:t>
            </a:r>
          </a:p>
        </p:txBody>
      </p:sp>
      <p:pic>
        <p:nvPicPr>
          <p:cNvPr descr="c-1.png" id="134" name="Shape 134"/>
          <p:cNvPicPr preferRelativeResize="0"/>
          <p:nvPr/>
        </p:nvPicPr>
        <p:blipFill rotWithShape="1">
          <a:blip r:embed="rId4">
            <a:alphaModFix/>
          </a:blip>
          <a:srcRect b="0" l="0" r="0" t="0"/>
          <a:stretch/>
        </p:blipFill>
        <p:spPr>
          <a:xfrm>
            <a:off x="323528" y="1905000"/>
            <a:ext cx="8568951" cy="4188295"/>
          </a:xfrm>
          <a:prstGeom prst="rect">
            <a:avLst/>
          </a:prstGeom>
          <a:solidFill>
            <a:schemeClr val="lt1"/>
          </a:solidFill>
          <a:ln>
            <a:noFill/>
          </a:ln>
        </p:spPr>
      </p:pic>
      <p:sp>
        <p:nvSpPr>
          <p:cNvPr id="135" name="Shape 135"/>
          <p:cNvSpPr/>
          <p:nvPr/>
        </p:nvSpPr>
        <p:spPr>
          <a:xfrm>
            <a:off x="1071537" y="2276872"/>
            <a:ext cx="7072362"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00FF"/>
                </a:solidFill>
                <a:latin typeface="Calibri"/>
                <a:ea typeface="Calibri"/>
                <a:cs typeface="Calibri"/>
                <a:sym typeface="Calibri"/>
              </a:rPr>
              <a:t>ومن الصفات القيادية في شخصية الرسول عليه الصلاة والسلام:</a:t>
            </a:r>
          </a:p>
        </p:txBody>
      </p:sp>
      <p:sp>
        <p:nvSpPr>
          <p:cNvPr id="136" name="Shape 136"/>
          <p:cNvSpPr/>
          <p:nvPr/>
        </p:nvSpPr>
        <p:spPr>
          <a:xfrm>
            <a:off x="1071537" y="3561992"/>
            <a:ext cx="7072362"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Times New Roman"/>
                <a:ea typeface="Times New Roman"/>
                <a:cs typeface="Times New Roman"/>
                <a:sym typeface="Times New Roman"/>
              </a:rPr>
              <a:t>1- </a:t>
            </a:r>
            <a:r>
              <a:rPr b="1" lang="ar-EG" sz="3600">
                <a:solidFill>
                  <a:schemeClr val="dk1"/>
                </a:solidFill>
                <a:latin typeface="Calibri"/>
                <a:ea typeface="Calibri"/>
                <a:cs typeface="Calibri"/>
                <a:sym typeface="Calibri"/>
              </a:rPr>
              <a:t>الإدارة والهمة والعزيمة.</a:t>
            </a:r>
          </a:p>
        </p:txBody>
      </p:sp>
      <p:sp>
        <p:nvSpPr>
          <p:cNvPr id="137" name="Shape 137"/>
          <p:cNvSpPr/>
          <p:nvPr/>
        </p:nvSpPr>
        <p:spPr>
          <a:xfrm>
            <a:off x="1071537" y="4211428"/>
            <a:ext cx="7072362"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Times New Roman"/>
                <a:ea typeface="Times New Roman"/>
                <a:cs typeface="Times New Roman"/>
                <a:sym typeface="Times New Roman"/>
              </a:rPr>
              <a:t>2- </a:t>
            </a:r>
            <a:r>
              <a:rPr b="1" lang="ar-EG" sz="3600">
                <a:solidFill>
                  <a:schemeClr val="dk1"/>
                </a:solidFill>
                <a:latin typeface="Calibri"/>
                <a:ea typeface="Calibri"/>
                <a:cs typeface="Calibri"/>
                <a:sym typeface="Calibri"/>
              </a:rPr>
              <a:t>الصبر وسعة الصدر.</a:t>
            </a:r>
          </a:p>
        </p:txBody>
      </p:sp>
      <p:sp>
        <p:nvSpPr>
          <p:cNvPr id="138" name="Shape 138"/>
          <p:cNvSpPr/>
          <p:nvPr/>
        </p:nvSpPr>
        <p:spPr>
          <a:xfrm>
            <a:off x="1071537" y="4782932"/>
            <a:ext cx="7072362"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Times New Roman"/>
                <a:ea typeface="Times New Roman"/>
                <a:cs typeface="Times New Roman"/>
                <a:sym typeface="Times New Roman"/>
              </a:rPr>
              <a:t>3- </a:t>
            </a:r>
            <a:r>
              <a:rPr b="1" lang="ar-EG" sz="3600">
                <a:solidFill>
                  <a:schemeClr val="dk1"/>
                </a:solidFill>
                <a:latin typeface="Calibri"/>
                <a:ea typeface="Calibri"/>
                <a:cs typeface="Calibri"/>
                <a:sym typeface="Calibri"/>
              </a:rPr>
              <a:t>الشعور بالمسئولية والقدرة على تحملها.</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500"/>
                                        <p:tgtEl>
                                          <p:spTgt spid="1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5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500"/>
                                        <p:tgtEl>
                                          <p:spTgt spid="13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pic>
        <p:nvPicPr>
          <p:cNvPr descr="9OFF%20s.jpg" id="143" name="Shape 143"/>
          <p:cNvPicPr preferRelativeResize="0"/>
          <p:nvPr/>
        </p:nvPicPr>
        <p:blipFill rotWithShape="1">
          <a:blip r:embed="rId3">
            <a:alphaModFix/>
          </a:blip>
          <a:srcRect b="0" l="0" r="0" t="0"/>
          <a:stretch/>
        </p:blipFill>
        <p:spPr>
          <a:xfrm>
            <a:off x="642910" y="332656"/>
            <a:ext cx="8105554" cy="990997"/>
          </a:xfrm>
          <a:prstGeom prst="rect">
            <a:avLst/>
          </a:prstGeom>
          <a:noFill/>
          <a:ln cap="flat" cmpd="sng" w="38100">
            <a:solidFill>
              <a:srgbClr val="E5B8B7"/>
            </a:solidFill>
            <a:prstDash val="solid"/>
            <a:round/>
            <a:headEnd len="med" w="med" type="none"/>
            <a:tailEnd len="med" w="med" type="none"/>
          </a:ln>
        </p:spPr>
      </p:pic>
      <p:sp>
        <p:nvSpPr>
          <p:cNvPr id="144" name="Shape 144"/>
          <p:cNvSpPr/>
          <p:nvPr/>
        </p:nvSpPr>
        <p:spPr>
          <a:xfrm>
            <a:off x="857225" y="404663"/>
            <a:ext cx="7819232"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FFFF00"/>
                </a:solidFill>
                <a:latin typeface="Calibri"/>
                <a:ea typeface="Calibri"/>
                <a:cs typeface="Calibri"/>
                <a:sym typeface="Calibri"/>
              </a:rPr>
              <a:t>أولا: مهارة القيادة The command</a:t>
            </a:r>
          </a:p>
        </p:txBody>
      </p:sp>
      <p:pic>
        <p:nvPicPr>
          <p:cNvPr descr="c-1.png" id="145" name="Shape 145"/>
          <p:cNvPicPr preferRelativeResize="0"/>
          <p:nvPr/>
        </p:nvPicPr>
        <p:blipFill rotWithShape="1">
          <a:blip r:embed="rId4">
            <a:alphaModFix/>
          </a:blip>
          <a:srcRect b="0" l="0" r="0" t="0"/>
          <a:stretch/>
        </p:blipFill>
        <p:spPr>
          <a:xfrm>
            <a:off x="323528" y="1905000"/>
            <a:ext cx="8568951" cy="4188295"/>
          </a:xfrm>
          <a:prstGeom prst="rect">
            <a:avLst/>
          </a:prstGeom>
          <a:solidFill>
            <a:schemeClr val="lt1"/>
          </a:solidFill>
          <a:ln>
            <a:noFill/>
          </a:ln>
        </p:spPr>
      </p:pic>
      <p:sp>
        <p:nvSpPr>
          <p:cNvPr id="146" name="Shape 146"/>
          <p:cNvSpPr/>
          <p:nvPr/>
        </p:nvSpPr>
        <p:spPr>
          <a:xfrm>
            <a:off x="1071537" y="2276872"/>
            <a:ext cx="7072362"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00FF"/>
                </a:solidFill>
                <a:latin typeface="Calibri"/>
                <a:ea typeface="Calibri"/>
                <a:cs typeface="Calibri"/>
                <a:sym typeface="Calibri"/>
              </a:rPr>
              <a:t>ومن الصفات القيادية في شخصية الرسول عليه الصلاة والسلام:</a:t>
            </a:r>
          </a:p>
        </p:txBody>
      </p:sp>
      <p:sp>
        <p:nvSpPr>
          <p:cNvPr id="147" name="Shape 147"/>
          <p:cNvSpPr/>
          <p:nvPr/>
        </p:nvSpPr>
        <p:spPr>
          <a:xfrm>
            <a:off x="1071537" y="3561992"/>
            <a:ext cx="7072362"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Times New Roman"/>
                <a:ea typeface="Times New Roman"/>
                <a:cs typeface="Times New Roman"/>
                <a:sym typeface="Times New Roman"/>
              </a:rPr>
              <a:t>4- </a:t>
            </a:r>
            <a:r>
              <a:rPr b="1" lang="ar-EG" sz="3600">
                <a:solidFill>
                  <a:schemeClr val="dk1"/>
                </a:solidFill>
                <a:latin typeface="Calibri"/>
                <a:ea typeface="Calibri"/>
                <a:cs typeface="Calibri"/>
                <a:sym typeface="Calibri"/>
              </a:rPr>
              <a:t>الرؤية الإستراتيجية البعيدة.</a:t>
            </a:r>
          </a:p>
        </p:txBody>
      </p:sp>
      <p:sp>
        <p:nvSpPr>
          <p:cNvPr id="148" name="Shape 148"/>
          <p:cNvSpPr/>
          <p:nvPr/>
        </p:nvSpPr>
        <p:spPr>
          <a:xfrm>
            <a:off x="928662" y="4211428"/>
            <a:ext cx="7215238"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Times New Roman"/>
                <a:ea typeface="Times New Roman"/>
                <a:cs typeface="Times New Roman"/>
                <a:sym typeface="Times New Roman"/>
              </a:rPr>
              <a:t>5- </a:t>
            </a:r>
            <a:r>
              <a:rPr b="1" lang="ar-EG" sz="3600">
                <a:solidFill>
                  <a:schemeClr val="dk1"/>
                </a:solidFill>
                <a:latin typeface="Calibri"/>
                <a:ea typeface="Calibri"/>
                <a:cs typeface="Calibri"/>
                <a:sym typeface="Calibri"/>
              </a:rPr>
              <a:t>التروي والتأني والحكمة في اتخاذ القرارات.</a:t>
            </a:r>
          </a:p>
        </p:txBody>
      </p:sp>
      <p:sp>
        <p:nvSpPr>
          <p:cNvPr id="149" name="Shape 149"/>
          <p:cNvSpPr/>
          <p:nvPr/>
        </p:nvSpPr>
        <p:spPr>
          <a:xfrm>
            <a:off x="1071537" y="4854371"/>
            <a:ext cx="7072362"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Times New Roman"/>
                <a:ea typeface="Times New Roman"/>
                <a:cs typeface="Times New Roman"/>
                <a:sym typeface="Times New Roman"/>
              </a:rPr>
              <a:t>6- </a:t>
            </a:r>
            <a:r>
              <a:rPr b="1" lang="ar-EG" sz="3600">
                <a:solidFill>
                  <a:schemeClr val="dk1"/>
                </a:solidFill>
                <a:latin typeface="Calibri"/>
                <a:ea typeface="Calibri"/>
                <a:cs typeface="Calibri"/>
                <a:sym typeface="Calibri"/>
              </a:rPr>
              <a:t>طلب المشورة من أصحابه.</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500"/>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500"/>
                                        <p:tgtEl>
                                          <p:spTgt spid="14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pic>
        <p:nvPicPr>
          <p:cNvPr descr="9OFF%20s.jpg" id="154" name="Shape 154"/>
          <p:cNvPicPr preferRelativeResize="0"/>
          <p:nvPr/>
        </p:nvPicPr>
        <p:blipFill rotWithShape="1">
          <a:blip r:embed="rId3">
            <a:alphaModFix/>
          </a:blip>
          <a:srcRect b="0" l="0" r="0" t="0"/>
          <a:stretch/>
        </p:blipFill>
        <p:spPr>
          <a:xfrm>
            <a:off x="642910" y="332656"/>
            <a:ext cx="8105554" cy="990997"/>
          </a:xfrm>
          <a:prstGeom prst="rect">
            <a:avLst/>
          </a:prstGeom>
          <a:noFill/>
          <a:ln cap="flat" cmpd="sng" w="38100">
            <a:solidFill>
              <a:srgbClr val="E5B8B7"/>
            </a:solidFill>
            <a:prstDash val="solid"/>
            <a:round/>
            <a:headEnd len="med" w="med" type="none"/>
            <a:tailEnd len="med" w="med" type="none"/>
          </a:ln>
        </p:spPr>
      </p:pic>
      <p:sp>
        <p:nvSpPr>
          <p:cNvPr id="155" name="Shape 155"/>
          <p:cNvSpPr/>
          <p:nvPr/>
        </p:nvSpPr>
        <p:spPr>
          <a:xfrm>
            <a:off x="857225" y="404663"/>
            <a:ext cx="7819232" cy="76944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FFFF00"/>
                </a:solidFill>
                <a:latin typeface="Calibri"/>
                <a:ea typeface="Calibri"/>
                <a:cs typeface="Calibri"/>
                <a:sym typeface="Calibri"/>
              </a:rPr>
              <a:t>أولا: مهارة القيادة The command</a:t>
            </a:r>
          </a:p>
        </p:txBody>
      </p:sp>
      <p:pic>
        <p:nvPicPr>
          <p:cNvPr descr="c-1.png" id="156" name="Shape 156"/>
          <p:cNvPicPr preferRelativeResize="0"/>
          <p:nvPr/>
        </p:nvPicPr>
        <p:blipFill rotWithShape="1">
          <a:blip r:embed="rId4">
            <a:alphaModFix/>
          </a:blip>
          <a:srcRect b="0" l="0" r="0" t="0"/>
          <a:stretch/>
        </p:blipFill>
        <p:spPr>
          <a:xfrm>
            <a:off x="323528" y="1905000"/>
            <a:ext cx="8568951" cy="4188295"/>
          </a:xfrm>
          <a:prstGeom prst="rect">
            <a:avLst/>
          </a:prstGeom>
          <a:solidFill>
            <a:schemeClr val="lt1"/>
          </a:solidFill>
          <a:ln>
            <a:noFill/>
          </a:ln>
        </p:spPr>
      </p:pic>
      <p:sp>
        <p:nvSpPr>
          <p:cNvPr id="157" name="Shape 157"/>
          <p:cNvSpPr/>
          <p:nvPr/>
        </p:nvSpPr>
        <p:spPr>
          <a:xfrm>
            <a:off x="1071537" y="2276872"/>
            <a:ext cx="7072362"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00FF"/>
                </a:solidFill>
                <a:latin typeface="Calibri"/>
                <a:ea typeface="Calibri"/>
                <a:cs typeface="Calibri"/>
                <a:sym typeface="Calibri"/>
              </a:rPr>
              <a:t>ومن الصفات القيادية في شخصية الرسول عليه الصلاة والسلام:</a:t>
            </a:r>
          </a:p>
        </p:txBody>
      </p:sp>
      <p:sp>
        <p:nvSpPr>
          <p:cNvPr id="158" name="Shape 158"/>
          <p:cNvSpPr/>
          <p:nvPr/>
        </p:nvSpPr>
        <p:spPr>
          <a:xfrm>
            <a:off x="1071537" y="3561992"/>
            <a:ext cx="7072362"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Times New Roman"/>
                <a:ea typeface="Times New Roman"/>
                <a:cs typeface="Times New Roman"/>
                <a:sym typeface="Times New Roman"/>
              </a:rPr>
              <a:t>7- </a:t>
            </a:r>
            <a:r>
              <a:rPr b="1" lang="ar-EG" sz="3600">
                <a:solidFill>
                  <a:schemeClr val="dk1"/>
                </a:solidFill>
                <a:latin typeface="Calibri"/>
                <a:ea typeface="Calibri"/>
                <a:cs typeface="Calibri"/>
                <a:sym typeface="Calibri"/>
              </a:rPr>
              <a:t>المرونة القيادية.</a:t>
            </a:r>
          </a:p>
        </p:txBody>
      </p:sp>
      <p:sp>
        <p:nvSpPr>
          <p:cNvPr id="159" name="Shape 159"/>
          <p:cNvSpPr/>
          <p:nvPr/>
        </p:nvSpPr>
        <p:spPr>
          <a:xfrm>
            <a:off x="928662" y="4211428"/>
            <a:ext cx="7215238" cy="64633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Times New Roman"/>
                <a:ea typeface="Times New Roman"/>
                <a:cs typeface="Times New Roman"/>
                <a:sym typeface="Times New Roman"/>
              </a:rPr>
              <a:t>8- </a:t>
            </a:r>
            <a:r>
              <a:rPr b="1" lang="ar-EG" sz="3600">
                <a:solidFill>
                  <a:schemeClr val="dk1"/>
                </a:solidFill>
                <a:latin typeface="Calibri"/>
                <a:ea typeface="Calibri"/>
                <a:cs typeface="Calibri"/>
                <a:sym typeface="Calibri"/>
              </a:rPr>
              <a:t>توزيع المسئوليات والمهام.</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500"/>
                                        <p:tgtEl>
                                          <p:spTgt spid="15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