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Lst>
  <p:notesMasterIdLst>
    <p:notesMasterId r:id="rId16"/>
  </p:notesMasterIdLst>
  <p:sldIdLst>
    <p:sldId id="256" r:id="rId8"/>
    <p:sldId id="257" r:id="rId9"/>
    <p:sldId id="258" r:id="rId10"/>
    <p:sldId id="259" r:id="rId11"/>
    <p:sldId id="260" r:id="rId12"/>
    <p:sldId id="261" r:id="rId13"/>
    <p:sldId id="262" r:id="rId14"/>
    <p:sldId id="26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AE5E79-1E4F-4219-A93F-DEBA23343C36}" type="datetimeFigureOut">
              <a:rPr lang="en-US" smtClean="0"/>
              <a:t>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859916-CC43-4D1F-9ED5-2ADCD3AC26D4}" type="slidenum">
              <a:rPr lang="en-US" smtClean="0"/>
              <a:t>‹#›</a:t>
            </a:fld>
            <a:endParaRPr lang="en-US"/>
          </a:p>
        </p:txBody>
      </p:sp>
    </p:spTree>
    <p:extLst>
      <p:ext uri="{BB962C8B-B14F-4D97-AF65-F5344CB8AC3E}">
        <p14:creationId xmlns:p14="http://schemas.microsoft.com/office/powerpoint/2010/main" val="4013171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74DBA7D0-EE13-4205-94EC-45179BAAC777}" type="slidenum">
              <a:rPr lang="ar-SA" smtClean="0">
                <a:solidFill>
                  <a:prstClr val="black"/>
                </a:solidFill>
              </a:rPr>
              <a:pPr/>
              <a:t>2</a:t>
            </a:fld>
            <a:endParaRPr lang="ar-SA">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87463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3013333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98300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180455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7430595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137312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1269299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706438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0059077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2854645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915849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6891127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93944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7405275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986150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0107475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0056455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45768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2607491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986779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007257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5494762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29926601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1075650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1085933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2343661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6737762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950408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4156182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0409133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60774170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3096316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92673035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1718231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68775808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50495308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8542421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255050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40955548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7846525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99918872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3595747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8309832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52776476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81689676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50017860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1689315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192195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4105712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62363339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60015390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81620342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07024881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6088972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44716829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3807706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36554976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981202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69016364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97176791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6778763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152631597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363996299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40575155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48610209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solidFill>
                  <a:prstClr val="black">
                    <a:tint val="75000"/>
                  </a:prstClr>
                </a:solidFill>
              </a:rPr>
              <a:pPr/>
              <a:t>10/06/1441</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solidFill>
                  <a:prstClr val="black">
                    <a:tint val="75000"/>
                  </a:prstClr>
                </a:solidFill>
              </a:rPr>
              <a:pPr/>
              <a:t>‹#›</a:t>
            </a:fld>
            <a:endParaRPr lang="ar-SA">
              <a:solidFill>
                <a:prstClr val="black">
                  <a:tint val="75000"/>
                </a:prstClr>
              </a:solidFill>
            </a:endParaRPr>
          </a:p>
        </p:txBody>
      </p:sp>
    </p:spTree>
    <p:extLst>
      <p:ext uri="{BB962C8B-B14F-4D97-AF65-F5344CB8AC3E}">
        <p14:creationId xmlns:p14="http://schemas.microsoft.com/office/powerpoint/2010/main" val="212923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1B8ABB09-4A1D-463E-8065-109CC2B7EFAA}" type="datetimeFigureOut">
              <a:rPr lang="ar-SA" smtClean="0">
                <a:solidFill>
                  <a:prstClr val="black">
                    <a:tint val="75000"/>
                  </a:prstClr>
                </a:solidFill>
              </a:rPr>
              <a:pPr rtl="1"/>
              <a:t>10/06/1441</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B34F065-1154-456A-91E3-76DE8E75E17B}"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279113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1B8ABB09-4A1D-463E-8065-109CC2B7EFAA}" type="datetimeFigureOut">
              <a:rPr lang="ar-SA" smtClean="0">
                <a:solidFill>
                  <a:prstClr val="black">
                    <a:tint val="75000"/>
                  </a:prstClr>
                </a:solidFill>
              </a:rPr>
              <a:pPr rtl="1"/>
              <a:t>10/06/1441</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B34F065-1154-456A-91E3-76DE8E75E17B}"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42764215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1B8ABB09-4A1D-463E-8065-109CC2B7EFAA}" type="datetimeFigureOut">
              <a:rPr lang="ar-SA" smtClean="0">
                <a:solidFill>
                  <a:prstClr val="black">
                    <a:tint val="75000"/>
                  </a:prstClr>
                </a:solidFill>
              </a:rPr>
              <a:pPr rtl="1"/>
              <a:t>10/06/1441</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B34F065-1154-456A-91E3-76DE8E75E17B}"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89774214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1B8ABB09-4A1D-463E-8065-109CC2B7EFAA}" type="datetimeFigureOut">
              <a:rPr lang="ar-SA" smtClean="0">
                <a:solidFill>
                  <a:prstClr val="black">
                    <a:tint val="75000"/>
                  </a:prstClr>
                </a:solidFill>
              </a:rPr>
              <a:pPr rtl="1"/>
              <a:t>10/06/1441</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B34F065-1154-456A-91E3-76DE8E75E17B}"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4552845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1B8ABB09-4A1D-463E-8065-109CC2B7EFAA}" type="datetimeFigureOut">
              <a:rPr lang="ar-SA" smtClean="0">
                <a:solidFill>
                  <a:prstClr val="black">
                    <a:tint val="75000"/>
                  </a:prstClr>
                </a:solidFill>
              </a:rPr>
              <a:pPr rtl="1"/>
              <a:t>10/06/1441</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B34F065-1154-456A-91E3-76DE8E75E17B}"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248336043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1B8ABB09-4A1D-463E-8065-109CC2B7EFAA}" type="datetimeFigureOut">
              <a:rPr lang="ar-SA" smtClean="0">
                <a:solidFill>
                  <a:prstClr val="black">
                    <a:tint val="75000"/>
                  </a:prstClr>
                </a:solidFill>
              </a:rPr>
              <a:pPr rtl="1"/>
              <a:t>10/06/1441</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B34F065-1154-456A-91E3-76DE8E75E17B}"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39592236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26093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ar-SA" b="1" dirty="0" smtClean="0"/>
              <a:t>تعريف دراسة الجدوى</a:t>
            </a:r>
            <a:endParaRPr lang="en-US" dirty="0" smtClean="0"/>
          </a:p>
        </p:txBody>
      </p:sp>
      <p:sp>
        <p:nvSpPr>
          <p:cNvPr id="3075" name="Rectangle 3"/>
          <p:cNvSpPr>
            <a:spLocks noGrp="1" noChangeArrowheads="1"/>
          </p:cNvSpPr>
          <p:nvPr>
            <p:ph type="body" idx="1"/>
          </p:nvPr>
        </p:nvSpPr>
        <p:spPr/>
        <p:txBody>
          <a:bodyPr>
            <a:normAutofit fontScale="92500" lnSpcReduction="10000"/>
          </a:bodyPr>
          <a:lstStyle/>
          <a:p>
            <a:pPr eaLnBrk="1" hangingPunct="1"/>
            <a:r>
              <a:rPr lang="en-US" b="1" dirty="0" smtClean="0"/>
              <a:t>-1-</a:t>
            </a:r>
            <a:r>
              <a:rPr lang="ar-SA" b="1" dirty="0" smtClean="0"/>
              <a:t>هي عبارة عن دراسات علميّة شاملة لكافة جوانب المشروع أو المشروعات المقترحة، والتي قد تكون إمّا بشكل دراسات أوليّة تفصيلية، والتي من خلالها يمكن التوصّل إلى اختيار بديل أوفرصة استثمارية من بين عدة بدائل أوفرص استثمارية مقترحة</a:t>
            </a:r>
            <a:endParaRPr lang="en-US" b="1" dirty="0" smtClean="0"/>
          </a:p>
          <a:p>
            <a:pPr eaLnBrk="1" hangingPunct="1"/>
            <a:r>
              <a:rPr lang="ar-SA" dirty="0" smtClean="0"/>
              <a:t/>
            </a:r>
            <a:br>
              <a:rPr lang="ar-SA" dirty="0" smtClean="0"/>
            </a:br>
            <a:r>
              <a:rPr lang="en-US" dirty="0" smtClean="0"/>
              <a:t> -2-</a:t>
            </a:r>
            <a:r>
              <a:rPr lang="ar-SA" dirty="0" smtClean="0"/>
              <a:t>تعرف دراسة الجدوى على أنها مجموعة الدراسات العلمية ( اختبارات – تقديرات ) </a:t>
            </a:r>
            <a:r>
              <a:rPr lang="ar-SA" dirty="0" err="1" smtClean="0"/>
              <a:t>و</a:t>
            </a:r>
            <a:r>
              <a:rPr lang="ar-SA" dirty="0" smtClean="0"/>
              <a:t> </a:t>
            </a:r>
            <a:r>
              <a:rPr lang="ar-SA" dirty="0" err="1" smtClean="0"/>
              <a:t>التى</a:t>
            </a:r>
            <a:r>
              <a:rPr lang="ar-SA" dirty="0" smtClean="0"/>
              <a:t> يتم إعدادها بدقة، لتقرير مدى صلاحية الاستثمار في مشروع معين وتفضيله عن أوجه أخرى للاستثمار</a:t>
            </a:r>
            <a:endParaRPr lang="en-US" dirty="0" smtClean="0"/>
          </a:p>
        </p:txBody>
      </p:sp>
    </p:spTree>
    <p:extLst>
      <p:ext uri="{BB962C8B-B14F-4D97-AF65-F5344CB8AC3E}">
        <p14:creationId xmlns:p14="http://schemas.microsoft.com/office/powerpoint/2010/main" val="27465432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b="1" dirty="0" smtClean="0"/>
              <a:t>مفاهيم أساسية حول طبيعة الاستثمار</a:t>
            </a:r>
            <a:br>
              <a:rPr lang="ar-SA" b="1" dirty="0" smtClean="0"/>
            </a:br>
            <a:r>
              <a:rPr lang="ar-SA" b="1" dirty="0" smtClean="0"/>
              <a:t/>
            </a:r>
            <a:br>
              <a:rPr lang="ar-SA" b="1" dirty="0" smtClean="0"/>
            </a:br>
            <a:r>
              <a:rPr lang="ar-SA" b="1" dirty="0" smtClean="0"/>
              <a:t>تحظى عملية الاستثمار من بين العديد من الفعاليات الاقتصادية بأهمية كبيرة كون الاستثمار يمثل العنصر الحيوي والفعال لتحقيق عملية التنمية الاقتصادية والاجتماعية،</a:t>
            </a:r>
            <a:endParaRPr lang="ar-SA" dirty="0" smtClean="0"/>
          </a:p>
          <a:p>
            <a:endParaRPr lang="ar-SA" dirty="0"/>
          </a:p>
        </p:txBody>
      </p:sp>
    </p:spTree>
    <p:extLst>
      <p:ext uri="{BB962C8B-B14F-4D97-AF65-F5344CB8AC3E}">
        <p14:creationId xmlns:p14="http://schemas.microsoft.com/office/powerpoint/2010/main" val="450944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ar-SA" dirty="0" smtClean="0"/>
              <a:t>اي زيادة في الاستثمار تودي الى زيادة مضاعفة في الدخل ما يسمي بمضاعف الاستثمار و كذلك زيادة الدخل تودي الى زيادة الاستثمار ما يسمى بمعجل الاستثمار </a:t>
            </a:r>
          </a:p>
          <a:p>
            <a:pPr marL="0" indent="0">
              <a:buNone/>
            </a:pPr>
            <a:r>
              <a:rPr lang="ar-SA" dirty="0" smtClean="0"/>
              <a:t>العوامل المحددة للاستثمار </a:t>
            </a:r>
          </a:p>
          <a:p>
            <a:pPr marL="0" indent="0">
              <a:buNone/>
            </a:pPr>
            <a:r>
              <a:rPr lang="ar-SA" dirty="0" smtClean="0"/>
              <a:t>1- العائد </a:t>
            </a:r>
          </a:p>
          <a:p>
            <a:pPr marL="0" indent="0">
              <a:buNone/>
            </a:pPr>
            <a:r>
              <a:rPr lang="ar-SA" dirty="0" smtClean="0"/>
              <a:t>2- التكلفة وفي حال الاقتراض فان سعر الفائدة يمثل تكلفة الاقراض </a:t>
            </a:r>
          </a:p>
          <a:p>
            <a:pPr marL="0" indent="0">
              <a:buNone/>
            </a:pPr>
            <a:r>
              <a:rPr lang="ar-SA" dirty="0" smtClean="0"/>
              <a:t>3- التوقعات لتقليل المخاطر بالمستقبل </a:t>
            </a:r>
            <a:endParaRPr lang="en-US" dirty="0"/>
          </a:p>
        </p:txBody>
      </p:sp>
    </p:spTree>
    <p:extLst>
      <p:ext uri="{BB962C8B-B14F-4D97-AF65-F5344CB8AC3E}">
        <p14:creationId xmlns:p14="http://schemas.microsoft.com/office/powerpoint/2010/main" val="4033859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ar-SA" dirty="0" smtClean="0"/>
              <a:t>الاسس و المبادي العلمية في اتخاذ القرار الاستثماري</a:t>
            </a:r>
          </a:p>
          <a:p>
            <a:r>
              <a:rPr lang="ar-SA" dirty="0" smtClean="0"/>
              <a:t>1-يقوم الاستثمار على اسس علمية تتمثل في تحديد الهدف وجمع المعلومات وتقييم العائد واختيار افضل الفرص </a:t>
            </a:r>
          </a:p>
          <a:p>
            <a:r>
              <a:rPr lang="ar-SA" dirty="0" smtClean="0"/>
              <a:t>2- مبدا تعدد الخيارات </a:t>
            </a:r>
          </a:p>
          <a:p>
            <a:r>
              <a:rPr lang="ar-SA" dirty="0" smtClean="0"/>
              <a:t>3- مبدا الخبرة و التاهيل </a:t>
            </a:r>
          </a:p>
          <a:p>
            <a:r>
              <a:rPr lang="ar-SA" dirty="0" smtClean="0"/>
              <a:t>4- مبدا </a:t>
            </a:r>
            <a:r>
              <a:rPr lang="ar-SA" smtClean="0"/>
              <a:t>الملاءمة – تفضيل الاستثمار حسب العائد ودرجة المخاطرة ودرجة الامان </a:t>
            </a:r>
            <a:endParaRPr lang="ar-SA" dirty="0" smtClean="0"/>
          </a:p>
          <a:p>
            <a:r>
              <a:rPr lang="ar-SA" dirty="0" smtClean="0"/>
              <a:t>5- مبدا تنوع المخاطر </a:t>
            </a:r>
            <a:endParaRPr lang="en-US" dirty="0"/>
          </a:p>
        </p:txBody>
      </p:sp>
    </p:spTree>
    <p:extLst>
      <p:ext uri="{BB962C8B-B14F-4D97-AF65-F5344CB8AC3E}">
        <p14:creationId xmlns:p14="http://schemas.microsoft.com/office/powerpoint/2010/main" val="298316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smtClean="0"/>
              <a:t>أهمية دراسات الجدوى الاقتصادية</a:t>
            </a:r>
            <a:br>
              <a:rPr lang="ar-SA" b="1" dirty="0" smtClean="0"/>
            </a:br>
            <a:endParaRPr lang="ar-SA" dirty="0"/>
          </a:p>
        </p:txBody>
      </p:sp>
      <p:sp>
        <p:nvSpPr>
          <p:cNvPr id="3" name="عنصر نائب للمحتوى 2"/>
          <p:cNvSpPr>
            <a:spLocks noGrp="1"/>
          </p:cNvSpPr>
          <p:nvPr>
            <p:ph idx="1"/>
          </p:nvPr>
        </p:nvSpPr>
        <p:spPr/>
        <p:txBody>
          <a:bodyPr/>
          <a:lstStyle/>
          <a:p>
            <a:r>
              <a:rPr lang="ar-SA" dirty="0" smtClean="0"/>
              <a:t>1 – تحديد </a:t>
            </a:r>
            <a:r>
              <a:rPr lang="ar-SA" dirty="0" err="1" smtClean="0"/>
              <a:t>الافضلية</a:t>
            </a:r>
            <a:r>
              <a:rPr lang="ar-SA" dirty="0" smtClean="0"/>
              <a:t> النسبية للفرص الاستثمارية </a:t>
            </a:r>
          </a:p>
          <a:p>
            <a:r>
              <a:rPr lang="ar-SA" dirty="0" smtClean="0"/>
              <a:t>2 – تحقيق التخصيص </a:t>
            </a:r>
            <a:r>
              <a:rPr lang="ar-SA" dirty="0" err="1" smtClean="0"/>
              <a:t>الامثل</a:t>
            </a:r>
            <a:r>
              <a:rPr lang="ar-SA" dirty="0" smtClean="0"/>
              <a:t> للموارد </a:t>
            </a:r>
          </a:p>
          <a:p>
            <a:r>
              <a:rPr lang="ar-SA" dirty="0" smtClean="0"/>
              <a:t> 3- تساعد </a:t>
            </a:r>
            <a:r>
              <a:rPr lang="ar-SA" dirty="0" err="1" smtClean="0"/>
              <a:t>فى</a:t>
            </a:r>
            <a:r>
              <a:rPr lang="ar-SA" dirty="0" smtClean="0"/>
              <a:t> الكشف عن التعارض </a:t>
            </a:r>
            <a:r>
              <a:rPr lang="ar-SA" dirty="0" err="1" smtClean="0"/>
              <a:t>الذى</a:t>
            </a:r>
            <a:r>
              <a:rPr lang="ar-SA" dirty="0" smtClean="0"/>
              <a:t> يمكن </a:t>
            </a:r>
            <a:r>
              <a:rPr lang="ar-SA" dirty="0" err="1" smtClean="0"/>
              <a:t>ان</a:t>
            </a:r>
            <a:r>
              <a:rPr lang="ar-SA" dirty="0" smtClean="0"/>
              <a:t> ينشا بين فائدة </a:t>
            </a:r>
            <a:r>
              <a:rPr lang="ar-SA" dirty="0" err="1" smtClean="0"/>
              <a:t>المشرروع</a:t>
            </a:r>
            <a:r>
              <a:rPr lang="ar-SA" dirty="0" smtClean="0"/>
              <a:t> على المستوى الخاص </a:t>
            </a:r>
            <a:r>
              <a:rPr lang="ar-SA" dirty="0" err="1" smtClean="0"/>
              <a:t>و</a:t>
            </a:r>
            <a:r>
              <a:rPr lang="ar-SA" dirty="0" smtClean="0"/>
              <a:t> المستوى </a:t>
            </a:r>
            <a:r>
              <a:rPr lang="ar-SA" dirty="0" err="1" smtClean="0"/>
              <a:t>الوطنى</a:t>
            </a:r>
            <a:endParaRPr lang="ar-SA" dirty="0" smtClean="0"/>
          </a:p>
          <a:p>
            <a:r>
              <a:rPr lang="ar-SA" dirty="0" smtClean="0"/>
              <a:t>4 – تساعد المستثمر لاتخاذ القرار المناسب بشان الاستثمار </a:t>
            </a:r>
            <a:r>
              <a:rPr lang="ar-SA" dirty="0" err="1" smtClean="0"/>
              <a:t>فى</a:t>
            </a:r>
            <a:r>
              <a:rPr lang="ar-SA" dirty="0" smtClean="0"/>
              <a:t> مشروع معين </a:t>
            </a:r>
          </a:p>
          <a:p>
            <a:r>
              <a:rPr lang="ar-SA" dirty="0" smtClean="0"/>
              <a:t>5 – وسيلة عملية </a:t>
            </a:r>
            <a:r>
              <a:rPr lang="ar-SA" dirty="0" err="1" smtClean="0"/>
              <a:t>لاقناع</a:t>
            </a:r>
            <a:r>
              <a:rPr lang="ar-SA" dirty="0" smtClean="0"/>
              <a:t> مراكز </a:t>
            </a:r>
            <a:r>
              <a:rPr lang="ar-SA" dirty="0" err="1" smtClean="0"/>
              <a:t>التويل</a:t>
            </a:r>
            <a:r>
              <a:rPr lang="ar-SA" dirty="0" smtClean="0"/>
              <a:t> لتقديم التمويل المناسب </a:t>
            </a:r>
          </a:p>
          <a:p>
            <a:endParaRPr lang="ar-SA" dirty="0"/>
          </a:p>
        </p:txBody>
      </p:sp>
    </p:spTree>
    <p:extLst>
      <p:ext uri="{BB962C8B-B14F-4D97-AF65-F5344CB8AC3E}">
        <p14:creationId xmlns:p14="http://schemas.microsoft.com/office/powerpoint/2010/main" val="1136098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6 – وسيلة علمية لتقيم المشرع  المقترح  بموضوعية </a:t>
            </a:r>
          </a:p>
          <a:p>
            <a:r>
              <a:rPr lang="ar-SA" dirty="0" smtClean="0"/>
              <a:t>7 – تساعد المستثمر على المفاضلة بين فرص الاستثمار </a:t>
            </a:r>
          </a:p>
          <a:p>
            <a:r>
              <a:rPr lang="ar-SA" dirty="0" smtClean="0"/>
              <a:t>8 – تساعد </a:t>
            </a:r>
            <a:r>
              <a:rPr lang="ar-SA" dirty="0" err="1" smtClean="0"/>
              <a:t>فى</a:t>
            </a:r>
            <a:r>
              <a:rPr lang="ar-SA" dirty="0" smtClean="0"/>
              <a:t> تعديل خطط </a:t>
            </a:r>
            <a:r>
              <a:rPr lang="ar-SA" dirty="0" err="1" smtClean="0"/>
              <a:t>الانتاج</a:t>
            </a:r>
            <a:r>
              <a:rPr lang="ar-SA" dirty="0" smtClean="0"/>
              <a:t> </a:t>
            </a:r>
            <a:r>
              <a:rPr lang="ar-SA" dirty="0" err="1" smtClean="0"/>
              <a:t>اذا</a:t>
            </a:r>
            <a:r>
              <a:rPr lang="ar-SA" dirty="0" smtClean="0"/>
              <a:t> حدثت متغيرات  طارئة اثنا التنفيذ</a:t>
            </a:r>
            <a:endParaRPr lang="ar-SA" dirty="0"/>
          </a:p>
        </p:txBody>
      </p:sp>
    </p:spTree>
    <p:extLst>
      <p:ext uri="{BB962C8B-B14F-4D97-AF65-F5344CB8AC3E}">
        <p14:creationId xmlns:p14="http://schemas.microsoft.com/office/powerpoint/2010/main" val="589800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مراحل دراسة الجدوى </a:t>
            </a:r>
            <a:endParaRPr lang="ar-SA" dirty="0"/>
          </a:p>
        </p:txBody>
      </p:sp>
      <p:sp>
        <p:nvSpPr>
          <p:cNvPr id="3" name="عنصر نائب للمحتوى 2"/>
          <p:cNvSpPr>
            <a:spLocks noGrp="1"/>
          </p:cNvSpPr>
          <p:nvPr>
            <p:ph idx="1"/>
          </p:nvPr>
        </p:nvSpPr>
        <p:spPr/>
        <p:txBody>
          <a:bodyPr/>
          <a:lstStyle/>
          <a:p>
            <a:r>
              <a:rPr lang="ar-SA" b="1" dirty="0" smtClean="0"/>
              <a:t>1- دراسة الجدوى القانونية .</a:t>
            </a:r>
          </a:p>
          <a:p>
            <a:r>
              <a:rPr lang="ar-SA" b="1" dirty="0" smtClean="0"/>
              <a:t>-2 دراسة الجدوى التسويقية.</a:t>
            </a:r>
          </a:p>
          <a:p>
            <a:r>
              <a:rPr lang="ar-SA" b="1" dirty="0" smtClean="0"/>
              <a:t> 3-دراسة الجدوى الفنية </a:t>
            </a:r>
            <a:r>
              <a:rPr lang="ar-SA" b="1" dirty="0" err="1" smtClean="0"/>
              <a:t>و</a:t>
            </a:r>
            <a:r>
              <a:rPr lang="ar-SA" b="1" dirty="0" smtClean="0"/>
              <a:t> الهندسية .</a:t>
            </a:r>
          </a:p>
          <a:p>
            <a:r>
              <a:rPr lang="ar-SA" b="1" dirty="0" smtClean="0"/>
              <a:t> 4-دراسة الجدوى الاقتصادية والمالية.</a:t>
            </a:r>
          </a:p>
          <a:p>
            <a:r>
              <a:rPr lang="en-US" b="1" dirty="0" smtClean="0"/>
              <a:t>5</a:t>
            </a:r>
            <a:r>
              <a:rPr lang="ar-SA" b="1" dirty="0" smtClean="0"/>
              <a:t> -معايير تقييم المشروع .</a:t>
            </a:r>
            <a:endParaRPr lang="ar-SA" dirty="0"/>
          </a:p>
        </p:txBody>
      </p:sp>
    </p:spTree>
    <p:extLst>
      <p:ext uri="{BB962C8B-B14F-4D97-AF65-F5344CB8AC3E}">
        <p14:creationId xmlns:p14="http://schemas.microsoft.com/office/powerpoint/2010/main" val="339053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268</Words>
  <Application>Microsoft Office PowerPoint</Application>
  <PresentationFormat>On-screen Show (4:3)</PresentationFormat>
  <Paragraphs>31</Paragraphs>
  <Slides>8</Slides>
  <Notes>1</Notes>
  <HiddenSlides>0</HiddenSlides>
  <MMClips>0</MMClips>
  <ScaleCrop>false</ScaleCrop>
  <HeadingPairs>
    <vt:vector size="4" baseType="variant">
      <vt:variant>
        <vt:lpstr>Theme</vt:lpstr>
      </vt:variant>
      <vt:variant>
        <vt:i4>7</vt:i4>
      </vt:variant>
      <vt:variant>
        <vt:lpstr>Slide Titles</vt:lpstr>
      </vt:variant>
      <vt:variant>
        <vt:i4>8</vt:i4>
      </vt:variant>
    </vt:vector>
  </HeadingPairs>
  <TitlesOfParts>
    <vt:vector size="15" baseType="lpstr">
      <vt:lpstr>Office Theme</vt:lpstr>
      <vt:lpstr>سمة Office</vt:lpstr>
      <vt:lpstr>1_سمة Office</vt:lpstr>
      <vt:lpstr>2_سمة Office</vt:lpstr>
      <vt:lpstr>3_سمة Office</vt:lpstr>
      <vt:lpstr>4_سمة Office</vt:lpstr>
      <vt:lpstr>5_سمة Office</vt:lpstr>
      <vt:lpstr>PowerPoint Presentation</vt:lpstr>
      <vt:lpstr>تعريف دراسة الجدوى</vt:lpstr>
      <vt:lpstr>PowerPoint Presentation</vt:lpstr>
      <vt:lpstr>PowerPoint Presentation</vt:lpstr>
      <vt:lpstr>PowerPoint Presentation</vt:lpstr>
      <vt:lpstr>أهمية دراسات الجدوى الاقتصادية </vt:lpstr>
      <vt:lpstr>PowerPoint Presentation</vt:lpstr>
      <vt:lpstr>مراحل دراسة الجدوى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cp:revision>
  <dcterms:created xsi:type="dcterms:W3CDTF">2006-08-16T00:00:00Z</dcterms:created>
  <dcterms:modified xsi:type="dcterms:W3CDTF">2020-02-04T17:26:06Z</dcterms:modified>
</cp:coreProperties>
</file>