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66" y="3141231"/>
            <a:ext cx="1060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رياضيات </a:t>
            </a:r>
            <a:r>
              <a:rPr lang="ar-SA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الصف </a:t>
            </a:r>
            <a:r>
              <a:rPr lang="ar-SA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الأول الابتدائي – الجزء الثاني</a:t>
            </a:r>
          </a:p>
          <a:p>
            <a:pPr algn="ctr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  <a:t>(16</a:t>
            </a: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  <a:t> – </a:t>
            </a:r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  <a:t>3):</a:t>
            </a: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  <a:t> النِّصف</a:t>
            </a:r>
            <a:endParaRPr lang="ar-BH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833" y="2050534"/>
            <a:ext cx="1102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سَنتعلَّمُ </a:t>
            </a:r>
            <a:r>
              <a:rPr lang="ar-SA" sz="4000" b="1" dirty="0">
                <a:solidFill>
                  <a:srgbClr val="FF0000"/>
                </a:solidFill>
              </a:rPr>
              <a:t>في هذا الدرس:</a:t>
            </a:r>
            <a:r>
              <a:rPr lang="ar-SA" sz="4000" b="1" dirty="0"/>
              <a:t> </a:t>
            </a:r>
            <a:endParaRPr lang="ar-SA" sz="4000" b="1" dirty="0" smtClean="0"/>
          </a:p>
          <a:p>
            <a:pPr algn="r"/>
            <a:r>
              <a:rPr lang="ar-SA" sz="4000" b="1" dirty="0" smtClean="0">
                <a:solidFill>
                  <a:schemeClr val="accent5"/>
                </a:solidFill>
              </a:rPr>
              <a:t>التَّعبيرُ عن الجُزءِ الواحِدِ من جُزأَيْنِ مُتطابقينِ بالنِّصفِ. 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4900" y="304800"/>
            <a:ext cx="858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أُعبِّرُ عن الأجزاءِ المتطابقةِ مُستعملاً الكسور.</a:t>
            </a:r>
            <a:endParaRPr lang="ar-BH" sz="4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882221" y="1120465"/>
            <a:ext cx="3802794" cy="2598890"/>
            <a:chOff x="7882221" y="1120465"/>
            <a:chExt cx="3802794" cy="2598890"/>
          </a:xfrm>
        </p:grpSpPr>
        <p:grpSp>
          <p:nvGrpSpPr>
            <p:cNvPr id="9" name="Group 8"/>
            <p:cNvGrpSpPr/>
            <p:nvPr/>
          </p:nvGrpSpPr>
          <p:grpSpPr>
            <a:xfrm>
              <a:off x="7882221" y="1120465"/>
              <a:ext cx="3802794" cy="2598890"/>
              <a:chOff x="4250021" y="1112519"/>
              <a:chExt cx="3802794" cy="303221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03" r="-1" b="20884"/>
              <a:stretch/>
            </p:blipFill>
            <p:spPr>
              <a:xfrm>
                <a:off x="6151418" y="1112519"/>
                <a:ext cx="1901397" cy="302999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03" r="-1" b="20884"/>
              <a:stretch/>
            </p:blipFill>
            <p:spPr>
              <a:xfrm flipH="1">
                <a:off x="4250021" y="1114743"/>
                <a:ext cx="1901397" cy="3029990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>
              <a:off x="9783618" y="1120465"/>
              <a:ext cx="0" cy="2596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36600" y="1384300"/>
            <a:ext cx="65913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تنقسِمُ وردة دوَّار الشَّمس إلى جزأَينِ متطابقينِ: </a:t>
            </a:r>
            <a:endParaRPr lang="ar-BH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18000" y="2707739"/>
            <a:ext cx="31197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كلُّ جزءٍ منها هو:</a:t>
            </a:r>
            <a:endParaRPr lang="ar-B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40389" y="2725410"/>
            <a:ext cx="14776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FF0000"/>
                </a:solidFill>
              </a:rPr>
              <a:t>نِصفٌ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6899" y="3831939"/>
            <a:ext cx="60081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أُعبِّرُ عنِ الجُزءِ الواحِدِ من جُزأَيْ  وردة دوَّار الشَّمس بكلمةِ:  </a:t>
            </a:r>
            <a:endParaRPr lang="ar-BH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24959" y="4493658"/>
            <a:ext cx="14776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FF0000"/>
                </a:solidFill>
              </a:rPr>
              <a:t>نِصفٌ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0285" y="4451209"/>
            <a:ext cx="14776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وأَكتُبُهُ: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ar-BH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3889" y="4241911"/>
                <a:ext cx="392177" cy="10325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BH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r-SA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SA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889" y="4241911"/>
                <a:ext cx="392177" cy="10325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19493" y="260668"/>
            <a:ext cx="858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أُلوِّنُ نِصفَ الشَّكلِ:</a:t>
            </a:r>
            <a:endParaRPr lang="ar-BH" sz="4000" b="1" dirty="0"/>
          </a:p>
        </p:txBody>
      </p:sp>
      <p:sp>
        <p:nvSpPr>
          <p:cNvPr id="2" name="Oval 1"/>
          <p:cNvSpPr/>
          <p:nvPr/>
        </p:nvSpPr>
        <p:spPr>
          <a:xfrm>
            <a:off x="9322896" y="1407513"/>
            <a:ext cx="1620000" cy="162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Freeform 11"/>
          <p:cNvSpPr/>
          <p:nvPr/>
        </p:nvSpPr>
        <p:spPr>
          <a:xfrm>
            <a:off x="10139896" y="1407512"/>
            <a:ext cx="803000" cy="1619293"/>
          </a:xfrm>
          <a:custGeom>
            <a:avLst/>
            <a:gdLst>
              <a:gd name="connsiteX0" fmla="*/ 0 w 803000"/>
              <a:gd name="connsiteY0" fmla="*/ 0 h 1619293"/>
              <a:gd name="connsiteX1" fmla="*/ 75818 w 803000"/>
              <a:gd name="connsiteY1" fmla="*/ 3828 h 1619293"/>
              <a:gd name="connsiteX2" fmla="*/ 803000 w 803000"/>
              <a:gd name="connsiteY2" fmla="*/ 809646 h 1619293"/>
              <a:gd name="connsiteX3" fmla="*/ 75818 w 803000"/>
              <a:gd name="connsiteY3" fmla="*/ 1615464 h 1619293"/>
              <a:gd name="connsiteX4" fmla="*/ 0 w 803000"/>
              <a:gd name="connsiteY4" fmla="*/ 1619293 h 161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00" h="1619293">
                <a:moveTo>
                  <a:pt x="0" y="0"/>
                </a:moveTo>
                <a:lnTo>
                  <a:pt x="75818" y="3828"/>
                </a:lnTo>
                <a:cubicBezTo>
                  <a:pt x="484266" y="45308"/>
                  <a:pt x="803000" y="390255"/>
                  <a:pt x="803000" y="809646"/>
                </a:cubicBezTo>
                <a:cubicBezTo>
                  <a:pt x="803000" y="1229038"/>
                  <a:pt x="484266" y="1573984"/>
                  <a:pt x="75818" y="1615464"/>
                </a:cubicBezTo>
                <a:lnTo>
                  <a:pt x="0" y="161929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Isosceles Triangle 12"/>
          <p:cNvSpPr/>
          <p:nvPr/>
        </p:nvSpPr>
        <p:spPr>
          <a:xfrm>
            <a:off x="6739579" y="1407511"/>
            <a:ext cx="1633712" cy="161929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ight Triangle 13"/>
          <p:cNvSpPr/>
          <p:nvPr/>
        </p:nvSpPr>
        <p:spPr>
          <a:xfrm>
            <a:off x="7563394" y="1407510"/>
            <a:ext cx="833603" cy="161929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" name="Flowchart: Sort 3"/>
          <p:cNvSpPr/>
          <p:nvPr/>
        </p:nvSpPr>
        <p:spPr>
          <a:xfrm>
            <a:off x="3835400" y="766205"/>
            <a:ext cx="1778000" cy="22606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Isosceles Triangle 7"/>
          <p:cNvSpPr/>
          <p:nvPr/>
        </p:nvSpPr>
        <p:spPr>
          <a:xfrm>
            <a:off x="3835400" y="779268"/>
            <a:ext cx="1790700" cy="1100695"/>
          </a:xfrm>
          <a:prstGeom prst="triangle">
            <a:avLst>
              <a:gd name="adj" fmla="val 49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Flowchart: Delay 15"/>
          <p:cNvSpPr/>
          <p:nvPr/>
        </p:nvSpPr>
        <p:spPr>
          <a:xfrm>
            <a:off x="666206" y="1407511"/>
            <a:ext cx="2160000" cy="14400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Freeform 14"/>
          <p:cNvSpPr/>
          <p:nvPr/>
        </p:nvSpPr>
        <p:spPr>
          <a:xfrm>
            <a:off x="659493" y="2127511"/>
            <a:ext cx="2160000" cy="720000"/>
          </a:xfrm>
          <a:custGeom>
            <a:avLst/>
            <a:gdLst>
              <a:gd name="connsiteX0" fmla="*/ 0 w 2072038"/>
              <a:gd name="connsiteY0" fmla="*/ 0 h 816409"/>
              <a:gd name="connsiteX1" fmla="*/ 2072038 w 2072038"/>
              <a:gd name="connsiteY1" fmla="*/ 0 h 816409"/>
              <a:gd name="connsiteX2" fmla="*/ 2067104 w 2072038"/>
              <a:gd name="connsiteY2" fmla="*/ 77592 h 816409"/>
              <a:gd name="connsiteX3" fmla="*/ 1036227 w 2072038"/>
              <a:gd name="connsiteY3" fmla="*/ 816409 h 816409"/>
              <a:gd name="connsiteX4" fmla="*/ 0 w 2072038"/>
              <a:gd name="connsiteY4" fmla="*/ 816409 h 81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038" h="816409">
                <a:moveTo>
                  <a:pt x="0" y="0"/>
                </a:moveTo>
                <a:lnTo>
                  <a:pt x="2072038" y="0"/>
                </a:lnTo>
                <a:lnTo>
                  <a:pt x="2067104" y="77592"/>
                </a:lnTo>
                <a:cubicBezTo>
                  <a:pt x="2014039" y="492574"/>
                  <a:pt x="1572751" y="816409"/>
                  <a:pt x="1036227" y="816409"/>
                </a:cubicBezTo>
                <a:lnTo>
                  <a:pt x="0" y="81640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18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4" grpId="0" animBg="1"/>
      <p:bldP spid="8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19493" y="260668"/>
            <a:ext cx="858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أُلوِّنُ نِصفَ الشَّكلِ:</a:t>
            </a:r>
            <a:endParaRPr lang="ar-BH" sz="4000" b="1" dirty="0"/>
          </a:p>
        </p:txBody>
      </p:sp>
      <p:sp>
        <p:nvSpPr>
          <p:cNvPr id="15" name="Heart 14"/>
          <p:cNvSpPr/>
          <p:nvPr/>
        </p:nvSpPr>
        <p:spPr>
          <a:xfrm>
            <a:off x="9092567" y="1698721"/>
            <a:ext cx="2207623" cy="22447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Freeform 12"/>
          <p:cNvSpPr/>
          <p:nvPr/>
        </p:nvSpPr>
        <p:spPr>
          <a:xfrm>
            <a:off x="9066441" y="1698720"/>
            <a:ext cx="1129937" cy="2244779"/>
          </a:xfrm>
          <a:custGeom>
            <a:avLst/>
            <a:gdLst>
              <a:gd name="connsiteX0" fmla="*/ 531240 w 1129937"/>
              <a:gd name="connsiteY0" fmla="*/ 74 h 2244779"/>
              <a:gd name="connsiteX1" fmla="*/ 1081968 w 1129937"/>
              <a:gd name="connsiteY1" fmla="*/ 423475 h 2244779"/>
              <a:gd name="connsiteX2" fmla="*/ 1129937 w 1129937"/>
              <a:gd name="connsiteY2" fmla="*/ 540075 h 2244779"/>
              <a:gd name="connsiteX3" fmla="*/ 1129937 w 1129937"/>
              <a:gd name="connsiteY3" fmla="*/ 2244779 h 2244779"/>
              <a:gd name="connsiteX4" fmla="*/ 925631 w 1129937"/>
              <a:gd name="connsiteY4" fmla="*/ 2086143 h 2244779"/>
              <a:gd name="connsiteX5" fmla="*/ 12862 w 1129937"/>
              <a:gd name="connsiteY5" fmla="*/ 826969 h 2244779"/>
              <a:gd name="connsiteX6" fmla="*/ 0 w 1129937"/>
              <a:gd name="connsiteY6" fmla="*/ 741165 h 2244779"/>
              <a:gd name="connsiteX7" fmla="*/ 0 w 1129937"/>
              <a:gd name="connsiteY7" fmla="*/ 511096 h 2244779"/>
              <a:gd name="connsiteX8" fmla="*/ 332 w 1129937"/>
              <a:gd name="connsiteY8" fmla="*/ 507129 h 2244779"/>
              <a:gd name="connsiteX9" fmla="*/ 531240 w 1129937"/>
              <a:gd name="connsiteY9" fmla="*/ 74 h 22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937" h="2244779">
                <a:moveTo>
                  <a:pt x="531240" y="74"/>
                </a:moveTo>
                <a:cubicBezTo>
                  <a:pt x="732012" y="3589"/>
                  <a:pt x="944277" y="132884"/>
                  <a:pt x="1081968" y="423475"/>
                </a:cubicBezTo>
                <a:lnTo>
                  <a:pt x="1129937" y="540075"/>
                </a:lnTo>
                <a:lnTo>
                  <a:pt x="1129937" y="2244779"/>
                </a:lnTo>
                <a:lnTo>
                  <a:pt x="925631" y="2086143"/>
                </a:lnTo>
                <a:cubicBezTo>
                  <a:pt x="348114" y="1613979"/>
                  <a:pt x="84708" y="1177399"/>
                  <a:pt x="12862" y="826969"/>
                </a:cubicBezTo>
                <a:lnTo>
                  <a:pt x="0" y="741165"/>
                </a:lnTo>
                <a:lnTo>
                  <a:pt x="0" y="511096"/>
                </a:lnTo>
                <a:lnTo>
                  <a:pt x="332" y="507129"/>
                </a:lnTo>
                <a:cubicBezTo>
                  <a:pt x="47272" y="187821"/>
                  <a:pt x="280276" y="-4319"/>
                  <a:pt x="531240" y="74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Hexagon 16"/>
          <p:cNvSpPr/>
          <p:nvPr/>
        </p:nvSpPr>
        <p:spPr>
          <a:xfrm>
            <a:off x="5799054" y="1840379"/>
            <a:ext cx="2547257" cy="2103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Freeform 18"/>
          <p:cNvSpPr/>
          <p:nvPr/>
        </p:nvSpPr>
        <p:spPr>
          <a:xfrm>
            <a:off x="5799053" y="2891939"/>
            <a:ext cx="2547257" cy="1051560"/>
          </a:xfrm>
          <a:custGeom>
            <a:avLst/>
            <a:gdLst>
              <a:gd name="connsiteX0" fmla="*/ 0 w 2547257"/>
              <a:gd name="connsiteY0" fmla="*/ 0 h 1051560"/>
              <a:gd name="connsiteX1" fmla="*/ 2547257 w 2547257"/>
              <a:gd name="connsiteY1" fmla="*/ 0 h 1051560"/>
              <a:gd name="connsiteX2" fmla="*/ 2021477 w 2547257"/>
              <a:gd name="connsiteY2" fmla="*/ 1051560 h 1051560"/>
              <a:gd name="connsiteX3" fmla="*/ 525780 w 2547257"/>
              <a:gd name="connsiteY3" fmla="*/ 10515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257" h="1051560">
                <a:moveTo>
                  <a:pt x="0" y="0"/>
                </a:moveTo>
                <a:lnTo>
                  <a:pt x="2547257" y="0"/>
                </a:lnTo>
                <a:lnTo>
                  <a:pt x="2021477" y="1051560"/>
                </a:lnTo>
                <a:lnTo>
                  <a:pt x="525780" y="10515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Donut 20"/>
          <p:cNvSpPr/>
          <p:nvPr/>
        </p:nvSpPr>
        <p:spPr>
          <a:xfrm>
            <a:off x="1907179" y="1835508"/>
            <a:ext cx="2116183" cy="2142309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13017" y="1840379"/>
            <a:ext cx="1110345" cy="2142309"/>
          </a:xfrm>
          <a:custGeom>
            <a:avLst/>
            <a:gdLst>
              <a:gd name="connsiteX0" fmla="*/ 52253 w 1110345"/>
              <a:gd name="connsiteY0" fmla="*/ 0 h 2142309"/>
              <a:gd name="connsiteX1" fmla="*/ 1110345 w 1110345"/>
              <a:gd name="connsiteY1" fmla="*/ 1071155 h 2142309"/>
              <a:gd name="connsiteX2" fmla="*/ 160437 w 1110345"/>
              <a:gd name="connsiteY2" fmla="*/ 2136780 h 2142309"/>
              <a:gd name="connsiteX3" fmla="*/ 52273 w 1110345"/>
              <a:gd name="connsiteY3" fmla="*/ 2142309 h 2142309"/>
              <a:gd name="connsiteX4" fmla="*/ 52234 w 1110345"/>
              <a:gd name="connsiteY4" fmla="*/ 2142309 h 2142309"/>
              <a:gd name="connsiteX5" fmla="*/ 0 w 1110345"/>
              <a:gd name="connsiteY5" fmla="*/ 2139639 h 2142309"/>
              <a:gd name="connsiteX6" fmla="*/ 0 w 1110345"/>
              <a:gd name="connsiteY6" fmla="*/ 1607867 h 2142309"/>
              <a:gd name="connsiteX7" fmla="*/ 52253 w 1110345"/>
              <a:gd name="connsiteY7" fmla="*/ 1613264 h 2142309"/>
              <a:gd name="connsiteX8" fmla="*/ 581299 w 1110345"/>
              <a:gd name="connsiteY8" fmla="*/ 1071155 h 2142309"/>
              <a:gd name="connsiteX9" fmla="*/ 52253 w 1110345"/>
              <a:gd name="connsiteY9" fmla="*/ 529046 h 2142309"/>
              <a:gd name="connsiteX10" fmla="*/ 0 w 1110345"/>
              <a:gd name="connsiteY10" fmla="*/ 534444 h 2142309"/>
              <a:gd name="connsiteX11" fmla="*/ 0 w 1110345"/>
              <a:gd name="connsiteY11" fmla="*/ 2671 h 21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345" h="2142309">
                <a:moveTo>
                  <a:pt x="52253" y="0"/>
                </a:moveTo>
                <a:cubicBezTo>
                  <a:pt x="636621" y="0"/>
                  <a:pt x="1110345" y="479572"/>
                  <a:pt x="1110345" y="1071155"/>
                </a:cubicBezTo>
                <a:cubicBezTo>
                  <a:pt x="1110345" y="1625764"/>
                  <a:pt x="693986" y="2081926"/>
                  <a:pt x="160437" y="2136780"/>
                </a:cubicBezTo>
                <a:lnTo>
                  <a:pt x="52273" y="2142309"/>
                </a:lnTo>
                <a:lnTo>
                  <a:pt x="52234" y="2142309"/>
                </a:lnTo>
                <a:lnTo>
                  <a:pt x="0" y="2139639"/>
                </a:lnTo>
                <a:lnTo>
                  <a:pt x="0" y="1607867"/>
                </a:lnTo>
                <a:lnTo>
                  <a:pt x="52253" y="1613264"/>
                </a:lnTo>
                <a:cubicBezTo>
                  <a:pt x="344437" y="1613264"/>
                  <a:pt x="581299" y="1370554"/>
                  <a:pt x="581299" y="1071155"/>
                </a:cubicBezTo>
                <a:cubicBezTo>
                  <a:pt x="581299" y="771756"/>
                  <a:pt x="344437" y="529046"/>
                  <a:pt x="52253" y="529046"/>
                </a:cubicBezTo>
                <a:lnTo>
                  <a:pt x="0" y="534444"/>
                </a:lnTo>
                <a:lnTo>
                  <a:pt x="0" y="26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949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3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65859" y="1650128"/>
            <a:ext cx="2664069" cy="2602103"/>
            <a:chOff x="3705709" y="1311965"/>
            <a:chExt cx="3341006" cy="3452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1"/>
            <a:stretch/>
          </p:blipFill>
          <p:spPr>
            <a:xfrm>
              <a:off x="5375564" y="1311965"/>
              <a:ext cx="1671151" cy="34521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68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1"/>
            <a:stretch/>
          </p:blipFill>
          <p:spPr>
            <a:xfrm flipH="1">
              <a:off x="3705709" y="1311965"/>
              <a:ext cx="1671151" cy="345217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19493" y="260668"/>
            <a:ext cx="858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أَرَادتْ مريمُ أَن تَتقاسمَ تُفَّاحةً مع صَدِيقتِهَا أَملُ:</a:t>
            </a:r>
            <a:endParaRPr lang="ar-BH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1"/>
          <a:stretch/>
        </p:blipFill>
        <p:spPr>
          <a:xfrm>
            <a:off x="3604674" y="1881050"/>
            <a:ext cx="1332551" cy="2602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91"/>
          <a:stretch/>
        </p:blipFill>
        <p:spPr>
          <a:xfrm flipH="1">
            <a:off x="1708453" y="1881051"/>
            <a:ext cx="1332551" cy="26021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8709" y="4810784"/>
            <a:ext cx="37759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هل قِسمتُها صحِيحةٌ؟</a:t>
            </a:r>
            <a:endParaRPr lang="ar-BH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5944" y="5518670"/>
            <a:ext cx="37759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نعم قِسمتُها </a:t>
            </a:r>
            <a:r>
              <a:rPr lang="ar-SA" sz="4000" b="1" dirty="0" smtClean="0">
                <a:solidFill>
                  <a:srgbClr val="FF0000"/>
                </a:solidFill>
              </a:rPr>
              <a:t>صحِيحةٌ </a:t>
            </a:r>
            <a:endParaRPr lang="ar-B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368</TotalTime>
  <Words>106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Yu Gothic UI Semilight</vt:lpstr>
      <vt:lpstr>Arial</vt:lpstr>
      <vt:lpstr>Calibri</vt:lpstr>
      <vt:lpstr>Calibri Light</vt:lpstr>
      <vt:lpstr>Cambria Math</vt:lpstr>
      <vt:lpstr>Times New Roman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2020-03-04T10:09:02Z</dcterms:created>
  <dcterms:modified xsi:type="dcterms:W3CDTF">2020-03-28T17:17:38Z</dcterms:modified>
</cp:coreProperties>
</file>