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</p:sldMasterIdLst>
  <p:notesMasterIdLst>
    <p:notesMasterId r:id="rId14"/>
  </p:notesMasterIdLst>
  <p:handoutMasterIdLst>
    <p:handoutMasterId r:id="rId15"/>
  </p:handoutMasterIdLst>
  <p:sldIdLst>
    <p:sldId id="311" r:id="rId2"/>
    <p:sldId id="258" r:id="rId3"/>
    <p:sldId id="259" r:id="rId4"/>
    <p:sldId id="316" r:id="rId5"/>
    <p:sldId id="313" r:id="rId6"/>
    <p:sldId id="318" r:id="rId7"/>
    <p:sldId id="291" r:id="rId8"/>
    <p:sldId id="298" r:id="rId9"/>
    <p:sldId id="299" r:id="rId10"/>
    <p:sldId id="302" r:id="rId11"/>
    <p:sldId id="305" r:id="rId12"/>
    <p:sldId id="319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76" autoAdjust="0"/>
    <p:restoredTop sz="94698" autoAdjust="0"/>
  </p:normalViewPr>
  <p:slideViewPr>
    <p:cSldViewPr>
      <p:cViewPr varScale="1">
        <p:scale>
          <a:sx n="74" d="100"/>
          <a:sy n="74" d="100"/>
        </p:scale>
        <p:origin x="-13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8C44B9-F3CF-4368-909A-EF8452FC02C4}" type="datetimeFigureOut">
              <a:rPr lang="en-US" smtClean="0"/>
              <a:t>11/9/2018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8CD3E-284F-4EF1-91FC-4476B1A67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184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/>
            </a:lvl1pPr>
          </a:lstStyle>
          <a:p>
            <a:pPr>
              <a:defRPr/>
            </a:pPr>
            <a:fld id="{0C542A5A-C1D8-43D1-B7C7-C4F293DEB9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5498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1AB284-D803-49F2-9A83-401B3C89796F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4A5A0B-C8FF-417B-A814-DC03E729977A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4A5A0B-C8FF-417B-A814-DC03E729977A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4A5A0B-C8FF-417B-A814-DC03E729977A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A427A0-6BBE-40F4-9F37-8EA42848F39B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AE3939-372C-4AA5-B25C-CB62E7794D32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51848D-B645-49D2-A261-0674CD4CA8F9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DA9AE8E-8302-445F-9D9A-3A8ECCFC6EA4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76B4DF-1450-4C19-9E14-13D558877B67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 l="-66000" r="-6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1425" y="705368"/>
            <a:ext cx="7772400" cy="1470025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lang="en-US" dirty="0" smtClean="0"/>
              <a:t>Chapter #</a:t>
            </a:r>
            <a:br>
              <a:rPr lang="en-US" dirty="0" smtClean="0"/>
            </a:br>
            <a:r>
              <a:rPr lang="en-US" dirty="0" smtClean="0"/>
              <a:t>Chapter Title</a:t>
            </a:r>
            <a:endParaRPr lang="en-US" dirty="0"/>
          </a:p>
        </p:txBody>
      </p:sp>
      <p:pic>
        <p:nvPicPr>
          <p:cNvPr id="7" name="Picture 6" descr="title.bmp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800039" y="3511656"/>
            <a:ext cx="3971429" cy="2304762"/>
          </a:xfrm>
          <a:prstGeom prst="rect">
            <a:avLst/>
          </a:prstGeom>
        </p:spPr>
      </p:pic>
      <p:pic>
        <p:nvPicPr>
          <p:cNvPr id="9" name="Picture 8" descr="3 boxes beighe.bmp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817505" y="6006473"/>
            <a:ext cx="2326495" cy="851527"/>
          </a:xfrm>
          <a:prstGeom prst="rect">
            <a:avLst/>
          </a:prstGeom>
        </p:spPr>
      </p:pic>
      <p:pic>
        <p:nvPicPr>
          <p:cNvPr id="11" name="Picture 10" descr="bar.bmp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091841" y="2677886"/>
            <a:ext cx="7042756" cy="42157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7D522-5FCA-47CB-88CF-FFE93497DD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Practical Computer Literacy 3rd Edition Chapter 19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3F1F9-7AAB-47C1-8F02-05ACC61BCF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Practical Computer Literacy 3rd Edition Chapter 19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2667000"/>
            <a:ext cx="5638800" cy="1470025"/>
          </a:xfrm>
        </p:spPr>
        <p:txBody>
          <a:bodyPr/>
          <a:lstStyle>
            <a:lvl1pPr>
              <a:defRPr sz="4400" b="1"/>
            </a:lvl1pPr>
          </a:lstStyle>
          <a:p>
            <a:r>
              <a:rPr lang="en-US"/>
              <a:t>Chapter #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962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600" b="1"/>
            </a:lvl1pPr>
          </a:lstStyle>
          <a:p>
            <a:r>
              <a:rPr lang="en-US"/>
              <a:t>Chapter Title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1BA524F-3745-4C2D-A910-355C17FCAB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lor bar.bmp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0635" y="6353299"/>
            <a:ext cx="8823366" cy="5047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B3137-D9B8-48F9-ACA2-9CFE51E2AF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0475" y="6381750"/>
            <a:ext cx="5369681" cy="476250"/>
          </a:xfrm>
          <a:ln/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US" smtClean="0"/>
              <a:t>Practical Computer Literacy 3rd Edition Chapter 19</a:t>
            </a:r>
            <a:endParaRPr lang="en-US" dirty="0"/>
          </a:p>
        </p:txBody>
      </p:sp>
      <p:pic>
        <p:nvPicPr>
          <p:cNvPr id="7" name="Picture 6" descr="box.bmp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-1" y="-2"/>
            <a:ext cx="1508167" cy="143691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olor bar.bmp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66472" y="6353299"/>
            <a:ext cx="7077528" cy="5047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77EA6-1196-4A89-9E21-C37DC6004A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Practical Computer Literacy 3rd Edition Chapter 19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84E52-B521-41D0-B76B-B24CD57774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Practical Computer Literacy 3rd Edition Chapter 19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88CAE-85B0-4835-80FE-984F8C6768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Practical Computer Literacy 3rd Edition Chapter 19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AEF8C-421E-413F-9F93-AEBF31807F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Practical Computer Literacy 3rd Edition Chapter 19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94AF3-DE75-4C8B-83EC-90B902EB6D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Practical Computer Literacy 3rd Edition Chapter 19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3193F-B726-4190-B1B4-D7225C561F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Practical Computer Literacy 3rd Edition Chapter 19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81054-1F3C-494B-A723-47FD769520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Practical Computer Literacy 3rd Edition Chapter 19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rot="5400000">
            <a:off x="-3123406" y="3428206"/>
            <a:ext cx="6858000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04800" y="6324600"/>
            <a:ext cx="86106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1504950" y="274638"/>
            <a:ext cx="71818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4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smtClean="0">
                <a:solidFill>
                  <a:schemeClr val="bg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A472170-A1E5-481A-AEB6-3D85B02395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4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0475" y="6381750"/>
            <a:ext cx="533405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400" dirty="0" smtClean="0">
                <a:solidFill>
                  <a:schemeClr val="bg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Practical Computer Literacy 3rd Edition Chapter 19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8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96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is a </a:t>
            </a:r>
            <a:r>
              <a:rPr lang="en-US" b="1" dirty="0" smtClean="0"/>
              <a:t>network</a:t>
            </a:r>
            <a:r>
              <a:rPr lang="en-US" dirty="0" smtClean="0"/>
              <a:t>?    </a:t>
            </a:r>
            <a:r>
              <a:rPr lang="en-US" sz="1800" dirty="0" smtClean="0"/>
              <a:t>(Basic network terminology )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ar-SA" sz="1400" dirty="0"/>
              <a:t>ما هي شبكة؟    (شبكة الاتصال الأساسية المصطلحات)</a:t>
            </a:r>
            <a:endParaRPr lang="en-US" sz="1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Components</a:t>
            </a:r>
            <a:r>
              <a:rPr lang="en-US" dirty="0" smtClean="0"/>
              <a:t> </a:t>
            </a:r>
            <a:r>
              <a:rPr lang="en-US" dirty="0" smtClean="0"/>
              <a:t>of a network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ar-SA" sz="1400" dirty="0"/>
              <a:t>مكونات شبكة الاتصال</a:t>
            </a:r>
            <a:endParaRPr lang="en-US" sz="1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Types </a:t>
            </a:r>
            <a:r>
              <a:rPr lang="en-US" dirty="0"/>
              <a:t>of Internet </a:t>
            </a:r>
            <a:r>
              <a:rPr lang="en-US" b="1" dirty="0"/>
              <a:t>c</a:t>
            </a:r>
            <a:r>
              <a:rPr lang="en-US" b="1" dirty="0" smtClean="0"/>
              <a:t>onnections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ar-SA" sz="1400" dirty="0"/>
              <a:t>أنواع اتصالات الإنترنت</a:t>
            </a:r>
            <a:endParaRPr lang="en-US" sz="1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b="1" dirty="0" smtClean="0"/>
              <a:t>Advantages </a:t>
            </a:r>
            <a:r>
              <a:rPr lang="en-US" b="1" dirty="0"/>
              <a:t>and disadvantages </a:t>
            </a:r>
            <a:r>
              <a:rPr lang="en-US" dirty="0"/>
              <a:t>of </a:t>
            </a:r>
            <a:r>
              <a:rPr lang="en-US" dirty="0" smtClean="0"/>
              <a:t>networks</a:t>
            </a:r>
          </a:p>
          <a:p>
            <a:pPr marL="514350" indent="-514350">
              <a:buFont typeface="+mj-lt"/>
              <a:buAutoNum type="arabicPeriod"/>
            </a:pPr>
            <a:r>
              <a:rPr lang="ar-SA" sz="1600" dirty="0" smtClean="0"/>
              <a:t>مزايا </a:t>
            </a:r>
            <a:r>
              <a:rPr lang="ar-SA" sz="1600" dirty="0"/>
              <a:t>وعيوب الشبكات</a:t>
            </a:r>
            <a:endParaRPr lang="en-US" sz="1600" dirty="0" smtClean="0"/>
          </a:p>
          <a:p>
            <a:pPr marL="0" indent="0" algn="ctr">
              <a:buNone/>
            </a:pPr>
            <a:r>
              <a:rPr lang="en-US" b="1" u="sng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Note:</a:t>
            </a:r>
            <a:r>
              <a:rPr lang="en-US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18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There will be </a:t>
            </a:r>
            <a:r>
              <a:rPr lang="en-US" sz="1800" b="1" i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QUIZ # 2</a:t>
            </a:r>
            <a:r>
              <a:rPr lang="en-US" sz="18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 from this chapter in the next class.</a:t>
            </a:r>
            <a:endParaRPr lang="en-US" sz="18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2B3137-D9B8-48F9-ACA2-9CFE51E2AF5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Practical Computer Literacy 3rd Edition Chapter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28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1524000" y="-381000"/>
            <a:ext cx="7181850" cy="1143000"/>
          </a:xfrm>
        </p:spPr>
        <p:txBody>
          <a:bodyPr/>
          <a:lstStyle/>
          <a:p>
            <a:r>
              <a:rPr lang="en-US" sz="2000" dirty="0"/>
              <a:t> </a:t>
            </a:r>
            <a:r>
              <a:rPr lang="en-US" sz="2000" u="sng" dirty="0"/>
              <a:t>Advantages and disadvantages </a:t>
            </a:r>
            <a:r>
              <a:rPr lang="en-US" sz="2000" dirty="0"/>
              <a:t>of networks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3733800"/>
          </a:xfrm>
        </p:spPr>
        <p:txBody>
          <a:bodyPr/>
          <a:lstStyle/>
          <a:p>
            <a:pPr algn="just"/>
            <a:r>
              <a:rPr lang="en-US" b="1" u="sng" dirty="0">
                <a:solidFill>
                  <a:srgbClr val="00B050"/>
                </a:solidFill>
              </a:rPr>
              <a:t>Advantages</a:t>
            </a:r>
            <a:r>
              <a:rPr lang="en-US" dirty="0"/>
              <a:t> of using networks </a:t>
            </a:r>
            <a:r>
              <a:rPr lang="en-US" dirty="0" smtClean="0"/>
              <a:t>include:</a:t>
            </a:r>
            <a:r>
              <a:rPr lang="ar-SA" sz="2000" dirty="0"/>
              <a:t>وتشمل مزايا استخدام الشبكات:</a:t>
            </a:r>
            <a:endParaRPr lang="en-US" dirty="0"/>
          </a:p>
          <a:p>
            <a:pPr lvl="1" algn="just">
              <a:spcBef>
                <a:spcPts val="300"/>
              </a:spcBef>
            </a:pPr>
            <a:r>
              <a:rPr lang="en-US" sz="2000" b="1" dirty="0"/>
              <a:t>Sharing</a:t>
            </a:r>
            <a:r>
              <a:rPr lang="en-US" sz="2000" dirty="0"/>
              <a:t> networked </a:t>
            </a:r>
            <a:r>
              <a:rPr lang="en-US" sz="2000" b="1" dirty="0"/>
              <a:t>hardware and software</a:t>
            </a:r>
            <a:r>
              <a:rPr lang="en-US" sz="2000" dirty="0" smtClean="0"/>
              <a:t> reduces costs</a:t>
            </a:r>
            <a:r>
              <a:rPr lang="en-US" sz="2000" dirty="0" smtClean="0"/>
              <a:t>.</a:t>
            </a:r>
            <a:r>
              <a:rPr lang="ar-SA" sz="2000" dirty="0"/>
              <a:t> </a:t>
            </a:r>
            <a:r>
              <a:rPr lang="ar-SA" sz="1800" dirty="0"/>
              <a:t>تبادل الأجهزة المتصلة بالشبكة والبرمجيات يقلل التكاليف.</a:t>
            </a:r>
            <a:endParaRPr lang="en-US" sz="1800" dirty="0"/>
          </a:p>
          <a:p>
            <a:pPr lvl="1" algn="just">
              <a:spcBef>
                <a:spcPts val="300"/>
              </a:spcBef>
            </a:pPr>
            <a:r>
              <a:rPr lang="en-US" sz="2000" dirty="0" smtClean="0"/>
              <a:t>Sharing </a:t>
            </a:r>
            <a:r>
              <a:rPr lang="en-US" sz="2000" b="1" dirty="0"/>
              <a:t>data</a:t>
            </a:r>
            <a:r>
              <a:rPr lang="en-US" sz="2000" dirty="0"/>
              <a:t> on a network is </a:t>
            </a:r>
            <a:r>
              <a:rPr lang="en-US" sz="2000" dirty="0" smtClean="0"/>
              <a:t>easy</a:t>
            </a:r>
            <a:r>
              <a:rPr lang="ar-SA" sz="2000" dirty="0" smtClean="0"/>
              <a:t> </a:t>
            </a:r>
            <a:r>
              <a:rPr lang="ar-SA" sz="1800" dirty="0" smtClean="0"/>
              <a:t>مشاركة </a:t>
            </a:r>
            <a:r>
              <a:rPr lang="ar-SA" sz="1800" dirty="0"/>
              <a:t>البيانات على شبكة ومن السهل</a:t>
            </a:r>
            <a:endParaRPr lang="en-US" sz="1800" dirty="0"/>
          </a:p>
          <a:p>
            <a:pPr lvl="1" algn="just">
              <a:spcBef>
                <a:spcPts val="300"/>
              </a:spcBef>
            </a:pPr>
            <a:r>
              <a:rPr lang="en-US" sz="2000" dirty="0"/>
              <a:t>Networks can provide access to a wide range of </a:t>
            </a:r>
            <a:r>
              <a:rPr lang="en-US" sz="2000" b="1" dirty="0"/>
              <a:t>services</a:t>
            </a:r>
            <a:r>
              <a:rPr lang="en-US" sz="2000" dirty="0"/>
              <a:t> of specialized peripheral </a:t>
            </a:r>
            <a:r>
              <a:rPr lang="en-US" sz="2000" dirty="0" smtClean="0"/>
              <a:t>devices such as printers. </a:t>
            </a:r>
            <a:r>
              <a:rPr lang="ar-SA" sz="1800" dirty="0"/>
              <a:t>الشبكات يمكن أن توفر إمكانية الوصول إلى مجموعة واسعة من الخدمات المتخصصة من الأجهزة الطرفية مثل الطابعات</a:t>
            </a:r>
            <a:r>
              <a:rPr lang="ar-SA" sz="2000" dirty="0"/>
              <a:t>.</a:t>
            </a:r>
            <a:endParaRPr lang="en-US" sz="2000" dirty="0"/>
          </a:p>
          <a:p>
            <a:pPr lvl="1" algn="just">
              <a:spcBef>
                <a:spcPts val="300"/>
              </a:spcBef>
            </a:pPr>
            <a:r>
              <a:rPr lang="en-US" sz="2000" dirty="0"/>
              <a:t>In business environments, networks provide a means to </a:t>
            </a:r>
            <a:r>
              <a:rPr lang="en-US" sz="2000" b="1" dirty="0"/>
              <a:t>monitor and control </a:t>
            </a:r>
            <a:r>
              <a:rPr lang="en-US" sz="2000" dirty="0"/>
              <a:t>many aspects of an </a:t>
            </a:r>
            <a:r>
              <a:rPr lang="en-US" sz="2000" dirty="0" smtClean="0"/>
              <a:t>enterprise</a:t>
            </a:r>
            <a:r>
              <a:rPr lang="ar-SA" sz="1800" dirty="0"/>
              <a:t>وتوفر الشبكات في بيئات الأعمال، وسيلة لرصد ومراقبة الجوانب العديدة للمؤسسة</a:t>
            </a:r>
            <a:endParaRPr lang="en-US" sz="1800" dirty="0"/>
          </a:p>
          <a:p>
            <a:pPr lvl="1" algn="just">
              <a:spcBef>
                <a:spcPts val="300"/>
              </a:spcBef>
            </a:pPr>
            <a:r>
              <a:rPr lang="en-US" sz="2000" dirty="0"/>
              <a:t>Networks enable people to </a:t>
            </a:r>
            <a:r>
              <a:rPr lang="en-US" sz="2000" b="1" dirty="0"/>
              <a:t>work </a:t>
            </a:r>
            <a:r>
              <a:rPr lang="en-US" sz="2000" b="1" dirty="0" smtClean="0"/>
              <a:t>together </a:t>
            </a:r>
            <a:r>
              <a:rPr lang="en-US" sz="2000" dirty="0" smtClean="0"/>
              <a:t>by using </a:t>
            </a:r>
            <a:r>
              <a:rPr lang="en-US" sz="2000" b="1" dirty="0" smtClean="0"/>
              <a:t>communication </a:t>
            </a:r>
            <a:r>
              <a:rPr lang="en-US" sz="2000" b="1" dirty="0"/>
              <a:t>and collaboration tools </a:t>
            </a:r>
            <a:r>
              <a:rPr lang="en-US" sz="2000" dirty="0" smtClean="0"/>
              <a:t>such as:</a:t>
            </a:r>
            <a:r>
              <a:rPr lang="en-US" sz="2000" b="1" dirty="0" smtClean="0"/>
              <a:t> </a:t>
            </a:r>
            <a:r>
              <a:rPr lang="ar-SA" sz="1800" dirty="0"/>
              <a:t>شبكات </a:t>
            </a:r>
            <a:r>
              <a:rPr lang="ar-SA" sz="1800" dirty="0" smtClean="0"/>
              <a:t>تمكن </a:t>
            </a:r>
            <a:r>
              <a:rPr lang="ar-SA" sz="1800" dirty="0"/>
              <a:t>الناس من العمل معا باستخدام أدوات الاتصال والتعاون مثل:</a:t>
            </a:r>
            <a:endParaRPr lang="en-US" sz="1800" dirty="0" smtClean="0"/>
          </a:p>
        </p:txBody>
      </p:sp>
      <p:sp>
        <p:nvSpPr>
          <p:cNvPr id="22533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8521C2-1758-4801-BEC3-4A6640266EB5}" type="slidenum">
              <a:rPr lang="en-US"/>
              <a:pPr/>
              <a:t>10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3891646"/>
              </p:ext>
            </p:extLst>
          </p:nvPr>
        </p:nvGraphicFramePr>
        <p:xfrm>
          <a:off x="1524000" y="5029200"/>
          <a:ext cx="6934200" cy="119564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311400"/>
                <a:gridCol w="2311400"/>
                <a:gridCol w="2311400"/>
              </a:tblGrid>
              <a:tr h="58891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Message </a:t>
                      </a:r>
                      <a:r>
                        <a:rPr lang="en-US" sz="1400" dirty="0" smtClean="0">
                          <a:effectLst/>
                        </a:rPr>
                        <a:t>boards or bulletins, </a:t>
                      </a:r>
                      <a:r>
                        <a:rPr lang="en-US" sz="1400" dirty="0">
                          <a:effectLst/>
                        </a:rPr>
                        <a:t>and </a:t>
                      </a:r>
                      <a:r>
                        <a:rPr lang="en-US" sz="1400" b="1" dirty="0">
                          <a:effectLst/>
                        </a:rPr>
                        <a:t>newsgroups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File Transfer Protocol (</a:t>
                      </a:r>
                      <a:r>
                        <a:rPr lang="en-US" sz="1400" b="1" dirty="0">
                          <a:effectLst/>
                        </a:rPr>
                        <a:t>FTP</a:t>
                      </a:r>
                      <a:r>
                        <a:rPr lang="en-US" sz="1400" dirty="0" smtClean="0">
                          <a:effectLst/>
                        </a:rPr>
                        <a:t>)</a:t>
                      </a:r>
                      <a:r>
                        <a:rPr lang="ar-SA" sz="1400" dirty="0" smtClean="0">
                          <a:effectLst/>
                        </a:rPr>
                        <a:t> بروتوكول نقل الملفات </a:t>
                      </a:r>
                      <a:r>
                        <a:rPr lang="en-US" sz="1400" dirty="0" smtClean="0">
                          <a:effectLst/>
                        </a:rPr>
                        <a:t>FTP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Voice over IP (</a:t>
                      </a:r>
                      <a:r>
                        <a:rPr lang="en-US" sz="1400" b="1" dirty="0" smtClean="0">
                          <a:effectLst/>
                        </a:rPr>
                        <a:t>VoIP</a:t>
                      </a:r>
                      <a:r>
                        <a:rPr lang="en-US" sz="1400" dirty="0" smtClean="0">
                          <a:effectLst/>
                        </a:rPr>
                        <a:t>)</a:t>
                      </a:r>
                      <a:r>
                        <a:rPr lang="ar-SA" sz="1400" dirty="0" smtClean="0">
                          <a:effectLst/>
                        </a:rPr>
                        <a:t> الصوت عبر بروتوكول الإنترنت (</a:t>
                      </a:r>
                      <a:r>
                        <a:rPr lang="en-US" sz="1400" dirty="0" smtClean="0">
                          <a:effectLst/>
                        </a:rPr>
                        <a:t>VoIP)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3033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Instant </a:t>
                      </a:r>
                      <a:r>
                        <a:rPr lang="en-US" sz="1400" b="1" dirty="0">
                          <a:effectLst/>
                        </a:rPr>
                        <a:t>messaging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Text messaging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Web and Video </a:t>
                      </a:r>
                      <a:r>
                        <a:rPr lang="en-US" sz="1400" b="1" dirty="0">
                          <a:effectLst/>
                        </a:rPr>
                        <a:t>conferencing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30336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Chat</a:t>
                      </a:r>
                      <a:r>
                        <a:rPr lang="en-US" sz="1400" dirty="0">
                          <a:effectLst/>
                        </a:rPr>
                        <a:t> rooms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Social</a:t>
                      </a:r>
                      <a:r>
                        <a:rPr lang="en-US" sz="1400" dirty="0">
                          <a:effectLst/>
                        </a:rPr>
                        <a:t> networking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Blogs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0475" y="6381750"/>
            <a:ext cx="5369681" cy="476250"/>
          </a:xfrm>
        </p:spPr>
        <p:txBody>
          <a:bodyPr/>
          <a:lstStyle/>
          <a:p>
            <a:pPr>
              <a:defRPr/>
            </a:pPr>
            <a:r>
              <a:rPr lang="en-US" smtClean="0"/>
              <a:t>Practical Computer Literacy 3rd Edition Chapter 19</a:t>
            </a:r>
            <a:endParaRPr lang="en-US" dirty="0"/>
          </a:p>
        </p:txBody>
      </p:sp>
      <p:sp>
        <p:nvSpPr>
          <p:cNvPr id="2" name="مستطيل 1"/>
          <p:cNvSpPr/>
          <p:nvPr/>
        </p:nvSpPr>
        <p:spPr>
          <a:xfrm>
            <a:off x="228600" y="5126865"/>
            <a:ext cx="1447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400" dirty="0"/>
              <a:t>لوحات الرسائل أو النشرات، ومجموعات الأخبار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8458200" y="5105400"/>
            <a:ext cx="9906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400" dirty="0"/>
              <a:t>عقد المؤتمرات على شبكة الإنترنت، والفيديو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1676400" y="37563"/>
            <a:ext cx="7181850" cy="1143000"/>
          </a:xfrm>
        </p:spPr>
        <p:txBody>
          <a:bodyPr/>
          <a:lstStyle/>
          <a:p>
            <a:r>
              <a:rPr lang="en-US" sz="2800" dirty="0"/>
              <a:t> </a:t>
            </a:r>
            <a:r>
              <a:rPr lang="en-US" sz="2800" u="sng" dirty="0"/>
              <a:t>Advantages and disadvantages </a:t>
            </a:r>
            <a:r>
              <a:rPr lang="en-US" sz="2800" dirty="0"/>
              <a:t>of networks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10600" cy="4789399"/>
          </a:xfrm>
        </p:spPr>
        <p:txBody>
          <a:bodyPr/>
          <a:lstStyle/>
          <a:p>
            <a:pPr algn="just">
              <a:lnSpc>
                <a:spcPts val="2400"/>
              </a:lnSpc>
              <a:spcBef>
                <a:spcPts val="600"/>
              </a:spcBef>
            </a:pPr>
            <a:r>
              <a:rPr lang="en-US" sz="2400" b="1" u="sng" dirty="0" smtClean="0">
                <a:solidFill>
                  <a:srgbClr val="FF0000"/>
                </a:solidFill>
              </a:rPr>
              <a:t>Disadvantages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of using networks </a:t>
            </a:r>
            <a:r>
              <a:rPr lang="en-US" sz="2400" dirty="0" smtClean="0"/>
              <a:t>include:</a:t>
            </a:r>
            <a:r>
              <a:rPr lang="ar-SA" sz="2000" dirty="0"/>
              <a:t>مساوئ استخدام شبكات تشمل ما يلي:</a:t>
            </a:r>
            <a:endParaRPr lang="en-US" sz="3200" dirty="0" smtClean="0"/>
          </a:p>
          <a:p>
            <a:pPr lvl="1" algn="just">
              <a:lnSpc>
                <a:spcPts val="2400"/>
              </a:lnSpc>
              <a:spcBef>
                <a:spcPts val="600"/>
              </a:spcBef>
            </a:pPr>
            <a:r>
              <a:rPr lang="en-US" sz="2400" b="1" dirty="0" smtClean="0"/>
              <a:t>Loss </a:t>
            </a:r>
            <a:r>
              <a:rPr lang="en-US" sz="2400" b="1" dirty="0"/>
              <a:t>of </a:t>
            </a:r>
            <a:r>
              <a:rPr lang="en-US" sz="2400" b="1" dirty="0" smtClean="0"/>
              <a:t>autonomy: </a:t>
            </a:r>
            <a:r>
              <a:rPr lang="en-US" sz="2400" dirty="0"/>
              <a:t>Networks</a:t>
            </a:r>
            <a:r>
              <a:rPr lang="en-US" sz="2400" b="1" dirty="0"/>
              <a:t> </a:t>
            </a:r>
            <a:r>
              <a:rPr lang="en-US" sz="2400" dirty="0"/>
              <a:t>make us highly </a:t>
            </a:r>
            <a:r>
              <a:rPr lang="en-US" sz="2400" dirty="0">
                <a:solidFill>
                  <a:srgbClr val="0070C0"/>
                </a:solidFill>
              </a:rPr>
              <a:t>dependent</a:t>
            </a:r>
            <a:r>
              <a:rPr lang="en-US" sz="2400" dirty="0"/>
              <a:t> on machines and other people. </a:t>
            </a:r>
            <a:r>
              <a:rPr lang="ar-SA" sz="2000" dirty="0"/>
              <a:t>فقدان الاستقلالية: شبكات تجعلنا تعتمد اعتماداً كبيرا على الآلات والأشخاص الآخرين</a:t>
            </a:r>
            <a:r>
              <a:rPr lang="ar-SA" sz="2400" dirty="0"/>
              <a:t>.</a:t>
            </a:r>
            <a:endParaRPr lang="en-US" sz="2400" dirty="0"/>
          </a:p>
          <a:p>
            <a:pPr lvl="1" algn="just">
              <a:lnSpc>
                <a:spcPts val="2400"/>
              </a:lnSpc>
              <a:spcBef>
                <a:spcPts val="600"/>
              </a:spcBef>
            </a:pPr>
            <a:r>
              <a:rPr lang="en-US" sz="2400" b="1" dirty="0" smtClean="0"/>
              <a:t>Threat </a:t>
            </a:r>
            <a:r>
              <a:rPr lang="en-US" sz="2400" b="1" dirty="0"/>
              <a:t>to our privacy:</a:t>
            </a:r>
            <a:r>
              <a:rPr lang="en-US" sz="2400" dirty="0"/>
              <a:t> Every move we make on our PCs, smartphones, and tablets turns into </a:t>
            </a:r>
            <a:r>
              <a:rPr lang="en-US" sz="2400" dirty="0" smtClean="0"/>
              <a:t>online </a:t>
            </a:r>
            <a:r>
              <a:rPr lang="en-US" sz="2400" dirty="0"/>
              <a:t>data </a:t>
            </a:r>
            <a:r>
              <a:rPr lang="en-US" sz="2400" dirty="0" smtClean="0"/>
              <a:t>that can be easily </a:t>
            </a:r>
            <a:r>
              <a:rPr lang="en-US" sz="2400" dirty="0" smtClean="0">
                <a:solidFill>
                  <a:srgbClr val="0070C0"/>
                </a:solidFill>
              </a:rPr>
              <a:t>collected </a:t>
            </a:r>
            <a:r>
              <a:rPr lang="en-US" sz="2400" dirty="0">
                <a:solidFill>
                  <a:srgbClr val="0070C0"/>
                </a:solidFill>
              </a:rPr>
              <a:t>and </a:t>
            </a:r>
            <a:r>
              <a:rPr lang="en-US" sz="2400" dirty="0" smtClean="0">
                <a:solidFill>
                  <a:srgbClr val="0070C0"/>
                </a:solidFill>
              </a:rPr>
              <a:t>shared</a:t>
            </a:r>
            <a:r>
              <a:rPr lang="en-US" sz="2400" dirty="0" smtClean="0">
                <a:solidFill>
                  <a:srgbClr val="0070C0"/>
                </a:solidFill>
              </a:rPr>
              <a:t>.</a:t>
            </a:r>
            <a:r>
              <a:rPr lang="ar-SA" sz="2400" dirty="0">
                <a:solidFill>
                  <a:srgbClr val="0070C0"/>
                </a:solidFill>
              </a:rPr>
              <a:t> </a:t>
            </a:r>
            <a:r>
              <a:rPr lang="ar-SA" sz="2000" dirty="0"/>
              <a:t>تهديد للخصوصية: كل خطوة نتخذها في أجهزة الكمبيوتر لدينا، الهواتف الذكية، وأقراص يتحول إلى البيانات على شبكة الإنترنت التي يمكن جمعها ومشاركتها بسهولة</a:t>
            </a:r>
            <a:r>
              <a:rPr lang="ar-SA" sz="2400" dirty="0">
                <a:solidFill>
                  <a:srgbClr val="0070C0"/>
                </a:solidFill>
              </a:rPr>
              <a:t>.</a:t>
            </a:r>
            <a:endParaRPr lang="en-US" sz="2400" dirty="0">
              <a:solidFill>
                <a:srgbClr val="0070C0"/>
              </a:solidFill>
            </a:endParaRPr>
          </a:p>
          <a:p>
            <a:pPr lvl="1" algn="just">
              <a:lnSpc>
                <a:spcPts val="2400"/>
              </a:lnSpc>
              <a:spcBef>
                <a:spcPts val="600"/>
              </a:spcBef>
            </a:pPr>
            <a:r>
              <a:rPr lang="en-US" sz="2400" b="1" dirty="0" smtClean="0"/>
              <a:t>Hacking or unauthorized access: </a:t>
            </a:r>
            <a:r>
              <a:rPr lang="en-US" sz="2400" dirty="0" smtClean="0"/>
              <a:t>All networks are vulnerable to </a:t>
            </a:r>
            <a:r>
              <a:rPr lang="en-US" sz="2400" dirty="0"/>
              <a:t>unauthorized </a:t>
            </a:r>
            <a:r>
              <a:rPr lang="en-US" sz="2400" dirty="0" smtClean="0"/>
              <a:t>access; </a:t>
            </a:r>
            <a:r>
              <a:rPr lang="en-US" sz="2400" dirty="0" smtClean="0"/>
              <a:t>wireless </a:t>
            </a:r>
            <a:r>
              <a:rPr lang="en-US" sz="2400" dirty="0"/>
              <a:t>networks are </a:t>
            </a:r>
            <a:r>
              <a:rPr lang="en-US" sz="2400" dirty="0" smtClean="0"/>
              <a:t>even </a:t>
            </a:r>
            <a:r>
              <a:rPr lang="en-US" sz="2400" dirty="0" smtClean="0"/>
              <a:t>more</a:t>
            </a:r>
            <a:r>
              <a:rPr lang="ar-SA" sz="2000" dirty="0"/>
              <a:t>الوصول غير المصرح به أو القرصنة: جميع الشبكات عرضه للوصول غير المصرح به؛ الشبكات اللاسلكية أكثر</a:t>
            </a:r>
            <a:endParaRPr lang="en-US" sz="2000" spc="-150" dirty="0">
              <a:solidFill>
                <a:srgbClr val="FF0000"/>
              </a:solidFill>
              <a:sym typeface="Wingdings" panose="05000000000000000000" pitchFamily="2" charset="2"/>
            </a:endParaRPr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5135DC-7530-4581-A60D-002881B7A2A9}" type="slidenum">
              <a:rPr lang="en-US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Practical Computer Literacy 3rd Edition Chapter 19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48400" y="6400800"/>
            <a:ext cx="1056700" cy="369332"/>
          </a:xfrm>
          <a:prstGeom prst="rect">
            <a:avLst/>
          </a:prstGeom>
          <a:ln>
            <a:solidFill>
              <a:schemeClr val="tx1"/>
            </a:solidFill>
            <a:prstDash val="solid"/>
          </a:ln>
        </p:spPr>
        <p:txBody>
          <a:bodyPr wrap="none">
            <a:spAutoFit/>
          </a:bodyPr>
          <a:lstStyle/>
          <a:p>
            <a:r>
              <a:rPr lang="en-US" dirty="0" smtClean="0"/>
              <a:t>The End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76400" y="-13952"/>
            <a:ext cx="7181850" cy="1143000"/>
          </a:xfrm>
        </p:spPr>
        <p:txBody>
          <a:bodyPr/>
          <a:lstStyle/>
          <a:p>
            <a:r>
              <a:rPr lang="en-US" sz="2800" dirty="0"/>
              <a:t>Advantages and disadvantages of networks</a:t>
            </a:r>
            <a:endParaRPr lang="ar-SA" sz="2800" dirty="0"/>
          </a:p>
        </p:txBody>
      </p:sp>
      <p:sp>
        <p:nvSpPr>
          <p:cNvPr id="7" name="عنصر نائب للمحتوى 6"/>
          <p:cNvSpPr>
            <a:spLocks noGrp="1"/>
          </p:cNvSpPr>
          <p:nvPr>
            <p:ph idx="1"/>
          </p:nvPr>
        </p:nvSpPr>
        <p:spPr>
          <a:xfrm>
            <a:off x="304800" y="1600200"/>
            <a:ext cx="8229600" cy="2087563"/>
          </a:xfrm>
        </p:spPr>
        <p:txBody>
          <a:bodyPr/>
          <a:lstStyle/>
          <a:p>
            <a:r>
              <a:rPr lang="en-US" sz="24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For </a:t>
            </a:r>
            <a:r>
              <a:rPr lang="en-US" sz="2400" b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network security</a:t>
            </a:r>
            <a:r>
              <a:rPr lang="en-US" sz="2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do the following </a:t>
            </a:r>
            <a:r>
              <a:rPr lang="en-US" sz="2400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steps</a:t>
            </a:r>
            <a:r>
              <a:rPr lang="ar-SA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لأمن الشبكة، قم </a:t>
            </a:r>
            <a:r>
              <a:rPr lang="ar-SA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بالخطوات التالية</a:t>
            </a:r>
            <a:endParaRPr lang="en-US" sz="2000" dirty="0"/>
          </a:p>
          <a:p>
            <a:r>
              <a:rPr lang="en-US" sz="2000" dirty="0"/>
              <a:t>Make sure that all computers require </a:t>
            </a:r>
            <a:r>
              <a:rPr lang="en-US" sz="2000" b="1" dirty="0"/>
              <a:t>user IDs and passwords</a:t>
            </a:r>
            <a:r>
              <a:rPr lang="en-US" sz="2000" dirty="0" smtClean="0"/>
              <a:t>.</a:t>
            </a:r>
            <a:r>
              <a:rPr lang="ar-SA" sz="2000" dirty="0"/>
              <a:t> تأكد من أن كافة أجهزة الكمبيوتر تتطلب معرفات المستخدمين وكلمات المرور.</a:t>
            </a:r>
            <a:endParaRPr lang="en-US" sz="2000" dirty="0"/>
          </a:p>
          <a:p>
            <a:r>
              <a:rPr lang="en-US" sz="2000" dirty="0"/>
              <a:t>Install </a:t>
            </a:r>
            <a:r>
              <a:rPr lang="en-US" sz="2000" b="1" dirty="0"/>
              <a:t>antivirus </a:t>
            </a:r>
            <a:r>
              <a:rPr lang="en-US" sz="2000" dirty="0"/>
              <a:t>software on all computers and keep it updated</a:t>
            </a:r>
            <a:r>
              <a:rPr lang="en-US" sz="2000" dirty="0" smtClean="0"/>
              <a:t>.</a:t>
            </a:r>
            <a:r>
              <a:rPr lang="ar-SA" sz="2000" dirty="0"/>
              <a:t> تثبيت برامج مكافحة الفيروسات على كافة أجهزة الكمبيوتر والحفاظ على تحديثه</a:t>
            </a:r>
            <a:endParaRPr lang="en-US" sz="2000" dirty="0"/>
          </a:p>
          <a:p>
            <a:r>
              <a:rPr lang="en-US" sz="2000" dirty="0"/>
              <a:t>Activate the </a:t>
            </a:r>
            <a:r>
              <a:rPr lang="en-US" sz="2000" b="1" dirty="0"/>
              <a:t>firewall </a:t>
            </a:r>
            <a:r>
              <a:rPr lang="en-US" sz="2000" dirty="0"/>
              <a:t>software in your operating system (OS</a:t>
            </a:r>
            <a:r>
              <a:rPr lang="en-US" sz="2000" dirty="0" smtClean="0"/>
              <a:t>).</a:t>
            </a:r>
            <a:r>
              <a:rPr lang="ar-SA" sz="2000" dirty="0"/>
              <a:t> قم بتنشيط برنامج جدار الحماية في نظام التشغيل (</a:t>
            </a:r>
            <a:r>
              <a:rPr lang="en-US" sz="2000" dirty="0"/>
              <a:t>OS).</a:t>
            </a:r>
            <a:endParaRPr lang="en-US" sz="2000" dirty="0" smtClean="0"/>
          </a:p>
          <a:p>
            <a:r>
              <a:rPr lang="en-US" sz="2000" dirty="0" smtClean="0"/>
              <a:t>Activate </a:t>
            </a:r>
            <a:r>
              <a:rPr lang="en-US" sz="2000" b="1" dirty="0" smtClean="0"/>
              <a:t>encryption </a:t>
            </a:r>
            <a:r>
              <a:rPr lang="en-US" sz="2000" dirty="0" smtClean="0"/>
              <a:t>on</a:t>
            </a:r>
            <a:r>
              <a:rPr lang="en-US" sz="2000" b="1" dirty="0" smtClean="0"/>
              <a:t> </a:t>
            </a:r>
            <a:r>
              <a:rPr lang="en-US" sz="2000" dirty="0" smtClean="0"/>
              <a:t>wireless networks.</a:t>
            </a:r>
            <a:r>
              <a:rPr lang="ar-SA" sz="2000" dirty="0"/>
              <a:t> تفعيل التشفير على الشبكات اللاسلكية.</a:t>
            </a:r>
            <a:endParaRPr lang="en-US" sz="2000" dirty="0" smtClean="0"/>
          </a:p>
          <a:p>
            <a:r>
              <a:rPr lang="en-US" sz="2000" dirty="0" smtClean="0"/>
              <a:t>Install </a:t>
            </a:r>
            <a:r>
              <a:rPr lang="en-US" sz="2000" dirty="0"/>
              <a:t>OS </a:t>
            </a:r>
            <a:r>
              <a:rPr lang="en-US" sz="2000" b="1" dirty="0"/>
              <a:t>updates</a:t>
            </a:r>
            <a:r>
              <a:rPr lang="en-US" sz="2000" dirty="0">
                <a:solidFill>
                  <a:srgbClr val="FF0000"/>
                </a:solidFill>
              </a:rPr>
              <a:t>:  Control Panel </a:t>
            </a:r>
            <a:r>
              <a:rPr lang="en-US" sz="2000" dirty="0" smtClean="0">
                <a:solidFill>
                  <a:srgbClr val="FF0000"/>
                </a:solidFill>
              </a:rPr>
              <a:t>&gt; System </a:t>
            </a:r>
            <a:r>
              <a:rPr lang="en-US" sz="2000" dirty="0">
                <a:solidFill>
                  <a:srgbClr val="FF0000"/>
                </a:solidFill>
              </a:rPr>
              <a:t>and Security </a:t>
            </a:r>
            <a:r>
              <a:rPr lang="en-US" sz="2000" dirty="0" smtClean="0">
                <a:solidFill>
                  <a:srgbClr val="FF0000"/>
                </a:solidFill>
              </a:rPr>
              <a:t>&gt; </a:t>
            </a:r>
            <a:r>
              <a:rPr lang="en-US" sz="2000" dirty="0">
                <a:solidFill>
                  <a:srgbClr val="FF0000"/>
                </a:solidFill>
              </a:rPr>
              <a:t>Windows </a:t>
            </a:r>
            <a:r>
              <a:rPr lang="en-US" sz="2000" dirty="0" smtClean="0">
                <a:solidFill>
                  <a:srgbClr val="FF0000"/>
                </a:solidFill>
              </a:rPr>
              <a:t>Update</a:t>
            </a:r>
            <a:r>
              <a:rPr lang="ar-SA" sz="2000" dirty="0" smtClean="0">
                <a:solidFill>
                  <a:srgbClr val="FF0000"/>
                </a:solidFill>
              </a:rPr>
              <a:t>  </a:t>
            </a:r>
            <a:endParaRPr lang="en-US" sz="2000" dirty="0">
              <a:solidFill>
                <a:srgbClr val="FF0000"/>
              </a:solidFill>
            </a:endParaRPr>
          </a:p>
          <a:p>
            <a:r>
              <a:rPr lang="ar-SA" sz="2000" dirty="0" smtClean="0"/>
              <a:t> تثبيت تحديثات نظام التشغيل: لوحة التحكم &gt; النظام والأمن &gt; </a:t>
            </a:r>
            <a:r>
              <a:rPr lang="en-GB" sz="2000" dirty="0" smtClean="0"/>
              <a:t>Windows Update</a:t>
            </a:r>
            <a:endParaRPr lang="ar-SA" sz="2000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2B3137-D9B8-48F9-ACA2-9CFE51E2AF5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Practical Computer Literacy 3rd Edition Chapter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689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28600"/>
            <a:ext cx="7181850" cy="1143000"/>
          </a:xfrm>
        </p:spPr>
        <p:txBody>
          <a:bodyPr/>
          <a:lstStyle/>
          <a:p>
            <a:r>
              <a:rPr lang="en-US" sz="2800" dirty="0" smtClean="0"/>
              <a:t>What </a:t>
            </a:r>
            <a:r>
              <a:rPr lang="en-US" sz="2800" dirty="0"/>
              <a:t>is a </a:t>
            </a:r>
            <a:r>
              <a:rPr lang="en-US" sz="2800" u="sng" dirty="0" smtClean="0"/>
              <a:t>network</a:t>
            </a:r>
            <a:r>
              <a:rPr lang="ar-SA" sz="2800" dirty="0" smtClean="0"/>
              <a:t> </a:t>
            </a:r>
            <a:r>
              <a:rPr lang="ar-SA" sz="1800" dirty="0" smtClean="0"/>
              <a:t>ما </a:t>
            </a:r>
            <a:r>
              <a:rPr lang="ar-SA" sz="1800" dirty="0"/>
              <a:t>هي </a:t>
            </a:r>
            <a:r>
              <a:rPr lang="ar-SA" sz="1800" dirty="0" smtClean="0"/>
              <a:t>شبكه؟</a:t>
            </a:r>
            <a:r>
              <a:rPr lang="ar-SA" sz="3200" dirty="0" smtClean="0"/>
              <a:t>   </a:t>
            </a:r>
            <a:r>
              <a:rPr lang="en-GB" sz="3200" dirty="0" smtClean="0"/>
              <a:t> </a:t>
            </a:r>
            <a:endParaRPr lang="en-US" sz="2800" dirty="0"/>
          </a:p>
        </p:txBody>
      </p:sp>
      <p:sp>
        <p:nvSpPr>
          <p:cNvPr id="410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A </a:t>
            </a:r>
            <a:r>
              <a:rPr lang="en-US" sz="2400" b="1" dirty="0" smtClean="0"/>
              <a:t>Computer Network</a:t>
            </a:r>
            <a:r>
              <a:rPr lang="en-US" sz="2400" dirty="0" smtClean="0"/>
              <a:t> </a:t>
            </a:r>
            <a:r>
              <a:rPr lang="en-US" sz="2400" dirty="0"/>
              <a:t>is </a:t>
            </a:r>
            <a:r>
              <a:rPr lang="en-US" sz="2400" dirty="0" smtClean="0"/>
              <a:t>a collection </a:t>
            </a:r>
            <a:r>
              <a:rPr lang="en-US" sz="2400" dirty="0"/>
              <a:t>of </a:t>
            </a:r>
            <a:r>
              <a:rPr lang="en-US" sz="2400" dirty="0" smtClean="0"/>
              <a:t>connected computers with </a:t>
            </a:r>
            <a:r>
              <a:rPr lang="en-US" sz="2400" dirty="0"/>
              <a:t>the ability to </a:t>
            </a:r>
            <a:r>
              <a:rPr lang="en-US" sz="2400" dirty="0">
                <a:solidFill>
                  <a:srgbClr val="0070C0"/>
                </a:solidFill>
              </a:rPr>
              <a:t>communicate</a:t>
            </a:r>
            <a:r>
              <a:rPr lang="en-US" sz="2400" dirty="0"/>
              <a:t> with each </a:t>
            </a:r>
            <a:r>
              <a:rPr lang="en-US" sz="2400" dirty="0" smtClean="0"/>
              <a:t>other and </a:t>
            </a:r>
            <a:r>
              <a:rPr lang="en-US" sz="2400" dirty="0">
                <a:solidFill>
                  <a:srgbClr val="0070C0"/>
                </a:solidFill>
              </a:rPr>
              <a:t>share </a:t>
            </a:r>
            <a:r>
              <a:rPr lang="en-US" sz="2400" dirty="0" smtClean="0"/>
              <a:t>resources. </a:t>
            </a:r>
            <a:r>
              <a:rPr lang="ar-SA" sz="2400" dirty="0" smtClean="0"/>
              <a:t> </a:t>
            </a:r>
            <a:r>
              <a:rPr lang="ar-SA" sz="2400" dirty="0" smtClean="0"/>
              <a:t> </a:t>
            </a:r>
            <a:r>
              <a:rPr lang="ar-SA" sz="2000" dirty="0"/>
              <a:t>شبكة الكمبيوتر مجموعة من أجهزة الكمبيوتر المتصلة مع القدرة على التواصل مع بعضهم البعض ومشاركة الموارد</a:t>
            </a:r>
            <a:r>
              <a:rPr lang="ar-SA" sz="2400" dirty="0"/>
              <a:t>.</a:t>
            </a:r>
            <a:endParaRPr lang="en-US" sz="2400" dirty="0" smtClean="0"/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endParaRPr lang="en-US" sz="1400" dirty="0"/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400" b="1" dirty="0" smtClean="0"/>
              <a:t>Communications </a:t>
            </a:r>
            <a:r>
              <a:rPr lang="en-US" sz="2400" b="1" dirty="0"/>
              <a:t>protocol </a:t>
            </a:r>
            <a:r>
              <a:rPr lang="en-US" sz="2400" dirty="0"/>
              <a:t>is a set of </a:t>
            </a:r>
            <a:r>
              <a:rPr lang="en-US" sz="2400" dirty="0">
                <a:solidFill>
                  <a:srgbClr val="0070C0"/>
                </a:solidFill>
              </a:rPr>
              <a:t>rules</a:t>
            </a:r>
            <a:r>
              <a:rPr lang="en-US" sz="2400" dirty="0"/>
              <a:t> for transmitting and receiving data from one network device to </a:t>
            </a:r>
            <a:r>
              <a:rPr lang="en-US" sz="2400" dirty="0" smtClean="0"/>
              <a:t>another. </a:t>
            </a:r>
            <a:r>
              <a:rPr lang="en-US" sz="2400" dirty="0"/>
              <a:t>For example, </a:t>
            </a:r>
            <a:r>
              <a:rPr lang="en-US" sz="2400" b="1" dirty="0"/>
              <a:t>TCP</a:t>
            </a:r>
            <a:r>
              <a:rPr lang="en-US" sz="2400" dirty="0"/>
              <a:t> </a:t>
            </a:r>
            <a:r>
              <a:rPr lang="en-US" sz="2400" dirty="0" smtClean="0"/>
              <a:t>(Transmission </a:t>
            </a:r>
            <a:r>
              <a:rPr lang="en-US" sz="2400" dirty="0"/>
              <a:t>Control </a:t>
            </a:r>
            <a:r>
              <a:rPr lang="en-US" sz="2400" dirty="0" smtClean="0"/>
              <a:t>Protocol) and </a:t>
            </a:r>
            <a:r>
              <a:rPr lang="en-US" sz="2400" b="1" dirty="0" smtClean="0"/>
              <a:t>IP</a:t>
            </a:r>
            <a:r>
              <a:rPr lang="en-US" sz="2400" dirty="0" smtClean="0"/>
              <a:t> (Internet Protocol</a:t>
            </a:r>
            <a:r>
              <a:rPr lang="en-US" sz="2400" dirty="0" smtClean="0"/>
              <a:t>).     </a:t>
            </a:r>
            <a:r>
              <a:rPr lang="ar-SA" sz="2400" dirty="0" smtClean="0"/>
              <a:t> </a:t>
            </a:r>
            <a:r>
              <a:rPr lang="ar-SA" sz="2000" dirty="0"/>
              <a:t>بروتوكول الاتصالات مجموعة من القواعد </a:t>
            </a:r>
            <a:r>
              <a:rPr lang="ar-SA" sz="2000" dirty="0" smtClean="0"/>
              <a:t>(لإرسال </a:t>
            </a:r>
            <a:r>
              <a:rPr lang="ar-SA" sz="2000" dirty="0"/>
              <a:t>واستقبال </a:t>
            </a:r>
            <a:r>
              <a:rPr lang="en-GB" sz="2000" dirty="0" smtClean="0"/>
              <a:t>    </a:t>
            </a:r>
            <a:r>
              <a:rPr lang="ar-SA" sz="2000" dirty="0" smtClean="0"/>
              <a:t>البيانات </a:t>
            </a:r>
            <a:r>
              <a:rPr lang="ar-SA" sz="2000" dirty="0"/>
              <a:t>من جهاز شبكة اتصال واحد إلى آخر. على سبيل المثال، </a:t>
            </a:r>
            <a:r>
              <a:rPr lang="en-US" sz="2000" dirty="0"/>
              <a:t>TCP </a:t>
            </a:r>
            <a:r>
              <a:rPr lang="ar-SA" sz="2000" dirty="0" smtClean="0"/>
              <a:t>بروتوكول </a:t>
            </a:r>
            <a:r>
              <a:rPr lang="ar-SA" sz="2000" dirty="0"/>
              <a:t>التحكم بالإرسال) و "بروتوكول الإنترنت" </a:t>
            </a:r>
            <a:r>
              <a:rPr lang="ar-SA" sz="2400" dirty="0"/>
              <a:t>(</a:t>
            </a:r>
            <a:r>
              <a:rPr lang="en-US" sz="2400" dirty="0"/>
              <a:t>IP</a:t>
            </a:r>
            <a:r>
              <a:rPr lang="en-US" sz="2400" dirty="0" smtClean="0"/>
              <a:t>).</a:t>
            </a:r>
            <a:endParaRPr lang="en-US" sz="1400" dirty="0" smtClean="0"/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en-US" sz="2400" dirty="0" smtClean="0"/>
              <a:t>Three </a:t>
            </a:r>
            <a:r>
              <a:rPr lang="en-US" sz="2400" dirty="0"/>
              <a:t>popular </a:t>
            </a:r>
            <a:r>
              <a:rPr lang="en-US" sz="2400" dirty="0">
                <a:solidFill>
                  <a:srgbClr val="0070C0"/>
                </a:solidFill>
              </a:rPr>
              <a:t>network standards </a:t>
            </a:r>
            <a:r>
              <a:rPr lang="en-US" sz="2400" dirty="0"/>
              <a:t>are </a:t>
            </a:r>
            <a:r>
              <a:rPr lang="en-US" sz="2400" b="1" dirty="0"/>
              <a:t>Ethernet</a:t>
            </a:r>
            <a:r>
              <a:rPr lang="en-US" sz="2400" dirty="0"/>
              <a:t>, </a:t>
            </a:r>
            <a:r>
              <a:rPr lang="en-US" sz="2400" b="1" dirty="0"/>
              <a:t>Wi-Fi</a:t>
            </a:r>
            <a:r>
              <a:rPr lang="en-US" sz="2400" dirty="0"/>
              <a:t>, and </a:t>
            </a:r>
            <a:r>
              <a:rPr lang="en-US" sz="2400" b="1" dirty="0" smtClean="0"/>
              <a:t>Bluetooth</a:t>
            </a:r>
            <a:r>
              <a:rPr lang="en-US" sz="2400" b="1" dirty="0" smtClean="0"/>
              <a:t>.      </a:t>
            </a:r>
            <a:r>
              <a:rPr lang="ar-SA" sz="2400" b="1" dirty="0" smtClean="0"/>
              <a:t> </a:t>
            </a:r>
            <a:r>
              <a:rPr lang="ar-SA" sz="2000" dirty="0"/>
              <a:t>هي ثلاثة معايير لشعبية شبكة </a:t>
            </a:r>
            <a:r>
              <a:rPr lang="en-US" sz="2400" dirty="0"/>
              <a:t>Ethernet </a:t>
            </a:r>
            <a:r>
              <a:rPr lang="ar-SA" sz="2000" dirty="0"/>
              <a:t>ولاسلكي بلوتوث.</a:t>
            </a:r>
            <a:endParaRPr lang="en-US" sz="2400" dirty="0"/>
          </a:p>
        </p:txBody>
      </p:sp>
      <p:sp>
        <p:nvSpPr>
          <p:cNvPr id="4099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5561C-AC6A-4313-AE48-1BE2E625DD7B}" type="slidenum">
              <a:rPr lang="en-US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Practical Computer Literacy 3rd Edition Chapter 19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</a:t>
            </a:r>
            <a:r>
              <a:rPr lang="en-US" u="sng" dirty="0"/>
              <a:t>network</a:t>
            </a:r>
            <a:r>
              <a:rPr lang="en-US" dirty="0"/>
              <a:t>?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599303" y="1066800"/>
            <a:ext cx="6705600" cy="4678363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sz="2400" b="1" u="sng" dirty="0" smtClean="0"/>
              <a:t>Types of networks: </a:t>
            </a:r>
          </a:p>
          <a:p>
            <a:pPr marL="0" indent="0" algn="just">
              <a:lnSpc>
                <a:spcPct val="90000"/>
              </a:lnSpc>
              <a:buNone/>
            </a:pPr>
            <a:endParaRPr lang="en-US" sz="600" b="1" u="sng" dirty="0" smtClean="0"/>
          </a:p>
          <a:p>
            <a:pPr lvl="1" algn="just">
              <a:lnSpc>
                <a:spcPct val="90000"/>
              </a:lnSpc>
            </a:pPr>
            <a:r>
              <a:rPr lang="en-US" sz="2400" dirty="0" smtClean="0"/>
              <a:t>A </a:t>
            </a:r>
            <a:r>
              <a:rPr lang="en-US" sz="2400" b="1" dirty="0"/>
              <a:t>LAN</a:t>
            </a:r>
            <a:r>
              <a:rPr lang="en-US" sz="2400" dirty="0"/>
              <a:t> (local area network) connects personal computers within a very </a:t>
            </a:r>
            <a:r>
              <a:rPr lang="en-US" sz="2400" dirty="0">
                <a:solidFill>
                  <a:srgbClr val="0070C0"/>
                </a:solidFill>
              </a:rPr>
              <a:t>limited geographical </a:t>
            </a:r>
            <a:r>
              <a:rPr lang="en-US" sz="2400" dirty="0" smtClean="0">
                <a:solidFill>
                  <a:srgbClr val="0070C0"/>
                </a:solidFill>
              </a:rPr>
              <a:t>area</a:t>
            </a:r>
            <a:r>
              <a:rPr lang="en-US" sz="2400" b="1" dirty="0" smtClean="0"/>
              <a:t>.</a:t>
            </a:r>
            <a:r>
              <a:rPr lang="ar-SA" sz="2400" b="1" dirty="0"/>
              <a:t> </a:t>
            </a:r>
            <a:r>
              <a:rPr lang="ar-SA" sz="2400" b="1" dirty="0" smtClean="0"/>
              <a:t>(</a:t>
            </a:r>
            <a:r>
              <a:rPr lang="ar-SA" sz="1600" b="1" dirty="0" smtClean="0"/>
              <a:t>شبكة </a:t>
            </a:r>
            <a:r>
              <a:rPr lang="ar-SA" sz="1600" b="1" dirty="0"/>
              <a:t>اتصال </a:t>
            </a:r>
            <a:r>
              <a:rPr lang="ar-SA" sz="1600" b="1" dirty="0" smtClean="0"/>
              <a:t>محلية)</a:t>
            </a:r>
            <a:r>
              <a:rPr lang="en-US" sz="1600" b="1" dirty="0" smtClean="0"/>
              <a:t>LA</a:t>
            </a:r>
            <a:r>
              <a:rPr lang="en-GB" sz="1600" b="1" dirty="0" smtClean="0"/>
              <a:t>N </a:t>
            </a:r>
            <a:r>
              <a:rPr lang="ar-SA" sz="1600" b="1" dirty="0" smtClean="0"/>
              <a:t>شبكة </a:t>
            </a:r>
            <a:r>
              <a:rPr lang="ar-SA" sz="1600" b="1" dirty="0"/>
              <a:t>اتصال </a:t>
            </a:r>
            <a:r>
              <a:rPr lang="ar-SA" sz="1600" b="1" dirty="0" smtClean="0"/>
              <a:t>محلية يربط </a:t>
            </a:r>
            <a:r>
              <a:rPr lang="ar-SA" sz="1600" b="1" dirty="0"/>
              <a:t>أجهزة </a:t>
            </a:r>
            <a:r>
              <a:rPr lang="ar-SA" sz="1600" b="1" dirty="0" smtClean="0"/>
              <a:t>الكمبيوتر الشخصية </a:t>
            </a:r>
            <a:r>
              <a:rPr lang="ar-SA" sz="1600" b="1" dirty="0"/>
              <a:t>ضمن منطقة جغرافية محدودة جد</a:t>
            </a:r>
            <a:r>
              <a:rPr lang="ar-SA" sz="2400" b="1" dirty="0"/>
              <a:t>اً.</a:t>
            </a:r>
            <a:endParaRPr lang="en-US" sz="2400" b="1" dirty="0" smtClean="0"/>
          </a:p>
          <a:p>
            <a:pPr lvl="1" algn="just">
              <a:lnSpc>
                <a:spcPct val="90000"/>
              </a:lnSpc>
            </a:pPr>
            <a:endParaRPr lang="en-US" sz="1600" u="sng" dirty="0"/>
          </a:p>
          <a:p>
            <a:pPr lvl="1" algn="just">
              <a:lnSpc>
                <a:spcPct val="90000"/>
              </a:lnSpc>
            </a:pPr>
            <a:r>
              <a:rPr lang="en-US" sz="2400" dirty="0"/>
              <a:t>A </a:t>
            </a:r>
            <a:r>
              <a:rPr lang="en-US" sz="2400" b="1" dirty="0"/>
              <a:t>MAN</a:t>
            </a:r>
            <a:r>
              <a:rPr lang="en-US" sz="2400" dirty="0"/>
              <a:t> (Metropolitan Area Network ) a large computer network that usually spans a </a:t>
            </a:r>
            <a:r>
              <a:rPr lang="en-US" sz="2400" dirty="0">
                <a:solidFill>
                  <a:srgbClr val="0070C0"/>
                </a:solidFill>
              </a:rPr>
              <a:t>city</a:t>
            </a:r>
            <a:r>
              <a:rPr lang="en-US" sz="2400" dirty="0"/>
              <a:t> or a large campus. </a:t>
            </a:r>
            <a:r>
              <a:rPr lang="ar-SA" sz="1800" dirty="0"/>
              <a:t>رجل (شبكة المنطقة </a:t>
            </a:r>
            <a:r>
              <a:rPr lang="ar-SA" sz="1800" dirty="0" err="1"/>
              <a:t>المتروبولية</a:t>
            </a:r>
            <a:r>
              <a:rPr lang="ar-SA" sz="1800" dirty="0"/>
              <a:t>) شبكة كمبيوتر كبيرة عادة ما يمتد مدينة أو مجمع كبير.</a:t>
            </a:r>
            <a:r>
              <a:rPr lang="en-US" sz="1800" dirty="0" smtClean="0"/>
              <a:t> </a:t>
            </a:r>
            <a:endParaRPr lang="en-US" sz="2400" dirty="0" smtClean="0"/>
          </a:p>
          <a:p>
            <a:pPr lvl="1" algn="just">
              <a:lnSpc>
                <a:spcPct val="90000"/>
              </a:lnSpc>
            </a:pPr>
            <a:endParaRPr lang="en-US" sz="1600" dirty="0"/>
          </a:p>
          <a:p>
            <a:pPr lvl="1" algn="just">
              <a:lnSpc>
                <a:spcPct val="90000"/>
              </a:lnSpc>
            </a:pPr>
            <a:r>
              <a:rPr lang="en-US" sz="2400" dirty="0"/>
              <a:t>A </a:t>
            </a:r>
            <a:r>
              <a:rPr lang="en-US" sz="2400" b="1" dirty="0"/>
              <a:t>WAN</a:t>
            </a:r>
            <a:r>
              <a:rPr lang="en-US" sz="2400" dirty="0"/>
              <a:t> (wide area network) covers </a:t>
            </a:r>
            <a:r>
              <a:rPr lang="en-US" sz="2400" dirty="0">
                <a:solidFill>
                  <a:srgbClr val="0070C0"/>
                </a:solidFill>
              </a:rPr>
              <a:t>very large geographical area </a:t>
            </a:r>
            <a:r>
              <a:rPr lang="en-US" sz="2400" dirty="0"/>
              <a:t>and consists of several smaller networks</a:t>
            </a:r>
            <a:r>
              <a:rPr lang="en-US" dirty="0"/>
              <a:t>. </a:t>
            </a:r>
            <a:r>
              <a:rPr lang="en-US" dirty="0" smtClean="0"/>
              <a:t>WAN </a:t>
            </a:r>
            <a:r>
              <a:rPr lang="ar-SA" dirty="0" smtClean="0"/>
              <a:t>(</a:t>
            </a:r>
            <a:r>
              <a:rPr lang="ar-SA" sz="2000" dirty="0" smtClean="0"/>
              <a:t>الشبكة الواسعة ) وتغطي </a:t>
            </a:r>
            <a:r>
              <a:rPr lang="ar-SA" sz="2000" dirty="0"/>
              <a:t>منطقة جغرافية كبيرة جداً ويتكون من عدة شبكات أصغر</a:t>
            </a:r>
            <a:r>
              <a:rPr lang="ar-SA" dirty="0"/>
              <a:t>.</a:t>
            </a:r>
            <a:endParaRPr lang="en-US" dirty="0"/>
          </a:p>
          <a:p>
            <a:pPr lvl="1" algn="just">
              <a:lnSpc>
                <a:spcPct val="90000"/>
              </a:lnSpc>
            </a:pPr>
            <a:endParaRPr lang="en-US" sz="800" dirty="0"/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F35F07-22F1-4ABC-A5BE-CF373F8FEF8A}" type="slidenum">
              <a:rPr lang="en-US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Practical Computer Literacy 3rd Edition Chapter 19</a:t>
            </a:r>
            <a:endParaRPr lang="en-US" dirty="0"/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7315200" y="1332908"/>
            <a:ext cx="1692876" cy="1562692"/>
            <a:chOff x="3408" y="580"/>
            <a:chExt cx="1776" cy="1483"/>
          </a:xfrm>
        </p:grpSpPr>
        <p:pic>
          <p:nvPicPr>
            <p:cNvPr id="8" name="Picture 3" descr="LAN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648" y="580"/>
              <a:ext cx="1359" cy="1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 Box 4"/>
            <p:cNvSpPr txBox="1">
              <a:spLocks noChangeArrowheads="1"/>
            </p:cNvSpPr>
            <p:nvPr/>
          </p:nvSpPr>
          <p:spPr bwMode="auto">
            <a:xfrm>
              <a:off x="3408" y="1771"/>
              <a:ext cx="1776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 smtClean="0">
                  <a:cs typeface="Angsana New" pitchFamily="18" charset="-34"/>
                </a:rPr>
                <a:t>LAN</a:t>
              </a:r>
              <a:endParaRPr lang="en-US" sz="1400" b="1" dirty="0">
                <a:cs typeface="Angsana New" pitchFamily="18" charset="-34"/>
              </a:endParaRPr>
            </a:p>
          </p:txBody>
        </p:sp>
      </p:grpSp>
      <p:grpSp>
        <p:nvGrpSpPr>
          <p:cNvPr id="10" name="Group 5"/>
          <p:cNvGrpSpPr>
            <a:grpSpLocks/>
          </p:cNvGrpSpPr>
          <p:nvPr/>
        </p:nvGrpSpPr>
        <p:grpSpPr bwMode="auto">
          <a:xfrm>
            <a:off x="7399558" y="3119760"/>
            <a:ext cx="1524160" cy="1344359"/>
            <a:chOff x="586" y="912"/>
            <a:chExt cx="3235" cy="1458"/>
          </a:xfrm>
        </p:grpSpPr>
        <p:pic>
          <p:nvPicPr>
            <p:cNvPr id="11" name="Picture 6" descr="MAN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93" y="912"/>
              <a:ext cx="2928" cy="14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 Box 7"/>
            <p:cNvSpPr txBox="1">
              <a:spLocks noChangeArrowheads="1"/>
            </p:cNvSpPr>
            <p:nvPr/>
          </p:nvSpPr>
          <p:spPr bwMode="auto">
            <a:xfrm>
              <a:off x="586" y="2036"/>
              <a:ext cx="2031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 smtClean="0">
                  <a:cs typeface="Angsana New" pitchFamily="18" charset="-34"/>
                </a:rPr>
                <a:t>MAN</a:t>
              </a:r>
              <a:endParaRPr lang="en-US" sz="1400" b="1" dirty="0">
                <a:cs typeface="Angsana New" pitchFamily="18" charset="-34"/>
              </a:endParaRPr>
            </a:p>
          </p:txBody>
        </p:sp>
      </p:grpSp>
      <p:grpSp>
        <p:nvGrpSpPr>
          <p:cNvPr id="13" name="Group 8"/>
          <p:cNvGrpSpPr>
            <a:grpSpLocks/>
          </p:cNvGrpSpPr>
          <p:nvPr/>
        </p:nvGrpSpPr>
        <p:grpSpPr bwMode="auto">
          <a:xfrm>
            <a:off x="7389202" y="4953000"/>
            <a:ext cx="1510143" cy="1277319"/>
            <a:chOff x="2649" y="2754"/>
            <a:chExt cx="2151" cy="1669"/>
          </a:xfrm>
        </p:grpSpPr>
        <p:pic>
          <p:nvPicPr>
            <p:cNvPr id="14" name="Picture 9" descr="Map of Saudi Arabia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784" y="2754"/>
              <a:ext cx="2016" cy="16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Text Box 10"/>
            <p:cNvSpPr txBox="1">
              <a:spLocks noChangeArrowheads="1"/>
            </p:cNvSpPr>
            <p:nvPr/>
          </p:nvSpPr>
          <p:spPr bwMode="auto">
            <a:xfrm>
              <a:off x="2649" y="4088"/>
              <a:ext cx="1776" cy="3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 b="1" dirty="0" smtClean="0">
                  <a:cs typeface="Angsana New" pitchFamily="18" charset="-34"/>
                </a:rPr>
                <a:t>WAN</a:t>
              </a:r>
              <a:endParaRPr lang="en-US" sz="1400" b="1" dirty="0">
                <a:cs typeface="Angsana New" pitchFamily="18" charset="-34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4662" y="-228600"/>
            <a:ext cx="7181850" cy="1143000"/>
          </a:xfrm>
        </p:spPr>
        <p:txBody>
          <a:bodyPr/>
          <a:lstStyle/>
          <a:p>
            <a:r>
              <a:rPr lang="en-US" dirty="0"/>
              <a:t>What is a </a:t>
            </a:r>
            <a:r>
              <a:rPr lang="en-US" u="sng" dirty="0"/>
              <a:t>network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2B3137-D9B8-48F9-ACA2-9CFE51E2AF5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Practical Computer Literacy 3rd Edition Chapter 19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338357" y="719365"/>
            <a:ext cx="580753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8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2400" b="1" u="sng" kern="0" dirty="0"/>
              <a:t>Structure of network </a:t>
            </a:r>
            <a:r>
              <a:rPr lang="en-US" sz="2400" b="1" u="sng" kern="0" dirty="0" smtClean="0"/>
              <a:t>applications</a:t>
            </a:r>
            <a:r>
              <a:rPr lang="en-US" sz="2400" kern="0" dirty="0" smtClean="0"/>
              <a:t>:</a:t>
            </a:r>
            <a:r>
              <a:rPr lang="ar-SA" sz="2400" kern="0" dirty="0"/>
              <a:t>هيكل تطبيقات الشبكة</a:t>
            </a:r>
            <a:endParaRPr lang="en-US" sz="2400" kern="0" dirty="0"/>
          </a:p>
          <a:p>
            <a:pPr marL="0" indent="0">
              <a:buNone/>
            </a:pPr>
            <a:endParaRPr lang="en-US" sz="600" kern="0" dirty="0"/>
          </a:p>
          <a:p>
            <a:pPr marL="971550" lvl="1" indent="-514350">
              <a:spcBef>
                <a:spcPts val="0"/>
              </a:spcBef>
              <a:buFont typeface="+mj-lt"/>
              <a:buAutoNum type="arabicPeriod"/>
            </a:pPr>
            <a:r>
              <a:rPr lang="en-US" sz="2400" b="1" kern="0" dirty="0"/>
              <a:t>Client-Server</a:t>
            </a:r>
            <a:r>
              <a:rPr lang="en-US" sz="2400" kern="0" dirty="0"/>
              <a:t> Network </a:t>
            </a:r>
          </a:p>
          <a:p>
            <a:pPr marL="1371600" lvl="2" indent="-514350">
              <a:spcBef>
                <a:spcPts val="0"/>
              </a:spcBef>
            </a:pPr>
            <a:r>
              <a:rPr lang="en-US" sz="2000" kern="0" dirty="0"/>
              <a:t>It is a </a:t>
            </a:r>
            <a:r>
              <a:rPr lang="en-US" sz="2000" kern="0" dirty="0">
                <a:solidFill>
                  <a:srgbClr val="0070C0"/>
                </a:solidFill>
              </a:rPr>
              <a:t>hierarchical</a:t>
            </a:r>
            <a:r>
              <a:rPr lang="en-US" sz="2000" kern="0" dirty="0"/>
              <a:t> structure</a:t>
            </a:r>
            <a:r>
              <a:rPr lang="en-US" sz="2000" kern="0" dirty="0" smtClean="0"/>
              <a:t>.</a:t>
            </a:r>
            <a:r>
              <a:rPr lang="ar-SA" sz="2000" kern="0" dirty="0"/>
              <a:t> بنية هرمية</a:t>
            </a:r>
            <a:endParaRPr lang="en-US" sz="2000" kern="0" dirty="0"/>
          </a:p>
          <a:p>
            <a:pPr marL="1371600" lvl="2" indent="-514350">
              <a:spcBef>
                <a:spcPts val="0"/>
              </a:spcBef>
            </a:pPr>
            <a:r>
              <a:rPr lang="en-US" sz="2000" kern="0" dirty="0"/>
              <a:t>A </a:t>
            </a:r>
            <a:r>
              <a:rPr lang="en-US" sz="2000" kern="0" dirty="0">
                <a:solidFill>
                  <a:srgbClr val="0070C0"/>
                </a:solidFill>
              </a:rPr>
              <a:t>client</a:t>
            </a:r>
            <a:r>
              <a:rPr lang="en-US" sz="2000" kern="0" dirty="0"/>
              <a:t> is a computer that initiates a request</a:t>
            </a:r>
            <a:r>
              <a:rPr lang="en-US" sz="2000" kern="0" dirty="0" smtClean="0"/>
              <a:t>.</a:t>
            </a:r>
            <a:r>
              <a:rPr lang="ar-SA" sz="2000" kern="0" dirty="0"/>
              <a:t> عميل هو كمبيوتر الذي يبدأ طلب. </a:t>
            </a:r>
            <a:endParaRPr lang="en-US" sz="2000" kern="0" dirty="0"/>
          </a:p>
          <a:p>
            <a:pPr marL="1371600" lvl="2" indent="-514350">
              <a:spcBef>
                <a:spcPts val="0"/>
              </a:spcBef>
            </a:pPr>
            <a:r>
              <a:rPr lang="en-US" sz="2000" kern="0" dirty="0"/>
              <a:t>A </a:t>
            </a:r>
            <a:r>
              <a:rPr lang="en-US" sz="2000" kern="0" dirty="0">
                <a:solidFill>
                  <a:srgbClr val="0070C0"/>
                </a:solidFill>
              </a:rPr>
              <a:t>server</a:t>
            </a:r>
            <a:r>
              <a:rPr lang="en-US" sz="2000" kern="0" dirty="0"/>
              <a:t> is a computer that provides services to clients</a:t>
            </a:r>
            <a:r>
              <a:rPr lang="en-US" sz="2000" kern="0" dirty="0" smtClean="0"/>
              <a:t>.</a:t>
            </a:r>
            <a:r>
              <a:rPr lang="ar-SA" sz="2000" kern="0" dirty="0" smtClean="0"/>
              <a:t>.</a:t>
            </a:r>
          </a:p>
          <a:p>
            <a:pPr marL="1371600" lvl="2" indent="-514350">
              <a:spcBef>
                <a:spcPts val="0"/>
              </a:spcBef>
            </a:pPr>
            <a:r>
              <a:rPr lang="ar-SA" sz="2000" kern="0" dirty="0" smtClean="0"/>
              <a:t>خادم </a:t>
            </a:r>
            <a:r>
              <a:rPr lang="ar-SA" sz="2000" kern="0" dirty="0"/>
              <a:t>هو جهاز كمبيوتر يوفر خدمات للعملاء.</a:t>
            </a:r>
            <a:endParaRPr lang="en-US" sz="2000" kern="0" dirty="0" smtClean="0"/>
          </a:p>
          <a:p>
            <a:pPr marL="1371600" lvl="2" indent="-514350">
              <a:spcBef>
                <a:spcPts val="0"/>
              </a:spcBef>
            </a:pPr>
            <a:endParaRPr lang="en-US" sz="600" kern="0" dirty="0"/>
          </a:p>
          <a:p>
            <a:pPr marL="971550" lvl="1" indent="-514350">
              <a:spcBef>
                <a:spcPts val="0"/>
              </a:spcBef>
              <a:buFont typeface="+mj-lt"/>
              <a:buAutoNum type="arabicPeriod"/>
            </a:pPr>
            <a:r>
              <a:rPr lang="en-US" sz="2400" b="1" kern="0" dirty="0"/>
              <a:t>Peer-to-Peer</a:t>
            </a:r>
            <a:r>
              <a:rPr lang="en-US" sz="2400" kern="0" dirty="0"/>
              <a:t> (P2P) </a:t>
            </a:r>
            <a:r>
              <a:rPr lang="en-US" sz="2400" kern="0" dirty="0" smtClean="0"/>
              <a:t>Network</a:t>
            </a:r>
            <a:r>
              <a:rPr lang="ar-SA" sz="1600" kern="0" dirty="0"/>
              <a:t>شبكة نظير-إلى-نظير (</a:t>
            </a:r>
            <a:r>
              <a:rPr lang="en-US" sz="1600" kern="0" dirty="0"/>
              <a:t>P2P)</a:t>
            </a:r>
            <a:endParaRPr lang="en-US" sz="1600" kern="0" dirty="0"/>
          </a:p>
          <a:p>
            <a:pPr lvl="2">
              <a:spcBef>
                <a:spcPts val="0"/>
              </a:spcBef>
            </a:pPr>
            <a:r>
              <a:rPr lang="en-US" sz="2000" kern="0" dirty="0"/>
              <a:t>It requires </a:t>
            </a:r>
            <a:r>
              <a:rPr lang="en-US" sz="2000" kern="0" dirty="0">
                <a:solidFill>
                  <a:srgbClr val="0070C0"/>
                </a:solidFill>
              </a:rPr>
              <a:t>no server</a:t>
            </a:r>
            <a:r>
              <a:rPr lang="en-US" sz="2000" kern="0" dirty="0" smtClean="0"/>
              <a:t>.</a:t>
            </a:r>
            <a:r>
              <a:rPr lang="ar-SA" sz="2000" kern="0" dirty="0"/>
              <a:t> </a:t>
            </a:r>
            <a:r>
              <a:rPr lang="ar-SA" sz="1600" kern="0" dirty="0"/>
              <a:t>أنه يتطلب أي </a:t>
            </a:r>
            <a:r>
              <a:rPr lang="ar-SA" sz="1600" kern="0" dirty="0" smtClean="0"/>
              <a:t>ملقم </a:t>
            </a:r>
            <a:endParaRPr lang="en-US" sz="2000" kern="0" dirty="0"/>
          </a:p>
          <a:p>
            <a:pPr lvl="2">
              <a:spcBef>
                <a:spcPts val="0"/>
              </a:spcBef>
            </a:pPr>
            <a:r>
              <a:rPr lang="en-US" sz="2000" kern="0" dirty="0"/>
              <a:t>Treats </a:t>
            </a:r>
            <a:r>
              <a:rPr lang="en-US" sz="2000" kern="0" dirty="0">
                <a:solidFill>
                  <a:srgbClr val="0070C0"/>
                </a:solidFill>
              </a:rPr>
              <a:t>every computer equally</a:t>
            </a:r>
            <a:r>
              <a:rPr lang="en-US" sz="2000" kern="0" dirty="0" smtClean="0">
                <a:solidFill>
                  <a:srgbClr val="0070C0"/>
                </a:solidFill>
              </a:rPr>
              <a:t>.</a:t>
            </a:r>
            <a:r>
              <a:rPr lang="ar-SA" sz="2000" kern="0" dirty="0">
                <a:solidFill>
                  <a:srgbClr val="0070C0"/>
                </a:solidFill>
              </a:rPr>
              <a:t> </a:t>
            </a:r>
            <a:r>
              <a:rPr lang="ar-SA" sz="1600" kern="0" dirty="0">
                <a:solidFill>
                  <a:schemeClr val="tx1">
                    <a:lumMod val="95000"/>
                    <a:lumOff val="5000"/>
                  </a:schemeClr>
                </a:solidFill>
              </a:rPr>
              <a:t>يعامل على قدم المساواة في كل جهاز كمبيوتر</a:t>
            </a:r>
            <a:endParaRPr lang="en-US" sz="1600" kern="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2">
              <a:spcBef>
                <a:spcPts val="0"/>
              </a:spcBef>
            </a:pPr>
            <a:r>
              <a:rPr lang="en-US" sz="2000" kern="0" dirty="0"/>
              <a:t>Hosts can </a:t>
            </a:r>
            <a:r>
              <a:rPr lang="en-US" sz="2000" kern="0" dirty="0">
                <a:solidFill>
                  <a:srgbClr val="0070C0"/>
                </a:solidFill>
              </a:rPr>
              <a:t>directly communicate </a:t>
            </a:r>
            <a:r>
              <a:rPr lang="en-US" sz="2000" kern="0" dirty="0"/>
              <a:t>without involving a server. </a:t>
            </a:r>
            <a:r>
              <a:rPr lang="ar-SA" sz="1600" kern="0" dirty="0"/>
              <a:t>يستضيف يمكنه الاتصال مباشرة دون إشراك خادم</a:t>
            </a:r>
            <a:r>
              <a:rPr lang="ar-SA" sz="2000" kern="0" dirty="0"/>
              <a:t>.</a:t>
            </a:r>
            <a:endParaRPr lang="en-US" sz="2000" kern="0" dirty="0"/>
          </a:p>
        </p:txBody>
      </p:sp>
      <p:grpSp>
        <p:nvGrpSpPr>
          <p:cNvPr id="10" name="Group 9"/>
          <p:cNvGrpSpPr/>
          <p:nvPr/>
        </p:nvGrpSpPr>
        <p:grpSpPr>
          <a:xfrm>
            <a:off x="7038120" y="1041361"/>
            <a:ext cx="1757674" cy="2167277"/>
            <a:chOff x="6096539" y="3017823"/>
            <a:chExt cx="2743202" cy="1970091"/>
          </a:xfrm>
        </p:grpSpPr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096541" y="3588513"/>
              <a:ext cx="2743200" cy="13994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Rectangle 8"/>
            <p:cNvSpPr/>
            <p:nvPr/>
          </p:nvSpPr>
          <p:spPr>
            <a:xfrm>
              <a:off x="6096539" y="3017823"/>
              <a:ext cx="2250937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 algn="ctr"/>
              <a:r>
                <a:rPr lang="en-US" sz="1200" b="1" kern="0" dirty="0" smtClean="0"/>
                <a:t>Client-Server</a:t>
              </a:r>
              <a:r>
                <a:rPr lang="en-US" sz="1200" kern="0" dirty="0" smtClean="0"/>
                <a:t> </a:t>
              </a:r>
              <a:r>
                <a:rPr lang="en-US" sz="1200" kern="0" dirty="0"/>
                <a:t>Network 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465686" y="4038599"/>
            <a:ext cx="2292096" cy="1774872"/>
            <a:chOff x="3953764" y="4724400"/>
            <a:chExt cx="5206138" cy="1700040"/>
          </a:xfrm>
        </p:grpSpPr>
        <p:pic>
          <p:nvPicPr>
            <p:cNvPr id="8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883302" y="4724400"/>
              <a:ext cx="3276600" cy="1371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Rectangle 10"/>
            <p:cNvSpPr/>
            <p:nvPr/>
          </p:nvSpPr>
          <p:spPr>
            <a:xfrm>
              <a:off x="3953764" y="6120545"/>
              <a:ext cx="2600391" cy="30389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/>
              <a:r>
                <a:rPr lang="en-US" sz="1200" b="1" kern="0" dirty="0"/>
                <a:t>Peer-to-Peer</a:t>
              </a:r>
              <a:r>
                <a:rPr lang="en-US" sz="1200" kern="0" dirty="0"/>
                <a:t> (P2P) Network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2103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-304800"/>
            <a:ext cx="7010400" cy="1143000"/>
          </a:xfrm>
        </p:spPr>
        <p:txBody>
          <a:bodyPr/>
          <a:lstStyle/>
          <a:p>
            <a:r>
              <a:rPr lang="en-US" sz="2400" dirty="0"/>
              <a:t>What is a </a:t>
            </a:r>
            <a:r>
              <a:rPr lang="en-US" sz="2400" u="sng" dirty="0"/>
              <a:t>network</a:t>
            </a:r>
            <a:r>
              <a:rPr lang="en-US" sz="2400" dirty="0"/>
              <a:t>?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533400"/>
            <a:ext cx="8534400" cy="4678363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sz="2400" dirty="0" smtClean="0"/>
              <a:t>The word </a:t>
            </a:r>
            <a:r>
              <a:rPr lang="en-US" sz="2400" b="1" dirty="0" smtClean="0"/>
              <a:t>internet</a:t>
            </a:r>
            <a:r>
              <a:rPr lang="en-US" sz="2400" dirty="0" smtClean="0"/>
              <a:t> means internetworking, i.e., a </a:t>
            </a:r>
            <a:r>
              <a:rPr lang="en-US" sz="2400" dirty="0">
                <a:solidFill>
                  <a:srgbClr val="0070C0"/>
                </a:solidFill>
              </a:rPr>
              <a:t>network of networks</a:t>
            </a:r>
            <a:r>
              <a:rPr lang="en-US" sz="2400" dirty="0" smtClean="0"/>
              <a:t>.</a:t>
            </a:r>
            <a:r>
              <a:rPr lang="ar-SA" sz="2400" dirty="0"/>
              <a:t> </a:t>
            </a:r>
            <a:r>
              <a:rPr lang="ar-SA" sz="2000" dirty="0"/>
              <a:t>تعني الكلمة إنترنت الإنترنت، أي شبكة شبكات</a:t>
            </a:r>
            <a:r>
              <a:rPr lang="ar-SA" sz="2400" dirty="0"/>
              <a:t>.</a:t>
            </a:r>
            <a:endParaRPr lang="en-US" sz="2400" dirty="0" smtClean="0"/>
          </a:p>
          <a:p>
            <a:pPr algn="just">
              <a:lnSpc>
                <a:spcPct val="90000"/>
              </a:lnSpc>
            </a:pPr>
            <a:r>
              <a:rPr lang="en-US" sz="2400" dirty="0" smtClean="0"/>
              <a:t>The </a:t>
            </a:r>
            <a:r>
              <a:rPr lang="en-US" sz="2400" b="1" u="sng" dirty="0"/>
              <a:t>I</a:t>
            </a:r>
            <a:r>
              <a:rPr lang="en-US" sz="2400" b="1" dirty="0"/>
              <a:t>nternet</a:t>
            </a:r>
            <a:r>
              <a:rPr lang="en-US" sz="2400" dirty="0"/>
              <a:t> </a:t>
            </a:r>
            <a:r>
              <a:rPr lang="en-US" sz="2400" dirty="0" smtClean="0"/>
              <a:t>(with capital i) is </a:t>
            </a:r>
            <a:r>
              <a:rPr lang="en-US" sz="2400" dirty="0"/>
              <a:t>a </a:t>
            </a:r>
            <a:r>
              <a:rPr lang="en-US" sz="2400" dirty="0" smtClean="0"/>
              <a:t>computer network </a:t>
            </a:r>
            <a:r>
              <a:rPr lang="en-US" sz="2400" dirty="0"/>
              <a:t>consisting of a </a:t>
            </a:r>
            <a:r>
              <a:rPr lang="en-US" sz="2400" dirty="0">
                <a:solidFill>
                  <a:srgbClr val="0070C0"/>
                </a:solidFill>
              </a:rPr>
              <a:t>worldwide network of computer networks </a:t>
            </a:r>
            <a:r>
              <a:rPr lang="en-US" sz="2400" dirty="0"/>
              <a:t>that </a:t>
            </a:r>
            <a:r>
              <a:rPr lang="en-US" sz="2400" dirty="0">
                <a:solidFill>
                  <a:srgbClr val="0070C0"/>
                </a:solidFill>
              </a:rPr>
              <a:t>use the TCP/IP </a:t>
            </a:r>
            <a:r>
              <a:rPr lang="en-US" sz="2400" dirty="0" smtClean="0">
                <a:solidFill>
                  <a:srgbClr val="0070C0"/>
                </a:solidFill>
              </a:rPr>
              <a:t>protocols </a:t>
            </a:r>
            <a:r>
              <a:rPr lang="en-US" sz="2400" dirty="0"/>
              <a:t>to facilitate data transmission and </a:t>
            </a:r>
            <a:r>
              <a:rPr lang="en-US" sz="2400" dirty="0" smtClean="0"/>
              <a:t>exchange.</a:t>
            </a:r>
            <a:r>
              <a:rPr lang="ar-SA" sz="2400" dirty="0" smtClean="0"/>
              <a:t> </a:t>
            </a:r>
            <a:r>
              <a:rPr lang="ar-SA" sz="2000" dirty="0"/>
              <a:t>شبكة الإنترنت (مع رأس المال أنا) شبكة كمبيوتر تتألف من شبكة عالمية من الشبكات الحاسوبية التي تستخدم بروتوكولات </a:t>
            </a:r>
            <a:r>
              <a:rPr lang="en-US" sz="2000" dirty="0"/>
              <a:t>TCP/IP </a:t>
            </a:r>
            <a:r>
              <a:rPr lang="ar-SA" sz="2000" dirty="0"/>
              <a:t>لتسهيل نقل البيانات وتبادلها.</a:t>
            </a:r>
            <a:endParaRPr lang="en-US" sz="2400" dirty="0"/>
          </a:p>
          <a:p>
            <a:pPr algn="just">
              <a:lnSpc>
                <a:spcPct val="90000"/>
              </a:lnSpc>
            </a:pPr>
            <a:r>
              <a:rPr lang="en-US" sz="2400" dirty="0" smtClean="0"/>
              <a:t>An </a:t>
            </a:r>
            <a:r>
              <a:rPr lang="en-US" sz="2400" b="1" dirty="0"/>
              <a:t>intr</a:t>
            </a:r>
            <a:r>
              <a:rPr lang="en-US" sz="2400" b="1" u="sng" dirty="0"/>
              <a:t>a</a:t>
            </a:r>
            <a:r>
              <a:rPr lang="en-US" sz="2400" b="1" dirty="0"/>
              <a:t>net</a:t>
            </a:r>
            <a:r>
              <a:rPr lang="en-US" sz="2400" dirty="0"/>
              <a:t> is a </a:t>
            </a:r>
            <a:r>
              <a:rPr lang="en-US" sz="2400" dirty="0">
                <a:solidFill>
                  <a:srgbClr val="0070C0"/>
                </a:solidFill>
              </a:rPr>
              <a:t>private computer network </a:t>
            </a:r>
            <a:r>
              <a:rPr lang="en-US" sz="2400" dirty="0"/>
              <a:t>that uses the protocols of the </a:t>
            </a:r>
            <a:r>
              <a:rPr lang="en-US" sz="2400" dirty="0" smtClean="0"/>
              <a:t>Internet. </a:t>
            </a:r>
            <a:r>
              <a:rPr lang="en-US" sz="2400" dirty="0"/>
              <a:t>An intranet is type of </a:t>
            </a:r>
            <a:r>
              <a:rPr lang="en-US" sz="2400" dirty="0" smtClean="0"/>
              <a:t>LAN, but </a:t>
            </a:r>
            <a:r>
              <a:rPr lang="en-US" sz="2400" dirty="0">
                <a:solidFill>
                  <a:srgbClr val="0070C0"/>
                </a:solidFill>
              </a:rPr>
              <a:t>it can be expanded into an </a:t>
            </a:r>
            <a:r>
              <a:rPr lang="en-US" sz="2400" b="1" dirty="0">
                <a:solidFill>
                  <a:srgbClr val="0070C0"/>
                </a:solidFill>
              </a:rPr>
              <a:t>extranet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/>
              <a:t>that uses public telephones and computer networks to share </a:t>
            </a:r>
            <a:r>
              <a:rPr lang="en-US" sz="2400" dirty="0" smtClean="0"/>
              <a:t>data</a:t>
            </a:r>
            <a:r>
              <a:rPr lang="en-US" sz="2400" dirty="0" smtClean="0"/>
              <a:t>.</a:t>
            </a:r>
            <a:r>
              <a:rPr lang="ar-SA" sz="2400" dirty="0"/>
              <a:t> </a:t>
            </a:r>
            <a:r>
              <a:rPr lang="ar-SA" sz="1800" b="1" dirty="0"/>
              <a:t>إنترانت </a:t>
            </a:r>
            <a:r>
              <a:rPr lang="ar-SA" sz="1800" dirty="0"/>
              <a:t>هي شبكة اتصال الكمبيوتر خاص بك يستخدم بروتوكولات الإنترنت. </a:t>
            </a:r>
            <a:r>
              <a:rPr lang="ar-SA" sz="1800" b="1" dirty="0"/>
              <a:t>إنترانت</a:t>
            </a:r>
            <a:r>
              <a:rPr lang="ar-SA" sz="1800" dirty="0"/>
              <a:t> نوع من الشبكة المحلية، ولكن يمكن توسيعه إلى إكسترانت الذي يستخدم شبكات الكمبيوتر والهواتف العمومية لمشاركة البيانات</a:t>
            </a:r>
            <a:r>
              <a:rPr lang="ar-SA" sz="2400" dirty="0"/>
              <a:t>.</a:t>
            </a:r>
            <a:endParaRPr lang="en-US" sz="2400" dirty="0" smtClean="0"/>
          </a:p>
          <a:p>
            <a:pPr algn="just">
              <a:lnSpc>
                <a:spcPct val="90000"/>
              </a:lnSpc>
            </a:pPr>
            <a:r>
              <a:rPr lang="en-US" sz="2400" b="1" dirty="0" smtClean="0"/>
              <a:t>Internet Service </a:t>
            </a:r>
            <a:r>
              <a:rPr lang="en-US" sz="2400" b="1" dirty="0"/>
              <a:t>Provider</a:t>
            </a:r>
            <a:r>
              <a:rPr lang="en-US" sz="2400" dirty="0"/>
              <a:t> (ISP) is a company that </a:t>
            </a:r>
            <a:r>
              <a:rPr lang="en-US" sz="2400" dirty="0">
                <a:solidFill>
                  <a:srgbClr val="0070C0"/>
                </a:solidFill>
              </a:rPr>
              <a:t>offers you access to the Internet</a:t>
            </a:r>
            <a:r>
              <a:rPr lang="en-US" sz="2400" dirty="0"/>
              <a:t>. Examples include residential, company and university ISPs</a:t>
            </a:r>
            <a:r>
              <a:rPr lang="en-US" sz="2400" dirty="0" smtClean="0"/>
              <a:t>.</a:t>
            </a:r>
            <a:r>
              <a:rPr lang="ar-SA" sz="2400" dirty="0"/>
              <a:t> </a:t>
            </a:r>
            <a:r>
              <a:rPr lang="ar-SA" sz="2000" dirty="0"/>
              <a:t>موفر خدمة إنترنت </a:t>
            </a:r>
            <a:r>
              <a:rPr lang="ar-SA" sz="2400" dirty="0"/>
              <a:t>(</a:t>
            </a:r>
            <a:r>
              <a:rPr lang="en-US" sz="2400" dirty="0"/>
              <a:t>ISP) </a:t>
            </a:r>
            <a:r>
              <a:rPr lang="ar-SA" sz="1800" dirty="0"/>
              <a:t>هي شركة التي يوفر لك الوصول إلى شبكة </a:t>
            </a:r>
            <a:r>
              <a:rPr lang="ar-SA" sz="1800" dirty="0" smtClean="0"/>
              <a:t>  (الإنترنت</a:t>
            </a:r>
            <a:r>
              <a:rPr lang="ar-SA" sz="1800" dirty="0"/>
              <a:t>. تشمل الأمثلة السكنية</a:t>
            </a:r>
            <a:r>
              <a:rPr lang="ar-SA" sz="1800" dirty="0" smtClean="0"/>
              <a:t>،) </a:t>
            </a:r>
            <a:r>
              <a:rPr lang="en-US" sz="1800" dirty="0"/>
              <a:t>ISPs </a:t>
            </a:r>
            <a:r>
              <a:rPr lang="ar-SA" sz="1800" dirty="0"/>
              <a:t>الشركة والجامعة</a:t>
            </a:r>
            <a:r>
              <a:rPr lang="ar-SA" sz="3200" dirty="0"/>
              <a:t>.</a:t>
            </a:r>
            <a:endParaRPr lang="en-US" sz="3200" dirty="0"/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F35F07-22F1-4ABC-A5BE-CF373F8FEF8A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Practical Computer Literacy 3rd Edition Chapter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74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4257675" y="-228600"/>
            <a:ext cx="7181850" cy="1143000"/>
          </a:xfrm>
        </p:spPr>
        <p:txBody>
          <a:bodyPr/>
          <a:lstStyle/>
          <a:p>
            <a:r>
              <a:rPr lang="en-US" sz="2400" dirty="0"/>
              <a:t>What is a </a:t>
            </a:r>
            <a:r>
              <a:rPr lang="en-US" sz="2400" u="sng" dirty="0"/>
              <a:t>network</a:t>
            </a:r>
            <a:r>
              <a:rPr lang="en-US" sz="2400" dirty="0"/>
              <a:t>?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533400"/>
            <a:ext cx="8610600" cy="4678363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sz="2400" b="1" dirty="0" smtClean="0"/>
              <a:t>IP </a:t>
            </a:r>
            <a:r>
              <a:rPr lang="en-US" sz="2400" b="1" dirty="0"/>
              <a:t>address</a:t>
            </a:r>
            <a:r>
              <a:rPr lang="en-US" sz="2400" dirty="0"/>
              <a:t>: Every device on the Internet has a unique IP address to </a:t>
            </a:r>
            <a:r>
              <a:rPr lang="en-US" sz="2400" dirty="0" smtClean="0">
                <a:solidFill>
                  <a:srgbClr val="0070C0"/>
                </a:solidFill>
              </a:rPr>
              <a:t>identify</a:t>
            </a:r>
            <a:r>
              <a:rPr lang="en-US" sz="2400" dirty="0" smtClean="0"/>
              <a:t> it. </a:t>
            </a:r>
            <a:r>
              <a:rPr lang="ar-SA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عنوان </a:t>
            </a:r>
            <a:r>
              <a:rPr lang="en-GB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IP:</a:t>
            </a:r>
            <a:r>
              <a:rPr lang="ar-SA" sz="1800" dirty="0" smtClean="0"/>
              <a:t>فريد التعرف عليه </a:t>
            </a:r>
            <a:r>
              <a:rPr lang="en-GB" sz="1800" dirty="0" smtClean="0"/>
              <a:t> IP</a:t>
            </a:r>
            <a:r>
              <a:rPr lang="ar-SA" sz="1800" dirty="0" smtClean="0"/>
              <a:t>كل جهاز على الانترنت لديه عنوان</a:t>
            </a:r>
            <a:endParaRPr lang="ar-SA" sz="2400" spc="-100" dirty="0"/>
          </a:p>
          <a:p>
            <a:pPr algn="just">
              <a:lnSpc>
                <a:spcPct val="90000"/>
              </a:lnSpc>
            </a:pPr>
            <a:r>
              <a:rPr lang="en-US" sz="1800" spc="-100" dirty="0" smtClean="0"/>
              <a:t>An </a:t>
            </a:r>
            <a:r>
              <a:rPr lang="en-US" sz="1800" spc="-100" dirty="0"/>
              <a:t>example of </a:t>
            </a:r>
            <a:r>
              <a:rPr lang="en-US" sz="1800" b="1" spc="-100" dirty="0"/>
              <a:t>IPv4</a:t>
            </a:r>
            <a:r>
              <a:rPr lang="en-US" sz="1800" spc="-100" dirty="0"/>
              <a:t> </a:t>
            </a:r>
            <a:r>
              <a:rPr lang="en-US" sz="1800" spc="-100" dirty="0" smtClean="0"/>
              <a:t>address: </a:t>
            </a:r>
            <a:r>
              <a:rPr lang="en-US" sz="1800" spc="-100" dirty="0" smtClean="0">
                <a:solidFill>
                  <a:srgbClr val="0070C0"/>
                </a:solidFill>
              </a:rPr>
              <a:t>12.23.45.67</a:t>
            </a:r>
            <a:r>
              <a:rPr lang="en-US" sz="1800" spc="-100" dirty="0" smtClean="0"/>
              <a:t>,   and an example </a:t>
            </a:r>
            <a:r>
              <a:rPr lang="en-US" sz="1800" spc="-100" dirty="0"/>
              <a:t>of </a:t>
            </a:r>
            <a:r>
              <a:rPr lang="en-US" sz="1800" b="1" spc="-100" dirty="0"/>
              <a:t>IPv6</a:t>
            </a:r>
            <a:r>
              <a:rPr lang="en-US" sz="1800" spc="-100" dirty="0"/>
              <a:t> </a:t>
            </a:r>
            <a:r>
              <a:rPr lang="en-US" sz="1800" spc="-100" dirty="0" smtClean="0"/>
              <a:t>address: </a:t>
            </a:r>
            <a:r>
              <a:rPr lang="en-US" sz="1800" spc="-100" dirty="0" smtClean="0">
                <a:solidFill>
                  <a:srgbClr val="0070C0"/>
                </a:solidFill>
              </a:rPr>
              <a:t>2001:0db8:85a3:08d3:1319:8a2e:0370:7344</a:t>
            </a:r>
            <a:endParaRPr lang="en-US" sz="1800" spc="-100" dirty="0">
              <a:solidFill>
                <a:srgbClr val="0070C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000" b="1" spc="-100" dirty="0"/>
              <a:t>Static IP </a:t>
            </a:r>
            <a:r>
              <a:rPr lang="en-US" sz="2000" b="1" spc="-100" dirty="0" smtClean="0"/>
              <a:t>address</a:t>
            </a:r>
            <a:r>
              <a:rPr lang="en-US" sz="2000" spc="-100" dirty="0" smtClean="0"/>
              <a:t> </a:t>
            </a:r>
            <a:r>
              <a:rPr lang="en-US" sz="2000" spc="-100" dirty="0" smtClean="0">
                <a:latin typeface="Arial" pitchFamily="34" charset="0"/>
                <a:cs typeface="Arial" pitchFamily="34" charset="0"/>
              </a:rPr>
              <a:t>is assigned to PCs/devices by an administrator, while </a:t>
            </a:r>
            <a:r>
              <a:rPr lang="en-US" sz="2000" b="1" spc="-100" dirty="0" smtClean="0">
                <a:latin typeface="Arial" pitchFamily="34" charset="0"/>
                <a:cs typeface="Arial" pitchFamily="34" charset="0"/>
              </a:rPr>
              <a:t>Dynamic </a:t>
            </a:r>
            <a:r>
              <a:rPr lang="en-US" sz="2000" b="1" spc="-100" dirty="0">
                <a:latin typeface="Arial" pitchFamily="34" charset="0"/>
                <a:cs typeface="Arial" pitchFamily="34" charset="0"/>
              </a:rPr>
              <a:t>IP </a:t>
            </a:r>
            <a:r>
              <a:rPr lang="en-US" sz="2000" b="1" spc="-100" dirty="0" smtClean="0">
                <a:latin typeface="Arial" pitchFamily="34" charset="0"/>
                <a:cs typeface="Arial" pitchFamily="34" charset="0"/>
              </a:rPr>
              <a:t>address</a:t>
            </a:r>
            <a:r>
              <a:rPr lang="en-US" sz="2000" spc="-100" dirty="0" smtClean="0">
                <a:latin typeface="Arial" pitchFamily="34" charset="0"/>
                <a:cs typeface="Arial" pitchFamily="34" charset="0"/>
              </a:rPr>
              <a:t> is automatically assigned by DHCP </a:t>
            </a:r>
            <a:r>
              <a:rPr lang="en-US" sz="2000" spc="-1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2000" spc="-100" dirty="0" smtClean="0">
                <a:latin typeface="Arial" pitchFamily="34" charset="0"/>
                <a:cs typeface="Arial" pitchFamily="34" charset="0"/>
              </a:rPr>
              <a:t>Dynamic </a:t>
            </a:r>
            <a:r>
              <a:rPr lang="en-US" sz="2000" spc="-100" dirty="0">
                <a:latin typeface="Arial" pitchFamily="34" charset="0"/>
                <a:cs typeface="Arial" pitchFamily="34" charset="0"/>
              </a:rPr>
              <a:t>Host Configuration Protocol</a:t>
            </a:r>
            <a:r>
              <a:rPr lang="en-US" sz="2000" spc="-1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1800" spc="-1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ar-SA" sz="1800" spc="-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1800" spc="-100" dirty="0">
                <a:latin typeface="Arial" pitchFamily="34" charset="0"/>
                <a:cs typeface="Arial" pitchFamily="34" charset="0"/>
              </a:rPr>
              <a:t>يتم تعيين عنوان </a:t>
            </a:r>
            <a:r>
              <a:rPr lang="en-US" sz="1800" spc="-100" dirty="0">
                <a:latin typeface="Arial" pitchFamily="34" charset="0"/>
                <a:cs typeface="Arial" pitchFamily="34" charset="0"/>
              </a:rPr>
              <a:t>IP </a:t>
            </a:r>
            <a:r>
              <a:rPr lang="ar-SA" sz="1800" spc="-100" dirty="0">
                <a:latin typeface="Arial" pitchFamily="34" charset="0"/>
                <a:cs typeface="Arial" pitchFamily="34" charset="0"/>
              </a:rPr>
              <a:t>ثابت لأجهزة الكمبيوتر/الأجهزة حسب مسؤول، بينما يتم تلقائياً تعيين عنوان </a:t>
            </a:r>
            <a:r>
              <a:rPr lang="en-US" sz="1800" spc="-100" dirty="0">
                <a:latin typeface="Arial" pitchFamily="34" charset="0"/>
                <a:cs typeface="Arial" pitchFamily="34" charset="0"/>
              </a:rPr>
              <a:t>IP</a:t>
            </a:r>
            <a:r>
              <a:rPr lang="en-US" sz="1600" spc="-100" dirty="0">
                <a:latin typeface="Arial" pitchFamily="34" charset="0"/>
                <a:cs typeface="Arial" pitchFamily="34" charset="0"/>
              </a:rPr>
              <a:t> </a:t>
            </a:r>
            <a:r>
              <a:rPr lang="ar-SA" sz="1800" spc="-100" dirty="0">
                <a:latin typeface="Arial" pitchFamily="34" charset="0"/>
                <a:cs typeface="Arial" pitchFamily="34" charset="0"/>
              </a:rPr>
              <a:t>الحيوي قبل </a:t>
            </a:r>
            <a:r>
              <a:rPr lang="en-US" sz="1800" spc="-100" dirty="0">
                <a:latin typeface="Arial" pitchFamily="34" charset="0"/>
                <a:cs typeface="Arial" pitchFamily="34" charset="0"/>
              </a:rPr>
              <a:t>DHCP</a:t>
            </a:r>
            <a:r>
              <a:rPr lang="en-US" sz="1600" spc="-100" dirty="0">
                <a:latin typeface="Arial" pitchFamily="34" charset="0"/>
                <a:cs typeface="Arial" pitchFamily="34" charset="0"/>
              </a:rPr>
              <a:t> (</a:t>
            </a:r>
            <a:r>
              <a:rPr lang="ar-SA" sz="1800" spc="-100" dirty="0">
                <a:latin typeface="Arial" pitchFamily="34" charset="0"/>
                <a:cs typeface="Arial" pitchFamily="34" charset="0"/>
              </a:rPr>
              <a:t>بروتوكول تكوين المضيف الحيوي).</a:t>
            </a:r>
            <a:endParaRPr lang="en-US" sz="2000" spc="-1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spcBef>
                <a:spcPts val="1200"/>
              </a:spcBef>
            </a:pPr>
            <a:r>
              <a:rPr lang="en-US" sz="2400" b="1" spc="-150" dirty="0" smtClean="0"/>
              <a:t>Domain name</a:t>
            </a:r>
            <a:r>
              <a:rPr lang="en-US" sz="2400" spc="-150" dirty="0" smtClean="0"/>
              <a:t>: </a:t>
            </a:r>
            <a:r>
              <a:rPr lang="en-US" sz="2400" spc="-250" dirty="0"/>
              <a:t>Many servers also have </a:t>
            </a:r>
            <a:r>
              <a:rPr lang="en-US" sz="2400" spc="-250" dirty="0" smtClean="0"/>
              <a:t>an easy-to-remember domain name ending </a:t>
            </a:r>
            <a:r>
              <a:rPr lang="en-US" sz="2400" spc="-250" dirty="0"/>
              <a:t>with an extension (top-level domain</a:t>
            </a:r>
            <a:r>
              <a:rPr lang="en-US" sz="2400" spc="-250" dirty="0" smtClean="0"/>
              <a:t>). E.g., </a:t>
            </a:r>
            <a:r>
              <a:rPr lang="en-US" sz="2400" u="sng" spc="-250" dirty="0" smtClean="0">
                <a:solidFill>
                  <a:srgbClr val="0070C0"/>
                </a:solidFill>
              </a:rPr>
              <a:t>sales.com</a:t>
            </a:r>
            <a:r>
              <a:rPr lang="en-US" sz="2400" spc="-250" dirty="0" smtClean="0"/>
              <a:t> </a:t>
            </a:r>
            <a:r>
              <a:rPr lang="en-US" sz="2400" spc="-250" dirty="0"/>
              <a:t>is the domain name of a server whose IP is </a:t>
            </a:r>
            <a:r>
              <a:rPr lang="en-US" sz="2400" spc="-250" dirty="0" smtClean="0">
                <a:solidFill>
                  <a:srgbClr val="0070C0"/>
                </a:solidFill>
              </a:rPr>
              <a:t>141.146.137.17</a:t>
            </a:r>
            <a:endParaRPr lang="ar-SA" sz="2400" spc="-250" dirty="0" smtClean="0">
              <a:solidFill>
                <a:srgbClr val="0070C0"/>
              </a:solidFill>
            </a:endParaRPr>
          </a:p>
          <a:p>
            <a:pPr algn="just">
              <a:lnSpc>
                <a:spcPct val="90000"/>
              </a:lnSpc>
              <a:spcBef>
                <a:spcPts val="1200"/>
              </a:spcBef>
            </a:pPr>
            <a:r>
              <a:rPr lang="ar-SA" sz="2400" spc="-250" dirty="0"/>
              <a:t>اسم المجال: أيضا يكون العديد من </a:t>
            </a:r>
            <a:r>
              <a:rPr lang="ar-SA" sz="2400" spc="-250" dirty="0" err="1"/>
              <a:t>ملقمات</a:t>
            </a:r>
            <a:r>
              <a:rPr lang="ar-SA" sz="2400" spc="-250" dirty="0"/>
              <a:t> اسم مجال سهلة لتذكر تنتهي بملحق (مجال المستوى الأعلى). على سبيل المثال، </a:t>
            </a:r>
            <a:r>
              <a:rPr lang="en-GB" sz="2400" spc="-250" dirty="0"/>
              <a:t>sales.com </a:t>
            </a:r>
            <a:r>
              <a:rPr lang="ar-SA" sz="2400" spc="-250" dirty="0"/>
              <a:t>هو اسم المجال من ملقم </a:t>
            </a:r>
            <a:r>
              <a:rPr lang="en-GB" sz="2400" spc="-250" dirty="0"/>
              <a:t>IP </a:t>
            </a:r>
            <a:r>
              <a:rPr lang="ar-SA" sz="2400" spc="-250" dirty="0"/>
              <a:t>الذي هو 141.146.137.17</a:t>
            </a:r>
            <a:endParaRPr lang="ar-SA" sz="2400" spc="-250" dirty="0" smtClean="0"/>
          </a:p>
        </p:txBody>
      </p:sp>
      <p:sp>
        <p:nvSpPr>
          <p:cNvPr id="512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F35F07-22F1-4ABC-A5BE-CF373F8FEF8A}" type="slidenum">
              <a:rPr lang="en-US"/>
              <a:pPr/>
              <a:t>6</a:t>
            </a:fld>
            <a:endParaRPr lang="en-US"/>
          </a:p>
        </p:txBody>
      </p:sp>
      <p:pic>
        <p:nvPicPr>
          <p:cNvPr id="7" name="Content Placeholder 8" descr="19-8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828800" y="4953000"/>
            <a:ext cx="6019800" cy="19050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0475" y="6381750"/>
            <a:ext cx="5369681" cy="4762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Practical Computer Literacy 3rd Edition Chapter 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08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362200" y="-304800"/>
            <a:ext cx="7181850" cy="1143000"/>
          </a:xfrm>
        </p:spPr>
        <p:txBody>
          <a:bodyPr/>
          <a:lstStyle/>
          <a:p>
            <a:r>
              <a:rPr lang="en-US" sz="2800" u="sng" dirty="0"/>
              <a:t>Components</a:t>
            </a:r>
            <a:r>
              <a:rPr lang="en-US" sz="2800" dirty="0"/>
              <a:t> of a network 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5334000" cy="4724400"/>
          </a:xfrm>
        </p:spPr>
        <p:txBody>
          <a:bodyPr/>
          <a:lstStyle/>
          <a:p>
            <a:r>
              <a:rPr lang="en-US" sz="2400" dirty="0" smtClean="0"/>
              <a:t>Components of Networks are </a:t>
            </a:r>
            <a:r>
              <a:rPr lang="en-US" sz="2400" dirty="0" smtClean="0"/>
              <a:t>:</a:t>
            </a:r>
            <a:r>
              <a:rPr lang="ar-SA" sz="1800" dirty="0"/>
              <a:t>مكونات شبكات</a:t>
            </a:r>
            <a:r>
              <a:rPr lang="ar-SA" sz="1800" dirty="0" smtClean="0"/>
              <a:t>:</a:t>
            </a:r>
            <a:endParaRPr lang="en-US" sz="1000" b="1" dirty="0" smtClean="0"/>
          </a:p>
          <a:p>
            <a:pPr lvl="1"/>
            <a:r>
              <a:rPr lang="en-US" sz="2000" b="1" dirty="0" smtClean="0"/>
              <a:t>Computers</a:t>
            </a:r>
            <a:r>
              <a:rPr lang="en-US" sz="2000" dirty="0" smtClean="0"/>
              <a:t> </a:t>
            </a:r>
            <a:r>
              <a:rPr lang="en-US" sz="2000" dirty="0"/>
              <a:t>and </a:t>
            </a:r>
            <a:r>
              <a:rPr lang="en-US" sz="2000" b="1" dirty="0"/>
              <a:t>peripheral devices </a:t>
            </a:r>
            <a:r>
              <a:rPr lang="en-US" sz="2000" dirty="0"/>
              <a:t>used for input and </a:t>
            </a:r>
            <a:r>
              <a:rPr lang="en-US" sz="2000" dirty="0" smtClean="0"/>
              <a:t>output</a:t>
            </a:r>
            <a:r>
              <a:rPr lang="ar-SA" sz="2000" dirty="0"/>
              <a:t>أجهزة الكمبيوتر والأجهزة الطرفية التي تستخدم للمدخلات والمخرجات</a:t>
            </a:r>
            <a:endParaRPr lang="en-US" sz="2000" dirty="0"/>
          </a:p>
          <a:p>
            <a:pPr lvl="1"/>
            <a:r>
              <a:rPr lang="en-US" sz="2000" b="1" dirty="0" smtClean="0"/>
              <a:t>Servers</a:t>
            </a:r>
            <a:r>
              <a:rPr lang="en-US" sz="2000" dirty="0" smtClean="0"/>
              <a:t>: Specialized computers used to store and distribute data</a:t>
            </a:r>
            <a:r>
              <a:rPr lang="ar-SA" sz="2000" dirty="0"/>
              <a:t>الخوادم: أجهزة متخصصة تستخدم لتخزين وتوزيع البيانات</a:t>
            </a:r>
            <a:endParaRPr lang="en-US" sz="2000" dirty="0" smtClean="0"/>
          </a:p>
          <a:p>
            <a:pPr lvl="1"/>
            <a:r>
              <a:rPr lang="en-US" sz="2000" b="1" dirty="0" smtClean="0"/>
              <a:t>Network devices </a:t>
            </a:r>
            <a:r>
              <a:rPr lang="en-US" sz="2000" dirty="0" smtClean="0"/>
              <a:t>(such as </a:t>
            </a:r>
            <a:r>
              <a:rPr lang="en-US" sz="2000" dirty="0" smtClean="0">
                <a:solidFill>
                  <a:srgbClr val="0070C0"/>
                </a:solidFill>
              </a:rPr>
              <a:t>Hubs, Switches, Bridges, Wireless access points, and Routers</a:t>
            </a:r>
            <a:r>
              <a:rPr lang="en-US" sz="2000" dirty="0" smtClean="0"/>
              <a:t>)</a:t>
            </a:r>
            <a:r>
              <a:rPr lang="ar-SA" sz="2000" dirty="0"/>
              <a:t> أجهزة الشبكة (مثل لوحات الوصل، الوصول اللاسلكية مفاتيح، والجسور، والنقاط، وأجهزة التوجيه)</a:t>
            </a:r>
            <a:endParaRPr lang="en-US" sz="2000" dirty="0" smtClean="0"/>
          </a:p>
          <a:p>
            <a:pPr lvl="1"/>
            <a:r>
              <a:rPr lang="en-US" sz="2000" b="1" dirty="0" smtClean="0"/>
              <a:t>Communication </a:t>
            </a:r>
            <a:r>
              <a:rPr lang="en-US" sz="2000" b="1" dirty="0" smtClean="0"/>
              <a:t>software </a:t>
            </a:r>
            <a:r>
              <a:rPr lang="en-US" sz="2000" dirty="0" smtClean="0"/>
              <a:t>to  format </a:t>
            </a:r>
            <a:r>
              <a:rPr lang="en-US" sz="2000" dirty="0"/>
              <a:t>and </a:t>
            </a:r>
            <a:r>
              <a:rPr lang="en-US" sz="2000" dirty="0" smtClean="0"/>
              <a:t>package </a:t>
            </a:r>
            <a:r>
              <a:rPr lang="en-US" sz="2000" dirty="0"/>
              <a:t>data for </a:t>
            </a:r>
            <a:r>
              <a:rPr lang="en-US" sz="2000" dirty="0" smtClean="0"/>
              <a:t>transport</a:t>
            </a:r>
            <a:r>
              <a:rPr lang="en-US" sz="2000" b="1" dirty="0" smtClean="0"/>
              <a:t>.</a:t>
            </a:r>
            <a:r>
              <a:rPr lang="ar-SA" sz="2000" b="1" dirty="0"/>
              <a:t> </a:t>
            </a:r>
            <a:r>
              <a:rPr lang="ar-SA" sz="1800" b="1" dirty="0"/>
              <a:t>برامج الاتصالات لتنسيق وحزمة البيانات للنقل.</a:t>
            </a:r>
            <a:endParaRPr lang="en-US" sz="2000" b="1" dirty="0"/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1A224E-402B-4EF3-840C-03CFA6A1EA7F}" type="slidenum">
              <a:rPr lang="en-US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Practical Computer Literacy 3rd Edition Chapter 19</a:t>
            </a:r>
            <a:endParaRPr lang="en-US" dirty="0"/>
          </a:p>
        </p:txBody>
      </p:sp>
      <p:pic>
        <p:nvPicPr>
          <p:cNvPr id="7" name="Content Placeholder 8" descr="19-2.bmp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6553200" y="990600"/>
            <a:ext cx="2563995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2209800" y="25400"/>
            <a:ext cx="7181850" cy="1143000"/>
          </a:xfrm>
        </p:spPr>
        <p:txBody>
          <a:bodyPr/>
          <a:lstStyle/>
          <a:p>
            <a:pPr marL="514350" indent="-514350"/>
            <a:r>
              <a:rPr lang="en-US" sz="2800" dirty="0"/>
              <a:t>Types of Internet </a:t>
            </a:r>
            <a:r>
              <a:rPr lang="en-US" sz="2800" u="sng" dirty="0"/>
              <a:t>connections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sz="2400" dirty="0"/>
              <a:t>Computers can </a:t>
            </a:r>
            <a:r>
              <a:rPr lang="en-US" sz="2400" dirty="0" smtClean="0"/>
              <a:t>be connected </a:t>
            </a:r>
            <a:r>
              <a:rPr lang="en-US" sz="2400" dirty="0"/>
              <a:t>to the Internet </a:t>
            </a:r>
            <a:r>
              <a:rPr lang="en-US" sz="2400" dirty="0" smtClean="0"/>
              <a:t>through many </a:t>
            </a:r>
            <a:r>
              <a:rPr lang="en-US" sz="2400" dirty="0" smtClean="0">
                <a:solidFill>
                  <a:srgbClr val="0070C0"/>
                </a:solidFill>
              </a:rPr>
              <a:t>types </a:t>
            </a:r>
            <a:r>
              <a:rPr lang="en-US" sz="2400" dirty="0">
                <a:solidFill>
                  <a:srgbClr val="0070C0"/>
                </a:solidFill>
              </a:rPr>
              <a:t>of </a:t>
            </a:r>
            <a:r>
              <a:rPr lang="en-US" sz="2400" b="1" dirty="0">
                <a:solidFill>
                  <a:srgbClr val="0070C0"/>
                </a:solidFill>
              </a:rPr>
              <a:t>Internet </a:t>
            </a:r>
            <a:r>
              <a:rPr lang="en-US" sz="2400" b="1" dirty="0" smtClean="0">
                <a:solidFill>
                  <a:srgbClr val="0070C0"/>
                </a:solidFill>
              </a:rPr>
              <a:t>services </a:t>
            </a:r>
            <a:r>
              <a:rPr lang="en-US" sz="2400" dirty="0" smtClean="0">
                <a:solidFill>
                  <a:srgbClr val="0070C0"/>
                </a:solidFill>
              </a:rPr>
              <a:t>or </a:t>
            </a:r>
            <a:r>
              <a:rPr lang="en-US" sz="2400" dirty="0" smtClean="0">
                <a:solidFill>
                  <a:srgbClr val="0070C0"/>
                </a:solidFill>
              </a:rPr>
              <a:t>connections</a:t>
            </a:r>
            <a:r>
              <a:rPr lang="en-US" sz="2400" dirty="0" smtClean="0"/>
              <a:t>:</a:t>
            </a:r>
            <a:r>
              <a:rPr lang="ar-SA" sz="2000" dirty="0"/>
              <a:t>يمكن توصيل أجهزة الكمبيوتر بالإنترنت من خلال العديد من أنواع خدمات الإنترنت أو اتصالات</a:t>
            </a:r>
            <a:r>
              <a:rPr lang="ar-SA" sz="2400" dirty="0"/>
              <a:t>:</a:t>
            </a:r>
            <a:endParaRPr lang="en-US" sz="2400" dirty="0" smtClean="0"/>
          </a:p>
          <a:p>
            <a:pPr marL="0" indent="0">
              <a:buNone/>
            </a:pPr>
            <a:endParaRPr lang="en-US" sz="800" dirty="0"/>
          </a:p>
          <a:p>
            <a:pPr lvl="1" algn="just">
              <a:lnSpc>
                <a:spcPct val="90000"/>
              </a:lnSpc>
            </a:pPr>
            <a:r>
              <a:rPr lang="en-US" sz="2000" b="1" dirty="0"/>
              <a:t>Dial-up</a:t>
            </a:r>
            <a:r>
              <a:rPr lang="en-US" sz="2000" dirty="0"/>
              <a:t> Internet </a:t>
            </a:r>
            <a:r>
              <a:rPr lang="en-US" sz="2000" dirty="0" smtClean="0"/>
              <a:t>service </a:t>
            </a:r>
            <a:r>
              <a:rPr lang="en-US" sz="2000" dirty="0"/>
              <a:t>( </a:t>
            </a:r>
            <a:r>
              <a:rPr lang="en-US" sz="2000" dirty="0" err="1"/>
              <a:t>Voiceband</a:t>
            </a:r>
            <a:r>
              <a:rPr lang="en-US" sz="2000" dirty="0"/>
              <a:t> modem </a:t>
            </a:r>
            <a:r>
              <a:rPr lang="en-US" sz="2000" dirty="0" smtClean="0"/>
              <a:t>)</a:t>
            </a:r>
            <a:r>
              <a:rPr lang="ar-SA" sz="2000" dirty="0"/>
              <a:t> </a:t>
            </a:r>
            <a:r>
              <a:rPr lang="ar-SA" sz="1800" dirty="0"/>
              <a:t>خدمة إنترنت </a:t>
            </a:r>
            <a:r>
              <a:rPr lang="ar-SA" sz="1800" dirty="0" smtClean="0"/>
              <a:t>(الطلب </a:t>
            </a:r>
            <a:r>
              <a:rPr lang="ar-SA" sz="1800" dirty="0"/>
              <a:t>الهاتفي </a:t>
            </a:r>
            <a:r>
              <a:rPr lang="ar-SA" sz="1800" dirty="0" smtClean="0"/>
              <a:t> مودم </a:t>
            </a:r>
            <a:r>
              <a:rPr lang="en-GB" sz="1800" dirty="0" err="1"/>
              <a:t>Voiceband</a:t>
            </a:r>
            <a:r>
              <a:rPr lang="en-GB" sz="1800" dirty="0"/>
              <a:t>)</a:t>
            </a:r>
            <a:endParaRPr lang="ar-SA" sz="1800" dirty="0" smtClean="0"/>
          </a:p>
          <a:p>
            <a:pPr lvl="1" algn="just">
              <a:lnSpc>
                <a:spcPct val="90000"/>
              </a:lnSpc>
            </a:pPr>
            <a:r>
              <a:rPr lang="en-US" sz="2000" b="1" dirty="0" smtClean="0"/>
              <a:t>Cable</a:t>
            </a:r>
            <a:r>
              <a:rPr lang="en-US" sz="2000" dirty="0" smtClean="0"/>
              <a:t> </a:t>
            </a:r>
            <a:r>
              <a:rPr lang="en-US" sz="2000" dirty="0"/>
              <a:t>Internet service</a:t>
            </a:r>
          </a:p>
          <a:p>
            <a:pPr lvl="1" algn="just">
              <a:lnSpc>
                <a:spcPct val="90000"/>
              </a:lnSpc>
            </a:pPr>
            <a:r>
              <a:rPr lang="en-US" sz="2000" b="1" dirty="0"/>
              <a:t>DSL</a:t>
            </a:r>
            <a:r>
              <a:rPr lang="en-US" sz="2000" dirty="0"/>
              <a:t> (Digital Subscriber Line</a:t>
            </a:r>
            <a:r>
              <a:rPr lang="en-US" sz="2000" dirty="0"/>
              <a:t>) DSL </a:t>
            </a:r>
            <a:r>
              <a:rPr lang="ar-SA" sz="1800" dirty="0" smtClean="0"/>
              <a:t>خط </a:t>
            </a:r>
            <a:r>
              <a:rPr lang="ar-SA" sz="1800" dirty="0"/>
              <a:t>المشترك </a:t>
            </a:r>
            <a:r>
              <a:rPr lang="ar-SA" sz="1800" dirty="0" smtClean="0"/>
              <a:t>الرقمي)</a:t>
            </a:r>
            <a:r>
              <a:rPr lang="en-GB" sz="1800" dirty="0" smtClean="0"/>
              <a:t>)</a:t>
            </a:r>
            <a:endParaRPr lang="en-US" sz="1800" dirty="0"/>
          </a:p>
          <a:p>
            <a:pPr lvl="1" algn="just">
              <a:lnSpc>
                <a:spcPct val="90000"/>
              </a:lnSpc>
            </a:pPr>
            <a:r>
              <a:rPr lang="en-US" sz="2000" b="1" dirty="0"/>
              <a:t>Ethernet</a:t>
            </a:r>
            <a:r>
              <a:rPr lang="en-US" sz="2000" dirty="0"/>
              <a:t> / LAN </a:t>
            </a:r>
          </a:p>
          <a:p>
            <a:pPr lvl="1" algn="just">
              <a:lnSpc>
                <a:spcPct val="90000"/>
              </a:lnSpc>
            </a:pPr>
            <a:r>
              <a:rPr lang="en-US" sz="2000" b="1" dirty="0"/>
              <a:t>Wi-Fi</a:t>
            </a:r>
            <a:r>
              <a:rPr lang="en-US" sz="2000" dirty="0"/>
              <a:t> hotspots</a:t>
            </a:r>
          </a:p>
          <a:p>
            <a:pPr lvl="1" algn="just">
              <a:lnSpc>
                <a:spcPct val="90000"/>
              </a:lnSpc>
            </a:pPr>
            <a:r>
              <a:rPr lang="en-US" sz="2000" b="1" dirty="0"/>
              <a:t>Cellular</a:t>
            </a:r>
            <a:r>
              <a:rPr lang="en-US" sz="2000" dirty="0"/>
              <a:t> networks </a:t>
            </a:r>
          </a:p>
          <a:p>
            <a:pPr lvl="1" algn="just">
              <a:lnSpc>
                <a:spcPct val="90000"/>
              </a:lnSpc>
            </a:pPr>
            <a:r>
              <a:rPr lang="en-US" sz="2000" b="1" dirty="0"/>
              <a:t>Satellite</a:t>
            </a:r>
            <a:r>
              <a:rPr lang="en-US" sz="2000" dirty="0"/>
              <a:t> Internet </a:t>
            </a:r>
            <a:r>
              <a:rPr lang="en-US" sz="2000" dirty="0" smtClean="0"/>
              <a:t>service</a:t>
            </a:r>
            <a:endParaRPr lang="en-US" sz="2000" b="1" dirty="0"/>
          </a:p>
          <a:p>
            <a:pPr marL="0" indent="0">
              <a:buNone/>
            </a:pPr>
            <a:endParaRPr lang="en-US" sz="1100" b="1" dirty="0" smtClean="0"/>
          </a:p>
          <a:p>
            <a:r>
              <a:rPr lang="en-US" sz="2000" b="1" dirty="0" smtClean="0"/>
              <a:t>Always-on</a:t>
            </a:r>
            <a:r>
              <a:rPr lang="en-US" sz="2000" dirty="0" smtClean="0"/>
              <a:t> </a:t>
            </a:r>
            <a:r>
              <a:rPr lang="en-US" sz="2000" dirty="0"/>
              <a:t>connections remain active even when you are not </a:t>
            </a:r>
            <a:r>
              <a:rPr lang="en-US" sz="2000" dirty="0" smtClean="0"/>
              <a:t>online</a:t>
            </a:r>
            <a:r>
              <a:rPr lang="en-US" sz="1800" b="1" dirty="0" smtClean="0"/>
              <a:t>.</a:t>
            </a:r>
            <a:r>
              <a:rPr lang="ar-SA" sz="1800" b="1" dirty="0"/>
              <a:t> تبقى دائماً على اتصالات نشطة حتى عندما </a:t>
            </a:r>
            <a:r>
              <a:rPr lang="ar-SA" sz="1800" b="1" dirty="0" smtClean="0"/>
              <a:t>تكون </a:t>
            </a:r>
            <a:r>
              <a:rPr lang="ar-SA" sz="1800" b="1" dirty="0"/>
              <a:t>غير متصل.</a:t>
            </a:r>
            <a:r>
              <a:rPr lang="en-US" sz="1800" b="1" dirty="0" smtClean="0"/>
              <a:t> </a:t>
            </a:r>
            <a:endParaRPr lang="en-US" sz="1400" dirty="0"/>
          </a:p>
        </p:txBody>
      </p:sp>
      <p:sp>
        <p:nvSpPr>
          <p:cNvPr id="18437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6325D1-FADF-40B3-804D-0B1521F51AF9}" type="slidenum">
              <a:rPr lang="en-US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Practical Computer Literacy 3rd Edition Chapter 19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2286000" y="-152400"/>
            <a:ext cx="7181850" cy="1143000"/>
          </a:xfrm>
        </p:spPr>
        <p:txBody>
          <a:bodyPr/>
          <a:lstStyle/>
          <a:p>
            <a:r>
              <a:rPr lang="en-US" sz="2800" dirty="0"/>
              <a:t>Types of Internet </a:t>
            </a:r>
            <a:r>
              <a:rPr lang="en-US" sz="2800" u="sng" dirty="0"/>
              <a:t>connections</a:t>
            </a:r>
            <a:endParaRPr lang="en-US" sz="2800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229600" cy="4648200"/>
          </a:xfrm>
        </p:spPr>
        <p:txBody>
          <a:bodyPr/>
          <a:lstStyle/>
          <a:p>
            <a:pPr algn="just"/>
            <a:r>
              <a:rPr lang="en-US" sz="2400" dirty="0" smtClean="0"/>
              <a:t>The </a:t>
            </a:r>
            <a:r>
              <a:rPr lang="en-US" sz="2400" dirty="0" smtClean="0">
                <a:solidFill>
                  <a:srgbClr val="0070C0"/>
                </a:solidFill>
              </a:rPr>
              <a:t>capacity</a:t>
            </a:r>
            <a:r>
              <a:rPr lang="en-US" sz="2400" dirty="0" smtClean="0"/>
              <a:t> of an Internet connection is sometimes referred to as</a:t>
            </a:r>
            <a:r>
              <a:rPr lang="en-US" sz="3200" dirty="0" smtClean="0"/>
              <a:t> </a:t>
            </a:r>
            <a:r>
              <a:rPr lang="en-US" sz="2400" b="1" dirty="0" smtClean="0"/>
              <a:t>bandwidth</a:t>
            </a:r>
            <a:r>
              <a:rPr lang="ar-SA" sz="2400" b="1" dirty="0" smtClean="0"/>
              <a:t> </a:t>
            </a:r>
            <a:r>
              <a:rPr lang="ar-SA" sz="1800" dirty="0" smtClean="0">
                <a:latin typeface="Arial" pitchFamily="34" charset="0"/>
                <a:cs typeface="Arial" pitchFamily="34" charset="0"/>
              </a:rPr>
              <a:t>قدرة الاتصال بالإنترنت في بعض الأحيان يشار إلى عرض  النطاق الترددي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smtClean="0">
                <a:solidFill>
                  <a:srgbClr val="0070C0"/>
                </a:solidFill>
              </a:rPr>
              <a:t>Fast connections </a:t>
            </a:r>
            <a:r>
              <a:rPr lang="en-US" sz="2400" dirty="0" smtClean="0"/>
              <a:t>are referred to as </a:t>
            </a:r>
            <a:r>
              <a:rPr lang="en-US" sz="2400" b="1" dirty="0" smtClean="0"/>
              <a:t>broadband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400" dirty="0" smtClean="0"/>
              <a:t>25 Mbps/3 Mbps (download/upload)</a:t>
            </a:r>
          </a:p>
          <a:p>
            <a:pPr marL="457200" lvl="1" indent="0" algn="r">
              <a:buNone/>
            </a:pPr>
            <a:r>
              <a:rPr lang="en-US" sz="1800" dirty="0" smtClean="0"/>
              <a:t>(It was much lower in the past, e.g., 4 Mbps/1 Mbps or 8 Mbps/2 Mbps)</a:t>
            </a:r>
            <a:r>
              <a:rPr lang="ar-SA" sz="1800" dirty="0" smtClean="0"/>
              <a:t> </a:t>
            </a:r>
            <a:r>
              <a:rPr lang="ar-SA" sz="1800" dirty="0" smtClean="0"/>
              <a:t> اتصالات سريعة يشار إلى النطاق العريض 25 ميغابايت في الثانية/3 "</a:t>
            </a:r>
            <a:r>
              <a:rPr lang="ar-SA" sz="1800" dirty="0" err="1" smtClean="0"/>
              <a:t>ميغابت</a:t>
            </a:r>
            <a:r>
              <a:rPr lang="ar-SA" sz="1800" dirty="0" smtClean="0"/>
              <a:t> في الثانية" (تنزيل/تحميل) وكان اقل بكثير في الماضي، على سبيل المثال، 4 </a:t>
            </a:r>
            <a:r>
              <a:rPr lang="ar-SA" sz="1800" dirty="0" err="1" smtClean="0"/>
              <a:t>ميغابت</a:t>
            </a:r>
            <a:r>
              <a:rPr lang="ar-SA" sz="1800" dirty="0" smtClean="0"/>
              <a:t> في الثانية/1 ميغابايت في الثانية أو 8 ميغابايت في الثانية/2 </a:t>
            </a:r>
            <a:r>
              <a:rPr lang="ar-SA" sz="1800" dirty="0" err="1" smtClean="0"/>
              <a:t>ميغابت</a:t>
            </a:r>
            <a:r>
              <a:rPr lang="ar-SA" sz="1800" dirty="0" smtClean="0"/>
              <a:t> في الثانية</a:t>
            </a:r>
            <a:endParaRPr lang="en-US" sz="2400" dirty="0" smtClean="0"/>
          </a:p>
          <a:p>
            <a:pPr algn="just"/>
            <a:r>
              <a:rPr lang="en-US" sz="2400" b="1" dirty="0" smtClean="0"/>
              <a:t>Symmetrical connections</a:t>
            </a:r>
            <a:r>
              <a:rPr lang="en-US" sz="2400" dirty="0" smtClean="0"/>
              <a:t> transfer data upstream and downstream at the same rate</a:t>
            </a:r>
            <a:r>
              <a:rPr lang="ar-SA" sz="1800" dirty="0" smtClean="0"/>
              <a:t>اتصالات متناظرة نقل البيانات المنبع والمصب بنفس المعدل</a:t>
            </a:r>
            <a:endParaRPr lang="en-US" sz="1800" dirty="0" smtClean="0"/>
          </a:p>
          <a:p>
            <a:pPr algn="just"/>
            <a:r>
              <a:rPr lang="en-US" sz="2400" b="1" dirty="0" smtClean="0"/>
              <a:t>Asymmetrical connections</a:t>
            </a:r>
            <a:r>
              <a:rPr lang="en-US" sz="2400" dirty="0" smtClean="0"/>
              <a:t> transfer data downstream faster than upstream</a:t>
            </a:r>
            <a:r>
              <a:rPr lang="ar-SA" sz="1800" dirty="0"/>
              <a:t>اتصالات غير متناظرة نقل البيانات المصب أسرع من </a:t>
            </a:r>
            <a:r>
              <a:rPr lang="ar-SA" sz="1800" dirty="0" smtClean="0"/>
              <a:t>المنبع </a:t>
            </a:r>
            <a:endParaRPr lang="en-US" sz="2400" b="1" dirty="0"/>
          </a:p>
        </p:txBody>
      </p:sp>
      <p:sp>
        <p:nvSpPr>
          <p:cNvPr id="19461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D4E987-1292-494C-ACC3-0A241C1717B4}" type="slidenum">
              <a:rPr lang="en-US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Practical Computer Literacy 3rd Edition Chapter 19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PO2007">
  <a:themeElements>
    <a:clrScheme name="3_PO2007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PO2007">
      <a:majorFont>
        <a:latin typeface="Calibri"/>
        <a:ea typeface=""/>
        <a:cs typeface="Arial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PO2007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PCL Template</Template>
  <TotalTime>2824</TotalTime>
  <Words>1704</Words>
  <Application>Microsoft Office PowerPoint</Application>
  <PresentationFormat>عرض على الشاشة (3:4)‏</PresentationFormat>
  <Paragraphs>143</Paragraphs>
  <Slides>12</Slides>
  <Notes>9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4_PO2007</vt:lpstr>
      <vt:lpstr>Outline </vt:lpstr>
      <vt:lpstr>What is a network ما هي شبكه؟    </vt:lpstr>
      <vt:lpstr>What is a network?</vt:lpstr>
      <vt:lpstr>What is a network?</vt:lpstr>
      <vt:lpstr>What is a network?</vt:lpstr>
      <vt:lpstr>What is a network?</vt:lpstr>
      <vt:lpstr>Components of a network </vt:lpstr>
      <vt:lpstr>Types of Internet connections</vt:lpstr>
      <vt:lpstr>Types of Internet connections</vt:lpstr>
      <vt:lpstr> Advantages and disadvantages of networks</vt:lpstr>
      <vt:lpstr> Advantages and disadvantages of networks</vt:lpstr>
      <vt:lpstr>Advantages and disadvantages of networks</vt:lpstr>
    </vt:vector>
  </TitlesOfParts>
  <Company>Alia Contracting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Donna Sassaman</dc:creator>
  <cp:lastModifiedBy>acer</cp:lastModifiedBy>
  <cp:revision>227</cp:revision>
  <cp:lastPrinted>2018-11-09T11:44:46Z</cp:lastPrinted>
  <dcterms:created xsi:type="dcterms:W3CDTF">2004-06-03T18:26:03Z</dcterms:created>
  <dcterms:modified xsi:type="dcterms:W3CDTF">2018-11-09T11:52:44Z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8</vt:i4>
  </property>
</Properties>
</file>