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08705" y="70561"/>
            <a:ext cx="2583179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968" y="1763394"/>
            <a:ext cx="8532495" cy="3671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Relationship Id="rId4" Type="http://schemas.openxmlformats.org/officeDocument/2006/relationships/image" Target="../media/image13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6820" y="255854"/>
            <a:ext cx="5099685" cy="13665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 indent="133794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Chapter 2 </a:t>
            </a:r>
            <a:r>
              <a:rPr dirty="0" u="none" spc="-5"/>
              <a:t> </a:t>
            </a:r>
            <a:r>
              <a:rPr dirty="0" u="none" spc="-10"/>
              <a:t>Chemical </a:t>
            </a:r>
            <a:r>
              <a:rPr dirty="0" u="none" spc="-5"/>
              <a:t>basis of</a:t>
            </a:r>
            <a:r>
              <a:rPr dirty="0" u="none" spc="20"/>
              <a:t> </a:t>
            </a:r>
            <a:r>
              <a:rPr dirty="0" u="none" spc="-5"/>
              <a:t>life</a:t>
            </a:r>
          </a:p>
        </p:txBody>
      </p:sp>
      <p:sp>
        <p:nvSpPr>
          <p:cNvPr id="3" name="object 3"/>
          <p:cNvSpPr/>
          <p:nvPr/>
        </p:nvSpPr>
        <p:spPr>
          <a:xfrm>
            <a:off x="2008758" y="1583563"/>
            <a:ext cx="5074920" cy="0"/>
          </a:xfrm>
          <a:custGeom>
            <a:avLst/>
            <a:gdLst/>
            <a:ahLst/>
            <a:cxnLst/>
            <a:rect l="l" t="t" r="r" b="b"/>
            <a:pathLst>
              <a:path w="5074920" h="0">
                <a:moveTo>
                  <a:pt x="0" y="0"/>
                </a:moveTo>
                <a:lnTo>
                  <a:pt x="5074920" y="0"/>
                </a:lnTo>
              </a:path>
            </a:pathLst>
          </a:custGeom>
          <a:ln w="518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89632" y="1801366"/>
            <a:ext cx="4328160" cy="4989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8166" y="83007"/>
            <a:ext cx="675195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3600" spc="-5"/>
              <a:t>2- </a:t>
            </a:r>
            <a:r>
              <a:rPr dirty="0" sz="3600" spc="-5"/>
              <a:t>Cohesion </a:t>
            </a:r>
            <a:r>
              <a:rPr dirty="0" sz="3600"/>
              <a:t>and </a:t>
            </a:r>
            <a:r>
              <a:rPr dirty="0" sz="3600" spc="-5"/>
              <a:t>adhesion </a:t>
            </a:r>
            <a:r>
              <a:rPr dirty="0" sz="3600"/>
              <a:t>of</a:t>
            </a:r>
            <a:r>
              <a:rPr dirty="0" sz="3600" spc="-20"/>
              <a:t> </a:t>
            </a:r>
            <a:r>
              <a:rPr dirty="0" sz="3600" spc="10"/>
              <a:t>water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56743" y="757504"/>
            <a:ext cx="8568055" cy="21615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99085" marR="8255" indent="-287020">
              <a:lnSpc>
                <a:spcPct val="100000"/>
              </a:lnSpc>
              <a:spcBef>
                <a:spcPts val="110"/>
              </a:spcBef>
              <a:buFont typeface="Wingdings"/>
              <a:buChar char=""/>
              <a:tabLst>
                <a:tab pos="299720" algn="l"/>
                <a:tab pos="1927225" algn="l"/>
                <a:tab pos="2390140" algn="l"/>
                <a:tab pos="3049270" algn="l"/>
                <a:tab pos="4177029" algn="l"/>
                <a:tab pos="4701540" algn="l"/>
                <a:tab pos="5716905" algn="l"/>
                <a:tab pos="7378700" algn="l"/>
                <a:tab pos="7881620" algn="l"/>
              </a:tabLst>
            </a:pPr>
            <a:r>
              <a:rPr dirty="0" sz="2800" spc="-10" b="1">
                <a:latin typeface="Times New Roman"/>
                <a:cs typeface="Times New Roman"/>
              </a:rPr>
              <a:t>C</a:t>
            </a:r>
            <a:r>
              <a:rPr dirty="0" sz="2800" spc="10" b="1">
                <a:latin typeface="Times New Roman"/>
                <a:cs typeface="Times New Roman"/>
              </a:rPr>
              <a:t>o</a:t>
            </a:r>
            <a:r>
              <a:rPr dirty="0" sz="2800" b="1">
                <a:latin typeface="Times New Roman"/>
                <a:cs typeface="Times New Roman"/>
              </a:rPr>
              <a:t>he</a:t>
            </a:r>
            <a:r>
              <a:rPr dirty="0" sz="2800" spc="-20" b="1">
                <a:latin typeface="Times New Roman"/>
                <a:cs typeface="Times New Roman"/>
              </a:rPr>
              <a:t>s</a:t>
            </a:r>
            <a:r>
              <a:rPr dirty="0" sz="2800" spc="-15" b="1">
                <a:latin typeface="Times New Roman"/>
                <a:cs typeface="Times New Roman"/>
              </a:rPr>
              <a:t>i</a:t>
            </a:r>
            <a:r>
              <a:rPr dirty="0" sz="2800" spc="10" b="1">
                <a:latin typeface="Times New Roman"/>
                <a:cs typeface="Times New Roman"/>
              </a:rPr>
              <a:t>o</a:t>
            </a:r>
            <a:r>
              <a:rPr dirty="0" sz="2800" spc="5" b="1">
                <a:latin typeface="Times New Roman"/>
                <a:cs typeface="Times New Roman"/>
              </a:rPr>
              <a:t>n</a:t>
            </a:r>
            <a:r>
              <a:rPr dirty="0" sz="2800" b="1">
                <a:latin typeface="Times New Roman"/>
                <a:cs typeface="Times New Roman"/>
              </a:rPr>
              <a:t>	</a:t>
            </a:r>
            <a:r>
              <a:rPr dirty="0" sz="2800" spc="10">
                <a:latin typeface="Times New Roman"/>
                <a:cs typeface="Times New Roman"/>
              </a:rPr>
              <a:t>i</a:t>
            </a:r>
            <a:r>
              <a:rPr dirty="0" sz="2800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5">
                <a:latin typeface="Times New Roman"/>
                <a:cs typeface="Times New Roman"/>
              </a:rPr>
              <a:t>t</a:t>
            </a:r>
            <a:r>
              <a:rPr dirty="0" sz="2800" spc="15">
                <a:latin typeface="Times New Roman"/>
                <a:cs typeface="Times New Roman"/>
              </a:rPr>
              <a:t>h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b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-15">
                <a:latin typeface="Times New Roman"/>
                <a:cs typeface="Times New Roman"/>
              </a:rPr>
              <a:t>li</a:t>
            </a:r>
            <a:r>
              <a:rPr dirty="0" sz="2800" spc="5">
                <a:latin typeface="Times New Roman"/>
                <a:cs typeface="Times New Roman"/>
              </a:rPr>
              <a:t>t</a:t>
            </a:r>
            <a:r>
              <a:rPr dirty="0" sz="2800" spc="5">
                <a:latin typeface="Times New Roman"/>
                <a:cs typeface="Times New Roman"/>
              </a:rPr>
              <a:t>y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15">
                <a:latin typeface="Times New Roman"/>
                <a:cs typeface="Times New Roman"/>
              </a:rPr>
              <a:t>o</a:t>
            </a:r>
            <a:r>
              <a:rPr dirty="0" sz="2800">
                <a:latin typeface="Times New Roman"/>
                <a:cs typeface="Times New Roman"/>
              </a:rPr>
              <a:t>f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w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15">
                <a:latin typeface="Times New Roman"/>
                <a:cs typeface="Times New Roman"/>
              </a:rPr>
              <a:t>t</a:t>
            </a:r>
            <a:r>
              <a:rPr dirty="0" sz="2800">
                <a:latin typeface="Times New Roman"/>
                <a:cs typeface="Times New Roman"/>
              </a:rPr>
              <a:t>er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0">
                <a:latin typeface="Times New Roman"/>
                <a:cs typeface="Times New Roman"/>
              </a:rPr>
              <a:t>m</a:t>
            </a:r>
            <a:r>
              <a:rPr dirty="0" sz="2800" spc="5">
                <a:latin typeface="Times New Roman"/>
                <a:cs typeface="Times New Roman"/>
              </a:rPr>
              <a:t>ol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u</a:t>
            </a:r>
            <a:r>
              <a:rPr dirty="0" sz="2800" spc="5">
                <a:latin typeface="Times New Roman"/>
                <a:cs typeface="Times New Roman"/>
              </a:rPr>
              <a:t>l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5">
                <a:latin typeface="Times New Roman"/>
                <a:cs typeface="Times New Roman"/>
              </a:rPr>
              <a:t>t</a:t>
            </a:r>
            <a:r>
              <a:rPr dirty="0" sz="2800" spc="5">
                <a:latin typeface="Times New Roman"/>
                <a:cs typeface="Times New Roman"/>
              </a:rPr>
              <a:t>o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-15">
                <a:latin typeface="Times New Roman"/>
                <a:cs typeface="Times New Roman"/>
              </a:rPr>
              <a:t>t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>
                <a:latin typeface="Times New Roman"/>
                <a:cs typeface="Times New Roman"/>
              </a:rPr>
              <a:t>k  </a:t>
            </a:r>
            <a:r>
              <a:rPr dirty="0" sz="2800">
                <a:latin typeface="Times New Roman"/>
                <a:cs typeface="Times New Roman"/>
              </a:rPr>
              <a:t>together </a:t>
            </a:r>
            <a:r>
              <a:rPr dirty="0" sz="2800" spc="10">
                <a:latin typeface="Times New Roman"/>
                <a:cs typeface="Times New Roman"/>
              </a:rPr>
              <a:t>due </a:t>
            </a:r>
            <a:r>
              <a:rPr dirty="0" sz="2800" spc="5">
                <a:latin typeface="Times New Roman"/>
                <a:cs typeface="Times New Roman"/>
              </a:rPr>
              <a:t>to </a:t>
            </a:r>
            <a:r>
              <a:rPr dirty="0" sz="2800" spc="10">
                <a:latin typeface="Times New Roman"/>
                <a:cs typeface="Times New Roman"/>
              </a:rPr>
              <a:t>the </a:t>
            </a:r>
            <a:r>
              <a:rPr dirty="0" sz="2800" spc="5">
                <a:latin typeface="Times New Roman"/>
                <a:cs typeface="Times New Roman"/>
              </a:rPr>
              <a:t>presence of </a:t>
            </a:r>
            <a:r>
              <a:rPr dirty="0" sz="2800" b="1">
                <a:latin typeface="Times New Roman"/>
                <a:cs typeface="Times New Roman"/>
              </a:rPr>
              <a:t>hydrogen</a:t>
            </a:r>
            <a:r>
              <a:rPr dirty="0" sz="2800" spc="-37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bonds</a:t>
            </a:r>
            <a:r>
              <a:rPr dirty="0" sz="2800" spc="5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99720" algn="l"/>
              </a:tabLst>
            </a:pPr>
            <a:r>
              <a:rPr dirty="0" sz="2800" b="1">
                <a:latin typeface="Times New Roman"/>
                <a:cs typeface="Times New Roman"/>
              </a:rPr>
              <a:t>Adhesion </a:t>
            </a:r>
            <a:r>
              <a:rPr dirty="0" sz="2800" spc="-10">
                <a:latin typeface="Times New Roman"/>
                <a:cs typeface="Times New Roman"/>
              </a:rPr>
              <a:t>is </a:t>
            </a:r>
            <a:r>
              <a:rPr dirty="0" sz="2800" spc="-5">
                <a:latin typeface="Times New Roman"/>
                <a:cs typeface="Times New Roman"/>
              </a:rPr>
              <a:t>the </a:t>
            </a:r>
            <a:r>
              <a:rPr dirty="0" sz="2800" spc="-10">
                <a:latin typeface="Times New Roman"/>
                <a:cs typeface="Times New Roman"/>
              </a:rPr>
              <a:t>attraction </a:t>
            </a:r>
            <a:r>
              <a:rPr dirty="0" sz="2800" spc="-5">
                <a:latin typeface="Times New Roman"/>
                <a:cs typeface="Times New Roman"/>
              </a:rPr>
              <a:t>between water and other </a:t>
            </a:r>
            <a:r>
              <a:rPr dirty="0" sz="2800">
                <a:latin typeface="Times New Roman"/>
                <a:cs typeface="Times New Roman"/>
              </a:rPr>
              <a:t>polar  substances (e.g. between water </a:t>
            </a:r>
            <a:r>
              <a:rPr dirty="0" sz="2800" spc="5">
                <a:latin typeface="Times New Roman"/>
                <a:cs typeface="Times New Roman"/>
              </a:rPr>
              <a:t>and plant cell</a:t>
            </a:r>
            <a:r>
              <a:rPr dirty="0" sz="2800" spc="-3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wall).</a:t>
            </a:r>
            <a:endParaRPr sz="2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r>
              <a:rPr dirty="0" sz="2800" spc="-5">
                <a:latin typeface="Times New Roman"/>
                <a:cs typeface="Times New Roman"/>
              </a:rPr>
              <a:t>Cohesion and </a:t>
            </a:r>
            <a:r>
              <a:rPr dirty="0" sz="2800" spc="-10">
                <a:latin typeface="Times New Roman"/>
                <a:cs typeface="Times New Roman"/>
              </a:rPr>
              <a:t>adhesion </a:t>
            </a:r>
            <a:r>
              <a:rPr dirty="0" sz="2800">
                <a:latin typeface="Times New Roman"/>
                <a:cs typeface="Times New Roman"/>
              </a:rPr>
              <a:t>are </a:t>
            </a:r>
            <a:r>
              <a:rPr dirty="0" sz="2800" spc="-10">
                <a:latin typeface="Times New Roman"/>
                <a:cs typeface="Times New Roman"/>
              </a:rPr>
              <a:t>essential </a:t>
            </a:r>
            <a:r>
              <a:rPr dirty="0" sz="2800" spc="5">
                <a:latin typeface="Times New Roman"/>
                <a:cs typeface="Times New Roman"/>
              </a:rPr>
              <a:t>for </a:t>
            </a:r>
            <a:r>
              <a:rPr dirty="0" sz="2800" spc="-5">
                <a:latin typeface="Times New Roman"/>
                <a:cs typeface="Times New Roman"/>
              </a:rPr>
              <a:t>transport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water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3255" y="2892679"/>
            <a:ext cx="3499485" cy="453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5">
                <a:latin typeface="Times New Roman"/>
                <a:cs typeface="Times New Roman"/>
              </a:rPr>
              <a:t>in plants against</a:t>
            </a:r>
            <a:r>
              <a:rPr dirty="0" sz="2800" spc="-215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gravity.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4567" y="3099816"/>
            <a:ext cx="4340351" cy="3587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539996" y="3095244"/>
            <a:ext cx="4349750" cy="359664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54305" marR="3475990" indent="5715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Di</a:t>
            </a:r>
            <a:r>
              <a:rPr dirty="0" sz="1400" spc="-25" b="1">
                <a:latin typeface="Times New Roman"/>
                <a:cs typeface="Times New Roman"/>
              </a:rPr>
              <a:t>r</a:t>
            </a:r>
            <a:r>
              <a:rPr dirty="0" sz="1400" spc="-5" b="1">
                <a:latin typeface="Times New Roman"/>
                <a:cs typeface="Times New Roman"/>
              </a:rPr>
              <a:t>ec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5" b="1">
                <a:latin typeface="Times New Roman"/>
                <a:cs typeface="Times New Roman"/>
              </a:rPr>
              <a:t>n  </a:t>
            </a:r>
            <a:r>
              <a:rPr dirty="0" sz="1400" spc="-20" b="1">
                <a:latin typeface="Times New Roman"/>
                <a:cs typeface="Times New Roman"/>
              </a:rPr>
              <a:t>of </a:t>
            </a:r>
            <a:r>
              <a:rPr dirty="0" sz="1400" spc="-15" b="1">
                <a:latin typeface="Times New Roman"/>
                <a:cs typeface="Times New Roman"/>
              </a:rPr>
              <a:t>water 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5" b="1">
                <a:latin typeface="Times New Roman"/>
                <a:cs typeface="Times New Roman"/>
              </a:rPr>
              <a:t>r</a:t>
            </a:r>
            <a:r>
              <a:rPr dirty="0" sz="1400" spc="-5" b="1">
                <a:latin typeface="Times New Roman"/>
                <a:cs typeface="Times New Roman"/>
              </a:rPr>
              <a:t>a</a:t>
            </a:r>
            <a:r>
              <a:rPr dirty="0" sz="1400" spc="-40" b="1">
                <a:latin typeface="Times New Roman"/>
                <a:cs typeface="Times New Roman"/>
              </a:rPr>
              <a:t>n</a:t>
            </a:r>
            <a:r>
              <a:rPr dirty="0" sz="1400" b="1">
                <a:latin typeface="Times New Roman"/>
                <a:cs typeface="Times New Roman"/>
              </a:rPr>
              <a:t>s</a:t>
            </a:r>
            <a:r>
              <a:rPr dirty="0" sz="1400" spc="-15" b="1">
                <a:latin typeface="Times New Roman"/>
                <a:cs typeface="Times New Roman"/>
              </a:rPr>
              <a:t>p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5" b="1">
                <a:latin typeface="Times New Roman"/>
                <a:cs typeface="Times New Roman"/>
              </a:rPr>
              <a:t>rt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6978" y="4118305"/>
            <a:ext cx="2910840" cy="88074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789940" marR="5080" indent="-777875">
              <a:lnSpc>
                <a:spcPct val="100000"/>
              </a:lnSpc>
              <a:spcBef>
                <a:spcPts val="110"/>
              </a:spcBef>
            </a:pPr>
            <a:r>
              <a:rPr dirty="0" sz="2800" spc="-20" b="1">
                <a:latin typeface="Times New Roman"/>
                <a:cs typeface="Times New Roman"/>
              </a:rPr>
              <a:t>Transport </a:t>
            </a:r>
            <a:r>
              <a:rPr dirty="0" sz="2800" spc="5" b="1">
                <a:latin typeface="Times New Roman"/>
                <a:cs typeface="Times New Roman"/>
              </a:rPr>
              <a:t>of</a:t>
            </a:r>
            <a:r>
              <a:rPr dirty="0" sz="2800" spc="-130" b="1">
                <a:latin typeface="Times New Roman"/>
                <a:cs typeface="Times New Roman"/>
              </a:rPr>
              <a:t> </a:t>
            </a:r>
            <a:r>
              <a:rPr dirty="0" sz="2800" spc="10" b="1">
                <a:latin typeface="Times New Roman"/>
                <a:cs typeface="Times New Roman"/>
              </a:rPr>
              <a:t>water  </a:t>
            </a:r>
            <a:r>
              <a:rPr dirty="0" sz="2800" spc="5" b="1">
                <a:latin typeface="Times New Roman"/>
                <a:cs typeface="Times New Roman"/>
              </a:rPr>
              <a:t>in</a:t>
            </a:r>
            <a:r>
              <a:rPr dirty="0" sz="2800" spc="-1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plants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5900" y="767842"/>
            <a:ext cx="8423910" cy="15849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1155" marR="5080" indent="-33909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Cohesion </a:t>
            </a:r>
            <a:r>
              <a:rPr dirty="0" sz="2800" spc="-5">
                <a:latin typeface="Times New Roman"/>
                <a:cs typeface="Times New Roman"/>
              </a:rPr>
              <a:t>causes </a:t>
            </a:r>
            <a:r>
              <a:rPr dirty="0" sz="2800" spc="-10">
                <a:latin typeface="Times New Roman"/>
                <a:cs typeface="Times New Roman"/>
              </a:rPr>
              <a:t>water molecules at </a:t>
            </a:r>
            <a:r>
              <a:rPr dirty="0" sz="2800" spc="-5">
                <a:latin typeface="Times New Roman"/>
                <a:cs typeface="Times New Roman"/>
              </a:rPr>
              <a:t>the </a:t>
            </a:r>
            <a:r>
              <a:rPr dirty="0" sz="2800">
                <a:latin typeface="Times New Roman"/>
                <a:cs typeface="Times New Roman"/>
              </a:rPr>
              <a:t>surface </a:t>
            </a:r>
            <a:r>
              <a:rPr dirty="0" sz="2800" spc="-5">
                <a:latin typeface="Times New Roman"/>
                <a:cs typeface="Times New Roman"/>
              </a:rPr>
              <a:t>to </a:t>
            </a:r>
            <a:r>
              <a:rPr dirty="0" sz="2800" spc="-10">
                <a:latin typeface="Times New Roman"/>
                <a:cs typeface="Times New Roman"/>
              </a:rPr>
              <a:t>stick  </a:t>
            </a:r>
            <a:r>
              <a:rPr dirty="0" sz="2800">
                <a:latin typeface="Times New Roman"/>
                <a:cs typeface="Times New Roman"/>
              </a:rPr>
              <a:t>together </a:t>
            </a:r>
            <a:r>
              <a:rPr dirty="0" sz="2800" spc="5">
                <a:latin typeface="Times New Roman"/>
                <a:cs typeface="Times New Roman"/>
              </a:rPr>
              <a:t>and </a:t>
            </a:r>
            <a:r>
              <a:rPr dirty="0" sz="2800" spc="10">
                <a:latin typeface="Times New Roman"/>
                <a:cs typeface="Times New Roman"/>
              </a:rPr>
              <a:t>this </a:t>
            </a:r>
            <a:r>
              <a:rPr dirty="0" sz="2800" spc="5">
                <a:latin typeface="Times New Roman"/>
                <a:cs typeface="Times New Roman"/>
              </a:rPr>
              <a:t>is called </a:t>
            </a:r>
            <a:r>
              <a:rPr dirty="0" sz="2800" spc="5" b="1">
                <a:latin typeface="Times New Roman"/>
                <a:cs typeface="Times New Roman"/>
              </a:rPr>
              <a:t>surface</a:t>
            </a:r>
            <a:r>
              <a:rPr dirty="0" sz="2800" spc="-33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tension</a:t>
            </a:r>
            <a:r>
              <a:rPr dirty="0" sz="2800" spc="5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351155" indent="-339090">
              <a:lnSpc>
                <a:spcPct val="100000"/>
              </a:lnSpc>
              <a:spcBef>
                <a:spcPts val="2190"/>
              </a:spcBef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dirty="0" sz="2800" spc="5">
                <a:latin typeface="Times New Roman"/>
                <a:cs typeface="Times New Roman"/>
              </a:rPr>
              <a:t>Surface tension is related to</a:t>
            </a:r>
            <a:r>
              <a:rPr dirty="0" sz="2800" spc="-2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cohesion.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6324" y="635508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 h="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51816">
            <a:solidFill>
              <a:srgbClr val="0099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34840" y="3084576"/>
            <a:ext cx="4620768" cy="3590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11072" y="4291406"/>
            <a:ext cx="2697480" cy="512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 b="1">
                <a:latin typeface="Times New Roman"/>
                <a:cs typeface="Times New Roman"/>
              </a:rPr>
              <a:t>Surface</a:t>
            </a:r>
            <a:r>
              <a:rPr dirty="0" sz="3200" spc="-60" b="1">
                <a:latin typeface="Times New Roman"/>
                <a:cs typeface="Times New Roman"/>
              </a:rPr>
              <a:t> </a:t>
            </a:r>
            <a:r>
              <a:rPr dirty="0" sz="3200" spc="-5" b="1">
                <a:latin typeface="Times New Roman"/>
                <a:cs typeface="Times New Roman"/>
              </a:rPr>
              <a:t>tension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582161" y="0"/>
            <a:ext cx="18268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3600" spc="-5"/>
              <a:t>Co</a:t>
            </a:r>
            <a:r>
              <a:rPr dirty="0" u="none" sz="3600" spc="-25"/>
              <a:t>h</a:t>
            </a:r>
            <a:r>
              <a:rPr dirty="0" u="none" sz="3600" spc="-5"/>
              <a:t>esion</a:t>
            </a:r>
            <a:endParaRPr sz="3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6364" y="83007"/>
            <a:ext cx="621157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3600"/>
              <a:t>3- </a:t>
            </a:r>
            <a:r>
              <a:rPr dirty="0" sz="3600"/>
              <a:t>Water </a:t>
            </a:r>
            <a:r>
              <a:rPr dirty="0" sz="3600" spc="-5"/>
              <a:t>has high heat</a:t>
            </a:r>
            <a:r>
              <a:rPr dirty="0" sz="3600" spc="-55"/>
              <a:t> </a:t>
            </a:r>
            <a:r>
              <a:rPr dirty="0" sz="3600"/>
              <a:t>capacity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56743" y="757504"/>
            <a:ext cx="8567420" cy="37014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299085" marR="5080" indent="-287020">
              <a:lnSpc>
                <a:spcPct val="100000"/>
              </a:lnSpc>
              <a:spcBef>
                <a:spcPts val="110"/>
              </a:spcBef>
              <a:buFont typeface="Wingdings"/>
              <a:buChar char=""/>
              <a:tabLst>
                <a:tab pos="299720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Hydrogen </a:t>
            </a:r>
            <a:r>
              <a:rPr dirty="0" sz="2800" b="1">
                <a:latin typeface="Times New Roman"/>
                <a:cs typeface="Times New Roman"/>
              </a:rPr>
              <a:t>bonds </a:t>
            </a:r>
            <a:r>
              <a:rPr dirty="0" sz="2800" spc="-10">
                <a:latin typeface="Times New Roman"/>
                <a:cs typeface="Times New Roman"/>
              </a:rPr>
              <a:t>allow </a:t>
            </a:r>
            <a:r>
              <a:rPr dirty="0" sz="2800">
                <a:latin typeface="Times New Roman"/>
                <a:cs typeface="Times New Roman"/>
              </a:rPr>
              <a:t>water </a:t>
            </a:r>
            <a:r>
              <a:rPr dirty="0" sz="2800" spc="5">
                <a:latin typeface="Times New Roman"/>
                <a:cs typeface="Times New Roman"/>
              </a:rPr>
              <a:t>to </a:t>
            </a:r>
            <a:r>
              <a:rPr dirty="0" sz="2800">
                <a:latin typeface="Times New Roman"/>
                <a:cs typeface="Times New Roman"/>
              </a:rPr>
              <a:t>absorb </a:t>
            </a:r>
            <a:r>
              <a:rPr dirty="0" sz="2800" spc="-15">
                <a:latin typeface="Times New Roman"/>
                <a:cs typeface="Times New Roman"/>
              </a:rPr>
              <a:t>large </a:t>
            </a:r>
            <a:r>
              <a:rPr dirty="0" sz="2800" spc="-5">
                <a:latin typeface="Times New Roman"/>
                <a:cs typeface="Times New Roman"/>
              </a:rPr>
              <a:t>amount </a:t>
            </a:r>
            <a:r>
              <a:rPr dirty="0" sz="2800" spc="10">
                <a:latin typeface="Times New Roman"/>
                <a:cs typeface="Times New Roman"/>
              </a:rPr>
              <a:t>of </a:t>
            </a:r>
            <a:r>
              <a:rPr dirty="0" sz="2800" spc="7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heat </a:t>
            </a:r>
            <a:r>
              <a:rPr dirty="0" sz="2800" spc="-15">
                <a:latin typeface="Times New Roman"/>
                <a:cs typeface="Times New Roman"/>
              </a:rPr>
              <a:t>energy  </a:t>
            </a:r>
            <a:r>
              <a:rPr dirty="0" sz="2800">
                <a:latin typeface="Times New Roman"/>
                <a:cs typeface="Times New Roman"/>
              </a:rPr>
              <a:t>with only a </a:t>
            </a:r>
            <a:r>
              <a:rPr dirty="0" sz="2800" spc="-5">
                <a:latin typeface="Times New Roman"/>
                <a:cs typeface="Times New Roman"/>
              </a:rPr>
              <a:t>slight change </a:t>
            </a:r>
            <a:r>
              <a:rPr dirty="0" sz="2800" spc="5">
                <a:latin typeface="Times New Roman"/>
                <a:cs typeface="Times New Roman"/>
              </a:rPr>
              <a:t>in </a:t>
            </a:r>
            <a:r>
              <a:rPr dirty="0" sz="2800" spc="-5">
                <a:latin typeface="Times New Roman"/>
                <a:cs typeface="Times New Roman"/>
              </a:rPr>
              <a:t>its </a:t>
            </a:r>
            <a:r>
              <a:rPr dirty="0" sz="2800">
                <a:latin typeface="Times New Roman"/>
                <a:cs typeface="Times New Roman"/>
              </a:rPr>
              <a:t>own  temperature, </a:t>
            </a:r>
            <a:r>
              <a:rPr dirty="0" sz="2800" spc="10">
                <a:latin typeface="Times New Roman"/>
                <a:cs typeface="Times New Roman"/>
              </a:rPr>
              <a:t>thus </a:t>
            </a:r>
            <a:r>
              <a:rPr dirty="0" sz="2800">
                <a:latin typeface="Times New Roman"/>
                <a:cs typeface="Times New Roman"/>
              </a:rPr>
              <a:t>water </a:t>
            </a:r>
            <a:r>
              <a:rPr dirty="0" sz="2800" spc="5">
                <a:latin typeface="Times New Roman"/>
                <a:cs typeface="Times New Roman"/>
              </a:rPr>
              <a:t>has </a:t>
            </a:r>
            <a:r>
              <a:rPr dirty="0" sz="2800" spc="10">
                <a:latin typeface="Times New Roman"/>
                <a:cs typeface="Times New Roman"/>
              </a:rPr>
              <a:t>high </a:t>
            </a:r>
            <a:r>
              <a:rPr dirty="0" sz="2800" spc="5">
                <a:latin typeface="Times New Roman"/>
                <a:cs typeface="Times New Roman"/>
              </a:rPr>
              <a:t>heat</a:t>
            </a:r>
            <a:r>
              <a:rPr dirty="0" sz="2800" spc="-29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capacity.</a:t>
            </a:r>
            <a:endParaRPr sz="2800">
              <a:latin typeface="Times New Roman"/>
              <a:cs typeface="Times New Roman"/>
            </a:endParaRPr>
          </a:p>
          <a:p>
            <a:pPr algn="just"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99720" algn="l"/>
              </a:tabLst>
            </a:pPr>
            <a:r>
              <a:rPr dirty="0" sz="2800" spc="-45">
                <a:latin typeface="Times New Roman"/>
                <a:cs typeface="Times New Roman"/>
              </a:rPr>
              <a:t>Water </a:t>
            </a:r>
            <a:r>
              <a:rPr dirty="0" sz="2800" spc="5">
                <a:latin typeface="Times New Roman"/>
                <a:cs typeface="Times New Roman"/>
              </a:rPr>
              <a:t>has </a:t>
            </a:r>
            <a:r>
              <a:rPr dirty="0" sz="2800" spc="10">
                <a:latin typeface="Times New Roman"/>
                <a:cs typeface="Times New Roman"/>
              </a:rPr>
              <a:t>high </a:t>
            </a:r>
            <a:r>
              <a:rPr dirty="0" sz="2800" spc="5">
                <a:latin typeface="Times New Roman"/>
                <a:cs typeface="Times New Roman"/>
              </a:rPr>
              <a:t>heat of</a:t>
            </a:r>
            <a:r>
              <a:rPr dirty="0" sz="2800" spc="-1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vaporization.</a:t>
            </a:r>
            <a:endParaRPr sz="2800">
              <a:latin typeface="Times New Roman"/>
              <a:cs typeface="Times New Roman"/>
            </a:endParaRPr>
          </a:p>
          <a:p>
            <a:pPr marL="560705">
              <a:lnSpc>
                <a:spcPct val="100000"/>
              </a:lnSpc>
              <a:spcBef>
                <a:spcPts val="1050"/>
              </a:spcBef>
            </a:pPr>
            <a:r>
              <a:rPr dirty="0" sz="3600" b="1">
                <a:latin typeface="Times New Roman"/>
                <a:cs typeface="Times New Roman"/>
              </a:rPr>
              <a:t>4- </a:t>
            </a:r>
            <a:r>
              <a:rPr dirty="0" u="heavy" sz="3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Liquid </a:t>
            </a:r>
            <a:r>
              <a:rPr dirty="0" u="heavy" sz="3600" spc="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water </a:t>
            </a:r>
            <a:r>
              <a:rPr dirty="0" u="heavy" sz="3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is </a:t>
            </a:r>
            <a:r>
              <a:rPr dirty="0" u="heavy" sz="3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more </a:t>
            </a:r>
            <a:r>
              <a:rPr dirty="0" u="heavy" sz="36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dense </a:t>
            </a:r>
            <a:r>
              <a:rPr dirty="0" u="heavy" sz="3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than</a:t>
            </a:r>
            <a:r>
              <a:rPr dirty="0" u="heavy" sz="3600" spc="-9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3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ice</a:t>
            </a:r>
            <a:endParaRPr sz="3600">
              <a:latin typeface="Times New Roman"/>
              <a:cs typeface="Times New Roman"/>
            </a:endParaRPr>
          </a:p>
          <a:p>
            <a:pPr algn="just" marL="299085" indent="-287020">
              <a:lnSpc>
                <a:spcPct val="100000"/>
              </a:lnSpc>
              <a:spcBef>
                <a:spcPts val="35"/>
              </a:spcBef>
              <a:buFont typeface="Wingdings"/>
              <a:buChar char=""/>
              <a:tabLst>
                <a:tab pos="299720" algn="l"/>
              </a:tabLst>
            </a:pPr>
            <a:r>
              <a:rPr dirty="0" sz="2800">
                <a:latin typeface="Times New Roman"/>
                <a:cs typeface="Times New Roman"/>
              </a:rPr>
              <a:t>Thus </a:t>
            </a:r>
            <a:r>
              <a:rPr dirty="0" sz="2800" spc="5">
                <a:latin typeface="Times New Roman"/>
                <a:cs typeface="Times New Roman"/>
              </a:rPr>
              <a:t>ice floats </a:t>
            </a:r>
            <a:r>
              <a:rPr dirty="0" sz="2800" spc="10">
                <a:latin typeface="Times New Roman"/>
                <a:cs typeface="Times New Roman"/>
              </a:rPr>
              <a:t>on</a:t>
            </a:r>
            <a:r>
              <a:rPr dirty="0" sz="2800" spc="-165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water.</a:t>
            </a:r>
            <a:endParaRPr sz="2800">
              <a:latin typeface="Times New Roman"/>
              <a:cs typeface="Times New Roman"/>
            </a:endParaRPr>
          </a:p>
          <a:p>
            <a:pPr algn="just" marL="299085" marR="9525" indent="-287020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r>
              <a:rPr dirty="0" sz="2800" spc="-5">
                <a:latin typeface="Times New Roman"/>
                <a:cs typeface="Times New Roman"/>
              </a:rPr>
              <a:t>This provides aquatic </a:t>
            </a:r>
            <a:r>
              <a:rPr dirty="0" sz="2800" spc="-15">
                <a:latin typeface="Times New Roman"/>
                <a:cs typeface="Times New Roman"/>
              </a:rPr>
              <a:t>organisms </a:t>
            </a:r>
            <a:r>
              <a:rPr dirty="0" sz="2800" spc="-5">
                <a:latin typeface="Times New Roman"/>
                <a:cs typeface="Times New Roman"/>
              </a:rPr>
              <a:t>with </a:t>
            </a:r>
            <a:r>
              <a:rPr dirty="0" sz="2800">
                <a:latin typeface="Times New Roman"/>
                <a:cs typeface="Times New Roman"/>
              </a:rPr>
              <a:t>a </a:t>
            </a:r>
            <a:r>
              <a:rPr dirty="0" sz="2800" spc="-5">
                <a:latin typeface="Times New Roman"/>
                <a:cs typeface="Times New Roman"/>
              </a:rPr>
              <a:t>medium </a:t>
            </a:r>
            <a:r>
              <a:rPr dirty="0" sz="2800" spc="5">
                <a:latin typeface="Times New Roman"/>
                <a:cs typeface="Times New Roman"/>
              </a:rPr>
              <a:t>to </a:t>
            </a:r>
            <a:r>
              <a:rPr dirty="0" sz="2800" spc="-5">
                <a:latin typeface="Times New Roman"/>
                <a:cs typeface="Times New Roman"/>
              </a:rPr>
              <a:t>live </a:t>
            </a:r>
            <a:r>
              <a:rPr dirty="0" sz="2800" spc="-15">
                <a:latin typeface="Times New Roman"/>
                <a:cs typeface="Times New Roman"/>
              </a:rPr>
              <a:t>in  </a:t>
            </a:r>
            <a:r>
              <a:rPr dirty="0" sz="2800" spc="5">
                <a:latin typeface="Times New Roman"/>
                <a:cs typeface="Times New Roman"/>
              </a:rPr>
              <a:t>it </a:t>
            </a:r>
            <a:r>
              <a:rPr dirty="0" sz="2800" spc="10">
                <a:latin typeface="Times New Roman"/>
                <a:cs typeface="Times New Roman"/>
              </a:rPr>
              <a:t>during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winter.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07408" y="4093464"/>
            <a:ext cx="3877055" cy="2581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1189" y="74167"/>
            <a:ext cx="54317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Carbon: </a:t>
            </a:r>
            <a:r>
              <a:rPr dirty="0" sz="3000" spc="-5"/>
              <a:t>The </a:t>
            </a:r>
            <a:r>
              <a:rPr dirty="0" sz="3000"/>
              <a:t>basic </a:t>
            </a:r>
            <a:r>
              <a:rPr dirty="0" sz="3000" spc="-15"/>
              <a:t>element </a:t>
            </a:r>
            <a:r>
              <a:rPr dirty="0" sz="3000"/>
              <a:t>of</a:t>
            </a:r>
            <a:r>
              <a:rPr dirty="0" sz="3000" spc="-20"/>
              <a:t> </a:t>
            </a:r>
            <a:r>
              <a:rPr dirty="0" sz="3000"/>
              <a:t>life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215900" y="589610"/>
            <a:ext cx="8426450" cy="60344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51155" indent="-339090">
              <a:lnSpc>
                <a:spcPct val="100000"/>
              </a:lnSpc>
              <a:spcBef>
                <a:spcPts val="110"/>
              </a:spcBef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dirty="0" sz="2800">
                <a:latin typeface="Times New Roman"/>
                <a:cs typeface="Times New Roman"/>
              </a:rPr>
              <a:t>There are </a:t>
            </a:r>
            <a:r>
              <a:rPr dirty="0" sz="2800" spc="5">
                <a:latin typeface="Times New Roman"/>
                <a:cs typeface="Times New Roman"/>
              </a:rPr>
              <a:t>2 </a:t>
            </a:r>
            <a:r>
              <a:rPr dirty="0" sz="2800" spc="-5">
                <a:latin typeface="Times New Roman"/>
                <a:cs typeface="Times New Roman"/>
              </a:rPr>
              <a:t>types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>
                <a:latin typeface="Times New Roman"/>
                <a:cs typeface="Times New Roman"/>
              </a:rPr>
              <a:t>biological</a:t>
            </a:r>
            <a:r>
              <a:rPr dirty="0" sz="2800" spc="-1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molecules:</a:t>
            </a:r>
            <a:endParaRPr sz="2800">
              <a:latin typeface="Times New Roman"/>
              <a:cs typeface="Times New Roman"/>
            </a:endParaRPr>
          </a:p>
          <a:p>
            <a:pPr marL="351155" indent="-339090">
              <a:lnSpc>
                <a:spcPct val="100000"/>
              </a:lnSpc>
              <a:buAutoNum type="arabicPeriod"/>
              <a:tabLst>
                <a:tab pos="351790" algn="l"/>
              </a:tabLst>
            </a:pPr>
            <a:r>
              <a:rPr dirty="0" sz="2800" spc="5" b="1">
                <a:latin typeface="Times New Roman"/>
                <a:cs typeface="Times New Roman"/>
              </a:rPr>
              <a:t>Organic </a:t>
            </a:r>
            <a:r>
              <a:rPr dirty="0" sz="2800" b="1">
                <a:latin typeface="Times New Roman"/>
                <a:cs typeface="Times New Roman"/>
              </a:rPr>
              <a:t>molecules</a:t>
            </a:r>
            <a:r>
              <a:rPr dirty="0" sz="2800">
                <a:latin typeface="Times New Roman"/>
                <a:cs typeface="Times New Roman"/>
              </a:rPr>
              <a:t>: contain</a:t>
            </a:r>
            <a:r>
              <a:rPr dirty="0" sz="2800" spc="-1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carbon.</a:t>
            </a:r>
            <a:endParaRPr sz="2800">
              <a:latin typeface="Times New Roman"/>
              <a:cs typeface="Times New Roman"/>
            </a:endParaRPr>
          </a:p>
          <a:p>
            <a:pPr marL="351155" indent="-339090">
              <a:lnSpc>
                <a:spcPct val="100000"/>
              </a:lnSpc>
              <a:buAutoNum type="arabicPeriod"/>
              <a:tabLst>
                <a:tab pos="351790" algn="l"/>
              </a:tabLst>
            </a:pPr>
            <a:r>
              <a:rPr dirty="0" sz="2800" spc="5" b="1">
                <a:latin typeface="Times New Roman"/>
                <a:cs typeface="Times New Roman"/>
              </a:rPr>
              <a:t>Inorganic </a:t>
            </a:r>
            <a:r>
              <a:rPr dirty="0" sz="2800" b="1">
                <a:latin typeface="Times New Roman"/>
                <a:cs typeface="Times New Roman"/>
              </a:rPr>
              <a:t>molecules</a:t>
            </a:r>
            <a:r>
              <a:rPr dirty="0" sz="2800">
                <a:latin typeface="Times New Roman"/>
                <a:cs typeface="Times New Roman"/>
              </a:rPr>
              <a:t>: </a:t>
            </a:r>
            <a:r>
              <a:rPr dirty="0" sz="2800" spc="10">
                <a:latin typeface="Times New Roman"/>
                <a:cs typeface="Times New Roman"/>
              </a:rPr>
              <a:t>do not </a:t>
            </a:r>
            <a:r>
              <a:rPr dirty="0" sz="2800" spc="5">
                <a:latin typeface="Times New Roman"/>
                <a:cs typeface="Times New Roman"/>
              </a:rPr>
              <a:t>contain</a:t>
            </a:r>
            <a:r>
              <a:rPr dirty="0" sz="2800" spc="-30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carbon.</a:t>
            </a:r>
            <a:endParaRPr sz="2800">
              <a:latin typeface="Times New Roman"/>
              <a:cs typeface="Times New Roman"/>
            </a:endParaRPr>
          </a:p>
          <a:p>
            <a:pPr marL="351155" marR="5080" indent="-339090">
              <a:lnSpc>
                <a:spcPct val="100000"/>
              </a:lnSpc>
              <a:spcBef>
                <a:spcPts val="605"/>
              </a:spcBef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dirty="0" sz="2800">
                <a:latin typeface="Times New Roman"/>
                <a:cs typeface="Times New Roman"/>
              </a:rPr>
              <a:t>Most </a:t>
            </a:r>
            <a:r>
              <a:rPr dirty="0" sz="2800" spc="-10">
                <a:latin typeface="Times New Roman"/>
                <a:cs typeface="Times New Roman"/>
              </a:rPr>
              <a:t>molecules </a:t>
            </a:r>
            <a:r>
              <a:rPr dirty="0" sz="2800" spc="5">
                <a:latin typeface="Times New Roman"/>
                <a:cs typeface="Times New Roman"/>
              </a:rPr>
              <a:t>in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5">
                <a:latin typeface="Times New Roman"/>
                <a:cs typeface="Times New Roman"/>
              </a:rPr>
              <a:t>body of </a:t>
            </a:r>
            <a:r>
              <a:rPr dirty="0" sz="2800" spc="-5">
                <a:latin typeface="Times New Roman"/>
                <a:cs typeface="Times New Roman"/>
              </a:rPr>
              <a:t>living </a:t>
            </a:r>
            <a:r>
              <a:rPr dirty="0" sz="2800" spc="-10">
                <a:latin typeface="Times New Roman"/>
                <a:cs typeface="Times New Roman"/>
              </a:rPr>
              <a:t>organisms </a:t>
            </a:r>
            <a:r>
              <a:rPr dirty="0" sz="2800" spc="-5">
                <a:latin typeface="Times New Roman"/>
                <a:cs typeface="Times New Roman"/>
              </a:rPr>
              <a:t>contain  </a:t>
            </a:r>
            <a:r>
              <a:rPr dirty="0" sz="2800" spc="5">
                <a:latin typeface="Times New Roman"/>
                <a:cs typeface="Times New Roman"/>
              </a:rPr>
              <a:t>carbon, </a:t>
            </a:r>
            <a:r>
              <a:rPr dirty="0" sz="2800" spc="10">
                <a:latin typeface="Times New Roman"/>
                <a:cs typeface="Times New Roman"/>
              </a:rPr>
              <a:t>thus </a:t>
            </a:r>
            <a:r>
              <a:rPr dirty="0" sz="2800" spc="5">
                <a:latin typeface="Times New Roman"/>
                <a:cs typeface="Times New Roman"/>
              </a:rPr>
              <a:t>they </a:t>
            </a:r>
            <a:r>
              <a:rPr dirty="0" sz="2800">
                <a:latin typeface="Times New Roman"/>
                <a:cs typeface="Times New Roman"/>
              </a:rPr>
              <a:t>are </a:t>
            </a:r>
            <a:r>
              <a:rPr dirty="0" sz="2800" spc="5">
                <a:latin typeface="Times New Roman"/>
                <a:cs typeface="Times New Roman"/>
              </a:rPr>
              <a:t>organic</a:t>
            </a:r>
            <a:r>
              <a:rPr dirty="0" sz="2800" spc="-2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molecules.</a:t>
            </a:r>
            <a:endParaRPr sz="2800">
              <a:latin typeface="Times New Roman"/>
              <a:cs typeface="Times New Roman"/>
            </a:endParaRPr>
          </a:p>
          <a:p>
            <a:pPr marL="351155" indent="-339090">
              <a:lnSpc>
                <a:spcPct val="100000"/>
              </a:lnSpc>
              <a:spcBef>
                <a:spcPts val="1205"/>
              </a:spcBef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dirty="0" sz="2800" spc="5">
                <a:latin typeface="Times New Roman"/>
                <a:cs typeface="Times New Roman"/>
              </a:rPr>
              <a:t>Organic </a:t>
            </a:r>
            <a:r>
              <a:rPr dirty="0" sz="2800">
                <a:latin typeface="Times New Roman"/>
                <a:cs typeface="Times New Roman"/>
              </a:rPr>
              <a:t>molecules are </a:t>
            </a:r>
            <a:r>
              <a:rPr dirty="0" sz="2800" spc="5">
                <a:latin typeface="Times New Roman"/>
                <a:cs typeface="Times New Roman"/>
              </a:rPr>
              <a:t>large and</a:t>
            </a:r>
            <a:r>
              <a:rPr dirty="0" sz="2800" spc="-2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complex.</a:t>
            </a:r>
            <a:endParaRPr sz="2800">
              <a:latin typeface="Times New Roman"/>
              <a:cs typeface="Times New Roman"/>
            </a:endParaRPr>
          </a:p>
          <a:p>
            <a:pPr marL="351155" marR="5080" indent="-33909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dirty="0" sz="2800" spc="-10">
                <a:latin typeface="Times New Roman"/>
                <a:cs typeface="Times New Roman"/>
              </a:rPr>
              <a:t>Some </a:t>
            </a:r>
            <a:r>
              <a:rPr dirty="0" sz="2800">
                <a:latin typeface="Times New Roman"/>
                <a:cs typeface="Times New Roman"/>
              </a:rPr>
              <a:t>organic </a:t>
            </a:r>
            <a:r>
              <a:rPr dirty="0" sz="2800" spc="-5">
                <a:latin typeface="Times New Roman"/>
                <a:cs typeface="Times New Roman"/>
              </a:rPr>
              <a:t>molecules </a:t>
            </a:r>
            <a:r>
              <a:rPr dirty="0" sz="2800">
                <a:latin typeface="Times New Roman"/>
                <a:cs typeface="Times New Roman"/>
              </a:rPr>
              <a:t>are </a:t>
            </a:r>
            <a:r>
              <a:rPr dirty="0" sz="2800" spc="-5">
                <a:latin typeface="Times New Roman"/>
                <a:cs typeface="Times New Roman"/>
              </a:rPr>
              <a:t>made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 spc="-10">
                <a:latin typeface="Times New Roman"/>
                <a:cs typeface="Times New Roman"/>
              </a:rPr>
              <a:t>monomers </a:t>
            </a:r>
            <a:r>
              <a:rPr dirty="0" sz="2800" spc="-5">
                <a:latin typeface="Times New Roman"/>
                <a:cs typeface="Times New Roman"/>
              </a:rPr>
              <a:t>(small  </a:t>
            </a:r>
            <a:r>
              <a:rPr dirty="0" sz="2800" spc="10">
                <a:latin typeface="Times New Roman"/>
                <a:cs typeface="Times New Roman"/>
              </a:rPr>
              <a:t>units) </a:t>
            </a:r>
            <a:r>
              <a:rPr dirty="0" sz="2800" spc="5">
                <a:latin typeface="Times New Roman"/>
                <a:cs typeface="Times New Roman"/>
              </a:rPr>
              <a:t>that </a:t>
            </a:r>
            <a:r>
              <a:rPr dirty="0" sz="2800">
                <a:latin typeface="Times New Roman"/>
                <a:cs typeface="Times New Roman"/>
              </a:rPr>
              <a:t>can combine </a:t>
            </a:r>
            <a:r>
              <a:rPr dirty="0" sz="2800" spc="5">
                <a:latin typeface="Times New Roman"/>
                <a:cs typeface="Times New Roman"/>
              </a:rPr>
              <a:t>to form </a:t>
            </a:r>
            <a:r>
              <a:rPr dirty="0" sz="2800" spc="-10">
                <a:latin typeface="Times New Roman"/>
                <a:cs typeface="Times New Roman"/>
              </a:rPr>
              <a:t>polymers </a:t>
            </a:r>
            <a:r>
              <a:rPr dirty="0" sz="2800" spc="5">
                <a:latin typeface="Times New Roman"/>
                <a:cs typeface="Times New Roman"/>
              </a:rPr>
              <a:t>(large</a:t>
            </a:r>
            <a:r>
              <a:rPr dirty="0" sz="2800" spc="-2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units).</a:t>
            </a:r>
            <a:endParaRPr sz="2800">
              <a:latin typeface="Times New Roman"/>
              <a:cs typeface="Times New Roman"/>
            </a:endParaRPr>
          </a:p>
          <a:p>
            <a:pPr marL="351155" indent="-339090">
              <a:lnSpc>
                <a:spcPct val="100000"/>
              </a:lnSpc>
              <a:spcBef>
                <a:spcPts val="605"/>
              </a:spcBef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dirty="0" sz="2800">
                <a:latin typeface="Times New Roman"/>
                <a:cs typeface="Times New Roman"/>
              </a:rPr>
              <a:t>There are 4 </a:t>
            </a:r>
            <a:r>
              <a:rPr dirty="0" sz="2800" spc="-5">
                <a:latin typeface="Times New Roman"/>
                <a:cs typeface="Times New Roman"/>
              </a:rPr>
              <a:t>types </a:t>
            </a:r>
            <a:r>
              <a:rPr dirty="0" sz="2800" spc="5">
                <a:latin typeface="Times New Roman"/>
                <a:cs typeface="Times New Roman"/>
              </a:rPr>
              <a:t>of organic</a:t>
            </a:r>
            <a:r>
              <a:rPr dirty="0" sz="2800" spc="-1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molecules:</a:t>
            </a:r>
            <a:endParaRPr sz="2800">
              <a:latin typeface="Times New Roman"/>
              <a:cs typeface="Times New Roman"/>
            </a:endParaRPr>
          </a:p>
          <a:p>
            <a:pPr lvl="1" marL="927100" indent="-457834">
              <a:lnSpc>
                <a:spcPct val="100000"/>
              </a:lnSpc>
              <a:buAutoNum type="arabicPeriod"/>
              <a:tabLst>
                <a:tab pos="927100" algn="l"/>
                <a:tab pos="927735" algn="l"/>
              </a:tabLst>
            </a:pPr>
            <a:r>
              <a:rPr dirty="0" sz="2800" spc="5" b="1">
                <a:latin typeface="Times New Roman"/>
                <a:cs typeface="Times New Roman"/>
              </a:rPr>
              <a:t>Carbohydrates</a:t>
            </a:r>
            <a:endParaRPr sz="2800">
              <a:latin typeface="Times New Roman"/>
              <a:cs typeface="Times New Roman"/>
            </a:endParaRPr>
          </a:p>
          <a:p>
            <a:pPr lvl="1" marL="927100" indent="-457834">
              <a:lnSpc>
                <a:spcPct val="100000"/>
              </a:lnSpc>
              <a:buAutoNum type="arabicPeriod"/>
              <a:tabLst>
                <a:tab pos="927100" algn="l"/>
                <a:tab pos="927735" algn="l"/>
              </a:tabLst>
            </a:pPr>
            <a:r>
              <a:rPr dirty="0" sz="2800" spc="5" b="1">
                <a:latin typeface="Times New Roman"/>
                <a:cs typeface="Times New Roman"/>
              </a:rPr>
              <a:t>Lipids</a:t>
            </a:r>
            <a:endParaRPr sz="2800">
              <a:latin typeface="Times New Roman"/>
              <a:cs typeface="Times New Roman"/>
            </a:endParaRPr>
          </a:p>
          <a:p>
            <a:pPr lvl="1" marL="927100" indent="-457834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927100" algn="l"/>
                <a:tab pos="927735" algn="l"/>
              </a:tabLst>
            </a:pPr>
            <a:r>
              <a:rPr dirty="0" sz="2800" b="1">
                <a:latin typeface="Times New Roman"/>
                <a:cs typeface="Times New Roman"/>
              </a:rPr>
              <a:t>Proteins</a:t>
            </a:r>
            <a:endParaRPr sz="2800">
              <a:latin typeface="Times New Roman"/>
              <a:cs typeface="Times New Roman"/>
            </a:endParaRPr>
          </a:p>
          <a:p>
            <a:pPr lvl="1" marL="927100" indent="-457834">
              <a:lnSpc>
                <a:spcPct val="100000"/>
              </a:lnSpc>
              <a:buAutoNum type="arabicPeriod"/>
              <a:tabLst>
                <a:tab pos="927100" algn="l"/>
                <a:tab pos="927735" algn="l"/>
              </a:tabLst>
            </a:pPr>
            <a:r>
              <a:rPr dirty="0" sz="2800" b="1">
                <a:latin typeface="Times New Roman"/>
                <a:cs typeface="Times New Roman"/>
              </a:rPr>
              <a:t>Nucleic </a:t>
            </a:r>
            <a:r>
              <a:rPr dirty="0" sz="2800" spc="5" b="1">
                <a:latin typeface="Times New Roman"/>
                <a:cs typeface="Times New Roman"/>
              </a:rPr>
              <a:t>acids </a:t>
            </a:r>
            <a:r>
              <a:rPr dirty="0" sz="2800" spc="-5" b="1">
                <a:latin typeface="Times New Roman"/>
                <a:cs typeface="Times New Roman"/>
              </a:rPr>
              <a:t>(DNA </a:t>
            </a:r>
            <a:r>
              <a:rPr dirty="0" sz="2800" b="1">
                <a:latin typeface="Times New Roman"/>
                <a:cs typeface="Times New Roman"/>
              </a:rPr>
              <a:t>–</a:t>
            </a:r>
            <a:r>
              <a:rPr dirty="0" sz="2800" spc="-75" b="1">
                <a:latin typeface="Times New Roman"/>
                <a:cs typeface="Times New Roman"/>
              </a:rPr>
              <a:t> </a:t>
            </a:r>
            <a:r>
              <a:rPr dirty="0" sz="2800" spc="-15" b="1">
                <a:latin typeface="Times New Roman"/>
                <a:cs typeface="Times New Roman"/>
              </a:rPr>
              <a:t>RNA)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5817" y="114376"/>
            <a:ext cx="4145915" cy="69532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/>
              <a:t>1.</a:t>
            </a:r>
            <a:r>
              <a:rPr dirty="0" u="none" spc="-360"/>
              <a:t> </a:t>
            </a:r>
            <a:r>
              <a:rPr dirty="0" spc="-5"/>
              <a:t>Carbohydrates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2100" y="702320"/>
            <a:ext cx="8427720" cy="2218690"/>
          </a:xfrm>
          <a:prstGeom prst="rect">
            <a:avLst/>
          </a:prstGeom>
        </p:spPr>
        <p:txBody>
          <a:bodyPr wrap="square" lIns="0" tIns="173990" rIns="0" bIns="0" rtlCol="0" vert="horz">
            <a:spAutoFit/>
          </a:bodyPr>
          <a:lstStyle/>
          <a:p>
            <a:pPr marL="351155" indent="-339090">
              <a:lnSpc>
                <a:spcPct val="100000"/>
              </a:lnSpc>
              <a:spcBef>
                <a:spcPts val="1370"/>
              </a:spcBef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dirty="0" sz="2800">
                <a:latin typeface="Times New Roman"/>
                <a:cs typeface="Times New Roman"/>
              </a:rPr>
              <a:t>Carbohydrates are organic</a:t>
            </a:r>
            <a:r>
              <a:rPr dirty="0" sz="2800" spc="-1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molecules.</a:t>
            </a:r>
            <a:endParaRPr sz="2800">
              <a:latin typeface="Times New Roman"/>
              <a:cs typeface="Times New Roman"/>
            </a:endParaRPr>
          </a:p>
          <a:p>
            <a:pPr marL="351155" indent="-339090">
              <a:lnSpc>
                <a:spcPct val="100000"/>
              </a:lnSpc>
              <a:spcBef>
                <a:spcPts val="1275"/>
              </a:spcBef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dirty="0" sz="2800">
                <a:latin typeface="Times New Roman"/>
                <a:cs typeface="Times New Roman"/>
              </a:rPr>
              <a:t>Carbohydrates consist </a:t>
            </a:r>
            <a:r>
              <a:rPr dirty="0" sz="2800" spc="5">
                <a:latin typeface="Times New Roman"/>
                <a:cs typeface="Times New Roman"/>
              </a:rPr>
              <a:t>of carbon, </a:t>
            </a:r>
            <a:r>
              <a:rPr dirty="0" sz="2800">
                <a:latin typeface="Times New Roman"/>
                <a:cs typeface="Times New Roman"/>
              </a:rPr>
              <a:t>hydrogen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2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oxygen.</a:t>
            </a:r>
            <a:endParaRPr sz="2800">
              <a:latin typeface="Times New Roman"/>
              <a:cs typeface="Times New Roman"/>
            </a:endParaRPr>
          </a:p>
          <a:p>
            <a:pPr marL="351155" marR="5080" indent="-339090">
              <a:lnSpc>
                <a:spcPct val="100000"/>
              </a:lnSpc>
              <a:spcBef>
                <a:spcPts val="1275"/>
              </a:spcBef>
              <a:buFont typeface="Wingdings"/>
              <a:buChar char=""/>
              <a:tabLst>
                <a:tab pos="351155" algn="l"/>
                <a:tab pos="351790" algn="l"/>
                <a:tab pos="2607310" algn="l"/>
                <a:tab pos="3220085" algn="l"/>
                <a:tab pos="3836035" algn="l"/>
                <a:tab pos="4726305" algn="l"/>
                <a:tab pos="5833110" algn="l"/>
                <a:tab pos="6311900" algn="l"/>
                <a:tab pos="7458075" algn="l"/>
                <a:tab pos="8055609" algn="l"/>
              </a:tabLst>
            </a:pPr>
            <a:r>
              <a:rPr dirty="0" sz="2800" spc="5">
                <a:latin typeface="Times New Roman"/>
                <a:cs typeface="Times New Roman"/>
              </a:rPr>
              <a:t>Car</a:t>
            </a:r>
            <a:r>
              <a:rPr dirty="0" sz="2800" spc="-10">
                <a:latin typeface="Times New Roman"/>
                <a:cs typeface="Times New Roman"/>
              </a:rPr>
              <a:t>bo</a:t>
            </a:r>
            <a:r>
              <a:rPr dirty="0" sz="2800" spc="10">
                <a:latin typeface="Times New Roman"/>
                <a:cs typeface="Times New Roman"/>
              </a:rPr>
              <a:t>h</a:t>
            </a:r>
            <a:r>
              <a:rPr dirty="0" sz="2800" spc="-35">
                <a:latin typeface="Times New Roman"/>
                <a:cs typeface="Times New Roman"/>
              </a:rPr>
              <a:t>y</a:t>
            </a:r>
            <a:r>
              <a:rPr dirty="0" sz="2800" spc="10">
                <a:latin typeface="Times New Roman"/>
                <a:cs typeface="Times New Roman"/>
              </a:rPr>
              <a:t>d</a:t>
            </a:r>
            <a:r>
              <a:rPr dirty="0" sz="2800">
                <a:latin typeface="Times New Roman"/>
                <a:cs typeface="Times New Roman"/>
              </a:rPr>
              <a:t>ra</a:t>
            </a:r>
            <a:r>
              <a:rPr dirty="0" sz="2800" spc="-15">
                <a:latin typeface="Times New Roman"/>
                <a:cs typeface="Times New Roman"/>
              </a:rPr>
              <a:t>t</a:t>
            </a:r>
            <a:r>
              <a:rPr dirty="0" sz="2800">
                <a:latin typeface="Times New Roman"/>
                <a:cs typeface="Times New Roman"/>
              </a:rPr>
              <a:t>es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25">
                <a:latin typeface="Times New Roman"/>
                <a:cs typeface="Times New Roman"/>
              </a:rPr>
              <a:t>r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5">
                <a:latin typeface="Times New Roman"/>
                <a:cs typeface="Times New Roman"/>
              </a:rPr>
              <a:t>t</a:t>
            </a:r>
            <a:r>
              <a:rPr dirty="0" sz="2800" spc="10">
                <a:latin typeface="Times New Roman"/>
                <a:cs typeface="Times New Roman"/>
              </a:rPr>
              <a:t>h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0">
                <a:latin typeface="Times New Roman"/>
                <a:cs typeface="Times New Roman"/>
              </a:rPr>
              <a:t>m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5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10">
                <a:latin typeface="Times New Roman"/>
                <a:cs typeface="Times New Roman"/>
              </a:rPr>
              <a:t>u</a:t>
            </a:r>
            <a:r>
              <a:rPr dirty="0" sz="2800">
                <a:latin typeface="Times New Roman"/>
                <a:cs typeface="Times New Roman"/>
              </a:rPr>
              <a:t>rce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15">
                <a:latin typeface="Times New Roman"/>
                <a:cs typeface="Times New Roman"/>
              </a:rPr>
              <a:t>o</a:t>
            </a:r>
            <a:r>
              <a:rPr dirty="0" sz="2800">
                <a:latin typeface="Times New Roman"/>
                <a:cs typeface="Times New Roman"/>
              </a:rPr>
              <a:t>f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er</a:t>
            </a:r>
            <a:r>
              <a:rPr dirty="0" sz="2800" spc="10">
                <a:latin typeface="Times New Roman"/>
                <a:cs typeface="Times New Roman"/>
              </a:rPr>
              <a:t>g</a:t>
            </a:r>
            <a:r>
              <a:rPr dirty="0" sz="2800" spc="5">
                <a:latin typeface="Times New Roman"/>
                <a:cs typeface="Times New Roman"/>
              </a:rPr>
              <a:t>y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f</a:t>
            </a:r>
            <a:r>
              <a:rPr dirty="0" sz="2800" spc="10">
                <a:latin typeface="Times New Roman"/>
                <a:cs typeface="Times New Roman"/>
              </a:rPr>
              <a:t>o</a:t>
            </a:r>
            <a:r>
              <a:rPr dirty="0" sz="2800">
                <a:latin typeface="Times New Roman"/>
                <a:cs typeface="Times New Roman"/>
              </a:rPr>
              <a:t>r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10">
                <a:latin typeface="Times New Roman"/>
                <a:cs typeface="Times New Roman"/>
              </a:rPr>
              <a:t>l</a:t>
            </a:r>
            <a:r>
              <a:rPr dirty="0" sz="2800">
                <a:latin typeface="Times New Roman"/>
                <a:cs typeface="Times New Roman"/>
              </a:rPr>
              <a:t>l  </a:t>
            </a:r>
            <a:r>
              <a:rPr dirty="0" sz="2800" spc="10">
                <a:latin typeface="Times New Roman"/>
                <a:cs typeface="Times New Roman"/>
              </a:rPr>
              <a:t>living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organisms.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72128" y="2935223"/>
            <a:ext cx="4193660" cy="3642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05121" y="6037275"/>
            <a:ext cx="12306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Arial"/>
                <a:cs typeface="Arial"/>
              </a:rPr>
              <a:t>G</a:t>
            </a:r>
            <a:r>
              <a:rPr dirty="0" sz="2400" spc="5" b="1">
                <a:latin typeface="Arial"/>
                <a:cs typeface="Arial"/>
              </a:rPr>
              <a:t>l</a:t>
            </a:r>
            <a:r>
              <a:rPr dirty="0" sz="2400" spc="-5" b="1">
                <a:latin typeface="Arial"/>
                <a:cs typeface="Arial"/>
              </a:rPr>
              <a:t>u</a:t>
            </a:r>
            <a:r>
              <a:rPr dirty="0" sz="2400" b="1">
                <a:latin typeface="Arial"/>
                <a:cs typeface="Arial"/>
              </a:rPr>
              <a:t>c</a:t>
            </a:r>
            <a:r>
              <a:rPr dirty="0" sz="2400" spc="-5" b="1">
                <a:latin typeface="Arial"/>
                <a:cs typeface="Arial"/>
              </a:rPr>
              <a:t>o</a:t>
            </a:r>
            <a:r>
              <a:rPr dirty="0" sz="2400" b="1">
                <a:latin typeface="Arial"/>
                <a:cs typeface="Arial"/>
              </a:rPr>
              <a:t>s</a:t>
            </a:r>
            <a:r>
              <a:rPr dirty="0" sz="2400" spc="-5" b="1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81190" y="6037275"/>
            <a:ext cx="13150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Fru</a:t>
            </a:r>
            <a:r>
              <a:rPr dirty="0" sz="2400" spc="5" b="1">
                <a:latin typeface="Arial"/>
                <a:cs typeface="Arial"/>
              </a:rPr>
              <a:t>c</a:t>
            </a:r>
            <a:r>
              <a:rPr dirty="0" sz="2400" spc="-5" b="1">
                <a:latin typeface="Arial"/>
                <a:cs typeface="Arial"/>
              </a:rPr>
              <a:t>tos</a:t>
            </a:r>
            <a:r>
              <a:rPr dirty="0" sz="2400" spc="-5" b="1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9875" y="73609"/>
            <a:ext cx="8669655" cy="5331460"/>
          </a:xfrm>
          <a:prstGeom prst="rect">
            <a:avLst/>
          </a:prstGeom>
        </p:spPr>
        <p:txBody>
          <a:bodyPr wrap="square" lIns="0" tIns="173990" rIns="0" bIns="0" rtlCol="0" vert="horz">
            <a:spAutoFit/>
          </a:bodyPr>
          <a:lstStyle/>
          <a:p>
            <a:pPr marL="351155" indent="-339090">
              <a:lnSpc>
                <a:spcPct val="100000"/>
              </a:lnSpc>
              <a:spcBef>
                <a:spcPts val="1370"/>
              </a:spcBef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dirty="0" sz="2800">
                <a:latin typeface="Times New Roman"/>
                <a:cs typeface="Times New Roman"/>
              </a:rPr>
              <a:t>There are 3 </a:t>
            </a:r>
            <a:r>
              <a:rPr dirty="0" sz="2800" spc="-5">
                <a:latin typeface="Times New Roman"/>
                <a:cs typeface="Times New Roman"/>
              </a:rPr>
              <a:t>types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carbohydrates:</a:t>
            </a:r>
            <a:endParaRPr sz="2800">
              <a:latin typeface="Times New Roman"/>
              <a:cs typeface="Times New Roman"/>
            </a:endParaRPr>
          </a:p>
          <a:p>
            <a:pPr lvl="1" marL="527685" indent="-339090">
              <a:lnSpc>
                <a:spcPct val="100000"/>
              </a:lnSpc>
              <a:spcBef>
                <a:spcPts val="1275"/>
              </a:spcBef>
              <a:buAutoNum type="arabicPeriod"/>
              <a:tabLst>
                <a:tab pos="528320" algn="l"/>
              </a:tabLst>
            </a:pPr>
            <a:r>
              <a:rPr dirty="0" sz="2800" b="1">
                <a:latin typeface="Times New Roman"/>
                <a:cs typeface="Times New Roman"/>
              </a:rPr>
              <a:t>Monosaccharides</a:t>
            </a:r>
            <a:r>
              <a:rPr dirty="0" sz="2800">
                <a:latin typeface="Times New Roman"/>
                <a:cs typeface="Times New Roman"/>
              </a:rPr>
              <a:t>: e.g. </a:t>
            </a:r>
            <a:r>
              <a:rPr dirty="0" sz="2800" spc="5">
                <a:latin typeface="Times New Roman"/>
                <a:cs typeface="Times New Roman"/>
              </a:rPr>
              <a:t>Glucose </a:t>
            </a:r>
            <a:r>
              <a:rPr dirty="0" sz="2800">
                <a:latin typeface="Times New Roman"/>
                <a:cs typeface="Times New Roman"/>
              </a:rPr>
              <a:t>–</a:t>
            </a:r>
            <a:r>
              <a:rPr dirty="0" sz="2800" spc="-1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Fructose.</a:t>
            </a:r>
            <a:endParaRPr sz="2800">
              <a:latin typeface="Times New Roman"/>
              <a:cs typeface="Times New Roman"/>
            </a:endParaRPr>
          </a:p>
          <a:p>
            <a:pPr lvl="1" marL="527685" indent="-339090">
              <a:lnSpc>
                <a:spcPct val="100000"/>
              </a:lnSpc>
              <a:spcBef>
                <a:spcPts val="1275"/>
              </a:spcBef>
              <a:buAutoNum type="arabicPeriod"/>
              <a:tabLst>
                <a:tab pos="528320" algn="l"/>
              </a:tabLst>
            </a:pPr>
            <a:r>
              <a:rPr dirty="0" sz="2800" b="1">
                <a:latin typeface="Times New Roman"/>
                <a:cs typeface="Times New Roman"/>
              </a:rPr>
              <a:t>Disaccharides</a:t>
            </a:r>
            <a:r>
              <a:rPr dirty="0" sz="2800">
                <a:latin typeface="Times New Roman"/>
                <a:cs typeface="Times New Roman"/>
              </a:rPr>
              <a:t>: e.g. </a:t>
            </a:r>
            <a:r>
              <a:rPr dirty="0" sz="2800" spc="5">
                <a:latin typeface="Times New Roman"/>
                <a:cs typeface="Times New Roman"/>
              </a:rPr>
              <a:t>Sucrose </a:t>
            </a:r>
            <a:r>
              <a:rPr dirty="0" sz="2800">
                <a:latin typeface="Times New Roman"/>
                <a:cs typeface="Times New Roman"/>
              </a:rPr>
              <a:t>– Maltose –</a:t>
            </a:r>
            <a:r>
              <a:rPr dirty="0" sz="2800" spc="-2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Lactose.</a:t>
            </a:r>
            <a:endParaRPr sz="2800">
              <a:latin typeface="Times New Roman"/>
              <a:cs typeface="Times New Roman"/>
            </a:endParaRPr>
          </a:p>
          <a:p>
            <a:pPr lvl="1" marL="527685" indent="-339090">
              <a:lnSpc>
                <a:spcPct val="100000"/>
              </a:lnSpc>
              <a:spcBef>
                <a:spcPts val="1275"/>
              </a:spcBef>
              <a:buAutoNum type="arabicPeriod"/>
              <a:tabLst>
                <a:tab pos="528320" algn="l"/>
              </a:tabLst>
            </a:pPr>
            <a:r>
              <a:rPr dirty="0" sz="2800" b="1">
                <a:latin typeface="Times New Roman"/>
                <a:cs typeface="Times New Roman"/>
              </a:rPr>
              <a:t>Polysaccharides</a:t>
            </a:r>
            <a:r>
              <a:rPr dirty="0" sz="2800">
                <a:latin typeface="Times New Roman"/>
                <a:cs typeface="Times New Roman"/>
              </a:rPr>
              <a:t>: e.g. </a:t>
            </a:r>
            <a:r>
              <a:rPr dirty="0" sz="2800" spc="5">
                <a:latin typeface="Times New Roman"/>
                <a:cs typeface="Times New Roman"/>
              </a:rPr>
              <a:t>Starch </a:t>
            </a:r>
            <a:r>
              <a:rPr dirty="0" sz="2800">
                <a:latin typeface="Times New Roman"/>
                <a:cs typeface="Times New Roman"/>
              </a:rPr>
              <a:t>–</a:t>
            </a:r>
            <a:r>
              <a:rPr dirty="0" sz="2800" spc="-1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Glycogen.</a:t>
            </a:r>
            <a:endParaRPr sz="2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270"/>
              </a:spcBef>
              <a:buFont typeface="Wingdings"/>
              <a:buChar char=""/>
              <a:tabLst>
                <a:tab pos="299720" algn="l"/>
              </a:tabLst>
            </a:pPr>
            <a:r>
              <a:rPr dirty="0" sz="2800" b="1">
                <a:latin typeface="Times New Roman"/>
                <a:cs typeface="Times New Roman"/>
              </a:rPr>
              <a:t>Monosaccharides </a:t>
            </a:r>
            <a:r>
              <a:rPr dirty="0" sz="2800">
                <a:latin typeface="Times New Roman"/>
                <a:cs typeface="Times New Roman"/>
              </a:rPr>
              <a:t>are </a:t>
            </a:r>
            <a:r>
              <a:rPr dirty="0" sz="2800" spc="10">
                <a:latin typeface="Times New Roman"/>
                <a:cs typeface="Times New Roman"/>
              </a:rPr>
              <a:t>the </a:t>
            </a:r>
            <a:r>
              <a:rPr dirty="0" sz="2800" b="1">
                <a:latin typeface="Times New Roman"/>
                <a:cs typeface="Times New Roman"/>
              </a:rPr>
              <a:t>simplest </a:t>
            </a:r>
            <a:r>
              <a:rPr dirty="0" sz="2800" spc="5" b="1">
                <a:latin typeface="Times New Roman"/>
                <a:cs typeface="Times New Roman"/>
              </a:rPr>
              <a:t>type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1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carbohydrates.</a:t>
            </a:r>
            <a:endParaRPr sz="2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605"/>
              </a:spcBef>
              <a:buFont typeface="Wingdings"/>
              <a:buChar char=""/>
              <a:tabLst>
                <a:tab pos="299720" algn="l"/>
              </a:tabLst>
            </a:pPr>
            <a:r>
              <a:rPr dirty="0" sz="2800">
                <a:latin typeface="Times New Roman"/>
                <a:cs typeface="Times New Roman"/>
              </a:rPr>
              <a:t>Monosaccharides are </a:t>
            </a:r>
            <a:r>
              <a:rPr dirty="0" sz="2800" spc="10">
                <a:latin typeface="Times New Roman"/>
                <a:cs typeface="Times New Roman"/>
              </a:rPr>
              <a:t>the </a:t>
            </a:r>
            <a:r>
              <a:rPr dirty="0" sz="2800">
                <a:latin typeface="Times New Roman"/>
                <a:cs typeface="Times New Roman"/>
              </a:rPr>
              <a:t>carbohydrate</a:t>
            </a:r>
            <a:r>
              <a:rPr dirty="0" sz="2800" spc="-225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monomers</a:t>
            </a:r>
            <a:r>
              <a:rPr dirty="0" sz="2800" spc="-5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299085" marR="6985" indent="-28702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299720" algn="l"/>
                <a:tab pos="1311275" algn="l"/>
                <a:tab pos="2005964" algn="l"/>
                <a:tab pos="4616450" algn="l"/>
                <a:tab pos="5329555" algn="l"/>
                <a:tab pos="6653530" algn="l"/>
                <a:tab pos="7168515" algn="l"/>
              </a:tabLst>
            </a:pPr>
            <a:r>
              <a:rPr dirty="0" sz="2800" spc="-35">
                <a:latin typeface="Times New Roman"/>
                <a:cs typeface="Times New Roman"/>
              </a:rPr>
              <a:t>W</a:t>
            </a:r>
            <a:r>
              <a:rPr dirty="0" sz="2800" spc="10">
                <a:latin typeface="Times New Roman"/>
                <a:cs typeface="Times New Roman"/>
              </a:rPr>
              <a:t>h</a:t>
            </a:r>
            <a:r>
              <a:rPr dirty="0" sz="2800">
                <a:latin typeface="Times New Roman"/>
                <a:cs typeface="Times New Roman"/>
              </a:rPr>
              <a:t>en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5">
                <a:latin typeface="Times New Roman"/>
                <a:cs typeface="Times New Roman"/>
              </a:rPr>
              <a:t>t</a:t>
            </a:r>
            <a:r>
              <a:rPr dirty="0" sz="2800" spc="-35">
                <a:latin typeface="Times New Roman"/>
                <a:cs typeface="Times New Roman"/>
              </a:rPr>
              <a:t>w</a:t>
            </a:r>
            <a:r>
              <a:rPr dirty="0" sz="2800" spc="5">
                <a:latin typeface="Times New Roman"/>
                <a:cs typeface="Times New Roman"/>
              </a:rPr>
              <a:t>o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 spc="15">
                <a:latin typeface="Times New Roman"/>
                <a:cs typeface="Times New Roman"/>
              </a:rPr>
              <a:t>on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10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20">
                <a:latin typeface="Times New Roman"/>
                <a:cs typeface="Times New Roman"/>
              </a:rPr>
              <a:t>c</a:t>
            </a:r>
            <a:r>
              <a:rPr dirty="0" sz="2800">
                <a:latin typeface="Times New Roman"/>
                <a:cs typeface="Times New Roman"/>
              </a:rPr>
              <a:t>char</a:t>
            </a:r>
            <a:r>
              <a:rPr dirty="0" sz="2800" spc="-15">
                <a:latin typeface="Times New Roman"/>
                <a:cs typeface="Times New Roman"/>
              </a:rPr>
              <a:t>i</a:t>
            </a:r>
            <a:r>
              <a:rPr dirty="0" sz="2800" spc="15">
                <a:latin typeface="Times New Roman"/>
                <a:cs typeface="Times New Roman"/>
              </a:rPr>
              <a:t>d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5">
                <a:latin typeface="Times New Roman"/>
                <a:cs typeface="Times New Roman"/>
              </a:rPr>
              <a:t>lin</a:t>
            </a:r>
            <a:r>
              <a:rPr dirty="0" sz="2800" spc="5">
                <a:latin typeface="Times New Roman"/>
                <a:cs typeface="Times New Roman"/>
              </a:rPr>
              <a:t>k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5">
                <a:latin typeface="Times New Roman"/>
                <a:cs typeface="Times New Roman"/>
              </a:rPr>
              <a:t>t</a:t>
            </a:r>
            <a:r>
              <a:rPr dirty="0" sz="2800" spc="10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g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5">
                <a:latin typeface="Times New Roman"/>
                <a:cs typeface="Times New Roman"/>
              </a:rPr>
              <a:t>t</a:t>
            </a:r>
            <a:r>
              <a:rPr dirty="0" sz="2800" spc="-10">
                <a:latin typeface="Times New Roman"/>
                <a:cs typeface="Times New Roman"/>
              </a:rPr>
              <a:t>h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r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15">
                <a:latin typeface="Times New Roman"/>
                <a:cs typeface="Times New Roman"/>
              </a:rPr>
              <a:t>b</a:t>
            </a:r>
            <a:r>
              <a:rPr dirty="0" sz="2800" spc="5">
                <a:latin typeface="Times New Roman"/>
                <a:cs typeface="Times New Roman"/>
              </a:rPr>
              <a:t>y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5" b="1">
                <a:latin typeface="Times New Roman"/>
                <a:cs typeface="Times New Roman"/>
              </a:rPr>
              <a:t>gly</a:t>
            </a:r>
            <a:r>
              <a:rPr dirty="0" sz="2800" spc="-25" b="1">
                <a:latin typeface="Times New Roman"/>
                <a:cs typeface="Times New Roman"/>
              </a:rPr>
              <a:t>c</a:t>
            </a:r>
            <a:r>
              <a:rPr dirty="0" sz="2800" spc="-10" b="1">
                <a:latin typeface="Times New Roman"/>
                <a:cs typeface="Times New Roman"/>
              </a:rPr>
              <a:t>o</a:t>
            </a:r>
            <a:r>
              <a:rPr dirty="0" sz="2800" spc="5" b="1">
                <a:latin typeface="Times New Roman"/>
                <a:cs typeface="Times New Roman"/>
              </a:rPr>
              <a:t>s</a:t>
            </a:r>
            <a:r>
              <a:rPr dirty="0" sz="2800" spc="5" b="1">
                <a:latin typeface="Times New Roman"/>
                <a:cs typeface="Times New Roman"/>
              </a:rPr>
              <a:t>i</a:t>
            </a:r>
            <a:r>
              <a:rPr dirty="0" sz="2800" spc="-25" b="1">
                <a:latin typeface="Times New Roman"/>
                <a:cs typeface="Times New Roman"/>
              </a:rPr>
              <a:t>d</a:t>
            </a:r>
            <a:r>
              <a:rPr dirty="0" sz="2800" spc="5" b="1">
                <a:latin typeface="Times New Roman"/>
                <a:cs typeface="Times New Roman"/>
              </a:rPr>
              <a:t>i</a:t>
            </a:r>
            <a:r>
              <a:rPr dirty="0" sz="2800" b="1">
                <a:latin typeface="Times New Roman"/>
                <a:cs typeface="Times New Roman"/>
              </a:rPr>
              <a:t>c  </a:t>
            </a:r>
            <a:r>
              <a:rPr dirty="0" sz="2800" spc="5" b="1">
                <a:latin typeface="Times New Roman"/>
                <a:cs typeface="Times New Roman"/>
              </a:rPr>
              <a:t>bond </a:t>
            </a:r>
            <a:r>
              <a:rPr dirty="0" sz="2800" spc="5">
                <a:latin typeface="Times New Roman"/>
                <a:cs typeface="Times New Roman"/>
              </a:rPr>
              <a:t>they form 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1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disaccharide.</a:t>
            </a:r>
            <a:endParaRPr sz="280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00000"/>
              </a:lnSpc>
              <a:spcBef>
                <a:spcPts val="605"/>
              </a:spcBef>
              <a:buFont typeface="Wingdings"/>
              <a:buChar char=""/>
              <a:tabLst>
                <a:tab pos="299720" algn="l"/>
                <a:tab pos="1308100" algn="l"/>
                <a:tab pos="2195830" algn="l"/>
                <a:tab pos="2966720" algn="l"/>
                <a:tab pos="3658870" algn="l"/>
                <a:tab pos="6263005" algn="l"/>
                <a:tab pos="6973570" algn="l"/>
                <a:tab pos="8296909" algn="l"/>
              </a:tabLst>
            </a:pPr>
            <a:r>
              <a:rPr dirty="0" sz="2800" spc="-35">
                <a:latin typeface="Times New Roman"/>
                <a:cs typeface="Times New Roman"/>
              </a:rPr>
              <a:t>W</a:t>
            </a:r>
            <a:r>
              <a:rPr dirty="0" sz="2800" spc="10">
                <a:latin typeface="Times New Roman"/>
                <a:cs typeface="Times New Roman"/>
              </a:rPr>
              <a:t>h</a:t>
            </a:r>
            <a:r>
              <a:rPr dirty="0" sz="2800">
                <a:latin typeface="Times New Roman"/>
                <a:cs typeface="Times New Roman"/>
              </a:rPr>
              <a:t>en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0">
                <a:latin typeface="Times New Roman"/>
                <a:cs typeface="Times New Roman"/>
              </a:rPr>
              <a:t>m</a:t>
            </a:r>
            <a:r>
              <a:rPr dirty="0" sz="2800" spc="10">
                <a:latin typeface="Times New Roman"/>
                <a:cs typeface="Times New Roman"/>
              </a:rPr>
              <a:t>o</a:t>
            </a:r>
            <a:r>
              <a:rPr dirty="0" sz="2800">
                <a:latin typeface="Times New Roman"/>
                <a:cs typeface="Times New Roman"/>
              </a:rPr>
              <a:t>re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5">
                <a:latin typeface="Times New Roman"/>
                <a:cs typeface="Times New Roman"/>
              </a:rPr>
              <a:t>t</a:t>
            </a:r>
            <a:r>
              <a:rPr dirty="0" sz="2800" spc="10">
                <a:latin typeface="Times New Roman"/>
                <a:cs typeface="Times New Roman"/>
              </a:rPr>
              <a:t>h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5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5">
                <a:latin typeface="Times New Roman"/>
                <a:cs typeface="Times New Roman"/>
              </a:rPr>
              <a:t>t</a:t>
            </a:r>
            <a:r>
              <a:rPr dirty="0" sz="2800" spc="-35">
                <a:latin typeface="Times New Roman"/>
                <a:cs typeface="Times New Roman"/>
              </a:rPr>
              <a:t>w</a:t>
            </a:r>
            <a:r>
              <a:rPr dirty="0" sz="2800" spc="5">
                <a:latin typeface="Times New Roman"/>
                <a:cs typeface="Times New Roman"/>
              </a:rPr>
              <a:t>o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 spc="15">
                <a:latin typeface="Times New Roman"/>
                <a:cs typeface="Times New Roman"/>
              </a:rPr>
              <a:t>on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10">
                <a:latin typeface="Times New Roman"/>
                <a:cs typeface="Times New Roman"/>
              </a:rPr>
              <a:t>s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>
                <a:latin typeface="Times New Roman"/>
                <a:cs typeface="Times New Roman"/>
              </a:rPr>
              <a:t>c</a:t>
            </a:r>
            <a:r>
              <a:rPr dirty="0" sz="2800" spc="-20">
                <a:latin typeface="Times New Roman"/>
                <a:cs typeface="Times New Roman"/>
              </a:rPr>
              <a:t>c</a:t>
            </a:r>
            <a:r>
              <a:rPr dirty="0" sz="2800" spc="15">
                <a:latin typeface="Times New Roman"/>
                <a:cs typeface="Times New Roman"/>
              </a:rPr>
              <a:t>h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25">
                <a:latin typeface="Times New Roman"/>
                <a:cs typeface="Times New Roman"/>
              </a:rPr>
              <a:t>r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-10">
                <a:latin typeface="Times New Roman"/>
                <a:cs typeface="Times New Roman"/>
              </a:rPr>
              <a:t>d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5">
                <a:latin typeface="Times New Roman"/>
                <a:cs typeface="Times New Roman"/>
              </a:rPr>
              <a:t>l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5">
                <a:latin typeface="Times New Roman"/>
                <a:cs typeface="Times New Roman"/>
              </a:rPr>
              <a:t>k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5">
                <a:latin typeface="Times New Roman"/>
                <a:cs typeface="Times New Roman"/>
              </a:rPr>
              <a:t>t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10">
                <a:latin typeface="Times New Roman"/>
                <a:cs typeface="Times New Roman"/>
              </a:rPr>
              <a:t>g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5">
                <a:latin typeface="Times New Roman"/>
                <a:cs typeface="Times New Roman"/>
              </a:rPr>
              <a:t>t</a:t>
            </a:r>
            <a:r>
              <a:rPr dirty="0" sz="2800" spc="10">
                <a:latin typeface="Times New Roman"/>
                <a:cs typeface="Times New Roman"/>
              </a:rPr>
              <a:t>h</a:t>
            </a:r>
            <a:r>
              <a:rPr dirty="0" sz="2800">
                <a:latin typeface="Times New Roman"/>
                <a:cs typeface="Times New Roman"/>
              </a:rPr>
              <a:t>er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10">
                <a:latin typeface="Times New Roman"/>
                <a:cs typeface="Times New Roman"/>
              </a:rPr>
              <a:t>by  </a:t>
            </a:r>
            <a:r>
              <a:rPr dirty="0" sz="2800">
                <a:latin typeface="Times New Roman"/>
                <a:cs typeface="Times New Roman"/>
              </a:rPr>
              <a:t>glycosidic </a:t>
            </a:r>
            <a:r>
              <a:rPr dirty="0" sz="2800" spc="10">
                <a:latin typeface="Times New Roman"/>
                <a:cs typeface="Times New Roman"/>
              </a:rPr>
              <a:t>bonds </a:t>
            </a:r>
            <a:r>
              <a:rPr dirty="0" sz="2800">
                <a:latin typeface="Times New Roman"/>
                <a:cs typeface="Times New Roman"/>
              </a:rPr>
              <a:t>they </a:t>
            </a:r>
            <a:r>
              <a:rPr dirty="0" sz="2800" spc="5">
                <a:latin typeface="Times New Roman"/>
                <a:cs typeface="Times New Roman"/>
              </a:rPr>
              <a:t>form 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2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polysaccharide.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06081" y="5454802"/>
            <a:ext cx="1335405" cy="453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21715" algn="l"/>
              </a:tabLst>
            </a:pPr>
            <a:r>
              <a:rPr dirty="0" sz="2800" spc="5">
                <a:latin typeface="Times New Roman"/>
                <a:cs typeface="Times New Roman"/>
              </a:rPr>
              <a:t>t</a:t>
            </a:r>
            <a:r>
              <a:rPr dirty="0" sz="2800" spc="-40">
                <a:latin typeface="Times New Roman"/>
                <a:cs typeface="Times New Roman"/>
              </a:rPr>
              <a:t>y</a:t>
            </a:r>
            <a:r>
              <a:rPr dirty="0" sz="2800" spc="5">
                <a:latin typeface="Times New Roman"/>
                <a:cs typeface="Times New Roman"/>
              </a:rPr>
              <a:t>p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10">
                <a:latin typeface="Times New Roman"/>
                <a:cs typeface="Times New Roman"/>
              </a:rPr>
              <a:t>of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875" y="5454802"/>
            <a:ext cx="7091045" cy="1383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marR="130810" indent="-28702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99720" algn="l"/>
                <a:tab pos="2985135" algn="l"/>
                <a:tab pos="3814445" algn="l"/>
                <a:tab pos="4646930" algn="l"/>
                <a:tab pos="5732145" algn="l"/>
              </a:tabLst>
            </a:pPr>
            <a:r>
              <a:rPr dirty="0" sz="2800">
                <a:latin typeface="Times New Roman"/>
                <a:cs typeface="Times New Roman"/>
              </a:rPr>
              <a:t>P</a:t>
            </a:r>
            <a:r>
              <a:rPr dirty="0" sz="2800" spc="5">
                <a:latin typeface="Times New Roman"/>
                <a:cs typeface="Times New Roman"/>
              </a:rPr>
              <a:t>o</a:t>
            </a:r>
            <a:r>
              <a:rPr dirty="0" sz="2800" spc="5">
                <a:latin typeface="Times New Roman"/>
                <a:cs typeface="Times New Roman"/>
              </a:rPr>
              <a:t>l</a:t>
            </a:r>
            <a:r>
              <a:rPr dirty="0" sz="2800" spc="-40">
                <a:latin typeface="Times New Roman"/>
                <a:cs typeface="Times New Roman"/>
              </a:rPr>
              <a:t>y</a:t>
            </a:r>
            <a:r>
              <a:rPr dirty="0" sz="2800" spc="5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25">
                <a:latin typeface="Times New Roman"/>
                <a:cs typeface="Times New Roman"/>
              </a:rPr>
              <a:t>cc</a:t>
            </a:r>
            <a:r>
              <a:rPr dirty="0" sz="2800" spc="5">
                <a:latin typeface="Times New Roman"/>
                <a:cs typeface="Times New Roman"/>
              </a:rPr>
              <a:t>h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25">
                <a:latin typeface="Times New Roman"/>
                <a:cs typeface="Times New Roman"/>
              </a:rPr>
              <a:t>r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-15">
                <a:latin typeface="Times New Roman"/>
                <a:cs typeface="Times New Roman"/>
              </a:rPr>
              <a:t>d</a:t>
            </a:r>
            <a:r>
              <a:rPr dirty="0" sz="2800">
                <a:latin typeface="Times New Roman"/>
                <a:cs typeface="Times New Roman"/>
              </a:rPr>
              <a:t>es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5">
                <a:latin typeface="Times New Roman"/>
                <a:cs typeface="Times New Roman"/>
              </a:rPr>
              <a:t>t</a:t>
            </a:r>
            <a:r>
              <a:rPr dirty="0" sz="2800" spc="5">
                <a:latin typeface="Times New Roman"/>
                <a:cs typeface="Times New Roman"/>
              </a:rPr>
              <a:t>h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40">
                <a:latin typeface="Times New Roman"/>
                <a:cs typeface="Times New Roman"/>
              </a:rPr>
              <a:t>m</a:t>
            </a:r>
            <a:r>
              <a:rPr dirty="0" sz="2800" spc="10">
                <a:latin typeface="Times New Roman"/>
                <a:cs typeface="Times New Roman"/>
              </a:rPr>
              <a:t>o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t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5">
                <a:latin typeface="Times New Roman"/>
                <a:cs typeface="Times New Roman"/>
              </a:rPr>
              <a:t>o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 spc="5">
                <a:latin typeface="Times New Roman"/>
                <a:cs typeface="Times New Roman"/>
              </a:rPr>
              <a:t>pl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x  </a:t>
            </a:r>
            <a:r>
              <a:rPr dirty="0" sz="2800">
                <a:latin typeface="Times New Roman"/>
                <a:cs typeface="Times New Roman"/>
              </a:rPr>
              <a:t>carbohydrates.</a:t>
            </a:r>
            <a:endParaRPr sz="2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605"/>
              </a:spcBef>
              <a:buFont typeface="Wingdings"/>
              <a:buChar char=""/>
              <a:tabLst>
                <a:tab pos="299720" algn="l"/>
              </a:tabLst>
            </a:pPr>
            <a:r>
              <a:rPr dirty="0" sz="2800">
                <a:latin typeface="Times New Roman"/>
                <a:cs typeface="Times New Roman"/>
              </a:rPr>
              <a:t>Polysaccharides are </a:t>
            </a:r>
            <a:r>
              <a:rPr dirty="0" sz="2800" spc="10">
                <a:latin typeface="Times New Roman"/>
                <a:cs typeface="Times New Roman"/>
              </a:rPr>
              <a:t>the </a:t>
            </a:r>
            <a:r>
              <a:rPr dirty="0" sz="2800" spc="5">
                <a:latin typeface="Times New Roman"/>
                <a:cs typeface="Times New Roman"/>
              </a:rPr>
              <a:t>carbohydrate</a:t>
            </a:r>
            <a:r>
              <a:rPr dirty="0" sz="2800" spc="-26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polymers.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23791" y="166192"/>
            <a:ext cx="4671695" cy="4686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900" spc="-120" b="0">
                <a:latin typeface="Times New Roman"/>
                <a:cs typeface="Times New Roman"/>
              </a:rPr>
              <a:t> </a:t>
            </a:r>
            <a:r>
              <a:rPr dirty="0" sz="2900" spc="-420">
                <a:latin typeface="Calibri"/>
                <a:cs typeface="Calibri"/>
              </a:rPr>
              <a:t>تارديهوبركلا</a:t>
            </a:r>
            <a:r>
              <a:rPr dirty="0" u="none" sz="2900" spc="-420">
                <a:latin typeface="Calibri"/>
                <a:cs typeface="Calibri"/>
              </a:rPr>
              <a:t> </a:t>
            </a:r>
            <a:r>
              <a:rPr dirty="0" u="none" sz="2900" spc="-5">
                <a:latin typeface="Calibri"/>
                <a:cs typeface="Calibri"/>
              </a:rPr>
              <a:t>-1</a:t>
            </a:r>
            <a:r>
              <a:rPr dirty="0" sz="2900">
                <a:latin typeface="Calibri"/>
                <a:cs typeface="Calibri"/>
              </a:rPr>
              <a:t> </a:t>
            </a:r>
            <a:r>
              <a:rPr dirty="0" sz="2900"/>
              <a:t>Carbohydrates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4435" y="980389"/>
            <a:ext cx="3942079" cy="75120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65100" marR="5080" indent="-152400">
              <a:lnSpc>
                <a:spcPts val="2710"/>
              </a:lnSpc>
              <a:spcBef>
                <a:spcPts val="430"/>
              </a:spcBef>
            </a:pPr>
            <a:r>
              <a:rPr dirty="0" sz="2500" spc="-10" b="1">
                <a:latin typeface="Times New Roman"/>
                <a:cs typeface="Times New Roman"/>
              </a:rPr>
              <a:t>Monomer </a:t>
            </a:r>
            <a:r>
              <a:rPr dirty="0" sz="2500" spc="-5" b="1">
                <a:latin typeface="Times New Roman"/>
                <a:cs typeface="Times New Roman"/>
              </a:rPr>
              <a:t>= Monosaccharide  Polymer =</a:t>
            </a:r>
            <a:r>
              <a:rPr dirty="0" sz="2500" spc="15" b="1">
                <a:latin typeface="Times New Roman"/>
                <a:cs typeface="Times New Roman"/>
              </a:rPr>
              <a:t> </a:t>
            </a:r>
            <a:r>
              <a:rPr dirty="0" sz="2500" spc="-5" b="1">
                <a:latin typeface="Times New Roman"/>
                <a:cs typeface="Times New Roman"/>
              </a:rPr>
              <a:t>Polysaccharide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91639" y="2356104"/>
            <a:ext cx="7382256" cy="2138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87067" y="2351532"/>
            <a:ext cx="7391400" cy="2289175"/>
          </a:xfrm>
          <a:custGeom>
            <a:avLst/>
            <a:gdLst/>
            <a:ahLst/>
            <a:cxnLst/>
            <a:rect l="l" t="t" r="r" b="b"/>
            <a:pathLst>
              <a:path w="7391400" h="2289175">
                <a:moveTo>
                  <a:pt x="0" y="2289048"/>
                </a:moveTo>
                <a:lnTo>
                  <a:pt x="7391400" y="2289048"/>
                </a:lnTo>
                <a:lnTo>
                  <a:pt x="7391400" y="0"/>
                </a:lnTo>
                <a:lnTo>
                  <a:pt x="0" y="0"/>
                </a:lnTo>
                <a:lnTo>
                  <a:pt x="0" y="22890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4651247"/>
            <a:ext cx="4660392" cy="22067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23" y="4646676"/>
            <a:ext cx="4663440" cy="2211705"/>
          </a:xfrm>
          <a:custGeom>
            <a:avLst/>
            <a:gdLst/>
            <a:ahLst/>
            <a:cxnLst/>
            <a:rect l="l" t="t" r="r" b="b"/>
            <a:pathLst>
              <a:path w="4663440" h="2211704">
                <a:moveTo>
                  <a:pt x="4663440" y="2211324"/>
                </a:moveTo>
                <a:lnTo>
                  <a:pt x="4663440" y="0"/>
                </a:ln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95656" y="204215"/>
            <a:ext cx="2350008" cy="19690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11632" y="1871598"/>
            <a:ext cx="12306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Arial"/>
                <a:cs typeface="Arial"/>
              </a:rPr>
              <a:t>G</a:t>
            </a:r>
            <a:r>
              <a:rPr dirty="0" sz="2400" spc="5" b="1">
                <a:latin typeface="Arial"/>
                <a:cs typeface="Arial"/>
              </a:rPr>
              <a:t>l</a:t>
            </a:r>
            <a:r>
              <a:rPr dirty="0" sz="2400" spc="-5" b="1">
                <a:latin typeface="Arial"/>
                <a:cs typeface="Arial"/>
              </a:rPr>
              <a:t>u</a:t>
            </a:r>
            <a:r>
              <a:rPr dirty="0" sz="2400" b="1">
                <a:latin typeface="Arial"/>
                <a:cs typeface="Arial"/>
              </a:rPr>
              <a:t>c</a:t>
            </a:r>
            <a:r>
              <a:rPr dirty="0" sz="2400" spc="-5" b="1">
                <a:latin typeface="Arial"/>
                <a:cs typeface="Arial"/>
              </a:rPr>
              <a:t>o</a:t>
            </a:r>
            <a:r>
              <a:rPr dirty="0" sz="2400" b="1">
                <a:latin typeface="Arial"/>
                <a:cs typeface="Arial"/>
              </a:rPr>
              <a:t>s</a:t>
            </a:r>
            <a:r>
              <a:rPr dirty="0" sz="2400" spc="-5" b="1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30426" y="1871598"/>
            <a:ext cx="13144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Fru</a:t>
            </a:r>
            <a:r>
              <a:rPr dirty="0" sz="2400" spc="5" b="1">
                <a:latin typeface="Arial"/>
                <a:cs typeface="Arial"/>
              </a:rPr>
              <a:t>c</a:t>
            </a:r>
            <a:r>
              <a:rPr dirty="0" sz="2400" b="1">
                <a:latin typeface="Arial"/>
                <a:cs typeface="Arial"/>
              </a:rPr>
              <a:t>t</a:t>
            </a:r>
            <a:r>
              <a:rPr dirty="0" sz="2400" spc="-10" b="1">
                <a:latin typeface="Arial"/>
                <a:cs typeface="Arial"/>
              </a:rPr>
              <a:t>o</a:t>
            </a:r>
            <a:r>
              <a:rPr dirty="0" sz="2400" b="1">
                <a:latin typeface="Arial"/>
                <a:cs typeface="Arial"/>
              </a:rPr>
              <a:t>s</a:t>
            </a:r>
            <a:r>
              <a:rPr dirty="0" sz="2400" spc="-5" b="1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0734" y="70561"/>
            <a:ext cx="2120265" cy="69532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/>
              <a:t>2.</a:t>
            </a:r>
            <a:r>
              <a:rPr dirty="0" u="none" spc="35"/>
              <a:t> </a:t>
            </a:r>
            <a:r>
              <a:rPr dirty="0" spc="-5"/>
              <a:t>Lipids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4551" y="917194"/>
            <a:ext cx="8428355" cy="4448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350520" marR="5080" indent="-338455">
              <a:lnSpc>
                <a:spcPct val="100000"/>
              </a:lnSpc>
              <a:spcBef>
                <a:spcPts val="90"/>
              </a:spcBef>
              <a:buFont typeface="Wingdings"/>
              <a:buChar char=""/>
              <a:tabLst>
                <a:tab pos="351155" algn="l"/>
              </a:tabLst>
            </a:pPr>
            <a:r>
              <a:rPr dirty="0" sz="3200" spc="-5">
                <a:latin typeface="Times New Roman"/>
                <a:cs typeface="Times New Roman"/>
              </a:rPr>
              <a:t>Lipids are </a:t>
            </a:r>
            <a:r>
              <a:rPr dirty="0" sz="3200">
                <a:latin typeface="Times New Roman"/>
                <a:cs typeface="Times New Roman"/>
              </a:rPr>
              <a:t>organic </a:t>
            </a:r>
            <a:r>
              <a:rPr dirty="0" sz="3200" spc="-5">
                <a:latin typeface="Times New Roman"/>
                <a:cs typeface="Times New Roman"/>
              </a:rPr>
              <a:t>molecules that consist </a:t>
            </a:r>
            <a:r>
              <a:rPr dirty="0" sz="3200" spc="5">
                <a:latin typeface="Times New Roman"/>
                <a:cs typeface="Times New Roman"/>
              </a:rPr>
              <a:t>of  </a:t>
            </a:r>
            <a:r>
              <a:rPr dirty="0" sz="3200">
                <a:latin typeface="Times New Roman"/>
                <a:cs typeface="Times New Roman"/>
              </a:rPr>
              <a:t>carbon, </a:t>
            </a:r>
            <a:r>
              <a:rPr dirty="0" sz="3200" spc="-5">
                <a:latin typeface="Times New Roman"/>
                <a:cs typeface="Times New Roman"/>
              </a:rPr>
              <a:t>hydrogen and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oxygen.</a:t>
            </a:r>
            <a:endParaRPr sz="3200">
              <a:latin typeface="Times New Roman"/>
              <a:cs typeface="Times New Roman"/>
            </a:endParaRPr>
          </a:p>
          <a:p>
            <a:pPr algn="just" marL="350520" marR="7620" indent="-338455">
              <a:lnSpc>
                <a:spcPct val="100000"/>
              </a:lnSpc>
              <a:spcBef>
                <a:spcPts val="1370"/>
              </a:spcBef>
              <a:buFont typeface="Wingdings"/>
              <a:buChar char=""/>
              <a:tabLst>
                <a:tab pos="351155" algn="l"/>
              </a:tabLst>
            </a:pPr>
            <a:r>
              <a:rPr dirty="0" sz="3200">
                <a:latin typeface="Times New Roman"/>
                <a:cs typeface="Times New Roman"/>
              </a:rPr>
              <a:t>Lipids do not </a:t>
            </a:r>
            <a:r>
              <a:rPr dirty="0" sz="3200" spc="-5">
                <a:latin typeface="Times New Roman"/>
                <a:cs typeface="Times New Roman"/>
              </a:rPr>
              <a:t>dissolve in </a:t>
            </a:r>
            <a:r>
              <a:rPr dirty="0" sz="3200">
                <a:latin typeface="Times New Roman"/>
                <a:cs typeface="Times New Roman"/>
              </a:rPr>
              <a:t>water (hydrophobic </a:t>
            </a:r>
            <a:r>
              <a:rPr dirty="0" sz="3200" spc="5">
                <a:latin typeface="Times New Roman"/>
                <a:cs typeface="Times New Roman"/>
              </a:rPr>
              <a:t>or  </a:t>
            </a:r>
            <a:r>
              <a:rPr dirty="0" sz="3200" spc="-5">
                <a:latin typeface="Times New Roman"/>
                <a:cs typeface="Times New Roman"/>
              </a:rPr>
              <a:t>water-insoluble) </a:t>
            </a:r>
            <a:r>
              <a:rPr dirty="0" sz="3200">
                <a:latin typeface="Times New Roman"/>
                <a:cs typeface="Times New Roman"/>
              </a:rPr>
              <a:t>but dissolve </a:t>
            </a:r>
            <a:r>
              <a:rPr dirty="0" sz="3200" spc="-5">
                <a:latin typeface="Times New Roman"/>
                <a:cs typeface="Times New Roman"/>
              </a:rPr>
              <a:t>in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alcohols.</a:t>
            </a:r>
            <a:endParaRPr sz="3200">
              <a:latin typeface="Times New Roman"/>
              <a:cs typeface="Times New Roman"/>
            </a:endParaRPr>
          </a:p>
          <a:p>
            <a:pPr algn="just" marL="350520" marR="11430" indent="-338455">
              <a:lnSpc>
                <a:spcPct val="100000"/>
              </a:lnSpc>
              <a:spcBef>
                <a:spcPts val="1375"/>
              </a:spcBef>
              <a:buFont typeface="Wingdings"/>
              <a:buChar char=""/>
              <a:tabLst>
                <a:tab pos="351155" algn="l"/>
              </a:tabLst>
            </a:pPr>
            <a:r>
              <a:rPr dirty="0" sz="3200">
                <a:latin typeface="Times New Roman"/>
                <a:cs typeface="Times New Roman"/>
              </a:rPr>
              <a:t>Lipids </a:t>
            </a:r>
            <a:r>
              <a:rPr dirty="0" sz="3200" spc="-10">
                <a:latin typeface="Times New Roman"/>
                <a:cs typeface="Times New Roman"/>
              </a:rPr>
              <a:t>are </a:t>
            </a:r>
            <a:r>
              <a:rPr dirty="0" sz="3200" spc="-5">
                <a:latin typeface="Times New Roman"/>
                <a:cs typeface="Times New Roman"/>
              </a:rPr>
              <a:t>important in energy </a:t>
            </a:r>
            <a:r>
              <a:rPr dirty="0" sz="3200">
                <a:latin typeface="Times New Roman"/>
                <a:cs typeface="Times New Roman"/>
              </a:rPr>
              <a:t>storage </a:t>
            </a:r>
            <a:r>
              <a:rPr dirty="0" sz="3200" spc="-5">
                <a:latin typeface="Times New Roman"/>
                <a:cs typeface="Times New Roman"/>
              </a:rPr>
              <a:t>and  contain twice the amount </a:t>
            </a:r>
            <a:r>
              <a:rPr dirty="0" sz="3200">
                <a:latin typeface="Times New Roman"/>
                <a:cs typeface="Times New Roman"/>
              </a:rPr>
              <a:t>of </a:t>
            </a:r>
            <a:r>
              <a:rPr dirty="0" sz="3200" spc="-5">
                <a:latin typeface="Times New Roman"/>
                <a:cs typeface="Times New Roman"/>
              </a:rPr>
              <a:t>energy </a:t>
            </a:r>
            <a:r>
              <a:rPr dirty="0" sz="3200">
                <a:latin typeface="Times New Roman"/>
                <a:cs typeface="Times New Roman"/>
              </a:rPr>
              <a:t>present </a:t>
            </a:r>
            <a:r>
              <a:rPr dirty="0" sz="3200" spc="-5">
                <a:latin typeface="Times New Roman"/>
                <a:cs typeface="Times New Roman"/>
              </a:rPr>
              <a:t>in  carbohydrates.</a:t>
            </a:r>
            <a:endParaRPr sz="3200">
              <a:latin typeface="Times New Roman"/>
              <a:cs typeface="Times New Roman"/>
            </a:endParaRPr>
          </a:p>
          <a:p>
            <a:pPr algn="just" marL="350520" indent="-338455">
              <a:lnSpc>
                <a:spcPct val="100000"/>
              </a:lnSpc>
              <a:spcBef>
                <a:spcPts val="1375"/>
              </a:spcBef>
              <a:buFont typeface="Wingdings"/>
              <a:buChar char=""/>
              <a:tabLst>
                <a:tab pos="351155" algn="l"/>
              </a:tabLst>
            </a:pPr>
            <a:r>
              <a:rPr dirty="0" sz="3200" spc="-10">
                <a:latin typeface="Times New Roman"/>
                <a:cs typeface="Times New Roman"/>
              </a:rPr>
              <a:t>Examples </a:t>
            </a:r>
            <a:r>
              <a:rPr dirty="0" sz="3200">
                <a:latin typeface="Times New Roman"/>
                <a:cs typeface="Times New Roman"/>
              </a:rPr>
              <a:t>of lipids: </a:t>
            </a:r>
            <a:r>
              <a:rPr dirty="0" sz="3200" spc="-5">
                <a:latin typeface="Times New Roman"/>
                <a:cs typeface="Times New Roman"/>
              </a:rPr>
              <a:t>Fat – oil –</a:t>
            </a:r>
            <a:r>
              <a:rPr dirty="0" sz="3200" spc="6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wax.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4551" y="221056"/>
            <a:ext cx="8428990" cy="2032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50520" marR="5080" indent="-33845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1155" algn="l"/>
              </a:tabLst>
            </a:pPr>
            <a:r>
              <a:rPr dirty="0" sz="3200">
                <a:latin typeface="Times New Roman"/>
                <a:cs typeface="Times New Roman"/>
              </a:rPr>
              <a:t>Lipids </a:t>
            </a:r>
            <a:r>
              <a:rPr dirty="0" sz="3200" spc="-10">
                <a:latin typeface="Times New Roman"/>
                <a:cs typeface="Times New Roman"/>
              </a:rPr>
              <a:t>(polymer) </a:t>
            </a:r>
            <a:r>
              <a:rPr dirty="0" sz="3200">
                <a:latin typeface="Times New Roman"/>
                <a:cs typeface="Times New Roman"/>
              </a:rPr>
              <a:t>consist of </a:t>
            </a:r>
            <a:r>
              <a:rPr dirty="0" sz="3200" spc="-5">
                <a:latin typeface="Times New Roman"/>
                <a:cs typeface="Times New Roman"/>
              </a:rPr>
              <a:t>glycerol and fatty  acids (monomers) attached </a:t>
            </a:r>
            <a:r>
              <a:rPr dirty="0" sz="3200">
                <a:latin typeface="Times New Roman"/>
                <a:cs typeface="Times New Roman"/>
              </a:rPr>
              <a:t>together by </a:t>
            </a:r>
            <a:r>
              <a:rPr dirty="0" sz="3200" b="1">
                <a:latin typeface="Times New Roman"/>
                <a:cs typeface="Times New Roman"/>
              </a:rPr>
              <a:t>ester  bonds</a:t>
            </a:r>
            <a:r>
              <a:rPr dirty="0" sz="320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5"/>
              </a:spcBef>
              <a:tabLst>
                <a:tab pos="5912485" algn="l"/>
              </a:tabLst>
            </a:pPr>
            <a:r>
              <a:rPr dirty="0" sz="2400" spc="-5">
                <a:latin typeface="Times New Roman"/>
                <a:cs typeface="Times New Roman"/>
              </a:rPr>
              <a:t>Monomer = </a:t>
            </a:r>
            <a:r>
              <a:rPr dirty="0" sz="2400" spc="-15">
                <a:latin typeface="Times New Roman"/>
                <a:cs typeface="Times New Roman"/>
              </a:rPr>
              <a:t>glycerol </a:t>
            </a:r>
            <a:r>
              <a:rPr dirty="0" sz="2400" spc="-5">
                <a:latin typeface="Times New Roman"/>
                <a:cs typeface="Times New Roman"/>
              </a:rPr>
              <a:t>and</a:t>
            </a:r>
            <a:r>
              <a:rPr dirty="0" sz="2400" spc="16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fatty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acids	</a:t>
            </a:r>
            <a:r>
              <a:rPr dirty="0" sz="2400" spc="-10">
                <a:latin typeface="Times New Roman"/>
                <a:cs typeface="Times New Roman"/>
              </a:rPr>
              <a:t>Polymer </a:t>
            </a:r>
            <a:r>
              <a:rPr dirty="0" sz="2400">
                <a:latin typeface="Times New Roman"/>
                <a:cs typeface="Times New Roman"/>
              </a:rPr>
              <a:t>=</a:t>
            </a:r>
            <a:r>
              <a:rPr dirty="0" sz="2400" spc="3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Lipid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6448" y="2721864"/>
            <a:ext cx="8019288" cy="29065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31876" y="2717292"/>
            <a:ext cx="8028940" cy="3020695"/>
          </a:xfrm>
          <a:custGeom>
            <a:avLst/>
            <a:gdLst/>
            <a:ahLst/>
            <a:cxnLst/>
            <a:rect l="l" t="t" r="r" b="b"/>
            <a:pathLst>
              <a:path w="8028940" h="3020695">
                <a:moveTo>
                  <a:pt x="0" y="3020568"/>
                </a:moveTo>
                <a:lnTo>
                  <a:pt x="8028432" y="3020568"/>
                </a:lnTo>
                <a:lnTo>
                  <a:pt x="8028432" y="0"/>
                </a:lnTo>
                <a:lnTo>
                  <a:pt x="0" y="0"/>
                </a:lnTo>
                <a:lnTo>
                  <a:pt x="0" y="3020568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/>
              <a:t>3.</a:t>
            </a:r>
            <a:r>
              <a:rPr dirty="0" u="none" spc="35"/>
              <a:t> </a:t>
            </a:r>
            <a:r>
              <a:rPr dirty="0" spc="-5"/>
              <a:t>Proteins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4551" y="741858"/>
            <a:ext cx="8425180" cy="5774055"/>
          </a:xfrm>
          <a:prstGeom prst="rect">
            <a:avLst/>
          </a:prstGeom>
        </p:spPr>
        <p:txBody>
          <a:bodyPr wrap="square" lIns="0" tIns="186690" rIns="0" bIns="0" rtlCol="0" vert="horz">
            <a:spAutoFit/>
          </a:bodyPr>
          <a:lstStyle/>
          <a:p>
            <a:pPr algn="just" marL="350520" indent="-338455">
              <a:lnSpc>
                <a:spcPct val="100000"/>
              </a:lnSpc>
              <a:spcBef>
                <a:spcPts val="1470"/>
              </a:spcBef>
              <a:buFont typeface="Wingdings"/>
              <a:buChar char=""/>
              <a:tabLst>
                <a:tab pos="351155" algn="l"/>
              </a:tabLst>
            </a:pPr>
            <a:r>
              <a:rPr dirty="0" sz="3200" spc="-5">
                <a:latin typeface="Times New Roman"/>
                <a:cs typeface="Times New Roman"/>
              </a:rPr>
              <a:t>Proteins are </a:t>
            </a:r>
            <a:r>
              <a:rPr dirty="0" sz="3200" spc="-10">
                <a:latin typeface="Times New Roman"/>
                <a:cs typeface="Times New Roman"/>
              </a:rPr>
              <a:t>organic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molecules.</a:t>
            </a:r>
            <a:endParaRPr sz="3200">
              <a:latin typeface="Times New Roman"/>
              <a:cs typeface="Times New Roman"/>
            </a:endParaRPr>
          </a:p>
          <a:p>
            <a:pPr algn="just" marL="350520" marR="6350" indent="-338455">
              <a:lnSpc>
                <a:spcPct val="100000"/>
              </a:lnSpc>
              <a:spcBef>
                <a:spcPts val="1370"/>
              </a:spcBef>
              <a:buFont typeface="Wingdings"/>
              <a:buChar char=""/>
              <a:tabLst>
                <a:tab pos="351155" algn="l"/>
              </a:tabLst>
            </a:pPr>
            <a:r>
              <a:rPr dirty="0" sz="3200" spc="-5">
                <a:latin typeface="Times New Roman"/>
                <a:cs typeface="Times New Roman"/>
              </a:rPr>
              <a:t>Proteins consist </a:t>
            </a:r>
            <a:r>
              <a:rPr dirty="0" sz="3200">
                <a:latin typeface="Times New Roman"/>
                <a:cs typeface="Times New Roman"/>
              </a:rPr>
              <a:t>of </a:t>
            </a:r>
            <a:r>
              <a:rPr dirty="0" sz="3200" spc="-5">
                <a:latin typeface="Times New Roman"/>
                <a:cs typeface="Times New Roman"/>
              </a:rPr>
              <a:t>carbon, </a:t>
            </a:r>
            <a:r>
              <a:rPr dirty="0" sz="3200">
                <a:latin typeface="Times New Roman"/>
                <a:cs typeface="Times New Roman"/>
              </a:rPr>
              <a:t>hydrogen, </a:t>
            </a:r>
            <a:r>
              <a:rPr dirty="0" sz="3200" spc="-5">
                <a:latin typeface="Times New Roman"/>
                <a:cs typeface="Times New Roman"/>
              </a:rPr>
              <a:t>oxygen and  </a:t>
            </a:r>
            <a:r>
              <a:rPr dirty="0" sz="3200">
                <a:latin typeface="Times New Roman"/>
                <a:cs typeface="Times New Roman"/>
              </a:rPr>
              <a:t>nitrogen.</a:t>
            </a:r>
            <a:endParaRPr sz="3200">
              <a:latin typeface="Times New Roman"/>
              <a:cs typeface="Times New Roman"/>
            </a:endParaRPr>
          </a:p>
          <a:p>
            <a:pPr algn="just" marL="350520" marR="5080" indent="-338455">
              <a:lnSpc>
                <a:spcPct val="100000"/>
              </a:lnSpc>
              <a:spcBef>
                <a:spcPts val="1370"/>
              </a:spcBef>
              <a:buFont typeface="Wingdings"/>
              <a:buChar char=""/>
              <a:tabLst>
                <a:tab pos="351155" algn="l"/>
              </a:tabLst>
            </a:pPr>
            <a:r>
              <a:rPr dirty="0" sz="3200">
                <a:latin typeface="Times New Roman"/>
                <a:cs typeface="Times New Roman"/>
              </a:rPr>
              <a:t>Proteins </a:t>
            </a:r>
            <a:r>
              <a:rPr dirty="0" sz="3200" spc="-5">
                <a:latin typeface="Times New Roman"/>
                <a:cs typeface="Times New Roman"/>
              </a:rPr>
              <a:t>are the </a:t>
            </a:r>
            <a:r>
              <a:rPr dirty="0" sz="3200" spc="-10">
                <a:latin typeface="Times New Roman"/>
                <a:cs typeface="Times New Roman"/>
              </a:rPr>
              <a:t>main </a:t>
            </a:r>
            <a:r>
              <a:rPr dirty="0" sz="3200" spc="-5">
                <a:latin typeface="Times New Roman"/>
                <a:cs typeface="Times New Roman"/>
              </a:rPr>
              <a:t>biological molecules that  </a:t>
            </a:r>
            <a:r>
              <a:rPr dirty="0" sz="3200">
                <a:latin typeface="Times New Roman"/>
                <a:cs typeface="Times New Roman"/>
              </a:rPr>
              <a:t>support </a:t>
            </a:r>
            <a:r>
              <a:rPr dirty="0" sz="3200" spc="-5">
                <a:latin typeface="Times New Roman"/>
                <a:cs typeface="Times New Roman"/>
              </a:rPr>
              <a:t>structure and functions in the </a:t>
            </a:r>
            <a:r>
              <a:rPr dirty="0" sz="3200">
                <a:latin typeface="Times New Roman"/>
                <a:cs typeface="Times New Roman"/>
              </a:rPr>
              <a:t>body </a:t>
            </a:r>
            <a:r>
              <a:rPr dirty="0" sz="3200" spc="5">
                <a:latin typeface="Times New Roman"/>
                <a:cs typeface="Times New Roman"/>
              </a:rPr>
              <a:t>of  </a:t>
            </a:r>
            <a:r>
              <a:rPr dirty="0" sz="3200">
                <a:latin typeface="Times New Roman"/>
                <a:cs typeface="Times New Roman"/>
              </a:rPr>
              <a:t>living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organisms.</a:t>
            </a:r>
            <a:endParaRPr sz="3200">
              <a:latin typeface="Times New Roman"/>
              <a:cs typeface="Times New Roman"/>
            </a:endParaRPr>
          </a:p>
          <a:p>
            <a:pPr algn="just" marL="350520" marR="8890" indent="-338455">
              <a:lnSpc>
                <a:spcPct val="100000"/>
              </a:lnSpc>
              <a:spcBef>
                <a:spcPts val="1375"/>
              </a:spcBef>
              <a:buFont typeface="Wingdings"/>
              <a:buChar char=""/>
              <a:tabLst>
                <a:tab pos="351155" algn="l"/>
              </a:tabLst>
            </a:pPr>
            <a:r>
              <a:rPr dirty="0" sz="3200" spc="-5">
                <a:latin typeface="Times New Roman"/>
                <a:cs typeface="Times New Roman"/>
              </a:rPr>
              <a:t>Proteins </a:t>
            </a:r>
            <a:r>
              <a:rPr dirty="0" sz="3200">
                <a:latin typeface="Times New Roman"/>
                <a:cs typeface="Times New Roman"/>
              </a:rPr>
              <a:t>are </a:t>
            </a:r>
            <a:r>
              <a:rPr dirty="0" sz="3200" spc="-5">
                <a:latin typeface="Times New Roman"/>
                <a:cs typeface="Times New Roman"/>
              </a:rPr>
              <a:t>the </a:t>
            </a:r>
            <a:r>
              <a:rPr dirty="0" sz="3200">
                <a:latin typeface="Times New Roman"/>
                <a:cs typeface="Times New Roman"/>
              </a:rPr>
              <a:t>second </a:t>
            </a:r>
            <a:r>
              <a:rPr dirty="0" sz="3200" spc="-20">
                <a:latin typeface="Times New Roman"/>
                <a:cs typeface="Times New Roman"/>
              </a:rPr>
              <a:t>most </a:t>
            </a:r>
            <a:r>
              <a:rPr dirty="0" sz="3200">
                <a:latin typeface="Times New Roman"/>
                <a:cs typeface="Times New Roman"/>
              </a:rPr>
              <a:t>common </a:t>
            </a:r>
            <a:r>
              <a:rPr dirty="0" sz="3200" spc="-5">
                <a:latin typeface="Times New Roman"/>
                <a:cs typeface="Times New Roman"/>
              </a:rPr>
              <a:t>biological  </a:t>
            </a:r>
            <a:r>
              <a:rPr dirty="0" sz="3200" spc="-10">
                <a:latin typeface="Times New Roman"/>
                <a:cs typeface="Times New Roman"/>
              </a:rPr>
              <a:t>molecules </a:t>
            </a:r>
            <a:r>
              <a:rPr dirty="0" sz="3200">
                <a:latin typeface="Times New Roman"/>
                <a:cs typeface="Times New Roman"/>
              </a:rPr>
              <a:t>after</a:t>
            </a:r>
            <a:r>
              <a:rPr dirty="0" sz="3200" spc="80">
                <a:latin typeface="Times New Roman"/>
                <a:cs typeface="Times New Roman"/>
              </a:rPr>
              <a:t> </a:t>
            </a:r>
            <a:r>
              <a:rPr dirty="0" sz="3200" spc="-35">
                <a:latin typeface="Times New Roman"/>
                <a:cs typeface="Times New Roman"/>
              </a:rPr>
              <a:t>water.</a:t>
            </a:r>
            <a:endParaRPr sz="3200">
              <a:latin typeface="Times New Roman"/>
              <a:cs typeface="Times New Roman"/>
            </a:endParaRPr>
          </a:p>
          <a:p>
            <a:pPr algn="just" marL="350520" marR="5080" indent="-338455">
              <a:lnSpc>
                <a:spcPct val="100000"/>
              </a:lnSpc>
              <a:spcBef>
                <a:spcPts val="1375"/>
              </a:spcBef>
              <a:buFont typeface="Wingdings"/>
              <a:buChar char=""/>
              <a:tabLst>
                <a:tab pos="351155" algn="l"/>
              </a:tabLst>
            </a:pPr>
            <a:r>
              <a:rPr dirty="0" sz="3200" spc="-5">
                <a:latin typeface="Times New Roman"/>
                <a:cs typeface="Times New Roman"/>
              </a:rPr>
              <a:t>Proteins are </a:t>
            </a:r>
            <a:r>
              <a:rPr dirty="0" sz="3200" spc="5">
                <a:latin typeface="Times New Roman"/>
                <a:cs typeface="Times New Roman"/>
              </a:rPr>
              <a:t>the </a:t>
            </a:r>
            <a:r>
              <a:rPr dirty="0" sz="3200" spc="-15">
                <a:latin typeface="Times New Roman"/>
                <a:cs typeface="Times New Roman"/>
              </a:rPr>
              <a:t>most  </a:t>
            </a:r>
            <a:r>
              <a:rPr dirty="0" sz="3200" spc="-5">
                <a:latin typeface="Times New Roman"/>
                <a:cs typeface="Times New Roman"/>
              </a:rPr>
              <a:t>complicated </a:t>
            </a:r>
            <a:r>
              <a:rPr dirty="0" sz="3200" spc="-10">
                <a:latin typeface="Times New Roman"/>
                <a:cs typeface="Times New Roman"/>
              </a:rPr>
              <a:t>organic  molecules </a:t>
            </a:r>
            <a:r>
              <a:rPr dirty="0" sz="3200" spc="-5">
                <a:latin typeface="Times New Roman"/>
                <a:cs typeface="Times New Roman"/>
              </a:rPr>
              <a:t>in living</a:t>
            </a:r>
            <a:r>
              <a:rPr dirty="0" sz="3200" spc="8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organisms.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15232" y="69545"/>
            <a:ext cx="111823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Atom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15900" y="982472"/>
            <a:ext cx="8579485" cy="31432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1155" indent="-339090">
              <a:lnSpc>
                <a:spcPts val="3190"/>
              </a:lnSpc>
              <a:spcBef>
                <a:spcPts val="105"/>
              </a:spcBef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dirty="0" sz="2800" spc="-5">
                <a:latin typeface="Times New Roman"/>
                <a:cs typeface="Times New Roman"/>
              </a:rPr>
              <a:t>An </a:t>
            </a:r>
            <a:r>
              <a:rPr dirty="0" sz="2800" spc="5" b="1">
                <a:latin typeface="Times New Roman"/>
                <a:cs typeface="Times New Roman"/>
              </a:rPr>
              <a:t>atom </a:t>
            </a:r>
            <a:r>
              <a:rPr dirty="0" sz="2800" spc="5">
                <a:latin typeface="Times New Roman"/>
                <a:cs typeface="Times New Roman"/>
              </a:rPr>
              <a:t>is the </a:t>
            </a:r>
            <a:r>
              <a:rPr dirty="0" sz="2800">
                <a:latin typeface="Times New Roman"/>
                <a:cs typeface="Times New Roman"/>
              </a:rPr>
              <a:t>smallest </a:t>
            </a:r>
            <a:r>
              <a:rPr dirty="0" sz="2800" spc="10">
                <a:latin typeface="Times New Roman"/>
                <a:cs typeface="Times New Roman"/>
              </a:rPr>
              <a:t>unit </a:t>
            </a:r>
            <a:r>
              <a:rPr dirty="0" sz="2800" spc="5">
                <a:latin typeface="Times New Roman"/>
                <a:cs typeface="Times New Roman"/>
              </a:rPr>
              <a:t>of any</a:t>
            </a:r>
            <a:r>
              <a:rPr dirty="0" sz="2800" spc="-2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element.</a:t>
            </a:r>
            <a:endParaRPr sz="2800">
              <a:latin typeface="Times New Roman"/>
              <a:cs typeface="Times New Roman"/>
            </a:endParaRPr>
          </a:p>
          <a:p>
            <a:pPr marL="351155" indent="-339090">
              <a:lnSpc>
                <a:spcPts val="3025"/>
              </a:lnSpc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dirty="0" sz="2800" spc="-5">
                <a:latin typeface="Times New Roman"/>
                <a:cs typeface="Times New Roman"/>
              </a:rPr>
              <a:t>An </a:t>
            </a:r>
            <a:r>
              <a:rPr dirty="0" sz="2800" spc="5">
                <a:latin typeface="Times New Roman"/>
                <a:cs typeface="Times New Roman"/>
              </a:rPr>
              <a:t>atom </a:t>
            </a:r>
            <a:r>
              <a:rPr dirty="0" sz="2800">
                <a:latin typeface="Times New Roman"/>
                <a:cs typeface="Times New Roman"/>
              </a:rPr>
              <a:t>consists </a:t>
            </a:r>
            <a:r>
              <a:rPr dirty="0" sz="2800" spc="5">
                <a:latin typeface="Times New Roman"/>
                <a:cs typeface="Times New Roman"/>
              </a:rPr>
              <a:t>of: </a:t>
            </a:r>
            <a:r>
              <a:rPr dirty="0" sz="2800" spc="5" b="1">
                <a:latin typeface="Times New Roman"/>
                <a:cs typeface="Times New Roman"/>
              </a:rPr>
              <a:t>protons</a:t>
            </a:r>
            <a:r>
              <a:rPr dirty="0" sz="2800" spc="5">
                <a:latin typeface="Times New Roman"/>
                <a:cs typeface="Times New Roman"/>
              </a:rPr>
              <a:t>, </a:t>
            </a:r>
            <a:r>
              <a:rPr dirty="0" sz="2800" b="1">
                <a:latin typeface="Times New Roman"/>
                <a:cs typeface="Times New Roman"/>
              </a:rPr>
              <a:t>neutrons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245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electrons.</a:t>
            </a:r>
            <a:endParaRPr sz="2800">
              <a:latin typeface="Times New Roman"/>
              <a:cs typeface="Times New Roman"/>
            </a:endParaRPr>
          </a:p>
          <a:p>
            <a:pPr marL="351155" indent="-339090">
              <a:lnSpc>
                <a:spcPts val="3025"/>
              </a:lnSpc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dirty="0" sz="2800" spc="-5">
                <a:latin typeface="Times New Roman"/>
                <a:cs typeface="Times New Roman"/>
              </a:rPr>
              <a:t>At </a:t>
            </a:r>
            <a:r>
              <a:rPr dirty="0" sz="2800" spc="5">
                <a:latin typeface="Times New Roman"/>
                <a:cs typeface="Times New Roman"/>
              </a:rPr>
              <a:t>the center of </a:t>
            </a:r>
            <a:r>
              <a:rPr dirty="0" sz="2800">
                <a:latin typeface="Times New Roman"/>
                <a:cs typeface="Times New Roman"/>
              </a:rPr>
              <a:t>an </a:t>
            </a:r>
            <a:r>
              <a:rPr dirty="0" sz="2800" spc="5">
                <a:latin typeface="Times New Roman"/>
                <a:cs typeface="Times New Roman"/>
              </a:rPr>
              <a:t>atom is the</a:t>
            </a:r>
            <a:r>
              <a:rPr dirty="0" sz="2800" spc="-280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nucleus</a:t>
            </a:r>
            <a:r>
              <a:rPr dirty="0" sz="2800" spc="5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351155" indent="-339090">
              <a:lnSpc>
                <a:spcPts val="3025"/>
              </a:lnSpc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5">
                <a:latin typeface="Times New Roman"/>
                <a:cs typeface="Times New Roman"/>
              </a:rPr>
              <a:t>nucleus </a:t>
            </a:r>
            <a:r>
              <a:rPr dirty="0" sz="2800">
                <a:latin typeface="Times New Roman"/>
                <a:cs typeface="Times New Roman"/>
              </a:rPr>
              <a:t>contains </a:t>
            </a:r>
            <a:r>
              <a:rPr dirty="0" sz="2800" spc="-5">
                <a:latin typeface="Times New Roman"/>
                <a:cs typeface="Times New Roman"/>
              </a:rPr>
              <a:t>both </a:t>
            </a:r>
            <a:r>
              <a:rPr dirty="0" sz="2800" spc="5">
                <a:latin typeface="Times New Roman"/>
                <a:cs typeface="Times New Roman"/>
              </a:rPr>
              <a:t>protons and</a:t>
            </a:r>
            <a:r>
              <a:rPr dirty="0" sz="2800" spc="-2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neutrons.</a:t>
            </a:r>
            <a:endParaRPr sz="2800">
              <a:latin typeface="Times New Roman"/>
              <a:cs typeface="Times New Roman"/>
            </a:endParaRPr>
          </a:p>
          <a:p>
            <a:pPr marL="351155" marR="5080" indent="-339090">
              <a:lnSpc>
                <a:spcPts val="3030"/>
              </a:lnSpc>
              <a:spcBef>
                <a:spcPts val="210"/>
              </a:spcBef>
              <a:buFont typeface="Wingdings"/>
              <a:buChar char=""/>
              <a:tabLst>
                <a:tab pos="351155" algn="l"/>
                <a:tab pos="351790" algn="l"/>
                <a:tab pos="1869439" algn="l"/>
                <a:tab pos="2716530" algn="l"/>
                <a:tab pos="3878579" algn="l"/>
                <a:tab pos="4488180" algn="l"/>
                <a:tab pos="5748020" algn="l"/>
                <a:tab pos="6202045" algn="l"/>
                <a:tab pos="7717155" algn="l"/>
              </a:tabLst>
            </a:pPr>
            <a:r>
              <a:rPr dirty="0" sz="2800" spc="-10">
                <a:latin typeface="Times New Roman"/>
                <a:cs typeface="Times New Roman"/>
              </a:rPr>
              <a:t>E</a:t>
            </a:r>
            <a:r>
              <a:rPr dirty="0" sz="2800" spc="5">
                <a:latin typeface="Times New Roman"/>
                <a:cs typeface="Times New Roman"/>
              </a:rPr>
              <a:t>l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5">
                <a:latin typeface="Times New Roman"/>
                <a:cs typeface="Times New Roman"/>
              </a:rPr>
              <a:t>t</a:t>
            </a:r>
            <a:r>
              <a:rPr dirty="0" sz="2800" spc="-25">
                <a:latin typeface="Times New Roman"/>
                <a:cs typeface="Times New Roman"/>
              </a:rPr>
              <a:t>r</a:t>
            </a:r>
            <a:r>
              <a:rPr dirty="0" sz="2800" spc="10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15">
                <a:latin typeface="Times New Roman"/>
                <a:cs typeface="Times New Roman"/>
              </a:rPr>
              <a:t>o</a:t>
            </a:r>
            <a:r>
              <a:rPr dirty="0" sz="2800" spc="-25">
                <a:latin typeface="Times New Roman"/>
                <a:cs typeface="Times New Roman"/>
              </a:rPr>
              <a:t>r</a:t>
            </a:r>
            <a:r>
              <a:rPr dirty="0" sz="2800" spc="15">
                <a:latin typeface="Times New Roman"/>
                <a:cs typeface="Times New Roman"/>
              </a:rPr>
              <a:t>b</a:t>
            </a:r>
            <a:r>
              <a:rPr dirty="0" sz="2800" spc="-15">
                <a:latin typeface="Times New Roman"/>
                <a:cs typeface="Times New Roman"/>
              </a:rPr>
              <a:t>i</a:t>
            </a:r>
            <a:r>
              <a:rPr dirty="0" sz="2800">
                <a:latin typeface="Times New Roman"/>
                <a:cs typeface="Times New Roman"/>
              </a:rPr>
              <a:t>t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25">
                <a:latin typeface="Times New Roman"/>
                <a:cs typeface="Times New Roman"/>
              </a:rPr>
              <a:t>r</a:t>
            </a:r>
            <a:r>
              <a:rPr dirty="0" sz="2800" spc="15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u</a:t>
            </a:r>
            <a:r>
              <a:rPr dirty="0" sz="2800" spc="15">
                <a:latin typeface="Times New Roman"/>
                <a:cs typeface="Times New Roman"/>
              </a:rPr>
              <a:t>n</a:t>
            </a:r>
            <a:r>
              <a:rPr dirty="0" sz="2800" spc="5">
                <a:latin typeface="Times New Roman"/>
                <a:cs typeface="Times New Roman"/>
              </a:rPr>
              <a:t>d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5">
                <a:latin typeface="Times New Roman"/>
                <a:cs typeface="Times New Roman"/>
              </a:rPr>
              <a:t>t</a:t>
            </a:r>
            <a:r>
              <a:rPr dirty="0" sz="2800" spc="-10">
                <a:latin typeface="Times New Roman"/>
                <a:cs typeface="Times New Roman"/>
              </a:rPr>
              <a:t>h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15">
                <a:latin typeface="Times New Roman"/>
                <a:cs typeface="Times New Roman"/>
              </a:rPr>
              <a:t>n</a:t>
            </a:r>
            <a:r>
              <a:rPr dirty="0" sz="2800" spc="-10">
                <a:latin typeface="Times New Roman"/>
                <a:cs typeface="Times New Roman"/>
              </a:rPr>
              <a:t>u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5">
                <a:latin typeface="Times New Roman"/>
                <a:cs typeface="Times New Roman"/>
              </a:rPr>
              <a:t>l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15">
                <a:latin typeface="Times New Roman"/>
                <a:cs typeface="Times New Roman"/>
              </a:rPr>
              <a:t>u</a:t>
            </a:r>
            <a:r>
              <a:rPr dirty="0" sz="2800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10">
                <a:latin typeface="Times New Roman"/>
                <a:cs typeface="Times New Roman"/>
              </a:rPr>
              <a:t>i</a:t>
            </a:r>
            <a:r>
              <a:rPr dirty="0" sz="2800" spc="5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p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15">
                <a:latin typeface="Times New Roman"/>
                <a:cs typeface="Times New Roman"/>
              </a:rPr>
              <a:t>t</a:t>
            </a:r>
            <a:r>
              <a:rPr dirty="0" sz="2800" spc="10">
                <a:latin typeface="Times New Roman"/>
                <a:cs typeface="Times New Roman"/>
              </a:rPr>
              <a:t>h</a:t>
            </a:r>
            <a:r>
              <a:rPr dirty="0" sz="2800" spc="-10">
                <a:latin typeface="Times New Roman"/>
                <a:cs typeface="Times New Roman"/>
              </a:rPr>
              <a:t>w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35">
                <a:latin typeface="Times New Roman"/>
                <a:cs typeface="Times New Roman"/>
              </a:rPr>
              <a:t>y</a:t>
            </a:r>
            <a:r>
              <a:rPr dirty="0" sz="2800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ca</a:t>
            </a:r>
            <a:r>
              <a:rPr dirty="0" sz="2800" spc="-15">
                <a:latin typeface="Times New Roman"/>
                <a:cs typeface="Times New Roman"/>
              </a:rPr>
              <a:t>l</a:t>
            </a:r>
            <a:r>
              <a:rPr dirty="0" sz="2800" spc="5">
                <a:latin typeface="Times New Roman"/>
                <a:cs typeface="Times New Roman"/>
              </a:rPr>
              <a:t>l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d  </a:t>
            </a:r>
            <a:r>
              <a:rPr dirty="0" sz="2800">
                <a:latin typeface="Times New Roman"/>
                <a:cs typeface="Times New Roman"/>
              </a:rPr>
              <a:t>orbitals </a:t>
            </a:r>
            <a:r>
              <a:rPr dirty="0" sz="2800" spc="5">
                <a:latin typeface="Times New Roman"/>
                <a:cs typeface="Times New Roman"/>
              </a:rPr>
              <a:t>(or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shells).</a:t>
            </a:r>
            <a:endParaRPr sz="2800">
              <a:latin typeface="Times New Roman"/>
              <a:cs typeface="Times New Roman"/>
            </a:endParaRPr>
          </a:p>
          <a:p>
            <a:pPr marL="351155" indent="-339090">
              <a:lnSpc>
                <a:spcPts val="2805"/>
              </a:lnSpc>
              <a:buFont typeface="Wingdings"/>
              <a:buChar char=""/>
              <a:tabLst>
                <a:tab pos="351155" algn="l"/>
                <a:tab pos="351790" algn="l"/>
                <a:tab pos="1759585" algn="l"/>
                <a:tab pos="2515870" algn="l"/>
                <a:tab pos="4232275" algn="l"/>
                <a:tab pos="5680710" algn="l"/>
                <a:tab pos="6525259" algn="l"/>
                <a:tab pos="8128634" algn="l"/>
              </a:tabLst>
            </a:pPr>
            <a:r>
              <a:rPr dirty="0" sz="2800">
                <a:latin typeface="Times New Roman"/>
                <a:cs typeface="Times New Roman"/>
              </a:rPr>
              <a:t>Prot</a:t>
            </a:r>
            <a:r>
              <a:rPr dirty="0" sz="2800" spc="-15">
                <a:latin typeface="Times New Roman"/>
                <a:cs typeface="Times New Roman"/>
              </a:rPr>
              <a:t>o</a:t>
            </a:r>
            <a:r>
              <a:rPr dirty="0" sz="2800" spc="10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po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-15">
                <a:latin typeface="Times New Roman"/>
                <a:cs typeface="Times New Roman"/>
              </a:rPr>
              <a:t>ti</a:t>
            </a:r>
            <a:r>
              <a:rPr dirty="0" sz="2800" spc="10">
                <a:latin typeface="Times New Roman"/>
                <a:cs typeface="Times New Roman"/>
              </a:rPr>
              <a:t>v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5">
                <a:latin typeface="Times New Roman"/>
                <a:cs typeface="Times New Roman"/>
              </a:rPr>
              <a:t>l</a:t>
            </a:r>
            <a:r>
              <a:rPr dirty="0" sz="2800" spc="5">
                <a:latin typeface="Times New Roman"/>
                <a:cs typeface="Times New Roman"/>
              </a:rPr>
              <a:t>y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c</a:t>
            </a:r>
            <a:r>
              <a:rPr dirty="0" sz="2800" spc="10">
                <a:latin typeface="Times New Roman"/>
                <a:cs typeface="Times New Roman"/>
              </a:rPr>
              <a:t>h</a:t>
            </a:r>
            <a:r>
              <a:rPr dirty="0" sz="2800">
                <a:latin typeface="Times New Roman"/>
                <a:cs typeface="Times New Roman"/>
              </a:rPr>
              <a:t>ar</a:t>
            </a:r>
            <a:r>
              <a:rPr dirty="0" sz="2800" spc="-10">
                <a:latin typeface="Times New Roman"/>
                <a:cs typeface="Times New Roman"/>
              </a:rPr>
              <a:t>g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5">
                <a:latin typeface="Times New Roman"/>
                <a:cs typeface="Times New Roman"/>
              </a:rPr>
              <a:t>d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(+),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 spc="5">
                <a:latin typeface="Times New Roman"/>
                <a:cs typeface="Times New Roman"/>
              </a:rPr>
              <a:t>l</a:t>
            </a:r>
            <a:r>
              <a:rPr dirty="0" sz="2800" spc="-25">
                <a:latin typeface="Times New Roman"/>
                <a:cs typeface="Times New Roman"/>
              </a:rPr>
              <a:t>ec</a:t>
            </a:r>
            <a:r>
              <a:rPr dirty="0" sz="2800" spc="5">
                <a:latin typeface="Times New Roman"/>
                <a:cs typeface="Times New Roman"/>
              </a:rPr>
              <a:t>t</a:t>
            </a:r>
            <a:r>
              <a:rPr dirty="0" sz="2800">
                <a:latin typeface="Times New Roman"/>
                <a:cs typeface="Times New Roman"/>
              </a:rPr>
              <a:t>r</a:t>
            </a:r>
            <a:r>
              <a:rPr dirty="0" sz="2800" spc="-10">
                <a:latin typeface="Times New Roman"/>
                <a:cs typeface="Times New Roman"/>
              </a:rPr>
              <a:t>on</a:t>
            </a:r>
            <a:r>
              <a:rPr dirty="0" sz="2800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are</a:t>
            </a:r>
            <a:endParaRPr sz="2800">
              <a:latin typeface="Times New Roman"/>
              <a:cs typeface="Times New Roman"/>
            </a:endParaRPr>
          </a:p>
          <a:p>
            <a:pPr marL="351155">
              <a:lnSpc>
                <a:spcPts val="3195"/>
              </a:lnSpc>
            </a:pPr>
            <a:r>
              <a:rPr dirty="0" sz="2800">
                <a:latin typeface="Times New Roman"/>
                <a:cs typeface="Times New Roman"/>
              </a:rPr>
              <a:t>negatively </a:t>
            </a:r>
            <a:r>
              <a:rPr dirty="0" sz="2800" spc="5">
                <a:latin typeface="Times New Roman"/>
                <a:cs typeface="Times New Roman"/>
              </a:rPr>
              <a:t>charged </a:t>
            </a:r>
            <a:r>
              <a:rPr dirty="0" sz="2800">
                <a:latin typeface="Times New Roman"/>
                <a:cs typeface="Times New Roman"/>
              </a:rPr>
              <a:t>(-), </a:t>
            </a:r>
            <a:r>
              <a:rPr dirty="0" sz="2800" spc="5">
                <a:latin typeface="Times New Roman"/>
                <a:cs typeface="Times New Roman"/>
              </a:rPr>
              <a:t>and neutrons </a:t>
            </a:r>
            <a:r>
              <a:rPr dirty="0" sz="2800">
                <a:latin typeface="Times New Roman"/>
                <a:cs typeface="Times New Roman"/>
              </a:rPr>
              <a:t>have </a:t>
            </a:r>
            <a:r>
              <a:rPr dirty="0" sz="2800" spc="5">
                <a:latin typeface="Times New Roman"/>
                <a:cs typeface="Times New Roman"/>
              </a:rPr>
              <a:t>no</a:t>
            </a:r>
            <a:r>
              <a:rPr dirty="0" sz="2800" spc="-3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charge.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49879" y="4480559"/>
            <a:ext cx="3840479" cy="2370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53584" y="1267967"/>
            <a:ext cx="2514960" cy="20347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609458" y="2194306"/>
            <a:ext cx="1104265" cy="60388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65"/>
              </a:spcBef>
            </a:pPr>
            <a:r>
              <a:rPr dirty="0" sz="2000" spc="-10" b="1">
                <a:latin typeface="Arial"/>
                <a:cs typeface="Arial"/>
              </a:rPr>
              <a:t>Ca</a:t>
            </a:r>
            <a:r>
              <a:rPr dirty="0" sz="2000" spc="-15" b="1">
                <a:latin typeface="Arial"/>
                <a:cs typeface="Arial"/>
              </a:rPr>
              <a:t>r</a:t>
            </a:r>
            <a:r>
              <a:rPr dirty="0" sz="2000" spc="-5" b="1">
                <a:latin typeface="Arial"/>
                <a:cs typeface="Arial"/>
              </a:rPr>
              <a:t>bo</a:t>
            </a:r>
            <a:r>
              <a:rPr dirty="0" sz="2000" spc="-5" b="1">
                <a:latin typeface="Arial"/>
                <a:cs typeface="Arial"/>
              </a:rPr>
              <a:t>x</a:t>
            </a:r>
            <a:r>
              <a:rPr dirty="0" sz="2000" spc="-40" b="1">
                <a:latin typeface="Arial"/>
                <a:cs typeface="Arial"/>
              </a:rPr>
              <a:t>y</a:t>
            </a:r>
            <a:r>
              <a:rPr dirty="0" sz="2000" spc="-5" b="1">
                <a:latin typeface="Arial"/>
                <a:cs typeface="Arial"/>
              </a:rPr>
              <a:t>l  </a:t>
            </a:r>
            <a:r>
              <a:rPr dirty="0" sz="2000" spc="-10" b="1">
                <a:latin typeface="Arial"/>
                <a:cs typeface="Arial"/>
              </a:rPr>
              <a:t>group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88714" y="2231212"/>
            <a:ext cx="805180" cy="604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280"/>
              </a:lnSpc>
              <a:spcBef>
                <a:spcPts val="95"/>
              </a:spcBef>
            </a:pPr>
            <a:r>
              <a:rPr dirty="0" sz="2000" spc="-80" b="1">
                <a:latin typeface="Arial"/>
                <a:cs typeface="Arial"/>
              </a:rPr>
              <a:t>A</a:t>
            </a:r>
            <a:r>
              <a:rPr dirty="0" sz="2000" spc="-5" b="1">
                <a:latin typeface="Arial"/>
                <a:cs typeface="Arial"/>
              </a:rPr>
              <a:t>mi</a:t>
            </a:r>
            <a:r>
              <a:rPr dirty="0" sz="2000" b="1">
                <a:latin typeface="Arial"/>
                <a:cs typeface="Arial"/>
              </a:rPr>
              <a:t>n</a:t>
            </a:r>
            <a:r>
              <a:rPr dirty="0" sz="2000" spc="-5" b="1">
                <a:latin typeface="Arial"/>
                <a:cs typeface="Arial"/>
              </a:rPr>
              <a:t>o</a:t>
            </a:r>
            <a:endParaRPr sz="2000">
              <a:latin typeface="Arial"/>
              <a:cs typeface="Arial"/>
            </a:endParaRPr>
          </a:p>
          <a:p>
            <a:pPr marL="21590">
              <a:lnSpc>
                <a:spcPts val="2280"/>
              </a:lnSpc>
            </a:pPr>
            <a:r>
              <a:rPr dirty="0" sz="2000" spc="-5" b="1">
                <a:latin typeface="Arial"/>
                <a:cs typeface="Arial"/>
              </a:rPr>
              <a:t>Group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4384" y="1743913"/>
            <a:ext cx="2332355" cy="88074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26390" marR="5080" indent="-314325">
              <a:lnSpc>
                <a:spcPct val="100000"/>
              </a:lnSpc>
              <a:spcBef>
                <a:spcPts val="110"/>
              </a:spcBef>
            </a:pPr>
            <a:r>
              <a:rPr dirty="0" sz="2800" spc="-5" b="1">
                <a:latin typeface="Times New Roman"/>
                <a:cs typeface="Times New Roman"/>
              </a:rPr>
              <a:t>Structure </a:t>
            </a:r>
            <a:r>
              <a:rPr dirty="0" sz="2800" spc="5" b="1">
                <a:latin typeface="Times New Roman"/>
                <a:cs typeface="Times New Roman"/>
              </a:rPr>
              <a:t>of</a:t>
            </a:r>
            <a:r>
              <a:rPr dirty="0" sz="2800" spc="-12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an  </a:t>
            </a:r>
            <a:r>
              <a:rPr dirty="0" sz="2800" b="1">
                <a:latin typeface="Times New Roman"/>
                <a:cs typeface="Times New Roman"/>
              </a:rPr>
              <a:t>amino</a:t>
            </a:r>
            <a:r>
              <a:rPr dirty="0" sz="2800" spc="-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acid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4551" y="275031"/>
            <a:ext cx="8423275" cy="88074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50520" marR="5080" indent="-338455">
              <a:lnSpc>
                <a:spcPct val="100000"/>
              </a:lnSpc>
              <a:spcBef>
                <a:spcPts val="110"/>
              </a:spcBef>
              <a:buFont typeface="Wingdings"/>
              <a:buChar char=""/>
              <a:tabLst>
                <a:tab pos="350520" algn="l"/>
                <a:tab pos="351155" algn="l"/>
                <a:tab pos="942340" algn="l"/>
                <a:tab pos="1988185" algn="l"/>
                <a:tab pos="2734945" algn="l"/>
                <a:tab pos="4015740" algn="l"/>
                <a:tab pos="4469765" algn="l"/>
                <a:tab pos="5512435" algn="l"/>
                <a:tab pos="6497320" algn="l"/>
                <a:tab pos="7168515" algn="l"/>
              </a:tabLst>
            </a:pPr>
            <a:r>
              <a:rPr dirty="0" sz="2800" spc="-10">
                <a:latin typeface="Times New Roman"/>
                <a:cs typeface="Times New Roman"/>
              </a:rPr>
              <a:t>A</a:t>
            </a:r>
            <a:r>
              <a:rPr dirty="0" sz="2800" spc="5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50">
                <a:latin typeface="Times New Roman"/>
                <a:cs typeface="Times New Roman"/>
              </a:rPr>
              <a:t>m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5">
                <a:latin typeface="Times New Roman"/>
                <a:cs typeface="Times New Roman"/>
              </a:rPr>
              <a:t>o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>
                <a:latin typeface="Times New Roman"/>
                <a:cs typeface="Times New Roman"/>
              </a:rPr>
              <a:t>c</a:t>
            </a:r>
            <a:r>
              <a:rPr dirty="0" sz="2800" spc="-15">
                <a:latin typeface="Times New Roman"/>
                <a:cs typeface="Times New Roman"/>
              </a:rPr>
              <a:t>i</a:t>
            </a:r>
            <a:r>
              <a:rPr dirty="0" sz="2800" spc="5">
                <a:latin typeface="Times New Roman"/>
                <a:cs typeface="Times New Roman"/>
              </a:rPr>
              <a:t>d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10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-15">
                <a:latin typeface="Times New Roman"/>
                <a:cs typeface="Times New Roman"/>
              </a:rPr>
              <a:t>t</a:t>
            </a:r>
            <a:r>
              <a:rPr dirty="0" sz="2800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15">
                <a:latin typeface="Times New Roman"/>
                <a:cs typeface="Times New Roman"/>
              </a:rPr>
              <a:t>o</a:t>
            </a:r>
            <a:r>
              <a:rPr dirty="0" sz="2800">
                <a:latin typeface="Times New Roman"/>
                <a:cs typeface="Times New Roman"/>
              </a:rPr>
              <a:t>f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50">
                <a:latin typeface="Times New Roman"/>
                <a:cs typeface="Times New Roman"/>
              </a:rPr>
              <a:t>m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5">
                <a:latin typeface="Times New Roman"/>
                <a:cs typeface="Times New Roman"/>
              </a:rPr>
              <a:t>o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10">
                <a:latin typeface="Times New Roman"/>
                <a:cs typeface="Times New Roman"/>
              </a:rPr>
              <a:t>g</a:t>
            </a:r>
            <a:r>
              <a:rPr dirty="0" sz="2800" spc="-25">
                <a:latin typeface="Times New Roman"/>
                <a:cs typeface="Times New Roman"/>
              </a:rPr>
              <a:t>r</a:t>
            </a:r>
            <a:r>
              <a:rPr dirty="0" sz="2800" spc="10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u</a:t>
            </a:r>
            <a:r>
              <a:rPr dirty="0" sz="2800" spc="5">
                <a:latin typeface="Times New Roman"/>
                <a:cs typeface="Times New Roman"/>
              </a:rPr>
              <a:t>p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ca</a:t>
            </a:r>
            <a:r>
              <a:rPr dirty="0" sz="2800" spc="-25">
                <a:latin typeface="Times New Roman"/>
                <a:cs typeface="Times New Roman"/>
              </a:rPr>
              <a:t>r</a:t>
            </a:r>
            <a:r>
              <a:rPr dirty="0" sz="2800" spc="-10">
                <a:latin typeface="Times New Roman"/>
                <a:cs typeface="Times New Roman"/>
              </a:rPr>
              <a:t>b</a:t>
            </a:r>
            <a:r>
              <a:rPr dirty="0" sz="2800" spc="10">
                <a:latin typeface="Times New Roman"/>
                <a:cs typeface="Times New Roman"/>
              </a:rPr>
              <a:t>ox</a:t>
            </a:r>
            <a:r>
              <a:rPr dirty="0" sz="2800" spc="-35">
                <a:latin typeface="Times New Roman"/>
                <a:cs typeface="Times New Roman"/>
              </a:rPr>
              <a:t>y</a:t>
            </a:r>
            <a:r>
              <a:rPr dirty="0" sz="2800">
                <a:latin typeface="Times New Roman"/>
                <a:cs typeface="Times New Roman"/>
              </a:rPr>
              <a:t>l  </a:t>
            </a:r>
            <a:r>
              <a:rPr dirty="0" sz="2800" spc="10">
                <a:latin typeface="Times New Roman"/>
                <a:cs typeface="Times New Roman"/>
              </a:rPr>
              <a:t>group </a:t>
            </a:r>
            <a:r>
              <a:rPr dirty="0" sz="2800" spc="5">
                <a:latin typeface="Times New Roman"/>
                <a:cs typeface="Times New Roman"/>
              </a:rPr>
              <a:t>attached to the </a:t>
            </a:r>
            <a:r>
              <a:rPr dirty="0" sz="2800" spc="-10">
                <a:latin typeface="Times New Roman"/>
                <a:cs typeface="Times New Roman"/>
              </a:rPr>
              <a:t>same </a:t>
            </a:r>
            <a:r>
              <a:rPr dirty="0" sz="2800" spc="5">
                <a:latin typeface="Times New Roman"/>
                <a:cs typeface="Times New Roman"/>
              </a:rPr>
              <a:t>carbon</a:t>
            </a:r>
            <a:r>
              <a:rPr dirty="0" sz="2800" spc="-27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atom.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23872" y="4422647"/>
            <a:ext cx="5650991" cy="19825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19300" y="4418076"/>
            <a:ext cx="5660390" cy="2146300"/>
          </a:xfrm>
          <a:custGeom>
            <a:avLst/>
            <a:gdLst/>
            <a:ahLst/>
            <a:cxnLst/>
            <a:rect l="l" t="t" r="r" b="b"/>
            <a:pathLst>
              <a:path w="5660390" h="2146300">
                <a:moveTo>
                  <a:pt x="0" y="2145792"/>
                </a:moveTo>
                <a:lnTo>
                  <a:pt x="5660136" y="2145792"/>
                </a:lnTo>
                <a:lnTo>
                  <a:pt x="5660136" y="0"/>
                </a:lnTo>
                <a:lnTo>
                  <a:pt x="0" y="0"/>
                </a:lnTo>
                <a:lnTo>
                  <a:pt x="0" y="214579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13766" y="3425774"/>
            <a:ext cx="8748395" cy="88074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50520" marR="5080" indent="-338455">
              <a:lnSpc>
                <a:spcPct val="100000"/>
              </a:lnSpc>
              <a:spcBef>
                <a:spcPts val="110"/>
              </a:spcBef>
              <a:buFont typeface="Wingdings"/>
              <a:buChar char=""/>
              <a:tabLst>
                <a:tab pos="350520" algn="l"/>
                <a:tab pos="351155" algn="l"/>
                <a:tab pos="1341755" algn="l"/>
                <a:tab pos="2369185" algn="l"/>
                <a:tab pos="3238500" algn="l"/>
                <a:tab pos="5113655" algn="l"/>
                <a:tab pos="5805805" algn="l"/>
                <a:tab pos="7110730" algn="l"/>
                <a:tab pos="7604759" algn="l"/>
              </a:tabLst>
            </a:pPr>
            <a:r>
              <a:rPr dirty="0" sz="2800" spc="-30">
                <a:latin typeface="Times New Roman"/>
                <a:cs typeface="Times New Roman"/>
              </a:rPr>
              <a:t>W</a:t>
            </a:r>
            <a:r>
              <a:rPr dirty="0" sz="2800" spc="15">
                <a:latin typeface="Times New Roman"/>
                <a:cs typeface="Times New Roman"/>
              </a:rPr>
              <a:t>h</a:t>
            </a:r>
            <a:r>
              <a:rPr dirty="0" sz="2800">
                <a:latin typeface="Times New Roman"/>
                <a:cs typeface="Times New Roman"/>
              </a:rPr>
              <a:t>en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50">
                <a:latin typeface="Times New Roman"/>
                <a:cs typeface="Times New Roman"/>
              </a:rPr>
              <a:t>m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5">
                <a:latin typeface="Times New Roman"/>
                <a:cs typeface="Times New Roman"/>
              </a:rPr>
              <a:t>o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ac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-10">
                <a:latin typeface="Times New Roman"/>
                <a:cs typeface="Times New Roman"/>
              </a:rPr>
              <a:t>d</a:t>
            </a:r>
            <a:r>
              <a:rPr dirty="0" sz="2800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(</a:t>
            </a:r>
            <a:r>
              <a:rPr dirty="0" sz="2800" spc="-50">
                <a:latin typeface="Times New Roman"/>
                <a:cs typeface="Times New Roman"/>
              </a:rPr>
              <a:t>m</a:t>
            </a:r>
            <a:r>
              <a:rPr dirty="0" sz="2800" spc="10">
                <a:latin typeface="Times New Roman"/>
                <a:cs typeface="Times New Roman"/>
              </a:rPr>
              <a:t>ono</a:t>
            </a:r>
            <a:r>
              <a:rPr dirty="0" sz="2800" spc="-50">
                <a:latin typeface="Times New Roman"/>
                <a:cs typeface="Times New Roman"/>
              </a:rPr>
              <a:t>m</a:t>
            </a:r>
            <a:r>
              <a:rPr dirty="0" sz="2800">
                <a:latin typeface="Times New Roman"/>
                <a:cs typeface="Times New Roman"/>
              </a:rPr>
              <a:t>er</a:t>
            </a:r>
            <a:r>
              <a:rPr dirty="0" sz="2800" spc="5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)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5">
                <a:latin typeface="Times New Roman"/>
                <a:cs typeface="Times New Roman"/>
              </a:rPr>
              <a:t>l</a:t>
            </a:r>
            <a:r>
              <a:rPr dirty="0" sz="2800" spc="-15">
                <a:latin typeface="Times New Roman"/>
                <a:cs typeface="Times New Roman"/>
              </a:rPr>
              <a:t>in</a:t>
            </a:r>
            <a:r>
              <a:rPr dirty="0" sz="2800" spc="5">
                <a:latin typeface="Times New Roman"/>
                <a:cs typeface="Times New Roman"/>
              </a:rPr>
              <a:t>k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5">
                <a:latin typeface="Times New Roman"/>
                <a:cs typeface="Times New Roman"/>
              </a:rPr>
              <a:t>t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10">
                <a:latin typeface="Times New Roman"/>
                <a:cs typeface="Times New Roman"/>
              </a:rPr>
              <a:t>g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5">
                <a:latin typeface="Times New Roman"/>
                <a:cs typeface="Times New Roman"/>
              </a:rPr>
              <a:t>t</a:t>
            </a:r>
            <a:r>
              <a:rPr dirty="0" sz="2800" spc="-10">
                <a:latin typeface="Times New Roman"/>
                <a:cs typeface="Times New Roman"/>
              </a:rPr>
              <a:t>h</a:t>
            </a:r>
            <a:r>
              <a:rPr dirty="0" sz="2800">
                <a:latin typeface="Times New Roman"/>
                <a:cs typeface="Times New Roman"/>
              </a:rPr>
              <a:t>er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15">
                <a:latin typeface="Times New Roman"/>
                <a:cs typeface="Times New Roman"/>
              </a:rPr>
              <a:t>b</a:t>
            </a:r>
            <a:r>
              <a:rPr dirty="0" sz="2800" spc="5">
                <a:latin typeface="Times New Roman"/>
                <a:cs typeface="Times New Roman"/>
              </a:rPr>
              <a:t>y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b="1">
                <a:latin typeface="Times New Roman"/>
                <a:cs typeface="Times New Roman"/>
              </a:rPr>
              <a:t>peptide  </a:t>
            </a:r>
            <a:r>
              <a:rPr dirty="0" sz="2800" spc="5" b="1">
                <a:latin typeface="Times New Roman"/>
                <a:cs typeface="Times New Roman"/>
              </a:rPr>
              <a:t>bonds </a:t>
            </a:r>
            <a:r>
              <a:rPr dirty="0" sz="2800" spc="5">
                <a:latin typeface="Times New Roman"/>
                <a:cs typeface="Times New Roman"/>
              </a:rPr>
              <a:t>they form </a:t>
            </a:r>
            <a:r>
              <a:rPr dirty="0" sz="2800">
                <a:latin typeface="Times New Roman"/>
                <a:cs typeface="Times New Roman"/>
              </a:rPr>
              <a:t>a </a:t>
            </a:r>
            <a:r>
              <a:rPr dirty="0" sz="2800" spc="5">
                <a:latin typeface="Times New Roman"/>
                <a:cs typeface="Times New Roman"/>
              </a:rPr>
              <a:t>protein</a:t>
            </a:r>
            <a:r>
              <a:rPr dirty="0" sz="2800" spc="-2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(polymer).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1777" y="70561"/>
            <a:ext cx="3718560" cy="69532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/>
              <a:t>4. </a:t>
            </a:r>
            <a:r>
              <a:rPr dirty="0" spc="-5"/>
              <a:t>Nucleic</a:t>
            </a:r>
            <a:r>
              <a:rPr dirty="0" spc="70"/>
              <a:t> </a:t>
            </a:r>
            <a:r>
              <a:rPr dirty="0" spc="-5"/>
              <a:t>acids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4551" y="917193"/>
            <a:ext cx="8424545" cy="30149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0520" marR="5080" indent="-33845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0520" algn="l"/>
                <a:tab pos="351155" algn="l"/>
                <a:tab pos="1677035" algn="l"/>
                <a:tab pos="2628265" algn="l"/>
                <a:tab pos="3284220" algn="l"/>
                <a:tab pos="4573905" algn="l"/>
                <a:tab pos="6232525" algn="l"/>
                <a:tab pos="6985634" algn="l"/>
                <a:tab pos="7900034" algn="l"/>
              </a:tabLst>
            </a:pPr>
            <a:r>
              <a:rPr dirty="0" sz="2800" spc="-5">
                <a:latin typeface="Times New Roman"/>
                <a:cs typeface="Times New Roman"/>
              </a:rPr>
              <a:t>N</a:t>
            </a:r>
            <a:r>
              <a:rPr dirty="0" sz="2800" spc="10">
                <a:latin typeface="Times New Roman"/>
                <a:cs typeface="Times New Roman"/>
              </a:rPr>
              <a:t>u</a:t>
            </a:r>
            <a:r>
              <a:rPr dirty="0" sz="2800">
                <a:latin typeface="Times New Roman"/>
                <a:cs typeface="Times New Roman"/>
              </a:rPr>
              <a:t>cl</a:t>
            </a:r>
            <a:r>
              <a:rPr dirty="0" sz="2800" spc="-30">
                <a:latin typeface="Times New Roman"/>
                <a:cs typeface="Times New Roman"/>
              </a:rPr>
              <a:t>e</a:t>
            </a:r>
            <a:r>
              <a:rPr dirty="0" sz="2800" spc="10">
                <a:latin typeface="Times New Roman"/>
                <a:cs typeface="Times New Roman"/>
              </a:rPr>
              <a:t>i</a:t>
            </a:r>
            <a:r>
              <a:rPr dirty="0" sz="2800">
                <a:latin typeface="Times New Roman"/>
                <a:cs typeface="Times New Roman"/>
              </a:rPr>
              <a:t>c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-15">
                <a:latin typeface="Times New Roman"/>
                <a:cs typeface="Times New Roman"/>
              </a:rPr>
              <a:t>d</a:t>
            </a:r>
            <a:r>
              <a:rPr dirty="0" sz="2800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5">
                <a:latin typeface="Times New Roman"/>
                <a:cs typeface="Times New Roman"/>
              </a:rPr>
              <a:t>o</a:t>
            </a:r>
            <a:r>
              <a:rPr dirty="0" sz="2800">
                <a:latin typeface="Times New Roman"/>
                <a:cs typeface="Times New Roman"/>
              </a:rPr>
              <a:t>r</a:t>
            </a:r>
            <a:r>
              <a:rPr dirty="0" sz="2800" spc="10">
                <a:latin typeface="Times New Roman"/>
                <a:cs typeface="Times New Roman"/>
              </a:rPr>
              <a:t>g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5">
                <a:latin typeface="Times New Roman"/>
                <a:cs typeface="Times New Roman"/>
              </a:rPr>
              <a:t>n</a:t>
            </a:r>
            <a:r>
              <a:rPr dirty="0" sz="2800" spc="-15">
                <a:latin typeface="Times New Roman"/>
                <a:cs typeface="Times New Roman"/>
              </a:rPr>
              <a:t>i</a:t>
            </a:r>
            <a:r>
              <a:rPr dirty="0" sz="2800">
                <a:latin typeface="Times New Roman"/>
                <a:cs typeface="Times New Roman"/>
              </a:rPr>
              <a:t>c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40">
                <a:latin typeface="Times New Roman"/>
                <a:cs typeface="Times New Roman"/>
              </a:rPr>
              <a:t>m</a:t>
            </a:r>
            <a:r>
              <a:rPr dirty="0" sz="2800" spc="5">
                <a:latin typeface="Times New Roman"/>
                <a:cs typeface="Times New Roman"/>
              </a:rPr>
              <a:t>ol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c</a:t>
            </a:r>
            <a:r>
              <a:rPr dirty="0" sz="2800" spc="-15">
                <a:latin typeface="Times New Roman"/>
                <a:cs typeface="Times New Roman"/>
              </a:rPr>
              <a:t>ul</a:t>
            </a:r>
            <a:r>
              <a:rPr dirty="0" sz="2800">
                <a:latin typeface="Times New Roman"/>
                <a:cs typeface="Times New Roman"/>
              </a:rPr>
              <a:t>es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5">
                <a:latin typeface="Times New Roman"/>
                <a:cs typeface="Times New Roman"/>
              </a:rPr>
              <a:t>th</a:t>
            </a:r>
            <a:r>
              <a:rPr dirty="0" sz="2800">
                <a:latin typeface="Times New Roman"/>
                <a:cs typeface="Times New Roman"/>
              </a:rPr>
              <a:t>at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5">
                <a:latin typeface="Times New Roman"/>
                <a:cs typeface="Times New Roman"/>
              </a:rPr>
              <a:t>r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5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d  </a:t>
            </a:r>
            <a:r>
              <a:rPr dirty="0" sz="2800">
                <a:latin typeface="Times New Roman"/>
                <a:cs typeface="Times New Roman"/>
              </a:rPr>
              <a:t>transmit genetic (hereditary)</a:t>
            </a:r>
            <a:r>
              <a:rPr dirty="0" sz="2800" spc="-1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information.</a:t>
            </a:r>
            <a:endParaRPr sz="2800">
              <a:latin typeface="Times New Roman"/>
              <a:cs typeface="Times New Roman"/>
            </a:endParaRPr>
          </a:p>
          <a:p>
            <a:pPr marL="350520" indent="-33845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0520" algn="l"/>
                <a:tab pos="351155" algn="l"/>
              </a:tabLst>
            </a:pPr>
            <a:r>
              <a:rPr dirty="0" sz="2800">
                <a:latin typeface="Times New Roman"/>
                <a:cs typeface="Times New Roman"/>
              </a:rPr>
              <a:t>Examples: </a:t>
            </a:r>
            <a:r>
              <a:rPr dirty="0" sz="2800" spc="-5">
                <a:latin typeface="Times New Roman"/>
                <a:cs typeface="Times New Roman"/>
              </a:rPr>
              <a:t>DNA </a:t>
            </a:r>
            <a:r>
              <a:rPr dirty="0" sz="2800">
                <a:latin typeface="Times New Roman"/>
                <a:cs typeface="Times New Roman"/>
              </a:rPr>
              <a:t>–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RNA</a:t>
            </a:r>
            <a:endParaRPr sz="2800">
              <a:latin typeface="Times New Roman"/>
              <a:cs typeface="Times New Roman"/>
            </a:endParaRPr>
          </a:p>
          <a:p>
            <a:pPr marL="350520" indent="-338455">
              <a:lnSpc>
                <a:spcPct val="100000"/>
              </a:lnSpc>
              <a:buFont typeface="Wingdings"/>
              <a:buChar char=""/>
              <a:tabLst>
                <a:tab pos="350520" algn="l"/>
                <a:tab pos="351155" algn="l"/>
              </a:tabLst>
            </a:pPr>
            <a:r>
              <a:rPr dirty="0" sz="2800" spc="-5">
                <a:latin typeface="Times New Roman"/>
                <a:cs typeface="Times New Roman"/>
              </a:rPr>
              <a:t>DNA </a:t>
            </a:r>
            <a:r>
              <a:rPr dirty="0" sz="2800" spc="5">
                <a:latin typeface="Times New Roman"/>
                <a:cs typeface="Times New Roman"/>
              </a:rPr>
              <a:t>is </a:t>
            </a:r>
            <a:r>
              <a:rPr dirty="0" sz="2800">
                <a:latin typeface="Times New Roman"/>
                <a:cs typeface="Times New Roman"/>
              </a:rPr>
              <a:t>a </a:t>
            </a:r>
            <a:r>
              <a:rPr dirty="0" sz="2800" spc="5">
                <a:latin typeface="Times New Roman"/>
                <a:cs typeface="Times New Roman"/>
              </a:rPr>
              <a:t>double</a:t>
            </a:r>
            <a:r>
              <a:rPr dirty="0" sz="2800" spc="-1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strand.</a:t>
            </a:r>
            <a:endParaRPr sz="2800">
              <a:latin typeface="Times New Roman"/>
              <a:cs typeface="Times New Roman"/>
            </a:endParaRPr>
          </a:p>
          <a:p>
            <a:pPr marL="350520" indent="-338455">
              <a:lnSpc>
                <a:spcPct val="100000"/>
              </a:lnSpc>
              <a:buFont typeface="Wingdings"/>
              <a:buChar char=""/>
              <a:tabLst>
                <a:tab pos="350520" algn="l"/>
                <a:tab pos="351155" algn="l"/>
              </a:tabLst>
            </a:pPr>
            <a:r>
              <a:rPr dirty="0" sz="2800">
                <a:latin typeface="Times New Roman"/>
                <a:cs typeface="Times New Roman"/>
              </a:rPr>
              <a:t>RNA </a:t>
            </a:r>
            <a:r>
              <a:rPr dirty="0" sz="2800" spc="5">
                <a:latin typeface="Times New Roman"/>
                <a:cs typeface="Times New Roman"/>
              </a:rPr>
              <a:t>is </a:t>
            </a:r>
            <a:r>
              <a:rPr dirty="0" sz="2800">
                <a:latin typeface="Times New Roman"/>
                <a:cs typeface="Times New Roman"/>
              </a:rPr>
              <a:t>a </a:t>
            </a:r>
            <a:r>
              <a:rPr dirty="0" sz="2800" spc="10">
                <a:latin typeface="Times New Roman"/>
                <a:cs typeface="Times New Roman"/>
              </a:rPr>
              <a:t>single</a:t>
            </a:r>
            <a:r>
              <a:rPr dirty="0" sz="2800" spc="-1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strand.</a:t>
            </a:r>
            <a:endParaRPr sz="2800">
              <a:latin typeface="Times New Roman"/>
              <a:cs typeface="Times New Roman"/>
            </a:endParaRPr>
          </a:p>
          <a:p>
            <a:pPr marL="350520" marR="6350" indent="-33845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0520" algn="l"/>
                <a:tab pos="351155" algn="l"/>
                <a:tab pos="902335" algn="l"/>
                <a:tab pos="2241550" algn="l"/>
                <a:tab pos="3149600" algn="l"/>
                <a:tab pos="4881880" algn="l"/>
                <a:tab pos="6183630" algn="l"/>
                <a:tab pos="6793230" algn="l"/>
              </a:tabLst>
            </a:pPr>
            <a:r>
              <a:rPr dirty="0" sz="2800" spc="5">
                <a:latin typeface="Times New Roman"/>
                <a:cs typeface="Times New Roman"/>
              </a:rPr>
              <a:t>A</a:t>
            </a:r>
            <a:r>
              <a:rPr dirty="0" sz="2800" spc="5">
                <a:latin typeface="Times New Roman"/>
                <a:cs typeface="Times New Roman"/>
              </a:rPr>
              <a:t>	</a:t>
            </a:r>
            <a:r>
              <a:rPr dirty="0" sz="2800" spc="5">
                <a:latin typeface="Times New Roman"/>
                <a:cs typeface="Times New Roman"/>
              </a:rPr>
              <a:t>n</a:t>
            </a:r>
            <a:r>
              <a:rPr dirty="0" sz="2800" spc="-15">
                <a:latin typeface="Times New Roman"/>
                <a:cs typeface="Times New Roman"/>
              </a:rPr>
              <a:t>u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5">
                <a:latin typeface="Times New Roman"/>
                <a:cs typeface="Times New Roman"/>
              </a:rPr>
              <a:t>l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>
                <a:latin typeface="Times New Roman"/>
                <a:cs typeface="Times New Roman"/>
              </a:rPr>
              <a:t>c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>
                <a:latin typeface="Times New Roman"/>
                <a:cs typeface="Times New Roman"/>
              </a:rPr>
              <a:t>d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(</a:t>
            </a:r>
            <a:r>
              <a:rPr dirty="0" sz="2800" spc="-15">
                <a:latin typeface="Times New Roman"/>
                <a:cs typeface="Times New Roman"/>
              </a:rPr>
              <a:t>p</a:t>
            </a:r>
            <a:r>
              <a:rPr dirty="0" sz="2800" spc="5">
                <a:latin typeface="Times New Roman"/>
                <a:cs typeface="Times New Roman"/>
              </a:rPr>
              <a:t>ol</a:t>
            </a:r>
            <a:r>
              <a:rPr dirty="0" sz="2800" spc="-15">
                <a:latin typeface="Times New Roman"/>
                <a:cs typeface="Times New Roman"/>
              </a:rPr>
              <a:t>y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>
                <a:latin typeface="Times New Roman"/>
                <a:cs typeface="Times New Roman"/>
              </a:rPr>
              <a:t>er)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c</a:t>
            </a:r>
            <a:r>
              <a:rPr dirty="0" sz="2800" spc="-15">
                <a:latin typeface="Times New Roman"/>
                <a:cs typeface="Times New Roman"/>
              </a:rPr>
              <a:t>o</a:t>
            </a:r>
            <a:r>
              <a:rPr dirty="0" sz="2800" spc="5">
                <a:latin typeface="Times New Roman"/>
                <a:cs typeface="Times New Roman"/>
              </a:rPr>
              <a:t>n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-15">
                <a:latin typeface="Times New Roman"/>
                <a:cs typeface="Times New Roman"/>
              </a:rPr>
              <a:t>i</a:t>
            </a:r>
            <a:r>
              <a:rPr dirty="0" sz="2800" spc="5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t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10">
                <a:latin typeface="Times New Roman"/>
                <a:cs typeface="Times New Roman"/>
              </a:rPr>
              <a:t>o</a:t>
            </a:r>
            <a:r>
              <a:rPr dirty="0" sz="2800">
                <a:latin typeface="Times New Roman"/>
                <a:cs typeface="Times New Roman"/>
              </a:rPr>
              <a:t>f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5">
                <a:latin typeface="Times New Roman"/>
                <a:cs typeface="Times New Roman"/>
              </a:rPr>
              <a:t>n</a:t>
            </a:r>
            <a:r>
              <a:rPr dirty="0" sz="2800" spc="-15">
                <a:latin typeface="Times New Roman"/>
                <a:cs typeface="Times New Roman"/>
              </a:rPr>
              <a:t>u</a:t>
            </a:r>
            <a:r>
              <a:rPr dirty="0" sz="2800">
                <a:latin typeface="Times New Roman"/>
                <a:cs typeface="Times New Roman"/>
              </a:rPr>
              <a:t>c</a:t>
            </a:r>
            <a:r>
              <a:rPr dirty="0" sz="2800" spc="-15">
                <a:latin typeface="Times New Roman"/>
                <a:cs typeface="Times New Roman"/>
              </a:rPr>
              <a:t>l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5">
                <a:latin typeface="Times New Roman"/>
                <a:cs typeface="Times New Roman"/>
              </a:rPr>
              <a:t>o</a:t>
            </a:r>
            <a:r>
              <a:rPr dirty="0" sz="2800" spc="-15">
                <a:latin typeface="Times New Roman"/>
                <a:cs typeface="Times New Roman"/>
              </a:rPr>
              <a:t>ti</a:t>
            </a:r>
            <a:r>
              <a:rPr dirty="0" sz="2800" spc="5">
                <a:latin typeface="Times New Roman"/>
                <a:cs typeface="Times New Roman"/>
              </a:rPr>
              <a:t>d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s  </a:t>
            </a:r>
            <a:r>
              <a:rPr dirty="0" sz="2800" spc="-5">
                <a:latin typeface="Times New Roman"/>
                <a:cs typeface="Times New Roman"/>
              </a:rPr>
              <a:t>(monomers).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47288" y="3971544"/>
            <a:ext cx="5138927" cy="2599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71544" y="3194304"/>
            <a:ext cx="4504882" cy="304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877817" y="5259704"/>
            <a:ext cx="1440815" cy="87820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algn="ctr" marL="12065" marR="5080" indent="3175">
              <a:lnSpc>
                <a:spcPts val="2160"/>
              </a:lnSpc>
              <a:spcBef>
                <a:spcPts val="365"/>
              </a:spcBef>
            </a:pPr>
            <a:r>
              <a:rPr dirty="0" sz="2000" spc="-5" b="1">
                <a:latin typeface="Times New Roman"/>
                <a:cs typeface="Times New Roman"/>
              </a:rPr>
              <a:t>Phosphate  </a:t>
            </a:r>
            <a:r>
              <a:rPr dirty="0" sz="2000" spc="-15" b="1">
                <a:latin typeface="Times New Roman"/>
                <a:cs typeface="Times New Roman"/>
              </a:rPr>
              <a:t>Group  </a:t>
            </a:r>
            <a:r>
              <a:rPr dirty="0" sz="2000" spc="-395" b="1">
                <a:latin typeface="Times New Roman"/>
                <a:cs typeface="Times New Roman"/>
              </a:rPr>
              <a:t>تافسوف</a:t>
            </a:r>
            <a:r>
              <a:rPr dirty="0" sz="2000" spc="-340" b="1">
                <a:latin typeface="Times New Roman"/>
                <a:cs typeface="Times New Roman"/>
              </a:rPr>
              <a:t> </a:t>
            </a:r>
            <a:r>
              <a:rPr dirty="0" sz="2000" spc="30" b="1">
                <a:latin typeface="Times New Roman"/>
                <a:cs typeface="Times New Roman"/>
              </a:rPr>
              <a:t>ةعومجم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98817" y="4613605"/>
            <a:ext cx="1417955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6985">
              <a:lnSpc>
                <a:spcPts val="2280"/>
              </a:lnSpc>
              <a:spcBef>
                <a:spcPts val="95"/>
              </a:spcBef>
            </a:pPr>
            <a:r>
              <a:rPr dirty="0" sz="2000" spc="-5" b="1">
                <a:latin typeface="Times New Roman"/>
                <a:cs typeface="Times New Roman"/>
              </a:rPr>
              <a:t>Nitrogenous</a:t>
            </a:r>
            <a:endParaRPr sz="2000">
              <a:latin typeface="Times New Roman"/>
              <a:cs typeface="Times New Roman"/>
            </a:endParaRPr>
          </a:p>
          <a:p>
            <a:pPr algn="ctr" marL="6350">
              <a:lnSpc>
                <a:spcPts val="2160"/>
              </a:lnSpc>
            </a:pPr>
            <a:r>
              <a:rPr dirty="0" sz="2000" b="1">
                <a:latin typeface="Times New Roman"/>
                <a:cs typeface="Times New Roman"/>
              </a:rPr>
              <a:t>Base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ts val="2280"/>
              </a:lnSpc>
            </a:pPr>
            <a:r>
              <a:rPr dirty="0" sz="2000" spc="-409" b="1">
                <a:latin typeface="Times New Roman"/>
                <a:cs typeface="Times New Roman"/>
              </a:rPr>
              <a:t>ةينيجورتين</a:t>
            </a:r>
            <a:r>
              <a:rPr dirty="0" sz="2000" spc="-325" b="1">
                <a:latin typeface="Times New Roman"/>
                <a:cs typeface="Times New Roman"/>
              </a:rPr>
              <a:t> </a:t>
            </a:r>
            <a:r>
              <a:rPr dirty="0" sz="2000" spc="-130" b="1">
                <a:latin typeface="Times New Roman"/>
                <a:cs typeface="Times New Roman"/>
              </a:rPr>
              <a:t>ةدعاق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88177" y="5869635"/>
            <a:ext cx="673735" cy="604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2280"/>
              </a:lnSpc>
              <a:spcBef>
                <a:spcPts val="95"/>
              </a:spcBef>
            </a:pPr>
            <a:r>
              <a:rPr dirty="0" sz="2000" spc="-5" b="1">
                <a:latin typeface="Times New Roman"/>
                <a:cs typeface="Times New Roman"/>
              </a:rPr>
              <a:t>S</a:t>
            </a:r>
            <a:r>
              <a:rPr dirty="0" sz="2000" spc="-15" b="1">
                <a:latin typeface="Times New Roman"/>
                <a:cs typeface="Times New Roman"/>
              </a:rPr>
              <a:t>u</a:t>
            </a:r>
            <a:r>
              <a:rPr dirty="0" sz="2000" b="1">
                <a:latin typeface="Times New Roman"/>
                <a:cs typeface="Times New Roman"/>
              </a:rPr>
              <a:t>ga</a:t>
            </a:r>
            <a:r>
              <a:rPr dirty="0" sz="2000" spc="-5" b="1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ts val="2280"/>
              </a:lnSpc>
            </a:pPr>
            <a:r>
              <a:rPr dirty="0" sz="2000" spc="-320" b="1">
                <a:latin typeface="Times New Roman"/>
                <a:cs typeface="Times New Roman"/>
              </a:rPr>
              <a:t>ركس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4843" y="4291406"/>
            <a:ext cx="3132455" cy="4540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800" b="1">
                <a:latin typeface="Times New Roman"/>
                <a:cs typeface="Times New Roman"/>
              </a:rPr>
              <a:t>Nucleotide</a:t>
            </a:r>
            <a:r>
              <a:rPr dirty="0" sz="2800" spc="-10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structure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0692" y="104911"/>
            <a:ext cx="8058784" cy="2806700"/>
          </a:xfrm>
          <a:prstGeom prst="rect">
            <a:avLst/>
          </a:prstGeom>
        </p:spPr>
        <p:txBody>
          <a:bodyPr wrap="square" lIns="0" tIns="173990" rIns="0" bIns="0" rtlCol="0" vert="horz">
            <a:spAutoFit/>
          </a:bodyPr>
          <a:lstStyle/>
          <a:p>
            <a:pPr marL="350520" indent="-338455">
              <a:lnSpc>
                <a:spcPct val="100000"/>
              </a:lnSpc>
              <a:spcBef>
                <a:spcPts val="1370"/>
              </a:spcBef>
              <a:buFont typeface="Wingdings"/>
              <a:buChar char=""/>
              <a:tabLst>
                <a:tab pos="350520" algn="l"/>
                <a:tab pos="351155" algn="l"/>
              </a:tabLst>
            </a:pPr>
            <a:r>
              <a:rPr dirty="0" sz="2800" b="1">
                <a:latin typeface="Times New Roman"/>
                <a:cs typeface="Times New Roman"/>
              </a:rPr>
              <a:t>Nucleotides </a:t>
            </a:r>
            <a:r>
              <a:rPr dirty="0" sz="2800">
                <a:latin typeface="Times New Roman"/>
                <a:cs typeface="Times New Roman"/>
              </a:rPr>
              <a:t>consist </a:t>
            </a:r>
            <a:r>
              <a:rPr dirty="0" sz="2800" spc="5">
                <a:latin typeface="Times New Roman"/>
                <a:cs typeface="Times New Roman"/>
              </a:rPr>
              <a:t>of 3</a:t>
            </a:r>
            <a:r>
              <a:rPr dirty="0" sz="2800" spc="-1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parts:</a:t>
            </a:r>
            <a:endParaRPr sz="2800">
              <a:latin typeface="Times New Roman"/>
              <a:cs typeface="Times New Roman"/>
            </a:endParaRPr>
          </a:p>
          <a:p>
            <a:pPr lvl="1" marL="1503680" marR="5080" indent="-341630">
              <a:lnSpc>
                <a:spcPct val="100000"/>
              </a:lnSpc>
              <a:spcBef>
                <a:spcPts val="1275"/>
              </a:spcBef>
              <a:buAutoNum type="arabicPeriod"/>
              <a:tabLst>
                <a:tab pos="1504315" algn="l"/>
              </a:tabLst>
            </a:pPr>
            <a:r>
              <a:rPr dirty="0" sz="2800" spc="5">
                <a:latin typeface="Times New Roman"/>
                <a:cs typeface="Times New Roman"/>
              </a:rPr>
              <a:t>A </a:t>
            </a:r>
            <a:r>
              <a:rPr dirty="0" sz="2800">
                <a:latin typeface="Times New Roman"/>
                <a:cs typeface="Times New Roman"/>
              </a:rPr>
              <a:t>five-carbon </a:t>
            </a:r>
            <a:r>
              <a:rPr dirty="0" sz="2800" spc="5">
                <a:latin typeface="Times New Roman"/>
                <a:cs typeface="Times New Roman"/>
              </a:rPr>
              <a:t>sugar called ribose (in </a:t>
            </a:r>
            <a:r>
              <a:rPr dirty="0" sz="2800" spc="-5">
                <a:latin typeface="Times New Roman"/>
                <a:cs typeface="Times New Roman"/>
              </a:rPr>
              <a:t>RNA)</a:t>
            </a:r>
            <a:r>
              <a:rPr dirty="0" sz="2800" spc="-4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or  </a:t>
            </a:r>
            <a:r>
              <a:rPr dirty="0" sz="2800">
                <a:latin typeface="Times New Roman"/>
                <a:cs typeface="Times New Roman"/>
              </a:rPr>
              <a:t>deoxyribose (in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DNA)</a:t>
            </a:r>
            <a:endParaRPr sz="2800">
              <a:latin typeface="Times New Roman"/>
              <a:cs typeface="Times New Roman"/>
            </a:endParaRPr>
          </a:p>
          <a:p>
            <a:pPr lvl="1" marL="1503680" indent="-342265">
              <a:lnSpc>
                <a:spcPct val="100000"/>
              </a:lnSpc>
              <a:spcBef>
                <a:spcPts val="1275"/>
              </a:spcBef>
              <a:buAutoNum type="arabicPeriod"/>
              <a:tabLst>
                <a:tab pos="1504315" algn="l"/>
              </a:tabLst>
            </a:pPr>
            <a:r>
              <a:rPr dirty="0" sz="2800" spc="5">
                <a:latin typeface="Times New Roman"/>
                <a:cs typeface="Times New Roman"/>
              </a:rPr>
              <a:t>Phosphate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group</a:t>
            </a:r>
            <a:endParaRPr sz="2800">
              <a:latin typeface="Times New Roman"/>
              <a:cs typeface="Times New Roman"/>
            </a:endParaRPr>
          </a:p>
          <a:p>
            <a:pPr lvl="1" marL="1503680" indent="-342265">
              <a:lnSpc>
                <a:spcPct val="100000"/>
              </a:lnSpc>
              <a:spcBef>
                <a:spcPts val="1275"/>
              </a:spcBef>
              <a:buAutoNum type="arabicPeriod"/>
              <a:tabLst>
                <a:tab pos="1504315" algn="l"/>
              </a:tabLst>
            </a:pPr>
            <a:r>
              <a:rPr dirty="0" sz="2800">
                <a:latin typeface="Times New Roman"/>
                <a:cs typeface="Times New Roman"/>
              </a:rPr>
              <a:t>Nitrogenous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base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3957" y="271729"/>
            <a:ext cx="6652259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Nitrogenous </a:t>
            </a:r>
            <a:r>
              <a:rPr dirty="0" sz="3600"/>
              <a:t>bases of nucleic</a:t>
            </a:r>
            <a:r>
              <a:rPr dirty="0" sz="3600" spc="-90"/>
              <a:t> </a:t>
            </a:r>
            <a:r>
              <a:rPr dirty="0" sz="3600"/>
              <a:t>acids</a:t>
            </a:r>
            <a:endParaRPr sz="3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7187" y="1058925"/>
          <a:ext cx="8568055" cy="5013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5455"/>
                <a:gridCol w="4274185"/>
              </a:tblGrid>
              <a:tr h="1000125"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2400" spc="5" b="1">
                          <a:solidFill>
                            <a:srgbClr val="FFFFFF"/>
                          </a:solidFill>
                          <a:latin typeface="MS PGothic"/>
                          <a:cs typeface="MS PGothic"/>
                        </a:rPr>
                        <a:t>DNA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MS PGothic"/>
                          <a:cs typeface="MS PGothic"/>
                        </a:rPr>
                        <a:t>nitrogenous </a:t>
                      </a:r>
                      <a:r>
                        <a:rPr dirty="0" sz="2400" spc="5" b="1">
                          <a:solidFill>
                            <a:srgbClr val="FFFFFF"/>
                          </a:solidFill>
                          <a:latin typeface="MS PGothic"/>
                          <a:cs typeface="MS PGothic"/>
                        </a:rPr>
                        <a:t>bases</a:t>
                      </a:r>
                      <a:r>
                        <a:rPr dirty="0" sz="2400" spc="-195" b="1">
                          <a:solidFill>
                            <a:srgbClr val="FFFFF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2400" spc="5" b="1">
                          <a:solidFill>
                            <a:srgbClr val="FFFFFF"/>
                          </a:solidFill>
                          <a:latin typeface="MS PGothic"/>
                          <a:cs typeface="MS PGothic"/>
                        </a:rPr>
                        <a:t>are</a:t>
                      </a:r>
                      <a:endParaRPr sz="2400">
                        <a:latin typeface="MS PGothic"/>
                        <a:cs typeface="MS PGothic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7945A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2400" spc="5" b="1">
                          <a:solidFill>
                            <a:srgbClr val="FFFFFF"/>
                          </a:solidFill>
                          <a:latin typeface="MS PGothic"/>
                          <a:cs typeface="MS PGothic"/>
                        </a:rPr>
                        <a:t>RNA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MS PGothic"/>
                          <a:cs typeface="MS PGothic"/>
                        </a:rPr>
                        <a:t>nitrogenous bases</a:t>
                      </a:r>
                      <a:r>
                        <a:rPr dirty="0" sz="2400" spc="-170" b="1">
                          <a:solidFill>
                            <a:srgbClr val="FFFFF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2400" spc="5" b="1">
                          <a:solidFill>
                            <a:srgbClr val="FFFFFF"/>
                          </a:solidFill>
                          <a:latin typeface="MS PGothic"/>
                          <a:cs typeface="MS PGothic"/>
                        </a:rPr>
                        <a:t>are</a:t>
                      </a:r>
                      <a:endParaRPr sz="2400">
                        <a:latin typeface="MS PGothic"/>
                        <a:cs typeface="MS PGothic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7945A"/>
                    </a:solidFill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2400">
                          <a:latin typeface="MS PGothic"/>
                          <a:cs typeface="MS PGothic"/>
                        </a:rPr>
                        <a:t>adenine</a:t>
                      </a:r>
                      <a:r>
                        <a:rPr dirty="0" sz="2400" spc="-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2400" spc="-10">
                          <a:latin typeface="MS PGothic"/>
                          <a:cs typeface="MS PGothic"/>
                        </a:rPr>
                        <a:t>(A)</a:t>
                      </a:r>
                      <a:endParaRPr sz="24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D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2400">
                          <a:latin typeface="MS PGothic"/>
                          <a:cs typeface="MS PGothic"/>
                        </a:rPr>
                        <a:t>adenine</a:t>
                      </a:r>
                      <a:r>
                        <a:rPr dirty="0" sz="2400" spc="-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2400" spc="-10">
                          <a:latin typeface="MS PGothic"/>
                          <a:cs typeface="MS PGothic"/>
                        </a:rPr>
                        <a:t>(A)</a:t>
                      </a:r>
                      <a:endParaRPr sz="24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D1"/>
                    </a:solidFill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2400">
                          <a:latin typeface="MS PGothic"/>
                          <a:cs typeface="MS PGothic"/>
                        </a:rPr>
                        <a:t>cytosine</a:t>
                      </a:r>
                      <a:r>
                        <a:rPr dirty="0" sz="2400" spc="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2400" spc="-15">
                          <a:latin typeface="MS PGothic"/>
                          <a:cs typeface="MS PGothic"/>
                        </a:rPr>
                        <a:t>(C)</a:t>
                      </a:r>
                      <a:endParaRPr sz="24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2400">
                          <a:latin typeface="MS PGothic"/>
                          <a:cs typeface="MS PGothic"/>
                        </a:rPr>
                        <a:t>cytosine</a:t>
                      </a:r>
                      <a:r>
                        <a:rPr dirty="0" sz="2400" spc="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2400" spc="-10">
                          <a:latin typeface="MS PGothic"/>
                          <a:cs typeface="MS PGothic"/>
                        </a:rPr>
                        <a:t>(C)</a:t>
                      </a:r>
                      <a:endParaRPr sz="24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A"/>
                    </a:solidFill>
                  </a:tcPr>
                </a:tc>
              </a:tr>
              <a:tr h="999998"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2400">
                          <a:latin typeface="MS PGothic"/>
                          <a:cs typeface="MS PGothic"/>
                        </a:rPr>
                        <a:t>guanine</a:t>
                      </a:r>
                      <a:r>
                        <a:rPr dirty="0" sz="2400" spc="-5">
                          <a:latin typeface="MS PGothic"/>
                          <a:cs typeface="MS PGothic"/>
                        </a:rPr>
                        <a:t> (G)</a:t>
                      </a:r>
                      <a:endParaRPr sz="2400">
                        <a:latin typeface="MS PGothic"/>
                        <a:cs typeface="MS PGothic"/>
                      </a:endParaRPr>
                    </a:p>
                  </a:txBody>
                  <a:tcPr marL="0" marR="0" marB="0" marT="565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D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2400">
                          <a:latin typeface="MS PGothic"/>
                          <a:cs typeface="MS PGothic"/>
                        </a:rPr>
                        <a:t>guanine</a:t>
                      </a:r>
                      <a:r>
                        <a:rPr dirty="0" sz="2400" spc="-5">
                          <a:latin typeface="MS PGothic"/>
                          <a:cs typeface="MS PGothic"/>
                        </a:rPr>
                        <a:t> (G)</a:t>
                      </a:r>
                      <a:endParaRPr sz="2400">
                        <a:latin typeface="MS PGothic"/>
                        <a:cs typeface="MS PGothic"/>
                      </a:endParaRPr>
                    </a:p>
                  </a:txBody>
                  <a:tcPr marL="0" marR="0" marB="0" marT="565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D1"/>
                    </a:solidFill>
                  </a:tcPr>
                </a:tc>
              </a:tr>
              <a:tr h="1000188">
                <a:tc>
                  <a:txBody>
                    <a:bodyPr/>
                    <a:lstStyle/>
                    <a:p>
                      <a:pPr algn="ctr" marR="8064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2400" spc="-5">
                          <a:latin typeface="MS PGothic"/>
                          <a:cs typeface="MS PGothic"/>
                        </a:rPr>
                        <a:t>thymine</a:t>
                      </a:r>
                      <a:r>
                        <a:rPr dirty="0" sz="2400" spc="2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2400" spc="-5">
                          <a:latin typeface="MS PGothic"/>
                          <a:cs typeface="MS PGothic"/>
                        </a:rPr>
                        <a:t>(T)</a:t>
                      </a:r>
                      <a:endParaRPr sz="24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400">
                          <a:latin typeface="MS PGothic"/>
                          <a:cs typeface="MS PGothic"/>
                        </a:rPr>
                        <a:t>uracil</a:t>
                      </a:r>
                      <a:r>
                        <a:rPr dirty="0" sz="2400" spc="-5">
                          <a:latin typeface="MS PGothic"/>
                          <a:cs typeface="MS PGothic"/>
                        </a:rPr>
                        <a:t> (U)</a:t>
                      </a:r>
                      <a:endParaRPr sz="2400">
                        <a:latin typeface="MS PGothic"/>
                        <a:cs typeface="MS PGothic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09346" y="315331"/>
          <a:ext cx="8680450" cy="911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8820"/>
                <a:gridCol w="4500245"/>
                <a:gridCol w="645159"/>
                <a:gridCol w="1545590"/>
              </a:tblGrid>
              <a:tr h="456870">
                <a:tc>
                  <a:txBody>
                    <a:bodyPr/>
                    <a:lstStyle/>
                    <a:p>
                      <a:pPr algn="r" marL="344170" marR="116839" indent="-344170">
                        <a:lnSpc>
                          <a:spcPts val="3404"/>
                        </a:lnSpc>
                        <a:buFont typeface="Wingdings"/>
                        <a:buChar char=""/>
                        <a:tabLst>
                          <a:tab pos="344170" algn="l"/>
                          <a:tab pos="344805" algn="l"/>
                        </a:tabLst>
                      </a:pPr>
                      <a:r>
                        <a:rPr dirty="0" sz="3100">
                          <a:latin typeface="Times New Roman"/>
                          <a:cs typeface="Times New Roman"/>
                        </a:rPr>
                        <a:t>Alt</a:t>
                      </a:r>
                      <a:r>
                        <a:rPr dirty="0" sz="3100" spc="1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31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3100" spc="-15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3100" spc="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3100">
                          <a:latin typeface="Times New Roman"/>
                          <a:cs typeface="Times New Roman"/>
                        </a:rPr>
                        <a:t>h</a:t>
                      </a:r>
                      <a:endParaRPr sz="3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3404"/>
                        </a:lnSpc>
                        <a:tabLst>
                          <a:tab pos="721995" algn="l"/>
                          <a:tab pos="2018030" algn="l"/>
                          <a:tab pos="3009265" algn="l"/>
                        </a:tabLst>
                      </a:pPr>
                      <a:r>
                        <a:rPr dirty="0" sz="3100">
                          <a:latin typeface="Times New Roman"/>
                          <a:cs typeface="Times New Roman"/>
                        </a:rPr>
                        <a:t>the	</a:t>
                      </a:r>
                      <a:r>
                        <a:rPr dirty="0" sz="3100" spc="-5">
                          <a:latin typeface="Times New Roman"/>
                          <a:cs typeface="Times New Roman"/>
                        </a:rPr>
                        <a:t>earth’s	crust	</a:t>
                      </a:r>
                      <a:r>
                        <a:rPr dirty="0" sz="3100">
                          <a:latin typeface="Times New Roman"/>
                          <a:cs typeface="Times New Roman"/>
                        </a:rPr>
                        <a:t>contains</a:t>
                      </a:r>
                      <a:endParaRPr sz="3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3404"/>
                        </a:lnSpc>
                      </a:pPr>
                      <a:r>
                        <a:rPr dirty="0" sz="3100" spc="5" b="1">
                          <a:latin typeface="Times New Roman"/>
                          <a:cs typeface="Times New Roman"/>
                        </a:rPr>
                        <a:t>92</a:t>
                      </a:r>
                      <a:endParaRPr sz="3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3404"/>
                        </a:lnSpc>
                      </a:pPr>
                      <a:r>
                        <a:rPr dirty="0" sz="31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31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3100" spc="-3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3100" spc="5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3100">
                          <a:latin typeface="Times New Roman"/>
                          <a:cs typeface="Times New Roman"/>
                        </a:rPr>
                        <a:t>rally</a:t>
                      </a:r>
                      <a:endParaRPr sz="3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54136">
                <a:tc>
                  <a:txBody>
                    <a:bodyPr/>
                    <a:lstStyle/>
                    <a:p>
                      <a:pPr algn="r" marR="95885">
                        <a:lnSpc>
                          <a:spcPts val="3475"/>
                        </a:lnSpc>
                      </a:pPr>
                      <a:r>
                        <a:rPr dirty="0" sz="31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31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3100" spc="-2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3100" spc="5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3100">
                          <a:latin typeface="Times New Roman"/>
                          <a:cs typeface="Times New Roman"/>
                        </a:rPr>
                        <a:t>rri</a:t>
                      </a:r>
                      <a:r>
                        <a:rPr dirty="0" sz="31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3100">
                          <a:latin typeface="Times New Roman"/>
                          <a:cs typeface="Times New Roman"/>
                        </a:rPr>
                        <a:t>g</a:t>
                      </a:r>
                      <a:endParaRPr sz="3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ts val="3475"/>
                        </a:lnSpc>
                        <a:tabLst>
                          <a:tab pos="1685925" algn="l"/>
                          <a:tab pos="3448050" algn="l"/>
                        </a:tabLst>
                      </a:pPr>
                      <a:r>
                        <a:rPr dirty="0" sz="3100" spc="-10">
                          <a:latin typeface="Times New Roman"/>
                          <a:cs typeface="Times New Roman"/>
                        </a:rPr>
                        <a:t>chemical	</a:t>
                      </a:r>
                      <a:r>
                        <a:rPr dirty="0" sz="3100" spc="-5">
                          <a:latin typeface="Times New Roman"/>
                          <a:cs typeface="Times New Roman"/>
                        </a:rPr>
                        <a:t>elements,	</a:t>
                      </a:r>
                      <a:r>
                        <a:rPr dirty="0" sz="3100">
                          <a:latin typeface="Times New Roman"/>
                          <a:cs typeface="Times New Roman"/>
                        </a:rPr>
                        <a:t>only</a:t>
                      </a:r>
                      <a:endParaRPr sz="3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3475"/>
                        </a:lnSpc>
                      </a:pPr>
                      <a:r>
                        <a:rPr dirty="0" sz="3100" spc="5" b="1">
                          <a:latin typeface="Times New Roman"/>
                          <a:cs typeface="Times New Roman"/>
                        </a:rPr>
                        <a:t>11</a:t>
                      </a:r>
                      <a:endParaRPr sz="3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ts val="3475"/>
                        </a:lnSpc>
                        <a:tabLst>
                          <a:tab pos="593725" algn="l"/>
                        </a:tabLst>
                      </a:pPr>
                      <a:r>
                        <a:rPr dirty="0" sz="3100" spc="1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310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3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31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3100" spc="5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31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3100" spc="-1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3100">
                          <a:latin typeface="Times New Roman"/>
                          <a:cs typeface="Times New Roman"/>
                        </a:rPr>
                        <a:t>e</a:t>
                      </a:r>
                      <a:endParaRPr sz="3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28396" y="1207719"/>
            <a:ext cx="8643620" cy="47517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56870">
              <a:lnSpc>
                <a:spcPct val="100000"/>
              </a:lnSpc>
              <a:spcBef>
                <a:spcPts val="95"/>
              </a:spcBef>
            </a:pPr>
            <a:r>
              <a:rPr dirty="0" sz="3100" spc="-5">
                <a:latin typeface="Times New Roman"/>
                <a:cs typeface="Times New Roman"/>
              </a:rPr>
              <a:t>elements</a:t>
            </a:r>
            <a:r>
              <a:rPr dirty="0" sz="3100" spc="595">
                <a:latin typeface="Times New Roman"/>
                <a:cs typeface="Times New Roman"/>
              </a:rPr>
              <a:t> </a:t>
            </a:r>
            <a:r>
              <a:rPr dirty="0" sz="3100" spc="-5">
                <a:latin typeface="Times New Roman"/>
                <a:cs typeface="Times New Roman"/>
              </a:rPr>
              <a:t>are</a:t>
            </a:r>
            <a:r>
              <a:rPr dirty="0" sz="3100" spc="575">
                <a:latin typeface="Times New Roman"/>
                <a:cs typeface="Times New Roman"/>
              </a:rPr>
              <a:t> </a:t>
            </a:r>
            <a:r>
              <a:rPr dirty="0" sz="3100" spc="-5">
                <a:latin typeface="Times New Roman"/>
                <a:cs typeface="Times New Roman"/>
              </a:rPr>
              <a:t>common</a:t>
            </a:r>
            <a:r>
              <a:rPr dirty="0" sz="3100" spc="575">
                <a:latin typeface="Times New Roman"/>
                <a:cs typeface="Times New Roman"/>
              </a:rPr>
              <a:t> </a:t>
            </a:r>
            <a:r>
              <a:rPr dirty="0" sz="3100" spc="-5">
                <a:latin typeface="Times New Roman"/>
                <a:cs typeface="Times New Roman"/>
              </a:rPr>
              <a:t>in</a:t>
            </a:r>
            <a:r>
              <a:rPr dirty="0" sz="3100" spc="580">
                <a:latin typeface="Times New Roman"/>
                <a:cs typeface="Times New Roman"/>
              </a:rPr>
              <a:t> </a:t>
            </a:r>
            <a:r>
              <a:rPr dirty="0" sz="3100">
                <a:latin typeface="Times New Roman"/>
                <a:cs typeface="Times New Roman"/>
              </a:rPr>
              <a:t>living</a:t>
            </a:r>
            <a:r>
              <a:rPr dirty="0" sz="3100" spc="580">
                <a:latin typeface="Times New Roman"/>
                <a:cs typeface="Times New Roman"/>
              </a:rPr>
              <a:t> </a:t>
            </a:r>
            <a:r>
              <a:rPr dirty="0" sz="3100" spc="-5">
                <a:latin typeface="Times New Roman"/>
                <a:cs typeface="Times New Roman"/>
              </a:rPr>
              <a:t>organisms</a:t>
            </a:r>
            <a:r>
              <a:rPr dirty="0" sz="3100" spc="595">
                <a:latin typeface="Times New Roman"/>
                <a:cs typeface="Times New Roman"/>
              </a:rPr>
              <a:t> </a:t>
            </a:r>
            <a:r>
              <a:rPr dirty="0" sz="3100" spc="-5">
                <a:latin typeface="Times New Roman"/>
                <a:cs typeface="Times New Roman"/>
              </a:rPr>
              <a:t>and</a:t>
            </a:r>
            <a:r>
              <a:rPr dirty="0" sz="3100" spc="580">
                <a:latin typeface="Times New Roman"/>
                <a:cs typeface="Times New Roman"/>
              </a:rPr>
              <a:t> </a:t>
            </a:r>
            <a:r>
              <a:rPr dirty="0" sz="3100" spc="5" b="1">
                <a:latin typeface="Times New Roman"/>
                <a:cs typeface="Times New Roman"/>
              </a:rPr>
              <a:t>20</a:t>
            </a:r>
            <a:endParaRPr sz="3100">
              <a:latin typeface="Times New Roman"/>
              <a:cs typeface="Times New Roman"/>
            </a:endParaRPr>
          </a:p>
          <a:p>
            <a:pPr algn="just" marL="356870">
              <a:lnSpc>
                <a:spcPct val="100000"/>
              </a:lnSpc>
              <a:spcBef>
                <a:spcPts val="5"/>
              </a:spcBef>
            </a:pPr>
            <a:r>
              <a:rPr dirty="0" sz="3100" spc="-5">
                <a:latin typeface="Times New Roman"/>
                <a:cs typeface="Times New Roman"/>
              </a:rPr>
              <a:t>are found </a:t>
            </a:r>
            <a:r>
              <a:rPr dirty="0" sz="3100" spc="-10">
                <a:latin typeface="Times New Roman"/>
                <a:cs typeface="Times New Roman"/>
              </a:rPr>
              <a:t>as </a:t>
            </a:r>
            <a:r>
              <a:rPr dirty="0" sz="3100" spc="-5">
                <a:latin typeface="Times New Roman"/>
                <a:cs typeface="Times New Roman"/>
              </a:rPr>
              <a:t>trace</a:t>
            </a:r>
            <a:r>
              <a:rPr dirty="0" sz="3100" spc="35">
                <a:latin typeface="Times New Roman"/>
                <a:cs typeface="Times New Roman"/>
              </a:rPr>
              <a:t> </a:t>
            </a:r>
            <a:r>
              <a:rPr dirty="0" sz="3100" spc="-10">
                <a:latin typeface="Times New Roman"/>
                <a:cs typeface="Times New Roman"/>
              </a:rPr>
              <a:t>amounts.</a:t>
            </a:r>
            <a:endParaRPr sz="3100">
              <a:latin typeface="Times New Roman"/>
              <a:cs typeface="Times New Roman"/>
            </a:endParaRPr>
          </a:p>
          <a:p>
            <a:pPr algn="just" marL="356870" marR="7620" indent="-344805">
              <a:lnSpc>
                <a:spcPct val="100000"/>
              </a:lnSpc>
              <a:buFont typeface="Wingdings"/>
              <a:buChar char=""/>
              <a:tabLst>
                <a:tab pos="357505" algn="l"/>
              </a:tabLst>
            </a:pPr>
            <a:r>
              <a:rPr dirty="0" sz="3100" spc="-5">
                <a:latin typeface="Times New Roman"/>
                <a:cs typeface="Times New Roman"/>
              </a:rPr>
              <a:t>Just </a:t>
            </a:r>
            <a:r>
              <a:rPr dirty="0" sz="3100" spc="-5" b="1">
                <a:latin typeface="Times New Roman"/>
                <a:cs typeface="Times New Roman"/>
              </a:rPr>
              <a:t>4 </a:t>
            </a:r>
            <a:r>
              <a:rPr dirty="0" sz="3100" spc="-5">
                <a:latin typeface="Times New Roman"/>
                <a:cs typeface="Times New Roman"/>
              </a:rPr>
              <a:t>elements (carbon, </a:t>
            </a:r>
            <a:r>
              <a:rPr dirty="0" sz="3100">
                <a:latin typeface="Times New Roman"/>
                <a:cs typeface="Times New Roman"/>
              </a:rPr>
              <a:t>nitrogen, </a:t>
            </a:r>
            <a:r>
              <a:rPr dirty="0" sz="3100" spc="-5">
                <a:latin typeface="Times New Roman"/>
                <a:cs typeface="Times New Roman"/>
              </a:rPr>
              <a:t>oxygen and  hydrogen) </a:t>
            </a:r>
            <a:r>
              <a:rPr dirty="0" sz="3100" spc="-10">
                <a:latin typeface="Times New Roman"/>
                <a:cs typeface="Times New Roman"/>
              </a:rPr>
              <a:t>make </a:t>
            </a:r>
            <a:r>
              <a:rPr dirty="0" sz="3100" spc="10">
                <a:latin typeface="Times New Roman"/>
                <a:cs typeface="Times New Roman"/>
              </a:rPr>
              <a:t>up </a:t>
            </a:r>
            <a:r>
              <a:rPr dirty="0" sz="3100" spc="5" b="1">
                <a:latin typeface="Times New Roman"/>
                <a:cs typeface="Times New Roman"/>
              </a:rPr>
              <a:t>96% </a:t>
            </a:r>
            <a:r>
              <a:rPr dirty="0" sz="3100">
                <a:latin typeface="Times New Roman"/>
                <a:cs typeface="Times New Roman"/>
              </a:rPr>
              <a:t>of the total </a:t>
            </a:r>
            <a:r>
              <a:rPr dirty="0" sz="3100" spc="-5">
                <a:latin typeface="Times New Roman"/>
                <a:cs typeface="Times New Roman"/>
              </a:rPr>
              <a:t>weight </a:t>
            </a:r>
            <a:r>
              <a:rPr dirty="0" sz="3100" spc="10">
                <a:latin typeface="Times New Roman"/>
                <a:cs typeface="Times New Roman"/>
              </a:rPr>
              <a:t>of </a:t>
            </a:r>
            <a:r>
              <a:rPr dirty="0" sz="3100">
                <a:latin typeface="Times New Roman"/>
                <a:cs typeface="Times New Roman"/>
              </a:rPr>
              <a:t>the  </a:t>
            </a:r>
            <a:r>
              <a:rPr dirty="0" sz="3100" spc="-10">
                <a:latin typeface="Times New Roman"/>
                <a:cs typeface="Times New Roman"/>
              </a:rPr>
              <a:t>human </a:t>
            </a:r>
            <a:r>
              <a:rPr dirty="0" sz="3100">
                <a:latin typeface="Times New Roman"/>
                <a:cs typeface="Times New Roman"/>
              </a:rPr>
              <a:t>body. </a:t>
            </a:r>
            <a:r>
              <a:rPr dirty="0" sz="3100" spc="-5">
                <a:latin typeface="Times New Roman"/>
                <a:cs typeface="Times New Roman"/>
              </a:rPr>
              <a:t>Also, </a:t>
            </a:r>
            <a:r>
              <a:rPr dirty="0" sz="3100">
                <a:latin typeface="Times New Roman"/>
                <a:cs typeface="Times New Roman"/>
              </a:rPr>
              <a:t>they </a:t>
            </a:r>
            <a:r>
              <a:rPr dirty="0" sz="3100" spc="-5">
                <a:latin typeface="Times New Roman"/>
                <a:cs typeface="Times New Roman"/>
              </a:rPr>
              <a:t>make </a:t>
            </a:r>
            <a:r>
              <a:rPr dirty="0" sz="3100">
                <a:latin typeface="Times New Roman"/>
                <a:cs typeface="Times New Roman"/>
              </a:rPr>
              <a:t>up </a:t>
            </a:r>
            <a:r>
              <a:rPr dirty="0" sz="3100" spc="-5">
                <a:latin typeface="Times New Roman"/>
                <a:cs typeface="Times New Roman"/>
              </a:rPr>
              <a:t>practically all </a:t>
            </a:r>
            <a:r>
              <a:rPr dirty="0" sz="3100">
                <a:latin typeface="Times New Roman"/>
                <a:cs typeface="Times New Roman"/>
              </a:rPr>
              <a:t>the  </a:t>
            </a:r>
            <a:r>
              <a:rPr dirty="0" sz="3100" spc="-15">
                <a:latin typeface="Times New Roman"/>
                <a:cs typeface="Times New Roman"/>
              </a:rPr>
              <a:t>chemical </a:t>
            </a:r>
            <a:r>
              <a:rPr dirty="0" sz="3100" spc="-5">
                <a:latin typeface="Times New Roman"/>
                <a:cs typeface="Times New Roman"/>
              </a:rPr>
              <a:t>compounds in </a:t>
            </a:r>
            <a:r>
              <a:rPr dirty="0" sz="3100">
                <a:latin typeface="Times New Roman"/>
                <a:cs typeface="Times New Roman"/>
              </a:rPr>
              <a:t>living</a:t>
            </a:r>
            <a:r>
              <a:rPr dirty="0" sz="3100" spc="105">
                <a:latin typeface="Times New Roman"/>
                <a:cs typeface="Times New Roman"/>
              </a:rPr>
              <a:t> </a:t>
            </a:r>
            <a:r>
              <a:rPr dirty="0" sz="3100" spc="-10">
                <a:latin typeface="Times New Roman"/>
                <a:cs typeface="Times New Roman"/>
              </a:rPr>
              <a:t>organisms.</a:t>
            </a:r>
            <a:endParaRPr sz="3100">
              <a:latin typeface="Times New Roman"/>
              <a:cs typeface="Times New Roman"/>
            </a:endParaRPr>
          </a:p>
          <a:p>
            <a:pPr algn="just" marL="356870" marR="8890" indent="-34480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7505" algn="l"/>
              </a:tabLst>
            </a:pPr>
            <a:r>
              <a:rPr dirty="0" sz="3100">
                <a:latin typeface="Times New Roman"/>
                <a:cs typeface="Times New Roman"/>
              </a:rPr>
              <a:t>Most </a:t>
            </a:r>
            <a:r>
              <a:rPr dirty="0" sz="3100" spc="10">
                <a:latin typeface="Times New Roman"/>
                <a:cs typeface="Times New Roman"/>
              </a:rPr>
              <a:t>of </a:t>
            </a:r>
            <a:r>
              <a:rPr dirty="0" sz="3100">
                <a:latin typeface="Times New Roman"/>
                <a:cs typeface="Times New Roman"/>
              </a:rPr>
              <a:t>the remaining (</a:t>
            </a:r>
            <a:r>
              <a:rPr dirty="0" sz="3100" b="1">
                <a:latin typeface="Times New Roman"/>
                <a:cs typeface="Times New Roman"/>
              </a:rPr>
              <a:t>4%) </a:t>
            </a:r>
            <a:r>
              <a:rPr dirty="0" sz="3100">
                <a:latin typeface="Times New Roman"/>
                <a:cs typeface="Times New Roman"/>
              </a:rPr>
              <a:t>consists </a:t>
            </a:r>
            <a:r>
              <a:rPr dirty="0" sz="3100" spc="10">
                <a:latin typeface="Times New Roman"/>
                <a:cs typeface="Times New Roman"/>
              </a:rPr>
              <a:t>of </a:t>
            </a:r>
            <a:r>
              <a:rPr dirty="0" sz="3100" spc="-5">
                <a:latin typeface="Times New Roman"/>
                <a:cs typeface="Times New Roman"/>
              </a:rPr>
              <a:t>calcium,  </a:t>
            </a:r>
            <a:r>
              <a:rPr dirty="0" sz="3100">
                <a:latin typeface="Times New Roman"/>
                <a:cs typeface="Times New Roman"/>
              </a:rPr>
              <a:t>phosphorus, </a:t>
            </a:r>
            <a:r>
              <a:rPr dirty="0" sz="3100" spc="-5">
                <a:latin typeface="Times New Roman"/>
                <a:cs typeface="Times New Roman"/>
              </a:rPr>
              <a:t>potassium and sulfur.</a:t>
            </a:r>
            <a:endParaRPr sz="3100">
              <a:latin typeface="Times New Roman"/>
              <a:cs typeface="Times New Roman"/>
            </a:endParaRPr>
          </a:p>
          <a:p>
            <a:pPr algn="just" marL="356870" marR="5080" indent="-34480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7505" algn="l"/>
              </a:tabLst>
            </a:pPr>
            <a:r>
              <a:rPr dirty="0" sz="3100" spc="-5" b="1">
                <a:latin typeface="Times New Roman"/>
                <a:cs typeface="Times New Roman"/>
              </a:rPr>
              <a:t>Trace elements </a:t>
            </a:r>
            <a:r>
              <a:rPr dirty="0" sz="3100">
                <a:latin typeface="Times New Roman"/>
                <a:cs typeface="Times New Roman"/>
              </a:rPr>
              <a:t>are those required by </a:t>
            </a:r>
            <a:r>
              <a:rPr dirty="0" sz="3100" spc="-10">
                <a:latin typeface="Times New Roman"/>
                <a:cs typeface="Times New Roman"/>
              </a:rPr>
              <a:t>an </a:t>
            </a:r>
            <a:r>
              <a:rPr dirty="0" sz="3100" spc="5">
                <a:latin typeface="Times New Roman"/>
                <a:cs typeface="Times New Roman"/>
              </a:rPr>
              <a:t>organism  </a:t>
            </a:r>
            <a:r>
              <a:rPr dirty="0" sz="3100" spc="-5">
                <a:latin typeface="Times New Roman"/>
                <a:cs typeface="Times New Roman"/>
              </a:rPr>
              <a:t>in </a:t>
            </a:r>
            <a:r>
              <a:rPr dirty="0" sz="3100" spc="-15">
                <a:latin typeface="Times New Roman"/>
                <a:cs typeface="Times New Roman"/>
              </a:rPr>
              <a:t>small</a:t>
            </a:r>
            <a:r>
              <a:rPr dirty="0" sz="3100" spc="70">
                <a:latin typeface="Times New Roman"/>
                <a:cs typeface="Times New Roman"/>
              </a:rPr>
              <a:t> </a:t>
            </a:r>
            <a:r>
              <a:rPr dirty="0" sz="3100">
                <a:latin typeface="Times New Roman"/>
                <a:cs typeface="Times New Roman"/>
              </a:rPr>
              <a:t>quantities.</a:t>
            </a:r>
            <a:endParaRPr sz="3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84497" y="87579"/>
            <a:ext cx="1174115" cy="69532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pc="-5">
                <a:latin typeface="Arial"/>
                <a:cs typeface="Arial"/>
              </a:rPr>
              <a:t>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375" y="980389"/>
            <a:ext cx="8794115" cy="51288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14655" indent="-339090">
              <a:lnSpc>
                <a:spcPct val="100000"/>
              </a:lnSpc>
              <a:spcBef>
                <a:spcPts val="110"/>
              </a:spcBef>
              <a:buClr>
                <a:srgbClr val="005FAE"/>
              </a:buClr>
              <a:buFont typeface="Wingdings"/>
              <a:buChar char=""/>
              <a:tabLst>
                <a:tab pos="414655" algn="l"/>
                <a:tab pos="415290" algn="l"/>
              </a:tabLst>
            </a:pPr>
            <a:r>
              <a:rPr dirty="0" sz="2800">
                <a:latin typeface="Arial"/>
                <a:cs typeface="Arial"/>
              </a:rPr>
              <a:t>An </a:t>
            </a:r>
            <a:r>
              <a:rPr dirty="0" sz="2800" spc="5">
                <a:latin typeface="Arial"/>
                <a:cs typeface="Arial"/>
              </a:rPr>
              <a:t>atom interacts </a:t>
            </a:r>
            <a:r>
              <a:rPr dirty="0" sz="2800" spc="-5">
                <a:latin typeface="Arial"/>
                <a:cs typeface="Arial"/>
              </a:rPr>
              <a:t>with </a:t>
            </a:r>
            <a:r>
              <a:rPr dirty="0" sz="2800">
                <a:latin typeface="Arial"/>
                <a:cs typeface="Arial"/>
              </a:rPr>
              <a:t>other </a:t>
            </a:r>
            <a:r>
              <a:rPr dirty="0" sz="2800" spc="5">
                <a:latin typeface="Arial"/>
                <a:cs typeface="Arial"/>
              </a:rPr>
              <a:t>atoms </a:t>
            </a:r>
            <a:r>
              <a:rPr dirty="0" sz="2800">
                <a:latin typeface="Arial"/>
                <a:cs typeface="Arial"/>
              </a:rPr>
              <a:t>by </a:t>
            </a:r>
            <a:r>
              <a:rPr dirty="0" sz="2800" spc="5">
                <a:latin typeface="Arial"/>
                <a:cs typeface="Arial"/>
              </a:rPr>
              <a:t>the</a:t>
            </a:r>
            <a:r>
              <a:rPr dirty="0" sz="2800" spc="-140">
                <a:latin typeface="Arial"/>
                <a:cs typeface="Arial"/>
              </a:rPr>
              <a:t> </a:t>
            </a:r>
            <a:r>
              <a:rPr dirty="0" sz="2800" spc="5">
                <a:latin typeface="Arial"/>
                <a:cs typeface="Arial"/>
              </a:rPr>
              <a:t>electrons.</a:t>
            </a:r>
            <a:endParaRPr sz="2800">
              <a:latin typeface="Arial"/>
              <a:cs typeface="Arial"/>
            </a:endParaRPr>
          </a:p>
          <a:p>
            <a:pPr algn="just" marL="414655" marR="67310" indent="-339090">
              <a:lnSpc>
                <a:spcPct val="100000"/>
              </a:lnSpc>
              <a:spcBef>
                <a:spcPts val="2185"/>
              </a:spcBef>
              <a:buClr>
                <a:srgbClr val="005FAE"/>
              </a:buClr>
              <a:buFont typeface="Wingdings"/>
              <a:buChar char=""/>
              <a:tabLst>
                <a:tab pos="415290" algn="l"/>
              </a:tabLst>
            </a:pPr>
            <a:r>
              <a:rPr dirty="0" sz="2800">
                <a:latin typeface="Arial"/>
                <a:cs typeface="Arial"/>
              </a:rPr>
              <a:t>An </a:t>
            </a:r>
            <a:r>
              <a:rPr dirty="0" sz="2800" spc="-5">
                <a:latin typeface="Arial"/>
                <a:cs typeface="Arial"/>
              </a:rPr>
              <a:t>atoms that lose </a:t>
            </a:r>
            <a:r>
              <a:rPr dirty="0" sz="2800">
                <a:latin typeface="Arial"/>
                <a:cs typeface="Arial"/>
              </a:rPr>
              <a:t>electron(s) </a:t>
            </a:r>
            <a:r>
              <a:rPr dirty="0" sz="2800" spc="-10">
                <a:latin typeface="Arial"/>
                <a:cs typeface="Arial"/>
              </a:rPr>
              <a:t>will </a:t>
            </a:r>
            <a:r>
              <a:rPr dirty="0" sz="2800">
                <a:latin typeface="Arial"/>
                <a:cs typeface="Arial"/>
              </a:rPr>
              <a:t>be positively  charged and </a:t>
            </a:r>
            <a:r>
              <a:rPr dirty="0" sz="2800" spc="-10">
                <a:latin typeface="Arial"/>
                <a:cs typeface="Arial"/>
              </a:rPr>
              <a:t>is </a:t>
            </a:r>
            <a:r>
              <a:rPr dirty="0" sz="2800">
                <a:latin typeface="Arial"/>
                <a:cs typeface="Arial"/>
              </a:rPr>
              <a:t>called Cation </a:t>
            </a:r>
            <a:r>
              <a:rPr dirty="0" sz="2800" spc="-5">
                <a:latin typeface="Arial"/>
                <a:cs typeface="Arial"/>
              </a:rPr>
              <a:t>(the </a:t>
            </a:r>
            <a:r>
              <a:rPr dirty="0" sz="2800">
                <a:latin typeface="Arial"/>
                <a:cs typeface="Arial"/>
              </a:rPr>
              <a:t>+ protons  outnumber </a:t>
            </a:r>
            <a:r>
              <a:rPr dirty="0" sz="2800" spc="5">
                <a:latin typeface="Arial"/>
                <a:cs typeface="Arial"/>
              </a:rPr>
              <a:t>the – electrons) </a:t>
            </a:r>
            <a:r>
              <a:rPr dirty="0" sz="2800">
                <a:latin typeface="Arial"/>
                <a:cs typeface="Arial"/>
              </a:rPr>
              <a:t>e.g.</a:t>
            </a:r>
            <a:r>
              <a:rPr dirty="0" sz="2800" spc="-8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Na</a:t>
            </a:r>
            <a:r>
              <a:rPr dirty="0" baseline="25525" sz="2775">
                <a:latin typeface="Arial"/>
                <a:cs typeface="Arial"/>
              </a:rPr>
              <a:t>+</a:t>
            </a:r>
            <a:r>
              <a:rPr dirty="0" sz="280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algn="just" marL="414655" marR="66675" indent="-339090">
              <a:lnSpc>
                <a:spcPct val="100000"/>
              </a:lnSpc>
              <a:spcBef>
                <a:spcPts val="2190"/>
              </a:spcBef>
              <a:buClr>
                <a:srgbClr val="005FAE"/>
              </a:buClr>
              <a:buFont typeface="Wingdings"/>
              <a:buChar char=""/>
              <a:tabLst>
                <a:tab pos="415290" algn="l"/>
              </a:tabLst>
            </a:pPr>
            <a:r>
              <a:rPr dirty="0" sz="2800">
                <a:latin typeface="Arial"/>
                <a:cs typeface="Arial"/>
              </a:rPr>
              <a:t>An </a:t>
            </a:r>
            <a:r>
              <a:rPr dirty="0" sz="2800" spc="-5">
                <a:latin typeface="Arial"/>
                <a:cs typeface="Arial"/>
              </a:rPr>
              <a:t>atom that </a:t>
            </a:r>
            <a:r>
              <a:rPr dirty="0" sz="2800">
                <a:latin typeface="Arial"/>
                <a:cs typeface="Arial"/>
              </a:rPr>
              <a:t>gain </a:t>
            </a:r>
            <a:r>
              <a:rPr dirty="0" sz="2800" spc="5">
                <a:latin typeface="Arial"/>
                <a:cs typeface="Arial"/>
              </a:rPr>
              <a:t>electron(s) </a:t>
            </a:r>
            <a:r>
              <a:rPr dirty="0" sz="2800" spc="-10">
                <a:latin typeface="Arial"/>
                <a:cs typeface="Arial"/>
              </a:rPr>
              <a:t>will </a:t>
            </a:r>
            <a:r>
              <a:rPr dirty="0" sz="2800">
                <a:latin typeface="Arial"/>
                <a:cs typeface="Arial"/>
              </a:rPr>
              <a:t>be negatively  charged and is </a:t>
            </a:r>
            <a:r>
              <a:rPr dirty="0" sz="2800" spc="5">
                <a:latin typeface="Arial"/>
                <a:cs typeface="Arial"/>
              </a:rPr>
              <a:t>called </a:t>
            </a:r>
            <a:r>
              <a:rPr dirty="0" sz="2800">
                <a:latin typeface="Arial"/>
                <a:cs typeface="Arial"/>
              </a:rPr>
              <a:t>anion </a:t>
            </a:r>
            <a:r>
              <a:rPr dirty="0" sz="2800" spc="5">
                <a:latin typeface="Arial"/>
                <a:cs typeface="Arial"/>
              </a:rPr>
              <a:t>(the – </a:t>
            </a:r>
            <a:r>
              <a:rPr dirty="0" sz="2800">
                <a:latin typeface="Arial"/>
                <a:cs typeface="Arial"/>
              </a:rPr>
              <a:t>electrons  outnumber </a:t>
            </a:r>
            <a:r>
              <a:rPr dirty="0" sz="2800" spc="5">
                <a:latin typeface="Arial"/>
                <a:cs typeface="Arial"/>
              </a:rPr>
              <a:t>the </a:t>
            </a:r>
            <a:r>
              <a:rPr dirty="0" sz="2800">
                <a:latin typeface="Arial"/>
                <a:cs typeface="Arial"/>
              </a:rPr>
              <a:t>+ protons) e.g.</a:t>
            </a:r>
            <a:r>
              <a:rPr dirty="0" sz="2800" spc="-4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Cl</a:t>
            </a:r>
            <a:r>
              <a:rPr dirty="0" baseline="25525" sz="2775" spc="-7">
                <a:latin typeface="Arial"/>
                <a:cs typeface="Arial"/>
              </a:rPr>
              <a:t>-</a:t>
            </a:r>
            <a:r>
              <a:rPr dirty="0" sz="2800" spc="-5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algn="just" marL="414655" marR="66675" indent="-339090">
              <a:lnSpc>
                <a:spcPct val="100000"/>
              </a:lnSpc>
              <a:spcBef>
                <a:spcPts val="2190"/>
              </a:spcBef>
              <a:buClr>
                <a:srgbClr val="005FAE"/>
              </a:buClr>
              <a:buFont typeface="Wingdings"/>
              <a:buChar char=""/>
              <a:tabLst>
                <a:tab pos="415290" algn="l"/>
              </a:tabLst>
            </a:pPr>
            <a:r>
              <a:rPr dirty="0" sz="2800">
                <a:latin typeface="Arial"/>
                <a:cs typeface="Arial"/>
              </a:rPr>
              <a:t>An </a:t>
            </a:r>
            <a:r>
              <a:rPr dirty="0" sz="2800" spc="5">
                <a:latin typeface="Arial"/>
                <a:cs typeface="Arial"/>
              </a:rPr>
              <a:t>atom </a:t>
            </a:r>
            <a:r>
              <a:rPr dirty="0" sz="2800">
                <a:latin typeface="Arial"/>
                <a:cs typeface="Arial"/>
              </a:rPr>
              <a:t>in </a:t>
            </a:r>
            <a:r>
              <a:rPr dirty="0" sz="2800" spc="-5">
                <a:latin typeface="Arial"/>
                <a:cs typeface="Arial"/>
              </a:rPr>
              <a:t>which the </a:t>
            </a:r>
            <a:r>
              <a:rPr dirty="0" sz="2800">
                <a:latin typeface="Arial"/>
                <a:cs typeface="Arial"/>
              </a:rPr>
              <a:t>number of electrons does not  equal </a:t>
            </a:r>
            <a:r>
              <a:rPr dirty="0" sz="2800" spc="5">
                <a:latin typeface="Arial"/>
                <a:cs typeface="Arial"/>
              </a:rPr>
              <a:t>the </a:t>
            </a:r>
            <a:r>
              <a:rPr dirty="0" sz="2800">
                <a:latin typeface="Arial"/>
                <a:cs typeface="Arial"/>
              </a:rPr>
              <a:t>number of protons (Anion or Cation) is  generally </a:t>
            </a:r>
            <a:r>
              <a:rPr dirty="0" sz="2800" spc="5">
                <a:latin typeface="Arial"/>
                <a:cs typeface="Arial"/>
              </a:rPr>
              <a:t>called </a:t>
            </a:r>
            <a:r>
              <a:rPr dirty="0" sz="2800">
                <a:latin typeface="Arial"/>
                <a:cs typeface="Arial"/>
              </a:rPr>
              <a:t>an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Ion</a:t>
            </a:r>
            <a:r>
              <a:rPr dirty="0" sz="2800" spc="-5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3084" y="85420"/>
            <a:ext cx="198564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Molecules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45999" y="1190962"/>
            <a:ext cx="8719185" cy="4203700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marL="376555" indent="-339090">
              <a:lnSpc>
                <a:spcPct val="100000"/>
              </a:lnSpc>
              <a:spcBef>
                <a:spcPts val="1300"/>
              </a:spcBef>
              <a:buFont typeface="Wingdings"/>
              <a:buChar char=""/>
              <a:tabLst>
                <a:tab pos="376555" algn="l"/>
                <a:tab pos="377190" algn="l"/>
              </a:tabLst>
            </a:pPr>
            <a:r>
              <a:rPr dirty="0" sz="2800" spc="5">
                <a:latin typeface="Times New Roman"/>
                <a:cs typeface="Times New Roman"/>
              </a:rPr>
              <a:t>Molecules </a:t>
            </a:r>
            <a:r>
              <a:rPr dirty="0" sz="2800">
                <a:latin typeface="Times New Roman"/>
                <a:cs typeface="Times New Roman"/>
              </a:rPr>
              <a:t>consist </a:t>
            </a:r>
            <a:r>
              <a:rPr dirty="0" sz="2800" spc="5">
                <a:latin typeface="Times New Roman"/>
                <a:cs typeface="Times New Roman"/>
              </a:rPr>
              <a:t>of group of </a:t>
            </a:r>
            <a:r>
              <a:rPr dirty="0" sz="2800" spc="-5">
                <a:latin typeface="Times New Roman"/>
                <a:cs typeface="Times New Roman"/>
              </a:rPr>
              <a:t>atoms </a:t>
            </a:r>
            <a:r>
              <a:rPr dirty="0" sz="2800">
                <a:latin typeface="Times New Roman"/>
                <a:cs typeface="Times New Roman"/>
              </a:rPr>
              <a:t>linked</a:t>
            </a:r>
            <a:r>
              <a:rPr dirty="0" sz="2800" spc="-2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together.</a:t>
            </a:r>
            <a:endParaRPr sz="2800">
              <a:latin typeface="Times New Roman"/>
              <a:cs typeface="Times New Roman"/>
            </a:endParaRPr>
          </a:p>
          <a:p>
            <a:pPr marL="376555" marR="30480" indent="-339090">
              <a:lnSpc>
                <a:spcPct val="100000"/>
              </a:lnSpc>
              <a:spcBef>
                <a:spcPts val="1205"/>
              </a:spcBef>
              <a:buFont typeface="Wingdings"/>
              <a:buChar char=""/>
              <a:tabLst>
                <a:tab pos="376555" algn="l"/>
                <a:tab pos="377190" algn="l"/>
              </a:tabLst>
            </a:pPr>
            <a:r>
              <a:rPr dirty="0" sz="2800" spc="-5">
                <a:latin typeface="Times New Roman"/>
                <a:cs typeface="Times New Roman"/>
              </a:rPr>
              <a:t>Water </a:t>
            </a:r>
            <a:r>
              <a:rPr dirty="0" sz="2800">
                <a:latin typeface="Times New Roman"/>
                <a:cs typeface="Times New Roman"/>
              </a:rPr>
              <a:t>(H</a:t>
            </a:r>
            <a:r>
              <a:rPr dirty="0" baseline="-19519" sz="2775">
                <a:latin typeface="Times New Roman"/>
                <a:cs typeface="Times New Roman"/>
              </a:rPr>
              <a:t>2</a:t>
            </a:r>
            <a:r>
              <a:rPr dirty="0" sz="2800">
                <a:latin typeface="Times New Roman"/>
                <a:cs typeface="Times New Roman"/>
              </a:rPr>
              <a:t>O) </a:t>
            </a:r>
            <a:r>
              <a:rPr dirty="0" sz="2800" spc="-10">
                <a:latin typeface="Times New Roman"/>
                <a:cs typeface="Times New Roman"/>
              </a:rPr>
              <a:t>is the </a:t>
            </a:r>
            <a:r>
              <a:rPr dirty="0" sz="2800" spc="-5">
                <a:latin typeface="Times New Roman"/>
                <a:cs typeface="Times New Roman"/>
              </a:rPr>
              <a:t>most </a:t>
            </a:r>
            <a:r>
              <a:rPr dirty="0" sz="2800" spc="-10">
                <a:latin typeface="Times New Roman"/>
                <a:cs typeface="Times New Roman"/>
              </a:rPr>
              <a:t>common molecule </a:t>
            </a:r>
            <a:r>
              <a:rPr dirty="0" sz="2800" spc="-5">
                <a:latin typeface="Times New Roman"/>
                <a:cs typeface="Times New Roman"/>
              </a:rPr>
              <a:t>in </a:t>
            </a:r>
            <a:r>
              <a:rPr dirty="0" sz="2800">
                <a:latin typeface="Times New Roman"/>
                <a:cs typeface="Times New Roman"/>
              </a:rPr>
              <a:t>the body </a:t>
            </a:r>
            <a:r>
              <a:rPr dirty="0" sz="2800" spc="10">
                <a:latin typeface="Times New Roman"/>
                <a:cs typeface="Times New Roman"/>
              </a:rPr>
              <a:t>of  living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organisms.</a:t>
            </a:r>
            <a:endParaRPr sz="2800">
              <a:latin typeface="Times New Roman"/>
              <a:cs typeface="Times New Roman"/>
            </a:endParaRPr>
          </a:p>
          <a:p>
            <a:pPr marL="376555" marR="31115" indent="-33909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376555" algn="l"/>
                <a:tab pos="377190" algn="l"/>
              </a:tabLst>
            </a:pPr>
            <a:r>
              <a:rPr dirty="0" sz="2800">
                <a:latin typeface="Times New Roman"/>
                <a:cs typeface="Times New Roman"/>
              </a:rPr>
              <a:t>Carbon </a:t>
            </a:r>
            <a:r>
              <a:rPr dirty="0" sz="2800" spc="-5">
                <a:latin typeface="Times New Roman"/>
                <a:cs typeface="Times New Roman"/>
              </a:rPr>
              <a:t>is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10">
                <a:latin typeface="Times New Roman"/>
                <a:cs typeface="Times New Roman"/>
              </a:rPr>
              <a:t>most </a:t>
            </a:r>
            <a:r>
              <a:rPr dirty="0" sz="2800" spc="-15">
                <a:latin typeface="Times New Roman"/>
                <a:cs typeface="Times New Roman"/>
              </a:rPr>
              <a:t>common </a:t>
            </a:r>
            <a:r>
              <a:rPr dirty="0" sz="2800">
                <a:latin typeface="Times New Roman"/>
                <a:cs typeface="Times New Roman"/>
              </a:rPr>
              <a:t>element </a:t>
            </a:r>
            <a:r>
              <a:rPr dirty="0" sz="2800" spc="-5">
                <a:latin typeface="Times New Roman"/>
                <a:cs typeface="Times New Roman"/>
              </a:rPr>
              <a:t>in </a:t>
            </a:r>
            <a:r>
              <a:rPr dirty="0" sz="2800" spc="-10">
                <a:latin typeface="Times New Roman"/>
                <a:cs typeface="Times New Roman"/>
              </a:rPr>
              <a:t>the </a:t>
            </a:r>
            <a:r>
              <a:rPr dirty="0" sz="2800">
                <a:latin typeface="Times New Roman"/>
                <a:cs typeface="Times New Roman"/>
              </a:rPr>
              <a:t>body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 spc="-5">
                <a:latin typeface="Times New Roman"/>
                <a:cs typeface="Times New Roman"/>
              </a:rPr>
              <a:t>living  </a:t>
            </a:r>
            <a:r>
              <a:rPr dirty="0" sz="2800">
                <a:latin typeface="Times New Roman"/>
                <a:cs typeface="Times New Roman"/>
              </a:rPr>
              <a:t>organisms.</a:t>
            </a:r>
            <a:endParaRPr sz="2800">
              <a:latin typeface="Times New Roman"/>
              <a:cs typeface="Times New Roman"/>
            </a:endParaRPr>
          </a:p>
          <a:p>
            <a:pPr marL="376555" indent="-339090">
              <a:lnSpc>
                <a:spcPct val="100000"/>
              </a:lnSpc>
              <a:spcBef>
                <a:spcPts val="1205"/>
              </a:spcBef>
              <a:buFont typeface="Wingdings"/>
              <a:buChar char=""/>
              <a:tabLst>
                <a:tab pos="376555" algn="l"/>
                <a:tab pos="377190" algn="l"/>
              </a:tabLst>
            </a:pPr>
            <a:r>
              <a:rPr dirty="0" sz="2800">
                <a:latin typeface="Times New Roman"/>
                <a:cs typeface="Times New Roman"/>
              </a:rPr>
              <a:t>There are 2 </a:t>
            </a:r>
            <a:r>
              <a:rPr dirty="0" sz="2800" spc="-5">
                <a:latin typeface="Times New Roman"/>
                <a:cs typeface="Times New Roman"/>
              </a:rPr>
              <a:t>types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>
                <a:latin typeface="Times New Roman"/>
                <a:cs typeface="Times New Roman"/>
              </a:rPr>
              <a:t>biological</a:t>
            </a:r>
            <a:r>
              <a:rPr dirty="0" sz="2800" spc="-1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molecules:</a:t>
            </a:r>
            <a:endParaRPr sz="2800">
              <a:latin typeface="Times New Roman"/>
              <a:cs typeface="Times New Roman"/>
            </a:endParaRPr>
          </a:p>
          <a:p>
            <a:pPr lvl="1" marL="720725" indent="-341630">
              <a:lnSpc>
                <a:spcPct val="100000"/>
              </a:lnSpc>
              <a:spcBef>
                <a:spcPts val="605"/>
              </a:spcBef>
              <a:buAutoNum type="arabicPeriod"/>
              <a:tabLst>
                <a:tab pos="721360" algn="l"/>
              </a:tabLst>
            </a:pPr>
            <a:r>
              <a:rPr dirty="0" sz="2800" spc="5" b="1">
                <a:latin typeface="Times New Roman"/>
                <a:cs typeface="Times New Roman"/>
              </a:rPr>
              <a:t>Organic </a:t>
            </a:r>
            <a:r>
              <a:rPr dirty="0" sz="2800" b="1">
                <a:latin typeface="Times New Roman"/>
                <a:cs typeface="Times New Roman"/>
              </a:rPr>
              <a:t>molecules</a:t>
            </a:r>
            <a:r>
              <a:rPr dirty="0" sz="2800">
                <a:latin typeface="Times New Roman"/>
                <a:cs typeface="Times New Roman"/>
              </a:rPr>
              <a:t>: contain</a:t>
            </a:r>
            <a:r>
              <a:rPr dirty="0" sz="2800" spc="-1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carbon.</a:t>
            </a:r>
            <a:endParaRPr sz="2800">
              <a:latin typeface="Times New Roman"/>
              <a:cs typeface="Times New Roman"/>
            </a:endParaRPr>
          </a:p>
          <a:p>
            <a:pPr lvl="1" marL="720725" indent="-34163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721360" algn="l"/>
              </a:tabLst>
            </a:pPr>
            <a:r>
              <a:rPr dirty="0" sz="2800" spc="5" b="1">
                <a:latin typeface="Times New Roman"/>
                <a:cs typeface="Times New Roman"/>
              </a:rPr>
              <a:t>Inorganic </a:t>
            </a:r>
            <a:r>
              <a:rPr dirty="0" sz="2800" b="1">
                <a:latin typeface="Times New Roman"/>
                <a:cs typeface="Times New Roman"/>
              </a:rPr>
              <a:t>molecules</a:t>
            </a:r>
            <a:r>
              <a:rPr dirty="0" sz="2800">
                <a:latin typeface="Times New Roman"/>
                <a:cs typeface="Times New Roman"/>
              </a:rPr>
              <a:t>: </a:t>
            </a:r>
            <a:r>
              <a:rPr dirty="0" sz="2800" spc="10">
                <a:latin typeface="Times New Roman"/>
                <a:cs typeface="Times New Roman"/>
              </a:rPr>
              <a:t>do not </a:t>
            </a:r>
            <a:r>
              <a:rPr dirty="0" sz="2800">
                <a:latin typeface="Times New Roman"/>
                <a:cs typeface="Times New Roman"/>
              </a:rPr>
              <a:t>contain</a:t>
            </a:r>
            <a:r>
              <a:rPr dirty="0" sz="2800" spc="-2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carbon.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101" y="83007"/>
            <a:ext cx="7493634" cy="10642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R="127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Water</a:t>
            </a:r>
            <a:endParaRPr sz="3600"/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 sz="3200" spc="-5"/>
              <a:t>The </a:t>
            </a:r>
            <a:r>
              <a:rPr dirty="0" sz="3200" spc="-10"/>
              <a:t>molecule </a:t>
            </a:r>
            <a:r>
              <a:rPr dirty="0" sz="3200" spc="-5"/>
              <a:t>that supports all </a:t>
            </a:r>
            <a:r>
              <a:rPr dirty="0" sz="3200" spc="-15"/>
              <a:t>forms </a:t>
            </a:r>
            <a:r>
              <a:rPr dirty="0" sz="3200"/>
              <a:t>of</a:t>
            </a:r>
            <a:r>
              <a:rPr dirty="0" sz="3200" spc="210"/>
              <a:t> </a:t>
            </a:r>
            <a:r>
              <a:rPr dirty="0" sz="3200" spc="-5"/>
              <a:t>life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5468111" y="4215384"/>
            <a:ext cx="3214352" cy="24109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dirty="0"/>
              <a:t>The </a:t>
            </a:r>
            <a:r>
              <a:rPr dirty="0" spc="10"/>
              <a:t>body </a:t>
            </a:r>
            <a:r>
              <a:rPr dirty="0" spc="5"/>
              <a:t>of </a:t>
            </a:r>
            <a:r>
              <a:rPr dirty="0" spc="10"/>
              <a:t>living </a:t>
            </a:r>
            <a:r>
              <a:rPr dirty="0" spc="-15"/>
              <a:t>organisms </a:t>
            </a:r>
            <a:r>
              <a:rPr dirty="0"/>
              <a:t>consist </a:t>
            </a:r>
            <a:r>
              <a:rPr dirty="0" spc="5"/>
              <a:t>of </a:t>
            </a:r>
            <a:r>
              <a:rPr dirty="0" spc="10"/>
              <a:t>70- 95%</a:t>
            </a:r>
            <a:r>
              <a:rPr dirty="0" spc="-305"/>
              <a:t> </a:t>
            </a:r>
            <a:r>
              <a:rPr dirty="0" spc="-25"/>
              <a:t>water.</a:t>
            </a:r>
          </a:p>
          <a:p>
            <a:pPr marL="469900" marR="508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  <a:tab pos="1082675" algn="l"/>
                <a:tab pos="2070100" algn="l"/>
                <a:tab pos="3683635" algn="l"/>
                <a:tab pos="4512945" algn="l"/>
                <a:tab pos="5461000" algn="l"/>
                <a:tab pos="6348095" algn="l"/>
                <a:tab pos="7116445" algn="l"/>
                <a:tab pos="7787005" algn="l"/>
              </a:tabLst>
            </a:pPr>
            <a:r>
              <a:rPr dirty="0" spc="-10"/>
              <a:t>A</a:t>
            </a:r>
            <a:r>
              <a:rPr dirty="0" spc="5"/>
              <a:t>l</a:t>
            </a:r>
            <a:r>
              <a:rPr dirty="0"/>
              <a:t>l</a:t>
            </a:r>
            <a:r>
              <a:rPr dirty="0"/>
              <a:t>	</a:t>
            </a:r>
            <a:r>
              <a:rPr dirty="0" spc="-15"/>
              <a:t>l</a:t>
            </a:r>
            <a:r>
              <a:rPr dirty="0" spc="5"/>
              <a:t>i</a:t>
            </a:r>
            <a:r>
              <a:rPr dirty="0" spc="-15"/>
              <a:t>vi</a:t>
            </a:r>
            <a:r>
              <a:rPr dirty="0" spc="10"/>
              <a:t>n</a:t>
            </a:r>
            <a:r>
              <a:rPr dirty="0" spc="5"/>
              <a:t>g</a:t>
            </a:r>
            <a:r>
              <a:rPr dirty="0"/>
              <a:t>	</a:t>
            </a:r>
            <a:r>
              <a:rPr dirty="0" spc="10"/>
              <a:t>o</a:t>
            </a:r>
            <a:r>
              <a:rPr dirty="0" spc="-75"/>
              <a:t>r</a:t>
            </a:r>
            <a:r>
              <a:rPr dirty="0" spc="10"/>
              <a:t>g</a:t>
            </a:r>
            <a:r>
              <a:rPr dirty="0" spc="-25"/>
              <a:t>a</a:t>
            </a:r>
            <a:r>
              <a:rPr dirty="0" spc="-10"/>
              <a:t>n</a:t>
            </a:r>
            <a:r>
              <a:rPr dirty="0" spc="5"/>
              <a:t>i</a:t>
            </a:r>
            <a:r>
              <a:rPr dirty="0" spc="5"/>
              <a:t>s</a:t>
            </a:r>
            <a:r>
              <a:rPr dirty="0" spc="-50"/>
              <a:t>m</a:t>
            </a:r>
            <a:r>
              <a:rPr dirty="0"/>
              <a:t>s</a:t>
            </a:r>
            <a:r>
              <a:rPr dirty="0"/>
              <a:t>	</a:t>
            </a:r>
            <a:r>
              <a:rPr dirty="0" spc="10"/>
              <a:t>n</a:t>
            </a:r>
            <a:r>
              <a:rPr dirty="0" spc="-25"/>
              <a:t>e</a:t>
            </a:r>
            <a:r>
              <a:rPr dirty="0"/>
              <a:t>ed</a:t>
            </a:r>
            <a:r>
              <a:rPr dirty="0"/>
              <a:t>	</a:t>
            </a:r>
            <a:r>
              <a:rPr dirty="0" spc="-10"/>
              <a:t>w</a:t>
            </a:r>
            <a:r>
              <a:rPr dirty="0"/>
              <a:t>a</a:t>
            </a:r>
            <a:r>
              <a:rPr dirty="0" spc="-15"/>
              <a:t>t</a:t>
            </a:r>
            <a:r>
              <a:rPr dirty="0"/>
              <a:t>er</a:t>
            </a:r>
            <a:r>
              <a:rPr dirty="0"/>
              <a:t>	</a:t>
            </a:r>
            <a:r>
              <a:rPr dirty="0" spc="-50"/>
              <a:t>m</a:t>
            </a:r>
            <a:r>
              <a:rPr dirty="0" spc="10"/>
              <a:t>o</a:t>
            </a:r>
            <a:r>
              <a:rPr dirty="0"/>
              <a:t>re</a:t>
            </a:r>
            <a:r>
              <a:rPr dirty="0"/>
              <a:t>	</a:t>
            </a:r>
            <a:r>
              <a:rPr dirty="0" spc="-15"/>
              <a:t>th</a:t>
            </a:r>
            <a:r>
              <a:rPr dirty="0"/>
              <a:t>an</a:t>
            </a:r>
            <a:r>
              <a:rPr dirty="0"/>
              <a:t>	</a:t>
            </a:r>
            <a:r>
              <a:rPr dirty="0"/>
              <a:t>a</a:t>
            </a:r>
            <a:r>
              <a:rPr dirty="0" spc="10"/>
              <a:t>n</a:t>
            </a:r>
            <a:r>
              <a:rPr dirty="0" spc="5"/>
              <a:t>y</a:t>
            </a:r>
            <a:r>
              <a:rPr dirty="0"/>
              <a:t>	</a:t>
            </a:r>
            <a:r>
              <a:rPr dirty="0" spc="-10"/>
              <a:t>o</a:t>
            </a:r>
            <a:r>
              <a:rPr dirty="0" spc="5"/>
              <a:t>t</a:t>
            </a:r>
            <a:r>
              <a:rPr dirty="0" spc="-10"/>
              <a:t>h</a:t>
            </a:r>
            <a:r>
              <a:rPr dirty="0"/>
              <a:t>er  </a:t>
            </a:r>
            <a:r>
              <a:rPr dirty="0"/>
              <a:t>substance.</a:t>
            </a:r>
          </a:p>
          <a:p>
            <a:pPr marL="469900" marR="508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  <a:tab pos="1649730" algn="l"/>
                <a:tab pos="3329304" algn="l"/>
                <a:tab pos="3994150" algn="l"/>
                <a:tab pos="5250180" algn="l"/>
                <a:tab pos="5835650" algn="l"/>
                <a:tab pos="6832600" algn="l"/>
                <a:tab pos="7576820" algn="l"/>
                <a:tab pos="8082915" algn="l"/>
              </a:tabLst>
            </a:pPr>
            <a:r>
              <a:rPr dirty="0" spc="-15"/>
              <a:t>L</a:t>
            </a:r>
            <a:r>
              <a:rPr dirty="0" spc="5"/>
              <a:t>i</a:t>
            </a:r>
            <a:r>
              <a:rPr dirty="0" spc="-15"/>
              <a:t>v</a:t>
            </a:r>
            <a:r>
              <a:rPr dirty="0" spc="5"/>
              <a:t>i</a:t>
            </a:r>
            <a:r>
              <a:rPr dirty="0" spc="-15"/>
              <a:t>n</a:t>
            </a:r>
            <a:r>
              <a:rPr dirty="0"/>
              <a:t>g</a:t>
            </a:r>
            <a:r>
              <a:rPr dirty="0"/>
              <a:t>	</a:t>
            </a:r>
            <a:r>
              <a:rPr dirty="0" spc="10"/>
              <a:t>o</a:t>
            </a:r>
            <a:r>
              <a:rPr dirty="0" spc="-75"/>
              <a:t>r</a:t>
            </a:r>
            <a:r>
              <a:rPr dirty="0" spc="-10"/>
              <a:t>g</a:t>
            </a:r>
            <a:r>
              <a:rPr dirty="0"/>
              <a:t>an</a:t>
            </a:r>
            <a:r>
              <a:rPr dirty="0" spc="-20"/>
              <a:t>i</a:t>
            </a:r>
            <a:r>
              <a:rPr dirty="0" spc="10"/>
              <a:t>s</a:t>
            </a:r>
            <a:r>
              <a:rPr dirty="0" spc="-40"/>
              <a:t>m</a:t>
            </a:r>
            <a:r>
              <a:rPr dirty="0"/>
              <a:t>s</a:t>
            </a:r>
            <a:r>
              <a:rPr dirty="0"/>
              <a:t>	</a:t>
            </a:r>
            <a:r>
              <a:rPr dirty="0"/>
              <a:t>are</a:t>
            </a:r>
            <a:r>
              <a:rPr dirty="0"/>
              <a:t>	</a:t>
            </a:r>
            <a:r>
              <a:rPr dirty="0" spc="5"/>
              <a:t>p</a:t>
            </a:r>
            <a:r>
              <a:rPr dirty="0"/>
              <a:t>r</a:t>
            </a:r>
            <a:r>
              <a:rPr dirty="0" spc="-25"/>
              <a:t>e</a:t>
            </a:r>
            <a:r>
              <a:rPr dirty="0" spc="5"/>
              <a:t>s</a:t>
            </a:r>
            <a:r>
              <a:rPr dirty="0" spc="-25"/>
              <a:t>e</a:t>
            </a:r>
            <a:r>
              <a:rPr dirty="0" spc="-15"/>
              <a:t>n</a:t>
            </a:r>
            <a:r>
              <a:rPr dirty="0"/>
              <a:t>t</a:t>
            </a:r>
            <a:r>
              <a:rPr dirty="0"/>
              <a:t>	</a:t>
            </a:r>
            <a:r>
              <a:rPr dirty="0" spc="-10"/>
              <a:t>o</a:t>
            </a:r>
            <a:r>
              <a:rPr dirty="0"/>
              <a:t>n</a:t>
            </a:r>
            <a:r>
              <a:rPr dirty="0"/>
              <a:t>	</a:t>
            </a:r>
            <a:r>
              <a:rPr dirty="0" spc="-15"/>
              <a:t>E</a:t>
            </a:r>
            <a:r>
              <a:rPr dirty="0"/>
              <a:t>ar</a:t>
            </a:r>
            <a:r>
              <a:rPr dirty="0" spc="-15"/>
              <a:t>t</a:t>
            </a:r>
            <a:r>
              <a:rPr dirty="0"/>
              <a:t>h</a:t>
            </a:r>
            <a:r>
              <a:rPr dirty="0"/>
              <a:t>	</a:t>
            </a:r>
            <a:r>
              <a:rPr dirty="0" spc="5"/>
              <a:t>d</a:t>
            </a:r>
            <a:r>
              <a:rPr dirty="0" spc="-15"/>
              <a:t>u</a:t>
            </a:r>
            <a:r>
              <a:rPr dirty="0"/>
              <a:t>e</a:t>
            </a:r>
            <a:r>
              <a:rPr dirty="0"/>
              <a:t>	</a:t>
            </a:r>
            <a:r>
              <a:rPr dirty="0" spc="-15"/>
              <a:t>t</a:t>
            </a:r>
            <a:r>
              <a:rPr dirty="0"/>
              <a:t>o</a:t>
            </a:r>
            <a:r>
              <a:rPr dirty="0"/>
              <a:t>	</a:t>
            </a:r>
            <a:r>
              <a:rPr dirty="0" spc="-15"/>
              <a:t>t</a:t>
            </a:r>
            <a:r>
              <a:rPr dirty="0" spc="5"/>
              <a:t>h</a:t>
            </a:r>
            <a:r>
              <a:rPr dirty="0"/>
              <a:t>e  </a:t>
            </a:r>
            <a:r>
              <a:rPr dirty="0" spc="5"/>
              <a:t>presence of</a:t>
            </a:r>
            <a:r>
              <a:rPr dirty="0" spc="-105"/>
              <a:t> </a:t>
            </a:r>
            <a:r>
              <a:rPr dirty="0" spc="-25"/>
              <a:t>water.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/>
          </a:p>
          <a:p>
            <a:pPr algn="r" marR="2138680">
              <a:lnSpc>
                <a:spcPct val="100000"/>
              </a:lnSpc>
            </a:pPr>
            <a:r>
              <a:rPr dirty="0" sz="2400" spc="-10" b="1">
                <a:latin typeface="Arial"/>
                <a:cs typeface="Arial"/>
              </a:rPr>
              <a:t>(</a:t>
            </a:r>
            <a:r>
              <a:rPr dirty="0" sz="2400" spc="5" b="1">
                <a:latin typeface="Arial"/>
                <a:cs typeface="Arial"/>
              </a:rPr>
              <a:t>–</a:t>
            </a:r>
            <a:r>
              <a:rPr dirty="0" sz="2400" b="1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50"/>
          </a:p>
          <a:p>
            <a:pPr algn="r" marR="1458595">
              <a:lnSpc>
                <a:spcPct val="100000"/>
              </a:lnSpc>
            </a:pPr>
            <a:r>
              <a:rPr dirty="0" sz="2400" b="1"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60918" y="5641644"/>
            <a:ext cx="24574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99378" y="5641644"/>
            <a:ext cx="24574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17260" y="6240881"/>
            <a:ext cx="4044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Arial"/>
                <a:cs typeface="Arial"/>
              </a:rPr>
              <a:t>(</a:t>
            </a:r>
            <a:r>
              <a:rPr dirty="0" sz="2400" spc="-20" b="1">
                <a:latin typeface="Arial"/>
                <a:cs typeface="Arial"/>
              </a:rPr>
              <a:t>+</a:t>
            </a:r>
            <a:r>
              <a:rPr dirty="0" sz="2400" b="1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11667" y="6240881"/>
            <a:ext cx="4044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Arial"/>
                <a:cs typeface="Arial"/>
              </a:rPr>
              <a:t>(</a:t>
            </a:r>
            <a:r>
              <a:rPr dirty="0" sz="2400" spc="-20" b="1">
                <a:latin typeface="Arial"/>
                <a:cs typeface="Arial"/>
              </a:rPr>
              <a:t>+</a:t>
            </a:r>
            <a:r>
              <a:rPr dirty="0" sz="2400" b="1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91970" y="5392013"/>
            <a:ext cx="2402840" cy="4540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800" spc="-25" b="1">
                <a:latin typeface="Times New Roman"/>
                <a:cs typeface="Times New Roman"/>
              </a:rPr>
              <a:t>Water</a:t>
            </a:r>
            <a:r>
              <a:rPr dirty="0" sz="2800" spc="-16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molecule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3405" y="182626"/>
            <a:ext cx="378904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Properties of</a:t>
            </a:r>
            <a:r>
              <a:rPr dirty="0" sz="3600" spc="-95"/>
              <a:t> </a:t>
            </a:r>
            <a:r>
              <a:rPr dirty="0" sz="3600" spc="5"/>
              <a:t>water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82548" y="1998725"/>
            <a:ext cx="6219190" cy="29362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405765" indent="-393700">
              <a:lnSpc>
                <a:spcPct val="100000"/>
              </a:lnSpc>
              <a:spcBef>
                <a:spcPts val="90"/>
              </a:spcBef>
              <a:buAutoNum type="arabicPeriod"/>
              <a:tabLst>
                <a:tab pos="406400" algn="l"/>
              </a:tabLst>
            </a:pPr>
            <a:r>
              <a:rPr dirty="0" sz="3200" spc="-5">
                <a:latin typeface="Times New Roman"/>
                <a:cs typeface="Times New Roman"/>
              </a:rPr>
              <a:t>Polarity</a:t>
            </a:r>
            <a:endParaRPr sz="3200">
              <a:latin typeface="Times New Roman"/>
              <a:cs typeface="Times New Roman"/>
            </a:endParaRPr>
          </a:p>
          <a:p>
            <a:pPr marL="405765" indent="-393700">
              <a:lnSpc>
                <a:spcPct val="100000"/>
              </a:lnSpc>
              <a:spcBef>
                <a:spcPts val="2525"/>
              </a:spcBef>
              <a:buAutoNum type="arabicPeriod"/>
              <a:tabLst>
                <a:tab pos="406400" algn="l"/>
              </a:tabLst>
            </a:pPr>
            <a:r>
              <a:rPr dirty="0" sz="3200">
                <a:latin typeface="Times New Roman"/>
                <a:cs typeface="Times New Roman"/>
              </a:rPr>
              <a:t>Cohesion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adhesion</a:t>
            </a:r>
            <a:endParaRPr sz="3200">
              <a:latin typeface="Times New Roman"/>
              <a:cs typeface="Times New Roman"/>
            </a:endParaRPr>
          </a:p>
          <a:p>
            <a:pPr marL="405765" indent="-393700">
              <a:lnSpc>
                <a:spcPct val="100000"/>
              </a:lnSpc>
              <a:spcBef>
                <a:spcPts val="2520"/>
              </a:spcBef>
              <a:buAutoNum type="arabicPeriod"/>
              <a:tabLst>
                <a:tab pos="406400" algn="l"/>
              </a:tabLst>
            </a:pPr>
            <a:r>
              <a:rPr dirty="0" sz="3200" spc="-10">
                <a:latin typeface="Times New Roman"/>
                <a:cs typeface="Times New Roman"/>
              </a:rPr>
              <a:t>Water </a:t>
            </a:r>
            <a:r>
              <a:rPr dirty="0" sz="3200" spc="-5">
                <a:latin typeface="Times New Roman"/>
                <a:cs typeface="Times New Roman"/>
              </a:rPr>
              <a:t>has </a:t>
            </a:r>
            <a:r>
              <a:rPr dirty="0" sz="3200">
                <a:latin typeface="Times New Roman"/>
                <a:cs typeface="Times New Roman"/>
              </a:rPr>
              <a:t>high </a:t>
            </a:r>
            <a:r>
              <a:rPr dirty="0" sz="3200" spc="-5">
                <a:latin typeface="Times New Roman"/>
                <a:cs typeface="Times New Roman"/>
              </a:rPr>
              <a:t>heat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capacity</a:t>
            </a:r>
            <a:endParaRPr sz="3200">
              <a:latin typeface="Times New Roman"/>
              <a:cs typeface="Times New Roman"/>
            </a:endParaRPr>
          </a:p>
          <a:p>
            <a:pPr marL="405765" indent="-393700">
              <a:lnSpc>
                <a:spcPct val="100000"/>
              </a:lnSpc>
              <a:spcBef>
                <a:spcPts val="2525"/>
              </a:spcBef>
              <a:buAutoNum type="arabicPeriod"/>
              <a:tabLst>
                <a:tab pos="406400" algn="l"/>
              </a:tabLst>
            </a:pPr>
            <a:r>
              <a:rPr dirty="0" sz="3200">
                <a:latin typeface="Times New Roman"/>
                <a:cs typeface="Times New Roman"/>
              </a:rPr>
              <a:t>Liquid </a:t>
            </a:r>
            <a:r>
              <a:rPr dirty="0" sz="3200" spc="-10">
                <a:latin typeface="Times New Roman"/>
                <a:cs typeface="Times New Roman"/>
              </a:rPr>
              <a:t>water </a:t>
            </a:r>
            <a:r>
              <a:rPr dirty="0" sz="3200" spc="-5">
                <a:latin typeface="Times New Roman"/>
                <a:cs typeface="Times New Roman"/>
              </a:rPr>
              <a:t>is </a:t>
            </a:r>
            <a:r>
              <a:rPr dirty="0" sz="3200" spc="-20">
                <a:latin typeface="Times New Roman"/>
                <a:cs typeface="Times New Roman"/>
              </a:rPr>
              <a:t>more </a:t>
            </a:r>
            <a:r>
              <a:rPr dirty="0" sz="3200" spc="-5">
                <a:latin typeface="Times New Roman"/>
                <a:cs typeface="Times New Roman"/>
              </a:rPr>
              <a:t>dense than</a:t>
            </a:r>
            <a:r>
              <a:rPr dirty="0" sz="3200" spc="9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ice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8767" y="83007"/>
            <a:ext cx="382587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3600" spc="-5"/>
              <a:t>1- </a:t>
            </a:r>
            <a:r>
              <a:rPr dirty="0" sz="3600"/>
              <a:t>Polarity of</a:t>
            </a:r>
            <a:r>
              <a:rPr dirty="0" sz="3600" spc="-95"/>
              <a:t> </a:t>
            </a:r>
            <a:r>
              <a:rPr dirty="0" sz="3600" spc="5"/>
              <a:t>water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6443471" y="4587240"/>
            <a:ext cx="2286743" cy="2039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31343" y="757504"/>
            <a:ext cx="8617585" cy="42614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24485" marR="32384" indent="-287020">
              <a:lnSpc>
                <a:spcPct val="100000"/>
              </a:lnSpc>
              <a:spcBef>
                <a:spcPts val="110"/>
              </a:spcBef>
              <a:buFont typeface="Wingdings"/>
              <a:buChar char=""/>
              <a:tabLst>
                <a:tab pos="325120" algn="l"/>
                <a:tab pos="1336675" algn="l"/>
                <a:tab pos="2809240" algn="l"/>
                <a:tab pos="4102100" algn="l"/>
                <a:tab pos="4571365" algn="l"/>
                <a:tab pos="6087110" algn="l"/>
                <a:tab pos="7263765" algn="l"/>
                <a:tab pos="8062595" algn="l"/>
              </a:tabLst>
            </a:pPr>
            <a:r>
              <a:rPr dirty="0" sz="2800" spc="-250">
                <a:latin typeface="Times New Roman"/>
                <a:cs typeface="Times New Roman"/>
              </a:rPr>
              <a:t>W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5">
                <a:latin typeface="Times New Roman"/>
                <a:cs typeface="Times New Roman"/>
              </a:rPr>
              <a:t>t</a:t>
            </a:r>
            <a:r>
              <a:rPr dirty="0" sz="2800">
                <a:latin typeface="Times New Roman"/>
                <a:cs typeface="Times New Roman"/>
              </a:rPr>
              <a:t>er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0">
                <a:latin typeface="Times New Roman"/>
                <a:cs typeface="Times New Roman"/>
              </a:rPr>
              <a:t>m</a:t>
            </a:r>
            <a:r>
              <a:rPr dirty="0" sz="2800" spc="5">
                <a:latin typeface="Times New Roman"/>
                <a:cs typeface="Times New Roman"/>
              </a:rPr>
              <a:t>ol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u</a:t>
            </a:r>
            <a:r>
              <a:rPr dirty="0" sz="2800" spc="5">
                <a:latin typeface="Times New Roman"/>
                <a:cs typeface="Times New Roman"/>
              </a:rPr>
              <a:t>l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on</a:t>
            </a:r>
            <a:r>
              <a:rPr dirty="0" sz="2800" spc="5">
                <a:latin typeface="Times New Roman"/>
                <a:cs typeface="Times New Roman"/>
              </a:rPr>
              <a:t>s</a:t>
            </a:r>
            <a:r>
              <a:rPr dirty="0" sz="2800" spc="-15">
                <a:latin typeface="Times New Roman"/>
                <a:cs typeface="Times New Roman"/>
              </a:rPr>
              <a:t>i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5">
                <a:latin typeface="Times New Roman"/>
                <a:cs typeface="Times New Roman"/>
              </a:rPr>
              <a:t>t</a:t>
            </a:r>
            <a:r>
              <a:rPr dirty="0" sz="2800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15">
                <a:latin typeface="Times New Roman"/>
                <a:cs typeface="Times New Roman"/>
              </a:rPr>
              <a:t>o</a:t>
            </a:r>
            <a:r>
              <a:rPr dirty="0" sz="2800">
                <a:latin typeface="Times New Roman"/>
                <a:cs typeface="Times New Roman"/>
              </a:rPr>
              <a:t>f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15">
                <a:latin typeface="Times New Roman"/>
                <a:cs typeface="Times New Roman"/>
              </a:rPr>
              <a:t>h</a:t>
            </a:r>
            <a:r>
              <a:rPr dirty="0" sz="2800" spc="-35">
                <a:latin typeface="Times New Roman"/>
                <a:cs typeface="Times New Roman"/>
              </a:rPr>
              <a:t>y</a:t>
            </a:r>
            <a:r>
              <a:rPr dirty="0" sz="2800" spc="10">
                <a:latin typeface="Times New Roman"/>
                <a:cs typeface="Times New Roman"/>
              </a:rPr>
              <a:t>d</a:t>
            </a:r>
            <a:r>
              <a:rPr dirty="0" sz="2800">
                <a:latin typeface="Times New Roman"/>
                <a:cs typeface="Times New Roman"/>
              </a:rPr>
              <a:t>r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10">
                <a:latin typeface="Times New Roman"/>
                <a:cs typeface="Times New Roman"/>
              </a:rPr>
              <a:t>g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5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ca</a:t>
            </a:r>
            <a:r>
              <a:rPr dirty="0" sz="2800" spc="5">
                <a:latin typeface="Times New Roman"/>
                <a:cs typeface="Times New Roman"/>
              </a:rPr>
              <a:t>t</a:t>
            </a:r>
            <a:r>
              <a:rPr dirty="0" sz="2800" spc="-15">
                <a:latin typeface="Times New Roman"/>
                <a:cs typeface="Times New Roman"/>
              </a:rPr>
              <a:t>io</a:t>
            </a:r>
            <a:r>
              <a:rPr dirty="0" sz="2800" spc="10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(</a:t>
            </a:r>
            <a:r>
              <a:rPr dirty="0" sz="2800" spc="-10">
                <a:latin typeface="Times New Roman"/>
                <a:cs typeface="Times New Roman"/>
              </a:rPr>
              <a:t>H</a:t>
            </a:r>
            <a:r>
              <a:rPr dirty="0" baseline="25525" sz="2775" spc="7">
                <a:latin typeface="Times New Roman"/>
                <a:cs typeface="Times New Roman"/>
              </a:rPr>
              <a:t>+</a:t>
            </a:r>
            <a:r>
              <a:rPr dirty="0" sz="2800">
                <a:latin typeface="Times New Roman"/>
                <a:cs typeface="Times New Roman"/>
              </a:rPr>
              <a:t>)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10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d  </a:t>
            </a:r>
            <a:r>
              <a:rPr dirty="0" sz="2800">
                <a:latin typeface="Times New Roman"/>
                <a:cs typeface="Times New Roman"/>
              </a:rPr>
              <a:t>hydroxide </a:t>
            </a:r>
            <a:r>
              <a:rPr dirty="0" sz="2800" spc="5">
                <a:latin typeface="Times New Roman"/>
                <a:cs typeface="Times New Roman"/>
              </a:rPr>
              <a:t>anions</a:t>
            </a:r>
            <a:r>
              <a:rPr dirty="0" sz="2800" spc="-1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(OH</a:t>
            </a:r>
            <a:r>
              <a:rPr dirty="0" baseline="25525" sz="2775">
                <a:latin typeface="Times New Roman"/>
                <a:cs typeface="Times New Roman"/>
              </a:rPr>
              <a:t>-</a:t>
            </a:r>
            <a:r>
              <a:rPr dirty="0" sz="2800">
                <a:latin typeface="Times New Roman"/>
                <a:cs typeface="Times New Roman"/>
              </a:rPr>
              <a:t>).</a:t>
            </a:r>
            <a:endParaRPr sz="2800">
              <a:latin typeface="Times New Roman"/>
              <a:cs typeface="Times New Roman"/>
            </a:endParaRPr>
          </a:p>
          <a:p>
            <a:pPr marL="324485" indent="-28702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25120" algn="l"/>
              </a:tabLst>
            </a:pPr>
            <a:r>
              <a:rPr dirty="0" sz="2800" spc="-50">
                <a:latin typeface="Times New Roman"/>
                <a:cs typeface="Times New Roman"/>
              </a:rPr>
              <a:t>Water </a:t>
            </a:r>
            <a:r>
              <a:rPr dirty="0" sz="2800">
                <a:latin typeface="Times New Roman"/>
                <a:cs typeface="Times New Roman"/>
              </a:rPr>
              <a:t>molecules are </a:t>
            </a:r>
            <a:r>
              <a:rPr dirty="0" sz="2800" spc="5">
                <a:latin typeface="Times New Roman"/>
                <a:cs typeface="Times New Roman"/>
              </a:rPr>
              <a:t>linked together by </a:t>
            </a:r>
            <a:r>
              <a:rPr dirty="0" sz="2800" b="1">
                <a:latin typeface="Times New Roman"/>
                <a:cs typeface="Times New Roman"/>
              </a:rPr>
              <a:t>hydrogen</a:t>
            </a:r>
            <a:r>
              <a:rPr dirty="0" sz="2800" spc="-29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bonds</a:t>
            </a:r>
            <a:r>
              <a:rPr dirty="0" sz="2800" spc="5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324485" marR="32384" indent="-287020">
              <a:lnSpc>
                <a:spcPct val="100000"/>
              </a:lnSpc>
              <a:buFont typeface="Wingdings"/>
              <a:buChar char=""/>
              <a:tabLst>
                <a:tab pos="325120" algn="l"/>
              </a:tabLst>
            </a:pPr>
            <a:r>
              <a:rPr dirty="0" sz="2800" spc="-5">
                <a:latin typeface="Times New Roman"/>
                <a:cs typeface="Times New Roman"/>
              </a:rPr>
              <a:t>Thus water is </a:t>
            </a:r>
            <a:r>
              <a:rPr dirty="0" sz="2800">
                <a:latin typeface="Times New Roman"/>
                <a:cs typeface="Times New Roman"/>
              </a:rPr>
              <a:t>a </a:t>
            </a:r>
            <a:r>
              <a:rPr dirty="0" sz="2800" spc="-10" b="1">
                <a:latin typeface="Times New Roman"/>
                <a:cs typeface="Times New Roman"/>
              </a:rPr>
              <a:t>polar </a:t>
            </a:r>
            <a:r>
              <a:rPr dirty="0" sz="2800" spc="-5" b="1">
                <a:latin typeface="Times New Roman"/>
                <a:cs typeface="Times New Roman"/>
              </a:rPr>
              <a:t>molecule </a:t>
            </a:r>
            <a:r>
              <a:rPr dirty="0" sz="2800" spc="-5">
                <a:latin typeface="Times New Roman"/>
                <a:cs typeface="Times New Roman"/>
              </a:rPr>
              <a:t>which is </a:t>
            </a:r>
            <a:r>
              <a:rPr dirty="0" sz="2800">
                <a:latin typeface="Times New Roman"/>
                <a:cs typeface="Times New Roman"/>
              </a:rPr>
              <a:t>able </a:t>
            </a:r>
            <a:r>
              <a:rPr dirty="0" sz="2800" spc="5">
                <a:latin typeface="Times New Roman"/>
                <a:cs typeface="Times New Roman"/>
              </a:rPr>
              <a:t>to </a:t>
            </a:r>
            <a:r>
              <a:rPr dirty="0" sz="2800" spc="-5">
                <a:latin typeface="Times New Roman"/>
                <a:cs typeface="Times New Roman"/>
              </a:rPr>
              <a:t>dissolve  </a:t>
            </a:r>
            <a:r>
              <a:rPr dirty="0" sz="2800" spc="5">
                <a:latin typeface="Times New Roman"/>
                <a:cs typeface="Times New Roman"/>
              </a:rPr>
              <a:t>other polar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substances.</a:t>
            </a:r>
            <a:endParaRPr sz="2800">
              <a:latin typeface="Times New Roman"/>
              <a:cs typeface="Times New Roman"/>
            </a:endParaRPr>
          </a:p>
          <a:p>
            <a:pPr marL="324485" marR="30480" indent="-28702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25120" algn="l"/>
              </a:tabLst>
            </a:pPr>
            <a:r>
              <a:rPr dirty="0" sz="2800" spc="-50">
                <a:latin typeface="Times New Roman"/>
                <a:cs typeface="Times New Roman"/>
              </a:rPr>
              <a:t>Water </a:t>
            </a:r>
            <a:r>
              <a:rPr dirty="0" sz="2800" spc="-10">
                <a:latin typeface="Times New Roman"/>
                <a:cs typeface="Times New Roman"/>
              </a:rPr>
              <a:t>is </a:t>
            </a:r>
            <a:r>
              <a:rPr dirty="0" sz="2800" spc="-5">
                <a:latin typeface="Times New Roman"/>
                <a:cs typeface="Times New Roman"/>
              </a:rPr>
              <a:t>considered </a:t>
            </a:r>
            <a:r>
              <a:rPr dirty="0" sz="2800">
                <a:latin typeface="Times New Roman"/>
                <a:cs typeface="Times New Roman"/>
              </a:rPr>
              <a:t>as </a:t>
            </a:r>
            <a:r>
              <a:rPr dirty="0" sz="2800" spc="-10">
                <a:latin typeface="Times New Roman"/>
                <a:cs typeface="Times New Roman"/>
              </a:rPr>
              <a:t>the </a:t>
            </a:r>
            <a:r>
              <a:rPr dirty="0" sz="2800" spc="-5">
                <a:latin typeface="Times New Roman"/>
                <a:cs typeface="Times New Roman"/>
              </a:rPr>
              <a:t>main </a:t>
            </a:r>
            <a:r>
              <a:rPr dirty="0" sz="2800" b="1">
                <a:latin typeface="Times New Roman"/>
                <a:cs typeface="Times New Roman"/>
              </a:rPr>
              <a:t>solvent </a:t>
            </a:r>
            <a:r>
              <a:rPr dirty="0" sz="2800" spc="-5">
                <a:latin typeface="Times New Roman"/>
                <a:cs typeface="Times New Roman"/>
              </a:rPr>
              <a:t>in all </a:t>
            </a:r>
            <a:r>
              <a:rPr dirty="0" sz="2800" spc="-10">
                <a:latin typeface="Times New Roman"/>
                <a:cs typeface="Times New Roman"/>
              </a:rPr>
              <a:t>biological  </a:t>
            </a:r>
            <a:r>
              <a:rPr dirty="0" sz="2800" spc="-5">
                <a:latin typeface="Times New Roman"/>
                <a:cs typeface="Times New Roman"/>
              </a:rPr>
              <a:t>systems.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algn="r" marR="1475105">
              <a:lnSpc>
                <a:spcPct val="100000"/>
              </a:lnSpc>
            </a:pPr>
            <a:r>
              <a:rPr dirty="0" sz="2400" spc="-10" b="1">
                <a:latin typeface="Arial"/>
                <a:cs typeface="Arial"/>
              </a:rPr>
              <a:t>(</a:t>
            </a:r>
            <a:r>
              <a:rPr dirty="0" sz="2400" spc="5" b="1">
                <a:latin typeface="Arial"/>
                <a:cs typeface="Arial"/>
              </a:rPr>
              <a:t>–</a:t>
            </a:r>
            <a:r>
              <a:rPr dirty="0" sz="2400" b="1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56372" y="5277408"/>
            <a:ext cx="26289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30285" y="5784291"/>
            <a:ext cx="24574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56552" y="5784291"/>
            <a:ext cx="24574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74333" y="6291478"/>
            <a:ext cx="4038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latin typeface="Arial"/>
                <a:cs typeface="Arial"/>
              </a:rPr>
              <a:t>(+)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90026" y="6291478"/>
            <a:ext cx="4044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Arial"/>
                <a:cs typeface="Arial"/>
              </a:rPr>
              <a:t>(</a:t>
            </a:r>
            <a:r>
              <a:rPr dirty="0" sz="2400" spc="-20" b="1">
                <a:latin typeface="Arial"/>
                <a:cs typeface="Arial"/>
              </a:rPr>
              <a:t>+</a:t>
            </a:r>
            <a:r>
              <a:rPr dirty="0" sz="2400" b="1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17520" y="3773423"/>
            <a:ext cx="2959608" cy="2795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81427" y="5609844"/>
            <a:ext cx="1173480" cy="246379"/>
          </a:xfrm>
          <a:custGeom>
            <a:avLst/>
            <a:gdLst/>
            <a:ahLst/>
            <a:cxnLst/>
            <a:rect l="l" t="t" r="r" b="b"/>
            <a:pathLst>
              <a:path w="1173479" h="246379">
                <a:moveTo>
                  <a:pt x="1173226" y="246062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02716" y="5281040"/>
            <a:ext cx="161036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10">
                <a:latin typeface="Times New Roman"/>
                <a:cs typeface="Times New Roman"/>
              </a:rPr>
              <a:t>Hydrogen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bond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47544" y="2237232"/>
            <a:ext cx="4404359" cy="35070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400680" y="5350255"/>
            <a:ext cx="156718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Dissolved</a:t>
            </a:r>
            <a:r>
              <a:rPr dirty="0" sz="1800" spc="-8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salt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5577" y="5333238"/>
            <a:ext cx="1100455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b="1">
                <a:latin typeface="Arial"/>
                <a:cs typeface="Arial"/>
              </a:rPr>
              <a:t>Salt</a:t>
            </a:r>
            <a:r>
              <a:rPr dirty="0" sz="1600" spc="-80" b="1">
                <a:latin typeface="Arial"/>
                <a:cs typeface="Arial"/>
              </a:rPr>
              <a:t> </a:t>
            </a:r>
            <a:r>
              <a:rPr dirty="0" sz="1600" spc="-15" b="1">
                <a:latin typeface="Arial"/>
                <a:cs typeface="Arial"/>
              </a:rPr>
              <a:t>crystal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18104" y="4251959"/>
            <a:ext cx="0" cy="1130935"/>
          </a:xfrm>
          <a:custGeom>
            <a:avLst/>
            <a:gdLst/>
            <a:ahLst/>
            <a:cxnLst/>
            <a:rect l="l" t="t" r="r" b="b"/>
            <a:pathLst>
              <a:path w="0" h="1130935">
                <a:moveTo>
                  <a:pt x="0" y="1130808"/>
                </a:moveTo>
                <a:lnTo>
                  <a:pt x="0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75404" y="5119496"/>
            <a:ext cx="1332230" cy="191135"/>
          </a:xfrm>
          <a:custGeom>
            <a:avLst/>
            <a:gdLst/>
            <a:ahLst/>
            <a:cxnLst/>
            <a:rect l="l" t="t" r="r" b="b"/>
            <a:pathLst>
              <a:path w="1332229" h="191135">
                <a:moveTo>
                  <a:pt x="1331849" y="3555"/>
                </a:moveTo>
                <a:lnTo>
                  <a:pt x="1322123" y="40316"/>
                </a:lnTo>
                <a:lnTo>
                  <a:pt x="1295765" y="70278"/>
                </a:lnTo>
                <a:lnTo>
                  <a:pt x="1256714" y="90406"/>
                </a:lnTo>
                <a:lnTo>
                  <a:pt x="1208913" y="97662"/>
                </a:lnTo>
                <a:lnTo>
                  <a:pt x="788289" y="96519"/>
                </a:lnTo>
                <a:lnTo>
                  <a:pt x="740540" y="103850"/>
                </a:lnTo>
                <a:lnTo>
                  <a:pt x="701484" y="124015"/>
                </a:lnTo>
                <a:lnTo>
                  <a:pt x="675096" y="153991"/>
                </a:lnTo>
                <a:lnTo>
                  <a:pt x="665353" y="190753"/>
                </a:lnTo>
                <a:lnTo>
                  <a:pt x="655814" y="153945"/>
                </a:lnTo>
                <a:lnTo>
                  <a:pt x="629618" y="123840"/>
                </a:lnTo>
                <a:lnTo>
                  <a:pt x="590682" y="103475"/>
                </a:lnTo>
                <a:lnTo>
                  <a:pt x="542925" y="95884"/>
                </a:lnTo>
                <a:lnTo>
                  <a:pt x="122300" y="94741"/>
                </a:lnTo>
                <a:lnTo>
                  <a:pt x="74598" y="87225"/>
                </a:lnTo>
                <a:lnTo>
                  <a:pt x="35671" y="66897"/>
                </a:lnTo>
                <a:lnTo>
                  <a:pt x="9483" y="36806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394586" y="5993993"/>
            <a:ext cx="6445885" cy="4540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800" spc="5" b="1">
                <a:latin typeface="Times New Roman"/>
                <a:cs typeface="Times New Roman"/>
              </a:rPr>
              <a:t>A crystal of </a:t>
            </a:r>
            <a:r>
              <a:rPr dirty="0" sz="2800" spc="10" b="1">
                <a:latin typeface="Times New Roman"/>
                <a:cs typeface="Times New Roman"/>
              </a:rPr>
              <a:t>salt </a:t>
            </a:r>
            <a:r>
              <a:rPr dirty="0" sz="2800" b="1">
                <a:latin typeface="Times New Roman"/>
                <a:cs typeface="Times New Roman"/>
              </a:rPr>
              <a:t>(NaCl) dissolving </a:t>
            </a:r>
            <a:r>
              <a:rPr dirty="0" sz="2800" spc="5" b="1">
                <a:latin typeface="Times New Roman"/>
                <a:cs typeface="Times New Roman"/>
              </a:rPr>
              <a:t>in</a:t>
            </a:r>
            <a:r>
              <a:rPr dirty="0" sz="2800" spc="-430" b="1">
                <a:latin typeface="Times New Roman"/>
                <a:cs typeface="Times New Roman"/>
              </a:rPr>
              <a:t> </a:t>
            </a:r>
            <a:r>
              <a:rPr dirty="0" sz="2800" spc="10" b="1">
                <a:latin typeface="Times New Roman"/>
                <a:cs typeface="Times New Roman"/>
              </a:rPr>
              <a:t>water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1691" y="61925"/>
            <a:ext cx="8615680" cy="17348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10"/>
              </a:spcBef>
              <a:buFont typeface="Wingdings"/>
              <a:buChar char=""/>
              <a:tabLst>
                <a:tab pos="299720" algn="l"/>
                <a:tab pos="2308225" algn="l"/>
                <a:tab pos="4110354" algn="l"/>
                <a:tab pos="4719955" algn="l"/>
                <a:tab pos="5488305" algn="l"/>
                <a:tab pos="5942965" algn="l"/>
                <a:tab pos="7287259" algn="l"/>
                <a:tab pos="7741920" algn="l"/>
              </a:tabLst>
            </a:pPr>
            <a:r>
              <a:rPr dirty="0" sz="2800" spc="5" b="1">
                <a:latin typeface="Times New Roman"/>
                <a:cs typeface="Times New Roman"/>
              </a:rPr>
              <a:t>H</a:t>
            </a:r>
            <a:r>
              <a:rPr dirty="0" sz="2800" spc="15" b="1">
                <a:latin typeface="Times New Roman"/>
                <a:cs typeface="Times New Roman"/>
              </a:rPr>
              <a:t>y</a:t>
            </a:r>
            <a:r>
              <a:rPr dirty="0" sz="2800" spc="5" b="1">
                <a:latin typeface="Times New Roman"/>
                <a:cs typeface="Times New Roman"/>
              </a:rPr>
              <a:t>d</a:t>
            </a:r>
            <a:r>
              <a:rPr dirty="0" sz="2800" spc="-75" b="1">
                <a:latin typeface="Times New Roman"/>
                <a:cs typeface="Times New Roman"/>
              </a:rPr>
              <a:t>r</a:t>
            </a:r>
            <a:r>
              <a:rPr dirty="0" sz="2800" spc="15" b="1">
                <a:latin typeface="Times New Roman"/>
                <a:cs typeface="Times New Roman"/>
              </a:rPr>
              <a:t>o</a:t>
            </a:r>
            <a:r>
              <a:rPr dirty="0" sz="2800" spc="5" b="1">
                <a:latin typeface="Times New Roman"/>
                <a:cs typeface="Times New Roman"/>
              </a:rPr>
              <a:t>p</a:t>
            </a:r>
            <a:r>
              <a:rPr dirty="0" sz="2800" spc="-25" b="1">
                <a:latin typeface="Times New Roman"/>
                <a:cs typeface="Times New Roman"/>
              </a:rPr>
              <a:t>h</a:t>
            </a:r>
            <a:r>
              <a:rPr dirty="0" sz="2800" spc="5" b="1">
                <a:latin typeface="Times New Roman"/>
                <a:cs typeface="Times New Roman"/>
              </a:rPr>
              <a:t>i</a:t>
            </a:r>
            <a:r>
              <a:rPr dirty="0" sz="2800" spc="-15" b="1">
                <a:latin typeface="Times New Roman"/>
                <a:cs typeface="Times New Roman"/>
              </a:rPr>
              <a:t>l</a:t>
            </a:r>
            <a:r>
              <a:rPr dirty="0" sz="2800" spc="5" b="1">
                <a:latin typeface="Times New Roman"/>
                <a:cs typeface="Times New Roman"/>
              </a:rPr>
              <a:t>i</a:t>
            </a:r>
            <a:r>
              <a:rPr dirty="0" sz="2800" b="1">
                <a:latin typeface="Times New Roman"/>
                <a:cs typeface="Times New Roman"/>
              </a:rPr>
              <a:t>c</a:t>
            </a:r>
            <a:r>
              <a:rPr dirty="0" sz="2800" b="1">
                <a:latin typeface="Times New Roman"/>
                <a:cs typeface="Times New Roman"/>
              </a:rPr>
              <a:t>	</a:t>
            </a:r>
            <a:r>
              <a:rPr dirty="0" sz="2800" spc="5" b="1">
                <a:latin typeface="Times New Roman"/>
                <a:cs typeface="Times New Roman"/>
              </a:rPr>
              <a:t>s</a:t>
            </a:r>
            <a:r>
              <a:rPr dirty="0" sz="2800" b="1">
                <a:latin typeface="Times New Roman"/>
                <a:cs typeface="Times New Roman"/>
              </a:rPr>
              <a:t>ubs</a:t>
            </a:r>
            <a:r>
              <a:rPr dirty="0" sz="2800" spc="-20" b="1">
                <a:latin typeface="Times New Roman"/>
                <a:cs typeface="Times New Roman"/>
              </a:rPr>
              <a:t>t</a:t>
            </a:r>
            <a:r>
              <a:rPr dirty="0" sz="2800" spc="-10" b="1">
                <a:latin typeface="Times New Roman"/>
                <a:cs typeface="Times New Roman"/>
              </a:rPr>
              <a:t>a</a:t>
            </a:r>
            <a:r>
              <a:rPr dirty="0" sz="2800" b="1">
                <a:latin typeface="Times New Roman"/>
                <a:cs typeface="Times New Roman"/>
              </a:rPr>
              <a:t>nces</a:t>
            </a:r>
            <a:r>
              <a:rPr dirty="0" sz="2800" b="1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25">
                <a:latin typeface="Times New Roman"/>
                <a:cs typeface="Times New Roman"/>
              </a:rPr>
              <a:t>r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ab</a:t>
            </a:r>
            <a:r>
              <a:rPr dirty="0" sz="2800" spc="-20">
                <a:latin typeface="Times New Roman"/>
                <a:cs typeface="Times New Roman"/>
              </a:rPr>
              <a:t>l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10">
                <a:latin typeface="Times New Roman"/>
                <a:cs typeface="Times New Roman"/>
              </a:rPr>
              <a:t>t</a:t>
            </a:r>
            <a:r>
              <a:rPr dirty="0" sz="2800" spc="5">
                <a:latin typeface="Times New Roman"/>
                <a:cs typeface="Times New Roman"/>
              </a:rPr>
              <a:t>o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10">
                <a:latin typeface="Times New Roman"/>
                <a:cs typeface="Times New Roman"/>
              </a:rPr>
              <a:t>d</a:t>
            </a:r>
            <a:r>
              <a:rPr dirty="0" sz="2800" spc="-15">
                <a:latin typeface="Times New Roman"/>
                <a:cs typeface="Times New Roman"/>
              </a:rPr>
              <a:t>i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5">
                <a:latin typeface="Times New Roman"/>
                <a:cs typeface="Times New Roman"/>
              </a:rPr>
              <a:t>s</a:t>
            </a:r>
            <a:r>
              <a:rPr dirty="0" sz="2800" spc="-15">
                <a:latin typeface="Times New Roman"/>
                <a:cs typeface="Times New Roman"/>
              </a:rPr>
              <a:t>ol</a:t>
            </a:r>
            <a:r>
              <a:rPr dirty="0" sz="2800" spc="10">
                <a:latin typeface="Times New Roman"/>
                <a:cs typeface="Times New Roman"/>
              </a:rPr>
              <a:t>v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5">
                <a:latin typeface="Times New Roman"/>
                <a:cs typeface="Times New Roman"/>
              </a:rPr>
              <a:t>i</a:t>
            </a:r>
            <a:r>
              <a:rPr dirty="0" sz="2800" spc="5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w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15">
                <a:latin typeface="Times New Roman"/>
                <a:cs typeface="Times New Roman"/>
              </a:rPr>
              <a:t>t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 spc="-140">
                <a:latin typeface="Times New Roman"/>
                <a:cs typeface="Times New Roman"/>
              </a:rPr>
              <a:t>r</a:t>
            </a:r>
            <a:r>
              <a:rPr dirty="0" sz="2800">
                <a:latin typeface="Times New Roman"/>
                <a:cs typeface="Times New Roman"/>
              </a:rPr>
              <a:t>.  </a:t>
            </a:r>
            <a:r>
              <a:rPr dirty="0" sz="2800">
                <a:latin typeface="Times New Roman"/>
                <a:cs typeface="Times New Roman"/>
              </a:rPr>
              <a:t>Example: NaCl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salt.</a:t>
            </a:r>
            <a:endParaRPr sz="2800">
              <a:latin typeface="Times New Roman"/>
              <a:cs typeface="Times New Roman"/>
            </a:endParaRPr>
          </a:p>
          <a:p>
            <a:pPr marL="299085" marR="8255" indent="-287020">
              <a:lnSpc>
                <a:spcPct val="100000"/>
              </a:lnSpc>
              <a:buFont typeface="Wingdings"/>
              <a:buChar char=""/>
              <a:tabLst>
                <a:tab pos="299720" algn="l"/>
                <a:tab pos="2521585" algn="l"/>
                <a:tab pos="4351020" algn="l"/>
                <a:tab pos="4994275" algn="l"/>
                <a:tab pos="5662295" algn="l"/>
                <a:tab pos="6461125" algn="l"/>
                <a:tab pos="6948805" algn="l"/>
                <a:tab pos="8323580" algn="l"/>
              </a:tabLst>
            </a:pPr>
            <a:r>
              <a:rPr dirty="0" sz="2800" spc="5" b="1">
                <a:latin typeface="Times New Roman"/>
                <a:cs typeface="Times New Roman"/>
              </a:rPr>
              <a:t>H</a:t>
            </a:r>
            <a:r>
              <a:rPr dirty="0" sz="2800" spc="15" b="1">
                <a:latin typeface="Times New Roman"/>
                <a:cs typeface="Times New Roman"/>
              </a:rPr>
              <a:t>y</a:t>
            </a:r>
            <a:r>
              <a:rPr dirty="0" sz="2800" spc="5" b="1">
                <a:latin typeface="Times New Roman"/>
                <a:cs typeface="Times New Roman"/>
              </a:rPr>
              <a:t>d</a:t>
            </a:r>
            <a:r>
              <a:rPr dirty="0" sz="2800" spc="-75" b="1">
                <a:latin typeface="Times New Roman"/>
                <a:cs typeface="Times New Roman"/>
              </a:rPr>
              <a:t>r</a:t>
            </a:r>
            <a:r>
              <a:rPr dirty="0" sz="2800" spc="15" b="1">
                <a:latin typeface="Times New Roman"/>
                <a:cs typeface="Times New Roman"/>
              </a:rPr>
              <a:t>o</a:t>
            </a:r>
            <a:r>
              <a:rPr dirty="0" sz="2800" spc="5" b="1">
                <a:latin typeface="Times New Roman"/>
                <a:cs typeface="Times New Roman"/>
              </a:rPr>
              <a:t>p</a:t>
            </a:r>
            <a:r>
              <a:rPr dirty="0" sz="2800" spc="-25" b="1">
                <a:latin typeface="Times New Roman"/>
                <a:cs typeface="Times New Roman"/>
              </a:rPr>
              <a:t>h</a:t>
            </a:r>
            <a:r>
              <a:rPr dirty="0" sz="2800" spc="15" b="1">
                <a:latin typeface="Times New Roman"/>
                <a:cs typeface="Times New Roman"/>
              </a:rPr>
              <a:t>o</a:t>
            </a:r>
            <a:r>
              <a:rPr dirty="0" sz="2800" spc="5" b="1">
                <a:latin typeface="Times New Roman"/>
                <a:cs typeface="Times New Roman"/>
              </a:rPr>
              <a:t>b</a:t>
            </a:r>
            <a:r>
              <a:rPr dirty="0" sz="2800" spc="-15" b="1">
                <a:latin typeface="Times New Roman"/>
                <a:cs typeface="Times New Roman"/>
              </a:rPr>
              <a:t>i</a:t>
            </a:r>
            <a:r>
              <a:rPr dirty="0" sz="2800" b="1">
                <a:latin typeface="Times New Roman"/>
                <a:cs typeface="Times New Roman"/>
              </a:rPr>
              <a:t>c</a:t>
            </a:r>
            <a:r>
              <a:rPr dirty="0" sz="2800" b="1">
                <a:latin typeface="Times New Roman"/>
                <a:cs typeface="Times New Roman"/>
              </a:rPr>
              <a:t>	</a:t>
            </a:r>
            <a:r>
              <a:rPr dirty="0" sz="2800" spc="5" b="1">
                <a:latin typeface="Times New Roman"/>
                <a:cs typeface="Times New Roman"/>
              </a:rPr>
              <a:t>s</a:t>
            </a:r>
            <a:r>
              <a:rPr dirty="0" sz="2800" spc="5" b="1">
                <a:latin typeface="Times New Roman"/>
                <a:cs typeface="Times New Roman"/>
              </a:rPr>
              <a:t>u</a:t>
            </a:r>
            <a:r>
              <a:rPr dirty="0" sz="2800" spc="-25" b="1">
                <a:latin typeface="Times New Roman"/>
                <a:cs typeface="Times New Roman"/>
              </a:rPr>
              <a:t>b</a:t>
            </a:r>
            <a:r>
              <a:rPr dirty="0" sz="2800" spc="5" b="1">
                <a:latin typeface="Times New Roman"/>
                <a:cs typeface="Times New Roman"/>
              </a:rPr>
              <a:t>s</a:t>
            </a:r>
            <a:r>
              <a:rPr dirty="0" sz="2800" spc="-25" b="1">
                <a:latin typeface="Times New Roman"/>
                <a:cs typeface="Times New Roman"/>
              </a:rPr>
              <a:t>t</a:t>
            </a:r>
            <a:r>
              <a:rPr dirty="0" sz="2800" spc="10" b="1">
                <a:latin typeface="Times New Roman"/>
                <a:cs typeface="Times New Roman"/>
              </a:rPr>
              <a:t>a</a:t>
            </a:r>
            <a:r>
              <a:rPr dirty="0" sz="2800" spc="5" b="1">
                <a:latin typeface="Times New Roman"/>
                <a:cs typeface="Times New Roman"/>
              </a:rPr>
              <a:t>nc</a:t>
            </a:r>
            <a:r>
              <a:rPr dirty="0" sz="2800" spc="-30" b="1">
                <a:latin typeface="Times New Roman"/>
                <a:cs typeface="Times New Roman"/>
              </a:rPr>
              <a:t>e</a:t>
            </a:r>
            <a:r>
              <a:rPr dirty="0" sz="2800" b="1">
                <a:latin typeface="Times New Roman"/>
                <a:cs typeface="Times New Roman"/>
              </a:rPr>
              <a:t>s</a:t>
            </a:r>
            <a:r>
              <a:rPr dirty="0" sz="2800" b="1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10">
                <a:latin typeface="Times New Roman"/>
                <a:cs typeface="Times New Roman"/>
              </a:rPr>
              <a:t>n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>
                <a:latin typeface="Times New Roman"/>
                <a:cs typeface="Times New Roman"/>
              </a:rPr>
              <a:t>t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b</a:t>
            </a:r>
            <a:r>
              <a:rPr dirty="0" sz="2800" spc="10">
                <a:latin typeface="Times New Roman"/>
                <a:cs typeface="Times New Roman"/>
              </a:rPr>
              <a:t>l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10">
                <a:latin typeface="Times New Roman"/>
                <a:cs typeface="Times New Roman"/>
              </a:rPr>
              <a:t>t</a:t>
            </a:r>
            <a:r>
              <a:rPr dirty="0" sz="2800" spc="5">
                <a:latin typeface="Times New Roman"/>
                <a:cs typeface="Times New Roman"/>
              </a:rPr>
              <a:t>o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d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-15">
                <a:latin typeface="Times New Roman"/>
                <a:cs typeface="Times New Roman"/>
              </a:rPr>
              <a:t>ss</a:t>
            </a:r>
            <a:r>
              <a:rPr dirty="0" sz="2800" spc="10">
                <a:latin typeface="Times New Roman"/>
                <a:cs typeface="Times New Roman"/>
              </a:rPr>
              <a:t>o</a:t>
            </a:r>
            <a:r>
              <a:rPr dirty="0" sz="2800" spc="-15">
                <a:latin typeface="Times New Roman"/>
                <a:cs typeface="Times New Roman"/>
              </a:rPr>
              <a:t>lv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5">
                <a:latin typeface="Times New Roman"/>
                <a:cs typeface="Times New Roman"/>
              </a:rPr>
              <a:t>in  </a:t>
            </a:r>
            <a:r>
              <a:rPr dirty="0" sz="2800" spc="-25">
                <a:latin typeface="Times New Roman"/>
                <a:cs typeface="Times New Roman"/>
              </a:rPr>
              <a:t>water. </a:t>
            </a:r>
            <a:r>
              <a:rPr dirty="0" sz="2800">
                <a:latin typeface="Times New Roman"/>
                <a:cs typeface="Times New Roman"/>
              </a:rPr>
              <a:t>Example: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Oil.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2019-10-14T14:36:26Z</dcterms:created>
  <dcterms:modified xsi:type="dcterms:W3CDTF">2019-10-14T14:36:26Z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2019-10-14T00:00:00Z</vt:filetime>
  </property>
</Properties>
</file>