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jpg" ContentType="image/jpg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  <p:sldId id="277" r:id="rId27"/>
    <p:sldId id="278" r:id="rId28"/>
  </p:sldIdLst>
  <p:sldSz cx="9144000" cy="6858000"/>
  <p:notesSz cx="9144000" cy="6858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Relationship Id="rId13" Type="http://schemas.openxmlformats.org/officeDocument/2006/relationships/slide" Target="slides/slide8.xml"/><Relationship Id="rId14" Type="http://schemas.openxmlformats.org/officeDocument/2006/relationships/slide" Target="slides/slide9.xml"/><Relationship Id="rId15" Type="http://schemas.openxmlformats.org/officeDocument/2006/relationships/slide" Target="slides/slide10.xml"/><Relationship Id="rId16" Type="http://schemas.openxmlformats.org/officeDocument/2006/relationships/slide" Target="slides/slide11.xml"/><Relationship Id="rId17" Type="http://schemas.openxmlformats.org/officeDocument/2006/relationships/slide" Target="slides/slide12.xml"/><Relationship Id="rId18" Type="http://schemas.openxmlformats.org/officeDocument/2006/relationships/slide" Target="slides/slide13.xml"/><Relationship Id="rId19" Type="http://schemas.openxmlformats.org/officeDocument/2006/relationships/slide" Target="slides/slide14.xml"/><Relationship Id="rId20" Type="http://schemas.openxmlformats.org/officeDocument/2006/relationships/slide" Target="slides/slide15.xml"/><Relationship Id="rId21" Type="http://schemas.openxmlformats.org/officeDocument/2006/relationships/slide" Target="slides/slide16.xml"/><Relationship Id="rId22" Type="http://schemas.openxmlformats.org/officeDocument/2006/relationships/slide" Target="slides/slide17.xml"/><Relationship Id="rId23" Type="http://schemas.openxmlformats.org/officeDocument/2006/relationships/slide" Target="slides/slide18.xml"/><Relationship Id="rId24" Type="http://schemas.openxmlformats.org/officeDocument/2006/relationships/slide" Target="slides/slide19.xml"/><Relationship Id="rId25" Type="http://schemas.openxmlformats.org/officeDocument/2006/relationships/slide" Target="slides/slide20.xml"/><Relationship Id="rId26" Type="http://schemas.openxmlformats.org/officeDocument/2006/relationships/slide" Target="slides/slide21.xml"/><Relationship Id="rId27" Type="http://schemas.openxmlformats.org/officeDocument/2006/relationships/slide" Target="slides/slide22.xml"/><Relationship Id="rId28" Type="http://schemas.openxmlformats.org/officeDocument/2006/relationships/slide" Target="slides/slide23.xml"/></Relationships>
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1" i="0" u="heavy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8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1" i="0" u="heavy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1" i="0" u="heavy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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108705" y="70561"/>
            <a:ext cx="2583179" cy="6953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400" b="1" i="0" u="heavy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232968" y="1763394"/>
            <a:ext cx="8532495" cy="36715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8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1.jpg"/></Relationships>
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jpg"/></Relationships>
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jpg"/></Relationships>
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9.jpg"/></Relationships>
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0.jpg"/></Relationships>
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1.jpg"/><Relationship Id="rId3" Type="http://schemas.openxmlformats.org/officeDocument/2006/relationships/image" Target="../media/image12.jpg"/><Relationship Id="rId4" Type="http://schemas.openxmlformats.org/officeDocument/2006/relationships/image" Target="../media/image13.jpg"/></Relationships>
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4.jpg"/></Relationships>
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g"/></Relationships>
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5.jpg"/><Relationship Id="rId3" Type="http://schemas.openxmlformats.org/officeDocument/2006/relationships/image" Target="../media/image16.jpg"/></Relationships>
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7.jpg"/></Relationships>
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8.jpg"/></Relationships>
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jpg"/></Relationships>
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jpg"/><Relationship Id="rId3" Type="http://schemas.openxmlformats.org/officeDocument/2006/relationships/image" Target="../media/image5.jpg"/></Relationships>
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6.jpg"/>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996820" y="255854"/>
            <a:ext cx="5099685" cy="136652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 marR="5080" indent="1337945">
              <a:lnSpc>
                <a:spcPct val="100000"/>
              </a:lnSpc>
              <a:spcBef>
                <a:spcPts val="95"/>
              </a:spcBef>
            </a:pPr>
            <a:r>
              <a:rPr dirty="0" spc="-5"/>
              <a:t>Chapter 2 </a:t>
            </a:r>
            <a:r>
              <a:rPr dirty="0" u="none" spc="-5"/>
              <a:t> </a:t>
            </a:r>
            <a:r>
              <a:rPr dirty="0" u="none" spc="-10"/>
              <a:t>Chemical </a:t>
            </a:r>
            <a:r>
              <a:rPr dirty="0" u="none" spc="-5"/>
              <a:t>basis of</a:t>
            </a:r>
            <a:r>
              <a:rPr dirty="0" u="none" spc="20"/>
              <a:t> </a:t>
            </a:r>
            <a:r>
              <a:rPr dirty="0" u="none" spc="-5"/>
              <a:t>life</a:t>
            </a:r>
          </a:p>
        </p:txBody>
      </p:sp>
      <p:sp>
        <p:nvSpPr>
          <p:cNvPr id="3" name="object 3"/>
          <p:cNvSpPr/>
          <p:nvPr/>
        </p:nvSpPr>
        <p:spPr>
          <a:xfrm>
            <a:off x="2008758" y="1583563"/>
            <a:ext cx="5074920" cy="0"/>
          </a:xfrm>
          <a:custGeom>
            <a:avLst/>
            <a:gdLst/>
            <a:ahLst/>
            <a:cxnLst/>
            <a:rect l="l" t="t" r="r" b="b"/>
            <a:pathLst>
              <a:path w="5074920" h="0">
                <a:moveTo>
                  <a:pt x="0" y="0"/>
                </a:moveTo>
                <a:lnTo>
                  <a:pt x="5074920" y="0"/>
                </a:lnTo>
              </a:path>
            </a:pathLst>
          </a:custGeom>
          <a:ln w="51816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/>
          <p:nvPr/>
        </p:nvSpPr>
        <p:spPr>
          <a:xfrm>
            <a:off x="2389632" y="1801366"/>
            <a:ext cx="4328160" cy="498957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28166" y="83007"/>
            <a:ext cx="6751955" cy="574675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u="none" sz="3600" spc="-5"/>
              <a:t>2- </a:t>
            </a:r>
            <a:r>
              <a:rPr dirty="0" sz="3600" spc="-5"/>
              <a:t>Cohesion </a:t>
            </a:r>
            <a:r>
              <a:rPr dirty="0" sz="3600"/>
              <a:t>and </a:t>
            </a:r>
            <a:r>
              <a:rPr dirty="0" sz="3600" spc="-5"/>
              <a:t>adhesion </a:t>
            </a:r>
            <a:r>
              <a:rPr dirty="0" sz="3600"/>
              <a:t>of</a:t>
            </a:r>
            <a:r>
              <a:rPr dirty="0" sz="3600" spc="-20"/>
              <a:t> </a:t>
            </a:r>
            <a:r>
              <a:rPr dirty="0" sz="3600" spc="10"/>
              <a:t>water</a:t>
            </a:r>
            <a:endParaRPr sz="3600"/>
          </a:p>
        </p:txBody>
      </p:sp>
      <p:sp>
        <p:nvSpPr>
          <p:cNvPr id="3" name="object 3"/>
          <p:cNvSpPr txBox="1"/>
          <p:nvPr/>
        </p:nvSpPr>
        <p:spPr>
          <a:xfrm>
            <a:off x="256743" y="757504"/>
            <a:ext cx="8568055" cy="2161540"/>
          </a:xfrm>
          <a:prstGeom prst="rect">
            <a:avLst/>
          </a:prstGeom>
        </p:spPr>
        <p:txBody>
          <a:bodyPr wrap="square" lIns="0" tIns="13970" rIns="0" bIns="0" rtlCol="0" vert="horz">
            <a:spAutoFit/>
          </a:bodyPr>
          <a:lstStyle/>
          <a:p>
            <a:pPr marL="299085" marR="8255" indent="-287020">
              <a:lnSpc>
                <a:spcPct val="100000"/>
              </a:lnSpc>
              <a:spcBef>
                <a:spcPts val="110"/>
              </a:spcBef>
              <a:buFont typeface="Wingdings"/>
              <a:buChar char=""/>
              <a:tabLst>
                <a:tab pos="299720" algn="l"/>
                <a:tab pos="1927225" algn="l"/>
                <a:tab pos="2390140" algn="l"/>
                <a:tab pos="3049270" algn="l"/>
                <a:tab pos="4177029" algn="l"/>
                <a:tab pos="4701540" algn="l"/>
                <a:tab pos="5716905" algn="l"/>
                <a:tab pos="7378700" algn="l"/>
                <a:tab pos="7881620" algn="l"/>
              </a:tabLst>
            </a:pPr>
            <a:r>
              <a:rPr dirty="0" sz="2800" spc="-10" b="1">
                <a:latin typeface="Times New Roman"/>
                <a:cs typeface="Times New Roman"/>
              </a:rPr>
              <a:t>C</a:t>
            </a:r>
            <a:r>
              <a:rPr dirty="0" sz="2800" spc="10" b="1">
                <a:latin typeface="Times New Roman"/>
                <a:cs typeface="Times New Roman"/>
              </a:rPr>
              <a:t>o</a:t>
            </a:r>
            <a:r>
              <a:rPr dirty="0" sz="2800" b="1">
                <a:latin typeface="Times New Roman"/>
                <a:cs typeface="Times New Roman"/>
              </a:rPr>
              <a:t>he</a:t>
            </a:r>
            <a:r>
              <a:rPr dirty="0" sz="2800" spc="-20" b="1">
                <a:latin typeface="Times New Roman"/>
                <a:cs typeface="Times New Roman"/>
              </a:rPr>
              <a:t>s</a:t>
            </a:r>
            <a:r>
              <a:rPr dirty="0" sz="2800" spc="-15" b="1">
                <a:latin typeface="Times New Roman"/>
                <a:cs typeface="Times New Roman"/>
              </a:rPr>
              <a:t>i</a:t>
            </a:r>
            <a:r>
              <a:rPr dirty="0" sz="2800" spc="10" b="1">
                <a:latin typeface="Times New Roman"/>
                <a:cs typeface="Times New Roman"/>
              </a:rPr>
              <a:t>o</a:t>
            </a:r>
            <a:r>
              <a:rPr dirty="0" sz="2800" spc="5" b="1">
                <a:latin typeface="Times New Roman"/>
                <a:cs typeface="Times New Roman"/>
              </a:rPr>
              <a:t>n</a:t>
            </a:r>
            <a:r>
              <a:rPr dirty="0" sz="2800" b="1">
                <a:latin typeface="Times New Roman"/>
                <a:cs typeface="Times New Roman"/>
              </a:rPr>
              <a:t>	</a:t>
            </a:r>
            <a:r>
              <a:rPr dirty="0" sz="2800" spc="10">
                <a:latin typeface="Times New Roman"/>
                <a:cs typeface="Times New Roman"/>
              </a:rPr>
              <a:t>i</a:t>
            </a:r>
            <a:r>
              <a:rPr dirty="0" sz="2800">
                <a:latin typeface="Times New Roman"/>
                <a:cs typeface="Times New Roman"/>
              </a:rPr>
              <a:t>s</a:t>
            </a:r>
            <a:r>
              <a:rPr dirty="0" sz="2800">
                <a:latin typeface="Times New Roman"/>
                <a:cs typeface="Times New Roman"/>
              </a:rPr>
              <a:t>	</a:t>
            </a:r>
            <a:r>
              <a:rPr dirty="0" sz="2800" spc="-15">
                <a:latin typeface="Times New Roman"/>
                <a:cs typeface="Times New Roman"/>
              </a:rPr>
              <a:t>t</a:t>
            </a:r>
            <a:r>
              <a:rPr dirty="0" sz="2800" spc="15">
                <a:latin typeface="Times New Roman"/>
                <a:cs typeface="Times New Roman"/>
              </a:rPr>
              <a:t>h</a:t>
            </a:r>
            <a:r>
              <a:rPr dirty="0" sz="2800">
                <a:latin typeface="Times New Roman"/>
                <a:cs typeface="Times New Roman"/>
              </a:rPr>
              <a:t>e</a:t>
            </a:r>
            <a:r>
              <a:rPr dirty="0" sz="2800">
                <a:latin typeface="Times New Roman"/>
                <a:cs typeface="Times New Roman"/>
              </a:rPr>
              <a:t>	</a:t>
            </a:r>
            <a:r>
              <a:rPr dirty="0" sz="2800" spc="-25">
                <a:latin typeface="Times New Roman"/>
                <a:cs typeface="Times New Roman"/>
              </a:rPr>
              <a:t>a</a:t>
            </a:r>
            <a:r>
              <a:rPr dirty="0" sz="2800" spc="-10">
                <a:latin typeface="Times New Roman"/>
                <a:cs typeface="Times New Roman"/>
              </a:rPr>
              <a:t>b</a:t>
            </a:r>
            <a:r>
              <a:rPr dirty="0" sz="2800" spc="5">
                <a:latin typeface="Times New Roman"/>
                <a:cs typeface="Times New Roman"/>
              </a:rPr>
              <a:t>i</a:t>
            </a:r>
            <a:r>
              <a:rPr dirty="0" sz="2800" spc="-15">
                <a:latin typeface="Times New Roman"/>
                <a:cs typeface="Times New Roman"/>
              </a:rPr>
              <a:t>li</a:t>
            </a:r>
            <a:r>
              <a:rPr dirty="0" sz="2800" spc="5">
                <a:latin typeface="Times New Roman"/>
                <a:cs typeface="Times New Roman"/>
              </a:rPr>
              <a:t>t</a:t>
            </a:r>
            <a:r>
              <a:rPr dirty="0" sz="2800" spc="5">
                <a:latin typeface="Times New Roman"/>
                <a:cs typeface="Times New Roman"/>
              </a:rPr>
              <a:t>y</a:t>
            </a:r>
            <a:r>
              <a:rPr dirty="0" sz="2800">
                <a:latin typeface="Times New Roman"/>
                <a:cs typeface="Times New Roman"/>
              </a:rPr>
              <a:t>	</a:t>
            </a:r>
            <a:r>
              <a:rPr dirty="0" sz="2800" spc="15">
                <a:latin typeface="Times New Roman"/>
                <a:cs typeface="Times New Roman"/>
              </a:rPr>
              <a:t>o</a:t>
            </a:r>
            <a:r>
              <a:rPr dirty="0" sz="2800">
                <a:latin typeface="Times New Roman"/>
                <a:cs typeface="Times New Roman"/>
              </a:rPr>
              <a:t>f</a:t>
            </a:r>
            <a:r>
              <a:rPr dirty="0" sz="2800">
                <a:latin typeface="Times New Roman"/>
                <a:cs typeface="Times New Roman"/>
              </a:rPr>
              <a:t>	</a:t>
            </a:r>
            <a:r>
              <a:rPr dirty="0" sz="2800" spc="-10">
                <a:latin typeface="Times New Roman"/>
                <a:cs typeface="Times New Roman"/>
              </a:rPr>
              <a:t>w</a:t>
            </a:r>
            <a:r>
              <a:rPr dirty="0" sz="2800">
                <a:latin typeface="Times New Roman"/>
                <a:cs typeface="Times New Roman"/>
              </a:rPr>
              <a:t>a</a:t>
            </a:r>
            <a:r>
              <a:rPr dirty="0" sz="2800" spc="-15">
                <a:latin typeface="Times New Roman"/>
                <a:cs typeface="Times New Roman"/>
              </a:rPr>
              <a:t>t</a:t>
            </a:r>
            <a:r>
              <a:rPr dirty="0" sz="2800">
                <a:latin typeface="Times New Roman"/>
                <a:cs typeface="Times New Roman"/>
              </a:rPr>
              <a:t>er</a:t>
            </a:r>
            <a:r>
              <a:rPr dirty="0" sz="2800">
                <a:latin typeface="Times New Roman"/>
                <a:cs typeface="Times New Roman"/>
              </a:rPr>
              <a:t>	</a:t>
            </a:r>
            <a:r>
              <a:rPr dirty="0" sz="2800" spc="-50">
                <a:latin typeface="Times New Roman"/>
                <a:cs typeface="Times New Roman"/>
              </a:rPr>
              <a:t>m</a:t>
            </a:r>
            <a:r>
              <a:rPr dirty="0" sz="2800" spc="5">
                <a:latin typeface="Times New Roman"/>
                <a:cs typeface="Times New Roman"/>
              </a:rPr>
              <a:t>ol</a:t>
            </a:r>
            <a:r>
              <a:rPr dirty="0" sz="2800" spc="-25">
                <a:latin typeface="Times New Roman"/>
                <a:cs typeface="Times New Roman"/>
              </a:rPr>
              <a:t>e</a:t>
            </a:r>
            <a:r>
              <a:rPr dirty="0" sz="2800">
                <a:latin typeface="Times New Roman"/>
                <a:cs typeface="Times New Roman"/>
              </a:rPr>
              <a:t>c</a:t>
            </a:r>
            <a:r>
              <a:rPr dirty="0" sz="2800" spc="-10">
                <a:latin typeface="Times New Roman"/>
                <a:cs typeface="Times New Roman"/>
              </a:rPr>
              <a:t>u</a:t>
            </a:r>
            <a:r>
              <a:rPr dirty="0" sz="2800" spc="5">
                <a:latin typeface="Times New Roman"/>
                <a:cs typeface="Times New Roman"/>
              </a:rPr>
              <a:t>l</a:t>
            </a:r>
            <a:r>
              <a:rPr dirty="0" sz="2800" spc="-25">
                <a:latin typeface="Times New Roman"/>
                <a:cs typeface="Times New Roman"/>
              </a:rPr>
              <a:t>e</a:t>
            </a:r>
            <a:r>
              <a:rPr dirty="0" sz="2800">
                <a:latin typeface="Times New Roman"/>
                <a:cs typeface="Times New Roman"/>
              </a:rPr>
              <a:t>s</a:t>
            </a:r>
            <a:r>
              <a:rPr dirty="0" sz="2800">
                <a:latin typeface="Times New Roman"/>
                <a:cs typeface="Times New Roman"/>
              </a:rPr>
              <a:t>	</a:t>
            </a:r>
            <a:r>
              <a:rPr dirty="0" sz="2800" spc="-15">
                <a:latin typeface="Times New Roman"/>
                <a:cs typeface="Times New Roman"/>
              </a:rPr>
              <a:t>t</a:t>
            </a:r>
            <a:r>
              <a:rPr dirty="0" sz="2800" spc="5">
                <a:latin typeface="Times New Roman"/>
                <a:cs typeface="Times New Roman"/>
              </a:rPr>
              <a:t>o</a:t>
            </a:r>
            <a:r>
              <a:rPr dirty="0" sz="2800">
                <a:latin typeface="Times New Roman"/>
                <a:cs typeface="Times New Roman"/>
              </a:rPr>
              <a:t>	</a:t>
            </a:r>
            <a:r>
              <a:rPr dirty="0" sz="2800" spc="-15">
                <a:latin typeface="Times New Roman"/>
                <a:cs typeface="Times New Roman"/>
              </a:rPr>
              <a:t>s</a:t>
            </a:r>
            <a:r>
              <a:rPr dirty="0" sz="2800" spc="-15">
                <a:latin typeface="Times New Roman"/>
                <a:cs typeface="Times New Roman"/>
              </a:rPr>
              <a:t>t</a:t>
            </a:r>
            <a:r>
              <a:rPr dirty="0" sz="2800" spc="5">
                <a:latin typeface="Times New Roman"/>
                <a:cs typeface="Times New Roman"/>
              </a:rPr>
              <a:t>i</a:t>
            </a:r>
            <a:r>
              <a:rPr dirty="0" sz="2800" spc="-25">
                <a:latin typeface="Times New Roman"/>
                <a:cs typeface="Times New Roman"/>
              </a:rPr>
              <a:t>c</a:t>
            </a:r>
            <a:r>
              <a:rPr dirty="0" sz="2800">
                <a:latin typeface="Times New Roman"/>
                <a:cs typeface="Times New Roman"/>
              </a:rPr>
              <a:t>k  </a:t>
            </a:r>
            <a:r>
              <a:rPr dirty="0" sz="2800">
                <a:latin typeface="Times New Roman"/>
                <a:cs typeface="Times New Roman"/>
              </a:rPr>
              <a:t>together </a:t>
            </a:r>
            <a:r>
              <a:rPr dirty="0" sz="2800" spc="10">
                <a:latin typeface="Times New Roman"/>
                <a:cs typeface="Times New Roman"/>
              </a:rPr>
              <a:t>due </a:t>
            </a:r>
            <a:r>
              <a:rPr dirty="0" sz="2800" spc="5">
                <a:latin typeface="Times New Roman"/>
                <a:cs typeface="Times New Roman"/>
              </a:rPr>
              <a:t>to </a:t>
            </a:r>
            <a:r>
              <a:rPr dirty="0" sz="2800" spc="10">
                <a:latin typeface="Times New Roman"/>
                <a:cs typeface="Times New Roman"/>
              </a:rPr>
              <a:t>the </a:t>
            </a:r>
            <a:r>
              <a:rPr dirty="0" sz="2800" spc="5">
                <a:latin typeface="Times New Roman"/>
                <a:cs typeface="Times New Roman"/>
              </a:rPr>
              <a:t>presence of </a:t>
            </a:r>
            <a:r>
              <a:rPr dirty="0" sz="2800" b="1">
                <a:latin typeface="Times New Roman"/>
                <a:cs typeface="Times New Roman"/>
              </a:rPr>
              <a:t>hydrogen</a:t>
            </a:r>
            <a:r>
              <a:rPr dirty="0" sz="2800" spc="-370" b="1">
                <a:latin typeface="Times New Roman"/>
                <a:cs typeface="Times New Roman"/>
              </a:rPr>
              <a:t> </a:t>
            </a:r>
            <a:r>
              <a:rPr dirty="0" sz="2800" spc="5" b="1">
                <a:latin typeface="Times New Roman"/>
                <a:cs typeface="Times New Roman"/>
              </a:rPr>
              <a:t>bonds</a:t>
            </a:r>
            <a:r>
              <a:rPr dirty="0" sz="2800" spc="5">
                <a:latin typeface="Times New Roman"/>
                <a:cs typeface="Times New Roman"/>
              </a:rPr>
              <a:t>.</a:t>
            </a:r>
            <a:endParaRPr sz="2800">
              <a:latin typeface="Times New Roman"/>
              <a:cs typeface="Times New Roman"/>
            </a:endParaRPr>
          </a:p>
          <a:p>
            <a:pPr marL="299085" marR="5080" indent="-287020">
              <a:lnSpc>
                <a:spcPct val="100000"/>
              </a:lnSpc>
              <a:spcBef>
                <a:spcPts val="5"/>
              </a:spcBef>
              <a:buFont typeface="Wingdings"/>
              <a:buChar char=""/>
              <a:tabLst>
                <a:tab pos="299720" algn="l"/>
              </a:tabLst>
            </a:pPr>
            <a:r>
              <a:rPr dirty="0" sz="2800" b="1">
                <a:latin typeface="Times New Roman"/>
                <a:cs typeface="Times New Roman"/>
              </a:rPr>
              <a:t>Adhesion </a:t>
            </a:r>
            <a:r>
              <a:rPr dirty="0" sz="2800" spc="-10">
                <a:latin typeface="Times New Roman"/>
                <a:cs typeface="Times New Roman"/>
              </a:rPr>
              <a:t>is </a:t>
            </a:r>
            <a:r>
              <a:rPr dirty="0" sz="2800" spc="-5">
                <a:latin typeface="Times New Roman"/>
                <a:cs typeface="Times New Roman"/>
              </a:rPr>
              <a:t>the </a:t>
            </a:r>
            <a:r>
              <a:rPr dirty="0" sz="2800" spc="-10">
                <a:latin typeface="Times New Roman"/>
                <a:cs typeface="Times New Roman"/>
              </a:rPr>
              <a:t>attraction </a:t>
            </a:r>
            <a:r>
              <a:rPr dirty="0" sz="2800" spc="-5">
                <a:latin typeface="Times New Roman"/>
                <a:cs typeface="Times New Roman"/>
              </a:rPr>
              <a:t>between water and other </a:t>
            </a:r>
            <a:r>
              <a:rPr dirty="0" sz="2800">
                <a:latin typeface="Times New Roman"/>
                <a:cs typeface="Times New Roman"/>
              </a:rPr>
              <a:t>polar  substances (e.g. between water </a:t>
            </a:r>
            <a:r>
              <a:rPr dirty="0" sz="2800" spc="5">
                <a:latin typeface="Times New Roman"/>
                <a:cs typeface="Times New Roman"/>
              </a:rPr>
              <a:t>and plant cell</a:t>
            </a:r>
            <a:r>
              <a:rPr dirty="0" sz="2800" spc="-310">
                <a:latin typeface="Times New Roman"/>
                <a:cs typeface="Times New Roman"/>
              </a:rPr>
              <a:t> </a:t>
            </a:r>
            <a:r>
              <a:rPr dirty="0" sz="2800">
                <a:latin typeface="Times New Roman"/>
                <a:cs typeface="Times New Roman"/>
              </a:rPr>
              <a:t>wall).</a:t>
            </a:r>
            <a:endParaRPr sz="2800">
              <a:latin typeface="Times New Roman"/>
              <a:cs typeface="Times New Roman"/>
            </a:endParaRPr>
          </a:p>
          <a:p>
            <a:pPr marL="299085" indent="-287020">
              <a:lnSpc>
                <a:spcPct val="100000"/>
              </a:lnSpc>
              <a:buFont typeface="Wingdings"/>
              <a:buChar char=""/>
              <a:tabLst>
                <a:tab pos="299720" algn="l"/>
              </a:tabLst>
            </a:pPr>
            <a:r>
              <a:rPr dirty="0" sz="2800" spc="-5">
                <a:latin typeface="Times New Roman"/>
                <a:cs typeface="Times New Roman"/>
              </a:rPr>
              <a:t>Cohesion and </a:t>
            </a:r>
            <a:r>
              <a:rPr dirty="0" sz="2800" spc="-10">
                <a:latin typeface="Times New Roman"/>
                <a:cs typeface="Times New Roman"/>
              </a:rPr>
              <a:t>adhesion </a:t>
            </a:r>
            <a:r>
              <a:rPr dirty="0" sz="2800">
                <a:latin typeface="Times New Roman"/>
                <a:cs typeface="Times New Roman"/>
              </a:rPr>
              <a:t>are </a:t>
            </a:r>
            <a:r>
              <a:rPr dirty="0" sz="2800" spc="-10">
                <a:latin typeface="Times New Roman"/>
                <a:cs typeface="Times New Roman"/>
              </a:rPr>
              <a:t>essential </a:t>
            </a:r>
            <a:r>
              <a:rPr dirty="0" sz="2800" spc="5">
                <a:latin typeface="Times New Roman"/>
                <a:cs typeface="Times New Roman"/>
              </a:rPr>
              <a:t>for </a:t>
            </a:r>
            <a:r>
              <a:rPr dirty="0" sz="2800" spc="-5">
                <a:latin typeface="Times New Roman"/>
                <a:cs typeface="Times New Roman"/>
              </a:rPr>
              <a:t>transport </a:t>
            </a:r>
            <a:r>
              <a:rPr dirty="0" sz="2800" spc="5">
                <a:latin typeface="Times New Roman"/>
                <a:cs typeface="Times New Roman"/>
              </a:rPr>
              <a:t>of</a:t>
            </a:r>
            <a:r>
              <a:rPr dirty="0" sz="2800" spc="50">
                <a:latin typeface="Times New Roman"/>
                <a:cs typeface="Times New Roman"/>
              </a:rPr>
              <a:t> </a:t>
            </a:r>
            <a:r>
              <a:rPr dirty="0" sz="2800">
                <a:latin typeface="Times New Roman"/>
                <a:cs typeface="Times New Roman"/>
              </a:rPr>
              <a:t>water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43255" y="2892679"/>
            <a:ext cx="3499485" cy="45339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2800" spc="5">
                <a:latin typeface="Times New Roman"/>
                <a:cs typeface="Times New Roman"/>
              </a:rPr>
              <a:t>in plants against</a:t>
            </a:r>
            <a:r>
              <a:rPr dirty="0" sz="2800" spc="-215">
                <a:latin typeface="Times New Roman"/>
                <a:cs typeface="Times New Roman"/>
              </a:rPr>
              <a:t> </a:t>
            </a:r>
            <a:r>
              <a:rPr dirty="0" sz="2800" spc="-25">
                <a:latin typeface="Times New Roman"/>
                <a:cs typeface="Times New Roman"/>
              </a:rPr>
              <a:t>gravity.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4544567" y="3099816"/>
            <a:ext cx="4340351" cy="358749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 txBox="1"/>
          <p:nvPr/>
        </p:nvSpPr>
        <p:spPr>
          <a:xfrm>
            <a:off x="4539996" y="3095244"/>
            <a:ext cx="4349750" cy="3596640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0" rIns="0" bIns="0" rtlCol="0" vert="horz">
            <a:spAutoFit/>
          </a:bodyPr>
          <a:lstStyle/>
          <a:p>
            <a:pPr>
              <a:lnSpc>
                <a:spcPct val="100000"/>
              </a:lnSpc>
            </a:pPr>
            <a:endParaRPr sz="15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5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5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5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5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5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5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5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5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5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1200">
              <a:latin typeface="Times New Roman"/>
              <a:cs typeface="Times New Roman"/>
            </a:endParaRPr>
          </a:p>
          <a:p>
            <a:pPr algn="just" marL="154305" marR="3475990" indent="5715">
              <a:lnSpc>
                <a:spcPct val="100000"/>
              </a:lnSpc>
            </a:pPr>
            <a:r>
              <a:rPr dirty="0" sz="1400" spc="-5" b="1">
                <a:latin typeface="Times New Roman"/>
                <a:cs typeface="Times New Roman"/>
              </a:rPr>
              <a:t>Di</a:t>
            </a:r>
            <a:r>
              <a:rPr dirty="0" sz="1400" spc="-25" b="1">
                <a:latin typeface="Times New Roman"/>
                <a:cs typeface="Times New Roman"/>
              </a:rPr>
              <a:t>r</a:t>
            </a:r>
            <a:r>
              <a:rPr dirty="0" sz="1400" spc="-5" b="1">
                <a:latin typeface="Times New Roman"/>
                <a:cs typeface="Times New Roman"/>
              </a:rPr>
              <a:t>ec</a:t>
            </a:r>
            <a:r>
              <a:rPr dirty="0" sz="1400" spc="-15" b="1">
                <a:latin typeface="Times New Roman"/>
                <a:cs typeface="Times New Roman"/>
              </a:rPr>
              <a:t>t</a:t>
            </a:r>
            <a:r>
              <a:rPr dirty="0" sz="1400" spc="-5" b="1">
                <a:latin typeface="Times New Roman"/>
                <a:cs typeface="Times New Roman"/>
              </a:rPr>
              <a:t>i</a:t>
            </a:r>
            <a:r>
              <a:rPr dirty="0" sz="1400" spc="-35" b="1">
                <a:latin typeface="Times New Roman"/>
                <a:cs typeface="Times New Roman"/>
              </a:rPr>
              <a:t>o</a:t>
            </a:r>
            <a:r>
              <a:rPr dirty="0" sz="1400" spc="-5" b="1">
                <a:latin typeface="Times New Roman"/>
                <a:cs typeface="Times New Roman"/>
              </a:rPr>
              <a:t>n  </a:t>
            </a:r>
            <a:r>
              <a:rPr dirty="0" sz="1400" spc="-20" b="1">
                <a:latin typeface="Times New Roman"/>
                <a:cs typeface="Times New Roman"/>
              </a:rPr>
              <a:t>of </a:t>
            </a:r>
            <a:r>
              <a:rPr dirty="0" sz="1400" spc="-15" b="1">
                <a:latin typeface="Times New Roman"/>
                <a:cs typeface="Times New Roman"/>
              </a:rPr>
              <a:t>water  </a:t>
            </a:r>
            <a:r>
              <a:rPr dirty="0" sz="1400" spc="-15" b="1">
                <a:latin typeface="Times New Roman"/>
                <a:cs typeface="Times New Roman"/>
              </a:rPr>
              <a:t>t</a:t>
            </a:r>
            <a:r>
              <a:rPr dirty="0" sz="1400" spc="-5" b="1">
                <a:latin typeface="Times New Roman"/>
                <a:cs typeface="Times New Roman"/>
              </a:rPr>
              <a:t>r</a:t>
            </a:r>
            <a:r>
              <a:rPr dirty="0" sz="1400" spc="-5" b="1">
                <a:latin typeface="Times New Roman"/>
                <a:cs typeface="Times New Roman"/>
              </a:rPr>
              <a:t>a</a:t>
            </a:r>
            <a:r>
              <a:rPr dirty="0" sz="1400" spc="-40" b="1">
                <a:latin typeface="Times New Roman"/>
                <a:cs typeface="Times New Roman"/>
              </a:rPr>
              <a:t>n</a:t>
            </a:r>
            <a:r>
              <a:rPr dirty="0" sz="1400" b="1">
                <a:latin typeface="Times New Roman"/>
                <a:cs typeface="Times New Roman"/>
              </a:rPr>
              <a:t>s</a:t>
            </a:r>
            <a:r>
              <a:rPr dirty="0" sz="1400" spc="-15" b="1">
                <a:latin typeface="Times New Roman"/>
                <a:cs typeface="Times New Roman"/>
              </a:rPr>
              <a:t>p</a:t>
            </a:r>
            <a:r>
              <a:rPr dirty="0" sz="1400" spc="-35" b="1">
                <a:latin typeface="Times New Roman"/>
                <a:cs typeface="Times New Roman"/>
              </a:rPr>
              <a:t>o</a:t>
            </a:r>
            <a:r>
              <a:rPr dirty="0" sz="1400" spc="-5" b="1">
                <a:latin typeface="Times New Roman"/>
                <a:cs typeface="Times New Roman"/>
              </a:rPr>
              <a:t>rt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766978" y="4118305"/>
            <a:ext cx="2910840" cy="880744"/>
          </a:xfrm>
          <a:prstGeom prst="rect">
            <a:avLst/>
          </a:prstGeom>
        </p:spPr>
        <p:txBody>
          <a:bodyPr wrap="square" lIns="0" tIns="13970" rIns="0" bIns="0" rtlCol="0" vert="horz">
            <a:spAutoFit/>
          </a:bodyPr>
          <a:lstStyle/>
          <a:p>
            <a:pPr marL="789940" marR="5080" indent="-777875">
              <a:lnSpc>
                <a:spcPct val="100000"/>
              </a:lnSpc>
              <a:spcBef>
                <a:spcPts val="110"/>
              </a:spcBef>
            </a:pPr>
            <a:r>
              <a:rPr dirty="0" sz="2800" spc="-20" b="1">
                <a:latin typeface="Times New Roman"/>
                <a:cs typeface="Times New Roman"/>
              </a:rPr>
              <a:t>Transport </a:t>
            </a:r>
            <a:r>
              <a:rPr dirty="0" sz="2800" spc="5" b="1">
                <a:latin typeface="Times New Roman"/>
                <a:cs typeface="Times New Roman"/>
              </a:rPr>
              <a:t>of</a:t>
            </a:r>
            <a:r>
              <a:rPr dirty="0" sz="2800" spc="-130" b="1">
                <a:latin typeface="Times New Roman"/>
                <a:cs typeface="Times New Roman"/>
              </a:rPr>
              <a:t> </a:t>
            </a:r>
            <a:r>
              <a:rPr dirty="0" sz="2800" spc="10" b="1">
                <a:latin typeface="Times New Roman"/>
                <a:cs typeface="Times New Roman"/>
              </a:rPr>
              <a:t>water  </a:t>
            </a:r>
            <a:r>
              <a:rPr dirty="0" sz="2800" spc="5" b="1">
                <a:latin typeface="Times New Roman"/>
                <a:cs typeface="Times New Roman"/>
              </a:rPr>
              <a:t>in</a:t>
            </a:r>
            <a:r>
              <a:rPr dirty="0" sz="2800" spc="-10" b="1">
                <a:latin typeface="Times New Roman"/>
                <a:cs typeface="Times New Roman"/>
              </a:rPr>
              <a:t> </a:t>
            </a:r>
            <a:r>
              <a:rPr dirty="0" sz="2800" b="1">
                <a:latin typeface="Times New Roman"/>
                <a:cs typeface="Times New Roman"/>
              </a:rPr>
              <a:t>plants</a:t>
            </a:r>
            <a:endParaRPr sz="2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15900" y="767842"/>
            <a:ext cx="8423910" cy="158496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351155" marR="5080" indent="-339090">
              <a:lnSpc>
                <a:spcPct val="100000"/>
              </a:lnSpc>
              <a:spcBef>
                <a:spcPts val="105"/>
              </a:spcBef>
              <a:buFont typeface="Wingdings"/>
              <a:buChar char=""/>
              <a:tabLst>
                <a:tab pos="351155" algn="l"/>
                <a:tab pos="351790" algn="l"/>
              </a:tabLst>
            </a:pPr>
            <a:r>
              <a:rPr dirty="0" sz="2800" spc="-5" b="1">
                <a:latin typeface="Times New Roman"/>
                <a:cs typeface="Times New Roman"/>
              </a:rPr>
              <a:t>Cohesion </a:t>
            </a:r>
            <a:r>
              <a:rPr dirty="0" sz="2800" spc="-5">
                <a:latin typeface="Times New Roman"/>
                <a:cs typeface="Times New Roman"/>
              </a:rPr>
              <a:t>causes </a:t>
            </a:r>
            <a:r>
              <a:rPr dirty="0" sz="2800" spc="-10">
                <a:latin typeface="Times New Roman"/>
                <a:cs typeface="Times New Roman"/>
              </a:rPr>
              <a:t>water molecules at </a:t>
            </a:r>
            <a:r>
              <a:rPr dirty="0" sz="2800" spc="-5">
                <a:latin typeface="Times New Roman"/>
                <a:cs typeface="Times New Roman"/>
              </a:rPr>
              <a:t>the </a:t>
            </a:r>
            <a:r>
              <a:rPr dirty="0" sz="2800">
                <a:latin typeface="Times New Roman"/>
                <a:cs typeface="Times New Roman"/>
              </a:rPr>
              <a:t>surface </a:t>
            </a:r>
            <a:r>
              <a:rPr dirty="0" sz="2800" spc="-5">
                <a:latin typeface="Times New Roman"/>
                <a:cs typeface="Times New Roman"/>
              </a:rPr>
              <a:t>to </a:t>
            </a:r>
            <a:r>
              <a:rPr dirty="0" sz="2800" spc="-10">
                <a:latin typeface="Times New Roman"/>
                <a:cs typeface="Times New Roman"/>
              </a:rPr>
              <a:t>stick  </a:t>
            </a:r>
            <a:r>
              <a:rPr dirty="0" sz="2800">
                <a:latin typeface="Times New Roman"/>
                <a:cs typeface="Times New Roman"/>
              </a:rPr>
              <a:t>together </a:t>
            </a:r>
            <a:r>
              <a:rPr dirty="0" sz="2800" spc="5">
                <a:latin typeface="Times New Roman"/>
                <a:cs typeface="Times New Roman"/>
              </a:rPr>
              <a:t>and </a:t>
            </a:r>
            <a:r>
              <a:rPr dirty="0" sz="2800" spc="10">
                <a:latin typeface="Times New Roman"/>
                <a:cs typeface="Times New Roman"/>
              </a:rPr>
              <a:t>this </a:t>
            </a:r>
            <a:r>
              <a:rPr dirty="0" sz="2800" spc="5">
                <a:latin typeface="Times New Roman"/>
                <a:cs typeface="Times New Roman"/>
              </a:rPr>
              <a:t>is called </a:t>
            </a:r>
            <a:r>
              <a:rPr dirty="0" sz="2800" spc="5" b="1">
                <a:latin typeface="Times New Roman"/>
                <a:cs typeface="Times New Roman"/>
              </a:rPr>
              <a:t>surface</a:t>
            </a:r>
            <a:r>
              <a:rPr dirty="0" sz="2800" spc="-330" b="1">
                <a:latin typeface="Times New Roman"/>
                <a:cs typeface="Times New Roman"/>
              </a:rPr>
              <a:t> </a:t>
            </a:r>
            <a:r>
              <a:rPr dirty="0" sz="2800" spc="5" b="1">
                <a:latin typeface="Times New Roman"/>
                <a:cs typeface="Times New Roman"/>
              </a:rPr>
              <a:t>tension</a:t>
            </a:r>
            <a:r>
              <a:rPr dirty="0" sz="2800" spc="5">
                <a:latin typeface="Times New Roman"/>
                <a:cs typeface="Times New Roman"/>
              </a:rPr>
              <a:t>.</a:t>
            </a:r>
            <a:endParaRPr sz="2800">
              <a:latin typeface="Times New Roman"/>
              <a:cs typeface="Times New Roman"/>
            </a:endParaRPr>
          </a:p>
          <a:p>
            <a:pPr marL="351155" indent="-339090">
              <a:lnSpc>
                <a:spcPct val="100000"/>
              </a:lnSpc>
              <a:spcBef>
                <a:spcPts val="2190"/>
              </a:spcBef>
              <a:buFont typeface="Wingdings"/>
              <a:buChar char=""/>
              <a:tabLst>
                <a:tab pos="351155" algn="l"/>
                <a:tab pos="351790" algn="l"/>
              </a:tabLst>
            </a:pPr>
            <a:r>
              <a:rPr dirty="0" sz="2800" spc="5">
                <a:latin typeface="Times New Roman"/>
                <a:cs typeface="Times New Roman"/>
              </a:rPr>
              <a:t>Surface tension is related to</a:t>
            </a:r>
            <a:r>
              <a:rPr dirty="0" sz="2800" spc="-265">
                <a:latin typeface="Times New Roman"/>
                <a:cs typeface="Times New Roman"/>
              </a:rPr>
              <a:t> </a:t>
            </a:r>
            <a:r>
              <a:rPr dirty="0" sz="2800" spc="5">
                <a:latin typeface="Times New Roman"/>
                <a:cs typeface="Times New Roman"/>
              </a:rPr>
              <a:t>cohesion.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306324" y="635508"/>
            <a:ext cx="8534400" cy="0"/>
          </a:xfrm>
          <a:custGeom>
            <a:avLst/>
            <a:gdLst/>
            <a:ahLst/>
            <a:cxnLst/>
            <a:rect l="l" t="t" r="r" b="b"/>
            <a:pathLst>
              <a:path w="8534400" h="0">
                <a:moveTo>
                  <a:pt x="0" y="0"/>
                </a:moveTo>
                <a:lnTo>
                  <a:pt x="8534400" y="0"/>
                </a:lnTo>
              </a:path>
            </a:pathLst>
          </a:custGeom>
          <a:ln w="51816">
            <a:solidFill>
              <a:srgbClr val="00999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/>
          <p:nvPr/>
        </p:nvSpPr>
        <p:spPr>
          <a:xfrm>
            <a:off x="4434840" y="3084576"/>
            <a:ext cx="4620768" cy="359054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 txBox="1"/>
          <p:nvPr/>
        </p:nvSpPr>
        <p:spPr>
          <a:xfrm>
            <a:off x="1211072" y="4291406"/>
            <a:ext cx="2697480" cy="51244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3200" spc="-5" b="1">
                <a:latin typeface="Times New Roman"/>
                <a:cs typeface="Times New Roman"/>
              </a:rPr>
              <a:t>Surface</a:t>
            </a:r>
            <a:r>
              <a:rPr dirty="0" sz="3200" spc="-60" b="1">
                <a:latin typeface="Times New Roman"/>
                <a:cs typeface="Times New Roman"/>
              </a:rPr>
              <a:t> </a:t>
            </a:r>
            <a:r>
              <a:rPr dirty="0" sz="3200" spc="-5" b="1">
                <a:latin typeface="Times New Roman"/>
                <a:cs typeface="Times New Roman"/>
              </a:rPr>
              <a:t>tension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3582161" y="0"/>
            <a:ext cx="1826895" cy="57404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u="none" sz="3600" spc="-5"/>
              <a:t>Co</a:t>
            </a:r>
            <a:r>
              <a:rPr dirty="0" u="none" sz="3600" spc="-25"/>
              <a:t>h</a:t>
            </a:r>
            <a:r>
              <a:rPr dirty="0" u="none" sz="3600" spc="-5"/>
              <a:t>esion</a:t>
            </a:r>
            <a:endParaRPr sz="360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396364" y="83007"/>
            <a:ext cx="6211570" cy="574675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u="none" sz="3600"/>
              <a:t>3- </a:t>
            </a:r>
            <a:r>
              <a:rPr dirty="0" sz="3600"/>
              <a:t>Water </a:t>
            </a:r>
            <a:r>
              <a:rPr dirty="0" sz="3600" spc="-5"/>
              <a:t>has high heat</a:t>
            </a:r>
            <a:r>
              <a:rPr dirty="0" sz="3600" spc="-55"/>
              <a:t> </a:t>
            </a:r>
            <a:r>
              <a:rPr dirty="0" sz="3600"/>
              <a:t>capacity</a:t>
            </a:r>
            <a:endParaRPr sz="3600"/>
          </a:p>
        </p:txBody>
      </p:sp>
      <p:sp>
        <p:nvSpPr>
          <p:cNvPr id="3" name="object 3"/>
          <p:cNvSpPr txBox="1"/>
          <p:nvPr/>
        </p:nvSpPr>
        <p:spPr>
          <a:xfrm>
            <a:off x="256743" y="757504"/>
            <a:ext cx="8567420" cy="3701415"/>
          </a:xfrm>
          <a:prstGeom prst="rect">
            <a:avLst/>
          </a:prstGeom>
        </p:spPr>
        <p:txBody>
          <a:bodyPr wrap="square" lIns="0" tIns="13970" rIns="0" bIns="0" rtlCol="0" vert="horz">
            <a:spAutoFit/>
          </a:bodyPr>
          <a:lstStyle/>
          <a:p>
            <a:pPr algn="just" marL="299085" marR="5080" indent="-287020">
              <a:lnSpc>
                <a:spcPct val="100000"/>
              </a:lnSpc>
              <a:spcBef>
                <a:spcPts val="110"/>
              </a:spcBef>
              <a:buFont typeface="Wingdings"/>
              <a:buChar char=""/>
              <a:tabLst>
                <a:tab pos="299720" algn="l"/>
              </a:tabLst>
            </a:pPr>
            <a:r>
              <a:rPr dirty="0" sz="2800" spc="-5" b="1">
                <a:latin typeface="Times New Roman"/>
                <a:cs typeface="Times New Roman"/>
              </a:rPr>
              <a:t>Hydrogen </a:t>
            </a:r>
            <a:r>
              <a:rPr dirty="0" sz="2800" b="1">
                <a:latin typeface="Times New Roman"/>
                <a:cs typeface="Times New Roman"/>
              </a:rPr>
              <a:t>bonds </a:t>
            </a:r>
            <a:r>
              <a:rPr dirty="0" sz="2800" spc="-10">
                <a:latin typeface="Times New Roman"/>
                <a:cs typeface="Times New Roman"/>
              </a:rPr>
              <a:t>allow </a:t>
            </a:r>
            <a:r>
              <a:rPr dirty="0" sz="2800">
                <a:latin typeface="Times New Roman"/>
                <a:cs typeface="Times New Roman"/>
              </a:rPr>
              <a:t>water </a:t>
            </a:r>
            <a:r>
              <a:rPr dirty="0" sz="2800" spc="5">
                <a:latin typeface="Times New Roman"/>
                <a:cs typeface="Times New Roman"/>
              </a:rPr>
              <a:t>to </a:t>
            </a:r>
            <a:r>
              <a:rPr dirty="0" sz="2800">
                <a:latin typeface="Times New Roman"/>
                <a:cs typeface="Times New Roman"/>
              </a:rPr>
              <a:t>absorb </a:t>
            </a:r>
            <a:r>
              <a:rPr dirty="0" sz="2800" spc="-15">
                <a:latin typeface="Times New Roman"/>
                <a:cs typeface="Times New Roman"/>
              </a:rPr>
              <a:t>large </a:t>
            </a:r>
            <a:r>
              <a:rPr dirty="0" sz="2800" spc="-5">
                <a:latin typeface="Times New Roman"/>
                <a:cs typeface="Times New Roman"/>
              </a:rPr>
              <a:t>amount </a:t>
            </a:r>
            <a:r>
              <a:rPr dirty="0" sz="2800" spc="10">
                <a:latin typeface="Times New Roman"/>
                <a:cs typeface="Times New Roman"/>
              </a:rPr>
              <a:t>of </a:t>
            </a:r>
            <a:r>
              <a:rPr dirty="0" sz="2800" spc="720">
                <a:latin typeface="Times New Roman"/>
                <a:cs typeface="Times New Roman"/>
              </a:rPr>
              <a:t> </a:t>
            </a:r>
            <a:r>
              <a:rPr dirty="0" sz="2800" spc="-5">
                <a:latin typeface="Times New Roman"/>
                <a:cs typeface="Times New Roman"/>
              </a:rPr>
              <a:t>heat </a:t>
            </a:r>
            <a:r>
              <a:rPr dirty="0" sz="2800" spc="-15">
                <a:latin typeface="Times New Roman"/>
                <a:cs typeface="Times New Roman"/>
              </a:rPr>
              <a:t>energy  </a:t>
            </a:r>
            <a:r>
              <a:rPr dirty="0" sz="2800">
                <a:latin typeface="Times New Roman"/>
                <a:cs typeface="Times New Roman"/>
              </a:rPr>
              <a:t>with only a </a:t>
            </a:r>
            <a:r>
              <a:rPr dirty="0" sz="2800" spc="-5">
                <a:latin typeface="Times New Roman"/>
                <a:cs typeface="Times New Roman"/>
              </a:rPr>
              <a:t>slight change </a:t>
            </a:r>
            <a:r>
              <a:rPr dirty="0" sz="2800" spc="5">
                <a:latin typeface="Times New Roman"/>
                <a:cs typeface="Times New Roman"/>
              </a:rPr>
              <a:t>in </a:t>
            </a:r>
            <a:r>
              <a:rPr dirty="0" sz="2800" spc="-5">
                <a:latin typeface="Times New Roman"/>
                <a:cs typeface="Times New Roman"/>
              </a:rPr>
              <a:t>its </a:t>
            </a:r>
            <a:r>
              <a:rPr dirty="0" sz="2800">
                <a:latin typeface="Times New Roman"/>
                <a:cs typeface="Times New Roman"/>
              </a:rPr>
              <a:t>own  temperature, </a:t>
            </a:r>
            <a:r>
              <a:rPr dirty="0" sz="2800" spc="10">
                <a:latin typeface="Times New Roman"/>
                <a:cs typeface="Times New Roman"/>
              </a:rPr>
              <a:t>thus </a:t>
            </a:r>
            <a:r>
              <a:rPr dirty="0" sz="2800">
                <a:latin typeface="Times New Roman"/>
                <a:cs typeface="Times New Roman"/>
              </a:rPr>
              <a:t>water </a:t>
            </a:r>
            <a:r>
              <a:rPr dirty="0" sz="2800" spc="5">
                <a:latin typeface="Times New Roman"/>
                <a:cs typeface="Times New Roman"/>
              </a:rPr>
              <a:t>has </a:t>
            </a:r>
            <a:r>
              <a:rPr dirty="0" sz="2800" spc="10">
                <a:latin typeface="Times New Roman"/>
                <a:cs typeface="Times New Roman"/>
              </a:rPr>
              <a:t>high </a:t>
            </a:r>
            <a:r>
              <a:rPr dirty="0" sz="2800" spc="5">
                <a:latin typeface="Times New Roman"/>
                <a:cs typeface="Times New Roman"/>
              </a:rPr>
              <a:t>heat</a:t>
            </a:r>
            <a:r>
              <a:rPr dirty="0" sz="2800" spc="-290">
                <a:latin typeface="Times New Roman"/>
                <a:cs typeface="Times New Roman"/>
              </a:rPr>
              <a:t> </a:t>
            </a:r>
            <a:r>
              <a:rPr dirty="0" sz="2800" spc="-25">
                <a:latin typeface="Times New Roman"/>
                <a:cs typeface="Times New Roman"/>
              </a:rPr>
              <a:t>capacity.</a:t>
            </a:r>
            <a:endParaRPr sz="2800">
              <a:latin typeface="Times New Roman"/>
              <a:cs typeface="Times New Roman"/>
            </a:endParaRPr>
          </a:p>
          <a:p>
            <a:pPr algn="just" marL="299085" indent="-287020">
              <a:lnSpc>
                <a:spcPct val="100000"/>
              </a:lnSpc>
              <a:spcBef>
                <a:spcPts val="5"/>
              </a:spcBef>
              <a:buFont typeface="Wingdings"/>
              <a:buChar char=""/>
              <a:tabLst>
                <a:tab pos="299720" algn="l"/>
              </a:tabLst>
            </a:pPr>
            <a:r>
              <a:rPr dirty="0" sz="2800" spc="-45">
                <a:latin typeface="Times New Roman"/>
                <a:cs typeface="Times New Roman"/>
              </a:rPr>
              <a:t>Water </a:t>
            </a:r>
            <a:r>
              <a:rPr dirty="0" sz="2800" spc="5">
                <a:latin typeface="Times New Roman"/>
                <a:cs typeface="Times New Roman"/>
              </a:rPr>
              <a:t>has </a:t>
            </a:r>
            <a:r>
              <a:rPr dirty="0" sz="2800" spc="10">
                <a:latin typeface="Times New Roman"/>
                <a:cs typeface="Times New Roman"/>
              </a:rPr>
              <a:t>high </a:t>
            </a:r>
            <a:r>
              <a:rPr dirty="0" sz="2800" spc="5">
                <a:latin typeface="Times New Roman"/>
                <a:cs typeface="Times New Roman"/>
              </a:rPr>
              <a:t>heat of</a:t>
            </a:r>
            <a:r>
              <a:rPr dirty="0" sz="2800" spc="-130">
                <a:latin typeface="Times New Roman"/>
                <a:cs typeface="Times New Roman"/>
              </a:rPr>
              <a:t> </a:t>
            </a:r>
            <a:r>
              <a:rPr dirty="0" sz="2800">
                <a:latin typeface="Times New Roman"/>
                <a:cs typeface="Times New Roman"/>
              </a:rPr>
              <a:t>vaporization.</a:t>
            </a:r>
            <a:endParaRPr sz="2800">
              <a:latin typeface="Times New Roman"/>
              <a:cs typeface="Times New Roman"/>
            </a:endParaRPr>
          </a:p>
          <a:p>
            <a:pPr marL="560705">
              <a:lnSpc>
                <a:spcPct val="100000"/>
              </a:lnSpc>
              <a:spcBef>
                <a:spcPts val="1050"/>
              </a:spcBef>
            </a:pPr>
            <a:r>
              <a:rPr dirty="0" sz="3600" b="1">
                <a:latin typeface="Times New Roman"/>
                <a:cs typeface="Times New Roman"/>
              </a:rPr>
              <a:t>4- </a:t>
            </a:r>
            <a:r>
              <a:rPr dirty="0" u="heavy" sz="3600" spc="-5" b="1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Liquid </a:t>
            </a:r>
            <a:r>
              <a:rPr dirty="0" u="heavy" sz="3600" spc="5" b="1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water </a:t>
            </a:r>
            <a:r>
              <a:rPr dirty="0" u="heavy" sz="3600" b="1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is </a:t>
            </a:r>
            <a:r>
              <a:rPr dirty="0" u="heavy" sz="3600" spc="-15" b="1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more </a:t>
            </a:r>
            <a:r>
              <a:rPr dirty="0" u="heavy" sz="3600" spc="-10" b="1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dense </a:t>
            </a:r>
            <a:r>
              <a:rPr dirty="0" u="heavy" sz="3600" spc="-5" b="1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than</a:t>
            </a:r>
            <a:r>
              <a:rPr dirty="0" u="heavy" sz="3600" spc="-95" b="1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heavy" sz="3600" b="1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ice</a:t>
            </a:r>
            <a:endParaRPr sz="3600">
              <a:latin typeface="Times New Roman"/>
              <a:cs typeface="Times New Roman"/>
            </a:endParaRPr>
          </a:p>
          <a:p>
            <a:pPr algn="just" marL="299085" indent="-287020">
              <a:lnSpc>
                <a:spcPct val="100000"/>
              </a:lnSpc>
              <a:spcBef>
                <a:spcPts val="35"/>
              </a:spcBef>
              <a:buFont typeface="Wingdings"/>
              <a:buChar char=""/>
              <a:tabLst>
                <a:tab pos="299720" algn="l"/>
              </a:tabLst>
            </a:pPr>
            <a:r>
              <a:rPr dirty="0" sz="2800">
                <a:latin typeface="Times New Roman"/>
                <a:cs typeface="Times New Roman"/>
              </a:rPr>
              <a:t>Thus </a:t>
            </a:r>
            <a:r>
              <a:rPr dirty="0" sz="2800" spc="5">
                <a:latin typeface="Times New Roman"/>
                <a:cs typeface="Times New Roman"/>
              </a:rPr>
              <a:t>ice floats </a:t>
            </a:r>
            <a:r>
              <a:rPr dirty="0" sz="2800" spc="10">
                <a:latin typeface="Times New Roman"/>
                <a:cs typeface="Times New Roman"/>
              </a:rPr>
              <a:t>on</a:t>
            </a:r>
            <a:r>
              <a:rPr dirty="0" sz="2800" spc="-165">
                <a:latin typeface="Times New Roman"/>
                <a:cs typeface="Times New Roman"/>
              </a:rPr>
              <a:t> </a:t>
            </a:r>
            <a:r>
              <a:rPr dirty="0" sz="2800" spc="-25">
                <a:latin typeface="Times New Roman"/>
                <a:cs typeface="Times New Roman"/>
              </a:rPr>
              <a:t>water.</a:t>
            </a:r>
            <a:endParaRPr sz="2800">
              <a:latin typeface="Times New Roman"/>
              <a:cs typeface="Times New Roman"/>
            </a:endParaRPr>
          </a:p>
          <a:p>
            <a:pPr algn="just" marL="299085" marR="9525" indent="-287020">
              <a:lnSpc>
                <a:spcPct val="100000"/>
              </a:lnSpc>
              <a:buFont typeface="Wingdings"/>
              <a:buChar char=""/>
              <a:tabLst>
                <a:tab pos="299720" algn="l"/>
              </a:tabLst>
            </a:pPr>
            <a:r>
              <a:rPr dirty="0" sz="2800" spc="-5">
                <a:latin typeface="Times New Roman"/>
                <a:cs typeface="Times New Roman"/>
              </a:rPr>
              <a:t>This provides aquatic </a:t>
            </a:r>
            <a:r>
              <a:rPr dirty="0" sz="2800" spc="-15">
                <a:latin typeface="Times New Roman"/>
                <a:cs typeface="Times New Roman"/>
              </a:rPr>
              <a:t>organisms </a:t>
            </a:r>
            <a:r>
              <a:rPr dirty="0" sz="2800" spc="-5">
                <a:latin typeface="Times New Roman"/>
                <a:cs typeface="Times New Roman"/>
              </a:rPr>
              <a:t>with </a:t>
            </a:r>
            <a:r>
              <a:rPr dirty="0" sz="2800">
                <a:latin typeface="Times New Roman"/>
                <a:cs typeface="Times New Roman"/>
              </a:rPr>
              <a:t>a </a:t>
            </a:r>
            <a:r>
              <a:rPr dirty="0" sz="2800" spc="-5">
                <a:latin typeface="Times New Roman"/>
                <a:cs typeface="Times New Roman"/>
              </a:rPr>
              <a:t>medium </a:t>
            </a:r>
            <a:r>
              <a:rPr dirty="0" sz="2800" spc="5">
                <a:latin typeface="Times New Roman"/>
                <a:cs typeface="Times New Roman"/>
              </a:rPr>
              <a:t>to </a:t>
            </a:r>
            <a:r>
              <a:rPr dirty="0" sz="2800" spc="-5">
                <a:latin typeface="Times New Roman"/>
                <a:cs typeface="Times New Roman"/>
              </a:rPr>
              <a:t>live </a:t>
            </a:r>
            <a:r>
              <a:rPr dirty="0" sz="2800" spc="-15">
                <a:latin typeface="Times New Roman"/>
                <a:cs typeface="Times New Roman"/>
              </a:rPr>
              <a:t>in  </a:t>
            </a:r>
            <a:r>
              <a:rPr dirty="0" sz="2800" spc="5">
                <a:latin typeface="Times New Roman"/>
                <a:cs typeface="Times New Roman"/>
              </a:rPr>
              <a:t>it </a:t>
            </a:r>
            <a:r>
              <a:rPr dirty="0" sz="2800" spc="10">
                <a:latin typeface="Times New Roman"/>
                <a:cs typeface="Times New Roman"/>
              </a:rPr>
              <a:t>during</a:t>
            </a:r>
            <a:r>
              <a:rPr dirty="0" sz="2800" spc="-45">
                <a:latin typeface="Times New Roman"/>
                <a:cs typeface="Times New Roman"/>
              </a:rPr>
              <a:t> </a:t>
            </a:r>
            <a:r>
              <a:rPr dirty="0" sz="2800" spc="-25">
                <a:latin typeface="Times New Roman"/>
                <a:cs typeface="Times New Roman"/>
              </a:rPr>
              <a:t>winter.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4407408" y="4093464"/>
            <a:ext cx="3877055" cy="258165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901189" y="74167"/>
            <a:ext cx="5431790" cy="48260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3000"/>
              <a:t>Carbon: </a:t>
            </a:r>
            <a:r>
              <a:rPr dirty="0" sz="3000" spc="-5"/>
              <a:t>The </a:t>
            </a:r>
            <a:r>
              <a:rPr dirty="0" sz="3000"/>
              <a:t>basic </a:t>
            </a:r>
            <a:r>
              <a:rPr dirty="0" sz="3000" spc="-15"/>
              <a:t>element </a:t>
            </a:r>
            <a:r>
              <a:rPr dirty="0" sz="3000"/>
              <a:t>of</a:t>
            </a:r>
            <a:r>
              <a:rPr dirty="0" sz="3000" spc="-20"/>
              <a:t> </a:t>
            </a:r>
            <a:r>
              <a:rPr dirty="0" sz="3000"/>
              <a:t>life</a:t>
            </a:r>
            <a:endParaRPr sz="3000"/>
          </a:p>
        </p:txBody>
      </p:sp>
      <p:sp>
        <p:nvSpPr>
          <p:cNvPr id="3" name="object 3"/>
          <p:cNvSpPr txBox="1"/>
          <p:nvPr/>
        </p:nvSpPr>
        <p:spPr>
          <a:xfrm>
            <a:off x="215900" y="589610"/>
            <a:ext cx="8426450" cy="6034405"/>
          </a:xfrm>
          <a:prstGeom prst="rect">
            <a:avLst/>
          </a:prstGeom>
        </p:spPr>
        <p:txBody>
          <a:bodyPr wrap="square" lIns="0" tIns="13970" rIns="0" bIns="0" rtlCol="0" vert="horz">
            <a:spAutoFit/>
          </a:bodyPr>
          <a:lstStyle/>
          <a:p>
            <a:pPr marL="351155" indent="-339090">
              <a:lnSpc>
                <a:spcPct val="100000"/>
              </a:lnSpc>
              <a:spcBef>
                <a:spcPts val="110"/>
              </a:spcBef>
              <a:buFont typeface="Wingdings"/>
              <a:buChar char=""/>
              <a:tabLst>
                <a:tab pos="351155" algn="l"/>
                <a:tab pos="351790" algn="l"/>
              </a:tabLst>
            </a:pPr>
            <a:r>
              <a:rPr dirty="0" sz="2800">
                <a:latin typeface="Times New Roman"/>
                <a:cs typeface="Times New Roman"/>
              </a:rPr>
              <a:t>There are </a:t>
            </a:r>
            <a:r>
              <a:rPr dirty="0" sz="2800" spc="5">
                <a:latin typeface="Times New Roman"/>
                <a:cs typeface="Times New Roman"/>
              </a:rPr>
              <a:t>2 </a:t>
            </a:r>
            <a:r>
              <a:rPr dirty="0" sz="2800" spc="-5">
                <a:latin typeface="Times New Roman"/>
                <a:cs typeface="Times New Roman"/>
              </a:rPr>
              <a:t>types </a:t>
            </a:r>
            <a:r>
              <a:rPr dirty="0" sz="2800" spc="5">
                <a:latin typeface="Times New Roman"/>
                <a:cs typeface="Times New Roman"/>
              </a:rPr>
              <a:t>of </a:t>
            </a:r>
            <a:r>
              <a:rPr dirty="0" sz="2800">
                <a:latin typeface="Times New Roman"/>
                <a:cs typeface="Times New Roman"/>
              </a:rPr>
              <a:t>biological</a:t>
            </a:r>
            <a:r>
              <a:rPr dirty="0" sz="2800" spc="-165">
                <a:latin typeface="Times New Roman"/>
                <a:cs typeface="Times New Roman"/>
              </a:rPr>
              <a:t> </a:t>
            </a:r>
            <a:r>
              <a:rPr dirty="0" sz="2800">
                <a:latin typeface="Times New Roman"/>
                <a:cs typeface="Times New Roman"/>
              </a:rPr>
              <a:t>molecules:</a:t>
            </a:r>
            <a:endParaRPr sz="2800">
              <a:latin typeface="Times New Roman"/>
              <a:cs typeface="Times New Roman"/>
            </a:endParaRPr>
          </a:p>
          <a:p>
            <a:pPr marL="351155" indent="-339090">
              <a:lnSpc>
                <a:spcPct val="100000"/>
              </a:lnSpc>
              <a:buAutoNum type="arabicPeriod"/>
              <a:tabLst>
                <a:tab pos="351790" algn="l"/>
              </a:tabLst>
            </a:pPr>
            <a:r>
              <a:rPr dirty="0" sz="2800" spc="5" b="1">
                <a:latin typeface="Times New Roman"/>
                <a:cs typeface="Times New Roman"/>
              </a:rPr>
              <a:t>Organic </a:t>
            </a:r>
            <a:r>
              <a:rPr dirty="0" sz="2800" b="1">
                <a:latin typeface="Times New Roman"/>
                <a:cs typeface="Times New Roman"/>
              </a:rPr>
              <a:t>molecules</a:t>
            </a:r>
            <a:r>
              <a:rPr dirty="0" sz="2800">
                <a:latin typeface="Times New Roman"/>
                <a:cs typeface="Times New Roman"/>
              </a:rPr>
              <a:t>: contain</a:t>
            </a:r>
            <a:r>
              <a:rPr dirty="0" sz="2800" spc="-190">
                <a:latin typeface="Times New Roman"/>
                <a:cs typeface="Times New Roman"/>
              </a:rPr>
              <a:t> </a:t>
            </a:r>
            <a:r>
              <a:rPr dirty="0" sz="2800" spc="5">
                <a:latin typeface="Times New Roman"/>
                <a:cs typeface="Times New Roman"/>
              </a:rPr>
              <a:t>carbon.</a:t>
            </a:r>
            <a:endParaRPr sz="2800">
              <a:latin typeface="Times New Roman"/>
              <a:cs typeface="Times New Roman"/>
            </a:endParaRPr>
          </a:p>
          <a:p>
            <a:pPr marL="351155" indent="-339090">
              <a:lnSpc>
                <a:spcPct val="100000"/>
              </a:lnSpc>
              <a:buAutoNum type="arabicPeriod"/>
              <a:tabLst>
                <a:tab pos="351790" algn="l"/>
              </a:tabLst>
            </a:pPr>
            <a:r>
              <a:rPr dirty="0" sz="2800" spc="5" b="1">
                <a:latin typeface="Times New Roman"/>
                <a:cs typeface="Times New Roman"/>
              </a:rPr>
              <a:t>Inorganic </a:t>
            </a:r>
            <a:r>
              <a:rPr dirty="0" sz="2800" b="1">
                <a:latin typeface="Times New Roman"/>
                <a:cs typeface="Times New Roman"/>
              </a:rPr>
              <a:t>molecules</a:t>
            </a:r>
            <a:r>
              <a:rPr dirty="0" sz="2800">
                <a:latin typeface="Times New Roman"/>
                <a:cs typeface="Times New Roman"/>
              </a:rPr>
              <a:t>: </a:t>
            </a:r>
            <a:r>
              <a:rPr dirty="0" sz="2800" spc="10">
                <a:latin typeface="Times New Roman"/>
                <a:cs typeface="Times New Roman"/>
              </a:rPr>
              <a:t>do not </a:t>
            </a:r>
            <a:r>
              <a:rPr dirty="0" sz="2800" spc="5">
                <a:latin typeface="Times New Roman"/>
                <a:cs typeface="Times New Roman"/>
              </a:rPr>
              <a:t>contain</a:t>
            </a:r>
            <a:r>
              <a:rPr dirty="0" sz="2800" spc="-305">
                <a:latin typeface="Times New Roman"/>
                <a:cs typeface="Times New Roman"/>
              </a:rPr>
              <a:t> </a:t>
            </a:r>
            <a:r>
              <a:rPr dirty="0" sz="2800" spc="5">
                <a:latin typeface="Times New Roman"/>
                <a:cs typeface="Times New Roman"/>
              </a:rPr>
              <a:t>carbon.</a:t>
            </a:r>
            <a:endParaRPr sz="2800">
              <a:latin typeface="Times New Roman"/>
              <a:cs typeface="Times New Roman"/>
            </a:endParaRPr>
          </a:p>
          <a:p>
            <a:pPr marL="351155" marR="5080" indent="-339090">
              <a:lnSpc>
                <a:spcPct val="100000"/>
              </a:lnSpc>
              <a:spcBef>
                <a:spcPts val="605"/>
              </a:spcBef>
              <a:buFont typeface="Wingdings"/>
              <a:buChar char=""/>
              <a:tabLst>
                <a:tab pos="351155" algn="l"/>
                <a:tab pos="351790" algn="l"/>
              </a:tabLst>
            </a:pPr>
            <a:r>
              <a:rPr dirty="0" sz="2800">
                <a:latin typeface="Times New Roman"/>
                <a:cs typeface="Times New Roman"/>
              </a:rPr>
              <a:t>Most </a:t>
            </a:r>
            <a:r>
              <a:rPr dirty="0" sz="2800" spc="-10">
                <a:latin typeface="Times New Roman"/>
                <a:cs typeface="Times New Roman"/>
              </a:rPr>
              <a:t>molecules </a:t>
            </a:r>
            <a:r>
              <a:rPr dirty="0" sz="2800" spc="5">
                <a:latin typeface="Times New Roman"/>
                <a:cs typeface="Times New Roman"/>
              </a:rPr>
              <a:t>in </a:t>
            </a:r>
            <a:r>
              <a:rPr dirty="0" sz="2800">
                <a:latin typeface="Times New Roman"/>
                <a:cs typeface="Times New Roman"/>
              </a:rPr>
              <a:t>the </a:t>
            </a:r>
            <a:r>
              <a:rPr dirty="0" sz="2800" spc="5">
                <a:latin typeface="Times New Roman"/>
                <a:cs typeface="Times New Roman"/>
              </a:rPr>
              <a:t>body of </a:t>
            </a:r>
            <a:r>
              <a:rPr dirty="0" sz="2800" spc="-5">
                <a:latin typeface="Times New Roman"/>
                <a:cs typeface="Times New Roman"/>
              </a:rPr>
              <a:t>living </a:t>
            </a:r>
            <a:r>
              <a:rPr dirty="0" sz="2800" spc="-10">
                <a:latin typeface="Times New Roman"/>
                <a:cs typeface="Times New Roman"/>
              </a:rPr>
              <a:t>organisms </a:t>
            </a:r>
            <a:r>
              <a:rPr dirty="0" sz="2800" spc="-5">
                <a:latin typeface="Times New Roman"/>
                <a:cs typeface="Times New Roman"/>
              </a:rPr>
              <a:t>contain  </a:t>
            </a:r>
            <a:r>
              <a:rPr dirty="0" sz="2800" spc="5">
                <a:latin typeface="Times New Roman"/>
                <a:cs typeface="Times New Roman"/>
              </a:rPr>
              <a:t>carbon, </a:t>
            </a:r>
            <a:r>
              <a:rPr dirty="0" sz="2800" spc="10">
                <a:latin typeface="Times New Roman"/>
                <a:cs typeface="Times New Roman"/>
              </a:rPr>
              <a:t>thus </a:t>
            </a:r>
            <a:r>
              <a:rPr dirty="0" sz="2800" spc="5">
                <a:latin typeface="Times New Roman"/>
                <a:cs typeface="Times New Roman"/>
              </a:rPr>
              <a:t>they </a:t>
            </a:r>
            <a:r>
              <a:rPr dirty="0" sz="2800">
                <a:latin typeface="Times New Roman"/>
                <a:cs typeface="Times New Roman"/>
              </a:rPr>
              <a:t>are </a:t>
            </a:r>
            <a:r>
              <a:rPr dirty="0" sz="2800" spc="5">
                <a:latin typeface="Times New Roman"/>
                <a:cs typeface="Times New Roman"/>
              </a:rPr>
              <a:t>organic</a:t>
            </a:r>
            <a:r>
              <a:rPr dirty="0" sz="2800" spc="-210">
                <a:latin typeface="Times New Roman"/>
                <a:cs typeface="Times New Roman"/>
              </a:rPr>
              <a:t> </a:t>
            </a:r>
            <a:r>
              <a:rPr dirty="0" sz="2800" spc="-5">
                <a:latin typeface="Times New Roman"/>
                <a:cs typeface="Times New Roman"/>
              </a:rPr>
              <a:t>molecules.</a:t>
            </a:r>
            <a:endParaRPr sz="2800">
              <a:latin typeface="Times New Roman"/>
              <a:cs typeface="Times New Roman"/>
            </a:endParaRPr>
          </a:p>
          <a:p>
            <a:pPr marL="351155" indent="-339090">
              <a:lnSpc>
                <a:spcPct val="100000"/>
              </a:lnSpc>
              <a:spcBef>
                <a:spcPts val="1205"/>
              </a:spcBef>
              <a:buFont typeface="Wingdings"/>
              <a:buChar char=""/>
              <a:tabLst>
                <a:tab pos="351155" algn="l"/>
                <a:tab pos="351790" algn="l"/>
              </a:tabLst>
            </a:pPr>
            <a:r>
              <a:rPr dirty="0" sz="2800" spc="5">
                <a:latin typeface="Times New Roman"/>
                <a:cs typeface="Times New Roman"/>
              </a:rPr>
              <a:t>Organic </a:t>
            </a:r>
            <a:r>
              <a:rPr dirty="0" sz="2800">
                <a:latin typeface="Times New Roman"/>
                <a:cs typeface="Times New Roman"/>
              </a:rPr>
              <a:t>molecules are </a:t>
            </a:r>
            <a:r>
              <a:rPr dirty="0" sz="2800" spc="5">
                <a:latin typeface="Times New Roman"/>
                <a:cs typeface="Times New Roman"/>
              </a:rPr>
              <a:t>large and</a:t>
            </a:r>
            <a:r>
              <a:rPr dirty="0" sz="2800" spc="-240">
                <a:latin typeface="Times New Roman"/>
                <a:cs typeface="Times New Roman"/>
              </a:rPr>
              <a:t> </a:t>
            </a:r>
            <a:r>
              <a:rPr dirty="0" sz="2800">
                <a:latin typeface="Times New Roman"/>
                <a:cs typeface="Times New Roman"/>
              </a:rPr>
              <a:t>complex.</a:t>
            </a:r>
            <a:endParaRPr sz="2800">
              <a:latin typeface="Times New Roman"/>
              <a:cs typeface="Times New Roman"/>
            </a:endParaRPr>
          </a:p>
          <a:p>
            <a:pPr marL="351155" marR="5080" indent="-339090">
              <a:lnSpc>
                <a:spcPct val="100000"/>
              </a:lnSpc>
              <a:spcBef>
                <a:spcPts val="1200"/>
              </a:spcBef>
              <a:buFont typeface="Wingdings"/>
              <a:buChar char=""/>
              <a:tabLst>
                <a:tab pos="351155" algn="l"/>
                <a:tab pos="351790" algn="l"/>
              </a:tabLst>
            </a:pPr>
            <a:r>
              <a:rPr dirty="0" sz="2800" spc="-10">
                <a:latin typeface="Times New Roman"/>
                <a:cs typeface="Times New Roman"/>
              </a:rPr>
              <a:t>Some </a:t>
            </a:r>
            <a:r>
              <a:rPr dirty="0" sz="2800">
                <a:latin typeface="Times New Roman"/>
                <a:cs typeface="Times New Roman"/>
              </a:rPr>
              <a:t>organic </a:t>
            </a:r>
            <a:r>
              <a:rPr dirty="0" sz="2800" spc="-5">
                <a:latin typeface="Times New Roman"/>
                <a:cs typeface="Times New Roman"/>
              </a:rPr>
              <a:t>molecules </a:t>
            </a:r>
            <a:r>
              <a:rPr dirty="0" sz="2800">
                <a:latin typeface="Times New Roman"/>
                <a:cs typeface="Times New Roman"/>
              </a:rPr>
              <a:t>are </a:t>
            </a:r>
            <a:r>
              <a:rPr dirty="0" sz="2800" spc="-5">
                <a:latin typeface="Times New Roman"/>
                <a:cs typeface="Times New Roman"/>
              </a:rPr>
              <a:t>made </a:t>
            </a:r>
            <a:r>
              <a:rPr dirty="0" sz="2800" spc="5">
                <a:latin typeface="Times New Roman"/>
                <a:cs typeface="Times New Roman"/>
              </a:rPr>
              <a:t>of </a:t>
            </a:r>
            <a:r>
              <a:rPr dirty="0" sz="2800" spc="-10">
                <a:latin typeface="Times New Roman"/>
                <a:cs typeface="Times New Roman"/>
              </a:rPr>
              <a:t>monomers </a:t>
            </a:r>
            <a:r>
              <a:rPr dirty="0" sz="2800" spc="-5">
                <a:latin typeface="Times New Roman"/>
                <a:cs typeface="Times New Roman"/>
              </a:rPr>
              <a:t>(small  </a:t>
            </a:r>
            <a:r>
              <a:rPr dirty="0" sz="2800" spc="10">
                <a:latin typeface="Times New Roman"/>
                <a:cs typeface="Times New Roman"/>
              </a:rPr>
              <a:t>units) </a:t>
            </a:r>
            <a:r>
              <a:rPr dirty="0" sz="2800" spc="5">
                <a:latin typeface="Times New Roman"/>
                <a:cs typeface="Times New Roman"/>
              </a:rPr>
              <a:t>that </a:t>
            </a:r>
            <a:r>
              <a:rPr dirty="0" sz="2800">
                <a:latin typeface="Times New Roman"/>
                <a:cs typeface="Times New Roman"/>
              </a:rPr>
              <a:t>can combine </a:t>
            </a:r>
            <a:r>
              <a:rPr dirty="0" sz="2800" spc="5">
                <a:latin typeface="Times New Roman"/>
                <a:cs typeface="Times New Roman"/>
              </a:rPr>
              <a:t>to form </a:t>
            </a:r>
            <a:r>
              <a:rPr dirty="0" sz="2800" spc="-10">
                <a:latin typeface="Times New Roman"/>
                <a:cs typeface="Times New Roman"/>
              </a:rPr>
              <a:t>polymers </a:t>
            </a:r>
            <a:r>
              <a:rPr dirty="0" sz="2800" spc="5">
                <a:latin typeface="Times New Roman"/>
                <a:cs typeface="Times New Roman"/>
              </a:rPr>
              <a:t>(large</a:t>
            </a:r>
            <a:r>
              <a:rPr dirty="0" sz="2800" spc="-280">
                <a:latin typeface="Times New Roman"/>
                <a:cs typeface="Times New Roman"/>
              </a:rPr>
              <a:t> </a:t>
            </a:r>
            <a:r>
              <a:rPr dirty="0" sz="2800" spc="5">
                <a:latin typeface="Times New Roman"/>
                <a:cs typeface="Times New Roman"/>
              </a:rPr>
              <a:t>units).</a:t>
            </a:r>
            <a:endParaRPr sz="2800">
              <a:latin typeface="Times New Roman"/>
              <a:cs typeface="Times New Roman"/>
            </a:endParaRPr>
          </a:p>
          <a:p>
            <a:pPr marL="351155" indent="-339090">
              <a:lnSpc>
                <a:spcPct val="100000"/>
              </a:lnSpc>
              <a:spcBef>
                <a:spcPts val="605"/>
              </a:spcBef>
              <a:buFont typeface="Wingdings"/>
              <a:buChar char=""/>
              <a:tabLst>
                <a:tab pos="351155" algn="l"/>
                <a:tab pos="351790" algn="l"/>
              </a:tabLst>
            </a:pPr>
            <a:r>
              <a:rPr dirty="0" sz="2800">
                <a:latin typeface="Times New Roman"/>
                <a:cs typeface="Times New Roman"/>
              </a:rPr>
              <a:t>There are 4 </a:t>
            </a:r>
            <a:r>
              <a:rPr dirty="0" sz="2800" spc="-5">
                <a:latin typeface="Times New Roman"/>
                <a:cs typeface="Times New Roman"/>
              </a:rPr>
              <a:t>types </a:t>
            </a:r>
            <a:r>
              <a:rPr dirty="0" sz="2800" spc="5">
                <a:latin typeface="Times New Roman"/>
                <a:cs typeface="Times New Roman"/>
              </a:rPr>
              <a:t>of organic</a:t>
            </a:r>
            <a:r>
              <a:rPr dirty="0" sz="2800" spc="-145">
                <a:latin typeface="Times New Roman"/>
                <a:cs typeface="Times New Roman"/>
              </a:rPr>
              <a:t> </a:t>
            </a:r>
            <a:r>
              <a:rPr dirty="0" sz="2800">
                <a:latin typeface="Times New Roman"/>
                <a:cs typeface="Times New Roman"/>
              </a:rPr>
              <a:t>molecules:</a:t>
            </a:r>
            <a:endParaRPr sz="2800">
              <a:latin typeface="Times New Roman"/>
              <a:cs typeface="Times New Roman"/>
            </a:endParaRPr>
          </a:p>
          <a:p>
            <a:pPr lvl="1" marL="927100" indent="-457834">
              <a:lnSpc>
                <a:spcPct val="100000"/>
              </a:lnSpc>
              <a:buAutoNum type="arabicPeriod"/>
              <a:tabLst>
                <a:tab pos="927100" algn="l"/>
                <a:tab pos="927735" algn="l"/>
              </a:tabLst>
            </a:pPr>
            <a:r>
              <a:rPr dirty="0" sz="2800" spc="5" b="1">
                <a:latin typeface="Times New Roman"/>
                <a:cs typeface="Times New Roman"/>
              </a:rPr>
              <a:t>Carbohydrates</a:t>
            </a:r>
            <a:endParaRPr sz="2800">
              <a:latin typeface="Times New Roman"/>
              <a:cs typeface="Times New Roman"/>
            </a:endParaRPr>
          </a:p>
          <a:p>
            <a:pPr lvl="1" marL="927100" indent="-457834">
              <a:lnSpc>
                <a:spcPct val="100000"/>
              </a:lnSpc>
              <a:buAutoNum type="arabicPeriod"/>
              <a:tabLst>
                <a:tab pos="927100" algn="l"/>
                <a:tab pos="927735" algn="l"/>
              </a:tabLst>
            </a:pPr>
            <a:r>
              <a:rPr dirty="0" sz="2800" spc="5" b="1">
                <a:latin typeface="Times New Roman"/>
                <a:cs typeface="Times New Roman"/>
              </a:rPr>
              <a:t>Lipids</a:t>
            </a:r>
            <a:endParaRPr sz="2800">
              <a:latin typeface="Times New Roman"/>
              <a:cs typeface="Times New Roman"/>
            </a:endParaRPr>
          </a:p>
          <a:p>
            <a:pPr lvl="1" marL="927100" indent="-457834">
              <a:lnSpc>
                <a:spcPct val="100000"/>
              </a:lnSpc>
              <a:spcBef>
                <a:spcPts val="5"/>
              </a:spcBef>
              <a:buAutoNum type="arabicPeriod"/>
              <a:tabLst>
                <a:tab pos="927100" algn="l"/>
                <a:tab pos="927735" algn="l"/>
              </a:tabLst>
            </a:pPr>
            <a:r>
              <a:rPr dirty="0" sz="2800" b="1">
                <a:latin typeface="Times New Roman"/>
                <a:cs typeface="Times New Roman"/>
              </a:rPr>
              <a:t>Proteins</a:t>
            </a:r>
            <a:endParaRPr sz="2800">
              <a:latin typeface="Times New Roman"/>
              <a:cs typeface="Times New Roman"/>
            </a:endParaRPr>
          </a:p>
          <a:p>
            <a:pPr lvl="1" marL="927100" indent="-457834">
              <a:lnSpc>
                <a:spcPct val="100000"/>
              </a:lnSpc>
              <a:buAutoNum type="arabicPeriod"/>
              <a:tabLst>
                <a:tab pos="927100" algn="l"/>
                <a:tab pos="927735" algn="l"/>
              </a:tabLst>
            </a:pPr>
            <a:r>
              <a:rPr dirty="0" sz="2800" b="1">
                <a:latin typeface="Times New Roman"/>
                <a:cs typeface="Times New Roman"/>
              </a:rPr>
              <a:t>Nucleic </a:t>
            </a:r>
            <a:r>
              <a:rPr dirty="0" sz="2800" spc="5" b="1">
                <a:latin typeface="Times New Roman"/>
                <a:cs typeface="Times New Roman"/>
              </a:rPr>
              <a:t>acids </a:t>
            </a:r>
            <a:r>
              <a:rPr dirty="0" sz="2800" spc="-5" b="1">
                <a:latin typeface="Times New Roman"/>
                <a:cs typeface="Times New Roman"/>
              </a:rPr>
              <a:t>(DNA </a:t>
            </a:r>
            <a:r>
              <a:rPr dirty="0" sz="2800" b="1">
                <a:latin typeface="Times New Roman"/>
                <a:cs typeface="Times New Roman"/>
              </a:rPr>
              <a:t>–</a:t>
            </a:r>
            <a:r>
              <a:rPr dirty="0" sz="2800" spc="-75" b="1">
                <a:latin typeface="Times New Roman"/>
                <a:cs typeface="Times New Roman"/>
              </a:rPr>
              <a:t> </a:t>
            </a:r>
            <a:r>
              <a:rPr dirty="0" sz="2800" spc="-15" b="1">
                <a:latin typeface="Times New Roman"/>
                <a:cs typeface="Times New Roman"/>
              </a:rPr>
              <a:t>RNA)</a:t>
            </a:r>
            <a:endParaRPr sz="2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345817" y="114376"/>
            <a:ext cx="4145915" cy="695325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u="none"/>
              <a:t>1.</a:t>
            </a:r>
            <a:r>
              <a:rPr dirty="0" u="none" spc="-360"/>
              <a:t> </a:t>
            </a:r>
            <a:r>
              <a:rPr dirty="0" spc="-5"/>
              <a:t>Carbohydrates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92100" y="702320"/>
            <a:ext cx="8427720" cy="2218690"/>
          </a:xfrm>
          <a:prstGeom prst="rect">
            <a:avLst/>
          </a:prstGeom>
        </p:spPr>
        <p:txBody>
          <a:bodyPr wrap="square" lIns="0" tIns="173990" rIns="0" bIns="0" rtlCol="0" vert="horz">
            <a:spAutoFit/>
          </a:bodyPr>
          <a:lstStyle/>
          <a:p>
            <a:pPr marL="351155" indent="-339090">
              <a:lnSpc>
                <a:spcPct val="100000"/>
              </a:lnSpc>
              <a:spcBef>
                <a:spcPts val="1370"/>
              </a:spcBef>
              <a:buFont typeface="Wingdings"/>
              <a:buChar char=""/>
              <a:tabLst>
                <a:tab pos="351155" algn="l"/>
                <a:tab pos="351790" algn="l"/>
              </a:tabLst>
            </a:pPr>
            <a:r>
              <a:rPr dirty="0" sz="2800">
                <a:latin typeface="Times New Roman"/>
                <a:cs typeface="Times New Roman"/>
              </a:rPr>
              <a:t>Carbohydrates are organic</a:t>
            </a:r>
            <a:r>
              <a:rPr dirty="0" sz="2800" spc="-145">
                <a:latin typeface="Times New Roman"/>
                <a:cs typeface="Times New Roman"/>
              </a:rPr>
              <a:t> </a:t>
            </a:r>
            <a:r>
              <a:rPr dirty="0" sz="2800">
                <a:latin typeface="Times New Roman"/>
                <a:cs typeface="Times New Roman"/>
              </a:rPr>
              <a:t>molecules.</a:t>
            </a:r>
            <a:endParaRPr sz="2800">
              <a:latin typeface="Times New Roman"/>
              <a:cs typeface="Times New Roman"/>
            </a:endParaRPr>
          </a:p>
          <a:p>
            <a:pPr marL="351155" indent="-339090">
              <a:lnSpc>
                <a:spcPct val="100000"/>
              </a:lnSpc>
              <a:spcBef>
                <a:spcPts val="1275"/>
              </a:spcBef>
              <a:buFont typeface="Wingdings"/>
              <a:buChar char=""/>
              <a:tabLst>
                <a:tab pos="351155" algn="l"/>
                <a:tab pos="351790" algn="l"/>
              </a:tabLst>
            </a:pPr>
            <a:r>
              <a:rPr dirty="0" sz="2800">
                <a:latin typeface="Times New Roman"/>
                <a:cs typeface="Times New Roman"/>
              </a:rPr>
              <a:t>Carbohydrates consist </a:t>
            </a:r>
            <a:r>
              <a:rPr dirty="0" sz="2800" spc="5">
                <a:latin typeface="Times New Roman"/>
                <a:cs typeface="Times New Roman"/>
              </a:rPr>
              <a:t>of carbon, </a:t>
            </a:r>
            <a:r>
              <a:rPr dirty="0" sz="2800">
                <a:latin typeface="Times New Roman"/>
                <a:cs typeface="Times New Roman"/>
              </a:rPr>
              <a:t>hydrogen </a:t>
            </a:r>
            <a:r>
              <a:rPr dirty="0" sz="2800" spc="5">
                <a:latin typeface="Times New Roman"/>
                <a:cs typeface="Times New Roman"/>
              </a:rPr>
              <a:t>and</a:t>
            </a:r>
            <a:r>
              <a:rPr dirty="0" sz="2800" spc="-265">
                <a:latin typeface="Times New Roman"/>
                <a:cs typeface="Times New Roman"/>
              </a:rPr>
              <a:t> </a:t>
            </a:r>
            <a:r>
              <a:rPr dirty="0" sz="2800" spc="5">
                <a:latin typeface="Times New Roman"/>
                <a:cs typeface="Times New Roman"/>
              </a:rPr>
              <a:t>oxygen.</a:t>
            </a:r>
            <a:endParaRPr sz="2800">
              <a:latin typeface="Times New Roman"/>
              <a:cs typeface="Times New Roman"/>
            </a:endParaRPr>
          </a:p>
          <a:p>
            <a:pPr marL="351155" marR="5080" indent="-339090">
              <a:lnSpc>
                <a:spcPct val="100000"/>
              </a:lnSpc>
              <a:spcBef>
                <a:spcPts val="1275"/>
              </a:spcBef>
              <a:buFont typeface="Wingdings"/>
              <a:buChar char=""/>
              <a:tabLst>
                <a:tab pos="351155" algn="l"/>
                <a:tab pos="351790" algn="l"/>
                <a:tab pos="2607310" algn="l"/>
                <a:tab pos="3220085" algn="l"/>
                <a:tab pos="3836035" algn="l"/>
                <a:tab pos="4726305" algn="l"/>
                <a:tab pos="5833110" algn="l"/>
                <a:tab pos="6311900" algn="l"/>
                <a:tab pos="7458075" algn="l"/>
                <a:tab pos="8055609" algn="l"/>
              </a:tabLst>
            </a:pPr>
            <a:r>
              <a:rPr dirty="0" sz="2800" spc="5">
                <a:latin typeface="Times New Roman"/>
                <a:cs typeface="Times New Roman"/>
              </a:rPr>
              <a:t>Car</a:t>
            </a:r>
            <a:r>
              <a:rPr dirty="0" sz="2800" spc="-10">
                <a:latin typeface="Times New Roman"/>
                <a:cs typeface="Times New Roman"/>
              </a:rPr>
              <a:t>bo</a:t>
            </a:r>
            <a:r>
              <a:rPr dirty="0" sz="2800" spc="10">
                <a:latin typeface="Times New Roman"/>
                <a:cs typeface="Times New Roman"/>
              </a:rPr>
              <a:t>h</a:t>
            </a:r>
            <a:r>
              <a:rPr dirty="0" sz="2800" spc="-35">
                <a:latin typeface="Times New Roman"/>
                <a:cs typeface="Times New Roman"/>
              </a:rPr>
              <a:t>y</a:t>
            </a:r>
            <a:r>
              <a:rPr dirty="0" sz="2800" spc="10">
                <a:latin typeface="Times New Roman"/>
                <a:cs typeface="Times New Roman"/>
              </a:rPr>
              <a:t>d</a:t>
            </a:r>
            <a:r>
              <a:rPr dirty="0" sz="2800">
                <a:latin typeface="Times New Roman"/>
                <a:cs typeface="Times New Roman"/>
              </a:rPr>
              <a:t>ra</a:t>
            </a:r>
            <a:r>
              <a:rPr dirty="0" sz="2800" spc="-15">
                <a:latin typeface="Times New Roman"/>
                <a:cs typeface="Times New Roman"/>
              </a:rPr>
              <a:t>t</a:t>
            </a:r>
            <a:r>
              <a:rPr dirty="0" sz="2800">
                <a:latin typeface="Times New Roman"/>
                <a:cs typeface="Times New Roman"/>
              </a:rPr>
              <a:t>es</a:t>
            </a:r>
            <a:r>
              <a:rPr dirty="0" sz="2800">
                <a:latin typeface="Times New Roman"/>
                <a:cs typeface="Times New Roman"/>
              </a:rPr>
              <a:t>	</a:t>
            </a:r>
            <a:r>
              <a:rPr dirty="0" sz="2800">
                <a:latin typeface="Times New Roman"/>
                <a:cs typeface="Times New Roman"/>
              </a:rPr>
              <a:t>a</a:t>
            </a:r>
            <a:r>
              <a:rPr dirty="0" sz="2800" spc="-25">
                <a:latin typeface="Times New Roman"/>
                <a:cs typeface="Times New Roman"/>
              </a:rPr>
              <a:t>r</a:t>
            </a:r>
            <a:r>
              <a:rPr dirty="0" sz="2800">
                <a:latin typeface="Times New Roman"/>
                <a:cs typeface="Times New Roman"/>
              </a:rPr>
              <a:t>e</a:t>
            </a:r>
            <a:r>
              <a:rPr dirty="0" sz="2800">
                <a:latin typeface="Times New Roman"/>
                <a:cs typeface="Times New Roman"/>
              </a:rPr>
              <a:t>	</a:t>
            </a:r>
            <a:r>
              <a:rPr dirty="0" sz="2800" spc="-15">
                <a:latin typeface="Times New Roman"/>
                <a:cs typeface="Times New Roman"/>
              </a:rPr>
              <a:t>t</a:t>
            </a:r>
            <a:r>
              <a:rPr dirty="0" sz="2800" spc="10">
                <a:latin typeface="Times New Roman"/>
                <a:cs typeface="Times New Roman"/>
              </a:rPr>
              <a:t>h</a:t>
            </a:r>
            <a:r>
              <a:rPr dirty="0" sz="2800">
                <a:latin typeface="Times New Roman"/>
                <a:cs typeface="Times New Roman"/>
              </a:rPr>
              <a:t>e</a:t>
            </a:r>
            <a:r>
              <a:rPr dirty="0" sz="2800">
                <a:latin typeface="Times New Roman"/>
                <a:cs typeface="Times New Roman"/>
              </a:rPr>
              <a:t>	</a:t>
            </a:r>
            <a:r>
              <a:rPr dirty="0" sz="2800" spc="-50">
                <a:latin typeface="Times New Roman"/>
                <a:cs typeface="Times New Roman"/>
              </a:rPr>
              <a:t>m</a:t>
            </a:r>
            <a:r>
              <a:rPr dirty="0" sz="2800">
                <a:latin typeface="Times New Roman"/>
                <a:cs typeface="Times New Roman"/>
              </a:rPr>
              <a:t>a</a:t>
            </a:r>
            <a:r>
              <a:rPr dirty="0" sz="2800" spc="5">
                <a:latin typeface="Times New Roman"/>
                <a:cs typeface="Times New Roman"/>
              </a:rPr>
              <a:t>i</a:t>
            </a:r>
            <a:r>
              <a:rPr dirty="0" sz="2800" spc="5">
                <a:latin typeface="Times New Roman"/>
                <a:cs typeface="Times New Roman"/>
              </a:rPr>
              <a:t>n</a:t>
            </a:r>
            <a:r>
              <a:rPr dirty="0" sz="2800">
                <a:latin typeface="Times New Roman"/>
                <a:cs typeface="Times New Roman"/>
              </a:rPr>
              <a:t>	</a:t>
            </a:r>
            <a:r>
              <a:rPr dirty="0" sz="2800" spc="-15">
                <a:latin typeface="Times New Roman"/>
                <a:cs typeface="Times New Roman"/>
              </a:rPr>
              <a:t>s</a:t>
            </a:r>
            <a:r>
              <a:rPr dirty="0" sz="2800" spc="-10">
                <a:latin typeface="Times New Roman"/>
                <a:cs typeface="Times New Roman"/>
              </a:rPr>
              <a:t>o</a:t>
            </a:r>
            <a:r>
              <a:rPr dirty="0" sz="2800" spc="10">
                <a:latin typeface="Times New Roman"/>
                <a:cs typeface="Times New Roman"/>
              </a:rPr>
              <a:t>u</a:t>
            </a:r>
            <a:r>
              <a:rPr dirty="0" sz="2800">
                <a:latin typeface="Times New Roman"/>
                <a:cs typeface="Times New Roman"/>
              </a:rPr>
              <a:t>rce</a:t>
            </a:r>
            <a:r>
              <a:rPr dirty="0" sz="2800">
                <a:latin typeface="Times New Roman"/>
                <a:cs typeface="Times New Roman"/>
              </a:rPr>
              <a:t>	</a:t>
            </a:r>
            <a:r>
              <a:rPr dirty="0" sz="2800" spc="15">
                <a:latin typeface="Times New Roman"/>
                <a:cs typeface="Times New Roman"/>
              </a:rPr>
              <a:t>o</a:t>
            </a:r>
            <a:r>
              <a:rPr dirty="0" sz="2800">
                <a:latin typeface="Times New Roman"/>
                <a:cs typeface="Times New Roman"/>
              </a:rPr>
              <a:t>f</a:t>
            </a:r>
            <a:r>
              <a:rPr dirty="0" sz="2800">
                <a:latin typeface="Times New Roman"/>
                <a:cs typeface="Times New Roman"/>
              </a:rPr>
              <a:t>	</a:t>
            </a:r>
            <a:r>
              <a:rPr dirty="0" sz="2800">
                <a:latin typeface="Times New Roman"/>
                <a:cs typeface="Times New Roman"/>
              </a:rPr>
              <a:t>e</a:t>
            </a:r>
            <a:r>
              <a:rPr dirty="0" sz="2800" spc="-10">
                <a:latin typeface="Times New Roman"/>
                <a:cs typeface="Times New Roman"/>
              </a:rPr>
              <a:t>n</a:t>
            </a:r>
            <a:r>
              <a:rPr dirty="0" sz="2800">
                <a:latin typeface="Times New Roman"/>
                <a:cs typeface="Times New Roman"/>
              </a:rPr>
              <a:t>er</a:t>
            </a:r>
            <a:r>
              <a:rPr dirty="0" sz="2800" spc="10">
                <a:latin typeface="Times New Roman"/>
                <a:cs typeface="Times New Roman"/>
              </a:rPr>
              <a:t>g</a:t>
            </a:r>
            <a:r>
              <a:rPr dirty="0" sz="2800" spc="5">
                <a:latin typeface="Times New Roman"/>
                <a:cs typeface="Times New Roman"/>
              </a:rPr>
              <a:t>y</a:t>
            </a:r>
            <a:r>
              <a:rPr dirty="0" sz="2800">
                <a:latin typeface="Times New Roman"/>
                <a:cs typeface="Times New Roman"/>
              </a:rPr>
              <a:t>	</a:t>
            </a:r>
            <a:r>
              <a:rPr dirty="0" sz="2800">
                <a:latin typeface="Times New Roman"/>
                <a:cs typeface="Times New Roman"/>
              </a:rPr>
              <a:t>f</a:t>
            </a:r>
            <a:r>
              <a:rPr dirty="0" sz="2800" spc="10">
                <a:latin typeface="Times New Roman"/>
                <a:cs typeface="Times New Roman"/>
              </a:rPr>
              <a:t>o</a:t>
            </a:r>
            <a:r>
              <a:rPr dirty="0" sz="2800">
                <a:latin typeface="Times New Roman"/>
                <a:cs typeface="Times New Roman"/>
              </a:rPr>
              <a:t>r</a:t>
            </a:r>
            <a:r>
              <a:rPr dirty="0" sz="2800">
                <a:latin typeface="Times New Roman"/>
                <a:cs typeface="Times New Roman"/>
              </a:rPr>
              <a:t>	</a:t>
            </a:r>
            <a:r>
              <a:rPr dirty="0" sz="2800">
                <a:latin typeface="Times New Roman"/>
                <a:cs typeface="Times New Roman"/>
              </a:rPr>
              <a:t>a</a:t>
            </a:r>
            <a:r>
              <a:rPr dirty="0" sz="2800" spc="10">
                <a:latin typeface="Times New Roman"/>
                <a:cs typeface="Times New Roman"/>
              </a:rPr>
              <a:t>l</a:t>
            </a:r>
            <a:r>
              <a:rPr dirty="0" sz="2800">
                <a:latin typeface="Times New Roman"/>
                <a:cs typeface="Times New Roman"/>
              </a:rPr>
              <a:t>l  </a:t>
            </a:r>
            <a:r>
              <a:rPr dirty="0" sz="2800" spc="10">
                <a:latin typeface="Times New Roman"/>
                <a:cs typeface="Times New Roman"/>
              </a:rPr>
              <a:t>living</a:t>
            </a:r>
            <a:r>
              <a:rPr dirty="0" sz="2800" spc="-90">
                <a:latin typeface="Times New Roman"/>
                <a:cs typeface="Times New Roman"/>
              </a:rPr>
              <a:t> </a:t>
            </a:r>
            <a:r>
              <a:rPr dirty="0" sz="2800">
                <a:latin typeface="Times New Roman"/>
                <a:cs typeface="Times New Roman"/>
              </a:rPr>
              <a:t>organisms.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4072128" y="2935223"/>
            <a:ext cx="4193660" cy="364236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 txBox="1"/>
          <p:nvPr/>
        </p:nvSpPr>
        <p:spPr>
          <a:xfrm>
            <a:off x="4405121" y="6037275"/>
            <a:ext cx="1230630" cy="3911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400" b="1">
                <a:latin typeface="Arial"/>
                <a:cs typeface="Arial"/>
              </a:rPr>
              <a:t>G</a:t>
            </a:r>
            <a:r>
              <a:rPr dirty="0" sz="2400" spc="5" b="1">
                <a:latin typeface="Arial"/>
                <a:cs typeface="Arial"/>
              </a:rPr>
              <a:t>l</a:t>
            </a:r>
            <a:r>
              <a:rPr dirty="0" sz="2400" spc="-5" b="1">
                <a:latin typeface="Arial"/>
                <a:cs typeface="Arial"/>
              </a:rPr>
              <a:t>u</a:t>
            </a:r>
            <a:r>
              <a:rPr dirty="0" sz="2400" b="1">
                <a:latin typeface="Arial"/>
                <a:cs typeface="Arial"/>
              </a:rPr>
              <a:t>c</a:t>
            </a:r>
            <a:r>
              <a:rPr dirty="0" sz="2400" spc="-5" b="1">
                <a:latin typeface="Arial"/>
                <a:cs typeface="Arial"/>
              </a:rPr>
              <a:t>o</a:t>
            </a:r>
            <a:r>
              <a:rPr dirty="0" sz="2400" b="1">
                <a:latin typeface="Arial"/>
                <a:cs typeface="Arial"/>
              </a:rPr>
              <a:t>s</a:t>
            </a:r>
            <a:r>
              <a:rPr dirty="0" sz="2400" spc="-5" b="1">
                <a:latin typeface="Arial"/>
                <a:cs typeface="Arial"/>
              </a:rPr>
              <a:t>e</a:t>
            </a:r>
            <a:endParaRPr sz="24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6981190" y="6037275"/>
            <a:ext cx="1315085" cy="3911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400" spc="-5" b="1">
                <a:latin typeface="Arial"/>
                <a:cs typeface="Arial"/>
              </a:rPr>
              <a:t>Fru</a:t>
            </a:r>
            <a:r>
              <a:rPr dirty="0" sz="2400" spc="5" b="1">
                <a:latin typeface="Arial"/>
                <a:cs typeface="Arial"/>
              </a:rPr>
              <a:t>c</a:t>
            </a:r>
            <a:r>
              <a:rPr dirty="0" sz="2400" spc="-5" b="1">
                <a:latin typeface="Arial"/>
                <a:cs typeface="Arial"/>
              </a:rPr>
              <a:t>tos</a:t>
            </a:r>
            <a:r>
              <a:rPr dirty="0" sz="2400" spc="-5" b="1">
                <a:latin typeface="Arial"/>
                <a:cs typeface="Arial"/>
              </a:rPr>
              <a:t>e</a:t>
            </a:r>
            <a:endParaRPr sz="2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69875" y="73609"/>
            <a:ext cx="8669655" cy="5331460"/>
          </a:xfrm>
          <a:prstGeom prst="rect">
            <a:avLst/>
          </a:prstGeom>
        </p:spPr>
        <p:txBody>
          <a:bodyPr wrap="square" lIns="0" tIns="173990" rIns="0" bIns="0" rtlCol="0" vert="horz">
            <a:spAutoFit/>
          </a:bodyPr>
          <a:lstStyle/>
          <a:p>
            <a:pPr marL="351155" indent="-339090">
              <a:lnSpc>
                <a:spcPct val="100000"/>
              </a:lnSpc>
              <a:spcBef>
                <a:spcPts val="1370"/>
              </a:spcBef>
              <a:buFont typeface="Wingdings"/>
              <a:buChar char=""/>
              <a:tabLst>
                <a:tab pos="351155" algn="l"/>
                <a:tab pos="351790" algn="l"/>
              </a:tabLst>
            </a:pPr>
            <a:r>
              <a:rPr dirty="0" sz="2800">
                <a:latin typeface="Times New Roman"/>
                <a:cs typeface="Times New Roman"/>
              </a:rPr>
              <a:t>There are 3 </a:t>
            </a:r>
            <a:r>
              <a:rPr dirty="0" sz="2800" spc="-5">
                <a:latin typeface="Times New Roman"/>
                <a:cs typeface="Times New Roman"/>
              </a:rPr>
              <a:t>types </a:t>
            </a:r>
            <a:r>
              <a:rPr dirty="0" sz="2800" spc="5">
                <a:latin typeface="Times New Roman"/>
                <a:cs typeface="Times New Roman"/>
              </a:rPr>
              <a:t>of</a:t>
            </a:r>
            <a:r>
              <a:rPr dirty="0" sz="2800" spc="-80">
                <a:latin typeface="Times New Roman"/>
                <a:cs typeface="Times New Roman"/>
              </a:rPr>
              <a:t> </a:t>
            </a:r>
            <a:r>
              <a:rPr dirty="0" sz="2800">
                <a:latin typeface="Times New Roman"/>
                <a:cs typeface="Times New Roman"/>
              </a:rPr>
              <a:t>carbohydrates:</a:t>
            </a:r>
            <a:endParaRPr sz="2800">
              <a:latin typeface="Times New Roman"/>
              <a:cs typeface="Times New Roman"/>
            </a:endParaRPr>
          </a:p>
          <a:p>
            <a:pPr lvl="1" marL="527685" indent="-339090">
              <a:lnSpc>
                <a:spcPct val="100000"/>
              </a:lnSpc>
              <a:spcBef>
                <a:spcPts val="1275"/>
              </a:spcBef>
              <a:buAutoNum type="arabicPeriod"/>
              <a:tabLst>
                <a:tab pos="528320" algn="l"/>
              </a:tabLst>
            </a:pPr>
            <a:r>
              <a:rPr dirty="0" sz="2800" b="1">
                <a:latin typeface="Times New Roman"/>
                <a:cs typeface="Times New Roman"/>
              </a:rPr>
              <a:t>Monosaccharides</a:t>
            </a:r>
            <a:r>
              <a:rPr dirty="0" sz="2800">
                <a:latin typeface="Times New Roman"/>
                <a:cs typeface="Times New Roman"/>
              </a:rPr>
              <a:t>: e.g. </a:t>
            </a:r>
            <a:r>
              <a:rPr dirty="0" sz="2800" spc="5">
                <a:latin typeface="Times New Roman"/>
                <a:cs typeface="Times New Roman"/>
              </a:rPr>
              <a:t>Glucose </a:t>
            </a:r>
            <a:r>
              <a:rPr dirty="0" sz="2800">
                <a:latin typeface="Times New Roman"/>
                <a:cs typeface="Times New Roman"/>
              </a:rPr>
              <a:t>–</a:t>
            </a:r>
            <a:r>
              <a:rPr dirty="0" sz="2800" spc="-190">
                <a:latin typeface="Times New Roman"/>
                <a:cs typeface="Times New Roman"/>
              </a:rPr>
              <a:t> </a:t>
            </a:r>
            <a:r>
              <a:rPr dirty="0" sz="2800" spc="5">
                <a:latin typeface="Times New Roman"/>
                <a:cs typeface="Times New Roman"/>
              </a:rPr>
              <a:t>Fructose.</a:t>
            </a:r>
            <a:endParaRPr sz="2800">
              <a:latin typeface="Times New Roman"/>
              <a:cs typeface="Times New Roman"/>
            </a:endParaRPr>
          </a:p>
          <a:p>
            <a:pPr lvl="1" marL="527685" indent="-339090">
              <a:lnSpc>
                <a:spcPct val="100000"/>
              </a:lnSpc>
              <a:spcBef>
                <a:spcPts val="1275"/>
              </a:spcBef>
              <a:buAutoNum type="arabicPeriod"/>
              <a:tabLst>
                <a:tab pos="528320" algn="l"/>
              </a:tabLst>
            </a:pPr>
            <a:r>
              <a:rPr dirty="0" sz="2800" b="1">
                <a:latin typeface="Times New Roman"/>
                <a:cs typeface="Times New Roman"/>
              </a:rPr>
              <a:t>Disaccharides</a:t>
            </a:r>
            <a:r>
              <a:rPr dirty="0" sz="2800">
                <a:latin typeface="Times New Roman"/>
                <a:cs typeface="Times New Roman"/>
              </a:rPr>
              <a:t>: e.g. </a:t>
            </a:r>
            <a:r>
              <a:rPr dirty="0" sz="2800" spc="5">
                <a:latin typeface="Times New Roman"/>
                <a:cs typeface="Times New Roman"/>
              </a:rPr>
              <a:t>Sucrose </a:t>
            </a:r>
            <a:r>
              <a:rPr dirty="0" sz="2800">
                <a:latin typeface="Times New Roman"/>
                <a:cs typeface="Times New Roman"/>
              </a:rPr>
              <a:t>– Maltose –</a:t>
            </a:r>
            <a:r>
              <a:rPr dirty="0" sz="2800" spc="-250">
                <a:latin typeface="Times New Roman"/>
                <a:cs typeface="Times New Roman"/>
              </a:rPr>
              <a:t> </a:t>
            </a:r>
            <a:r>
              <a:rPr dirty="0" sz="2800" spc="5">
                <a:latin typeface="Times New Roman"/>
                <a:cs typeface="Times New Roman"/>
              </a:rPr>
              <a:t>Lactose.</a:t>
            </a:r>
            <a:endParaRPr sz="2800">
              <a:latin typeface="Times New Roman"/>
              <a:cs typeface="Times New Roman"/>
            </a:endParaRPr>
          </a:p>
          <a:p>
            <a:pPr lvl="1" marL="527685" indent="-339090">
              <a:lnSpc>
                <a:spcPct val="100000"/>
              </a:lnSpc>
              <a:spcBef>
                <a:spcPts val="1275"/>
              </a:spcBef>
              <a:buAutoNum type="arabicPeriod"/>
              <a:tabLst>
                <a:tab pos="528320" algn="l"/>
              </a:tabLst>
            </a:pPr>
            <a:r>
              <a:rPr dirty="0" sz="2800" b="1">
                <a:latin typeface="Times New Roman"/>
                <a:cs typeface="Times New Roman"/>
              </a:rPr>
              <a:t>Polysaccharides</a:t>
            </a:r>
            <a:r>
              <a:rPr dirty="0" sz="2800">
                <a:latin typeface="Times New Roman"/>
                <a:cs typeface="Times New Roman"/>
              </a:rPr>
              <a:t>: e.g. </a:t>
            </a:r>
            <a:r>
              <a:rPr dirty="0" sz="2800" spc="5">
                <a:latin typeface="Times New Roman"/>
                <a:cs typeface="Times New Roman"/>
              </a:rPr>
              <a:t>Starch </a:t>
            </a:r>
            <a:r>
              <a:rPr dirty="0" sz="2800">
                <a:latin typeface="Times New Roman"/>
                <a:cs typeface="Times New Roman"/>
              </a:rPr>
              <a:t>–</a:t>
            </a:r>
            <a:r>
              <a:rPr dirty="0" sz="2800" spc="-155">
                <a:latin typeface="Times New Roman"/>
                <a:cs typeface="Times New Roman"/>
              </a:rPr>
              <a:t> </a:t>
            </a:r>
            <a:r>
              <a:rPr dirty="0" sz="2800">
                <a:latin typeface="Times New Roman"/>
                <a:cs typeface="Times New Roman"/>
              </a:rPr>
              <a:t>Glycogen.</a:t>
            </a:r>
            <a:endParaRPr sz="2800">
              <a:latin typeface="Times New Roman"/>
              <a:cs typeface="Times New Roman"/>
            </a:endParaRPr>
          </a:p>
          <a:p>
            <a:pPr marL="299085" indent="-287020">
              <a:lnSpc>
                <a:spcPct val="100000"/>
              </a:lnSpc>
              <a:spcBef>
                <a:spcPts val="1270"/>
              </a:spcBef>
              <a:buFont typeface="Wingdings"/>
              <a:buChar char=""/>
              <a:tabLst>
                <a:tab pos="299720" algn="l"/>
              </a:tabLst>
            </a:pPr>
            <a:r>
              <a:rPr dirty="0" sz="2800" b="1">
                <a:latin typeface="Times New Roman"/>
                <a:cs typeface="Times New Roman"/>
              </a:rPr>
              <a:t>Monosaccharides </a:t>
            </a:r>
            <a:r>
              <a:rPr dirty="0" sz="2800">
                <a:latin typeface="Times New Roman"/>
                <a:cs typeface="Times New Roman"/>
              </a:rPr>
              <a:t>are </a:t>
            </a:r>
            <a:r>
              <a:rPr dirty="0" sz="2800" spc="10">
                <a:latin typeface="Times New Roman"/>
                <a:cs typeface="Times New Roman"/>
              </a:rPr>
              <a:t>the </a:t>
            </a:r>
            <a:r>
              <a:rPr dirty="0" sz="2800" b="1">
                <a:latin typeface="Times New Roman"/>
                <a:cs typeface="Times New Roman"/>
              </a:rPr>
              <a:t>simplest </a:t>
            </a:r>
            <a:r>
              <a:rPr dirty="0" sz="2800" spc="5" b="1">
                <a:latin typeface="Times New Roman"/>
                <a:cs typeface="Times New Roman"/>
              </a:rPr>
              <a:t>type </a:t>
            </a:r>
            <a:r>
              <a:rPr dirty="0" sz="2800" spc="5">
                <a:latin typeface="Times New Roman"/>
                <a:cs typeface="Times New Roman"/>
              </a:rPr>
              <a:t>of</a:t>
            </a:r>
            <a:r>
              <a:rPr dirty="0" sz="2800" spc="-195">
                <a:latin typeface="Times New Roman"/>
                <a:cs typeface="Times New Roman"/>
              </a:rPr>
              <a:t> </a:t>
            </a:r>
            <a:r>
              <a:rPr dirty="0" sz="2800">
                <a:latin typeface="Times New Roman"/>
                <a:cs typeface="Times New Roman"/>
              </a:rPr>
              <a:t>carbohydrates.</a:t>
            </a:r>
            <a:endParaRPr sz="2800">
              <a:latin typeface="Times New Roman"/>
              <a:cs typeface="Times New Roman"/>
            </a:endParaRPr>
          </a:p>
          <a:p>
            <a:pPr marL="299085" indent="-287020">
              <a:lnSpc>
                <a:spcPct val="100000"/>
              </a:lnSpc>
              <a:spcBef>
                <a:spcPts val="605"/>
              </a:spcBef>
              <a:buFont typeface="Wingdings"/>
              <a:buChar char=""/>
              <a:tabLst>
                <a:tab pos="299720" algn="l"/>
              </a:tabLst>
            </a:pPr>
            <a:r>
              <a:rPr dirty="0" sz="2800">
                <a:latin typeface="Times New Roman"/>
                <a:cs typeface="Times New Roman"/>
              </a:rPr>
              <a:t>Monosaccharides are </a:t>
            </a:r>
            <a:r>
              <a:rPr dirty="0" sz="2800" spc="10">
                <a:latin typeface="Times New Roman"/>
                <a:cs typeface="Times New Roman"/>
              </a:rPr>
              <a:t>the </a:t>
            </a:r>
            <a:r>
              <a:rPr dirty="0" sz="2800">
                <a:latin typeface="Times New Roman"/>
                <a:cs typeface="Times New Roman"/>
              </a:rPr>
              <a:t>carbohydrate</a:t>
            </a:r>
            <a:r>
              <a:rPr dirty="0" sz="2800" spc="-225">
                <a:latin typeface="Times New Roman"/>
                <a:cs typeface="Times New Roman"/>
              </a:rPr>
              <a:t> </a:t>
            </a:r>
            <a:r>
              <a:rPr dirty="0" sz="2800" spc="-5" b="1">
                <a:latin typeface="Times New Roman"/>
                <a:cs typeface="Times New Roman"/>
              </a:rPr>
              <a:t>monomers</a:t>
            </a:r>
            <a:r>
              <a:rPr dirty="0" sz="2800" spc="-5">
                <a:latin typeface="Times New Roman"/>
                <a:cs typeface="Times New Roman"/>
              </a:rPr>
              <a:t>.</a:t>
            </a:r>
            <a:endParaRPr sz="2800">
              <a:latin typeface="Times New Roman"/>
              <a:cs typeface="Times New Roman"/>
            </a:endParaRPr>
          </a:p>
          <a:p>
            <a:pPr marL="299085" marR="6985" indent="-287020">
              <a:lnSpc>
                <a:spcPct val="100000"/>
              </a:lnSpc>
              <a:spcBef>
                <a:spcPts val="600"/>
              </a:spcBef>
              <a:buFont typeface="Wingdings"/>
              <a:buChar char=""/>
              <a:tabLst>
                <a:tab pos="299720" algn="l"/>
                <a:tab pos="1311275" algn="l"/>
                <a:tab pos="2005964" algn="l"/>
                <a:tab pos="4616450" algn="l"/>
                <a:tab pos="5329555" algn="l"/>
                <a:tab pos="6653530" algn="l"/>
                <a:tab pos="7168515" algn="l"/>
              </a:tabLst>
            </a:pPr>
            <a:r>
              <a:rPr dirty="0" sz="2800" spc="-35">
                <a:latin typeface="Times New Roman"/>
                <a:cs typeface="Times New Roman"/>
              </a:rPr>
              <a:t>W</a:t>
            </a:r>
            <a:r>
              <a:rPr dirty="0" sz="2800" spc="10">
                <a:latin typeface="Times New Roman"/>
                <a:cs typeface="Times New Roman"/>
              </a:rPr>
              <a:t>h</a:t>
            </a:r>
            <a:r>
              <a:rPr dirty="0" sz="2800">
                <a:latin typeface="Times New Roman"/>
                <a:cs typeface="Times New Roman"/>
              </a:rPr>
              <a:t>en</a:t>
            </a:r>
            <a:r>
              <a:rPr dirty="0" sz="2800">
                <a:latin typeface="Times New Roman"/>
                <a:cs typeface="Times New Roman"/>
              </a:rPr>
              <a:t>	</a:t>
            </a:r>
            <a:r>
              <a:rPr dirty="0" sz="2800" spc="5">
                <a:latin typeface="Times New Roman"/>
                <a:cs typeface="Times New Roman"/>
              </a:rPr>
              <a:t>t</a:t>
            </a:r>
            <a:r>
              <a:rPr dirty="0" sz="2800" spc="-35">
                <a:latin typeface="Times New Roman"/>
                <a:cs typeface="Times New Roman"/>
              </a:rPr>
              <a:t>w</a:t>
            </a:r>
            <a:r>
              <a:rPr dirty="0" sz="2800" spc="5">
                <a:latin typeface="Times New Roman"/>
                <a:cs typeface="Times New Roman"/>
              </a:rPr>
              <a:t>o</a:t>
            </a:r>
            <a:r>
              <a:rPr dirty="0" sz="2800">
                <a:latin typeface="Times New Roman"/>
                <a:cs typeface="Times New Roman"/>
              </a:rPr>
              <a:t>	</a:t>
            </a:r>
            <a:r>
              <a:rPr dirty="0" sz="2800" spc="-45">
                <a:latin typeface="Times New Roman"/>
                <a:cs typeface="Times New Roman"/>
              </a:rPr>
              <a:t>m</a:t>
            </a:r>
            <a:r>
              <a:rPr dirty="0" sz="2800" spc="15">
                <a:latin typeface="Times New Roman"/>
                <a:cs typeface="Times New Roman"/>
              </a:rPr>
              <a:t>on</a:t>
            </a:r>
            <a:r>
              <a:rPr dirty="0" sz="2800" spc="-10">
                <a:latin typeface="Times New Roman"/>
                <a:cs typeface="Times New Roman"/>
              </a:rPr>
              <a:t>o</a:t>
            </a:r>
            <a:r>
              <a:rPr dirty="0" sz="2800" spc="10">
                <a:latin typeface="Times New Roman"/>
                <a:cs typeface="Times New Roman"/>
              </a:rPr>
              <a:t>s</a:t>
            </a:r>
            <a:r>
              <a:rPr dirty="0" sz="2800">
                <a:latin typeface="Times New Roman"/>
                <a:cs typeface="Times New Roman"/>
              </a:rPr>
              <a:t>a</a:t>
            </a:r>
            <a:r>
              <a:rPr dirty="0" sz="2800" spc="-20">
                <a:latin typeface="Times New Roman"/>
                <a:cs typeface="Times New Roman"/>
              </a:rPr>
              <a:t>c</a:t>
            </a:r>
            <a:r>
              <a:rPr dirty="0" sz="2800">
                <a:latin typeface="Times New Roman"/>
                <a:cs typeface="Times New Roman"/>
              </a:rPr>
              <a:t>char</a:t>
            </a:r>
            <a:r>
              <a:rPr dirty="0" sz="2800" spc="-15">
                <a:latin typeface="Times New Roman"/>
                <a:cs typeface="Times New Roman"/>
              </a:rPr>
              <a:t>i</a:t>
            </a:r>
            <a:r>
              <a:rPr dirty="0" sz="2800" spc="15">
                <a:latin typeface="Times New Roman"/>
                <a:cs typeface="Times New Roman"/>
              </a:rPr>
              <a:t>d</a:t>
            </a:r>
            <a:r>
              <a:rPr dirty="0" sz="2800" spc="-25">
                <a:latin typeface="Times New Roman"/>
                <a:cs typeface="Times New Roman"/>
              </a:rPr>
              <a:t>e</a:t>
            </a:r>
            <a:r>
              <a:rPr dirty="0" sz="2800">
                <a:latin typeface="Times New Roman"/>
                <a:cs typeface="Times New Roman"/>
              </a:rPr>
              <a:t>s</a:t>
            </a:r>
            <a:r>
              <a:rPr dirty="0" sz="2800">
                <a:latin typeface="Times New Roman"/>
                <a:cs typeface="Times New Roman"/>
              </a:rPr>
              <a:t>	</a:t>
            </a:r>
            <a:r>
              <a:rPr dirty="0" sz="2800" spc="-15">
                <a:latin typeface="Times New Roman"/>
                <a:cs typeface="Times New Roman"/>
              </a:rPr>
              <a:t>lin</a:t>
            </a:r>
            <a:r>
              <a:rPr dirty="0" sz="2800" spc="5">
                <a:latin typeface="Times New Roman"/>
                <a:cs typeface="Times New Roman"/>
              </a:rPr>
              <a:t>k</a:t>
            </a:r>
            <a:r>
              <a:rPr dirty="0" sz="2800">
                <a:latin typeface="Times New Roman"/>
                <a:cs typeface="Times New Roman"/>
              </a:rPr>
              <a:t>	</a:t>
            </a:r>
            <a:r>
              <a:rPr dirty="0" sz="2800" spc="-15">
                <a:latin typeface="Times New Roman"/>
                <a:cs typeface="Times New Roman"/>
              </a:rPr>
              <a:t>t</a:t>
            </a:r>
            <a:r>
              <a:rPr dirty="0" sz="2800" spc="10">
                <a:latin typeface="Times New Roman"/>
                <a:cs typeface="Times New Roman"/>
              </a:rPr>
              <a:t>o</a:t>
            </a:r>
            <a:r>
              <a:rPr dirty="0" sz="2800" spc="-10">
                <a:latin typeface="Times New Roman"/>
                <a:cs typeface="Times New Roman"/>
              </a:rPr>
              <a:t>g</a:t>
            </a:r>
            <a:r>
              <a:rPr dirty="0" sz="2800" spc="-25">
                <a:latin typeface="Times New Roman"/>
                <a:cs typeface="Times New Roman"/>
              </a:rPr>
              <a:t>e</a:t>
            </a:r>
            <a:r>
              <a:rPr dirty="0" sz="2800" spc="5">
                <a:latin typeface="Times New Roman"/>
                <a:cs typeface="Times New Roman"/>
              </a:rPr>
              <a:t>t</a:t>
            </a:r>
            <a:r>
              <a:rPr dirty="0" sz="2800" spc="-10">
                <a:latin typeface="Times New Roman"/>
                <a:cs typeface="Times New Roman"/>
              </a:rPr>
              <a:t>h</a:t>
            </a:r>
            <a:r>
              <a:rPr dirty="0" sz="2800" spc="-25">
                <a:latin typeface="Times New Roman"/>
                <a:cs typeface="Times New Roman"/>
              </a:rPr>
              <a:t>e</a:t>
            </a:r>
            <a:r>
              <a:rPr dirty="0" sz="2800">
                <a:latin typeface="Times New Roman"/>
                <a:cs typeface="Times New Roman"/>
              </a:rPr>
              <a:t>r</a:t>
            </a:r>
            <a:r>
              <a:rPr dirty="0" sz="2800">
                <a:latin typeface="Times New Roman"/>
                <a:cs typeface="Times New Roman"/>
              </a:rPr>
              <a:t>	</a:t>
            </a:r>
            <a:r>
              <a:rPr dirty="0" sz="2800" spc="15">
                <a:latin typeface="Times New Roman"/>
                <a:cs typeface="Times New Roman"/>
              </a:rPr>
              <a:t>b</a:t>
            </a:r>
            <a:r>
              <a:rPr dirty="0" sz="2800" spc="5">
                <a:latin typeface="Times New Roman"/>
                <a:cs typeface="Times New Roman"/>
              </a:rPr>
              <a:t>y</a:t>
            </a:r>
            <a:r>
              <a:rPr dirty="0" sz="2800">
                <a:latin typeface="Times New Roman"/>
                <a:cs typeface="Times New Roman"/>
              </a:rPr>
              <a:t>	</a:t>
            </a:r>
            <a:r>
              <a:rPr dirty="0" sz="2800" spc="5" b="1">
                <a:latin typeface="Times New Roman"/>
                <a:cs typeface="Times New Roman"/>
              </a:rPr>
              <a:t>gly</a:t>
            </a:r>
            <a:r>
              <a:rPr dirty="0" sz="2800" spc="-25" b="1">
                <a:latin typeface="Times New Roman"/>
                <a:cs typeface="Times New Roman"/>
              </a:rPr>
              <a:t>c</a:t>
            </a:r>
            <a:r>
              <a:rPr dirty="0" sz="2800" spc="-10" b="1">
                <a:latin typeface="Times New Roman"/>
                <a:cs typeface="Times New Roman"/>
              </a:rPr>
              <a:t>o</a:t>
            </a:r>
            <a:r>
              <a:rPr dirty="0" sz="2800" spc="5" b="1">
                <a:latin typeface="Times New Roman"/>
                <a:cs typeface="Times New Roman"/>
              </a:rPr>
              <a:t>s</a:t>
            </a:r>
            <a:r>
              <a:rPr dirty="0" sz="2800" spc="5" b="1">
                <a:latin typeface="Times New Roman"/>
                <a:cs typeface="Times New Roman"/>
              </a:rPr>
              <a:t>i</a:t>
            </a:r>
            <a:r>
              <a:rPr dirty="0" sz="2800" spc="-25" b="1">
                <a:latin typeface="Times New Roman"/>
                <a:cs typeface="Times New Roman"/>
              </a:rPr>
              <a:t>d</a:t>
            </a:r>
            <a:r>
              <a:rPr dirty="0" sz="2800" spc="5" b="1">
                <a:latin typeface="Times New Roman"/>
                <a:cs typeface="Times New Roman"/>
              </a:rPr>
              <a:t>i</a:t>
            </a:r>
            <a:r>
              <a:rPr dirty="0" sz="2800" b="1">
                <a:latin typeface="Times New Roman"/>
                <a:cs typeface="Times New Roman"/>
              </a:rPr>
              <a:t>c  </a:t>
            </a:r>
            <a:r>
              <a:rPr dirty="0" sz="2800" spc="5" b="1">
                <a:latin typeface="Times New Roman"/>
                <a:cs typeface="Times New Roman"/>
              </a:rPr>
              <a:t>bond </a:t>
            </a:r>
            <a:r>
              <a:rPr dirty="0" sz="2800" spc="5">
                <a:latin typeface="Times New Roman"/>
                <a:cs typeface="Times New Roman"/>
              </a:rPr>
              <a:t>they form </a:t>
            </a:r>
            <a:r>
              <a:rPr dirty="0" sz="2800">
                <a:latin typeface="Times New Roman"/>
                <a:cs typeface="Times New Roman"/>
              </a:rPr>
              <a:t>a</a:t>
            </a:r>
            <a:r>
              <a:rPr dirty="0" sz="2800" spc="-120">
                <a:latin typeface="Times New Roman"/>
                <a:cs typeface="Times New Roman"/>
              </a:rPr>
              <a:t> </a:t>
            </a:r>
            <a:r>
              <a:rPr dirty="0" sz="2800">
                <a:latin typeface="Times New Roman"/>
                <a:cs typeface="Times New Roman"/>
              </a:rPr>
              <a:t>disaccharide.</a:t>
            </a:r>
            <a:endParaRPr sz="2800">
              <a:latin typeface="Times New Roman"/>
              <a:cs typeface="Times New Roman"/>
            </a:endParaRPr>
          </a:p>
          <a:p>
            <a:pPr marL="299085" marR="5080" indent="-287020">
              <a:lnSpc>
                <a:spcPct val="100000"/>
              </a:lnSpc>
              <a:spcBef>
                <a:spcPts val="605"/>
              </a:spcBef>
              <a:buFont typeface="Wingdings"/>
              <a:buChar char=""/>
              <a:tabLst>
                <a:tab pos="299720" algn="l"/>
                <a:tab pos="1308100" algn="l"/>
                <a:tab pos="2195830" algn="l"/>
                <a:tab pos="2966720" algn="l"/>
                <a:tab pos="3658870" algn="l"/>
                <a:tab pos="6263005" algn="l"/>
                <a:tab pos="6973570" algn="l"/>
                <a:tab pos="8296909" algn="l"/>
              </a:tabLst>
            </a:pPr>
            <a:r>
              <a:rPr dirty="0" sz="2800" spc="-35">
                <a:latin typeface="Times New Roman"/>
                <a:cs typeface="Times New Roman"/>
              </a:rPr>
              <a:t>W</a:t>
            </a:r>
            <a:r>
              <a:rPr dirty="0" sz="2800" spc="10">
                <a:latin typeface="Times New Roman"/>
                <a:cs typeface="Times New Roman"/>
              </a:rPr>
              <a:t>h</a:t>
            </a:r>
            <a:r>
              <a:rPr dirty="0" sz="2800">
                <a:latin typeface="Times New Roman"/>
                <a:cs typeface="Times New Roman"/>
              </a:rPr>
              <a:t>en</a:t>
            </a:r>
            <a:r>
              <a:rPr dirty="0" sz="2800">
                <a:latin typeface="Times New Roman"/>
                <a:cs typeface="Times New Roman"/>
              </a:rPr>
              <a:t>	</a:t>
            </a:r>
            <a:r>
              <a:rPr dirty="0" sz="2800" spc="-50">
                <a:latin typeface="Times New Roman"/>
                <a:cs typeface="Times New Roman"/>
              </a:rPr>
              <a:t>m</a:t>
            </a:r>
            <a:r>
              <a:rPr dirty="0" sz="2800" spc="10">
                <a:latin typeface="Times New Roman"/>
                <a:cs typeface="Times New Roman"/>
              </a:rPr>
              <a:t>o</a:t>
            </a:r>
            <a:r>
              <a:rPr dirty="0" sz="2800">
                <a:latin typeface="Times New Roman"/>
                <a:cs typeface="Times New Roman"/>
              </a:rPr>
              <a:t>re</a:t>
            </a:r>
            <a:r>
              <a:rPr dirty="0" sz="2800">
                <a:latin typeface="Times New Roman"/>
                <a:cs typeface="Times New Roman"/>
              </a:rPr>
              <a:t>	</a:t>
            </a:r>
            <a:r>
              <a:rPr dirty="0" sz="2800" spc="-15">
                <a:latin typeface="Times New Roman"/>
                <a:cs typeface="Times New Roman"/>
              </a:rPr>
              <a:t>t</a:t>
            </a:r>
            <a:r>
              <a:rPr dirty="0" sz="2800" spc="10">
                <a:latin typeface="Times New Roman"/>
                <a:cs typeface="Times New Roman"/>
              </a:rPr>
              <a:t>h</a:t>
            </a:r>
            <a:r>
              <a:rPr dirty="0" sz="2800" spc="-25">
                <a:latin typeface="Times New Roman"/>
                <a:cs typeface="Times New Roman"/>
              </a:rPr>
              <a:t>a</a:t>
            </a:r>
            <a:r>
              <a:rPr dirty="0" sz="2800" spc="5">
                <a:latin typeface="Times New Roman"/>
                <a:cs typeface="Times New Roman"/>
              </a:rPr>
              <a:t>n</a:t>
            </a:r>
            <a:r>
              <a:rPr dirty="0" sz="2800">
                <a:latin typeface="Times New Roman"/>
                <a:cs typeface="Times New Roman"/>
              </a:rPr>
              <a:t>	</a:t>
            </a:r>
            <a:r>
              <a:rPr dirty="0" sz="2800" spc="5">
                <a:latin typeface="Times New Roman"/>
                <a:cs typeface="Times New Roman"/>
              </a:rPr>
              <a:t>t</a:t>
            </a:r>
            <a:r>
              <a:rPr dirty="0" sz="2800" spc="-35">
                <a:latin typeface="Times New Roman"/>
                <a:cs typeface="Times New Roman"/>
              </a:rPr>
              <a:t>w</a:t>
            </a:r>
            <a:r>
              <a:rPr dirty="0" sz="2800" spc="5">
                <a:latin typeface="Times New Roman"/>
                <a:cs typeface="Times New Roman"/>
              </a:rPr>
              <a:t>o</a:t>
            </a:r>
            <a:r>
              <a:rPr dirty="0" sz="2800">
                <a:latin typeface="Times New Roman"/>
                <a:cs typeface="Times New Roman"/>
              </a:rPr>
              <a:t>	</a:t>
            </a:r>
            <a:r>
              <a:rPr dirty="0" sz="2800" spc="-45">
                <a:latin typeface="Times New Roman"/>
                <a:cs typeface="Times New Roman"/>
              </a:rPr>
              <a:t>m</a:t>
            </a:r>
            <a:r>
              <a:rPr dirty="0" sz="2800" spc="15">
                <a:latin typeface="Times New Roman"/>
                <a:cs typeface="Times New Roman"/>
              </a:rPr>
              <a:t>on</a:t>
            </a:r>
            <a:r>
              <a:rPr dirty="0" sz="2800" spc="-10">
                <a:latin typeface="Times New Roman"/>
                <a:cs typeface="Times New Roman"/>
              </a:rPr>
              <a:t>o</a:t>
            </a:r>
            <a:r>
              <a:rPr dirty="0" sz="2800" spc="10">
                <a:latin typeface="Times New Roman"/>
                <a:cs typeface="Times New Roman"/>
              </a:rPr>
              <a:t>s</a:t>
            </a:r>
            <a:r>
              <a:rPr dirty="0" sz="2800" spc="-25">
                <a:latin typeface="Times New Roman"/>
                <a:cs typeface="Times New Roman"/>
              </a:rPr>
              <a:t>a</a:t>
            </a:r>
            <a:r>
              <a:rPr dirty="0" sz="2800">
                <a:latin typeface="Times New Roman"/>
                <a:cs typeface="Times New Roman"/>
              </a:rPr>
              <a:t>c</a:t>
            </a:r>
            <a:r>
              <a:rPr dirty="0" sz="2800" spc="-20">
                <a:latin typeface="Times New Roman"/>
                <a:cs typeface="Times New Roman"/>
              </a:rPr>
              <a:t>c</a:t>
            </a:r>
            <a:r>
              <a:rPr dirty="0" sz="2800" spc="15">
                <a:latin typeface="Times New Roman"/>
                <a:cs typeface="Times New Roman"/>
              </a:rPr>
              <a:t>h</a:t>
            </a:r>
            <a:r>
              <a:rPr dirty="0" sz="2800">
                <a:latin typeface="Times New Roman"/>
                <a:cs typeface="Times New Roman"/>
              </a:rPr>
              <a:t>a</a:t>
            </a:r>
            <a:r>
              <a:rPr dirty="0" sz="2800" spc="-25">
                <a:latin typeface="Times New Roman"/>
                <a:cs typeface="Times New Roman"/>
              </a:rPr>
              <a:t>r</a:t>
            </a:r>
            <a:r>
              <a:rPr dirty="0" sz="2800" spc="5">
                <a:latin typeface="Times New Roman"/>
                <a:cs typeface="Times New Roman"/>
              </a:rPr>
              <a:t>i</a:t>
            </a:r>
            <a:r>
              <a:rPr dirty="0" sz="2800" spc="-10">
                <a:latin typeface="Times New Roman"/>
                <a:cs typeface="Times New Roman"/>
              </a:rPr>
              <a:t>d</a:t>
            </a:r>
            <a:r>
              <a:rPr dirty="0" sz="2800" spc="-25">
                <a:latin typeface="Times New Roman"/>
                <a:cs typeface="Times New Roman"/>
              </a:rPr>
              <a:t>e</a:t>
            </a:r>
            <a:r>
              <a:rPr dirty="0" sz="2800">
                <a:latin typeface="Times New Roman"/>
                <a:cs typeface="Times New Roman"/>
              </a:rPr>
              <a:t>s</a:t>
            </a:r>
            <a:r>
              <a:rPr dirty="0" sz="2800">
                <a:latin typeface="Times New Roman"/>
                <a:cs typeface="Times New Roman"/>
              </a:rPr>
              <a:t>	</a:t>
            </a:r>
            <a:r>
              <a:rPr dirty="0" sz="2800" spc="-15">
                <a:latin typeface="Times New Roman"/>
                <a:cs typeface="Times New Roman"/>
              </a:rPr>
              <a:t>l</a:t>
            </a:r>
            <a:r>
              <a:rPr dirty="0" sz="2800" spc="5">
                <a:latin typeface="Times New Roman"/>
                <a:cs typeface="Times New Roman"/>
              </a:rPr>
              <a:t>i</a:t>
            </a:r>
            <a:r>
              <a:rPr dirty="0" sz="2800" spc="-10">
                <a:latin typeface="Times New Roman"/>
                <a:cs typeface="Times New Roman"/>
              </a:rPr>
              <a:t>n</a:t>
            </a:r>
            <a:r>
              <a:rPr dirty="0" sz="2800" spc="5">
                <a:latin typeface="Times New Roman"/>
                <a:cs typeface="Times New Roman"/>
              </a:rPr>
              <a:t>k</a:t>
            </a:r>
            <a:r>
              <a:rPr dirty="0" sz="2800">
                <a:latin typeface="Times New Roman"/>
                <a:cs typeface="Times New Roman"/>
              </a:rPr>
              <a:t>	</a:t>
            </a:r>
            <a:r>
              <a:rPr dirty="0" sz="2800" spc="5">
                <a:latin typeface="Times New Roman"/>
                <a:cs typeface="Times New Roman"/>
              </a:rPr>
              <a:t>t</a:t>
            </a:r>
            <a:r>
              <a:rPr dirty="0" sz="2800" spc="-10">
                <a:latin typeface="Times New Roman"/>
                <a:cs typeface="Times New Roman"/>
              </a:rPr>
              <a:t>o</a:t>
            </a:r>
            <a:r>
              <a:rPr dirty="0" sz="2800" spc="10">
                <a:latin typeface="Times New Roman"/>
                <a:cs typeface="Times New Roman"/>
              </a:rPr>
              <a:t>g</a:t>
            </a:r>
            <a:r>
              <a:rPr dirty="0" sz="2800" spc="-25">
                <a:latin typeface="Times New Roman"/>
                <a:cs typeface="Times New Roman"/>
              </a:rPr>
              <a:t>e</a:t>
            </a:r>
            <a:r>
              <a:rPr dirty="0" sz="2800" spc="-15">
                <a:latin typeface="Times New Roman"/>
                <a:cs typeface="Times New Roman"/>
              </a:rPr>
              <a:t>t</a:t>
            </a:r>
            <a:r>
              <a:rPr dirty="0" sz="2800" spc="10">
                <a:latin typeface="Times New Roman"/>
                <a:cs typeface="Times New Roman"/>
              </a:rPr>
              <a:t>h</a:t>
            </a:r>
            <a:r>
              <a:rPr dirty="0" sz="2800">
                <a:latin typeface="Times New Roman"/>
                <a:cs typeface="Times New Roman"/>
              </a:rPr>
              <a:t>er</a:t>
            </a:r>
            <a:r>
              <a:rPr dirty="0" sz="2800">
                <a:latin typeface="Times New Roman"/>
                <a:cs typeface="Times New Roman"/>
              </a:rPr>
              <a:t>	</a:t>
            </a:r>
            <a:r>
              <a:rPr dirty="0" sz="2800" spc="10">
                <a:latin typeface="Times New Roman"/>
                <a:cs typeface="Times New Roman"/>
              </a:rPr>
              <a:t>by  </a:t>
            </a:r>
            <a:r>
              <a:rPr dirty="0" sz="2800">
                <a:latin typeface="Times New Roman"/>
                <a:cs typeface="Times New Roman"/>
              </a:rPr>
              <a:t>glycosidic </a:t>
            </a:r>
            <a:r>
              <a:rPr dirty="0" sz="2800" spc="10">
                <a:latin typeface="Times New Roman"/>
                <a:cs typeface="Times New Roman"/>
              </a:rPr>
              <a:t>bonds </a:t>
            </a:r>
            <a:r>
              <a:rPr dirty="0" sz="2800">
                <a:latin typeface="Times New Roman"/>
                <a:cs typeface="Times New Roman"/>
              </a:rPr>
              <a:t>they </a:t>
            </a:r>
            <a:r>
              <a:rPr dirty="0" sz="2800" spc="5">
                <a:latin typeface="Times New Roman"/>
                <a:cs typeface="Times New Roman"/>
              </a:rPr>
              <a:t>form </a:t>
            </a:r>
            <a:r>
              <a:rPr dirty="0" sz="2800">
                <a:latin typeface="Times New Roman"/>
                <a:cs typeface="Times New Roman"/>
              </a:rPr>
              <a:t>a</a:t>
            </a:r>
            <a:r>
              <a:rPr dirty="0" sz="2800" spc="-220">
                <a:latin typeface="Times New Roman"/>
                <a:cs typeface="Times New Roman"/>
              </a:rPr>
              <a:t> </a:t>
            </a:r>
            <a:r>
              <a:rPr dirty="0" sz="2800">
                <a:latin typeface="Times New Roman"/>
                <a:cs typeface="Times New Roman"/>
              </a:rPr>
              <a:t>polysaccharide.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7506081" y="5454802"/>
            <a:ext cx="1335405" cy="45339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  <a:tabLst>
                <a:tab pos="1021715" algn="l"/>
              </a:tabLst>
            </a:pPr>
            <a:r>
              <a:rPr dirty="0" sz="2800" spc="5">
                <a:latin typeface="Times New Roman"/>
                <a:cs typeface="Times New Roman"/>
              </a:rPr>
              <a:t>t</a:t>
            </a:r>
            <a:r>
              <a:rPr dirty="0" sz="2800" spc="-40">
                <a:latin typeface="Times New Roman"/>
                <a:cs typeface="Times New Roman"/>
              </a:rPr>
              <a:t>y</a:t>
            </a:r>
            <a:r>
              <a:rPr dirty="0" sz="2800" spc="5">
                <a:latin typeface="Times New Roman"/>
                <a:cs typeface="Times New Roman"/>
              </a:rPr>
              <a:t>p</a:t>
            </a:r>
            <a:r>
              <a:rPr dirty="0" sz="2800">
                <a:latin typeface="Times New Roman"/>
                <a:cs typeface="Times New Roman"/>
              </a:rPr>
              <a:t>e</a:t>
            </a:r>
            <a:r>
              <a:rPr dirty="0" sz="2800">
                <a:latin typeface="Times New Roman"/>
                <a:cs typeface="Times New Roman"/>
              </a:rPr>
              <a:t>	</a:t>
            </a:r>
            <a:r>
              <a:rPr dirty="0" sz="2800" spc="10">
                <a:latin typeface="Times New Roman"/>
                <a:cs typeface="Times New Roman"/>
              </a:rPr>
              <a:t>of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69875" y="5454802"/>
            <a:ext cx="7091045" cy="138366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299085" marR="130810" indent="-287020">
              <a:lnSpc>
                <a:spcPct val="100000"/>
              </a:lnSpc>
              <a:spcBef>
                <a:spcPts val="105"/>
              </a:spcBef>
              <a:buFont typeface="Wingdings"/>
              <a:buChar char=""/>
              <a:tabLst>
                <a:tab pos="299720" algn="l"/>
                <a:tab pos="2985135" algn="l"/>
                <a:tab pos="3814445" algn="l"/>
                <a:tab pos="4646930" algn="l"/>
                <a:tab pos="5732145" algn="l"/>
              </a:tabLst>
            </a:pPr>
            <a:r>
              <a:rPr dirty="0" sz="2800">
                <a:latin typeface="Times New Roman"/>
                <a:cs typeface="Times New Roman"/>
              </a:rPr>
              <a:t>P</a:t>
            </a:r>
            <a:r>
              <a:rPr dirty="0" sz="2800" spc="5">
                <a:latin typeface="Times New Roman"/>
                <a:cs typeface="Times New Roman"/>
              </a:rPr>
              <a:t>o</a:t>
            </a:r>
            <a:r>
              <a:rPr dirty="0" sz="2800" spc="5">
                <a:latin typeface="Times New Roman"/>
                <a:cs typeface="Times New Roman"/>
              </a:rPr>
              <a:t>l</a:t>
            </a:r>
            <a:r>
              <a:rPr dirty="0" sz="2800" spc="-40">
                <a:latin typeface="Times New Roman"/>
                <a:cs typeface="Times New Roman"/>
              </a:rPr>
              <a:t>y</a:t>
            </a:r>
            <a:r>
              <a:rPr dirty="0" sz="2800" spc="5">
                <a:latin typeface="Times New Roman"/>
                <a:cs typeface="Times New Roman"/>
              </a:rPr>
              <a:t>s</a:t>
            </a:r>
            <a:r>
              <a:rPr dirty="0" sz="2800">
                <a:latin typeface="Times New Roman"/>
                <a:cs typeface="Times New Roman"/>
              </a:rPr>
              <a:t>a</a:t>
            </a:r>
            <a:r>
              <a:rPr dirty="0" sz="2800" spc="-25">
                <a:latin typeface="Times New Roman"/>
                <a:cs typeface="Times New Roman"/>
              </a:rPr>
              <a:t>cc</a:t>
            </a:r>
            <a:r>
              <a:rPr dirty="0" sz="2800" spc="5">
                <a:latin typeface="Times New Roman"/>
                <a:cs typeface="Times New Roman"/>
              </a:rPr>
              <a:t>h</a:t>
            </a:r>
            <a:r>
              <a:rPr dirty="0" sz="2800">
                <a:latin typeface="Times New Roman"/>
                <a:cs typeface="Times New Roman"/>
              </a:rPr>
              <a:t>a</a:t>
            </a:r>
            <a:r>
              <a:rPr dirty="0" sz="2800" spc="-25">
                <a:latin typeface="Times New Roman"/>
                <a:cs typeface="Times New Roman"/>
              </a:rPr>
              <a:t>r</a:t>
            </a:r>
            <a:r>
              <a:rPr dirty="0" sz="2800" spc="5">
                <a:latin typeface="Times New Roman"/>
                <a:cs typeface="Times New Roman"/>
              </a:rPr>
              <a:t>i</a:t>
            </a:r>
            <a:r>
              <a:rPr dirty="0" sz="2800" spc="-15">
                <a:latin typeface="Times New Roman"/>
                <a:cs typeface="Times New Roman"/>
              </a:rPr>
              <a:t>d</a:t>
            </a:r>
            <a:r>
              <a:rPr dirty="0" sz="2800">
                <a:latin typeface="Times New Roman"/>
                <a:cs typeface="Times New Roman"/>
              </a:rPr>
              <a:t>es</a:t>
            </a:r>
            <a:r>
              <a:rPr dirty="0" sz="2800">
                <a:latin typeface="Times New Roman"/>
                <a:cs typeface="Times New Roman"/>
              </a:rPr>
              <a:t>	</a:t>
            </a:r>
            <a:r>
              <a:rPr dirty="0" sz="2800">
                <a:latin typeface="Times New Roman"/>
                <a:cs typeface="Times New Roman"/>
              </a:rPr>
              <a:t>are</a:t>
            </a:r>
            <a:r>
              <a:rPr dirty="0" sz="2800">
                <a:latin typeface="Times New Roman"/>
                <a:cs typeface="Times New Roman"/>
              </a:rPr>
              <a:t>	</a:t>
            </a:r>
            <a:r>
              <a:rPr dirty="0" sz="2800" spc="-15">
                <a:latin typeface="Times New Roman"/>
                <a:cs typeface="Times New Roman"/>
              </a:rPr>
              <a:t>t</a:t>
            </a:r>
            <a:r>
              <a:rPr dirty="0" sz="2800" spc="5">
                <a:latin typeface="Times New Roman"/>
                <a:cs typeface="Times New Roman"/>
              </a:rPr>
              <a:t>h</a:t>
            </a:r>
            <a:r>
              <a:rPr dirty="0" sz="2800">
                <a:latin typeface="Times New Roman"/>
                <a:cs typeface="Times New Roman"/>
              </a:rPr>
              <a:t>e</a:t>
            </a:r>
            <a:r>
              <a:rPr dirty="0" sz="2800">
                <a:latin typeface="Times New Roman"/>
                <a:cs typeface="Times New Roman"/>
              </a:rPr>
              <a:t>	</a:t>
            </a:r>
            <a:r>
              <a:rPr dirty="0" sz="2800" spc="-40">
                <a:latin typeface="Times New Roman"/>
                <a:cs typeface="Times New Roman"/>
              </a:rPr>
              <a:t>m</a:t>
            </a:r>
            <a:r>
              <a:rPr dirty="0" sz="2800" spc="10">
                <a:latin typeface="Times New Roman"/>
                <a:cs typeface="Times New Roman"/>
              </a:rPr>
              <a:t>o</a:t>
            </a:r>
            <a:r>
              <a:rPr dirty="0" sz="2800" spc="-15">
                <a:latin typeface="Times New Roman"/>
                <a:cs typeface="Times New Roman"/>
              </a:rPr>
              <a:t>s</a:t>
            </a:r>
            <a:r>
              <a:rPr dirty="0" sz="2800">
                <a:latin typeface="Times New Roman"/>
                <a:cs typeface="Times New Roman"/>
              </a:rPr>
              <a:t>t</a:t>
            </a:r>
            <a:r>
              <a:rPr dirty="0" sz="2800">
                <a:latin typeface="Times New Roman"/>
                <a:cs typeface="Times New Roman"/>
              </a:rPr>
              <a:t>	</a:t>
            </a:r>
            <a:r>
              <a:rPr dirty="0" sz="2800" spc="-25">
                <a:latin typeface="Times New Roman"/>
                <a:cs typeface="Times New Roman"/>
              </a:rPr>
              <a:t>c</a:t>
            </a:r>
            <a:r>
              <a:rPr dirty="0" sz="2800" spc="5">
                <a:latin typeface="Times New Roman"/>
                <a:cs typeface="Times New Roman"/>
              </a:rPr>
              <a:t>o</a:t>
            </a:r>
            <a:r>
              <a:rPr dirty="0" sz="2800" spc="-45">
                <a:latin typeface="Times New Roman"/>
                <a:cs typeface="Times New Roman"/>
              </a:rPr>
              <a:t>m</a:t>
            </a:r>
            <a:r>
              <a:rPr dirty="0" sz="2800" spc="5">
                <a:latin typeface="Times New Roman"/>
                <a:cs typeface="Times New Roman"/>
              </a:rPr>
              <a:t>pl</a:t>
            </a:r>
            <a:r>
              <a:rPr dirty="0" sz="2800" spc="-25">
                <a:latin typeface="Times New Roman"/>
                <a:cs typeface="Times New Roman"/>
              </a:rPr>
              <a:t>e</a:t>
            </a:r>
            <a:r>
              <a:rPr dirty="0" sz="2800">
                <a:latin typeface="Times New Roman"/>
                <a:cs typeface="Times New Roman"/>
              </a:rPr>
              <a:t>x  </a:t>
            </a:r>
            <a:r>
              <a:rPr dirty="0" sz="2800">
                <a:latin typeface="Times New Roman"/>
                <a:cs typeface="Times New Roman"/>
              </a:rPr>
              <a:t>carbohydrates.</a:t>
            </a:r>
            <a:endParaRPr sz="2800">
              <a:latin typeface="Times New Roman"/>
              <a:cs typeface="Times New Roman"/>
            </a:endParaRPr>
          </a:p>
          <a:p>
            <a:pPr marL="299085" indent="-287020">
              <a:lnSpc>
                <a:spcPct val="100000"/>
              </a:lnSpc>
              <a:spcBef>
                <a:spcPts val="605"/>
              </a:spcBef>
              <a:buFont typeface="Wingdings"/>
              <a:buChar char=""/>
              <a:tabLst>
                <a:tab pos="299720" algn="l"/>
              </a:tabLst>
            </a:pPr>
            <a:r>
              <a:rPr dirty="0" sz="2800">
                <a:latin typeface="Times New Roman"/>
                <a:cs typeface="Times New Roman"/>
              </a:rPr>
              <a:t>Polysaccharides are </a:t>
            </a:r>
            <a:r>
              <a:rPr dirty="0" sz="2800" spc="10">
                <a:latin typeface="Times New Roman"/>
                <a:cs typeface="Times New Roman"/>
              </a:rPr>
              <a:t>the </a:t>
            </a:r>
            <a:r>
              <a:rPr dirty="0" sz="2800" spc="5">
                <a:latin typeface="Times New Roman"/>
                <a:cs typeface="Times New Roman"/>
              </a:rPr>
              <a:t>carbohydrate</a:t>
            </a:r>
            <a:r>
              <a:rPr dirty="0" sz="2800" spc="-265">
                <a:latin typeface="Times New Roman"/>
                <a:cs typeface="Times New Roman"/>
              </a:rPr>
              <a:t> </a:t>
            </a:r>
            <a:r>
              <a:rPr dirty="0" sz="2800" spc="-5">
                <a:latin typeface="Times New Roman"/>
                <a:cs typeface="Times New Roman"/>
              </a:rPr>
              <a:t>polymers.</a:t>
            </a:r>
            <a:endParaRPr sz="2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923791" y="166192"/>
            <a:ext cx="4671695" cy="468630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2900" spc="-120" b="0">
                <a:latin typeface="Times New Roman"/>
                <a:cs typeface="Times New Roman"/>
              </a:rPr>
              <a:t> </a:t>
            </a:r>
            <a:r>
              <a:rPr dirty="0" sz="2900" spc="-420">
                <a:latin typeface="Calibri"/>
                <a:cs typeface="Calibri"/>
              </a:rPr>
              <a:t>تارديهوبركلا</a:t>
            </a:r>
            <a:r>
              <a:rPr dirty="0" u="none" sz="2900" spc="-420">
                <a:latin typeface="Calibri"/>
                <a:cs typeface="Calibri"/>
              </a:rPr>
              <a:t> </a:t>
            </a:r>
            <a:r>
              <a:rPr dirty="0" u="none" sz="2900" spc="-5">
                <a:latin typeface="Calibri"/>
                <a:cs typeface="Calibri"/>
              </a:rPr>
              <a:t>-1</a:t>
            </a:r>
            <a:r>
              <a:rPr dirty="0" sz="2900">
                <a:latin typeface="Calibri"/>
                <a:cs typeface="Calibri"/>
              </a:rPr>
              <a:t> </a:t>
            </a:r>
            <a:r>
              <a:rPr dirty="0" sz="2900"/>
              <a:t>Carbohydrates</a:t>
            </a:r>
            <a:endParaRPr sz="29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504435" y="980389"/>
            <a:ext cx="3942079" cy="751205"/>
          </a:xfrm>
          <a:prstGeom prst="rect">
            <a:avLst/>
          </a:prstGeom>
        </p:spPr>
        <p:txBody>
          <a:bodyPr wrap="square" lIns="0" tIns="54610" rIns="0" bIns="0" rtlCol="0" vert="horz">
            <a:spAutoFit/>
          </a:bodyPr>
          <a:lstStyle/>
          <a:p>
            <a:pPr marL="165100" marR="5080" indent="-152400">
              <a:lnSpc>
                <a:spcPts val="2710"/>
              </a:lnSpc>
              <a:spcBef>
                <a:spcPts val="430"/>
              </a:spcBef>
            </a:pPr>
            <a:r>
              <a:rPr dirty="0" sz="2500" spc="-10" b="1">
                <a:latin typeface="Times New Roman"/>
                <a:cs typeface="Times New Roman"/>
              </a:rPr>
              <a:t>Monomer </a:t>
            </a:r>
            <a:r>
              <a:rPr dirty="0" sz="2500" spc="-5" b="1">
                <a:latin typeface="Times New Roman"/>
                <a:cs typeface="Times New Roman"/>
              </a:rPr>
              <a:t>= Monosaccharide  Polymer =</a:t>
            </a:r>
            <a:r>
              <a:rPr dirty="0" sz="2500" spc="15" b="1">
                <a:latin typeface="Times New Roman"/>
                <a:cs typeface="Times New Roman"/>
              </a:rPr>
              <a:t> </a:t>
            </a:r>
            <a:r>
              <a:rPr dirty="0" sz="2500" spc="-5" b="1">
                <a:latin typeface="Times New Roman"/>
                <a:cs typeface="Times New Roman"/>
              </a:rPr>
              <a:t>Polysaccharide</a:t>
            </a:r>
            <a:endParaRPr sz="25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1691639" y="2356104"/>
            <a:ext cx="7382256" cy="213887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/>
          <p:nvPr/>
        </p:nvSpPr>
        <p:spPr>
          <a:xfrm>
            <a:off x="1687067" y="2351532"/>
            <a:ext cx="7391400" cy="2289175"/>
          </a:xfrm>
          <a:custGeom>
            <a:avLst/>
            <a:gdLst/>
            <a:ahLst/>
            <a:cxnLst/>
            <a:rect l="l" t="t" r="r" b="b"/>
            <a:pathLst>
              <a:path w="7391400" h="2289175">
                <a:moveTo>
                  <a:pt x="0" y="2289048"/>
                </a:moveTo>
                <a:lnTo>
                  <a:pt x="7391400" y="2289048"/>
                </a:lnTo>
                <a:lnTo>
                  <a:pt x="7391400" y="0"/>
                </a:lnTo>
                <a:lnTo>
                  <a:pt x="0" y="0"/>
                </a:lnTo>
                <a:lnTo>
                  <a:pt x="0" y="2289048"/>
                </a:lnTo>
                <a:close/>
              </a:path>
            </a:pathLst>
          </a:custGeom>
          <a:ln w="9144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/>
          <p:nvPr/>
        </p:nvSpPr>
        <p:spPr>
          <a:xfrm>
            <a:off x="0" y="4651247"/>
            <a:ext cx="4660392" cy="2206751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7" name="object 7"/>
          <p:cNvSpPr/>
          <p:nvPr/>
        </p:nvSpPr>
        <p:spPr>
          <a:xfrm>
            <a:off x="1523" y="4646676"/>
            <a:ext cx="4663440" cy="2211705"/>
          </a:xfrm>
          <a:custGeom>
            <a:avLst/>
            <a:gdLst/>
            <a:ahLst/>
            <a:cxnLst/>
            <a:rect l="l" t="t" r="r" b="b"/>
            <a:pathLst>
              <a:path w="4663440" h="2211704">
                <a:moveTo>
                  <a:pt x="4663440" y="2211324"/>
                </a:moveTo>
                <a:lnTo>
                  <a:pt x="4663440" y="0"/>
                </a:lnTo>
                <a:lnTo>
                  <a:pt x="0" y="0"/>
                </a:lnTo>
              </a:path>
            </a:pathLst>
          </a:custGeom>
          <a:ln w="9144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" name="object 8"/>
          <p:cNvSpPr/>
          <p:nvPr/>
        </p:nvSpPr>
        <p:spPr>
          <a:xfrm>
            <a:off x="295656" y="204215"/>
            <a:ext cx="2350008" cy="1969007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9" name="object 9"/>
          <p:cNvSpPr txBox="1"/>
          <p:nvPr/>
        </p:nvSpPr>
        <p:spPr>
          <a:xfrm>
            <a:off x="211632" y="1871598"/>
            <a:ext cx="1230630" cy="3911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400" b="1">
                <a:latin typeface="Arial"/>
                <a:cs typeface="Arial"/>
              </a:rPr>
              <a:t>G</a:t>
            </a:r>
            <a:r>
              <a:rPr dirty="0" sz="2400" spc="5" b="1">
                <a:latin typeface="Arial"/>
                <a:cs typeface="Arial"/>
              </a:rPr>
              <a:t>l</a:t>
            </a:r>
            <a:r>
              <a:rPr dirty="0" sz="2400" spc="-5" b="1">
                <a:latin typeface="Arial"/>
                <a:cs typeface="Arial"/>
              </a:rPr>
              <a:t>u</a:t>
            </a:r>
            <a:r>
              <a:rPr dirty="0" sz="2400" b="1">
                <a:latin typeface="Arial"/>
                <a:cs typeface="Arial"/>
              </a:rPr>
              <a:t>c</a:t>
            </a:r>
            <a:r>
              <a:rPr dirty="0" sz="2400" spc="-5" b="1">
                <a:latin typeface="Arial"/>
                <a:cs typeface="Arial"/>
              </a:rPr>
              <a:t>o</a:t>
            </a:r>
            <a:r>
              <a:rPr dirty="0" sz="2400" b="1">
                <a:latin typeface="Arial"/>
                <a:cs typeface="Arial"/>
              </a:rPr>
              <a:t>s</a:t>
            </a:r>
            <a:r>
              <a:rPr dirty="0" sz="2400" spc="-5" b="1">
                <a:latin typeface="Arial"/>
                <a:cs typeface="Arial"/>
              </a:rPr>
              <a:t>e</a:t>
            </a:r>
            <a:endParaRPr sz="2400">
              <a:latin typeface="Arial"/>
              <a:cs typeface="Arial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1630426" y="1871598"/>
            <a:ext cx="1314450" cy="3911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400" spc="-5" b="1">
                <a:latin typeface="Arial"/>
                <a:cs typeface="Arial"/>
              </a:rPr>
              <a:t>Fru</a:t>
            </a:r>
            <a:r>
              <a:rPr dirty="0" sz="2400" spc="5" b="1">
                <a:latin typeface="Arial"/>
                <a:cs typeface="Arial"/>
              </a:rPr>
              <a:t>c</a:t>
            </a:r>
            <a:r>
              <a:rPr dirty="0" sz="2400" b="1">
                <a:latin typeface="Arial"/>
                <a:cs typeface="Arial"/>
              </a:rPr>
              <a:t>t</a:t>
            </a:r>
            <a:r>
              <a:rPr dirty="0" sz="2400" spc="-10" b="1">
                <a:latin typeface="Arial"/>
                <a:cs typeface="Arial"/>
              </a:rPr>
              <a:t>o</a:t>
            </a:r>
            <a:r>
              <a:rPr dirty="0" sz="2400" b="1">
                <a:latin typeface="Arial"/>
                <a:cs typeface="Arial"/>
              </a:rPr>
              <a:t>s</a:t>
            </a:r>
            <a:r>
              <a:rPr dirty="0" sz="2400" spc="-5" b="1">
                <a:latin typeface="Arial"/>
                <a:cs typeface="Arial"/>
              </a:rPr>
              <a:t>e</a:t>
            </a:r>
            <a:endParaRPr sz="2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340734" y="70561"/>
            <a:ext cx="2120265" cy="695325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u="none"/>
              <a:t>2.</a:t>
            </a:r>
            <a:r>
              <a:rPr dirty="0" u="none" spc="35"/>
              <a:t> </a:t>
            </a:r>
            <a:r>
              <a:rPr dirty="0" spc="-5"/>
              <a:t>Lipids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44551" y="917194"/>
            <a:ext cx="8428355" cy="4448810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algn="just" marL="350520" marR="5080" indent="-338455">
              <a:lnSpc>
                <a:spcPct val="100000"/>
              </a:lnSpc>
              <a:spcBef>
                <a:spcPts val="90"/>
              </a:spcBef>
              <a:buFont typeface="Wingdings"/>
              <a:buChar char=""/>
              <a:tabLst>
                <a:tab pos="351155" algn="l"/>
              </a:tabLst>
            </a:pPr>
            <a:r>
              <a:rPr dirty="0" sz="3200" spc="-5">
                <a:latin typeface="Times New Roman"/>
                <a:cs typeface="Times New Roman"/>
              </a:rPr>
              <a:t>Lipids are </a:t>
            </a:r>
            <a:r>
              <a:rPr dirty="0" sz="3200">
                <a:latin typeface="Times New Roman"/>
                <a:cs typeface="Times New Roman"/>
              </a:rPr>
              <a:t>organic </a:t>
            </a:r>
            <a:r>
              <a:rPr dirty="0" sz="3200" spc="-5">
                <a:latin typeface="Times New Roman"/>
                <a:cs typeface="Times New Roman"/>
              </a:rPr>
              <a:t>molecules that consist </a:t>
            </a:r>
            <a:r>
              <a:rPr dirty="0" sz="3200" spc="5">
                <a:latin typeface="Times New Roman"/>
                <a:cs typeface="Times New Roman"/>
              </a:rPr>
              <a:t>of  </a:t>
            </a:r>
            <a:r>
              <a:rPr dirty="0" sz="3200">
                <a:latin typeface="Times New Roman"/>
                <a:cs typeface="Times New Roman"/>
              </a:rPr>
              <a:t>carbon, </a:t>
            </a:r>
            <a:r>
              <a:rPr dirty="0" sz="3200" spc="-5">
                <a:latin typeface="Times New Roman"/>
                <a:cs typeface="Times New Roman"/>
              </a:rPr>
              <a:t>hydrogen and</a:t>
            </a:r>
            <a:r>
              <a:rPr dirty="0" sz="3200" spc="20">
                <a:latin typeface="Times New Roman"/>
                <a:cs typeface="Times New Roman"/>
              </a:rPr>
              <a:t> </a:t>
            </a:r>
            <a:r>
              <a:rPr dirty="0" sz="3200">
                <a:latin typeface="Times New Roman"/>
                <a:cs typeface="Times New Roman"/>
              </a:rPr>
              <a:t>oxygen.</a:t>
            </a:r>
            <a:endParaRPr sz="3200">
              <a:latin typeface="Times New Roman"/>
              <a:cs typeface="Times New Roman"/>
            </a:endParaRPr>
          </a:p>
          <a:p>
            <a:pPr algn="just" marL="350520" marR="7620" indent="-338455">
              <a:lnSpc>
                <a:spcPct val="100000"/>
              </a:lnSpc>
              <a:spcBef>
                <a:spcPts val="1370"/>
              </a:spcBef>
              <a:buFont typeface="Wingdings"/>
              <a:buChar char=""/>
              <a:tabLst>
                <a:tab pos="351155" algn="l"/>
              </a:tabLst>
            </a:pPr>
            <a:r>
              <a:rPr dirty="0" sz="3200">
                <a:latin typeface="Times New Roman"/>
                <a:cs typeface="Times New Roman"/>
              </a:rPr>
              <a:t>Lipids do not </a:t>
            </a:r>
            <a:r>
              <a:rPr dirty="0" sz="3200" spc="-5">
                <a:latin typeface="Times New Roman"/>
                <a:cs typeface="Times New Roman"/>
              </a:rPr>
              <a:t>dissolve in </a:t>
            </a:r>
            <a:r>
              <a:rPr dirty="0" sz="3200">
                <a:latin typeface="Times New Roman"/>
                <a:cs typeface="Times New Roman"/>
              </a:rPr>
              <a:t>water (hydrophobic </a:t>
            </a:r>
            <a:r>
              <a:rPr dirty="0" sz="3200" spc="5">
                <a:latin typeface="Times New Roman"/>
                <a:cs typeface="Times New Roman"/>
              </a:rPr>
              <a:t>or  </a:t>
            </a:r>
            <a:r>
              <a:rPr dirty="0" sz="3200" spc="-5">
                <a:latin typeface="Times New Roman"/>
                <a:cs typeface="Times New Roman"/>
              </a:rPr>
              <a:t>water-insoluble) </a:t>
            </a:r>
            <a:r>
              <a:rPr dirty="0" sz="3200">
                <a:latin typeface="Times New Roman"/>
                <a:cs typeface="Times New Roman"/>
              </a:rPr>
              <a:t>but dissolve </a:t>
            </a:r>
            <a:r>
              <a:rPr dirty="0" sz="3200" spc="-5">
                <a:latin typeface="Times New Roman"/>
                <a:cs typeface="Times New Roman"/>
              </a:rPr>
              <a:t>in</a:t>
            </a:r>
            <a:r>
              <a:rPr dirty="0" sz="3200" spc="10">
                <a:latin typeface="Times New Roman"/>
                <a:cs typeface="Times New Roman"/>
              </a:rPr>
              <a:t> </a:t>
            </a:r>
            <a:r>
              <a:rPr dirty="0" sz="3200">
                <a:latin typeface="Times New Roman"/>
                <a:cs typeface="Times New Roman"/>
              </a:rPr>
              <a:t>alcohols.</a:t>
            </a:r>
            <a:endParaRPr sz="3200">
              <a:latin typeface="Times New Roman"/>
              <a:cs typeface="Times New Roman"/>
            </a:endParaRPr>
          </a:p>
          <a:p>
            <a:pPr algn="just" marL="350520" marR="11430" indent="-338455">
              <a:lnSpc>
                <a:spcPct val="100000"/>
              </a:lnSpc>
              <a:spcBef>
                <a:spcPts val="1375"/>
              </a:spcBef>
              <a:buFont typeface="Wingdings"/>
              <a:buChar char=""/>
              <a:tabLst>
                <a:tab pos="351155" algn="l"/>
              </a:tabLst>
            </a:pPr>
            <a:r>
              <a:rPr dirty="0" sz="3200">
                <a:latin typeface="Times New Roman"/>
                <a:cs typeface="Times New Roman"/>
              </a:rPr>
              <a:t>Lipids </a:t>
            </a:r>
            <a:r>
              <a:rPr dirty="0" sz="3200" spc="-10">
                <a:latin typeface="Times New Roman"/>
                <a:cs typeface="Times New Roman"/>
              </a:rPr>
              <a:t>are </a:t>
            </a:r>
            <a:r>
              <a:rPr dirty="0" sz="3200" spc="-5">
                <a:latin typeface="Times New Roman"/>
                <a:cs typeface="Times New Roman"/>
              </a:rPr>
              <a:t>important in energy </a:t>
            </a:r>
            <a:r>
              <a:rPr dirty="0" sz="3200">
                <a:latin typeface="Times New Roman"/>
                <a:cs typeface="Times New Roman"/>
              </a:rPr>
              <a:t>storage </a:t>
            </a:r>
            <a:r>
              <a:rPr dirty="0" sz="3200" spc="-5">
                <a:latin typeface="Times New Roman"/>
                <a:cs typeface="Times New Roman"/>
              </a:rPr>
              <a:t>and  contain twice the amount </a:t>
            </a:r>
            <a:r>
              <a:rPr dirty="0" sz="3200">
                <a:latin typeface="Times New Roman"/>
                <a:cs typeface="Times New Roman"/>
              </a:rPr>
              <a:t>of </a:t>
            </a:r>
            <a:r>
              <a:rPr dirty="0" sz="3200" spc="-5">
                <a:latin typeface="Times New Roman"/>
                <a:cs typeface="Times New Roman"/>
              </a:rPr>
              <a:t>energy </a:t>
            </a:r>
            <a:r>
              <a:rPr dirty="0" sz="3200">
                <a:latin typeface="Times New Roman"/>
                <a:cs typeface="Times New Roman"/>
              </a:rPr>
              <a:t>present </a:t>
            </a:r>
            <a:r>
              <a:rPr dirty="0" sz="3200" spc="-5">
                <a:latin typeface="Times New Roman"/>
                <a:cs typeface="Times New Roman"/>
              </a:rPr>
              <a:t>in  carbohydrates.</a:t>
            </a:r>
            <a:endParaRPr sz="3200">
              <a:latin typeface="Times New Roman"/>
              <a:cs typeface="Times New Roman"/>
            </a:endParaRPr>
          </a:p>
          <a:p>
            <a:pPr algn="just" marL="350520" indent="-338455">
              <a:lnSpc>
                <a:spcPct val="100000"/>
              </a:lnSpc>
              <a:spcBef>
                <a:spcPts val="1375"/>
              </a:spcBef>
              <a:buFont typeface="Wingdings"/>
              <a:buChar char=""/>
              <a:tabLst>
                <a:tab pos="351155" algn="l"/>
              </a:tabLst>
            </a:pPr>
            <a:r>
              <a:rPr dirty="0" sz="3200" spc="-10">
                <a:latin typeface="Times New Roman"/>
                <a:cs typeface="Times New Roman"/>
              </a:rPr>
              <a:t>Examples </a:t>
            </a:r>
            <a:r>
              <a:rPr dirty="0" sz="3200">
                <a:latin typeface="Times New Roman"/>
                <a:cs typeface="Times New Roman"/>
              </a:rPr>
              <a:t>of lipids: </a:t>
            </a:r>
            <a:r>
              <a:rPr dirty="0" sz="3200" spc="-5">
                <a:latin typeface="Times New Roman"/>
                <a:cs typeface="Times New Roman"/>
              </a:rPr>
              <a:t>Fat – oil –</a:t>
            </a:r>
            <a:r>
              <a:rPr dirty="0" sz="3200" spc="60">
                <a:latin typeface="Times New Roman"/>
                <a:cs typeface="Times New Roman"/>
              </a:rPr>
              <a:t> </a:t>
            </a:r>
            <a:r>
              <a:rPr dirty="0" sz="3200" spc="-5">
                <a:latin typeface="Times New Roman"/>
                <a:cs typeface="Times New Roman"/>
              </a:rPr>
              <a:t>wax.</a:t>
            </a:r>
            <a:endParaRPr sz="3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44551" y="221056"/>
            <a:ext cx="8428990" cy="203263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algn="just" marL="350520" marR="5080" indent="-338455">
              <a:lnSpc>
                <a:spcPct val="100000"/>
              </a:lnSpc>
              <a:spcBef>
                <a:spcPts val="95"/>
              </a:spcBef>
              <a:buFont typeface="Wingdings"/>
              <a:buChar char=""/>
              <a:tabLst>
                <a:tab pos="351155" algn="l"/>
              </a:tabLst>
            </a:pPr>
            <a:r>
              <a:rPr dirty="0" sz="3200">
                <a:latin typeface="Times New Roman"/>
                <a:cs typeface="Times New Roman"/>
              </a:rPr>
              <a:t>Lipids </a:t>
            </a:r>
            <a:r>
              <a:rPr dirty="0" sz="3200" spc="-10">
                <a:latin typeface="Times New Roman"/>
                <a:cs typeface="Times New Roman"/>
              </a:rPr>
              <a:t>(polymer) </a:t>
            </a:r>
            <a:r>
              <a:rPr dirty="0" sz="3200">
                <a:latin typeface="Times New Roman"/>
                <a:cs typeface="Times New Roman"/>
              </a:rPr>
              <a:t>consist of </a:t>
            </a:r>
            <a:r>
              <a:rPr dirty="0" sz="3200" spc="-5">
                <a:latin typeface="Times New Roman"/>
                <a:cs typeface="Times New Roman"/>
              </a:rPr>
              <a:t>glycerol and fatty  acids (monomers) attached </a:t>
            </a:r>
            <a:r>
              <a:rPr dirty="0" sz="3200">
                <a:latin typeface="Times New Roman"/>
                <a:cs typeface="Times New Roman"/>
              </a:rPr>
              <a:t>together by </a:t>
            </a:r>
            <a:r>
              <a:rPr dirty="0" sz="3200" b="1">
                <a:latin typeface="Times New Roman"/>
                <a:cs typeface="Times New Roman"/>
              </a:rPr>
              <a:t>ester  bonds</a:t>
            </a:r>
            <a:r>
              <a:rPr dirty="0" sz="3200">
                <a:latin typeface="Times New Roman"/>
                <a:cs typeface="Times New Roman"/>
              </a:rPr>
              <a:t>.</a:t>
            </a:r>
            <a:endParaRPr sz="3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405"/>
              </a:spcBef>
              <a:tabLst>
                <a:tab pos="5912485" algn="l"/>
              </a:tabLst>
            </a:pPr>
            <a:r>
              <a:rPr dirty="0" sz="2400" spc="-5">
                <a:latin typeface="Times New Roman"/>
                <a:cs typeface="Times New Roman"/>
              </a:rPr>
              <a:t>Monomer = </a:t>
            </a:r>
            <a:r>
              <a:rPr dirty="0" sz="2400" spc="-15">
                <a:latin typeface="Times New Roman"/>
                <a:cs typeface="Times New Roman"/>
              </a:rPr>
              <a:t>glycerol </a:t>
            </a:r>
            <a:r>
              <a:rPr dirty="0" sz="2400" spc="-5">
                <a:latin typeface="Times New Roman"/>
                <a:cs typeface="Times New Roman"/>
              </a:rPr>
              <a:t>and</a:t>
            </a:r>
            <a:r>
              <a:rPr dirty="0" sz="2400" spc="160">
                <a:latin typeface="Times New Roman"/>
                <a:cs typeface="Times New Roman"/>
              </a:rPr>
              <a:t> </a:t>
            </a:r>
            <a:r>
              <a:rPr dirty="0" sz="2400" spc="-5">
                <a:latin typeface="Times New Roman"/>
                <a:cs typeface="Times New Roman"/>
              </a:rPr>
              <a:t>fatty</a:t>
            </a:r>
            <a:r>
              <a:rPr dirty="0" sz="2400" spc="10">
                <a:latin typeface="Times New Roman"/>
                <a:cs typeface="Times New Roman"/>
              </a:rPr>
              <a:t> </a:t>
            </a:r>
            <a:r>
              <a:rPr dirty="0" sz="2400" spc="-5">
                <a:latin typeface="Times New Roman"/>
                <a:cs typeface="Times New Roman"/>
              </a:rPr>
              <a:t>acids	</a:t>
            </a:r>
            <a:r>
              <a:rPr dirty="0" sz="2400" spc="-10">
                <a:latin typeface="Times New Roman"/>
                <a:cs typeface="Times New Roman"/>
              </a:rPr>
              <a:t>Polymer </a:t>
            </a:r>
            <a:r>
              <a:rPr dirty="0" sz="2400">
                <a:latin typeface="Times New Roman"/>
                <a:cs typeface="Times New Roman"/>
              </a:rPr>
              <a:t>=</a:t>
            </a:r>
            <a:r>
              <a:rPr dirty="0" sz="2400" spc="35">
                <a:latin typeface="Times New Roman"/>
                <a:cs typeface="Times New Roman"/>
              </a:rPr>
              <a:t> </a:t>
            </a:r>
            <a:r>
              <a:rPr dirty="0" sz="2400" spc="-10">
                <a:latin typeface="Times New Roman"/>
                <a:cs typeface="Times New Roman"/>
              </a:rPr>
              <a:t>Lipid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536448" y="2721864"/>
            <a:ext cx="8019288" cy="290659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/>
          <p:nvPr/>
        </p:nvSpPr>
        <p:spPr>
          <a:xfrm>
            <a:off x="531876" y="2717292"/>
            <a:ext cx="8028940" cy="3020695"/>
          </a:xfrm>
          <a:custGeom>
            <a:avLst/>
            <a:gdLst/>
            <a:ahLst/>
            <a:cxnLst/>
            <a:rect l="l" t="t" r="r" b="b"/>
            <a:pathLst>
              <a:path w="8028940" h="3020695">
                <a:moveTo>
                  <a:pt x="0" y="3020568"/>
                </a:moveTo>
                <a:lnTo>
                  <a:pt x="8028432" y="3020568"/>
                </a:lnTo>
                <a:lnTo>
                  <a:pt x="8028432" y="0"/>
                </a:lnTo>
                <a:lnTo>
                  <a:pt x="0" y="0"/>
                </a:lnTo>
                <a:lnTo>
                  <a:pt x="0" y="3020568"/>
                </a:lnTo>
                <a:close/>
              </a:path>
            </a:pathLst>
          </a:custGeom>
          <a:ln w="9143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u="none"/>
              <a:t>3.</a:t>
            </a:r>
            <a:r>
              <a:rPr dirty="0" u="none" spc="35"/>
              <a:t> </a:t>
            </a:r>
            <a:r>
              <a:rPr dirty="0" spc="-5"/>
              <a:t>Proteins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44551" y="741858"/>
            <a:ext cx="8425180" cy="5774055"/>
          </a:xfrm>
          <a:prstGeom prst="rect">
            <a:avLst/>
          </a:prstGeom>
        </p:spPr>
        <p:txBody>
          <a:bodyPr wrap="square" lIns="0" tIns="186690" rIns="0" bIns="0" rtlCol="0" vert="horz">
            <a:spAutoFit/>
          </a:bodyPr>
          <a:lstStyle/>
          <a:p>
            <a:pPr algn="just" marL="350520" indent="-338455">
              <a:lnSpc>
                <a:spcPct val="100000"/>
              </a:lnSpc>
              <a:spcBef>
                <a:spcPts val="1470"/>
              </a:spcBef>
              <a:buFont typeface="Wingdings"/>
              <a:buChar char=""/>
              <a:tabLst>
                <a:tab pos="351155" algn="l"/>
              </a:tabLst>
            </a:pPr>
            <a:r>
              <a:rPr dirty="0" sz="3200" spc="-5">
                <a:latin typeface="Times New Roman"/>
                <a:cs typeface="Times New Roman"/>
              </a:rPr>
              <a:t>Proteins are </a:t>
            </a:r>
            <a:r>
              <a:rPr dirty="0" sz="3200" spc="-10">
                <a:latin typeface="Times New Roman"/>
                <a:cs typeface="Times New Roman"/>
              </a:rPr>
              <a:t>organic</a:t>
            </a:r>
            <a:r>
              <a:rPr dirty="0" sz="3200" spc="25">
                <a:latin typeface="Times New Roman"/>
                <a:cs typeface="Times New Roman"/>
              </a:rPr>
              <a:t> </a:t>
            </a:r>
            <a:r>
              <a:rPr dirty="0" sz="3200" spc="-10">
                <a:latin typeface="Times New Roman"/>
                <a:cs typeface="Times New Roman"/>
              </a:rPr>
              <a:t>molecules.</a:t>
            </a:r>
            <a:endParaRPr sz="3200">
              <a:latin typeface="Times New Roman"/>
              <a:cs typeface="Times New Roman"/>
            </a:endParaRPr>
          </a:p>
          <a:p>
            <a:pPr algn="just" marL="350520" marR="6350" indent="-338455">
              <a:lnSpc>
                <a:spcPct val="100000"/>
              </a:lnSpc>
              <a:spcBef>
                <a:spcPts val="1370"/>
              </a:spcBef>
              <a:buFont typeface="Wingdings"/>
              <a:buChar char=""/>
              <a:tabLst>
                <a:tab pos="351155" algn="l"/>
              </a:tabLst>
            </a:pPr>
            <a:r>
              <a:rPr dirty="0" sz="3200" spc="-5">
                <a:latin typeface="Times New Roman"/>
                <a:cs typeface="Times New Roman"/>
              </a:rPr>
              <a:t>Proteins consist </a:t>
            </a:r>
            <a:r>
              <a:rPr dirty="0" sz="3200">
                <a:latin typeface="Times New Roman"/>
                <a:cs typeface="Times New Roman"/>
              </a:rPr>
              <a:t>of </a:t>
            </a:r>
            <a:r>
              <a:rPr dirty="0" sz="3200" spc="-5">
                <a:latin typeface="Times New Roman"/>
                <a:cs typeface="Times New Roman"/>
              </a:rPr>
              <a:t>carbon, </a:t>
            </a:r>
            <a:r>
              <a:rPr dirty="0" sz="3200">
                <a:latin typeface="Times New Roman"/>
                <a:cs typeface="Times New Roman"/>
              </a:rPr>
              <a:t>hydrogen, </a:t>
            </a:r>
            <a:r>
              <a:rPr dirty="0" sz="3200" spc="-5">
                <a:latin typeface="Times New Roman"/>
                <a:cs typeface="Times New Roman"/>
              </a:rPr>
              <a:t>oxygen and  </a:t>
            </a:r>
            <a:r>
              <a:rPr dirty="0" sz="3200">
                <a:latin typeface="Times New Roman"/>
                <a:cs typeface="Times New Roman"/>
              </a:rPr>
              <a:t>nitrogen.</a:t>
            </a:r>
            <a:endParaRPr sz="3200">
              <a:latin typeface="Times New Roman"/>
              <a:cs typeface="Times New Roman"/>
            </a:endParaRPr>
          </a:p>
          <a:p>
            <a:pPr algn="just" marL="350520" marR="5080" indent="-338455">
              <a:lnSpc>
                <a:spcPct val="100000"/>
              </a:lnSpc>
              <a:spcBef>
                <a:spcPts val="1370"/>
              </a:spcBef>
              <a:buFont typeface="Wingdings"/>
              <a:buChar char=""/>
              <a:tabLst>
                <a:tab pos="351155" algn="l"/>
              </a:tabLst>
            </a:pPr>
            <a:r>
              <a:rPr dirty="0" sz="3200">
                <a:latin typeface="Times New Roman"/>
                <a:cs typeface="Times New Roman"/>
              </a:rPr>
              <a:t>Proteins </a:t>
            </a:r>
            <a:r>
              <a:rPr dirty="0" sz="3200" spc="-5">
                <a:latin typeface="Times New Roman"/>
                <a:cs typeface="Times New Roman"/>
              </a:rPr>
              <a:t>are the </a:t>
            </a:r>
            <a:r>
              <a:rPr dirty="0" sz="3200" spc="-10">
                <a:latin typeface="Times New Roman"/>
                <a:cs typeface="Times New Roman"/>
              </a:rPr>
              <a:t>main </a:t>
            </a:r>
            <a:r>
              <a:rPr dirty="0" sz="3200" spc="-5">
                <a:latin typeface="Times New Roman"/>
                <a:cs typeface="Times New Roman"/>
              </a:rPr>
              <a:t>biological molecules that  </a:t>
            </a:r>
            <a:r>
              <a:rPr dirty="0" sz="3200">
                <a:latin typeface="Times New Roman"/>
                <a:cs typeface="Times New Roman"/>
              </a:rPr>
              <a:t>support </a:t>
            </a:r>
            <a:r>
              <a:rPr dirty="0" sz="3200" spc="-5">
                <a:latin typeface="Times New Roman"/>
                <a:cs typeface="Times New Roman"/>
              </a:rPr>
              <a:t>structure and functions in the </a:t>
            </a:r>
            <a:r>
              <a:rPr dirty="0" sz="3200">
                <a:latin typeface="Times New Roman"/>
                <a:cs typeface="Times New Roman"/>
              </a:rPr>
              <a:t>body </a:t>
            </a:r>
            <a:r>
              <a:rPr dirty="0" sz="3200" spc="5">
                <a:latin typeface="Times New Roman"/>
                <a:cs typeface="Times New Roman"/>
              </a:rPr>
              <a:t>of  </a:t>
            </a:r>
            <a:r>
              <a:rPr dirty="0" sz="3200">
                <a:latin typeface="Times New Roman"/>
                <a:cs typeface="Times New Roman"/>
              </a:rPr>
              <a:t>living</a:t>
            </a:r>
            <a:r>
              <a:rPr dirty="0" sz="3200" spc="-25">
                <a:latin typeface="Times New Roman"/>
                <a:cs typeface="Times New Roman"/>
              </a:rPr>
              <a:t> </a:t>
            </a:r>
            <a:r>
              <a:rPr dirty="0" sz="3200" spc="-15">
                <a:latin typeface="Times New Roman"/>
                <a:cs typeface="Times New Roman"/>
              </a:rPr>
              <a:t>organisms.</a:t>
            </a:r>
            <a:endParaRPr sz="3200">
              <a:latin typeface="Times New Roman"/>
              <a:cs typeface="Times New Roman"/>
            </a:endParaRPr>
          </a:p>
          <a:p>
            <a:pPr algn="just" marL="350520" marR="8890" indent="-338455">
              <a:lnSpc>
                <a:spcPct val="100000"/>
              </a:lnSpc>
              <a:spcBef>
                <a:spcPts val="1375"/>
              </a:spcBef>
              <a:buFont typeface="Wingdings"/>
              <a:buChar char=""/>
              <a:tabLst>
                <a:tab pos="351155" algn="l"/>
              </a:tabLst>
            </a:pPr>
            <a:r>
              <a:rPr dirty="0" sz="3200" spc="-5">
                <a:latin typeface="Times New Roman"/>
                <a:cs typeface="Times New Roman"/>
              </a:rPr>
              <a:t>Proteins </a:t>
            </a:r>
            <a:r>
              <a:rPr dirty="0" sz="3200">
                <a:latin typeface="Times New Roman"/>
                <a:cs typeface="Times New Roman"/>
              </a:rPr>
              <a:t>are </a:t>
            </a:r>
            <a:r>
              <a:rPr dirty="0" sz="3200" spc="-5">
                <a:latin typeface="Times New Roman"/>
                <a:cs typeface="Times New Roman"/>
              </a:rPr>
              <a:t>the </a:t>
            </a:r>
            <a:r>
              <a:rPr dirty="0" sz="3200">
                <a:latin typeface="Times New Roman"/>
                <a:cs typeface="Times New Roman"/>
              </a:rPr>
              <a:t>second </a:t>
            </a:r>
            <a:r>
              <a:rPr dirty="0" sz="3200" spc="-20">
                <a:latin typeface="Times New Roman"/>
                <a:cs typeface="Times New Roman"/>
              </a:rPr>
              <a:t>most </a:t>
            </a:r>
            <a:r>
              <a:rPr dirty="0" sz="3200">
                <a:latin typeface="Times New Roman"/>
                <a:cs typeface="Times New Roman"/>
              </a:rPr>
              <a:t>common </a:t>
            </a:r>
            <a:r>
              <a:rPr dirty="0" sz="3200" spc="-5">
                <a:latin typeface="Times New Roman"/>
                <a:cs typeface="Times New Roman"/>
              </a:rPr>
              <a:t>biological  </a:t>
            </a:r>
            <a:r>
              <a:rPr dirty="0" sz="3200" spc="-10">
                <a:latin typeface="Times New Roman"/>
                <a:cs typeface="Times New Roman"/>
              </a:rPr>
              <a:t>molecules </a:t>
            </a:r>
            <a:r>
              <a:rPr dirty="0" sz="3200">
                <a:latin typeface="Times New Roman"/>
                <a:cs typeface="Times New Roman"/>
              </a:rPr>
              <a:t>after</a:t>
            </a:r>
            <a:r>
              <a:rPr dirty="0" sz="3200" spc="80">
                <a:latin typeface="Times New Roman"/>
                <a:cs typeface="Times New Roman"/>
              </a:rPr>
              <a:t> </a:t>
            </a:r>
            <a:r>
              <a:rPr dirty="0" sz="3200" spc="-35">
                <a:latin typeface="Times New Roman"/>
                <a:cs typeface="Times New Roman"/>
              </a:rPr>
              <a:t>water.</a:t>
            </a:r>
            <a:endParaRPr sz="3200">
              <a:latin typeface="Times New Roman"/>
              <a:cs typeface="Times New Roman"/>
            </a:endParaRPr>
          </a:p>
          <a:p>
            <a:pPr algn="just" marL="350520" marR="5080" indent="-338455">
              <a:lnSpc>
                <a:spcPct val="100000"/>
              </a:lnSpc>
              <a:spcBef>
                <a:spcPts val="1375"/>
              </a:spcBef>
              <a:buFont typeface="Wingdings"/>
              <a:buChar char=""/>
              <a:tabLst>
                <a:tab pos="351155" algn="l"/>
              </a:tabLst>
            </a:pPr>
            <a:r>
              <a:rPr dirty="0" sz="3200" spc="-5">
                <a:latin typeface="Times New Roman"/>
                <a:cs typeface="Times New Roman"/>
              </a:rPr>
              <a:t>Proteins are </a:t>
            </a:r>
            <a:r>
              <a:rPr dirty="0" sz="3200" spc="5">
                <a:latin typeface="Times New Roman"/>
                <a:cs typeface="Times New Roman"/>
              </a:rPr>
              <a:t>the </a:t>
            </a:r>
            <a:r>
              <a:rPr dirty="0" sz="3200" spc="-15">
                <a:latin typeface="Times New Roman"/>
                <a:cs typeface="Times New Roman"/>
              </a:rPr>
              <a:t>most  </a:t>
            </a:r>
            <a:r>
              <a:rPr dirty="0" sz="3200" spc="-5">
                <a:latin typeface="Times New Roman"/>
                <a:cs typeface="Times New Roman"/>
              </a:rPr>
              <a:t>complicated </a:t>
            </a:r>
            <a:r>
              <a:rPr dirty="0" sz="3200" spc="-10">
                <a:latin typeface="Times New Roman"/>
                <a:cs typeface="Times New Roman"/>
              </a:rPr>
              <a:t>organic  molecules </a:t>
            </a:r>
            <a:r>
              <a:rPr dirty="0" sz="3200" spc="-5">
                <a:latin typeface="Times New Roman"/>
                <a:cs typeface="Times New Roman"/>
              </a:rPr>
              <a:t>in living</a:t>
            </a:r>
            <a:r>
              <a:rPr dirty="0" sz="3200" spc="80">
                <a:latin typeface="Times New Roman"/>
                <a:cs typeface="Times New Roman"/>
              </a:rPr>
              <a:t> </a:t>
            </a:r>
            <a:r>
              <a:rPr dirty="0" sz="3200" spc="-15">
                <a:latin typeface="Times New Roman"/>
                <a:cs typeface="Times New Roman"/>
              </a:rPr>
              <a:t>organisms.</a:t>
            </a:r>
            <a:endParaRPr sz="3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015232" y="69545"/>
            <a:ext cx="1118235" cy="574675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3600"/>
              <a:t>Atom</a:t>
            </a:r>
            <a:endParaRPr sz="3600"/>
          </a:p>
        </p:txBody>
      </p:sp>
      <p:sp>
        <p:nvSpPr>
          <p:cNvPr id="3" name="object 3"/>
          <p:cNvSpPr txBox="1"/>
          <p:nvPr/>
        </p:nvSpPr>
        <p:spPr>
          <a:xfrm>
            <a:off x="215900" y="982472"/>
            <a:ext cx="8579485" cy="314325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351155" indent="-339090">
              <a:lnSpc>
                <a:spcPts val="3190"/>
              </a:lnSpc>
              <a:spcBef>
                <a:spcPts val="105"/>
              </a:spcBef>
              <a:buFont typeface="Wingdings"/>
              <a:buChar char=""/>
              <a:tabLst>
                <a:tab pos="351155" algn="l"/>
                <a:tab pos="351790" algn="l"/>
              </a:tabLst>
            </a:pPr>
            <a:r>
              <a:rPr dirty="0" sz="2800" spc="-5">
                <a:latin typeface="Times New Roman"/>
                <a:cs typeface="Times New Roman"/>
              </a:rPr>
              <a:t>An </a:t>
            </a:r>
            <a:r>
              <a:rPr dirty="0" sz="2800" spc="5" b="1">
                <a:latin typeface="Times New Roman"/>
                <a:cs typeface="Times New Roman"/>
              </a:rPr>
              <a:t>atom </a:t>
            </a:r>
            <a:r>
              <a:rPr dirty="0" sz="2800" spc="5">
                <a:latin typeface="Times New Roman"/>
                <a:cs typeface="Times New Roman"/>
              </a:rPr>
              <a:t>is the </a:t>
            </a:r>
            <a:r>
              <a:rPr dirty="0" sz="2800">
                <a:latin typeface="Times New Roman"/>
                <a:cs typeface="Times New Roman"/>
              </a:rPr>
              <a:t>smallest </a:t>
            </a:r>
            <a:r>
              <a:rPr dirty="0" sz="2800" spc="10">
                <a:latin typeface="Times New Roman"/>
                <a:cs typeface="Times New Roman"/>
              </a:rPr>
              <a:t>unit </a:t>
            </a:r>
            <a:r>
              <a:rPr dirty="0" sz="2800" spc="5">
                <a:latin typeface="Times New Roman"/>
                <a:cs typeface="Times New Roman"/>
              </a:rPr>
              <a:t>of any</a:t>
            </a:r>
            <a:r>
              <a:rPr dirty="0" sz="2800" spc="-270">
                <a:latin typeface="Times New Roman"/>
                <a:cs typeface="Times New Roman"/>
              </a:rPr>
              <a:t> </a:t>
            </a:r>
            <a:r>
              <a:rPr dirty="0" sz="2800">
                <a:latin typeface="Times New Roman"/>
                <a:cs typeface="Times New Roman"/>
              </a:rPr>
              <a:t>element.</a:t>
            </a:r>
            <a:endParaRPr sz="2800">
              <a:latin typeface="Times New Roman"/>
              <a:cs typeface="Times New Roman"/>
            </a:endParaRPr>
          </a:p>
          <a:p>
            <a:pPr marL="351155" indent="-339090">
              <a:lnSpc>
                <a:spcPts val="3025"/>
              </a:lnSpc>
              <a:buFont typeface="Wingdings"/>
              <a:buChar char=""/>
              <a:tabLst>
                <a:tab pos="351155" algn="l"/>
                <a:tab pos="351790" algn="l"/>
              </a:tabLst>
            </a:pPr>
            <a:r>
              <a:rPr dirty="0" sz="2800" spc="-5">
                <a:latin typeface="Times New Roman"/>
                <a:cs typeface="Times New Roman"/>
              </a:rPr>
              <a:t>An </a:t>
            </a:r>
            <a:r>
              <a:rPr dirty="0" sz="2800" spc="5">
                <a:latin typeface="Times New Roman"/>
                <a:cs typeface="Times New Roman"/>
              </a:rPr>
              <a:t>atom </a:t>
            </a:r>
            <a:r>
              <a:rPr dirty="0" sz="2800">
                <a:latin typeface="Times New Roman"/>
                <a:cs typeface="Times New Roman"/>
              </a:rPr>
              <a:t>consists </a:t>
            </a:r>
            <a:r>
              <a:rPr dirty="0" sz="2800" spc="5">
                <a:latin typeface="Times New Roman"/>
                <a:cs typeface="Times New Roman"/>
              </a:rPr>
              <a:t>of: </a:t>
            </a:r>
            <a:r>
              <a:rPr dirty="0" sz="2800" spc="5" b="1">
                <a:latin typeface="Times New Roman"/>
                <a:cs typeface="Times New Roman"/>
              </a:rPr>
              <a:t>protons</a:t>
            </a:r>
            <a:r>
              <a:rPr dirty="0" sz="2800" spc="5">
                <a:latin typeface="Times New Roman"/>
                <a:cs typeface="Times New Roman"/>
              </a:rPr>
              <a:t>, </a:t>
            </a:r>
            <a:r>
              <a:rPr dirty="0" sz="2800" b="1">
                <a:latin typeface="Times New Roman"/>
                <a:cs typeface="Times New Roman"/>
              </a:rPr>
              <a:t>neutrons </a:t>
            </a:r>
            <a:r>
              <a:rPr dirty="0" sz="2800" spc="5">
                <a:latin typeface="Times New Roman"/>
                <a:cs typeface="Times New Roman"/>
              </a:rPr>
              <a:t>and</a:t>
            </a:r>
            <a:r>
              <a:rPr dirty="0" sz="2800" spc="-245">
                <a:latin typeface="Times New Roman"/>
                <a:cs typeface="Times New Roman"/>
              </a:rPr>
              <a:t> </a:t>
            </a:r>
            <a:r>
              <a:rPr dirty="0" sz="2800" spc="5" b="1">
                <a:latin typeface="Times New Roman"/>
                <a:cs typeface="Times New Roman"/>
              </a:rPr>
              <a:t>electrons.</a:t>
            </a:r>
            <a:endParaRPr sz="2800">
              <a:latin typeface="Times New Roman"/>
              <a:cs typeface="Times New Roman"/>
            </a:endParaRPr>
          </a:p>
          <a:p>
            <a:pPr marL="351155" indent="-339090">
              <a:lnSpc>
                <a:spcPts val="3025"/>
              </a:lnSpc>
              <a:buFont typeface="Wingdings"/>
              <a:buChar char=""/>
              <a:tabLst>
                <a:tab pos="351155" algn="l"/>
                <a:tab pos="351790" algn="l"/>
              </a:tabLst>
            </a:pPr>
            <a:r>
              <a:rPr dirty="0" sz="2800" spc="-5">
                <a:latin typeface="Times New Roman"/>
                <a:cs typeface="Times New Roman"/>
              </a:rPr>
              <a:t>At </a:t>
            </a:r>
            <a:r>
              <a:rPr dirty="0" sz="2800" spc="5">
                <a:latin typeface="Times New Roman"/>
                <a:cs typeface="Times New Roman"/>
              </a:rPr>
              <a:t>the center of </a:t>
            </a:r>
            <a:r>
              <a:rPr dirty="0" sz="2800">
                <a:latin typeface="Times New Roman"/>
                <a:cs typeface="Times New Roman"/>
              </a:rPr>
              <a:t>an </a:t>
            </a:r>
            <a:r>
              <a:rPr dirty="0" sz="2800" spc="5">
                <a:latin typeface="Times New Roman"/>
                <a:cs typeface="Times New Roman"/>
              </a:rPr>
              <a:t>atom is the</a:t>
            </a:r>
            <a:r>
              <a:rPr dirty="0" sz="2800" spc="-280">
                <a:latin typeface="Times New Roman"/>
                <a:cs typeface="Times New Roman"/>
              </a:rPr>
              <a:t> </a:t>
            </a:r>
            <a:r>
              <a:rPr dirty="0" sz="2800" spc="5" b="1">
                <a:latin typeface="Times New Roman"/>
                <a:cs typeface="Times New Roman"/>
              </a:rPr>
              <a:t>nucleus</a:t>
            </a:r>
            <a:r>
              <a:rPr dirty="0" sz="2800" spc="5">
                <a:latin typeface="Times New Roman"/>
                <a:cs typeface="Times New Roman"/>
              </a:rPr>
              <a:t>.</a:t>
            </a:r>
            <a:endParaRPr sz="2800">
              <a:latin typeface="Times New Roman"/>
              <a:cs typeface="Times New Roman"/>
            </a:endParaRPr>
          </a:p>
          <a:p>
            <a:pPr marL="351155" indent="-339090">
              <a:lnSpc>
                <a:spcPts val="3025"/>
              </a:lnSpc>
              <a:buFont typeface="Wingdings"/>
              <a:buChar char=""/>
              <a:tabLst>
                <a:tab pos="351155" algn="l"/>
                <a:tab pos="351790" algn="l"/>
              </a:tabLst>
            </a:pPr>
            <a:r>
              <a:rPr dirty="0" sz="2800">
                <a:latin typeface="Times New Roman"/>
                <a:cs typeface="Times New Roman"/>
              </a:rPr>
              <a:t>The </a:t>
            </a:r>
            <a:r>
              <a:rPr dirty="0" sz="2800" spc="5">
                <a:latin typeface="Times New Roman"/>
                <a:cs typeface="Times New Roman"/>
              </a:rPr>
              <a:t>nucleus </a:t>
            </a:r>
            <a:r>
              <a:rPr dirty="0" sz="2800">
                <a:latin typeface="Times New Roman"/>
                <a:cs typeface="Times New Roman"/>
              </a:rPr>
              <a:t>contains </a:t>
            </a:r>
            <a:r>
              <a:rPr dirty="0" sz="2800" spc="-5">
                <a:latin typeface="Times New Roman"/>
                <a:cs typeface="Times New Roman"/>
              </a:rPr>
              <a:t>both </a:t>
            </a:r>
            <a:r>
              <a:rPr dirty="0" sz="2800" spc="5">
                <a:latin typeface="Times New Roman"/>
                <a:cs typeface="Times New Roman"/>
              </a:rPr>
              <a:t>protons and</a:t>
            </a:r>
            <a:r>
              <a:rPr dirty="0" sz="2800" spc="-265">
                <a:latin typeface="Times New Roman"/>
                <a:cs typeface="Times New Roman"/>
              </a:rPr>
              <a:t> </a:t>
            </a:r>
            <a:r>
              <a:rPr dirty="0" sz="2800">
                <a:latin typeface="Times New Roman"/>
                <a:cs typeface="Times New Roman"/>
              </a:rPr>
              <a:t>neutrons.</a:t>
            </a:r>
            <a:endParaRPr sz="2800">
              <a:latin typeface="Times New Roman"/>
              <a:cs typeface="Times New Roman"/>
            </a:endParaRPr>
          </a:p>
          <a:p>
            <a:pPr marL="351155" marR="5080" indent="-339090">
              <a:lnSpc>
                <a:spcPts val="3030"/>
              </a:lnSpc>
              <a:spcBef>
                <a:spcPts val="210"/>
              </a:spcBef>
              <a:buFont typeface="Wingdings"/>
              <a:buChar char=""/>
              <a:tabLst>
                <a:tab pos="351155" algn="l"/>
                <a:tab pos="351790" algn="l"/>
                <a:tab pos="1869439" algn="l"/>
                <a:tab pos="2716530" algn="l"/>
                <a:tab pos="3878579" algn="l"/>
                <a:tab pos="4488180" algn="l"/>
                <a:tab pos="5748020" algn="l"/>
                <a:tab pos="6202045" algn="l"/>
                <a:tab pos="7717155" algn="l"/>
              </a:tabLst>
            </a:pPr>
            <a:r>
              <a:rPr dirty="0" sz="2800" spc="-10">
                <a:latin typeface="Times New Roman"/>
                <a:cs typeface="Times New Roman"/>
              </a:rPr>
              <a:t>E</a:t>
            </a:r>
            <a:r>
              <a:rPr dirty="0" sz="2800" spc="5">
                <a:latin typeface="Times New Roman"/>
                <a:cs typeface="Times New Roman"/>
              </a:rPr>
              <a:t>l</a:t>
            </a:r>
            <a:r>
              <a:rPr dirty="0" sz="2800">
                <a:latin typeface="Times New Roman"/>
                <a:cs typeface="Times New Roman"/>
              </a:rPr>
              <a:t>e</a:t>
            </a:r>
            <a:r>
              <a:rPr dirty="0" sz="2800" spc="-25">
                <a:latin typeface="Times New Roman"/>
                <a:cs typeface="Times New Roman"/>
              </a:rPr>
              <a:t>c</a:t>
            </a:r>
            <a:r>
              <a:rPr dirty="0" sz="2800" spc="5">
                <a:latin typeface="Times New Roman"/>
                <a:cs typeface="Times New Roman"/>
              </a:rPr>
              <a:t>t</a:t>
            </a:r>
            <a:r>
              <a:rPr dirty="0" sz="2800" spc="-25">
                <a:latin typeface="Times New Roman"/>
                <a:cs typeface="Times New Roman"/>
              </a:rPr>
              <a:t>r</a:t>
            </a:r>
            <a:r>
              <a:rPr dirty="0" sz="2800" spc="10">
                <a:latin typeface="Times New Roman"/>
                <a:cs typeface="Times New Roman"/>
              </a:rPr>
              <a:t>o</a:t>
            </a:r>
            <a:r>
              <a:rPr dirty="0" sz="2800" spc="-10">
                <a:latin typeface="Times New Roman"/>
                <a:cs typeface="Times New Roman"/>
              </a:rPr>
              <a:t>n</a:t>
            </a:r>
            <a:r>
              <a:rPr dirty="0" sz="2800">
                <a:latin typeface="Times New Roman"/>
                <a:cs typeface="Times New Roman"/>
              </a:rPr>
              <a:t>s</a:t>
            </a:r>
            <a:r>
              <a:rPr dirty="0" sz="2800">
                <a:latin typeface="Times New Roman"/>
                <a:cs typeface="Times New Roman"/>
              </a:rPr>
              <a:t>	</a:t>
            </a:r>
            <a:r>
              <a:rPr dirty="0" sz="2800" spc="15">
                <a:latin typeface="Times New Roman"/>
                <a:cs typeface="Times New Roman"/>
              </a:rPr>
              <a:t>o</a:t>
            </a:r>
            <a:r>
              <a:rPr dirty="0" sz="2800" spc="-25">
                <a:latin typeface="Times New Roman"/>
                <a:cs typeface="Times New Roman"/>
              </a:rPr>
              <a:t>r</a:t>
            </a:r>
            <a:r>
              <a:rPr dirty="0" sz="2800" spc="15">
                <a:latin typeface="Times New Roman"/>
                <a:cs typeface="Times New Roman"/>
              </a:rPr>
              <a:t>b</a:t>
            </a:r>
            <a:r>
              <a:rPr dirty="0" sz="2800" spc="-15">
                <a:latin typeface="Times New Roman"/>
                <a:cs typeface="Times New Roman"/>
              </a:rPr>
              <a:t>i</a:t>
            </a:r>
            <a:r>
              <a:rPr dirty="0" sz="2800">
                <a:latin typeface="Times New Roman"/>
                <a:cs typeface="Times New Roman"/>
              </a:rPr>
              <a:t>t</a:t>
            </a:r>
            <a:r>
              <a:rPr dirty="0" sz="2800">
                <a:latin typeface="Times New Roman"/>
                <a:cs typeface="Times New Roman"/>
              </a:rPr>
              <a:t>	</a:t>
            </a:r>
            <a:r>
              <a:rPr dirty="0" sz="2800">
                <a:latin typeface="Times New Roman"/>
                <a:cs typeface="Times New Roman"/>
              </a:rPr>
              <a:t>a</a:t>
            </a:r>
            <a:r>
              <a:rPr dirty="0" sz="2800" spc="-25">
                <a:latin typeface="Times New Roman"/>
                <a:cs typeface="Times New Roman"/>
              </a:rPr>
              <a:t>r</a:t>
            </a:r>
            <a:r>
              <a:rPr dirty="0" sz="2800" spc="15">
                <a:latin typeface="Times New Roman"/>
                <a:cs typeface="Times New Roman"/>
              </a:rPr>
              <a:t>o</a:t>
            </a:r>
            <a:r>
              <a:rPr dirty="0" sz="2800" spc="-10">
                <a:latin typeface="Times New Roman"/>
                <a:cs typeface="Times New Roman"/>
              </a:rPr>
              <a:t>u</a:t>
            </a:r>
            <a:r>
              <a:rPr dirty="0" sz="2800" spc="15">
                <a:latin typeface="Times New Roman"/>
                <a:cs typeface="Times New Roman"/>
              </a:rPr>
              <a:t>n</a:t>
            </a:r>
            <a:r>
              <a:rPr dirty="0" sz="2800" spc="5">
                <a:latin typeface="Times New Roman"/>
                <a:cs typeface="Times New Roman"/>
              </a:rPr>
              <a:t>d</a:t>
            </a:r>
            <a:r>
              <a:rPr dirty="0" sz="2800">
                <a:latin typeface="Times New Roman"/>
                <a:cs typeface="Times New Roman"/>
              </a:rPr>
              <a:t>	</a:t>
            </a:r>
            <a:r>
              <a:rPr dirty="0" sz="2800" spc="5">
                <a:latin typeface="Times New Roman"/>
                <a:cs typeface="Times New Roman"/>
              </a:rPr>
              <a:t>t</a:t>
            </a:r>
            <a:r>
              <a:rPr dirty="0" sz="2800" spc="-10">
                <a:latin typeface="Times New Roman"/>
                <a:cs typeface="Times New Roman"/>
              </a:rPr>
              <a:t>h</a:t>
            </a:r>
            <a:r>
              <a:rPr dirty="0" sz="2800">
                <a:latin typeface="Times New Roman"/>
                <a:cs typeface="Times New Roman"/>
              </a:rPr>
              <a:t>e</a:t>
            </a:r>
            <a:r>
              <a:rPr dirty="0" sz="2800">
                <a:latin typeface="Times New Roman"/>
                <a:cs typeface="Times New Roman"/>
              </a:rPr>
              <a:t>	</a:t>
            </a:r>
            <a:r>
              <a:rPr dirty="0" sz="2800" spc="15">
                <a:latin typeface="Times New Roman"/>
                <a:cs typeface="Times New Roman"/>
              </a:rPr>
              <a:t>n</a:t>
            </a:r>
            <a:r>
              <a:rPr dirty="0" sz="2800" spc="-10">
                <a:latin typeface="Times New Roman"/>
                <a:cs typeface="Times New Roman"/>
              </a:rPr>
              <a:t>u</a:t>
            </a:r>
            <a:r>
              <a:rPr dirty="0" sz="2800" spc="-25">
                <a:latin typeface="Times New Roman"/>
                <a:cs typeface="Times New Roman"/>
              </a:rPr>
              <a:t>c</a:t>
            </a:r>
            <a:r>
              <a:rPr dirty="0" sz="2800" spc="5">
                <a:latin typeface="Times New Roman"/>
                <a:cs typeface="Times New Roman"/>
              </a:rPr>
              <a:t>l</a:t>
            </a:r>
            <a:r>
              <a:rPr dirty="0" sz="2800" spc="-25">
                <a:latin typeface="Times New Roman"/>
                <a:cs typeface="Times New Roman"/>
              </a:rPr>
              <a:t>e</a:t>
            </a:r>
            <a:r>
              <a:rPr dirty="0" sz="2800" spc="15">
                <a:latin typeface="Times New Roman"/>
                <a:cs typeface="Times New Roman"/>
              </a:rPr>
              <a:t>u</a:t>
            </a:r>
            <a:r>
              <a:rPr dirty="0" sz="2800">
                <a:latin typeface="Times New Roman"/>
                <a:cs typeface="Times New Roman"/>
              </a:rPr>
              <a:t>s</a:t>
            </a:r>
            <a:r>
              <a:rPr dirty="0" sz="2800">
                <a:latin typeface="Times New Roman"/>
                <a:cs typeface="Times New Roman"/>
              </a:rPr>
              <a:t>	</a:t>
            </a:r>
            <a:r>
              <a:rPr dirty="0" sz="2800" spc="10">
                <a:latin typeface="Times New Roman"/>
                <a:cs typeface="Times New Roman"/>
              </a:rPr>
              <a:t>i</a:t>
            </a:r>
            <a:r>
              <a:rPr dirty="0" sz="2800" spc="5">
                <a:latin typeface="Times New Roman"/>
                <a:cs typeface="Times New Roman"/>
              </a:rPr>
              <a:t>n</a:t>
            </a:r>
            <a:r>
              <a:rPr dirty="0" sz="2800">
                <a:latin typeface="Times New Roman"/>
                <a:cs typeface="Times New Roman"/>
              </a:rPr>
              <a:t>	</a:t>
            </a:r>
            <a:r>
              <a:rPr dirty="0" sz="2800" spc="-10">
                <a:latin typeface="Times New Roman"/>
                <a:cs typeface="Times New Roman"/>
              </a:rPr>
              <a:t>p</a:t>
            </a:r>
            <a:r>
              <a:rPr dirty="0" sz="2800">
                <a:latin typeface="Times New Roman"/>
                <a:cs typeface="Times New Roman"/>
              </a:rPr>
              <a:t>a</a:t>
            </a:r>
            <a:r>
              <a:rPr dirty="0" sz="2800" spc="-15">
                <a:latin typeface="Times New Roman"/>
                <a:cs typeface="Times New Roman"/>
              </a:rPr>
              <a:t>t</a:t>
            </a:r>
            <a:r>
              <a:rPr dirty="0" sz="2800" spc="10">
                <a:latin typeface="Times New Roman"/>
                <a:cs typeface="Times New Roman"/>
              </a:rPr>
              <a:t>h</a:t>
            </a:r>
            <a:r>
              <a:rPr dirty="0" sz="2800" spc="-10">
                <a:latin typeface="Times New Roman"/>
                <a:cs typeface="Times New Roman"/>
              </a:rPr>
              <a:t>w</a:t>
            </a:r>
            <a:r>
              <a:rPr dirty="0" sz="2800">
                <a:latin typeface="Times New Roman"/>
                <a:cs typeface="Times New Roman"/>
              </a:rPr>
              <a:t>a</a:t>
            </a:r>
            <a:r>
              <a:rPr dirty="0" sz="2800" spc="-35">
                <a:latin typeface="Times New Roman"/>
                <a:cs typeface="Times New Roman"/>
              </a:rPr>
              <a:t>y</a:t>
            </a:r>
            <a:r>
              <a:rPr dirty="0" sz="2800">
                <a:latin typeface="Times New Roman"/>
                <a:cs typeface="Times New Roman"/>
              </a:rPr>
              <a:t>s</a:t>
            </a:r>
            <a:r>
              <a:rPr dirty="0" sz="2800">
                <a:latin typeface="Times New Roman"/>
                <a:cs typeface="Times New Roman"/>
              </a:rPr>
              <a:t>	</a:t>
            </a:r>
            <a:r>
              <a:rPr dirty="0" sz="2800">
                <a:latin typeface="Times New Roman"/>
                <a:cs typeface="Times New Roman"/>
              </a:rPr>
              <a:t>ca</a:t>
            </a:r>
            <a:r>
              <a:rPr dirty="0" sz="2800" spc="-15">
                <a:latin typeface="Times New Roman"/>
                <a:cs typeface="Times New Roman"/>
              </a:rPr>
              <a:t>l</a:t>
            </a:r>
            <a:r>
              <a:rPr dirty="0" sz="2800" spc="5">
                <a:latin typeface="Times New Roman"/>
                <a:cs typeface="Times New Roman"/>
              </a:rPr>
              <a:t>l</a:t>
            </a:r>
            <a:r>
              <a:rPr dirty="0" sz="2800" spc="-25">
                <a:latin typeface="Times New Roman"/>
                <a:cs typeface="Times New Roman"/>
              </a:rPr>
              <a:t>e</a:t>
            </a:r>
            <a:r>
              <a:rPr dirty="0" sz="2800">
                <a:latin typeface="Times New Roman"/>
                <a:cs typeface="Times New Roman"/>
              </a:rPr>
              <a:t>d  </a:t>
            </a:r>
            <a:r>
              <a:rPr dirty="0" sz="2800">
                <a:latin typeface="Times New Roman"/>
                <a:cs typeface="Times New Roman"/>
              </a:rPr>
              <a:t>orbitals </a:t>
            </a:r>
            <a:r>
              <a:rPr dirty="0" sz="2800" spc="5">
                <a:latin typeface="Times New Roman"/>
                <a:cs typeface="Times New Roman"/>
              </a:rPr>
              <a:t>(or</a:t>
            </a:r>
            <a:r>
              <a:rPr dirty="0" sz="2800" spc="-85">
                <a:latin typeface="Times New Roman"/>
                <a:cs typeface="Times New Roman"/>
              </a:rPr>
              <a:t> </a:t>
            </a:r>
            <a:r>
              <a:rPr dirty="0" sz="2800" spc="5">
                <a:latin typeface="Times New Roman"/>
                <a:cs typeface="Times New Roman"/>
              </a:rPr>
              <a:t>shells).</a:t>
            </a:r>
            <a:endParaRPr sz="2800">
              <a:latin typeface="Times New Roman"/>
              <a:cs typeface="Times New Roman"/>
            </a:endParaRPr>
          </a:p>
          <a:p>
            <a:pPr marL="351155" indent="-339090">
              <a:lnSpc>
                <a:spcPts val="2805"/>
              </a:lnSpc>
              <a:buFont typeface="Wingdings"/>
              <a:buChar char=""/>
              <a:tabLst>
                <a:tab pos="351155" algn="l"/>
                <a:tab pos="351790" algn="l"/>
                <a:tab pos="1759585" algn="l"/>
                <a:tab pos="2515870" algn="l"/>
                <a:tab pos="4232275" algn="l"/>
                <a:tab pos="5680710" algn="l"/>
                <a:tab pos="6525259" algn="l"/>
                <a:tab pos="8128634" algn="l"/>
              </a:tabLst>
            </a:pPr>
            <a:r>
              <a:rPr dirty="0" sz="2800">
                <a:latin typeface="Times New Roman"/>
                <a:cs typeface="Times New Roman"/>
              </a:rPr>
              <a:t>Prot</a:t>
            </a:r>
            <a:r>
              <a:rPr dirty="0" sz="2800" spc="-15">
                <a:latin typeface="Times New Roman"/>
                <a:cs typeface="Times New Roman"/>
              </a:rPr>
              <a:t>o</a:t>
            </a:r>
            <a:r>
              <a:rPr dirty="0" sz="2800" spc="10">
                <a:latin typeface="Times New Roman"/>
                <a:cs typeface="Times New Roman"/>
              </a:rPr>
              <a:t>n</a:t>
            </a:r>
            <a:r>
              <a:rPr dirty="0" sz="2800">
                <a:latin typeface="Times New Roman"/>
                <a:cs typeface="Times New Roman"/>
              </a:rPr>
              <a:t>s</a:t>
            </a:r>
            <a:r>
              <a:rPr dirty="0" sz="2800">
                <a:latin typeface="Times New Roman"/>
                <a:cs typeface="Times New Roman"/>
              </a:rPr>
              <a:t>	</a:t>
            </a:r>
            <a:r>
              <a:rPr dirty="0" sz="2800">
                <a:latin typeface="Times New Roman"/>
                <a:cs typeface="Times New Roman"/>
              </a:rPr>
              <a:t>are</a:t>
            </a:r>
            <a:r>
              <a:rPr dirty="0" sz="2800">
                <a:latin typeface="Times New Roman"/>
                <a:cs typeface="Times New Roman"/>
              </a:rPr>
              <a:t>	</a:t>
            </a:r>
            <a:r>
              <a:rPr dirty="0" sz="2800" spc="-10">
                <a:latin typeface="Times New Roman"/>
                <a:cs typeface="Times New Roman"/>
              </a:rPr>
              <a:t>po</a:t>
            </a:r>
            <a:r>
              <a:rPr dirty="0" sz="2800" spc="-15">
                <a:latin typeface="Times New Roman"/>
                <a:cs typeface="Times New Roman"/>
              </a:rPr>
              <a:t>s</a:t>
            </a:r>
            <a:r>
              <a:rPr dirty="0" sz="2800" spc="5">
                <a:latin typeface="Times New Roman"/>
                <a:cs typeface="Times New Roman"/>
              </a:rPr>
              <a:t>i</a:t>
            </a:r>
            <a:r>
              <a:rPr dirty="0" sz="2800" spc="-15">
                <a:latin typeface="Times New Roman"/>
                <a:cs typeface="Times New Roman"/>
              </a:rPr>
              <a:t>ti</a:t>
            </a:r>
            <a:r>
              <a:rPr dirty="0" sz="2800" spc="10">
                <a:latin typeface="Times New Roman"/>
                <a:cs typeface="Times New Roman"/>
              </a:rPr>
              <a:t>v</a:t>
            </a:r>
            <a:r>
              <a:rPr dirty="0" sz="2800" spc="-25">
                <a:latin typeface="Times New Roman"/>
                <a:cs typeface="Times New Roman"/>
              </a:rPr>
              <a:t>e</a:t>
            </a:r>
            <a:r>
              <a:rPr dirty="0" sz="2800" spc="5">
                <a:latin typeface="Times New Roman"/>
                <a:cs typeface="Times New Roman"/>
              </a:rPr>
              <a:t>l</a:t>
            </a:r>
            <a:r>
              <a:rPr dirty="0" sz="2800" spc="5">
                <a:latin typeface="Times New Roman"/>
                <a:cs typeface="Times New Roman"/>
              </a:rPr>
              <a:t>y</a:t>
            </a:r>
            <a:r>
              <a:rPr dirty="0" sz="2800">
                <a:latin typeface="Times New Roman"/>
                <a:cs typeface="Times New Roman"/>
              </a:rPr>
              <a:t>	</a:t>
            </a:r>
            <a:r>
              <a:rPr dirty="0" sz="2800">
                <a:latin typeface="Times New Roman"/>
                <a:cs typeface="Times New Roman"/>
              </a:rPr>
              <a:t>c</a:t>
            </a:r>
            <a:r>
              <a:rPr dirty="0" sz="2800" spc="10">
                <a:latin typeface="Times New Roman"/>
                <a:cs typeface="Times New Roman"/>
              </a:rPr>
              <a:t>h</a:t>
            </a:r>
            <a:r>
              <a:rPr dirty="0" sz="2800">
                <a:latin typeface="Times New Roman"/>
                <a:cs typeface="Times New Roman"/>
              </a:rPr>
              <a:t>ar</a:t>
            </a:r>
            <a:r>
              <a:rPr dirty="0" sz="2800" spc="-10">
                <a:latin typeface="Times New Roman"/>
                <a:cs typeface="Times New Roman"/>
              </a:rPr>
              <a:t>g</a:t>
            </a:r>
            <a:r>
              <a:rPr dirty="0" sz="2800" spc="-25">
                <a:latin typeface="Times New Roman"/>
                <a:cs typeface="Times New Roman"/>
              </a:rPr>
              <a:t>e</a:t>
            </a:r>
            <a:r>
              <a:rPr dirty="0" sz="2800" spc="5">
                <a:latin typeface="Times New Roman"/>
                <a:cs typeface="Times New Roman"/>
              </a:rPr>
              <a:t>d</a:t>
            </a:r>
            <a:r>
              <a:rPr dirty="0" sz="2800">
                <a:latin typeface="Times New Roman"/>
                <a:cs typeface="Times New Roman"/>
              </a:rPr>
              <a:t>	</a:t>
            </a:r>
            <a:r>
              <a:rPr dirty="0" sz="2800">
                <a:latin typeface="Times New Roman"/>
                <a:cs typeface="Times New Roman"/>
              </a:rPr>
              <a:t>(+),</a:t>
            </a:r>
            <a:r>
              <a:rPr dirty="0" sz="2800">
                <a:latin typeface="Times New Roman"/>
                <a:cs typeface="Times New Roman"/>
              </a:rPr>
              <a:t>	</a:t>
            </a:r>
            <a:r>
              <a:rPr dirty="0" sz="2800">
                <a:latin typeface="Times New Roman"/>
                <a:cs typeface="Times New Roman"/>
              </a:rPr>
              <a:t>e</a:t>
            </a:r>
            <a:r>
              <a:rPr dirty="0" sz="2800" spc="5">
                <a:latin typeface="Times New Roman"/>
                <a:cs typeface="Times New Roman"/>
              </a:rPr>
              <a:t>l</a:t>
            </a:r>
            <a:r>
              <a:rPr dirty="0" sz="2800" spc="-25">
                <a:latin typeface="Times New Roman"/>
                <a:cs typeface="Times New Roman"/>
              </a:rPr>
              <a:t>ec</a:t>
            </a:r>
            <a:r>
              <a:rPr dirty="0" sz="2800" spc="5">
                <a:latin typeface="Times New Roman"/>
                <a:cs typeface="Times New Roman"/>
              </a:rPr>
              <a:t>t</a:t>
            </a:r>
            <a:r>
              <a:rPr dirty="0" sz="2800">
                <a:latin typeface="Times New Roman"/>
                <a:cs typeface="Times New Roman"/>
              </a:rPr>
              <a:t>r</a:t>
            </a:r>
            <a:r>
              <a:rPr dirty="0" sz="2800" spc="-10">
                <a:latin typeface="Times New Roman"/>
                <a:cs typeface="Times New Roman"/>
              </a:rPr>
              <a:t>on</a:t>
            </a:r>
            <a:r>
              <a:rPr dirty="0" sz="2800">
                <a:latin typeface="Times New Roman"/>
                <a:cs typeface="Times New Roman"/>
              </a:rPr>
              <a:t>s</a:t>
            </a:r>
            <a:r>
              <a:rPr dirty="0" sz="2800">
                <a:latin typeface="Times New Roman"/>
                <a:cs typeface="Times New Roman"/>
              </a:rPr>
              <a:t>	</a:t>
            </a:r>
            <a:r>
              <a:rPr dirty="0" sz="2800">
                <a:latin typeface="Times New Roman"/>
                <a:cs typeface="Times New Roman"/>
              </a:rPr>
              <a:t>are</a:t>
            </a:r>
            <a:endParaRPr sz="2800">
              <a:latin typeface="Times New Roman"/>
              <a:cs typeface="Times New Roman"/>
            </a:endParaRPr>
          </a:p>
          <a:p>
            <a:pPr marL="351155">
              <a:lnSpc>
                <a:spcPts val="3195"/>
              </a:lnSpc>
            </a:pPr>
            <a:r>
              <a:rPr dirty="0" sz="2800">
                <a:latin typeface="Times New Roman"/>
                <a:cs typeface="Times New Roman"/>
              </a:rPr>
              <a:t>negatively </a:t>
            </a:r>
            <a:r>
              <a:rPr dirty="0" sz="2800" spc="5">
                <a:latin typeface="Times New Roman"/>
                <a:cs typeface="Times New Roman"/>
              </a:rPr>
              <a:t>charged </a:t>
            </a:r>
            <a:r>
              <a:rPr dirty="0" sz="2800">
                <a:latin typeface="Times New Roman"/>
                <a:cs typeface="Times New Roman"/>
              </a:rPr>
              <a:t>(-), </a:t>
            </a:r>
            <a:r>
              <a:rPr dirty="0" sz="2800" spc="5">
                <a:latin typeface="Times New Roman"/>
                <a:cs typeface="Times New Roman"/>
              </a:rPr>
              <a:t>and neutrons </a:t>
            </a:r>
            <a:r>
              <a:rPr dirty="0" sz="2800">
                <a:latin typeface="Times New Roman"/>
                <a:cs typeface="Times New Roman"/>
              </a:rPr>
              <a:t>have </a:t>
            </a:r>
            <a:r>
              <a:rPr dirty="0" sz="2800" spc="5">
                <a:latin typeface="Times New Roman"/>
                <a:cs typeface="Times New Roman"/>
              </a:rPr>
              <a:t>no</a:t>
            </a:r>
            <a:r>
              <a:rPr dirty="0" sz="2800" spc="-310">
                <a:latin typeface="Times New Roman"/>
                <a:cs typeface="Times New Roman"/>
              </a:rPr>
              <a:t> </a:t>
            </a:r>
            <a:r>
              <a:rPr dirty="0" sz="2800" spc="5">
                <a:latin typeface="Times New Roman"/>
                <a:cs typeface="Times New Roman"/>
              </a:rPr>
              <a:t>charge.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2849879" y="4480559"/>
            <a:ext cx="3840479" cy="237038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5053584" y="1267967"/>
            <a:ext cx="2514960" cy="203476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 txBox="1"/>
          <p:nvPr/>
        </p:nvSpPr>
        <p:spPr>
          <a:xfrm>
            <a:off x="7609458" y="2194306"/>
            <a:ext cx="1104265" cy="603885"/>
          </a:xfrm>
          <a:prstGeom prst="rect">
            <a:avLst/>
          </a:prstGeom>
        </p:spPr>
        <p:txBody>
          <a:bodyPr wrap="square" lIns="0" tIns="46355" rIns="0" bIns="0" rtlCol="0" vert="horz">
            <a:spAutoFit/>
          </a:bodyPr>
          <a:lstStyle/>
          <a:p>
            <a:pPr marL="12700" marR="5080">
              <a:lnSpc>
                <a:spcPts val="2160"/>
              </a:lnSpc>
              <a:spcBef>
                <a:spcPts val="365"/>
              </a:spcBef>
            </a:pPr>
            <a:r>
              <a:rPr dirty="0" sz="2000" spc="-10" b="1">
                <a:latin typeface="Arial"/>
                <a:cs typeface="Arial"/>
              </a:rPr>
              <a:t>Ca</a:t>
            </a:r>
            <a:r>
              <a:rPr dirty="0" sz="2000" spc="-15" b="1">
                <a:latin typeface="Arial"/>
                <a:cs typeface="Arial"/>
              </a:rPr>
              <a:t>r</a:t>
            </a:r>
            <a:r>
              <a:rPr dirty="0" sz="2000" spc="-5" b="1">
                <a:latin typeface="Arial"/>
                <a:cs typeface="Arial"/>
              </a:rPr>
              <a:t>bo</a:t>
            </a:r>
            <a:r>
              <a:rPr dirty="0" sz="2000" spc="-5" b="1">
                <a:latin typeface="Arial"/>
                <a:cs typeface="Arial"/>
              </a:rPr>
              <a:t>x</a:t>
            </a:r>
            <a:r>
              <a:rPr dirty="0" sz="2000" spc="-40" b="1">
                <a:latin typeface="Arial"/>
                <a:cs typeface="Arial"/>
              </a:rPr>
              <a:t>y</a:t>
            </a:r>
            <a:r>
              <a:rPr dirty="0" sz="2000" spc="-5" b="1">
                <a:latin typeface="Arial"/>
                <a:cs typeface="Arial"/>
              </a:rPr>
              <a:t>l  </a:t>
            </a:r>
            <a:r>
              <a:rPr dirty="0" sz="2000" spc="-10" b="1">
                <a:latin typeface="Arial"/>
                <a:cs typeface="Arial"/>
              </a:rPr>
              <a:t>group</a:t>
            </a:r>
            <a:endParaRPr sz="20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188714" y="2231212"/>
            <a:ext cx="805180" cy="60452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ts val="2280"/>
              </a:lnSpc>
              <a:spcBef>
                <a:spcPts val="95"/>
              </a:spcBef>
            </a:pPr>
            <a:r>
              <a:rPr dirty="0" sz="2000" spc="-80" b="1">
                <a:latin typeface="Arial"/>
                <a:cs typeface="Arial"/>
              </a:rPr>
              <a:t>A</a:t>
            </a:r>
            <a:r>
              <a:rPr dirty="0" sz="2000" spc="-5" b="1">
                <a:latin typeface="Arial"/>
                <a:cs typeface="Arial"/>
              </a:rPr>
              <a:t>mi</a:t>
            </a:r>
            <a:r>
              <a:rPr dirty="0" sz="2000" b="1">
                <a:latin typeface="Arial"/>
                <a:cs typeface="Arial"/>
              </a:rPr>
              <a:t>n</a:t>
            </a:r>
            <a:r>
              <a:rPr dirty="0" sz="2000" spc="-5" b="1">
                <a:latin typeface="Arial"/>
                <a:cs typeface="Arial"/>
              </a:rPr>
              <a:t>o</a:t>
            </a:r>
            <a:endParaRPr sz="2000">
              <a:latin typeface="Arial"/>
              <a:cs typeface="Arial"/>
            </a:endParaRPr>
          </a:p>
          <a:p>
            <a:pPr marL="21590">
              <a:lnSpc>
                <a:spcPts val="2280"/>
              </a:lnSpc>
            </a:pPr>
            <a:r>
              <a:rPr dirty="0" sz="2000" spc="-5" b="1">
                <a:latin typeface="Arial"/>
                <a:cs typeface="Arial"/>
              </a:rPr>
              <a:t>Group</a:t>
            </a:r>
            <a:endParaRPr sz="20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894384" y="1743913"/>
            <a:ext cx="2332355" cy="880744"/>
          </a:xfrm>
          <a:prstGeom prst="rect">
            <a:avLst/>
          </a:prstGeom>
        </p:spPr>
        <p:txBody>
          <a:bodyPr wrap="square" lIns="0" tIns="13970" rIns="0" bIns="0" rtlCol="0" vert="horz">
            <a:spAutoFit/>
          </a:bodyPr>
          <a:lstStyle/>
          <a:p>
            <a:pPr marL="326390" marR="5080" indent="-314325">
              <a:lnSpc>
                <a:spcPct val="100000"/>
              </a:lnSpc>
              <a:spcBef>
                <a:spcPts val="110"/>
              </a:spcBef>
            </a:pPr>
            <a:r>
              <a:rPr dirty="0" sz="2800" spc="-5" b="1">
                <a:latin typeface="Times New Roman"/>
                <a:cs typeface="Times New Roman"/>
              </a:rPr>
              <a:t>Structure </a:t>
            </a:r>
            <a:r>
              <a:rPr dirty="0" sz="2800" spc="5" b="1">
                <a:latin typeface="Times New Roman"/>
                <a:cs typeface="Times New Roman"/>
              </a:rPr>
              <a:t>of</a:t>
            </a:r>
            <a:r>
              <a:rPr dirty="0" sz="2800" spc="-120" b="1">
                <a:latin typeface="Times New Roman"/>
                <a:cs typeface="Times New Roman"/>
              </a:rPr>
              <a:t> </a:t>
            </a:r>
            <a:r>
              <a:rPr dirty="0" sz="2800" spc="5" b="1">
                <a:latin typeface="Times New Roman"/>
                <a:cs typeface="Times New Roman"/>
              </a:rPr>
              <a:t>an  </a:t>
            </a:r>
            <a:r>
              <a:rPr dirty="0" sz="2800" b="1">
                <a:latin typeface="Times New Roman"/>
                <a:cs typeface="Times New Roman"/>
              </a:rPr>
              <a:t>amino</a:t>
            </a:r>
            <a:r>
              <a:rPr dirty="0" sz="2800" spc="-5" b="1">
                <a:latin typeface="Times New Roman"/>
                <a:cs typeface="Times New Roman"/>
              </a:rPr>
              <a:t> </a:t>
            </a:r>
            <a:r>
              <a:rPr dirty="0" sz="2800" spc="5" b="1">
                <a:latin typeface="Times New Roman"/>
                <a:cs typeface="Times New Roman"/>
              </a:rPr>
              <a:t>acid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44551" y="275031"/>
            <a:ext cx="8423275" cy="880744"/>
          </a:xfrm>
          <a:prstGeom prst="rect">
            <a:avLst/>
          </a:prstGeom>
        </p:spPr>
        <p:txBody>
          <a:bodyPr wrap="square" lIns="0" tIns="13970" rIns="0" bIns="0" rtlCol="0" vert="horz">
            <a:spAutoFit/>
          </a:bodyPr>
          <a:lstStyle/>
          <a:p>
            <a:pPr marL="350520" marR="5080" indent="-338455">
              <a:lnSpc>
                <a:spcPct val="100000"/>
              </a:lnSpc>
              <a:spcBef>
                <a:spcPts val="110"/>
              </a:spcBef>
              <a:buFont typeface="Wingdings"/>
              <a:buChar char=""/>
              <a:tabLst>
                <a:tab pos="350520" algn="l"/>
                <a:tab pos="351155" algn="l"/>
                <a:tab pos="942340" algn="l"/>
                <a:tab pos="1988185" algn="l"/>
                <a:tab pos="2734945" algn="l"/>
                <a:tab pos="4015740" algn="l"/>
                <a:tab pos="4469765" algn="l"/>
                <a:tab pos="5512435" algn="l"/>
                <a:tab pos="6497320" algn="l"/>
                <a:tab pos="7168515" algn="l"/>
              </a:tabLst>
            </a:pPr>
            <a:r>
              <a:rPr dirty="0" sz="2800" spc="-10">
                <a:latin typeface="Times New Roman"/>
                <a:cs typeface="Times New Roman"/>
              </a:rPr>
              <a:t>A</a:t>
            </a:r>
            <a:r>
              <a:rPr dirty="0" sz="2800" spc="5">
                <a:latin typeface="Times New Roman"/>
                <a:cs typeface="Times New Roman"/>
              </a:rPr>
              <a:t>n</a:t>
            </a:r>
            <a:r>
              <a:rPr dirty="0" sz="2800">
                <a:latin typeface="Times New Roman"/>
                <a:cs typeface="Times New Roman"/>
              </a:rPr>
              <a:t>	</a:t>
            </a:r>
            <a:r>
              <a:rPr dirty="0" sz="2800">
                <a:latin typeface="Times New Roman"/>
                <a:cs typeface="Times New Roman"/>
              </a:rPr>
              <a:t>a</a:t>
            </a:r>
            <a:r>
              <a:rPr dirty="0" sz="2800" spc="-50">
                <a:latin typeface="Times New Roman"/>
                <a:cs typeface="Times New Roman"/>
              </a:rPr>
              <a:t>m</a:t>
            </a:r>
            <a:r>
              <a:rPr dirty="0" sz="2800" spc="5">
                <a:latin typeface="Times New Roman"/>
                <a:cs typeface="Times New Roman"/>
              </a:rPr>
              <a:t>in</a:t>
            </a:r>
            <a:r>
              <a:rPr dirty="0" sz="2800" spc="5">
                <a:latin typeface="Times New Roman"/>
                <a:cs typeface="Times New Roman"/>
              </a:rPr>
              <a:t>o</a:t>
            </a:r>
            <a:r>
              <a:rPr dirty="0" sz="2800">
                <a:latin typeface="Times New Roman"/>
                <a:cs typeface="Times New Roman"/>
              </a:rPr>
              <a:t>	</a:t>
            </a:r>
            <a:r>
              <a:rPr dirty="0" sz="2800" spc="-25">
                <a:latin typeface="Times New Roman"/>
                <a:cs typeface="Times New Roman"/>
              </a:rPr>
              <a:t>a</a:t>
            </a:r>
            <a:r>
              <a:rPr dirty="0" sz="2800">
                <a:latin typeface="Times New Roman"/>
                <a:cs typeface="Times New Roman"/>
              </a:rPr>
              <a:t>c</a:t>
            </a:r>
            <a:r>
              <a:rPr dirty="0" sz="2800" spc="-15">
                <a:latin typeface="Times New Roman"/>
                <a:cs typeface="Times New Roman"/>
              </a:rPr>
              <a:t>i</a:t>
            </a:r>
            <a:r>
              <a:rPr dirty="0" sz="2800" spc="5">
                <a:latin typeface="Times New Roman"/>
                <a:cs typeface="Times New Roman"/>
              </a:rPr>
              <a:t>d</a:t>
            </a:r>
            <a:r>
              <a:rPr dirty="0" sz="2800">
                <a:latin typeface="Times New Roman"/>
                <a:cs typeface="Times New Roman"/>
              </a:rPr>
              <a:t>	</a:t>
            </a:r>
            <a:r>
              <a:rPr dirty="0" sz="2800" spc="-25">
                <a:latin typeface="Times New Roman"/>
                <a:cs typeface="Times New Roman"/>
              </a:rPr>
              <a:t>c</a:t>
            </a:r>
            <a:r>
              <a:rPr dirty="0" sz="2800" spc="10">
                <a:latin typeface="Times New Roman"/>
                <a:cs typeface="Times New Roman"/>
              </a:rPr>
              <a:t>o</a:t>
            </a:r>
            <a:r>
              <a:rPr dirty="0" sz="2800" spc="-10">
                <a:latin typeface="Times New Roman"/>
                <a:cs typeface="Times New Roman"/>
              </a:rPr>
              <a:t>n</a:t>
            </a:r>
            <a:r>
              <a:rPr dirty="0" sz="2800" spc="-15">
                <a:latin typeface="Times New Roman"/>
                <a:cs typeface="Times New Roman"/>
              </a:rPr>
              <a:t>s</a:t>
            </a:r>
            <a:r>
              <a:rPr dirty="0" sz="2800" spc="5">
                <a:latin typeface="Times New Roman"/>
                <a:cs typeface="Times New Roman"/>
              </a:rPr>
              <a:t>i</a:t>
            </a:r>
            <a:r>
              <a:rPr dirty="0" sz="2800" spc="-15">
                <a:latin typeface="Times New Roman"/>
                <a:cs typeface="Times New Roman"/>
              </a:rPr>
              <a:t>s</a:t>
            </a:r>
            <a:r>
              <a:rPr dirty="0" sz="2800" spc="-15">
                <a:latin typeface="Times New Roman"/>
                <a:cs typeface="Times New Roman"/>
              </a:rPr>
              <a:t>t</a:t>
            </a:r>
            <a:r>
              <a:rPr dirty="0" sz="2800">
                <a:latin typeface="Times New Roman"/>
                <a:cs typeface="Times New Roman"/>
              </a:rPr>
              <a:t>s</a:t>
            </a:r>
            <a:r>
              <a:rPr dirty="0" sz="2800">
                <a:latin typeface="Times New Roman"/>
                <a:cs typeface="Times New Roman"/>
              </a:rPr>
              <a:t>	</a:t>
            </a:r>
            <a:r>
              <a:rPr dirty="0" sz="2800" spc="15">
                <a:latin typeface="Times New Roman"/>
                <a:cs typeface="Times New Roman"/>
              </a:rPr>
              <a:t>o</a:t>
            </a:r>
            <a:r>
              <a:rPr dirty="0" sz="2800">
                <a:latin typeface="Times New Roman"/>
                <a:cs typeface="Times New Roman"/>
              </a:rPr>
              <a:t>f</a:t>
            </a:r>
            <a:r>
              <a:rPr dirty="0" sz="2800">
                <a:latin typeface="Times New Roman"/>
                <a:cs typeface="Times New Roman"/>
              </a:rPr>
              <a:t>	</a:t>
            </a:r>
            <a:r>
              <a:rPr dirty="0" sz="2800">
                <a:latin typeface="Times New Roman"/>
                <a:cs typeface="Times New Roman"/>
              </a:rPr>
              <a:t>a</a:t>
            </a:r>
            <a:r>
              <a:rPr dirty="0" sz="2800" spc="-50">
                <a:latin typeface="Times New Roman"/>
                <a:cs typeface="Times New Roman"/>
              </a:rPr>
              <a:t>m</a:t>
            </a:r>
            <a:r>
              <a:rPr dirty="0" sz="2800" spc="5">
                <a:latin typeface="Times New Roman"/>
                <a:cs typeface="Times New Roman"/>
              </a:rPr>
              <a:t>i</a:t>
            </a:r>
            <a:r>
              <a:rPr dirty="0" sz="2800" spc="-10">
                <a:latin typeface="Times New Roman"/>
                <a:cs typeface="Times New Roman"/>
              </a:rPr>
              <a:t>n</a:t>
            </a:r>
            <a:r>
              <a:rPr dirty="0" sz="2800" spc="5">
                <a:latin typeface="Times New Roman"/>
                <a:cs typeface="Times New Roman"/>
              </a:rPr>
              <a:t>o</a:t>
            </a:r>
            <a:r>
              <a:rPr dirty="0" sz="2800">
                <a:latin typeface="Times New Roman"/>
                <a:cs typeface="Times New Roman"/>
              </a:rPr>
              <a:t>	</a:t>
            </a:r>
            <a:r>
              <a:rPr dirty="0" sz="2800" spc="10">
                <a:latin typeface="Times New Roman"/>
                <a:cs typeface="Times New Roman"/>
              </a:rPr>
              <a:t>g</a:t>
            </a:r>
            <a:r>
              <a:rPr dirty="0" sz="2800" spc="-25">
                <a:latin typeface="Times New Roman"/>
                <a:cs typeface="Times New Roman"/>
              </a:rPr>
              <a:t>r</a:t>
            </a:r>
            <a:r>
              <a:rPr dirty="0" sz="2800" spc="10">
                <a:latin typeface="Times New Roman"/>
                <a:cs typeface="Times New Roman"/>
              </a:rPr>
              <a:t>o</a:t>
            </a:r>
            <a:r>
              <a:rPr dirty="0" sz="2800" spc="-10">
                <a:latin typeface="Times New Roman"/>
                <a:cs typeface="Times New Roman"/>
              </a:rPr>
              <a:t>u</a:t>
            </a:r>
            <a:r>
              <a:rPr dirty="0" sz="2800" spc="5">
                <a:latin typeface="Times New Roman"/>
                <a:cs typeface="Times New Roman"/>
              </a:rPr>
              <a:t>p</a:t>
            </a:r>
            <a:r>
              <a:rPr dirty="0" sz="2800">
                <a:latin typeface="Times New Roman"/>
                <a:cs typeface="Times New Roman"/>
              </a:rPr>
              <a:t>	</a:t>
            </a:r>
            <a:r>
              <a:rPr dirty="0" sz="2800" spc="5">
                <a:latin typeface="Times New Roman"/>
                <a:cs typeface="Times New Roman"/>
              </a:rPr>
              <a:t>and</a:t>
            </a:r>
            <a:r>
              <a:rPr dirty="0" sz="2800">
                <a:latin typeface="Times New Roman"/>
                <a:cs typeface="Times New Roman"/>
              </a:rPr>
              <a:t>	</a:t>
            </a:r>
            <a:r>
              <a:rPr dirty="0" sz="2800">
                <a:latin typeface="Times New Roman"/>
                <a:cs typeface="Times New Roman"/>
              </a:rPr>
              <a:t>ca</a:t>
            </a:r>
            <a:r>
              <a:rPr dirty="0" sz="2800" spc="-25">
                <a:latin typeface="Times New Roman"/>
                <a:cs typeface="Times New Roman"/>
              </a:rPr>
              <a:t>r</a:t>
            </a:r>
            <a:r>
              <a:rPr dirty="0" sz="2800" spc="-10">
                <a:latin typeface="Times New Roman"/>
                <a:cs typeface="Times New Roman"/>
              </a:rPr>
              <a:t>b</a:t>
            </a:r>
            <a:r>
              <a:rPr dirty="0" sz="2800" spc="10">
                <a:latin typeface="Times New Roman"/>
                <a:cs typeface="Times New Roman"/>
              </a:rPr>
              <a:t>ox</a:t>
            </a:r>
            <a:r>
              <a:rPr dirty="0" sz="2800" spc="-35">
                <a:latin typeface="Times New Roman"/>
                <a:cs typeface="Times New Roman"/>
              </a:rPr>
              <a:t>y</a:t>
            </a:r>
            <a:r>
              <a:rPr dirty="0" sz="2800">
                <a:latin typeface="Times New Roman"/>
                <a:cs typeface="Times New Roman"/>
              </a:rPr>
              <a:t>l  </a:t>
            </a:r>
            <a:r>
              <a:rPr dirty="0" sz="2800" spc="10">
                <a:latin typeface="Times New Roman"/>
                <a:cs typeface="Times New Roman"/>
              </a:rPr>
              <a:t>group </a:t>
            </a:r>
            <a:r>
              <a:rPr dirty="0" sz="2800" spc="5">
                <a:latin typeface="Times New Roman"/>
                <a:cs typeface="Times New Roman"/>
              </a:rPr>
              <a:t>attached to the </a:t>
            </a:r>
            <a:r>
              <a:rPr dirty="0" sz="2800" spc="-10">
                <a:latin typeface="Times New Roman"/>
                <a:cs typeface="Times New Roman"/>
              </a:rPr>
              <a:t>same </a:t>
            </a:r>
            <a:r>
              <a:rPr dirty="0" sz="2800" spc="5">
                <a:latin typeface="Times New Roman"/>
                <a:cs typeface="Times New Roman"/>
              </a:rPr>
              <a:t>carbon</a:t>
            </a:r>
            <a:r>
              <a:rPr dirty="0" sz="2800" spc="-270">
                <a:latin typeface="Times New Roman"/>
                <a:cs typeface="Times New Roman"/>
              </a:rPr>
              <a:t> </a:t>
            </a:r>
            <a:r>
              <a:rPr dirty="0" sz="2800" spc="-5">
                <a:latin typeface="Times New Roman"/>
                <a:cs typeface="Times New Roman"/>
              </a:rPr>
              <a:t>atom.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2023872" y="4422647"/>
            <a:ext cx="5650991" cy="1982562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8" name="object 8"/>
          <p:cNvSpPr/>
          <p:nvPr/>
        </p:nvSpPr>
        <p:spPr>
          <a:xfrm>
            <a:off x="2019300" y="4418076"/>
            <a:ext cx="5660390" cy="2146300"/>
          </a:xfrm>
          <a:custGeom>
            <a:avLst/>
            <a:gdLst/>
            <a:ahLst/>
            <a:cxnLst/>
            <a:rect l="l" t="t" r="r" b="b"/>
            <a:pathLst>
              <a:path w="5660390" h="2146300">
                <a:moveTo>
                  <a:pt x="0" y="2145792"/>
                </a:moveTo>
                <a:lnTo>
                  <a:pt x="5660136" y="2145792"/>
                </a:lnTo>
                <a:lnTo>
                  <a:pt x="5660136" y="0"/>
                </a:lnTo>
                <a:lnTo>
                  <a:pt x="0" y="0"/>
                </a:lnTo>
                <a:lnTo>
                  <a:pt x="0" y="2145792"/>
                </a:lnTo>
                <a:close/>
              </a:path>
            </a:pathLst>
          </a:custGeom>
          <a:ln w="9144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" name="object 9"/>
          <p:cNvSpPr txBox="1"/>
          <p:nvPr/>
        </p:nvSpPr>
        <p:spPr>
          <a:xfrm>
            <a:off x="213766" y="3425774"/>
            <a:ext cx="8748395" cy="880744"/>
          </a:xfrm>
          <a:prstGeom prst="rect">
            <a:avLst/>
          </a:prstGeom>
        </p:spPr>
        <p:txBody>
          <a:bodyPr wrap="square" lIns="0" tIns="13970" rIns="0" bIns="0" rtlCol="0" vert="horz">
            <a:spAutoFit/>
          </a:bodyPr>
          <a:lstStyle/>
          <a:p>
            <a:pPr marL="350520" marR="5080" indent="-338455">
              <a:lnSpc>
                <a:spcPct val="100000"/>
              </a:lnSpc>
              <a:spcBef>
                <a:spcPts val="110"/>
              </a:spcBef>
              <a:buFont typeface="Wingdings"/>
              <a:buChar char=""/>
              <a:tabLst>
                <a:tab pos="350520" algn="l"/>
                <a:tab pos="351155" algn="l"/>
                <a:tab pos="1341755" algn="l"/>
                <a:tab pos="2369185" algn="l"/>
                <a:tab pos="3238500" algn="l"/>
                <a:tab pos="5113655" algn="l"/>
                <a:tab pos="5805805" algn="l"/>
                <a:tab pos="7110730" algn="l"/>
                <a:tab pos="7604759" algn="l"/>
              </a:tabLst>
            </a:pPr>
            <a:r>
              <a:rPr dirty="0" sz="2800" spc="-30">
                <a:latin typeface="Times New Roman"/>
                <a:cs typeface="Times New Roman"/>
              </a:rPr>
              <a:t>W</a:t>
            </a:r>
            <a:r>
              <a:rPr dirty="0" sz="2800" spc="15">
                <a:latin typeface="Times New Roman"/>
                <a:cs typeface="Times New Roman"/>
              </a:rPr>
              <a:t>h</a:t>
            </a:r>
            <a:r>
              <a:rPr dirty="0" sz="2800">
                <a:latin typeface="Times New Roman"/>
                <a:cs typeface="Times New Roman"/>
              </a:rPr>
              <a:t>en</a:t>
            </a:r>
            <a:r>
              <a:rPr dirty="0" sz="2800">
                <a:latin typeface="Times New Roman"/>
                <a:cs typeface="Times New Roman"/>
              </a:rPr>
              <a:t>	</a:t>
            </a:r>
            <a:r>
              <a:rPr dirty="0" sz="2800">
                <a:latin typeface="Times New Roman"/>
                <a:cs typeface="Times New Roman"/>
              </a:rPr>
              <a:t>a</a:t>
            </a:r>
            <a:r>
              <a:rPr dirty="0" sz="2800" spc="-50">
                <a:latin typeface="Times New Roman"/>
                <a:cs typeface="Times New Roman"/>
              </a:rPr>
              <a:t>m</a:t>
            </a:r>
            <a:r>
              <a:rPr dirty="0" sz="2800" spc="5">
                <a:latin typeface="Times New Roman"/>
                <a:cs typeface="Times New Roman"/>
              </a:rPr>
              <a:t>i</a:t>
            </a:r>
            <a:r>
              <a:rPr dirty="0" sz="2800" spc="-10">
                <a:latin typeface="Times New Roman"/>
                <a:cs typeface="Times New Roman"/>
              </a:rPr>
              <a:t>n</a:t>
            </a:r>
            <a:r>
              <a:rPr dirty="0" sz="2800" spc="5">
                <a:latin typeface="Times New Roman"/>
                <a:cs typeface="Times New Roman"/>
              </a:rPr>
              <a:t>o</a:t>
            </a:r>
            <a:r>
              <a:rPr dirty="0" sz="2800">
                <a:latin typeface="Times New Roman"/>
                <a:cs typeface="Times New Roman"/>
              </a:rPr>
              <a:t>	</a:t>
            </a:r>
            <a:r>
              <a:rPr dirty="0" sz="2800" spc="-25">
                <a:latin typeface="Times New Roman"/>
                <a:cs typeface="Times New Roman"/>
              </a:rPr>
              <a:t>ac</a:t>
            </a:r>
            <a:r>
              <a:rPr dirty="0" sz="2800" spc="5">
                <a:latin typeface="Times New Roman"/>
                <a:cs typeface="Times New Roman"/>
              </a:rPr>
              <a:t>i</a:t>
            </a:r>
            <a:r>
              <a:rPr dirty="0" sz="2800" spc="-10">
                <a:latin typeface="Times New Roman"/>
                <a:cs typeface="Times New Roman"/>
              </a:rPr>
              <a:t>d</a:t>
            </a:r>
            <a:r>
              <a:rPr dirty="0" sz="2800">
                <a:latin typeface="Times New Roman"/>
                <a:cs typeface="Times New Roman"/>
              </a:rPr>
              <a:t>s</a:t>
            </a:r>
            <a:r>
              <a:rPr dirty="0" sz="2800">
                <a:latin typeface="Times New Roman"/>
                <a:cs typeface="Times New Roman"/>
              </a:rPr>
              <a:t>	</a:t>
            </a:r>
            <a:r>
              <a:rPr dirty="0" sz="2800" spc="-25">
                <a:latin typeface="Times New Roman"/>
                <a:cs typeface="Times New Roman"/>
              </a:rPr>
              <a:t>(</a:t>
            </a:r>
            <a:r>
              <a:rPr dirty="0" sz="2800" spc="-50">
                <a:latin typeface="Times New Roman"/>
                <a:cs typeface="Times New Roman"/>
              </a:rPr>
              <a:t>m</a:t>
            </a:r>
            <a:r>
              <a:rPr dirty="0" sz="2800" spc="10">
                <a:latin typeface="Times New Roman"/>
                <a:cs typeface="Times New Roman"/>
              </a:rPr>
              <a:t>ono</a:t>
            </a:r>
            <a:r>
              <a:rPr dirty="0" sz="2800" spc="-50">
                <a:latin typeface="Times New Roman"/>
                <a:cs typeface="Times New Roman"/>
              </a:rPr>
              <a:t>m</a:t>
            </a:r>
            <a:r>
              <a:rPr dirty="0" sz="2800">
                <a:latin typeface="Times New Roman"/>
                <a:cs typeface="Times New Roman"/>
              </a:rPr>
              <a:t>er</a:t>
            </a:r>
            <a:r>
              <a:rPr dirty="0" sz="2800" spc="5">
                <a:latin typeface="Times New Roman"/>
                <a:cs typeface="Times New Roman"/>
              </a:rPr>
              <a:t>s</a:t>
            </a:r>
            <a:r>
              <a:rPr dirty="0" sz="2800">
                <a:latin typeface="Times New Roman"/>
                <a:cs typeface="Times New Roman"/>
              </a:rPr>
              <a:t>)</a:t>
            </a:r>
            <a:r>
              <a:rPr dirty="0" sz="2800">
                <a:latin typeface="Times New Roman"/>
                <a:cs typeface="Times New Roman"/>
              </a:rPr>
              <a:t>	</a:t>
            </a:r>
            <a:r>
              <a:rPr dirty="0" sz="2800" spc="5">
                <a:latin typeface="Times New Roman"/>
                <a:cs typeface="Times New Roman"/>
              </a:rPr>
              <a:t>l</a:t>
            </a:r>
            <a:r>
              <a:rPr dirty="0" sz="2800" spc="-15">
                <a:latin typeface="Times New Roman"/>
                <a:cs typeface="Times New Roman"/>
              </a:rPr>
              <a:t>in</a:t>
            </a:r>
            <a:r>
              <a:rPr dirty="0" sz="2800" spc="5">
                <a:latin typeface="Times New Roman"/>
                <a:cs typeface="Times New Roman"/>
              </a:rPr>
              <a:t>k</a:t>
            </a:r>
            <a:r>
              <a:rPr dirty="0" sz="2800">
                <a:latin typeface="Times New Roman"/>
                <a:cs typeface="Times New Roman"/>
              </a:rPr>
              <a:t>	</a:t>
            </a:r>
            <a:r>
              <a:rPr dirty="0" sz="2800" spc="5">
                <a:latin typeface="Times New Roman"/>
                <a:cs typeface="Times New Roman"/>
              </a:rPr>
              <a:t>t</a:t>
            </a:r>
            <a:r>
              <a:rPr dirty="0" sz="2800" spc="-10">
                <a:latin typeface="Times New Roman"/>
                <a:cs typeface="Times New Roman"/>
              </a:rPr>
              <a:t>o</a:t>
            </a:r>
            <a:r>
              <a:rPr dirty="0" sz="2800" spc="10">
                <a:latin typeface="Times New Roman"/>
                <a:cs typeface="Times New Roman"/>
              </a:rPr>
              <a:t>g</a:t>
            </a:r>
            <a:r>
              <a:rPr dirty="0" sz="2800" spc="-25">
                <a:latin typeface="Times New Roman"/>
                <a:cs typeface="Times New Roman"/>
              </a:rPr>
              <a:t>e</a:t>
            </a:r>
            <a:r>
              <a:rPr dirty="0" sz="2800" spc="5">
                <a:latin typeface="Times New Roman"/>
                <a:cs typeface="Times New Roman"/>
              </a:rPr>
              <a:t>t</a:t>
            </a:r>
            <a:r>
              <a:rPr dirty="0" sz="2800" spc="-10">
                <a:latin typeface="Times New Roman"/>
                <a:cs typeface="Times New Roman"/>
              </a:rPr>
              <a:t>h</a:t>
            </a:r>
            <a:r>
              <a:rPr dirty="0" sz="2800">
                <a:latin typeface="Times New Roman"/>
                <a:cs typeface="Times New Roman"/>
              </a:rPr>
              <a:t>er</a:t>
            </a:r>
            <a:r>
              <a:rPr dirty="0" sz="2800">
                <a:latin typeface="Times New Roman"/>
                <a:cs typeface="Times New Roman"/>
              </a:rPr>
              <a:t>	</a:t>
            </a:r>
            <a:r>
              <a:rPr dirty="0" sz="2800" spc="15">
                <a:latin typeface="Times New Roman"/>
                <a:cs typeface="Times New Roman"/>
              </a:rPr>
              <a:t>b</a:t>
            </a:r>
            <a:r>
              <a:rPr dirty="0" sz="2800" spc="5">
                <a:latin typeface="Times New Roman"/>
                <a:cs typeface="Times New Roman"/>
              </a:rPr>
              <a:t>y</a:t>
            </a:r>
            <a:r>
              <a:rPr dirty="0" sz="2800">
                <a:latin typeface="Times New Roman"/>
                <a:cs typeface="Times New Roman"/>
              </a:rPr>
              <a:t>	</a:t>
            </a:r>
            <a:r>
              <a:rPr dirty="0" sz="2800" b="1">
                <a:latin typeface="Times New Roman"/>
                <a:cs typeface="Times New Roman"/>
              </a:rPr>
              <a:t>peptide  </a:t>
            </a:r>
            <a:r>
              <a:rPr dirty="0" sz="2800" spc="5" b="1">
                <a:latin typeface="Times New Roman"/>
                <a:cs typeface="Times New Roman"/>
              </a:rPr>
              <a:t>bonds </a:t>
            </a:r>
            <a:r>
              <a:rPr dirty="0" sz="2800" spc="5">
                <a:latin typeface="Times New Roman"/>
                <a:cs typeface="Times New Roman"/>
              </a:rPr>
              <a:t>they form </a:t>
            </a:r>
            <a:r>
              <a:rPr dirty="0" sz="2800">
                <a:latin typeface="Times New Roman"/>
                <a:cs typeface="Times New Roman"/>
              </a:rPr>
              <a:t>a </a:t>
            </a:r>
            <a:r>
              <a:rPr dirty="0" sz="2800" spc="5">
                <a:latin typeface="Times New Roman"/>
                <a:cs typeface="Times New Roman"/>
              </a:rPr>
              <a:t>protein</a:t>
            </a:r>
            <a:r>
              <a:rPr dirty="0" sz="2800" spc="-215">
                <a:latin typeface="Times New Roman"/>
                <a:cs typeface="Times New Roman"/>
              </a:rPr>
              <a:t> </a:t>
            </a:r>
            <a:r>
              <a:rPr dirty="0" sz="2800" spc="-5">
                <a:latin typeface="Times New Roman"/>
                <a:cs typeface="Times New Roman"/>
              </a:rPr>
              <a:t>(polymer).</a:t>
            </a:r>
            <a:endParaRPr sz="2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541777" y="70561"/>
            <a:ext cx="3718560" cy="695325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u="none"/>
              <a:t>4. </a:t>
            </a:r>
            <a:r>
              <a:rPr dirty="0" spc="-5"/>
              <a:t>Nucleic</a:t>
            </a:r>
            <a:r>
              <a:rPr dirty="0" spc="70"/>
              <a:t> </a:t>
            </a:r>
            <a:r>
              <a:rPr dirty="0" spc="-5"/>
              <a:t>acids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44551" y="917193"/>
            <a:ext cx="8424545" cy="301498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350520" marR="5080" indent="-338455">
              <a:lnSpc>
                <a:spcPct val="100000"/>
              </a:lnSpc>
              <a:spcBef>
                <a:spcPts val="105"/>
              </a:spcBef>
              <a:buFont typeface="Wingdings"/>
              <a:buChar char=""/>
              <a:tabLst>
                <a:tab pos="350520" algn="l"/>
                <a:tab pos="351155" algn="l"/>
                <a:tab pos="1677035" algn="l"/>
                <a:tab pos="2628265" algn="l"/>
                <a:tab pos="3284220" algn="l"/>
                <a:tab pos="4573905" algn="l"/>
                <a:tab pos="6232525" algn="l"/>
                <a:tab pos="6985634" algn="l"/>
                <a:tab pos="7900034" algn="l"/>
              </a:tabLst>
            </a:pPr>
            <a:r>
              <a:rPr dirty="0" sz="2800" spc="-5">
                <a:latin typeface="Times New Roman"/>
                <a:cs typeface="Times New Roman"/>
              </a:rPr>
              <a:t>N</a:t>
            </a:r>
            <a:r>
              <a:rPr dirty="0" sz="2800" spc="10">
                <a:latin typeface="Times New Roman"/>
                <a:cs typeface="Times New Roman"/>
              </a:rPr>
              <a:t>u</a:t>
            </a:r>
            <a:r>
              <a:rPr dirty="0" sz="2800">
                <a:latin typeface="Times New Roman"/>
                <a:cs typeface="Times New Roman"/>
              </a:rPr>
              <a:t>cl</a:t>
            </a:r>
            <a:r>
              <a:rPr dirty="0" sz="2800" spc="-30">
                <a:latin typeface="Times New Roman"/>
                <a:cs typeface="Times New Roman"/>
              </a:rPr>
              <a:t>e</a:t>
            </a:r>
            <a:r>
              <a:rPr dirty="0" sz="2800" spc="10">
                <a:latin typeface="Times New Roman"/>
                <a:cs typeface="Times New Roman"/>
              </a:rPr>
              <a:t>i</a:t>
            </a:r>
            <a:r>
              <a:rPr dirty="0" sz="2800">
                <a:latin typeface="Times New Roman"/>
                <a:cs typeface="Times New Roman"/>
              </a:rPr>
              <a:t>c</a:t>
            </a:r>
            <a:r>
              <a:rPr dirty="0" sz="2800">
                <a:latin typeface="Times New Roman"/>
                <a:cs typeface="Times New Roman"/>
              </a:rPr>
              <a:t>	</a:t>
            </a:r>
            <a:r>
              <a:rPr dirty="0" sz="2800">
                <a:latin typeface="Times New Roman"/>
                <a:cs typeface="Times New Roman"/>
              </a:rPr>
              <a:t>a</a:t>
            </a:r>
            <a:r>
              <a:rPr dirty="0" sz="2800" spc="-25">
                <a:latin typeface="Times New Roman"/>
                <a:cs typeface="Times New Roman"/>
              </a:rPr>
              <a:t>c</a:t>
            </a:r>
            <a:r>
              <a:rPr dirty="0" sz="2800" spc="5">
                <a:latin typeface="Times New Roman"/>
                <a:cs typeface="Times New Roman"/>
              </a:rPr>
              <a:t>i</a:t>
            </a:r>
            <a:r>
              <a:rPr dirty="0" sz="2800" spc="-15">
                <a:latin typeface="Times New Roman"/>
                <a:cs typeface="Times New Roman"/>
              </a:rPr>
              <a:t>d</a:t>
            </a:r>
            <a:r>
              <a:rPr dirty="0" sz="2800">
                <a:latin typeface="Times New Roman"/>
                <a:cs typeface="Times New Roman"/>
              </a:rPr>
              <a:t>s</a:t>
            </a:r>
            <a:r>
              <a:rPr dirty="0" sz="2800">
                <a:latin typeface="Times New Roman"/>
                <a:cs typeface="Times New Roman"/>
              </a:rPr>
              <a:t>	</a:t>
            </a:r>
            <a:r>
              <a:rPr dirty="0" sz="2800">
                <a:latin typeface="Times New Roman"/>
                <a:cs typeface="Times New Roman"/>
              </a:rPr>
              <a:t>are</a:t>
            </a:r>
            <a:r>
              <a:rPr dirty="0" sz="2800">
                <a:latin typeface="Times New Roman"/>
                <a:cs typeface="Times New Roman"/>
              </a:rPr>
              <a:t>	</a:t>
            </a:r>
            <a:r>
              <a:rPr dirty="0" sz="2800" spc="-15">
                <a:latin typeface="Times New Roman"/>
                <a:cs typeface="Times New Roman"/>
              </a:rPr>
              <a:t>o</a:t>
            </a:r>
            <a:r>
              <a:rPr dirty="0" sz="2800">
                <a:latin typeface="Times New Roman"/>
                <a:cs typeface="Times New Roman"/>
              </a:rPr>
              <a:t>r</a:t>
            </a:r>
            <a:r>
              <a:rPr dirty="0" sz="2800" spc="10">
                <a:latin typeface="Times New Roman"/>
                <a:cs typeface="Times New Roman"/>
              </a:rPr>
              <a:t>g</a:t>
            </a:r>
            <a:r>
              <a:rPr dirty="0" sz="2800" spc="-25">
                <a:latin typeface="Times New Roman"/>
                <a:cs typeface="Times New Roman"/>
              </a:rPr>
              <a:t>a</a:t>
            </a:r>
            <a:r>
              <a:rPr dirty="0" sz="2800" spc="5">
                <a:latin typeface="Times New Roman"/>
                <a:cs typeface="Times New Roman"/>
              </a:rPr>
              <a:t>n</a:t>
            </a:r>
            <a:r>
              <a:rPr dirty="0" sz="2800" spc="-15">
                <a:latin typeface="Times New Roman"/>
                <a:cs typeface="Times New Roman"/>
              </a:rPr>
              <a:t>i</a:t>
            </a:r>
            <a:r>
              <a:rPr dirty="0" sz="2800">
                <a:latin typeface="Times New Roman"/>
                <a:cs typeface="Times New Roman"/>
              </a:rPr>
              <a:t>c</a:t>
            </a:r>
            <a:r>
              <a:rPr dirty="0" sz="2800">
                <a:latin typeface="Times New Roman"/>
                <a:cs typeface="Times New Roman"/>
              </a:rPr>
              <a:t>	</a:t>
            </a:r>
            <a:r>
              <a:rPr dirty="0" sz="2800" spc="-40">
                <a:latin typeface="Times New Roman"/>
                <a:cs typeface="Times New Roman"/>
              </a:rPr>
              <a:t>m</a:t>
            </a:r>
            <a:r>
              <a:rPr dirty="0" sz="2800" spc="5">
                <a:latin typeface="Times New Roman"/>
                <a:cs typeface="Times New Roman"/>
              </a:rPr>
              <a:t>ol</a:t>
            </a:r>
            <a:r>
              <a:rPr dirty="0" sz="2800" spc="-25">
                <a:latin typeface="Times New Roman"/>
                <a:cs typeface="Times New Roman"/>
              </a:rPr>
              <a:t>e</a:t>
            </a:r>
            <a:r>
              <a:rPr dirty="0" sz="2800">
                <a:latin typeface="Times New Roman"/>
                <a:cs typeface="Times New Roman"/>
              </a:rPr>
              <a:t>c</a:t>
            </a:r>
            <a:r>
              <a:rPr dirty="0" sz="2800" spc="-15">
                <a:latin typeface="Times New Roman"/>
                <a:cs typeface="Times New Roman"/>
              </a:rPr>
              <a:t>ul</a:t>
            </a:r>
            <a:r>
              <a:rPr dirty="0" sz="2800">
                <a:latin typeface="Times New Roman"/>
                <a:cs typeface="Times New Roman"/>
              </a:rPr>
              <a:t>es</a:t>
            </a:r>
            <a:r>
              <a:rPr dirty="0" sz="2800">
                <a:latin typeface="Times New Roman"/>
                <a:cs typeface="Times New Roman"/>
              </a:rPr>
              <a:t>	</a:t>
            </a:r>
            <a:r>
              <a:rPr dirty="0" sz="2800" spc="-15">
                <a:latin typeface="Times New Roman"/>
                <a:cs typeface="Times New Roman"/>
              </a:rPr>
              <a:t>th</a:t>
            </a:r>
            <a:r>
              <a:rPr dirty="0" sz="2800">
                <a:latin typeface="Times New Roman"/>
                <a:cs typeface="Times New Roman"/>
              </a:rPr>
              <a:t>at</a:t>
            </a:r>
            <a:r>
              <a:rPr dirty="0" sz="2800">
                <a:latin typeface="Times New Roman"/>
                <a:cs typeface="Times New Roman"/>
              </a:rPr>
              <a:t>	</a:t>
            </a:r>
            <a:r>
              <a:rPr dirty="0" sz="2800" spc="-15">
                <a:latin typeface="Times New Roman"/>
                <a:cs typeface="Times New Roman"/>
              </a:rPr>
              <a:t>s</a:t>
            </a:r>
            <a:r>
              <a:rPr dirty="0" sz="2800" spc="5">
                <a:latin typeface="Times New Roman"/>
                <a:cs typeface="Times New Roman"/>
              </a:rPr>
              <a:t>to</a:t>
            </a:r>
            <a:r>
              <a:rPr dirty="0" sz="2800" spc="-25">
                <a:latin typeface="Times New Roman"/>
                <a:cs typeface="Times New Roman"/>
              </a:rPr>
              <a:t>r</a:t>
            </a:r>
            <a:r>
              <a:rPr dirty="0" sz="2800">
                <a:latin typeface="Times New Roman"/>
                <a:cs typeface="Times New Roman"/>
              </a:rPr>
              <a:t>e</a:t>
            </a:r>
            <a:r>
              <a:rPr dirty="0" sz="2800">
                <a:latin typeface="Times New Roman"/>
                <a:cs typeface="Times New Roman"/>
              </a:rPr>
              <a:t>	</a:t>
            </a:r>
            <a:r>
              <a:rPr dirty="0" sz="2800" spc="-25">
                <a:latin typeface="Times New Roman"/>
                <a:cs typeface="Times New Roman"/>
              </a:rPr>
              <a:t>a</a:t>
            </a:r>
            <a:r>
              <a:rPr dirty="0" sz="2800" spc="-15">
                <a:latin typeface="Times New Roman"/>
                <a:cs typeface="Times New Roman"/>
              </a:rPr>
              <a:t>n</a:t>
            </a:r>
            <a:r>
              <a:rPr dirty="0" sz="2800">
                <a:latin typeface="Times New Roman"/>
                <a:cs typeface="Times New Roman"/>
              </a:rPr>
              <a:t>d  </a:t>
            </a:r>
            <a:r>
              <a:rPr dirty="0" sz="2800">
                <a:latin typeface="Times New Roman"/>
                <a:cs typeface="Times New Roman"/>
              </a:rPr>
              <a:t>transmit genetic (hereditary)</a:t>
            </a:r>
            <a:r>
              <a:rPr dirty="0" sz="2800" spc="-135">
                <a:latin typeface="Times New Roman"/>
                <a:cs typeface="Times New Roman"/>
              </a:rPr>
              <a:t> </a:t>
            </a:r>
            <a:r>
              <a:rPr dirty="0" sz="2800">
                <a:latin typeface="Times New Roman"/>
                <a:cs typeface="Times New Roman"/>
              </a:rPr>
              <a:t>information.</a:t>
            </a:r>
            <a:endParaRPr sz="2800">
              <a:latin typeface="Times New Roman"/>
              <a:cs typeface="Times New Roman"/>
            </a:endParaRPr>
          </a:p>
          <a:p>
            <a:pPr marL="350520" indent="-338455">
              <a:lnSpc>
                <a:spcPct val="100000"/>
              </a:lnSpc>
              <a:spcBef>
                <a:spcPts val="5"/>
              </a:spcBef>
              <a:buFont typeface="Wingdings"/>
              <a:buChar char=""/>
              <a:tabLst>
                <a:tab pos="350520" algn="l"/>
                <a:tab pos="351155" algn="l"/>
              </a:tabLst>
            </a:pPr>
            <a:r>
              <a:rPr dirty="0" sz="2800">
                <a:latin typeface="Times New Roman"/>
                <a:cs typeface="Times New Roman"/>
              </a:rPr>
              <a:t>Examples: </a:t>
            </a:r>
            <a:r>
              <a:rPr dirty="0" sz="2800" spc="-5">
                <a:latin typeface="Times New Roman"/>
                <a:cs typeface="Times New Roman"/>
              </a:rPr>
              <a:t>DNA </a:t>
            </a:r>
            <a:r>
              <a:rPr dirty="0" sz="2800">
                <a:latin typeface="Times New Roman"/>
                <a:cs typeface="Times New Roman"/>
              </a:rPr>
              <a:t>–</a:t>
            </a:r>
            <a:r>
              <a:rPr dirty="0" sz="2800" spc="-95">
                <a:latin typeface="Times New Roman"/>
                <a:cs typeface="Times New Roman"/>
              </a:rPr>
              <a:t> </a:t>
            </a:r>
            <a:r>
              <a:rPr dirty="0" sz="2800">
                <a:latin typeface="Times New Roman"/>
                <a:cs typeface="Times New Roman"/>
              </a:rPr>
              <a:t>RNA</a:t>
            </a:r>
            <a:endParaRPr sz="2800">
              <a:latin typeface="Times New Roman"/>
              <a:cs typeface="Times New Roman"/>
            </a:endParaRPr>
          </a:p>
          <a:p>
            <a:pPr marL="350520" indent="-338455">
              <a:lnSpc>
                <a:spcPct val="100000"/>
              </a:lnSpc>
              <a:buFont typeface="Wingdings"/>
              <a:buChar char=""/>
              <a:tabLst>
                <a:tab pos="350520" algn="l"/>
                <a:tab pos="351155" algn="l"/>
              </a:tabLst>
            </a:pPr>
            <a:r>
              <a:rPr dirty="0" sz="2800" spc="-5">
                <a:latin typeface="Times New Roman"/>
                <a:cs typeface="Times New Roman"/>
              </a:rPr>
              <a:t>DNA </a:t>
            </a:r>
            <a:r>
              <a:rPr dirty="0" sz="2800" spc="5">
                <a:latin typeface="Times New Roman"/>
                <a:cs typeface="Times New Roman"/>
              </a:rPr>
              <a:t>is </a:t>
            </a:r>
            <a:r>
              <a:rPr dirty="0" sz="2800">
                <a:latin typeface="Times New Roman"/>
                <a:cs typeface="Times New Roman"/>
              </a:rPr>
              <a:t>a </a:t>
            </a:r>
            <a:r>
              <a:rPr dirty="0" sz="2800" spc="5">
                <a:latin typeface="Times New Roman"/>
                <a:cs typeface="Times New Roman"/>
              </a:rPr>
              <a:t>double</a:t>
            </a:r>
            <a:r>
              <a:rPr dirty="0" sz="2800" spc="-145">
                <a:latin typeface="Times New Roman"/>
                <a:cs typeface="Times New Roman"/>
              </a:rPr>
              <a:t> </a:t>
            </a:r>
            <a:r>
              <a:rPr dirty="0" sz="2800" spc="5">
                <a:latin typeface="Times New Roman"/>
                <a:cs typeface="Times New Roman"/>
              </a:rPr>
              <a:t>strand.</a:t>
            </a:r>
            <a:endParaRPr sz="2800">
              <a:latin typeface="Times New Roman"/>
              <a:cs typeface="Times New Roman"/>
            </a:endParaRPr>
          </a:p>
          <a:p>
            <a:pPr marL="350520" indent="-338455">
              <a:lnSpc>
                <a:spcPct val="100000"/>
              </a:lnSpc>
              <a:buFont typeface="Wingdings"/>
              <a:buChar char=""/>
              <a:tabLst>
                <a:tab pos="350520" algn="l"/>
                <a:tab pos="351155" algn="l"/>
              </a:tabLst>
            </a:pPr>
            <a:r>
              <a:rPr dirty="0" sz="2800">
                <a:latin typeface="Times New Roman"/>
                <a:cs typeface="Times New Roman"/>
              </a:rPr>
              <a:t>RNA </a:t>
            </a:r>
            <a:r>
              <a:rPr dirty="0" sz="2800" spc="5">
                <a:latin typeface="Times New Roman"/>
                <a:cs typeface="Times New Roman"/>
              </a:rPr>
              <a:t>is </a:t>
            </a:r>
            <a:r>
              <a:rPr dirty="0" sz="2800">
                <a:latin typeface="Times New Roman"/>
                <a:cs typeface="Times New Roman"/>
              </a:rPr>
              <a:t>a </a:t>
            </a:r>
            <a:r>
              <a:rPr dirty="0" sz="2800" spc="10">
                <a:latin typeface="Times New Roman"/>
                <a:cs typeface="Times New Roman"/>
              </a:rPr>
              <a:t>single</a:t>
            </a:r>
            <a:r>
              <a:rPr dirty="0" sz="2800" spc="-160">
                <a:latin typeface="Times New Roman"/>
                <a:cs typeface="Times New Roman"/>
              </a:rPr>
              <a:t> </a:t>
            </a:r>
            <a:r>
              <a:rPr dirty="0" sz="2800" spc="5">
                <a:latin typeface="Times New Roman"/>
                <a:cs typeface="Times New Roman"/>
              </a:rPr>
              <a:t>strand.</a:t>
            </a:r>
            <a:endParaRPr sz="2800">
              <a:latin typeface="Times New Roman"/>
              <a:cs typeface="Times New Roman"/>
            </a:endParaRPr>
          </a:p>
          <a:p>
            <a:pPr marL="350520" marR="6350" indent="-338455">
              <a:lnSpc>
                <a:spcPct val="100000"/>
              </a:lnSpc>
              <a:spcBef>
                <a:spcPts val="5"/>
              </a:spcBef>
              <a:buFont typeface="Wingdings"/>
              <a:buChar char=""/>
              <a:tabLst>
                <a:tab pos="350520" algn="l"/>
                <a:tab pos="351155" algn="l"/>
                <a:tab pos="902335" algn="l"/>
                <a:tab pos="2241550" algn="l"/>
                <a:tab pos="3149600" algn="l"/>
                <a:tab pos="4881880" algn="l"/>
                <a:tab pos="6183630" algn="l"/>
                <a:tab pos="6793230" algn="l"/>
              </a:tabLst>
            </a:pPr>
            <a:r>
              <a:rPr dirty="0" sz="2800" spc="5">
                <a:latin typeface="Times New Roman"/>
                <a:cs typeface="Times New Roman"/>
              </a:rPr>
              <a:t>A</a:t>
            </a:r>
            <a:r>
              <a:rPr dirty="0" sz="2800" spc="5">
                <a:latin typeface="Times New Roman"/>
                <a:cs typeface="Times New Roman"/>
              </a:rPr>
              <a:t>	</a:t>
            </a:r>
            <a:r>
              <a:rPr dirty="0" sz="2800" spc="5">
                <a:latin typeface="Times New Roman"/>
                <a:cs typeface="Times New Roman"/>
              </a:rPr>
              <a:t>n</a:t>
            </a:r>
            <a:r>
              <a:rPr dirty="0" sz="2800" spc="-15">
                <a:latin typeface="Times New Roman"/>
                <a:cs typeface="Times New Roman"/>
              </a:rPr>
              <a:t>u</a:t>
            </a:r>
            <a:r>
              <a:rPr dirty="0" sz="2800" spc="-25">
                <a:latin typeface="Times New Roman"/>
                <a:cs typeface="Times New Roman"/>
              </a:rPr>
              <a:t>c</a:t>
            </a:r>
            <a:r>
              <a:rPr dirty="0" sz="2800" spc="5">
                <a:latin typeface="Times New Roman"/>
                <a:cs typeface="Times New Roman"/>
              </a:rPr>
              <a:t>l</a:t>
            </a:r>
            <a:r>
              <a:rPr dirty="0" sz="2800" spc="-25">
                <a:latin typeface="Times New Roman"/>
                <a:cs typeface="Times New Roman"/>
              </a:rPr>
              <a:t>e</a:t>
            </a:r>
            <a:r>
              <a:rPr dirty="0" sz="2800" spc="5">
                <a:latin typeface="Times New Roman"/>
                <a:cs typeface="Times New Roman"/>
              </a:rPr>
              <a:t>i</a:t>
            </a:r>
            <a:r>
              <a:rPr dirty="0" sz="2800">
                <a:latin typeface="Times New Roman"/>
                <a:cs typeface="Times New Roman"/>
              </a:rPr>
              <a:t>c</a:t>
            </a:r>
            <a:r>
              <a:rPr dirty="0" sz="2800">
                <a:latin typeface="Times New Roman"/>
                <a:cs typeface="Times New Roman"/>
              </a:rPr>
              <a:t>	</a:t>
            </a:r>
            <a:r>
              <a:rPr dirty="0" sz="2800">
                <a:latin typeface="Times New Roman"/>
                <a:cs typeface="Times New Roman"/>
              </a:rPr>
              <a:t>a</a:t>
            </a:r>
            <a:r>
              <a:rPr dirty="0" sz="2800" spc="-25">
                <a:latin typeface="Times New Roman"/>
                <a:cs typeface="Times New Roman"/>
              </a:rPr>
              <a:t>c</a:t>
            </a:r>
            <a:r>
              <a:rPr dirty="0" sz="2800" spc="5">
                <a:latin typeface="Times New Roman"/>
                <a:cs typeface="Times New Roman"/>
              </a:rPr>
              <a:t>i</a:t>
            </a:r>
            <a:r>
              <a:rPr dirty="0" sz="2800">
                <a:latin typeface="Times New Roman"/>
                <a:cs typeface="Times New Roman"/>
              </a:rPr>
              <a:t>d</a:t>
            </a:r>
            <a:r>
              <a:rPr dirty="0" sz="2800">
                <a:latin typeface="Times New Roman"/>
                <a:cs typeface="Times New Roman"/>
              </a:rPr>
              <a:t>	</a:t>
            </a:r>
            <a:r>
              <a:rPr dirty="0" sz="2800" spc="-25">
                <a:latin typeface="Times New Roman"/>
                <a:cs typeface="Times New Roman"/>
              </a:rPr>
              <a:t>(</a:t>
            </a:r>
            <a:r>
              <a:rPr dirty="0" sz="2800" spc="-15">
                <a:latin typeface="Times New Roman"/>
                <a:cs typeface="Times New Roman"/>
              </a:rPr>
              <a:t>p</a:t>
            </a:r>
            <a:r>
              <a:rPr dirty="0" sz="2800" spc="5">
                <a:latin typeface="Times New Roman"/>
                <a:cs typeface="Times New Roman"/>
              </a:rPr>
              <a:t>ol</a:t>
            </a:r>
            <a:r>
              <a:rPr dirty="0" sz="2800" spc="-15">
                <a:latin typeface="Times New Roman"/>
                <a:cs typeface="Times New Roman"/>
              </a:rPr>
              <a:t>y</a:t>
            </a:r>
            <a:r>
              <a:rPr dirty="0" sz="2800" spc="-45">
                <a:latin typeface="Times New Roman"/>
                <a:cs typeface="Times New Roman"/>
              </a:rPr>
              <a:t>m</a:t>
            </a:r>
            <a:r>
              <a:rPr dirty="0" sz="2800">
                <a:latin typeface="Times New Roman"/>
                <a:cs typeface="Times New Roman"/>
              </a:rPr>
              <a:t>er)</a:t>
            </a:r>
            <a:r>
              <a:rPr dirty="0" sz="2800">
                <a:latin typeface="Times New Roman"/>
                <a:cs typeface="Times New Roman"/>
              </a:rPr>
              <a:t>	</a:t>
            </a:r>
            <a:r>
              <a:rPr dirty="0" sz="2800">
                <a:latin typeface="Times New Roman"/>
                <a:cs typeface="Times New Roman"/>
              </a:rPr>
              <a:t>c</a:t>
            </a:r>
            <a:r>
              <a:rPr dirty="0" sz="2800" spc="-15">
                <a:latin typeface="Times New Roman"/>
                <a:cs typeface="Times New Roman"/>
              </a:rPr>
              <a:t>o</a:t>
            </a:r>
            <a:r>
              <a:rPr dirty="0" sz="2800" spc="5">
                <a:latin typeface="Times New Roman"/>
                <a:cs typeface="Times New Roman"/>
              </a:rPr>
              <a:t>n</a:t>
            </a:r>
            <a:r>
              <a:rPr dirty="0" sz="2800" spc="-15">
                <a:latin typeface="Times New Roman"/>
                <a:cs typeface="Times New Roman"/>
              </a:rPr>
              <a:t>s</a:t>
            </a:r>
            <a:r>
              <a:rPr dirty="0" sz="2800" spc="-15">
                <a:latin typeface="Times New Roman"/>
                <a:cs typeface="Times New Roman"/>
              </a:rPr>
              <a:t>i</a:t>
            </a:r>
            <a:r>
              <a:rPr dirty="0" sz="2800" spc="5">
                <a:latin typeface="Times New Roman"/>
                <a:cs typeface="Times New Roman"/>
              </a:rPr>
              <a:t>s</a:t>
            </a:r>
            <a:r>
              <a:rPr dirty="0" sz="2800">
                <a:latin typeface="Times New Roman"/>
                <a:cs typeface="Times New Roman"/>
              </a:rPr>
              <a:t>t</a:t>
            </a:r>
            <a:r>
              <a:rPr dirty="0" sz="2800">
                <a:latin typeface="Times New Roman"/>
                <a:cs typeface="Times New Roman"/>
              </a:rPr>
              <a:t>	</a:t>
            </a:r>
            <a:r>
              <a:rPr dirty="0" sz="2800" spc="10">
                <a:latin typeface="Times New Roman"/>
                <a:cs typeface="Times New Roman"/>
              </a:rPr>
              <a:t>o</a:t>
            </a:r>
            <a:r>
              <a:rPr dirty="0" sz="2800">
                <a:latin typeface="Times New Roman"/>
                <a:cs typeface="Times New Roman"/>
              </a:rPr>
              <a:t>f</a:t>
            </a:r>
            <a:r>
              <a:rPr dirty="0" sz="2800">
                <a:latin typeface="Times New Roman"/>
                <a:cs typeface="Times New Roman"/>
              </a:rPr>
              <a:t>	</a:t>
            </a:r>
            <a:r>
              <a:rPr dirty="0" sz="2800" spc="5">
                <a:latin typeface="Times New Roman"/>
                <a:cs typeface="Times New Roman"/>
              </a:rPr>
              <a:t>n</a:t>
            </a:r>
            <a:r>
              <a:rPr dirty="0" sz="2800" spc="-15">
                <a:latin typeface="Times New Roman"/>
                <a:cs typeface="Times New Roman"/>
              </a:rPr>
              <a:t>u</a:t>
            </a:r>
            <a:r>
              <a:rPr dirty="0" sz="2800">
                <a:latin typeface="Times New Roman"/>
                <a:cs typeface="Times New Roman"/>
              </a:rPr>
              <a:t>c</a:t>
            </a:r>
            <a:r>
              <a:rPr dirty="0" sz="2800" spc="-15">
                <a:latin typeface="Times New Roman"/>
                <a:cs typeface="Times New Roman"/>
              </a:rPr>
              <a:t>l</a:t>
            </a:r>
            <a:r>
              <a:rPr dirty="0" sz="2800" spc="-25">
                <a:latin typeface="Times New Roman"/>
                <a:cs typeface="Times New Roman"/>
              </a:rPr>
              <a:t>e</a:t>
            </a:r>
            <a:r>
              <a:rPr dirty="0" sz="2800" spc="5">
                <a:latin typeface="Times New Roman"/>
                <a:cs typeface="Times New Roman"/>
              </a:rPr>
              <a:t>o</a:t>
            </a:r>
            <a:r>
              <a:rPr dirty="0" sz="2800" spc="-15">
                <a:latin typeface="Times New Roman"/>
                <a:cs typeface="Times New Roman"/>
              </a:rPr>
              <a:t>ti</a:t>
            </a:r>
            <a:r>
              <a:rPr dirty="0" sz="2800" spc="5">
                <a:latin typeface="Times New Roman"/>
                <a:cs typeface="Times New Roman"/>
              </a:rPr>
              <a:t>d</a:t>
            </a:r>
            <a:r>
              <a:rPr dirty="0" sz="2800" spc="-25">
                <a:latin typeface="Times New Roman"/>
                <a:cs typeface="Times New Roman"/>
              </a:rPr>
              <a:t>e</a:t>
            </a:r>
            <a:r>
              <a:rPr dirty="0" sz="2800">
                <a:latin typeface="Times New Roman"/>
                <a:cs typeface="Times New Roman"/>
              </a:rPr>
              <a:t>s  </a:t>
            </a:r>
            <a:r>
              <a:rPr dirty="0" sz="2800" spc="-5">
                <a:latin typeface="Times New Roman"/>
                <a:cs typeface="Times New Roman"/>
              </a:rPr>
              <a:t>(monomers).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3447288" y="3971544"/>
            <a:ext cx="5138927" cy="259994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3971544" y="3194304"/>
            <a:ext cx="4504882" cy="3048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 txBox="1"/>
          <p:nvPr/>
        </p:nvSpPr>
        <p:spPr>
          <a:xfrm>
            <a:off x="3877817" y="5259704"/>
            <a:ext cx="1440815" cy="878205"/>
          </a:xfrm>
          <a:prstGeom prst="rect">
            <a:avLst/>
          </a:prstGeom>
        </p:spPr>
        <p:txBody>
          <a:bodyPr wrap="square" lIns="0" tIns="46355" rIns="0" bIns="0" rtlCol="0" vert="horz">
            <a:spAutoFit/>
          </a:bodyPr>
          <a:lstStyle/>
          <a:p>
            <a:pPr algn="ctr" marL="12065" marR="5080" indent="3175">
              <a:lnSpc>
                <a:spcPts val="2160"/>
              </a:lnSpc>
              <a:spcBef>
                <a:spcPts val="365"/>
              </a:spcBef>
            </a:pPr>
            <a:r>
              <a:rPr dirty="0" sz="2000" spc="-5" b="1">
                <a:latin typeface="Times New Roman"/>
                <a:cs typeface="Times New Roman"/>
              </a:rPr>
              <a:t>Phosphate  </a:t>
            </a:r>
            <a:r>
              <a:rPr dirty="0" sz="2000" spc="-15" b="1">
                <a:latin typeface="Times New Roman"/>
                <a:cs typeface="Times New Roman"/>
              </a:rPr>
              <a:t>Group  </a:t>
            </a:r>
            <a:r>
              <a:rPr dirty="0" sz="2000" spc="-395" b="1">
                <a:latin typeface="Times New Roman"/>
                <a:cs typeface="Times New Roman"/>
              </a:rPr>
              <a:t>تافسوف</a:t>
            </a:r>
            <a:r>
              <a:rPr dirty="0" sz="2000" spc="-340" b="1">
                <a:latin typeface="Times New Roman"/>
                <a:cs typeface="Times New Roman"/>
              </a:rPr>
              <a:t> </a:t>
            </a:r>
            <a:r>
              <a:rPr dirty="0" sz="2000" spc="30" b="1">
                <a:latin typeface="Times New Roman"/>
                <a:cs typeface="Times New Roman"/>
              </a:rPr>
              <a:t>ةعومجم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7298817" y="4613605"/>
            <a:ext cx="1417955" cy="87884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algn="ctr" marL="6985">
              <a:lnSpc>
                <a:spcPts val="2280"/>
              </a:lnSpc>
              <a:spcBef>
                <a:spcPts val="95"/>
              </a:spcBef>
            </a:pPr>
            <a:r>
              <a:rPr dirty="0" sz="2000" spc="-5" b="1">
                <a:latin typeface="Times New Roman"/>
                <a:cs typeface="Times New Roman"/>
              </a:rPr>
              <a:t>Nitrogenous</a:t>
            </a:r>
            <a:endParaRPr sz="2000">
              <a:latin typeface="Times New Roman"/>
              <a:cs typeface="Times New Roman"/>
            </a:endParaRPr>
          </a:p>
          <a:p>
            <a:pPr algn="ctr" marL="6350">
              <a:lnSpc>
                <a:spcPts val="2160"/>
              </a:lnSpc>
            </a:pPr>
            <a:r>
              <a:rPr dirty="0" sz="2000" b="1">
                <a:latin typeface="Times New Roman"/>
                <a:cs typeface="Times New Roman"/>
              </a:rPr>
              <a:t>Base</a:t>
            </a:r>
            <a:endParaRPr sz="2000">
              <a:latin typeface="Times New Roman"/>
              <a:cs typeface="Times New Roman"/>
            </a:endParaRPr>
          </a:p>
          <a:p>
            <a:pPr algn="ctr">
              <a:lnSpc>
                <a:spcPts val="2280"/>
              </a:lnSpc>
            </a:pPr>
            <a:r>
              <a:rPr dirty="0" sz="2000" spc="-409" b="1">
                <a:latin typeface="Times New Roman"/>
                <a:cs typeface="Times New Roman"/>
              </a:rPr>
              <a:t>ةينيجورتين</a:t>
            </a:r>
            <a:r>
              <a:rPr dirty="0" sz="2000" spc="-325" b="1">
                <a:latin typeface="Times New Roman"/>
                <a:cs typeface="Times New Roman"/>
              </a:rPr>
              <a:t> </a:t>
            </a:r>
            <a:r>
              <a:rPr dirty="0" sz="2000" spc="-130" b="1">
                <a:latin typeface="Times New Roman"/>
                <a:cs typeface="Times New Roman"/>
              </a:rPr>
              <a:t>ةدعاق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988177" y="5869635"/>
            <a:ext cx="673735" cy="60452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algn="ctr">
              <a:lnSpc>
                <a:spcPts val="2280"/>
              </a:lnSpc>
              <a:spcBef>
                <a:spcPts val="95"/>
              </a:spcBef>
            </a:pPr>
            <a:r>
              <a:rPr dirty="0" sz="2000" spc="-5" b="1">
                <a:latin typeface="Times New Roman"/>
                <a:cs typeface="Times New Roman"/>
              </a:rPr>
              <a:t>S</a:t>
            </a:r>
            <a:r>
              <a:rPr dirty="0" sz="2000" spc="-15" b="1">
                <a:latin typeface="Times New Roman"/>
                <a:cs typeface="Times New Roman"/>
              </a:rPr>
              <a:t>u</a:t>
            </a:r>
            <a:r>
              <a:rPr dirty="0" sz="2000" b="1">
                <a:latin typeface="Times New Roman"/>
                <a:cs typeface="Times New Roman"/>
              </a:rPr>
              <a:t>ga</a:t>
            </a:r>
            <a:r>
              <a:rPr dirty="0" sz="2000" spc="-5" b="1">
                <a:latin typeface="Times New Roman"/>
                <a:cs typeface="Times New Roman"/>
              </a:rPr>
              <a:t>r</a:t>
            </a:r>
            <a:endParaRPr sz="2000">
              <a:latin typeface="Times New Roman"/>
              <a:cs typeface="Times New Roman"/>
            </a:endParaRPr>
          </a:p>
          <a:p>
            <a:pPr algn="ctr">
              <a:lnSpc>
                <a:spcPts val="2280"/>
              </a:lnSpc>
            </a:pPr>
            <a:r>
              <a:rPr dirty="0" sz="2000" spc="-320" b="1">
                <a:latin typeface="Times New Roman"/>
                <a:cs typeface="Times New Roman"/>
              </a:rPr>
              <a:t>ركس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94843" y="4291406"/>
            <a:ext cx="3132455" cy="454025"/>
          </a:xfrm>
          <a:prstGeom prst="rect">
            <a:avLst/>
          </a:prstGeom>
        </p:spPr>
        <p:txBody>
          <a:bodyPr wrap="square" lIns="0" tIns="1397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dirty="0" sz="2800" b="1">
                <a:latin typeface="Times New Roman"/>
                <a:cs typeface="Times New Roman"/>
              </a:rPr>
              <a:t>Nucleotide</a:t>
            </a:r>
            <a:r>
              <a:rPr dirty="0" sz="2800" spc="-100" b="1">
                <a:latin typeface="Times New Roman"/>
                <a:cs typeface="Times New Roman"/>
              </a:rPr>
              <a:t> </a:t>
            </a:r>
            <a:r>
              <a:rPr dirty="0" sz="2800" spc="-5" b="1">
                <a:latin typeface="Times New Roman"/>
                <a:cs typeface="Times New Roman"/>
              </a:rPr>
              <a:t>structure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310692" y="104911"/>
            <a:ext cx="8058784" cy="2806700"/>
          </a:xfrm>
          <a:prstGeom prst="rect">
            <a:avLst/>
          </a:prstGeom>
        </p:spPr>
        <p:txBody>
          <a:bodyPr wrap="square" lIns="0" tIns="173990" rIns="0" bIns="0" rtlCol="0" vert="horz">
            <a:spAutoFit/>
          </a:bodyPr>
          <a:lstStyle/>
          <a:p>
            <a:pPr marL="350520" indent="-338455">
              <a:lnSpc>
                <a:spcPct val="100000"/>
              </a:lnSpc>
              <a:spcBef>
                <a:spcPts val="1370"/>
              </a:spcBef>
              <a:buFont typeface="Wingdings"/>
              <a:buChar char=""/>
              <a:tabLst>
                <a:tab pos="350520" algn="l"/>
                <a:tab pos="351155" algn="l"/>
              </a:tabLst>
            </a:pPr>
            <a:r>
              <a:rPr dirty="0" sz="2800" b="1">
                <a:latin typeface="Times New Roman"/>
                <a:cs typeface="Times New Roman"/>
              </a:rPr>
              <a:t>Nucleotides </a:t>
            </a:r>
            <a:r>
              <a:rPr dirty="0" sz="2800">
                <a:latin typeface="Times New Roman"/>
                <a:cs typeface="Times New Roman"/>
              </a:rPr>
              <a:t>consist </a:t>
            </a:r>
            <a:r>
              <a:rPr dirty="0" sz="2800" spc="5">
                <a:latin typeface="Times New Roman"/>
                <a:cs typeface="Times New Roman"/>
              </a:rPr>
              <a:t>of 3</a:t>
            </a:r>
            <a:r>
              <a:rPr dirty="0" sz="2800" spc="-160">
                <a:latin typeface="Times New Roman"/>
                <a:cs typeface="Times New Roman"/>
              </a:rPr>
              <a:t> </a:t>
            </a:r>
            <a:r>
              <a:rPr dirty="0" sz="2800" spc="5">
                <a:latin typeface="Times New Roman"/>
                <a:cs typeface="Times New Roman"/>
              </a:rPr>
              <a:t>parts:</a:t>
            </a:r>
            <a:endParaRPr sz="2800">
              <a:latin typeface="Times New Roman"/>
              <a:cs typeface="Times New Roman"/>
            </a:endParaRPr>
          </a:p>
          <a:p>
            <a:pPr lvl="1" marL="1503680" marR="5080" indent="-341630">
              <a:lnSpc>
                <a:spcPct val="100000"/>
              </a:lnSpc>
              <a:spcBef>
                <a:spcPts val="1275"/>
              </a:spcBef>
              <a:buAutoNum type="arabicPeriod"/>
              <a:tabLst>
                <a:tab pos="1504315" algn="l"/>
              </a:tabLst>
            </a:pPr>
            <a:r>
              <a:rPr dirty="0" sz="2800" spc="5">
                <a:latin typeface="Times New Roman"/>
                <a:cs typeface="Times New Roman"/>
              </a:rPr>
              <a:t>A </a:t>
            </a:r>
            <a:r>
              <a:rPr dirty="0" sz="2800">
                <a:latin typeface="Times New Roman"/>
                <a:cs typeface="Times New Roman"/>
              </a:rPr>
              <a:t>five-carbon </a:t>
            </a:r>
            <a:r>
              <a:rPr dirty="0" sz="2800" spc="5">
                <a:latin typeface="Times New Roman"/>
                <a:cs typeface="Times New Roman"/>
              </a:rPr>
              <a:t>sugar called ribose (in </a:t>
            </a:r>
            <a:r>
              <a:rPr dirty="0" sz="2800" spc="-5">
                <a:latin typeface="Times New Roman"/>
                <a:cs typeface="Times New Roman"/>
              </a:rPr>
              <a:t>RNA)</a:t>
            </a:r>
            <a:r>
              <a:rPr dirty="0" sz="2800" spc="-480">
                <a:latin typeface="Times New Roman"/>
                <a:cs typeface="Times New Roman"/>
              </a:rPr>
              <a:t> </a:t>
            </a:r>
            <a:r>
              <a:rPr dirty="0" sz="2800" spc="5">
                <a:latin typeface="Times New Roman"/>
                <a:cs typeface="Times New Roman"/>
              </a:rPr>
              <a:t>or  </a:t>
            </a:r>
            <a:r>
              <a:rPr dirty="0" sz="2800">
                <a:latin typeface="Times New Roman"/>
                <a:cs typeface="Times New Roman"/>
              </a:rPr>
              <a:t>deoxyribose (in</a:t>
            </a:r>
            <a:r>
              <a:rPr dirty="0" sz="2800" spc="-105">
                <a:latin typeface="Times New Roman"/>
                <a:cs typeface="Times New Roman"/>
              </a:rPr>
              <a:t> </a:t>
            </a:r>
            <a:r>
              <a:rPr dirty="0" sz="2800" spc="-10">
                <a:latin typeface="Times New Roman"/>
                <a:cs typeface="Times New Roman"/>
              </a:rPr>
              <a:t>DNA)</a:t>
            </a:r>
            <a:endParaRPr sz="2800">
              <a:latin typeface="Times New Roman"/>
              <a:cs typeface="Times New Roman"/>
            </a:endParaRPr>
          </a:p>
          <a:p>
            <a:pPr lvl="1" marL="1503680" indent="-342265">
              <a:lnSpc>
                <a:spcPct val="100000"/>
              </a:lnSpc>
              <a:spcBef>
                <a:spcPts val="1275"/>
              </a:spcBef>
              <a:buAutoNum type="arabicPeriod"/>
              <a:tabLst>
                <a:tab pos="1504315" algn="l"/>
              </a:tabLst>
            </a:pPr>
            <a:r>
              <a:rPr dirty="0" sz="2800" spc="5">
                <a:latin typeface="Times New Roman"/>
                <a:cs typeface="Times New Roman"/>
              </a:rPr>
              <a:t>Phosphate</a:t>
            </a:r>
            <a:r>
              <a:rPr dirty="0" sz="2800" spc="-105">
                <a:latin typeface="Times New Roman"/>
                <a:cs typeface="Times New Roman"/>
              </a:rPr>
              <a:t> </a:t>
            </a:r>
            <a:r>
              <a:rPr dirty="0" sz="2800" spc="5">
                <a:latin typeface="Times New Roman"/>
                <a:cs typeface="Times New Roman"/>
              </a:rPr>
              <a:t>group</a:t>
            </a:r>
            <a:endParaRPr sz="2800">
              <a:latin typeface="Times New Roman"/>
              <a:cs typeface="Times New Roman"/>
            </a:endParaRPr>
          </a:p>
          <a:p>
            <a:pPr lvl="1" marL="1503680" indent="-342265">
              <a:lnSpc>
                <a:spcPct val="100000"/>
              </a:lnSpc>
              <a:spcBef>
                <a:spcPts val="1275"/>
              </a:spcBef>
              <a:buAutoNum type="arabicPeriod"/>
              <a:tabLst>
                <a:tab pos="1504315" algn="l"/>
              </a:tabLst>
            </a:pPr>
            <a:r>
              <a:rPr dirty="0" sz="2800">
                <a:latin typeface="Times New Roman"/>
                <a:cs typeface="Times New Roman"/>
              </a:rPr>
              <a:t>Nitrogenous</a:t>
            </a:r>
            <a:r>
              <a:rPr dirty="0" sz="2800" spc="-75">
                <a:latin typeface="Times New Roman"/>
                <a:cs typeface="Times New Roman"/>
              </a:rPr>
              <a:t> </a:t>
            </a:r>
            <a:r>
              <a:rPr dirty="0" sz="2800" spc="5">
                <a:latin typeface="Times New Roman"/>
                <a:cs typeface="Times New Roman"/>
              </a:rPr>
              <a:t>base</a:t>
            </a:r>
            <a:endParaRPr sz="2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33957" y="271729"/>
            <a:ext cx="6652259" cy="574675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3600" spc="-5"/>
              <a:t>Nitrogenous </a:t>
            </a:r>
            <a:r>
              <a:rPr dirty="0" sz="3600"/>
              <a:t>bases of nucleic</a:t>
            </a:r>
            <a:r>
              <a:rPr dirty="0" sz="3600" spc="-90"/>
              <a:t> </a:t>
            </a:r>
            <a:r>
              <a:rPr dirty="0" sz="3600"/>
              <a:t>acids</a:t>
            </a:r>
            <a:endParaRPr sz="3600"/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357187" y="1058925"/>
          <a:ext cx="8568055" cy="501332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275455"/>
                <a:gridCol w="4274185"/>
              </a:tblGrid>
              <a:tr h="1000125">
                <a:tc>
                  <a:txBody>
                    <a:bodyPr/>
                    <a:lstStyle/>
                    <a:p>
                      <a:pPr marL="93980"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r>
                        <a:rPr dirty="0" sz="2400" spc="5" b="1">
                          <a:solidFill>
                            <a:srgbClr val="FFFFFF"/>
                          </a:solidFill>
                          <a:latin typeface="MS PGothic"/>
                          <a:cs typeface="MS PGothic"/>
                        </a:rPr>
                        <a:t>DNA </a:t>
                      </a:r>
                      <a:r>
                        <a:rPr dirty="0" sz="2400" b="1">
                          <a:solidFill>
                            <a:srgbClr val="FFFFFF"/>
                          </a:solidFill>
                          <a:latin typeface="MS PGothic"/>
                          <a:cs typeface="MS PGothic"/>
                        </a:rPr>
                        <a:t>nitrogenous </a:t>
                      </a:r>
                      <a:r>
                        <a:rPr dirty="0" sz="2400" spc="5" b="1">
                          <a:solidFill>
                            <a:srgbClr val="FFFFFF"/>
                          </a:solidFill>
                          <a:latin typeface="MS PGothic"/>
                          <a:cs typeface="MS PGothic"/>
                        </a:rPr>
                        <a:t>bases</a:t>
                      </a:r>
                      <a:r>
                        <a:rPr dirty="0" sz="2400" spc="-195" b="1">
                          <a:solidFill>
                            <a:srgbClr val="FFFFFF"/>
                          </a:solidFill>
                          <a:latin typeface="MS PGothic"/>
                          <a:cs typeface="MS PGothic"/>
                        </a:rPr>
                        <a:t> </a:t>
                      </a:r>
                      <a:r>
                        <a:rPr dirty="0" sz="2400" spc="5" b="1">
                          <a:solidFill>
                            <a:srgbClr val="FFFFFF"/>
                          </a:solidFill>
                          <a:latin typeface="MS PGothic"/>
                          <a:cs typeface="MS PGothic"/>
                        </a:rPr>
                        <a:t>are</a:t>
                      </a:r>
                      <a:endParaRPr sz="2400">
                        <a:latin typeface="MS PGothic"/>
                        <a:cs typeface="MS PGothic"/>
                      </a:endParaRPr>
                    </a:p>
                  </a:txBody>
                  <a:tcPr marL="0" marR="0" marB="0" marT="55244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F7945A"/>
                    </a:solidFill>
                  </a:tcPr>
                </a:tc>
                <a:tc>
                  <a:txBody>
                    <a:bodyPr/>
                    <a:lstStyle/>
                    <a:p>
                      <a:pPr marL="95885"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r>
                        <a:rPr dirty="0" sz="2400" spc="5" b="1">
                          <a:solidFill>
                            <a:srgbClr val="FFFFFF"/>
                          </a:solidFill>
                          <a:latin typeface="MS PGothic"/>
                          <a:cs typeface="MS PGothic"/>
                        </a:rPr>
                        <a:t>RNA </a:t>
                      </a:r>
                      <a:r>
                        <a:rPr dirty="0" sz="2400" b="1">
                          <a:solidFill>
                            <a:srgbClr val="FFFFFF"/>
                          </a:solidFill>
                          <a:latin typeface="MS PGothic"/>
                          <a:cs typeface="MS PGothic"/>
                        </a:rPr>
                        <a:t>nitrogenous bases</a:t>
                      </a:r>
                      <a:r>
                        <a:rPr dirty="0" sz="2400" spc="-170" b="1">
                          <a:solidFill>
                            <a:srgbClr val="FFFFFF"/>
                          </a:solidFill>
                          <a:latin typeface="MS PGothic"/>
                          <a:cs typeface="MS PGothic"/>
                        </a:rPr>
                        <a:t> </a:t>
                      </a:r>
                      <a:r>
                        <a:rPr dirty="0" sz="2400" spc="5" b="1">
                          <a:solidFill>
                            <a:srgbClr val="FFFFFF"/>
                          </a:solidFill>
                          <a:latin typeface="MS PGothic"/>
                          <a:cs typeface="MS PGothic"/>
                        </a:rPr>
                        <a:t>are</a:t>
                      </a:r>
                      <a:endParaRPr sz="2400">
                        <a:latin typeface="MS PGothic"/>
                        <a:cs typeface="MS PGothic"/>
                      </a:endParaRPr>
                    </a:p>
                  </a:txBody>
                  <a:tcPr marL="0" marR="0" marB="0" marT="55244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F7945A"/>
                    </a:solidFill>
                  </a:tcPr>
                </a:tc>
              </a:tr>
              <a:tr h="1000125">
                <a:tc>
                  <a:txBody>
                    <a:bodyPr/>
                    <a:lstStyle/>
                    <a:p>
                      <a:pPr algn="ctr" marL="7620">
                        <a:lnSpc>
                          <a:spcPct val="100000"/>
                        </a:lnSpc>
                        <a:spcBef>
                          <a:spcPts val="440"/>
                        </a:spcBef>
                      </a:pPr>
                      <a:r>
                        <a:rPr dirty="0" sz="2400">
                          <a:latin typeface="MS PGothic"/>
                          <a:cs typeface="MS PGothic"/>
                        </a:rPr>
                        <a:t>adenine</a:t>
                      </a:r>
                      <a:r>
                        <a:rPr dirty="0" sz="2400" spc="-20">
                          <a:latin typeface="MS PGothic"/>
                          <a:cs typeface="MS PGothic"/>
                        </a:rPr>
                        <a:t> </a:t>
                      </a:r>
                      <a:r>
                        <a:rPr dirty="0" sz="2400" spc="-10">
                          <a:latin typeface="MS PGothic"/>
                          <a:cs typeface="MS PGothic"/>
                        </a:rPr>
                        <a:t>(A)</a:t>
                      </a:r>
                      <a:endParaRPr sz="2400">
                        <a:latin typeface="MS PGothic"/>
                        <a:cs typeface="MS PGothic"/>
                      </a:endParaRPr>
                    </a:p>
                  </a:txBody>
                  <a:tcPr marL="0" marR="0" marB="0" marT="5588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BDDD1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12700">
                        <a:lnSpc>
                          <a:spcPct val="100000"/>
                        </a:lnSpc>
                        <a:spcBef>
                          <a:spcPts val="440"/>
                        </a:spcBef>
                      </a:pPr>
                      <a:r>
                        <a:rPr dirty="0" sz="2400">
                          <a:latin typeface="MS PGothic"/>
                          <a:cs typeface="MS PGothic"/>
                        </a:rPr>
                        <a:t>adenine</a:t>
                      </a:r>
                      <a:r>
                        <a:rPr dirty="0" sz="2400" spc="-20">
                          <a:latin typeface="MS PGothic"/>
                          <a:cs typeface="MS PGothic"/>
                        </a:rPr>
                        <a:t> </a:t>
                      </a:r>
                      <a:r>
                        <a:rPr dirty="0" sz="2400" spc="-10">
                          <a:latin typeface="MS PGothic"/>
                          <a:cs typeface="MS PGothic"/>
                        </a:rPr>
                        <a:t>(A)</a:t>
                      </a:r>
                      <a:endParaRPr sz="2400">
                        <a:latin typeface="MS PGothic"/>
                        <a:cs typeface="MS PGothic"/>
                      </a:endParaRPr>
                    </a:p>
                  </a:txBody>
                  <a:tcPr marL="0" marR="0" marB="0" marT="5588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BDDD1"/>
                    </a:solidFill>
                  </a:tcPr>
                </a:tc>
              </a:tr>
              <a:tr h="1000125">
                <a:tc>
                  <a:txBody>
                    <a:bodyPr/>
                    <a:lstStyle/>
                    <a:p>
                      <a:pPr algn="ctr" marL="10160">
                        <a:lnSpc>
                          <a:spcPct val="100000"/>
                        </a:lnSpc>
                        <a:spcBef>
                          <a:spcPts val="440"/>
                        </a:spcBef>
                      </a:pPr>
                      <a:r>
                        <a:rPr dirty="0" sz="2400">
                          <a:latin typeface="MS PGothic"/>
                          <a:cs typeface="MS PGothic"/>
                        </a:rPr>
                        <a:t>cytosine</a:t>
                      </a:r>
                      <a:r>
                        <a:rPr dirty="0" sz="2400" spc="15">
                          <a:latin typeface="MS PGothic"/>
                          <a:cs typeface="MS PGothic"/>
                        </a:rPr>
                        <a:t> </a:t>
                      </a:r>
                      <a:r>
                        <a:rPr dirty="0" sz="2400" spc="-15">
                          <a:latin typeface="MS PGothic"/>
                          <a:cs typeface="MS PGothic"/>
                        </a:rPr>
                        <a:t>(C)</a:t>
                      </a:r>
                      <a:endParaRPr sz="2400">
                        <a:latin typeface="MS PGothic"/>
                        <a:cs typeface="MS PGothic"/>
                      </a:endParaRPr>
                    </a:p>
                  </a:txBody>
                  <a:tcPr marL="0" marR="0" marB="0" marT="5588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CEEEA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15240">
                        <a:lnSpc>
                          <a:spcPct val="100000"/>
                        </a:lnSpc>
                        <a:spcBef>
                          <a:spcPts val="440"/>
                        </a:spcBef>
                      </a:pPr>
                      <a:r>
                        <a:rPr dirty="0" sz="2400">
                          <a:latin typeface="MS PGothic"/>
                          <a:cs typeface="MS PGothic"/>
                        </a:rPr>
                        <a:t>cytosine</a:t>
                      </a:r>
                      <a:r>
                        <a:rPr dirty="0" sz="2400" spc="15">
                          <a:latin typeface="MS PGothic"/>
                          <a:cs typeface="MS PGothic"/>
                        </a:rPr>
                        <a:t> </a:t>
                      </a:r>
                      <a:r>
                        <a:rPr dirty="0" sz="2400" spc="-10">
                          <a:latin typeface="MS PGothic"/>
                          <a:cs typeface="MS PGothic"/>
                        </a:rPr>
                        <a:t>(C)</a:t>
                      </a:r>
                      <a:endParaRPr sz="2400">
                        <a:latin typeface="MS PGothic"/>
                        <a:cs typeface="MS PGothic"/>
                      </a:endParaRPr>
                    </a:p>
                  </a:txBody>
                  <a:tcPr marL="0" marR="0" marB="0" marT="5588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CEEEA"/>
                    </a:solidFill>
                  </a:tcPr>
                </a:tc>
              </a:tr>
              <a:tr h="999998">
                <a:tc>
                  <a:txBody>
                    <a:bodyPr/>
                    <a:lstStyle/>
                    <a:p>
                      <a:pPr algn="ctr" marL="8890">
                        <a:lnSpc>
                          <a:spcPct val="100000"/>
                        </a:lnSpc>
                        <a:spcBef>
                          <a:spcPts val="445"/>
                        </a:spcBef>
                      </a:pPr>
                      <a:r>
                        <a:rPr dirty="0" sz="2400">
                          <a:latin typeface="MS PGothic"/>
                          <a:cs typeface="MS PGothic"/>
                        </a:rPr>
                        <a:t>guanine</a:t>
                      </a:r>
                      <a:r>
                        <a:rPr dirty="0" sz="2400" spc="-5">
                          <a:latin typeface="MS PGothic"/>
                          <a:cs typeface="MS PGothic"/>
                        </a:rPr>
                        <a:t> (G)</a:t>
                      </a:r>
                      <a:endParaRPr sz="2400">
                        <a:latin typeface="MS PGothic"/>
                        <a:cs typeface="MS PGothic"/>
                      </a:endParaRPr>
                    </a:p>
                  </a:txBody>
                  <a:tcPr marL="0" marR="0" marB="0" marT="5651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BDDD1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13335">
                        <a:lnSpc>
                          <a:spcPct val="100000"/>
                        </a:lnSpc>
                        <a:spcBef>
                          <a:spcPts val="445"/>
                        </a:spcBef>
                      </a:pPr>
                      <a:r>
                        <a:rPr dirty="0" sz="2400">
                          <a:latin typeface="MS PGothic"/>
                          <a:cs typeface="MS PGothic"/>
                        </a:rPr>
                        <a:t>guanine</a:t>
                      </a:r>
                      <a:r>
                        <a:rPr dirty="0" sz="2400" spc="-5">
                          <a:latin typeface="MS PGothic"/>
                          <a:cs typeface="MS PGothic"/>
                        </a:rPr>
                        <a:t> (G)</a:t>
                      </a:r>
                      <a:endParaRPr sz="2400">
                        <a:latin typeface="MS PGothic"/>
                        <a:cs typeface="MS PGothic"/>
                      </a:endParaRPr>
                    </a:p>
                  </a:txBody>
                  <a:tcPr marL="0" marR="0" marB="0" marT="5651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BDDD1"/>
                    </a:solidFill>
                  </a:tcPr>
                </a:tc>
              </a:tr>
              <a:tr h="1000188">
                <a:tc>
                  <a:txBody>
                    <a:bodyPr/>
                    <a:lstStyle/>
                    <a:p>
                      <a:pPr algn="ctr" marR="80645">
                        <a:lnSpc>
                          <a:spcPct val="100000"/>
                        </a:lnSpc>
                        <a:spcBef>
                          <a:spcPts val="450"/>
                        </a:spcBef>
                      </a:pPr>
                      <a:r>
                        <a:rPr dirty="0" sz="2400" spc="-5">
                          <a:latin typeface="MS PGothic"/>
                          <a:cs typeface="MS PGothic"/>
                        </a:rPr>
                        <a:t>thymine</a:t>
                      </a:r>
                      <a:r>
                        <a:rPr dirty="0" sz="2400" spc="25">
                          <a:latin typeface="MS PGothic"/>
                          <a:cs typeface="MS PGothic"/>
                        </a:rPr>
                        <a:t> </a:t>
                      </a:r>
                      <a:r>
                        <a:rPr dirty="0" sz="2400" spc="-5">
                          <a:latin typeface="MS PGothic"/>
                          <a:cs typeface="MS PGothic"/>
                        </a:rPr>
                        <a:t>(T)</a:t>
                      </a:r>
                      <a:endParaRPr sz="2400">
                        <a:latin typeface="MS PGothic"/>
                        <a:cs typeface="MS PGothic"/>
                      </a:endParaRPr>
                    </a:p>
                  </a:txBody>
                  <a:tcPr marL="0" marR="0" marB="0" marT="5715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CEEEA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12700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dirty="0" sz="2400">
                          <a:latin typeface="MS PGothic"/>
                          <a:cs typeface="MS PGothic"/>
                        </a:rPr>
                        <a:t>uracil</a:t>
                      </a:r>
                      <a:r>
                        <a:rPr dirty="0" sz="2400" spc="-5">
                          <a:latin typeface="MS PGothic"/>
                          <a:cs typeface="MS PGothic"/>
                        </a:rPr>
                        <a:t> (U)</a:t>
                      </a:r>
                      <a:endParaRPr sz="2400">
                        <a:latin typeface="MS PGothic"/>
                        <a:cs typeface="MS PGothic"/>
                      </a:endParaRPr>
                    </a:p>
                  </a:txBody>
                  <a:tcPr marL="0" marR="0" marB="0" marT="4191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CEEEA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/>
        </p:nvGraphicFramePr>
        <p:xfrm>
          <a:off x="209346" y="315331"/>
          <a:ext cx="8680450" cy="91122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988820"/>
                <a:gridCol w="4500245"/>
                <a:gridCol w="645159"/>
                <a:gridCol w="1545590"/>
              </a:tblGrid>
              <a:tr h="456870">
                <a:tc>
                  <a:txBody>
                    <a:bodyPr/>
                    <a:lstStyle/>
                    <a:p>
                      <a:pPr algn="r" marL="344170" marR="116839" indent="-344170">
                        <a:lnSpc>
                          <a:spcPts val="3404"/>
                        </a:lnSpc>
                        <a:buFont typeface="Wingdings"/>
                        <a:buChar char=""/>
                        <a:tabLst>
                          <a:tab pos="344170" algn="l"/>
                          <a:tab pos="344805" algn="l"/>
                        </a:tabLst>
                      </a:pPr>
                      <a:r>
                        <a:rPr dirty="0" sz="3100">
                          <a:latin typeface="Times New Roman"/>
                          <a:cs typeface="Times New Roman"/>
                        </a:rPr>
                        <a:t>Alt</a:t>
                      </a:r>
                      <a:r>
                        <a:rPr dirty="0" sz="3100" spc="10">
                          <a:latin typeface="Times New Roman"/>
                          <a:cs typeface="Times New Roman"/>
                        </a:rPr>
                        <a:t>h</a:t>
                      </a:r>
                      <a:r>
                        <a:rPr dirty="0" sz="3100" spc="5">
                          <a:latin typeface="Times New Roman"/>
                          <a:cs typeface="Times New Roman"/>
                        </a:rPr>
                        <a:t>o</a:t>
                      </a:r>
                      <a:r>
                        <a:rPr dirty="0" sz="3100" spc="-15">
                          <a:latin typeface="Times New Roman"/>
                          <a:cs typeface="Times New Roman"/>
                        </a:rPr>
                        <a:t>u</a:t>
                      </a:r>
                      <a:r>
                        <a:rPr dirty="0" sz="3100" spc="5">
                          <a:latin typeface="Times New Roman"/>
                          <a:cs typeface="Times New Roman"/>
                        </a:rPr>
                        <a:t>g</a:t>
                      </a:r>
                      <a:r>
                        <a:rPr dirty="0" sz="3100">
                          <a:latin typeface="Times New Roman"/>
                          <a:cs typeface="Times New Roman"/>
                        </a:rPr>
                        <a:t>h</a:t>
                      </a:r>
                      <a:endParaRPr sz="3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L="15240">
                        <a:lnSpc>
                          <a:spcPts val="3404"/>
                        </a:lnSpc>
                        <a:tabLst>
                          <a:tab pos="721995" algn="l"/>
                          <a:tab pos="2018030" algn="l"/>
                          <a:tab pos="3009265" algn="l"/>
                        </a:tabLst>
                      </a:pPr>
                      <a:r>
                        <a:rPr dirty="0" sz="3100">
                          <a:latin typeface="Times New Roman"/>
                          <a:cs typeface="Times New Roman"/>
                        </a:rPr>
                        <a:t>the	</a:t>
                      </a:r>
                      <a:r>
                        <a:rPr dirty="0" sz="3100" spc="-5">
                          <a:latin typeface="Times New Roman"/>
                          <a:cs typeface="Times New Roman"/>
                        </a:rPr>
                        <a:t>earth’s	crust	</a:t>
                      </a:r>
                      <a:r>
                        <a:rPr dirty="0" sz="3100">
                          <a:latin typeface="Times New Roman"/>
                          <a:cs typeface="Times New Roman"/>
                        </a:rPr>
                        <a:t>contains</a:t>
                      </a:r>
                      <a:endParaRPr sz="3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40335">
                        <a:lnSpc>
                          <a:spcPts val="3404"/>
                        </a:lnSpc>
                      </a:pPr>
                      <a:r>
                        <a:rPr dirty="0" sz="3100" spc="5" b="1">
                          <a:latin typeface="Times New Roman"/>
                          <a:cs typeface="Times New Roman"/>
                        </a:rPr>
                        <a:t>92</a:t>
                      </a:r>
                      <a:endParaRPr sz="3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ts val="3404"/>
                        </a:lnSpc>
                      </a:pPr>
                      <a:r>
                        <a:rPr dirty="0" sz="3100" spc="5">
                          <a:latin typeface="Times New Roman"/>
                          <a:cs typeface="Times New Roman"/>
                        </a:rPr>
                        <a:t>n</a:t>
                      </a:r>
                      <a:r>
                        <a:rPr dirty="0" sz="3100">
                          <a:latin typeface="Times New Roman"/>
                          <a:cs typeface="Times New Roman"/>
                        </a:rPr>
                        <a:t>a</a:t>
                      </a:r>
                      <a:r>
                        <a:rPr dirty="0" sz="3100" spc="-30">
                          <a:latin typeface="Times New Roman"/>
                          <a:cs typeface="Times New Roman"/>
                        </a:rPr>
                        <a:t>t</a:t>
                      </a:r>
                      <a:r>
                        <a:rPr dirty="0" sz="3100" spc="5">
                          <a:latin typeface="Times New Roman"/>
                          <a:cs typeface="Times New Roman"/>
                        </a:rPr>
                        <a:t>u</a:t>
                      </a:r>
                      <a:r>
                        <a:rPr dirty="0" sz="3100">
                          <a:latin typeface="Times New Roman"/>
                          <a:cs typeface="Times New Roman"/>
                        </a:rPr>
                        <a:t>rally</a:t>
                      </a:r>
                      <a:endParaRPr sz="3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454136">
                <a:tc>
                  <a:txBody>
                    <a:bodyPr/>
                    <a:lstStyle/>
                    <a:p>
                      <a:pPr algn="r" marR="95885">
                        <a:lnSpc>
                          <a:spcPts val="3475"/>
                        </a:lnSpc>
                      </a:pPr>
                      <a:r>
                        <a:rPr dirty="0" sz="3100" spc="5">
                          <a:latin typeface="Times New Roman"/>
                          <a:cs typeface="Times New Roman"/>
                        </a:rPr>
                        <a:t>o</a:t>
                      </a:r>
                      <a:r>
                        <a:rPr dirty="0" sz="3100">
                          <a:latin typeface="Times New Roman"/>
                          <a:cs typeface="Times New Roman"/>
                        </a:rPr>
                        <a:t>c</a:t>
                      </a:r>
                      <a:r>
                        <a:rPr dirty="0" sz="3100" spc="-20">
                          <a:latin typeface="Times New Roman"/>
                          <a:cs typeface="Times New Roman"/>
                        </a:rPr>
                        <a:t>c</a:t>
                      </a:r>
                      <a:r>
                        <a:rPr dirty="0" sz="3100" spc="5">
                          <a:latin typeface="Times New Roman"/>
                          <a:cs typeface="Times New Roman"/>
                        </a:rPr>
                        <a:t>u</a:t>
                      </a:r>
                      <a:r>
                        <a:rPr dirty="0" sz="3100">
                          <a:latin typeface="Times New Roman"/>
                          <a:cs typeface="Times New Roman"/>
                        </a:rPr>
                        <a:t>rri</a:t>
                      </a:r>
                      <a:r>
                        <a:rPr dirty="0" sz="3100" spc="5">
                          <a:latin typeface="Times New Roman"/>
                          <a:cs typeface="Times New Roman"/>
                        </a:rPr>
                        <a:t>n</a:t>
                      </a:r>
                      <a:r>
                        <a:rPr dirty="0" sz="3100">
                          <a:latin typeface="Times New Roman"/>
                          <a:cs typeface="Times New Roman"/>
                        </a:rPr>
                        <a:t>g</a:t>
                      </a:r>
                      <a:endParaRPr sz="3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R="6985">
                        <a:lnSpc>
                          <a:spcPts val="3475"/>
                        </a:lnSpc>
                        <a:tabLst>
                          <a:tab pos="1685925" algn="l"/>
                          <a:tab pos="3448050" algn="l"/>
                        </a:tabLst>
                      </a:pPr>
                      <a:r>
                        <a:rPr dirty="0" sz="3100" spc="-10">
                          <a:latin typeface="Times New Roman"/>
                          <a:cs typeface="Times New Roman"/>
                        </a:rPr>
                        <a:t>chemical	</a:t>
                      </a:r>
                      <a:r>
                        <a:rPr dirty="0" sz="3100" spc="-5">
                          <a:latin typeface="Times New Roman"/>
                          <a:cs typeface="Times New Roman"/>
                        </a:rPr>
                        <a:t>elements,	</a:t>
                      </a:r>
                      <a:r>
                        <a:rPr dirty="0" sz="3100">
                          <a:latin typeface="Times New Roman"/>
                          <a:cs typeface="Times New Roman"/>
                        </a:rPr>
                        <a:t>only</a:t>
                      </a:r>
                      <a:endParaRPr sz="3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88265">
                        <a:lnSpc>
                          <a:spcPts val="3475"/>
                        </a:lnSpc>
                      </a:pPr>
                      <a:r>
                        <a:rPr dirty="0" sz="3100" spc="5" b="1">
                          <a:latin typeface="Times New Roman"/>
                          <a:cs typeface="Times New Roman"/>
                        </a:rPr>
                        <a:t>11</a:t>
                      </a:r>
                      <a:endParaRPr sz="3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6670">
                        <a:lnSpc>
                          <a:spcPts val="3475"/>
                        </a:lnSpc>
                        <a:tabLst>
                          <a:tab pos="593725" algn="l"/>
                        </a:tabLst>
                      </a:pPr>
                      <a:r>
                        <a:rPr dirty="0" sz="3100" spc="10">
                          <a:latin typeface="Times New Roman"/>
                          <a:cs typeface="Times New Roman"/>
                        </a:rPr>
                        <a:t>o</a:t>
                      </a:r>
                      <a:r>
                        <a:rPr dirty="0" sz="3100">
                          <a:latin typeface="Times New Roman"/>
                          <a:cs typeface="Times New Roman"/>
                        </a:rPr>
                        <a:t>f</a:t>
                      </a:r>
                      <a:r>
                        <a:rPr dirty="0" sz="3100">
                          <a:latin typeface="Times New Roman"/>
                          <a:cs typeface="Times New Roman"/>
                        </a:rPr>
                        <a:t>	</a:t>
                      </a:r>
                      <a:r>
                        <a:rPr dirty="0" sz="3100">
                          <a:latin typeface="Times New Roman"/>
                          <a:cs typeface="Times New Roman"/>
                        </a:rPr>
                        <a:t>t</a:t>
                      </a:r>
                      <a:r>
                        <a:rPr dirty="0" sz="3100" spc="5">
                          <a:latin typeface="Times New Roman"/>
                          <a:cs typeface="Times New Roman"/>
                        </a:rPr>
                        <a:t>h</a:t>
                      </a:r>
                      <a:r>
                        <a:rPr dirty="0" sz="3100">
                          <a:latin typeface="Times New Roman"/>
                          <a:cs typeface="Times New Roman"/>
                        </a:rPr>
                        <a:t>e</a:t>
                      </a:r>
                      <a:r>
                        <a:rPr dirty="0" sz="3100" spc="-15">
                          <a:latin typeface="Times New Roman"/>
                          <a:cs typeface="Times New Roman"/>
                        </a:rPr>
                        <a:t>s</a:t>
                      </a:r>
                      <a:r>
                        <a:rPr dirty="0" sz="3100">
                          <a:latin typeface="Times New Roman"/>
                          <a:cs typeface="Times New Roman"/>
                        </a:rPr>
                        <a:t>e</a:t>
                      </a:r>
                      <a:endParaRPr sz="3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</a:tbl>
          </a:graphicData>
        </a:graphic>
      </p:graphicFrame>
      <p:sp>
        <p:nvSpPr>
          <p:cNvPr id="3" name="object 3"/>
          <p:cNvSpPr txBox="1"/>
          <p:nvPr/>
        </p:nvSpPr>
        <p:spPr>
          <a:xfrm>
            <a:off x="228396" y="1207719"/>
            <a:ext cx="8643620" cy="475170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algn="just" marL="356870">
              <a:lnSpc>
                <a:spcPct val="100000"/>
              </a:lnSpc>
              <a:spcBef>
                <a:spcPts val="95"/>
              </a:spcBef>
            </a:pPr>
            <a:r>
              <a:rPr dirty="0" sz="3100" spc="-5">
                <a:latin typeface="Times New Roman"/>
                <a:cs typeface="Times New Roman"/>
              </a:rPr>
              <a:t>elements</a:t>
            </a:r>
            <a:r>
              <a:rPr dirty="0" sz="3100" spc="595">
                <a:latin typeface="Times New Roman"/>
                <a:cs typeface="Times New Roman"/>
              </a:rPr>
              <a:t> </a:t>
            </a:r>
            <a:r>
              <a:rPr dirty="0" sz="3100" spc="-5">
                <a:latin typeface="Times New Roman"/>
                <a:cs typeface="Times New Roman"/>
              </a:rPr>
              <a:t>are</a:t>
            </a:r>
            <a:r>
              <a:rPr dirty="0" sz="3100" spc="575">
                <a:latin typeface="Times New Roman"/>
                <a:cs typeface="Times New Roman"/>
              </a:rPr>
              <a:t> </a:t>
            </a:r>
            <a:r>
              <a:rPr dirty="0" sz="3100" spc="-5">
                <a:latin typeface="Times New Roman"/>
                <a:cs typeface="Times New Roman"/>
              </a:rPr>
              <a:t>common</a:t>
            </a:r>
            <a:r>
              <a:rPr dirty="0" sz="3100" spc="575">
                <a:latin typeface="Times New Roman"/>
                <a:cs typeface="Times New Roman"/>
              </a:rPr>
              <a:t> </a:t>
            </a:r>
            <a:r>
              <a:rPr dirty="0" sz="3100" spc="-5">
                <a:latin typeface="Times New Roman"/>
                <a:cs typeface="Times New Roman"/>
              </a:rPr>
              <a:t>in</a:t>
            </a:r>
            <a:r>
              <a:rPr dirty="0" sz="3100" spc="580">
                <a:latin typeface="Times New Roman"/>
                <a:cs typeface="Times New Roman"/>
              </a:rPr>
              <a:t> </a:t>
            </a:r>
            <a:r>
              <a:rPr dirty="0" sz="3100">
                <a:latin typeface="Times New Roman"/>
                <a:cs typeface="Times New Roman"/>
              </a:rPr>
              <a:t>living</a:t>
            </a:r>
            <a:r>
              <a:rPr dirty="0" sz="3100" spc="580">
                <a:latin typeface="Times New Roman"/>
                <a:cs typeface="Times New Roman"/>
              </a:rPr>
              <a:t> </a:t>
            </a:r>
            <a:r>
              <a:rPr dirty="0" sz="3100" spc="-5">
                <a:latin typeface="Times New Roman"/>
                <a:cs typeface="Times New Roman"/>
              </a:rPr>
              <a:t>organisms</a:t>
            </a:r>
            <a:r>
              <a:rPr dirty="0" sz="3100" spc="595">
                <a:latin typeface="Times New Roman"/>
                <a:cs typeface="Times New Roman"/>
              </a:rPr>
              <a:t> </a:t>
            </a:r>
            <a:r>
              <a:rPr dirty="0" sz="3100" spc="-5">
                <a:latin typeface="Times New Roman"/>
                <a:cs typeface="Times New Roman"/>
              </a:rPr>
              <a:t>and</a:t>
            </a:r>
            <a:r>
              <a:rPr dirty="0" sz="3100" spc="580">
                <a:latin typeface="Times New Roman"/>
                <a:cs typeface="Times New Roman"/>
              </a:rPr>
              <a:t> </a:t>
            </a:r>
            <a:r>
              <a:rPr dirty="0" sz="3100" spc="5" b="1">
                <a:latin typeface="Times New Roman"/>
                <a:cs typeface="Times New Roman"/>
              </a:rPr>
              <a:t>20</a:t>
            </a:r>
            <a:endParaRPr sz="3100">
              <a:latin typeface="Times New Roman"/>
              <a:cs typeface="Times New Roman"/>
            </a:endParaRPr>
          </a:p>
          <a:p>
            <a:pPr algn="just" marL="356870">
              <a:lnSpc>
                <a:spcPct val="100000"/>
              </a:lnSpc>
              <a:spcBef>
                <a:spcPts val="5"/>
              </a:spcBef>
            </a:pPr>
            <a:r>
              <a:rPr dirty="0" sz="3100" spc="-5">
                <a:latin typeface="Times New Roman"/>
                <a:cs typeface="Times New Roman"/>
              </a:rPr>
              <a:t>are found </a:t>
            </a:r>
            <a:r>
              <a:rPr dirty="0" sz="3100" spc="-10">
                <a:latin typeface="Times New Roman"/>
                <a:cs typeface="Times New Roman"/>
              </a:rPr>
              <a:t>as </a:t>
            </a:r>
            <a:r>
              <a:rPr dirty="0" sz="3100" spc="-5">
                <a:latin typeface="Times New Roman"/>
                <a:cs typeface="Times New Roman"/>
              </a:rPr>
              <a:t>trace</a:t>
            </a:r>
            <a:r>
              <a:rPr dirty="0" sz="3100" spc="35">
                <a:latin typeface="Times New Roman"/>
                <a:cs typeface="Times New Roman"/>
              </a:rPr>
              <a:t> </a:t>
            </a:r>
            <a:r>
              <a:rPr dirty="0" sz="3100" spc="-10">
                <a:latin typeface="Times New Roman"/>
                <a:cs typeface="Times New Roman"/>
              </a:rPr>
              <a:t>amounts.</a:t>
            </a:r>
            <a:endParaRPr sz="3100">
              <a:latin typeface="Times New Roman"/>
              <a:cs typeface="Times New Roman"/>
            </a:endParaRPr>
          </a:p>
          <a:p>
            <a:pPr algn="just" marL="356870" marR="7620" indent="-344805">
              <a:lnSpc>
                <a:spcPct val="100000"/>
              </a:lnSpc>
              <a:buFont typeface="Wingdings"/>
              <a:buChar char=""/>
              <a:tabLst>
                <a:tab pos="357505" algn="l"/>
              </a:tabLst>
            </a:pPr>
            <a:r>
              <a:rPr dirty="0" sz="3100" spc="-5">
                <a:latin typeface="Times New Roman"/>
                <a:cs typeface="Times New Roman"/>
              </a:rPr>
              <a:t>Just </a:t>
            </a:r>
            <a:r>
              <a:rPr dirty="0" sz="3100" spc="-5" b="1">
                <a:latin typeface="Times New Roman"/>
                <a:cs typeface="Times New Roman"/>
              </a:rPr>
              <a:t>4 </a:t>
            </a:r>
            <a:r>
              <a:rPr dirty="0" sz="3100" spc="-5">
                <a:latin typeface="Times New Roman"/>
                <a:cs typeface="Times New Roman"/>
              </a:rPr>
              <a:t>elements (carbon, </a:t>
            </a:r>
            <a:r>
              <a:rPr dirty="0" sz="3100">
                <a:latin typeface="Times New Roman"/>
                <a:cs typeface="Times New Roman"/>
              </a:rPr>
              <a:t>nitrogen, </a:t>
            </a:r>
            <a:r>
              <a:rPr dirty="0" sz="3100" spc="-5">
                <a:latin typeface="Times New Roman"/>
                <a:cs typeface="Times New Roman"/>
              </a:rPr>
              <a:t>oxygen and  hydrogen) </a:t>
            </a:r>
            <a:r>
              <a:rPr dirty="0" sz="3100" spc="-10">
                <a:latin typeface="Times New Roman"/>
                <a:cs typeface="Times New Roman"/>
              </a:rPr>
              <a:t>make </a:t>
            </a:r>
            <a:r>
              <a:rPr dirty="0" sz="3100" spc="10">
                <a:latin typeface="Times New Roman"/>
                <a:cs typeface="Times New Roman"/>
              </a:rPr>
              <a:t>up </a:t>
            </a:r>
            <a:r>
              <a:rPr dirty="0" sz="3100" spc="5" b="1">
                <a:latin typeface="Times New Roman"/>
                <a:cs typeface="Times New Roman"/>
              </a:rPr>
              <a:t>96% </a:t>
            </a:r>
            <a:r>
              <a:rPr dirty="0" sz="3100">
                <a:latin typeface="Times New Roman"/>
                <a:cs typeface="Times New Roman"/>
              </a:rPr>
              <a:t>of the total </a:t>
            </a:r>
            <a:r>
              <a:rPr dirty="0" sz="3100" spc="-5">
                <a:latin typeface="Times New Roman"/>
                <a:cs typeface="Times New Roman"/>
              </a:rPr>
              <a:t>weight </a:t>
            </a:r>
            <a:r>
              <a:rPr dirty="0" sz="3100" spc="10">
                <a:latin typeface="Times New Roman"/>
                <a:cs typeface="Times New Roman"/>
              </a:rPr>
              <a:t>of </a:t>
            </a:r>
            <a:r>
              <a:rPr dirty="0" sz="3100">
                <a:latin typeface="Times New Roman"/>
                <a:cs typeface="Times New Roman"/>
              </a:rPr>
              <a:t>the  </a:t>
            </a:r>
            <a:r>
              <a:rPr dirty="0" sz="3100" spc="-10">
                <a:latin typeface="Times New Roman"/>
                <a:cs typeface="Times New Roman"/>
              </a:rPr>
              <a:t>human </a:t>
            </a:r>
            <a:r>
              <a:rPr dirty="0" sz="3100">
                <a:latin typeface="Times New Roman"/>
                <a:cs typeface="Times New Roman"/>
              </a:rPr>
              <a:t>body. </a:t>
            </a:r>
            <a:r>
              <a:rPr dirty="0" sz="3100" spc="-5">
                <a:latin typeface="Times New Roman"/>
                <a:cs typeface="Times New Roman"/>
              </a:rPr>
              <a:t>Also, </a:t>
            </a:r>
            <a:r>
              <a:rPr dirty="0" sz="3100">
                <a:latin typeface="Times New Roman"/>
                <a:cs typeface="Times New Roman"/>
              </a:rPr>
              <a:t>they </a:t>
            </a:r>
            <a:r>
              <a:rPr dirty="0" sz="3100" spc="-5">
                <a:latin typeface="Times New Roman"/>
                <a:cs typeface="Times New Roman"/>
              </a:rPr>
              <a:t>make </a:t>
            </a:r>
            <a:r>
              <a:rPr dirty="0" sz="3100">
                <a:latin typeface="Times New Roman"/>
                <a:cs typeface="Times New Roman"/>
              </a:rPr>
              <a:t>up </a:t>
            </a:r>
            <a:r>
              <a:rPr dirty="0" sz="3100" spc="-5">
                <a:latin typeface="Times New Roman"/>
                <a:cs typeface="Times New Roman"/>
              </a:rPr>
              <a:t>practically all </a:t>
            </a:r>
            <a:r>
              <a:rPr dirty="0" sz="3100">
                <a:latin typeface="Times New Roman"/>
                <a:cs typeface="Times New Roman"/>
              </a:rPr>
              <a:t>the  </a:t>
            </a:r>
            <a:r>
              <a:rPr dirty="0" sz="3100" spc="-15">
                <a:latin typeface="Times New Roman"/>
                <a:cs typeface="Times New Roman"/>
              </a:rPr>
              <a:t>chemical </a:t>
            </a:r>
            <a:r>
              <a:rPr dirty="0" sz="3100" spc="-5">
                <a:latin typeface="Times New Roman"/>
                <a:cs typeface="Times New Roman"/>
              </a:rPr>
              <a:t>compounds in </a:t>
            </a:r>
            <a:r>
              <a:rPr dirty="0" sz="3100">
                <a:latin typeface="Times New Roman"/>
                <a:cs typeface="Times New Roman"/>
              </a:rPr>
              <a:t>living</a:t>
            </a:r>
            <a:r>
              <a:rPr dirty="0" sz="3100" spc="105">
                <a:latin typeface="Times New Roman"/>
                <a:cs typeface="Times New Roman"/>
              </a:rPr>
              <a:t> </a:t>
            </a:r>
            <a:r>
              <a:rPr dirty="0" sz="3100" spc="-10">
                <a:latin typeface="Times New Roman"/>
                <a:cs typeface="Times New Roman"/>
              </a:rPr>
              <a:t>organisms.</a:t>
            </a:r>
            <a:endParaRPr sz="3100">
              <a:latin typeface="Times New Roman"/>
              <a:cs typeface="Times New Roman"/>
            </a:endParaRPr>
          </a:p>
          <a:p>
            <a:pPr algn="just" marL="356870" marR="8890" indent="-344805">
              <a:lnSpc>
                <a:spcPct val="100000"/>
              </a:lnSpc>
              <a:spcBef>
                <a:spcPts val="5"/>
              </a:spcBef>
              <a:buFont typeface="Wingdings"/>
              <a:buChar char=""/>
              <a:tabLst>
                <a:tab pos="357505" algn="l"/>
              </a:tabLst>
            </a:pPr>
            <a:r>
              <a:rPr dirty="0" sz="3100">
                <a:latin typeface="Times New Roman"/>
                <a:cs typeface="Times New Roman"/>
              </a:rPr>
              <a:t>Most </a:t>
            </a:r>
            <a:r>
              <a:rPr dirty="0" sz="3100" spc="10">
                <a:latin typeface="Times New Roman"/>
                <a:cs typeface="Times New Roman"/>
              </a:rPr>
              <a:t>of </a:t>
            </a:r>
            <a:r>
              <a:rPr dirty="0" sz="3100">
                <a:latin typeface="Times New Roman"/>
                <a:cs typeface="Times New Roman"/>
              </a:rPr>
              <a:t>the remaining (</a:t>
            </a:r>
            <a:r>
              <a:rPr dirty="0" sz="3100" b="1">
                <a:latin typeface="Times New Roman"/>
                <a:cs typeface="Times New Roman"/>
              </a:rPr>
              <a:t>4%) </a:t>
            </a:r>
            <a:r>
              <a:rPr dirty="0" sz="3100">
                <a:latin typeface="Times New Roman"/>
                <a:cs typeface="Times New Roman"/>
              </a:rPr>
              <a:t>consists </a:t>
            </a:r>
            <a:r>
              <a:rPr dirty="0" sz="3100" spc="10">
                <a:latin typeface="Times New Roman"/>
                <a:cs typeface="Times New Roman"/>
              </a:rPr>
              <a:t>of </a:t>
            </a:r>
            <a:r>
              <a:rPr dirty="0" sz="3100" spc="-5">
                <a:latin typeface="Times New Roman"/>
                <a:cs typeface="Times New Roman"/>
              </a:rPr>
              <a:t>calcium,  </a:t>
            </a:r>
            <a:r>
              <a:rPr dirty="0" sz="3100">
                <a:latin typeface="Times New Roman"/>
                <a:cs typeface="Times New Roman"/>
              </a:rPr>
              <a:t>phosphorus, </a:t>
            </a:r>
            <a:r>
              <a:rPr dirty="0" sz="3100" spc="-5">
                <a:latin typeface="Times New Roman"/>
                <a:cs typeface="Times New Roman"/>
              </a:rPr>
              <a:t>potassium and sulfur.</a:t>
            </a:r>
            <a:endParaRPr sz="3100">
              <a:latin typeface="Times New Roman"/>
              <a:cs typeface="Times New Roman"/>
            </a:endParaRPr>
          </a:p>
          <a:p>
            <a:pPr algn="just" marL="356870" marR="5080" indent="-344805">
              <a:lnSpc>
                <a:spcPct val="100000"/>
              </a:lnSpc>
              <a:spcBef>
                <a:spcPts val="5"/>
              </a:spcBef>
              <a:buFont typeface="Wingdings"/>
              <a:buChar char=""/>
              <a:tabLst>
                <a:tab pos="357505" algn="l"/>
              </a:tabLst>
            </a:pPr>
            <a:r>
              <a:rPr dirty="0" sz="3100" spc="-5" b="1">
                <a:latin typeface="Times New Roman"/>
                <a:cs typeface="Times New Roman"/>
              </a:rPr>
              <a:t>Trace elements </a:t>
            </a:r>
            <a:r>
              <a:rPr dirty="0" sz="3100">
                <a:latin typeface="Times New Roman"/>
                <a:cs typeface="Times New Roman"/>
              </a:rPr>
              <a:t>are those required by </a:t>
            </a:r>
            <a:r>
              <a:rPr dirty="0" sz="3100" spc="-10">
                <a:latin typeface="Times New Roman"/>
                <a:cs typeface="Times New Roman"/>
              </a:rPr>
              <a:t>an </a:t>
            </a:r>
            <a:r>
              <a:rPr dirty="0" sz="3100" spc="5">
                <a:latin typeface="Times New Roman"/>
                <a:cs typeface="Times New Roman"/>
              </a:rPr>
              <a:t>organism  </a:t>
            </a:r>
            <a:r>
              <a:rPr dirty="0" sz="3100" spc="-5">
                <a:latin typeface="Times New Roman"/>
                <a:cs typeface="Times New Roman"/>
              </a:rPr>
              <a:t>in </a:t>
            </a:r>
            <a:r>
              <a:rPr dirty="0" sz="3100" spc="-15">
                <a:latin typeface="Times New Roman"/>
                <a:cs typeface="Times New Roman"/>
              </a:rPr>
              <a:t>small</a:t>
            </a:r>
            <a:r>
              <a:rPr dirty="0" sz="3100" spc="70">
                <a:latin typeface="Times New Roman"/>
                <a:cs typeface="Times New Roman"/>
              </a:rPr>
              <a:t> </a:t>
            </a:r>
            <a:r>
              <a:rPr dirty="0" sz="3100">
                <a:latin typeface="Times New Roman"/>
                <a:cs typeface="Times New Roman"/>
              </a:rPr>
              <a:t>quantities.</a:t>
            </a:r>
            <a:endParaRPr sz="31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984497" y="87579"/>
            <a:ext cx="1174115" cy="695325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u="none" spc="-5">
                <a:latin typeface="Arial"/>
                <a:cs typeface="Arial"/>
              </a:rPr>
              <a:t>Ions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06375" y="980389"/>
            <a:ext cx="8794115" cy="5128895"/>
          </a:xfrm>
          <a:prstGeom prst="rect">
            <a:avLst/>
          </a:prstGeom>
        </p:spPr>
        <p:txBody>
          <a:bodyPr wrap="square" lIns="0" tIns="13970" rIns="0" bIns="0" rtlCol="0" vert="horz">
            <a:spAutoFit/>
          </a:bodyPr>
          <a:lstStyle/>
          <a:p>
            <a:pPr marL="414655" indent="-339090">
              <a:lnSpc>
                <a:spcPct val="100000"/>
              </a:lnSpc>
              <a:spcBef>
                <a:spcPts val="110"/>
              </a:spcBef>
              <a:buClr>
                <a:srgbClr val="005FAE"/>
              </a:buClr>
              <a:buFont typeface="Wingdings"/>
              <a:buChar char=""/>
              <a:tabLst>
                <a:tab pos="414655" algn="l"/>
                <a:tab pos="415290" algn="l"/>
              </a:tabLst>
            </a:pPr>
            <a:r>
              <a:rPr dirty="0" sz="2800">
                <a:latin typeface="Arial"/>
                <a:cs typeface="Arial"/>
              </a:rPr>
              <a:t>An </a:t>
            </a:r>
            <a:r>
              <a:rPr dirty="0" sz="2800" spc="5">
                <a:latin typeface="Arial"/>
                <a:cs typeface="Arial"/>
              </a:rPr>
              <a:t>atom interacts </a:t>
            </a:r>
            <a:r>
              <a:rPr dirty="0" sz="2800" spc="-5">
                <a:latin typeface="Arial"/>
                <a:cs typeface="Arial"/>
              </a:rPr>
              <a:t>with </a:t>
            </a:r>
            <a:r>
              <a:rPr dirty="0" sz="2800">
                <a:latin typeface="Arial"/>
                <a:cs typeface="Arial"/>
              </a:rPr>
              <a:t>other </a:t>
            </a:r>
            <a:r>
              <a:rPr dirty="0" sz="2800" spc="5">
                <a:latin typeface="Arial"/>
                <a:cs typeface="Arial"/>
              </a:rPr>
              <a:t>atoms </a:t>
            </a:r>
            <a:r>
              <a:rPr dirty="0" sz="2800">
                <a:latin typeface="Arial"/>
                <a:cs typeface="Arial"/>
              </a:rPr>
              <a:t>by </a:t>
            </a:r>
            <a:r>
              <a:rPr dirty="0" sz="2800" spc="5">
                <a:latin typeface="Arial"/>
                <a:cs typeface="Arial"/>
              </a:rPr>
              <a:t>the</a:t>
            </a:r>
            <a:r>
              <a:rPr dirty="0" sz="2800" spc="-140">
                <a:latin typeface="Arial"/>
                <a:cs typeface="Arial"/>
              </a:rPr>
              <a:t> </a:t>
            </a:r>
            <a:r>
              <a:rPr dirty="0" sz="2800" spc="5">
                <a:latin typeface="Arial"/>
                <a:cs typeface="Arial"/>
              </a:rPr>
              <a:t>electrons.</a:t>
            </a:r>
            <a:endParaRPr sz="2800">
              <a:latin typeface="Arial"/>
              <a:cs typeface="Arial"/>
            </a:endParaRPr>
          </a:p>
          <a:p>
            <a:pPr algn="just" marL="414655" marR="67310" indent="-339090">
              <a:lnSpc>
                <a:spcPct val="100000"/>
              </a:lnSpc>
              <a:spcBef>
                <a:spcPts val="2185"/>
              </a:spcBef>
              <a:buClr>
                <a:srgbClr val="005FAE"/>
              </a:buClr>
              <a:buFont typeface="Wingdings"/>
              <a:buChar char=""/>
              <a:tabLst>
                <a:tab pos="415290" algn="l"/>
              </a:tabLst>
            </a:pPr>
            <a:r>
              <a:rPr dirty="0" sz="2800">
                <a:latin typeface="Arial"/>
                <a:cs typeface="Arial"/>
              </a:rPr>
              <a:t>An </a:t>
            </a:r>
            <a:r>
              <a:rPr dirty="0" sz="2800" spc="-5">
                <a:latin typeface="Arial"/>
                <a:cs typeface="Arial"/>
              </a:rPr>
              <a:t>atoms that lose </a:t>
            </a:r>
            <a:r>
              <a:rPr dirty="0" sz="2800">
                <a:latin typeface="Arial"/>
                <a:cs typeface="Arial"/>
              </a:rPr>
              <a:t>electron(s) </a:t>
            </a:r>
            <a:r>
              <a:rPr dirty="0" sz="2800" spc="-10">
                <a:latin typeface="Arial"/>
                <a:cs typeface="Arial"/>
              </a:rPr>
              <a:t>will </a:t>
            </a:r>
            <a:r>
              <a:rPr dirty="0" sz="2800">
                <a:latin typeface="Arial"/>
                <a:cs typeface="Arial"/>
              </a:rPr>
              <a:t>be positively  charged and </a:t>
            </a:r>
            <a:r>
              <a:rPr dirty="0" sz="2800" spc="-10">
                <a:latin typeface="Arial"/>
                <a:cs typeface="Arial"/>
              </a:rPr>
              <a:t>is </a:t>
            </a:r>
            <a:r>
              <a:rPr dirty="0" sz="2800">
                <a:latin typeface="Arial"/>
                <a:cs typeface="Arial"/>
              </a:rPr>
              <a:t>called Cation </a:t>
            </a:r>
            <a:r>
              <a:rPr dirty="0" sz="2800" spc="-5">
                <a:latin typeface="Arial"/>
                <a:cs typeface="Arial"/>
              </a:rPr>
              <a:t>(the </a:t>
            </a:r>
            <a:r>
              <a:rPr dirty="0" sz="2800">
                <a:latin typeface="Arial"/>
                <a:cs typeface="Arial"/>
              </a:rPr>
              <a:t>+ protons  outnumber </a:t>
            </a:r>
            <a:r>
              <a:rPr dirty="0" sz="2800" spc="5">
                <a:latin typeface="Arial"/>
                <a:cs typeface="Arial"/>
              </a:rPr>
              <a:t>the – electrons) </a:t>
            </a:r>
            <a:r>
              <a:rPr dirty="0" sz="2800">
                <a:latin typeface="Arial"/>
                <a:cs typeface="Arial"/>
              </a:rPr>
              <a:t>e.g.</a:t>
            </a:r>
            <a:r>
              <a:rPr dirty="0" sz="2800" spc="-85">
                <a:latin typeface="Arial"/>
                <a:cs typeface="Arial"/>
              </a:rPr>
              <a:t> </a:t>
            </a:r>
            <a:r>
              <a:rPr dirty="0" sz="2800">
                <a:latin typeface="Arial"/>
                <a:cs typeface="Arial"/>
              </a:rPr>
              <a:t>Na</a:t>
            </a:r>
            <a:r>
              <a:rPr dirty="0" baseline="25525" sz="2775">
                <a:latin typeface="Arial"/>
                <a:cs typeface="Arial"/>
              </a:rPr>
              <a:t>+</a:t>
            </a:r>
            <a:r>
              <a:rPr dirty="0" sz="2800">
                <a:latin typeface="Arial"/>
                <a:cs typeface="Arial"/>
              </a:rPr>
              <a:t>.</a:t>
            </a:r>
            <a:endParaRPr sz="2800">
              <a:latin typeface="Arial"/>
              <a:cs typeface="Arial"/>
            </a:endParaRPr>
          </a:p>
          <a:p>
            <a:pPr algn="just" marL="414655" marR="66675" indent="-339090">
              <a:lnSpc>
                <a:spcPct val="100000"/>
              </a:lnSpc>
              <a:spcBef>
                <a:spcPts val="2190"/>
              </a:spcBef>
              <a:buClr>
                <a:srgbClr val="005FAE"/>
              </a:buClr>
              <a:buFont typeface="Wingdings"/>
              <a:buChar char=""/>
              <a:tabLst>
                <a:tab pos="415290" algn="l"/>
              </a:tabLst>
            </a:pPr>
            <a:r>
              <a:rPr dirty="0" sz="2800">
                <a:latin typeface="Arial"/>
                <a:cs typeface="Arial"/>
              </a:rPr>
              <a:t>An </a:t>
            </a:r>
            <a:r>
              <a:rPr dirty="0" sz="2800" spc="-5">
                <a:latin typeface="Arial"/>
                <a:cs typeface="Arial"/>
              </a:rPr>
              <a:t>atom that </a:t>
            </a:r>
            <a:r>
              <a:rPr dirty="0" sz="2800">
                <a:latin typeface="Arial"/>
                <a:cs typeface="Arial"/>
              </a:rPr>
              <a:t>gain </a:t>
            </a:r>
            <a:r>
              <a:rPr dirty="0" sz="2800" spc="5">
                <a:latin typeface="Arial"/>
                <a:cs typeface="Arial"/>
              </a:rPr>
              <a:t>electron(s) </a:t>
            </a:r>
            <a:r>
              <a:rPr dirty="0" sz="2800" spc="-10">
                <a:latin typeface="Arial"/>
                <a:cs typeface="Arial"/>
              </a:rPr>
              <a:t>will </a:t>
            </a:r>
            <a:r>
              <a:rPr dirty="0" sz="2800">
                <a:latin typeface="Arial"/>
                <a:cs typeface="Arial"/>
              </a:rPr>
              <a:t>be negatively  charged and is </a:t>
            </a:r>
            <a:r>
              <a:rPr dirty="0" sz="2800" spc="5">
                <a:latin typeface="Arial"/>
                <a:cs typeface="Arial"/>
              </a:rPr>
              <a:t>called </a:t>
            </a:r>
            <a:r>
              <a:rPr dirty="0" sz="2800">
                <a:latin typeface="Arial"/>
                <a:cs typeface="Arial"/>
              </a:rPr>
              <a:t>anion </a:t>
            </a:r>
            <a:r>
              <a:rPr dirty="0" sz="2800" spc="5">
                <a:latin typeface="Arial"/>
                <a:cs typeface="Arial"/>
              </a:rPr>
              <a:t>(the – </a:t>
            </a:r>
            <a:r>
              <a:rPr dirty="0" sz="2800">
                <a:latin typeface="Arial"/>
                <a:cs typeface="Arial"/>
              </a:rPr>
              <a:t>electrons  outnumber </a:t>
            </a:r>
            <a:r>
              <a:rPr dirty="0" sz="2800" spc="5">
                <a:latin typeface="Arial"/>
                <a:cs typeface="Arial"/>
              </a:rPr>
              <a:t>the </a:t>
            </a:r>
            <a:r>
              <a:rPr dirty="0" sz="2800">
                <a:latin typeface="Arial"/>
                <a:cs typeface="Arial"/>
              </a:rPr>
              <a:t>+ protons) e.g.</a:t>
            </a:r>
            <a:r>
              <a:rPr dirty="0" sz="2800" spc="-40">
                <a:latin typeface="Arial"/>
                <a:cs typeface="Arial"/>
              </a:rPr>
              <a:t> </a:t>
            </a:r>
            <a:r>
              <a:rPr dirty="0" sz="2800" spc="-5">
                <a:latin typeface="Arial"/>
                <a:cs typeface="Arial"/>
              </a:rPr>
              <a:t>Cl</a:t>
            </a:r>
            <a:r>
              <a:rPr dirty="0" baseline="25525" sz="2775" spc="-7">
                <a:latin typeface="Arial"/>
                <a:cs typeface="Arial"/>
              </a:rPr>
              <a:t>-</a:t>
            </a:r>
            <a:r>
              <a:rPr dirty="0" sz="2800" spc="-5">
                <a:latin typeface="Arial"/>
                <a:cs typeface="Arial"/>
              </a:rPr>
              <a:t>.</a:t>
            </a:r>
            <a:endParaRPr sz="2800">
              <a:latin typeface="Arial"/>
              <a:cs typeface="Arial"/>
            </a:endParaRPr>
          </a:p>
          <a:p>
            <a:pPr algn="just" marL="414655" marR="66675" indent="-339090">
              <a:lnSpc>
                <a:spcPct val="100000"/>
              </a:lnSpc>
              <a:spcBef>
                <a:spcPts val="2190"/>
              </a:spcBef>
              <a:buClr>
                <a:srgbClr val="005FAE"/>
              </a:buClr>
              <a:buFont typeface="Wingdings"/>
              <a:buChar char=""/>
              <a:tabLst>
                <a:tab pos="415290" algn="l"/>
              </a:tabLst>
            </a:pPr>
            <a:r>
              <a:rPr dirty="0" sz="2800">
                <a:latin typeface="Arial"/>
                <a:cs typeface="Arial"/>
              </a:rPr>
              <a:t>An </a:t>
            </a:r>
            <a:r>
              <a:rPr dirty="0" sz="2800" spc="5">
                <a:latin typeface="Arial"/>
                <a:cs typeface="Arial"/>
              </a:rPr>
              <a:t>atom </a:t>
            </a:r>
            <a:r>
              <a:rPr dirty="0" sz="2800">
                <a:latin typeface="Arial"/>
                <a:cs typeface="Arial"/>
              </a:rPr>
              <a:t>in </a:t>
            </a:r>
            <a:r>
              <a:rPr dirty="0" sz="2800" spc="-5">
                <a:latin typeface="Arial"/>
                <a:cs typeface="Arial"/>
              </a:rPr>
              <a:t>which the </a:t>
            </a:r>
            <a:r>
              <a:rPr dirty="0" sz="2800">
                <a:latin typeface="Arial"/>
                <a:cs typeface="Arial"/>
              </a:rPr>
              <a:t>number of electrons does not  equal </a:t>
            </a:r>
            <a:r>
              <a:rPr dirty="0" sz="2800" spc="5">
                <a:latin typeface="Arial"/>
                <a:cs typeface="Arial"/>
              </a:rPr>
              <a:t>the </a:t>
            </a:r>
            <a:r>
              <a:rPr dirty="0" sz="2800">
                <a:latin typeface="Arial"/>
                <a:cs typeface="Arial"/>
              </a:rPr>
              <a:t>number of protons (Anion or Cation) is  generally </a:t>
            </a:r>
            <a:r>
              <a:rPr dirty="0" sz="2800" spc="5">
                <a:latin typeface="Arial"/>
                <a:cs typeface="Arial"/>
              </a:rPr>
              <a:t>called </a:t>
            </a:r>
            <a:r>
              <a:rPr dirty="0" sz="2800">
                <a:latin typeface="Arial"/>
                <a:cs typeface="Arial"/>
              </a:rPr>
              <a:t>an</a:t>
            </a:r>
            <a:r>
              <a:rPr dirty="0" sz="2800" spc="-15">
                <a:latin typeface="Arial"/>
                <a:cs typeface="Arial"/>
              </a:rPr>
              <a:t> </a:t>
            </a:r>
            <a:r>
              <a:rPr dirty="0" sz="2800" spc="-5" b="1">
                <a:latin typeface="Arial"/>
                <a:cs typeface="Arial"/>
              </a:rPr>
              <a:t>Ion</a:t>
            </a:r>
            <a:r>
              <a:rPr dirty="0" sz="2800" spc="-5">
                <a:latin typeface="Arial"/>
                <a:cs typeface="Arial"/>
              </a:rPr>
              <a:t>.</a:t>
            </a:r>
            <a:endParaRPr sz="2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593084" y="85420"/>
            <a:ext cx="1985645" cy="574675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3600"/>
              <a:t>Molecules</a:t>
            </a:r>
            <a:endParaRPr sz="3600"/>
          </a:p>
        </p:txBody>
      </p:sp>
      <p:sp>
        <p:nvSpPr>
          <p:cNvPr id="3" name="object 3"/>
          <p:cNvSpPr txBox="1"/>
          <p:nvPr/>
        </p:nvSpPr>
        <p:spPr>
          <a:xfrm>
            <a:off x="145999" y="1190962"/>
            <a:ext cx="8719185" cy="4203700"/>
          </a:xfrm>
          <a:prstGeom prst="rect">
            <a:avLst/>
          </a:prstGeom>
        </p:spPr>
        <p:txBody>
          <a:bodyPr wrap="square" lIns="0" tIns="165100" rIns="0" bIns="0" rtlCol="0" vert="horz">
            <a:spAutoFit/>
          </a:bodyPr>
          <a:lstStyle/>
          <a:p>
            <a:pPr marL="376555" indent="-339090">
              <a:lnSpc>
                <a:spcPct val="100000"/>
              </a:lnSpc>
              <a:spcBef>
                <a:spcPts val="1300"/>
              </a:spcBef>
              <a:buFont typeface="Wingdings"/>
              <a:buChar char=""/>
              <a:tabLst>
                <a:tab pos="376555" algn="l"/>
                <a:tab pos="377190" algn="l"/>
              </a:tabLst>
            </a:pPr>
            <a:r>
              <a:rPr dirty="0" sz="2800" spc="5">
                <a:latin typeface="Times New Roman"/>
                <a:cs typeface="Times New Roman"/>
              </a:rPr>
              <a:t>Molecules </a:t>
            </a:r>
            <a:r>
              <a:rPr dirty="0" sz="2800">
                <a:latin typeface="Times New Roman"/>
                <a:cs typeface="Times New Roman"/>
              </a:rPr>
              <a:t>consist </a:t>
            </a:r>
            <a:r>
              <a:rPr dirty="0" sz="2800" spc="5">
                <a:latin typeface="Times New Roman"/>
                <a:cs typeface="Times New Roman"/>
              </a:rPr>
              <a:t>of group of </a:t>
            </a:r>
            <a:r>
              <a:rPr dirty="0" sz="2800" spc="-5">
                <a:latin typeface="Times New Roman"/>
                <a:cs typeface="Times New Roman"/>
              </a:rPr>
              <a:t>atoms </a:t>
            </a:r>
            <a:r>
              <a:rPr dirty="0" sz="2800">
                <a:latin typeface="Times New Roman"/>
                <a:cs typeface="Times New Roman"/>
              </a:rPr>
              <a:t>linked</a:t>
            </a:r>
            <a:r>
              <a:rPr dirty="0" sz="2800" spc="-295">
                <a:latin typeface="Times New Roman"/>
                <a:cs typeface="Times New Roman"/>
              </a:rPr>
              <a:t> </a:t>
            </a:r>
            <a:r>
              <a:rPr dirty="0" sz="2800" spc="5">
                <a:latin typeface="Times New Roman"/>
                <a:cs typeface="Times New Roman"/>
              </a:rPr>
              <a:t>together.</a:t>
            </a:r>
            <a:endParaRPr sz="2800">
              <a:latin typeface="Times New Roman"/>
              <a:cs typeface="Times New Roman"/>
            </a:endParaRPr>
          </a:p>
          <a:p>
            <a:pPr marL="376555" marR="30480" indent="-339090">
              <a:lnSpc>
                <a:spcPct val="100000"/>
              </a:lnSpc>
              <a:spcBef>
                <a:spcPts val="1205"/>
              </a:spcBef>
              <a:buFont typeface="Wingdings"/>
              <a:buChar char=""/>
              <a:tabLst>
                <a:tab pos="376555" algn="l"/>
                <a:tab pos="377190" algn="l"/>
              </a:tabLst>
            </a:pPr>
            <a:r>
              <a:rPr dirty="0" sz="2800" spc="-5">
                <a:latin typeface="Times New Roman"/>
                <a:cs typeface="Times New Roman"/>
              </a:rPr>
              <a:t>Water </a:t>
            </a:r>
            <a:r>
              <a:rPr dirty="0" sz="2800">
                <a:latin typeface="Times New Roman"/>
                <a:cs typeface="Times New Roman"/>
              </a:rPr>
              <a:t>(H</a:t>
            </a:r>
            <a:r>
              <a:rPr dirty="0" baseline="-19519" sz="2775">
                <a:latin typeface="Times New Roman"/>
                <a:cs typeface="Times New Roman"/>
              </a:rPr>
              <a:t>2</a:t>
            </a:r>
            <a:r>
              <a:rPr dirty="0" sz="2800">
                <a:latin typeface="Times New Roman"/>
                <a:cs typeface="Times New Roman"/>
              </a:rPr>
              <a:t>O) </a:t>
            </a:r>
            <a:r>
              <a:rPr dirty="0" sz="2800" spc="-10">
                <a:latin typeface="Times New Roman"/>
                <a:cs typeface="Times New Roman"/>
              </a:rPr>
              <a:t>is the </a:t>
            </a:r>
            <a:r>
              <a:rPr dirty="0" sz="2800" spc="-5">
                <a:latin typeface="Times New Roman"/>
                <a:cs typeface="Times New Roman"/>
              </a:rPr>
              <a:t>most </a:t>
            </a:r>
            <a:r>
              <a:rPr dirty="0" sz="2800" spc="-10">
                <a:latin typeface="Times New Roman"/>
                <a:cs typeface="Times New Roman"/>
              </a:rPr>
              <a:t>common molecule </a:t>
            </a:r>
            <a:r>
              <a:rPr dirty="0" sz="2800" spc="-5">
                <a:latin typeface="Times New Roman"/>
                <a:cs typeface="Times New Roman"/>
              </a:rPr>
              <a:t>in </a:t>
            </a:r>
            <a:r>
              <a:rPr dirty="0" sz="2800">
                <a:latin typeface="Times New Roman"/>
                <a:cs typeface="Times New Roman"/>
              </a:rPr>
              <a:t>the body </a:t>
            </a:r>
            <a:r>
              <a:rPr dirty="0" sz="2800" spc="10">
                <a:latin typeface="Times New Roman"/>
                <a:cs typeface="Times New Roman"/>
              </a:rPr>
              <a:t>of  living</a:t>
            </a:r>
            <a:r>
              <a:rPr dirty="0" sz="2800" spc="-90">
                <a:latin typeface="Times New Roman"/>
                <a:cs typeface="Times New Roman"/>
              </a:rPr>
              <a:t> </a:t>
            </a:r>
            <a:r>
              <a:rPr dirty="0" sz="2800">
                <a:latin typeface="Times New Roman"/>
                <a:cs typeface="Times New Roman"/>
              </a:rPr>
              <a:t>organisms.</a:t>
            </a:r>
            <a:endParaRPr sz="2800">
              <a:latin typeface="Times New Roman"/>
              <a:cs typeface="Times New Roman"/>
            </a:endParaRPr>
          </a:p>
          <a:p>
            <a:pPr marL="376555" marR="31115" indent="-339090">
              <a:lnSpc>
                <a:spcPct val="100000"/>
              </a:lnSpc>
              <a:spcBef>
                <a:spcPts val="1200"/>
              </a:spcBef>
              <a:buFont typeface="Wingdings"/>
              <a:buChar char=""/>
              <a:tabLst>
                <a:tab pos="376555" algn="l"/>
                <a:tab pos="377190" algn="l"/>
              </a:tabLst>
            </a:pPr>
            <a:r>
              <a:rPr dirty="0" sz="2800">
                <a:latin typeface="Times New Roman"/>
                <a:cs typeface="Times New Roman"/>
              </a:rPr>
              <a:t>Carbon </a:t>
            </a:r>
            <a:r>
              <a:rPr dirty="0" sz="2800" spc="-5">
                <a:latin typeface="Times New Roman"/>
                <a:cs typeface="Times New Roman"/>
              </a:rPr>
              <a:t>is </a:t>
            </a:r>
            <a:r>
              <a:rPr dirty="0" sz="2800">
                <a:latin typeface="Times New Roman"/>
                <a:cs typeface="Times New Roman"/>
              </a:rPr>
              <a:t>the </a:t>
            </a:r>
            <a:r>
              <a:rPr dirty="0" sz="2800" spc="-10">
                <a:latin typeface="Times New Roman"/>
                <a:cs typeface="Times New Roman"/>
              </a:rPr>
              <a:t>most </a:t>
            </a:r>
            <a:r>
              <a:rPr dirty="0" sz="2800" spc="-15">
                <a:latin typeface="Times New Roman"/>
                <a:cs typeface="Times New Roman"/>
              </a:rPr>
              <a:t>common </a:t>
            </a:r>
            <a:r>
              <a:rPr dirty="0" sz="2800">
                <a:latin typeface="Times New Roman"/>
                <a:cs typeface="Times New Roman"/>
              </a:rPr>
              <a:t>element </a:t>
            </a:r>
            <a:r>
              <a:rPr dirty="0" sz="2800" spc="-5">
                <a:latin typeface="Times New Roman"/>
                <a:cs typeface="Times New Roman"/>
              </a:rPr>
              <a:t>in </a:t>
            </a:r>
            <a:r>
              <a:rPr dirty="0" sz="2800" spc="-10">
                <a:latin typeface="Times New Roman"/>
                <a:cs typeface="Times New Roman"/>
              </a:rPr>
              <a:t>the </a:t>
            </a:r>
            <a:r>
              <a:rPr dirty="0" sz="2800">
                <a:latin typeface="Times New Roman"/>
                <a:cs typeface="Times New Roman"/>
              </a:rPr>
              <a:t>body </a:t>
            </a:r>
            <a:r>
              <a:rPr dirty="0" sz="2800" spc="5">
                <a:latin typeface="Times New Roman"/>
                <a:cs typeface="Times New Roman"/>
              </a:rPr>
              <a:t>of </a:t>
            </a:r>
            <a:r>
              <a:rPr dirty="0" sz="2800" spc="-5">
                <a:latin typeface="Times New Roman"/>
                <a:cs typeface="Times New Roman"/>
              </a:rPr>
              <a:t>living  </a:t>
            </a:r>
            <a:r>
              <a:rPr dirty="0" sz="2800">
                <a:latin typeface="Times New Roman"/>
                <a:cs typeface="Times New Roman"/>
              </a:rPr>
              <a:t>organisms.</a:t>
            </a:r>
            <a:endParaRPr sz="2800">
              <a:latin typeface="Times New Roman"/>
              <a:cs typeface="Times New Roman"/>
            </a:endParaRPr>
          </a:p>
          <a:p>
            <a:pPr marL="376555" indent="-339090">
              <a:lnSpc>
                <a:spcPct val="100000"/>
              </a:lnSpc>
              <a:spcBef>
                <a:spcPts val="1205"/>
              </a:spcBef>
              <a:buFont typeface="Wingdings"/>
              <a:buChar char=""/>
              <a:tabLst>
                <a:tab pos="376555" algn="l"/>
                <a:tab pos="377190" algn="l"/>
              </a:tabLst>
            </a:pPr>
            <a:r>
              <a:rPr dirty="0" sz="2800">
                <a:latin typeface="Times New Roman"/>
                <a:cs typeface="Times New Roman"/>
              </a:rPr>
              <a:t>There are 2 </a:t>
            </a:r>
            <a:r>
              <a:rPr dirty="0" sz="2800" spc="-5">
                <a:latin typeface="Times New Roman"/>
                <a:cs typeface="Times New Roman"/>
              </a:rPr>
              <a:t>types </a:t>
            </a:r>
            <a:r>
              <a:rPr dirty="0" sz="2800" spc="5">
                <a:latin typeface="Times New Roman"/>
                <a:cs typeface="Times New Roman"/>
              </a:rPr>
              <a:t>of </a:t>
            </a:r>
            <a:r>
              <a:rPr dirty="0" sz="2800">
                <a:latin typeface="Times New Roman"/>
                <a:cs typeface="Times New Roman"/>
              </a:rPr>
              <a:t>biological</a:t>
            </a:r>
            <a:r>
              <a:rPr dirty="0" sz="2800" spc="-150">
                <a:latin typeface="Times New Roman"/>
                <a:cs typeface="Times New Roman"/>
              </a:rPr>
              <a:t> </a:t>
            </a:r>
            <a:r>
              <a:rPr dirty="0" sz="2800">
                <a:latin typeface="Times New Roman"/>
                <a:cs typeface="Times New Roman"/>
              </a:rPr>
              <a:t>molecules:</a:t>
            </a:r>
            <a:endParaRPr sz="2800">
              <a:latin typeface="Times New Roman"/>
              <a:cs typeface="Times New Roman"/>
            </a:endParaRPr>
          </a:p>
          <a:p>
            <a:pPr lvl="1" marL="720725" indent="-341630">
              <a:lnSpc>
                <a:spcPct val="100000"/>
              </a:lnSpc>
              <a:spcBef>
                <a:spcPts val="605"/>
              </a:spcBef>
              <a:buAutoNum type="arabicPeriod"/>
              <a:tabLst>
                <a:tab pos="721360" algn="l"/>
              </a:tabLst>
            </a:pPr>
            <a:r>
              <a:rPr dirty="0" sz="2800" spc="5" b="1">
                <a:latin typeface="Times New Roman"/>
                <a:cs typeface="Times New Roman"/>
              </a:rPr>
              <a:t>Organic </a:t>
            </a:r>
            <a:r>
              <a:rPr dirty="0" sz="2800" b="1">
                <a:latin typeface="Times New Roman"/>
                <a:cs typeface="Times New Roman"/>
              </a:rPr>
              <a:t>molecules</a:t>
            </a:r>
            <a:r>
              <a:rPr dirty="0" sz="2800">
                <a:latin typeface="Times New Roman"/>
                <a:cs typeface="Times New Roman"/>
              </a:rPr>
              <a:t>: contain</a:t>
            </a:r>
            <a:r>
              <a:rPr dirty="0" sz="2800" spc="-185">
                <a:latin typeface="Times New Roman"/>
                <a:cs typeface="Times New Roman"/>
              </a:rPr>
              <a:t> </a:t>
            </a:r>
            <a:r>
              <a:rPr dirty="0" sz="2800" spc="5">
                <a:latin typeface="Times New Roman"/>
                <a:cs typeface="Times New Roman"/>
              </a:rPr>
              <a:t>carbon.</a:t>
            </a:r>
            <a:endParaRPr sz="2800">
              <a:latin typeface="Times New Roman"/>
              <a:cs typeface="Times New Roman"/>
            </a:endParaRPr>
          </a:p>
          <a:p>
            <a:pPr lvl="1" marL="720725" indent="-341630">
              <a:lnSpc>
                <a:spcPct val="100000"/>
              </a:lnSpc>
              <a:spcBef>
                <a:spcPts val="600"/>
              </a:spcBef>
              <a:buAutoNum type="arabicPeriod"/>
              <a:tabLst>
                <a:tab pos="721360" algn="l"/>
              </a:tabLst>
            </a:pPr>
            <a:r>
              <a:rPr dirty="0" sz="2800" spc="5" b="1">
                <a:latin typeface="Times New Roman"/>
                <a:cs typeface="Times New Roman"/>
              </a:rPr>
              <a:t>Inorganic </a:t>
            </a:r>
            <a:r>
              <a:rPr dirty="0" sz="2800" b="1">
                <a:latin typeface="Times New Roman"/>
                <a:cs typeface="Times New Roman"/>
              </a:rPr>
              <a:t>molecules</a:t>
            </a:r>
            <a:r>
              <a:rPr dirty="0" sz="2800">
                <a:latin typeface="Times New Roman"/>
                <a:cs typeface="Times New Roman"/>
              </a:rPr>
              <a:t>: </a:t>
            </a:r>
            <a:r>
              <a:rPr dirty="0" sz="2800" spc="10">
                <a:latin typeface="Times New Roman"/>
                <a:cs typeface="Times New Roman"/>
              </a:rPr>
              <a:t>do not </a:t>
            </a:r>
            <a:r>
              <a:rPr dirty="0" sz="2800">
                <a:latin typeface="Times New Roman"/>
                <a:cs typeface="Times New Roman"/>
              </a:rPr>
              <a:t>contain</a:t>
            </a:r>
            <a:r>
              <a:rPr dirty="0" sz="2800" spc="-280">
                <a:latin typeface="Times New Roman"/>
                <a:cs typeface="Times New Roman"/>
              </a:rPr>
              <a:t> </a:t>
            </a:r>
            <a:r>
              <a:rPr dirty="0" sz="2800" spc="5">
                <a:latin typeface="Times New Roman"/>
                <a:cs typeface="Times New Roman"/>
              </a:rPr>
              <a:t>carbon.</a:t>
            </a:r>
            <a:endParaRPr sz="2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62101" y="83007"/>
            <a:ext cx="7493634" cy="106426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algn="ctr" marR="1270">
              <a:lnSpc>
                <a:spcPct val="100000"/>
              </a:lnSpc>
              <a:spcBef>
                <a:spcPts val="100"/>
              </a:spcBef>
            </a:pPr>
            <a:r>
              <a:rPr dirty="0" sz="3600"/>
              <a:t>Water</a:t>
            </a:r>
            <a:endParaRPr sz="3600"/>
          </a:p>
          <a:p>
            <a:pPr algn="ctr">
              <a:lnSpc>
                <a:spcPct val="100000"/>
              </a:lnSpc>
              <a:spcBef>
                <a:spcPts val="20"/>
              </a:spcBef>
            </a:pPr>
            <a:r>
              <a:rPr dirty="0" sz="3200" spc="-5"/>
              <a:t>The </a:t>
            </a:r>
            <a:r>
              <a:rPr dirty="0" sz="3200" spc="-10"/>
              <a:t>molecule </a:t>
            </a:r>
            <a:r>
              <a:rPr dirty="0" sz="3200" spc="-5"/>
              <a:t>that supports all </a:t>
            </a:r>
            <a:r>
              <a:rPr dirty="0" sz="3200" spc="-15"/>
              <a:t>forms </a:t>
            </a:r>
            <a:r>
              <a:rPr dirty="0" sz="3200"/>
              <a:t>of</a:t>
            </a:r>
            <a:r>
              <a:rPr dirty="0" sz="3200" spc="210"/>
              <a:t> </a:t>
            </a:r>
            <a:r>
              <a:rPr dirty="0" sz="3200" spc="-5"/>
              <a:t>life</a:t>
            </a:r>
            <a:endParaRPr sz="3200"/>
          </a:p>
        </p:txBody>
      </p:sp>
      <p:sp>
        <p:nvSpPr>
          <p:cNvPr id="3" name="object 3"/>
          <p:cNvSpPr/>
          <p:nvPr/>
        </p:nvSpPr>
        <p:spPr>
          <a:xfrm>
            <a:off x="5468111" y="4215384"/>
            <a:ext cx="3214352" cy="241096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 txBox="1">
            <a:spLocks noGrp="1"/>
          </p:cNvSpPr>
          <p:nvPr>
            <p:ph type="body" idx="1"/>
          </p:nvPr>
        </p:nvSpPr>
        <p:spPr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469900" indent="-457200">
              <a:lnSpc>
                <a:spcPct val="100000"/>
              </a:lnSpc>
              <a:spcBef>
                <a:spcPts val="105"/>
              </a:spcBef>
              <a:buAutoNum type="arabicPeriod"/>
              <a:tabLst>
                <a:tab pos="469265" algn="l"/>
                <a:tab pos="469900" algn="l"/>
              </a:tabLst>
            </a:pPr>
            <a:r>
              <a:rPr dirty="0"/>
              <a:t>The </a:t>
            </a:r>
            <a:r>
              <a:rPr dirty="0" spc="10"/>
              <a:t>body </a:t>
            </a:r>
            <a:r>
              <a:rPr dirty="0" spc="5"/>
              <a:t>of </a:t>
            </a:r>
            <a:r>
              <a:rPr dirty="0" spc="10"/>
              <a:t>living </a:t>
            </a:r>
            <a:r>
              <a:rPr dirty="0" spc="-15"/>
              <a:t>organisms </a:t>
            </a:r>
            <a:r>
              <a:rPr dirty="0"/>
              <a:t>consist </a:t>
            </a:r>
            <a:r>
              <a:rPr dirty="0" spc="5"/>
              <a:t>of </a:t>
            </a:r>
            <a:r>
              <a:rPr dirty="0" spc="10"/>
              <a:t>70- 95%</a:t>
            </a:r>
            <a:r>
              <a:rPr dirty="0" spc="-305"/>
              <a:t> </a:t>
            </a:r>
            <a:r>
              <a:rPr dirty="0" spc="-25"/>
              <a:t>water.</a:t>
            </a:r>
          </a:p>
          <a:p>
            <a:pPr marL="469900" marR="5080" indent="-457200">
              <a:lnSpc>
                <a:spcPct val="100000"/>
              </a:lnSpc>
              <a:buAutoNum type="arabicPeriod"/>
              <a:tabLst>
                <a:tab pos="469265" algn="l"/>
                <a:tab pos="469900" algn="l"/>
                <a:tab pos="1082675" algn="l"/>
                <a:tab pos="2070100" algn="l"/>
                <a:tab pos="3683635" algn="l"/>
                <a:tab pos="4512945" algn="l"/>
                <a:tab pos="5461000" algn="l"/>
                <a:tab pos="6348095" algn="l"/>
                <a:tab pos="7116445" algn="l"/>
                <a:tab pos="7787005" algn="l"/>
              </a:tabLst>
            </a:pPr>
            <a:r>
              <a:rPr dirty="0" spc="-10"/>
              <a:t>A</a:t>
            </a:r>
            <a:r>
              <a:rPr dirty="0" spc="5"/>
              <a:t>l</a:t>
            </a:r>
            <a:r>
              <a:rPr dirty="0"/>
              <a:t>l</a:t>
            </a:r>
            <a:r>
              <a:rPr dirty="0"/>
              <a:t>	</a:t>
            </a:r>
            <a:r>
              <a:rPr dirty="0" spc="-15"/>
              <a:t>l</a:t>
            </a:r>
            <a:r>
              <a:rPr dirty="0" spc="5"/>
              <a:t>i</a:t>
            </a:r>
            <a:r>
              <a:rPr dirty="0" spc="-15"/>
              <a:t>vi</a:t>
            </a:r>
            <a:r>
              <a:rPr dirty="0" spc="10"/>
              <a:t>n</a:t>
            </a:r>
            <a:r>
              <a:rPr dirty="0" spc="5"/>
              <a:t>g</a:t>
            </a:r>
            <a:r>
              <a:rPr dirty="0"/>
              <a:t>	</a:t>
            </a:r>
            <a:r>
              <a:rPr dirty="0" spc="10"/>
              <a:t>o</a:t>
            </a:r>
            <a:r>
              <a:rPr dirty="0" spc="-75"/>
              <a:t>r</a:t>
            </a:r>
            <a:r>
              <a:rPr dirty="0" spc="10"/>
              <a:t>g</a:t>
            </a:r>
            <a:r>
              <a:rPr dirty="0" spc="-25"/>
              <a:t>a</a:t>
            </a:r>
            <a:r>
              <a:rPr dirty="0" spc="-10"/>
              <a:t>n</a:t>
            </a:r>
            <a:r>
              <a:rPr dirty="0" spc="5"/>
              <a:t>i</a:t>
            </a:r>
            <a:r>
              <a:rPr dirty="0" spc="5"/>
              <a:t>s</a:t>
            </a:r>
            <a:r>
              <a:rPr dirty="0" spc="-50"/>
              <a:t>m</a:t>
            </a:r>
            <a:r>
              <a:rPr dirty="0"/>
              <a:t>s</a:t>
            </a:r>
            <a:r>
              <a:rPr dirty="0"/>
              <a:t>	</a:t>
            </a:r>
            <a:r>
              <a:rPr dirty="0" spc="10"/>
              <a:t>n</a:t>
            </a:r>
            <a:r>
              <a:rPr dirty="0" spc="-25"/>
              <a:t>e</a:t>
            </a:r>
            <a:r>
              <a:rPr dirty="0"/>
              <a:t>ed</a:t>
            </a:r>
            <a:r>
              <a:rPr dirty="0"/>
              <a:t>	</a:t>
            </a:r>
            <a:r>
              <a:rPr dirty="0" spc="-10"/>
              <a:t>w</a:t>
            </a:r>
            <a:r>
              <a:rPr dirty="0"/>
              <a:t>a</a:t>
            </a:r>
            <a:r>
              <a:rPr dirty="0" spc="-15"/>
              <a:t>t</a:t>
            </a:r>
            <a:r>
              <a:rPr dirty="0"/>
              <a:t>er</a:t>
            </a:r>
            <a:r>
              <a:rPr dirty="0"/>
              <a:t>	</a:t>
            </a:r>
            <a:r>
              <a:rPr dirty="0" spc="-50"/>
              <a:t>m</a:t>
            </a:r>
            <a:r>
              <a:rPr dirty="0" spc="10"/>
              <a:t>o</a:t>
            </a:r>
            <a:r>
              <a:rPr dirty="0"/>
              <a:t>re</a:t>
            </a:r>
            <a:r>
              <a:rPr dirty="0"/>
              <a:t>	</a:t>
            </a:r>
            <a:r>
              <a:rPr dirty="0" spc="-15"/>
              <a:t>th</a:t>
            </a:r>
            <a:r>
              <a:rPr dirty="0"/>
              <a:t>an</a:t>
            </a:r>
            <a:r>
              <a:rPr dirty="0"/>
              <a:t>	</a:t>
            </a:r>
            <a:r>
              <a:rPr dirty="0"/>
              <a:t>a</a:t>
            </a:r>
            <a:r>
              <a:rPr dirty="0" spc="10"/>
              <a:t>n</a:t>
            </a:r>
            <a:r>
              <a:rPr dirty="0" spc="5"/>
              <a:t>y</a:t>
            </a:r>
            <a:r>
              <a:rPr dirty="0"/>
              <a:t>	</a:t>
            </a:r>
            <a:r>
              <a:rPr dirty="0" spc="-10"/>
              <a:t>o</a:t>
            </a:r>
            <a:r>
              <a:rPr dirty="0" spc="5"/>
              <a:t>t</a:t>
            </a:r>
            <a:r>
              <a:rPr dirty="0" spc="-10"/>
              <a:t>h</a:t>
            </a:r>
            <a:r>
              <a:rPr dirty="0"/>
              <a:t>er  </a:t>
            </a:r>
            <a:r>
              <a:rPr dirty="0"/>
              <a:t>substance.</a:t>
            </a:r>
          </a:p>
          <a:p>
            <a:pPr marL="469900" marR="5080" indent="-457200">
              <a:lnSpc>
                <a:spcPct val="100000"/>
              </a:lnSpc>
              <a:spcBef>
                <a:spcPts val="5"/>
              </a:spcBef>
              <a:buAutoNum type="arabicPeriod"/>
              <a:tabLst>
                <a:tab pos="469265" algn="l"/>
                <a:tab pos="469900" algn="l"/>
                <a:tab pos="1649730" algn="l"/>
                <a:tab pos="3329304" algn="l"/>
                <a:tab pos="3994150" algn="l"/>
                <a:tab pos="5250180" algn="l"/>
                <a:tab pos="5835650" algn="l"/>
                <a:tab pos="6832600" algn="l"/>
                <a:tab pos="7576820" algn="l"/>
                <a:tab pos="8082915" algn="l"/>
              </a:tabLst>
            </a:pPr>
            <a:r>
              <a:rPr dirty="0" spc="-15"/>
              <a:t>L</a:t>
            </a:r>
            <a:r>
              <a:rPr dirty="0" spc="5"/>
              <a:t>i</a:t>
            </a:r>
            <a:r>
              <a:rPr dirty="0" spc="-15"/>
              <a:t>v</a:t>
            </a:r>
            <a:r>
              <a:rPr dirty="0" spc="5"/>
              <a:t>i</a:t>
            </a:r>
            <a:r>
              <a:rPr dirty="0" spc="-15"/>
              <a:t>n</a:t>
            </a:r>
            <a:r>
              <a:rPr dirty="0"/>
              <a:t>g</a:t>
            </a:r>
            <a:r>
              <a:rPr dirty="0"/>
              <a:t>	</a:t>
            </a:r>
            <a:r>
              <a:rPr dirty="0" spc="10"/>
              <a:t>o</a:t>
            </a:r>
            <a:r>
              <a:rPr dirty="0" spc="-75"/>
              <a:t>r</a:t>
            </a:r>
            <a:r>
              <a:rPr dirty="0" spc="-10"/>
              <a:t>g</a:t>
            </a:r>
            <a:r>
              <a:rPr dirty="0"/>
              <a:t>an</a:t>
            </a:r>
            <a:r>
              <a:rPr dirty="0" spc="-20"/>
              <a:t>i</a:t>
            </a:r>
            <a:r>
              <a:rPr dirty="0" spc="10"/>
              <a:t>s</a:t>
            </a:r>
            <a:r>
              <a:rPr dirty="0" spc="-40"/>
              <a:t>m</a:t>
            </a:r>
            <a:r>
              <a:rPr dirty="0"/>
              <a:t>s</a:t>
            </a:r>
            <a:r>
              <a:rPr dirty="0"/>
              <a:t>	</a:t>
            </a:r>
            <a:r>
              <a:rPr dirty="0"/>
              <a:t>are</a:t>
            </a:r>
            <a:r>
              <a:rPr dirty="0"/>
              <a:t>	</a:t>
            </a:r>
            <a:r>
              <a:rPr dirty="0" spc="5"/>
              <a:t>p</a:t>
            </a:r>
            <a:r>
              <a:rPr dirty="0"/>
              <a:t>r</a:t>
            </a:r>
            <a:r>
              <a:rPr dirty="0" spc="-25"/>
              <a:t>e</a:t>
            </a:r>
            <a:r>
              <a:rPr dirty="0" spc="5"/>
              <a:t>s</a:t>
            </a:r>
            <a:r>
              <a:rPr dirty="0" spc="-25"/>
              <a:t>e</a:t>
            </a:r>
            <a:r>
              <a:rPr dirty="0" spc="-15"/>
              <a:t>n</a:t>
            </a:r>
            <a:r>
              <a:rPr dirty="0"/>
              <a:t>t</a:t>
            </a:r>
            <a:r>
              <a:rPr dirty="0"/>
              <a:t>	</a:t>
            </a:r>
            <a:r>
              <a:rPr dirty="0" spc="-10"/>
              <a:t>o</a:t>
            </a:r>
            <a:r>
              <a:rPr dirty="0"/>
              <a:t>n</a:t>
            </a:r>
            <a:r>
              <a:rPr dirty="0"/>
              <a:t>	</a:t>
            </a:r>
            <a:r>
              <a:rPr dirty="0" spc="-15"/>
              <a:t>E</a:t>
            </a:r>
            <a:r>
              <a:rPr dirty="0"/>
              <a:t>ar</a:t>
            </a:r>
            <a:r>
              <a:rPr dirty="0" spc="-15"/>
              <a:t>t</a:t>
            </a:r>
            <a:r>
              <a:rPr dirty="0"/>
              <a:t>h</a:t>
            </a:r>
            <a:r>
              <a:rPr dirty="0"/>
              <a:t>	</a:t>
            </a:r>
            <a:r>
              <a:rPr dirty="0" spc="5"/>
              <a:t>d</a:t>
            </a:r>
            <a:r>
              <a:rPr dirty="0" spc="-15"/>
              <a:t>u</a:t>
            </a:r>
            <a:r>
              <a:rPr dirty="0"/>
              <a:t>e</a:t>
            </a:r>
            <a:r>
              <a:rPr dirty="0"/>
              <a:t>	</a:t>
            </a:r>
            <a:r>
              <a:rPr dirty="0" spc="-15"/>
              <a:t>t</a:t>
            </a:r>
            <a:r>
              <a:rPr dirty="0"/>
              <a:t>o</a:t>
            </a:r>
            <a:r>
              <a:rPr dirty="0"/>
              <a:t>	</a:t>
            </a:r>
            <a:r>
              <a:rPr dirty="0" spc="-15"/>
              <a:t>t</a:t>
            </a:r>
            <a:r>
              <a:rPr dirty="0" spc="5"/>
              <a:t>h</a:t>
            </a:r>
            <a:r>
              <a:rPr dirty="0"/>
              <a:t>e  </a:t>
            </a:r>
            <a:r>
              <a:rPr dirty="0" spc="5"/>
              <a:t>presence of</a:t>
            </a:r>
            <a:r>
              <a:rPr dirty="0" spc="-105"/>
              <a:t> </a:t>
            </a:r>
            <a:r>
              <a:rPr dirty="0" spc="-25"/>
              <a:t>water.</a:t>
            </a: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2550"/>
          </a:p>
          <a:p>
            <a:pPr algn="r" marR="2138680">
              <a:lnSpc>
                <a:spcPct val="100000"/>
              </a:lnSpc>
            </a:pPr>
            <a:r>
              <a:rPr dirty="0" sz="2400" spc="-10" b="1">
                <a:latin typeface="Arial"/>
                <a:cs typeface="Arial"/>
              </a:rPr>
              <a:t>(</a:t>
            </a:r>
            <a:r>
              <a:rPr dirty="0" sz="2400" spc="5" b="1">
                <a:latin typeface="Arial"/>
                <a:cs typeface="Arial"/>
              </a:rPr>
              <a:t>–</a:t>
            </a:r>
            <a:r>
              <a:rPr dirty="0" sz="2400" b="1">
                <a:latin typeface="Arial"/>
                <a:cs typeface="Arial"/>
              </a:rPr>
              <a:t>)</a:t>
            </a:r>
            <a:endParaRPr sz="24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2750"/>
          </a:p>
          <a:p>
            <a:pPr algn="r" marR="1458595">
              <a:lnSpc>
                <a:spcPct val="100000"/>
              </a:lnSpc>
            </a:pPr>
            <a:r>
              <a:rPr dirty="0" sz="2400" b="1">
                <a:latin typeface="Arial"/>
                <a:cs typeface="Arial"/>
              </a:rPr>
              <a:t>O</a:t>
            </a:r>
            <a:endParaRPr sz="24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7860918" y="5641644"/>
            <a:ext cx="245745" cy="3917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400" b="1">
                <a:latin typeface="Arial"/>
                <a:cs typeface="Arial"/>
              </a:rPr>
              <a:t>H</a:t>
            </a:r>
            <a:endParaRPr sz="24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6199378" y="5641644"/>
            <a:ext cx="245745" cy="3917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400" b="1">
                <a:latin typeface="Arial"/>
                <a:cs typeface="Arial"/>
              </a:rPr>
              <a:t>H</a:t>
            </a:r>
            <a:endParaRPr sz="240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5517260" y="6240881"/>
            <a:ext cx="404495" cy="3911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400" b="1">
                <a:latin typeface="Arial"/>
                <a:cs typeface="Arial"/>
              </a:rPr>
              <a:t>(</a:t>
            </a:r>
            <a:r>
              <a:rPr dirty="0" sz="2400" spc="-20" b="1">
                <a:latin typeface="Arial"/>
                <a:cs typeface="Arial"/>
              </a:rPr>
              <a:t>+</a:t>
            </a:r>
            <a:r>
              <a:rPr dirty="0" sz="2400" b="1">
                <a:latin typeface="Arial"/>
                <a:cs typeface="Arial"/>
              </a:rPr>
              <a:t>)</a:t>
            </a:r>
            <a:endParaRPr sz="240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8511667" y="6240881"/>
            <a:ext cx="404495" cy="3911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400" b="1">
                <a:latin typeface="Arial"/>
                <a:cs typeface="Arial"/>
              </a:rPr>
              <a:t>(</a:t>
            </a:r>
            <a:r>
              <a:rPr dirty="0" sz="2400" spc="-20" b="1">
                <a:latin typeface="Arial"/>
                <a:cs typeface="Arial"/>
              </a:rPr>
              <a:t>+</a:t>
            </a:r>
            <a:r>
              <a:rPr dirty="0" sz="2400" b="1">
                <a:latin typeface="Arial"/>
                <a:cs typeface="Arial"/>
              </a:rPr>
              <a:t>)</a:t>
            </a:r>
            <a:endParaRPr sz="2400"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791970" y="5392013"/>
            <a:ext cx="2402840" cy="454025"/>
          </a:xfrm>
          <a:prstGeom prst="rect">
            <a:avLst/>
          </a:prstGeom>
        </p:spPr>
        <p:txBody>
          <a:bodyPr wrap="square" lIns="0" tIns="1397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dirty="0" sz="2800" spc="-25" b="1">
                <a:latin typeface="Times New Roman"/>
                <a:cs typeface="Times New Roman"/>
              </a:rPr>
              <a:t>Water</a:t>
            </a:r>
            <a:r>
              <a:rPr dirty="0" sz="2800" spc="-160" b="1">
                <a:latin typeface="Times New Roman"/>
                <a:cs typeface="Times New Roman"/>
              </a:rPr>
              <a:t> </a:t>
            </a:r>
            <a:r>
              <a:rPr dirty="0" sz="2800" b="1">
                <a:latin typeface="Times New Roman"/>
                <a:cs typeface="Times New Roman"/>
              </a:rPr>
              <a:t>molecule</a:t>
            </a:r>
            <a:endParaRPr sz="2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613405" y="182626"/>
            <a:ext cx="3789045" cy="57404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3600"/>
              <a:t>Properties of</a:t>
            </a:r>
            <a:r>
              <a:rPr dirty="0" sz="3600" spc="-95"/>
              <a:t> </a:t>
            </a:r>
            <a:r>
              <a:rPr dirty="0" sz="3600" spc="5"/>
              <a:t>water</a:t>
            </a:r>
            <a:endParaRPr sz="3600"/>
          </a:p>
        </p:txBody>
      </p:sp>
      <p:sp>
        <p:nvSpPr>
          <p:cNvPr id="3" name="object 3"/>
          <p:cNvSpPr txBox="1"/>
          <p:nvPr/>
        </p:nvSpPr>
        <p:spPr>
          <a:xfrm>
            <a:off x="682548" y="1998725"/>
            <a:ext cx="6219190" cy="2936240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405765" indent="-393700">
              <a:lnSpc>
                <a:spcPct val="100000"/>
              </a:lnSpc>
              <a:spcBef>
                <a:spcPts val="90"/>
              </a:spcBef>
              <a:buAutoNum type="arabicPeriod"/>
              <a:tabLst>
                <a:tab pos="406400" algn="l"/>
              </a:tabLst>
            </a:pPr>
            <a:r>
              <a:rPr dirty="0" sz="3200" spc="-5">
                <a:latin typeface="Times New Roman"/>
                <a:cs typeface="Times New Roman"/>
              </a:rPr>
              <a:t>Polarity</a:t>
            </a:r>
            <a:endParaRPr sz="3200">
              <a:latin typeface="Times New Roman"/>
              <a:cs typeface="Times New Roman"/>
            </a:endParaRPr>
          </a:p>
          <a:p>
            <a:pPr marL="405765" indent="-393700">
              <a:lnSpc>
                <a:spcPct val="100000"/>
              </a:lnSpc>
              <a:spcBef>
                <a:spcPts val="2525"/>
              </a:spcBef>
              <a:buAutoNum type="arabicPeriod"/>
              <a:tabLst>
                <a:tab pos="406400" algn="l"/>
              </a:tabLst>
            </a:pPr>
            <a:r>
              <a:rPr dirty="0" sz="3200">
                <a:latin typeface="Times New Roman"/>
                <a:cs typeface="Times New Roman"/>
              </a:rPr>
              <a:t>Cohesion </a:t>
            </a:r>
            <a:r>
              <a:rPr dirty="0" sz="3200" spc="-5">
                <a:latin typeface="Times New Roman"/>
                <a:cs typeface="Times New Roman"/>
              </a:rPr>
              <a:t>and</a:t>
            </a:r>
            <a:r>
              <a:rPr dirty="0" sz="3200" spc="5">
                <a:latin typeface="Times New Roman"/>
                <a:cs typeface="Times New Roman"/>
              </a:rPr>
              <a:t> </a:t>
            </a:r>
            <a:r>
              <a:rPr dirty="0" sz="3200">
                <a:latin typeface="Times New Roman"/>
                <a:cs typeface="Times New Roman"/>
              </a:rPr>
              <a:t>adhesion</a:t>
            </a:r>
            <a:endParaRPr sz="3200">
              <a:latin typeface="Times New Roman"/>
              <a:cs typeface="Times New Roman"/>
            </a:endParaRPr>
          </a:p>
          <a:p>
            <a:pPr marL="405765" indent="-393700">
              <a:lnSpc>
                <a:spcPct val="100000"/>
              </a:lnSpc>
              <a:spcBef>
                <a:spcPts val="2520"/>
              </a:spcBef>
              <a:buAutoNum type="arabicPeriod"/>
              <a:tabLst>
                <a:tab pos="406400" algn="l"/>
              </a:tabLst>
            </a:pPr>
            <a:r>
              <a:rPr dirty="0" sz="3200" spc="-10">
                <a:latin typeface="Times New Roman"/>
                <a:cs typeface="Times New Roman"/>
              </a:rPr>
              <a:t>Water </a:t>
            </a:r>
            <a:r>
              <a:rPr dirty="0" sz="3200" spc="-5">
                <a:latin typeface="Times New Roman"/>
                <a:cs typeface="Times New Roman"/>
              </a:rPr>
              <a:t>has </a:t>
            </a:r>
            <a:r>
              <a:rPr dirty="0" sz="3200">
                <a:latin typeface="Times New Roman"/>
                <a:cs typeface="Times New Roman"/>
              </a:rPr>
              <a:t>high </a:t>
            </a:r>
            <a:r>
              <a:rPr dirty="0" sz="3200" spc="-5">
                <a:latin typeface="Times New Roman"/>
                <a:cs typeface="Times New Roman"/>
              </a:rPr>
              <a:t>heat</a:t>
            </a:r>
            <a:r>
              <a:rPr dirty="0" sz="3200" spc="20">
                <a:latin typeface="Times New Roman"/>
                <a:cs typeface="Times New Roman"/>
              </a:rPr>
              <a:t> </a:t>
            </a:r>
            <a:r>
              <a:rPr dirty="0" sz="3200" spc="-5">
                <a:latin typeface="Times New Roman"/>
                <a:cs typeface="Times New Roman"/>
              </a:rPr>
              <a:t>capacity</a:t>
            </a:r>
            <a:endParaRPr sz="3200">
              <a:latin typeface="Times New Roman"/>
              <a:cs typeface="Times New Roman"/>
            </a:endParaRPr>
          </a:p>
          <a:p>
            <a:pPr marL="405765" indent="-393700">
              <a:lnSpc>
                <a:spcPct val="100000"/>
              </a:lnSpc>
              <a:spcBef>
                <a:spcPts val="2525"/>
              </a:spcBef>
              <a:buAutoNum type="arabicPeriod"/>
              <a:tabLst>
                <a:tab pos="406400" algn="l"/>
              </a:tabLst>
            </a:pPr>
            <a:r>
              <a:rPr dirty="0" sz="3200">
                <a:latin typeface="Times New Roman"/>
                <a:cs typeface="Times New Roman"/>
              </a:rPr>
              <a:t>Liquid </a:t>
            </a:r>
            <a:r>
              <a:rPr dirty="0" sz="3200" spc="-10">
                <a:latin typeface="Times New Roman"/>
                <a:cs typeface="Times New Roman"/>
              </a:rPr>
              <a:t>water </a:t>
            </a:r>
            <a:r>
              <a:rPr dirty="0" sz="3200" spc="-5">
                <a:latin typeface="Times New Roman"/>
                <a:cs typeface="Times New Roman"/>
              </a:rPr>
              <a:t>is </a:t>
            </a:r>
            <a:r>
              <a:rPr dirty="0" sz="3200" spc="-20">
                <a:latin typeface="Times New Roman"/>
                <a:cs typeface="Times New Roman"/>
              </a:rPr>
              <a:t>more </a:t>
            </a:r>
            <a:r>
              <a:rPr dirty="0" sz="3200" spc="-5">
                <a:latin typeface="Times New Roman"/>
                <a:cs typeface="Times New Roman"/>
              </a:rPr>
              <a:t>dense than</a:t>
            </a:r>
            <a:r>
              <a:rPr dirty="0" sz="3200" spc="95">
                <a:latin typeface="Times New Roman"/>
                <a:cs typeface="Times New Roman"/>
              </a:rPr>
              <a:t> </a:t>
            </a:r>
            <a:r>
              <a:rPr dirty="0" sz="3200" spc="-5">
                <a:latin typeface="Times New Roman"/>
                <a:cs typeface="Times New Roman"/>
              </a:rPr>
              <a:t>ice</a:t>
            </a:r>
            <a:endParaRPr sz="3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588767" y="83007"/>
            <a:ext cx="3825875" cy="574675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u="none" sz="3600" spc="-5"/>
              <a:t>1- </a:t>
            </a:r>
            <a:r>
              <a:rPr dirty="0" sz="3600"/>
              <a:t>Polarity of</a:t>
            </a:r>
            <a:r>
              <a:rPr dirty="0" sz="3600" spc="-95"/>
              <a:t> </a:t>
            </a:r>
            <a:r>
              <a:rPr dirty="0" sz="3600" spc="5"/>
              <a:t>water</a:t>
            </a:r>
            <a:endParaRPr sz="3600"/>
          </a:p>
        </p:txBody>
      </p:sp>
      <p:sp>
        <p:nvSpPr>
          <p:cNvPr id="3" name="object 3"/>
          <p:cNvSpPr/>
          <p:nvPr/>
        </p:nvSpPr>
        <p:spPr>
          <a:xfrm>
            <a:off x="6443471" y="4587240"/>
            <a:ext cx="2286743" cy="203911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 txBox="1"/>
          <p:nvPr/>
        </p:nvSpPr>
        <p:spPr>
          <a:xfrm>
            <a:off x="231343" y="757504"/>
            <a:ext cx="8617585" cy="4261485"/>
          </a:xfrm>
          <a:prstGeom prst="rect">
            <a:avLst/>
          </a:prstGeom>
        </p:spPr>
        <p:txBody>
          <a:bodyPr wrap="square" lIns="0" tIns="13970" rIns="0" bIns="0" rtlCol="0" vert="horz">
            <a:spAutoFit/>
          </a:bodyPr>
          <a:lstStyle/>
          <a:p>
            <a:pPr marL="324485" marR="32384" indent="-287020">
              <a:lnSpc>
                <a:spcPct val="100000"/>
              </a:lnSpc>
              <a:spcBef>
                <a:spcPts val="110"/>
              </a:spcBef>
              <a:buFont typeface="Wingdings"/>
              <a:buChar char=""/>
              <a:tabLst>
                <a:tab pos="325120" algn="l"/>
                <a:tab pos="1336675" algn="l"/>
                <a:tab pos="2809240" algn="l"/>
                <a:tab pos="4102100" algn="l"/>
                <a:tab pos="4571365" algn="l"/>
                <a:tab pos="6087110" algn="l"/>
                <a:tab pos="7263765" algn="l"/>
                <a:tab pos="8062595" algn="l"/>
              </a:tabLst>
            </a:pPr>
            <a:r>
              <a:rPr dirty="0" sz="2800" spc="-250">
                <a:latin typeface="Times New Roman"/>
                <a:cs typeface="Times New Roman"/>
              </a:rPr>
              <a:t>W</a:t>
            </a:r>
            <a:r>
              <a:rPr dirty="0" sz="2800">
                <a:latin typeface="Times New Roman"/>
                <a:cs typeface="Times New Roman"/>
              </a:rPr>
              <a:t>a</a:t>
            </a:r>
            <a:r>
              <a:rPr dirty="0" sz="2800" spc="5">
                <a:latin typeface="Times New Roman"/>
                <a:cs typeface="Times New Roman"/>
              </a:rPr>
              <a:t>t</a:t>
            </a:r>
            <a:r>
              <a:rPr dirty="0" sz="2800">
                <a:latin typeface="Times New Roman"/>
                <a:cs typeface="Times New Roman"/>
              </a:rPr>
              <a:t>er</a:t>
            </a:r>
            <a:r>
              <a:rPr dirty="0" sz="2800">
                <a:latin typeface="Times New Roman"/>
                <a:cs typeface="Times New Roman"/>
              </a:rPr>
              <a:t>	</a:t>
            </a:r>
            <a:r>
              <a:rPr dirty="0" sz="2800" spc="-50">
                <a:latin typeface="Times New Roman"/>
                <a:cs typeface="Times New Roman"/>
              </a:rPr>
              <a:t>m</a:t>
            </a:r>
            <a:r>
              <a:rPr dirty="0" sz="2800" spc="5">
                <a:latin typeface="Times New Roman"/>
                <a:cs typeface="Times New Roman"/>
              </a:rPr>
              <a:t>ol</a:t>
            </a:r>
            <a:r>
              <a:rPr dirty="0" sz="2800">
                <a:latin typeface="Times New Roman"/>
                <a:cs typeface="Times New Roman"/>
              </a:rPr>
              <a:t>e</a:t>
            </a:r>
            <a:r>
              <a:rPr dirty="0" sz="2800" spc="-25">
                <a:latin typeface="Times New Roman"/>
                <a:cs typeface="Times New Roman"/>
              </a:rPr>
              <a:t>c</a:t>
            </a:r>
            <a:r>
              <a:rPr dirty="0" sz="2800" spc="-10">
                <a:latin typeface="Times New Roman"/>
                <a:cs typeface="Times New Roman"/>
              </a:rPr>
              <a:t>u</a:t>
            </a:r>
            <a:r>
              <a:rPr dirty="0" sz="2800" spc="5">
                <a:latin typeface="Times New Roman"/>
                <a:cs typeface="Times New Roman"/>
              </a:rPr>
              <a:t>l</a:t>
            </a:r>
            <a:r>
              <a:rPr dirty="0" sz="2800">
                <a:latin typeface="Times New Roman"/>
                <a:cs typeface="Times New Roman"/>
              </a:rPr>
              <a:t>e</a:t>
            </a:r>
            <a:r>
              <a:rPr dirty="0" sz="2800">
                <a:latin typeface="Times New Roman"/>
                <a:cs typeface="Times New Roman"/>
              </a:rPr>
              <a:t>	</a:t>
            </a:r>
            <a:r>
              <a:rPr dirty="0" sz="2800" spc="-25">
                <a:latin typeface="Times New Roman"/>
                <a:cs typeface="Times New Roman"/>
              </a:rPr>
              <a:t>c</a:t>
            </a:r>
            <a:r>
              <a:rPr dirty="0" sz="2800" spc="-10">
                <a:latin typeface="Times New Roman"/>
                <a:cs typeface="Times New Roman"/>
              </a:rPr>
              <a:t>on</a:t>
            </a:r>
            <a:r>
              <a:rPr dirty="0" sz="2800" spc="5">
                <a:latin typeface="Times New Roman"/>
                <a:cs typeface="Times New Roman"/>
              </a:rPr>
              <a:t>s</a:t>
            </a:r>
            <a:r>
              <a:rPr dirty="0" sz="2800" spc="-15">
                <a:latin typeface="Times New Roman"/>
                <a:cs typeface="Times New Roman"/>
              </a:rPr>
              <a:t>i</a:t>
            </a:r>
            <a:r>
              <a:rPr dirty="0" sz="2800" spc="-15">
                <a:latin typeface="Times New Roman"/>
                <a:cs typeface="Times New Roman"/>
              </a:rPr>
              <a:t>s</a:t>
            </a:r>
            <a:r>
              <a:rPr dirty="0" sz="2800" spc="5">
                <a:latin typeface="Times New Roman"/>
                <a:cs typeface="Times New Roman"/>
              </a:rPr>
              <a:t>t</a:t>
            </a:r>
            <a:r>
              <a:rPr dirty="0" sz="2800">
                <a:latin typeface="Times New Roman"/>
                <a:cs typeface="Times New Roman"/>
              </a:rPr>
              <a:t>s</a:t>
            </a:r>
            <a:r>
              <a:rPr dirty="0" sz="2800">
                <a:latin typeface="Times New Roman"/>
                <a:cs typeface="Times New Roman"/>
              </a:rPr>
              <a:t>	</a:t>
            </a:r>
            <a:r>
              <a:rPr dirty="0" sz="2800" spc="15">
                <a:latin typeface="Times New Roman"/>
                <a:cs typeface="Times New Roman"/>
              </a:rPr>
              <a:t>o</a:t>
            </a:r>
            <a:r>
              <a:rPr dirty="0" sz="2800">
                <a:latin typeface="Times New Roman"/>
                <a:cs typeface="Times New Roman"/>
              </a:rPr>
              <a:t>f</a:t>
            </a:r>
            <a:r>
              <a:rPr dirty="0" sz="2800">
                <a:latin typeface="Times New Roman"/>
                <a:cs typeface="Times New Roman"/>
              </a:rPr>
              <a:t>	</a:t>
            </a:r>
            <a:r>
              <a:rPr dirty="0" sz="2800" spc="15">
                <a:latin typeface="Times New Roman"/>
                <a:cs typeface="Times New Roman"/>
              </a:rPr>
              <a:t>h</a:t>
            </a:r>
            <a:r>
              <a:rPr dirty="0" sz="2800" spc="-35">
                <a:latin typeface="Times New Roman"/>
                <a:cs typeface="Times New Roman"/>
              </a:rPr>
              <a:t>y</a:t>
            </a:r>
            <a:r>
              <a:rPr dirty="0" sz="2800" spc="10">
                <a:latin typeface="Times New Roman"/>
                <a:cs typeface="Times New Roman"/>
              </a:rPr>
              <a:t>d</a:t>
            </a:r>
            <a:r>
              <a:rPr dirty="0" sz="2800">
                <a:latin typeface="Times New Roman"/>
                <a:cs typeface="Times New Roman"/>
              </a:rPr>
              <a:t>r</a:t>
            </a:r>
            <a:r>
              <a:rPr dirty="0" sz="2800" spc="-10">
                <a:latin typeface="Times New Roman"/>
                <a:cs typeface="Times New Roman"/>
              </a:rPr>
              <a:t>o</a:t>
            </a:r>
            <a:r>
              <a:rPr dirty="0" sz="2800" spc="10">
                <a:latin typeface="Times New Roman"/>
                <a:cs typeface="Times New Roman"/>
              </a:rPr>
              <a:t>g</a:t>
            </a:r>
            <a:r>
              <a:rPr dirty="0" sz="2800" spc="-25">
                <a:latin typeface="Times New Roman"/>
                <a:cs typeface="Times New Roman"/>
              </a:rPr>
              <a:t>e</a:t>
            </a:r>
            <a:r>
              <a:rPr dirty="0" sz="2800" spc="5">
                <a:latin typeface="Times New Roman"/>
                <a:cs typeface="Times New Roman"/>
              </a:rPr>
              <a:t>n</a:t>
            </a:r>
            <a:r>
              <a:rPr dirty="0" sz="2800">
                <a:latin typeface="Times New Roman"/>
                <a:cs typeface="Times New Roman"/>
              </a:rPr>
              <a:t>	</a:t>
            </a:r>
            <a:r>
              <a:rPr dirty="0" sz="2800" spc="-25">
                <a:latin typeface="Times New Roman"/>
                <a:cs typeface="Times New Roman"/>
              </a:rPr>
              <a:t>ca</a:t>
            </a:r>
            <a:r>
              <a:rPr dirty="0" sz="2800" spc="5">
                <a:latin typeface="Times New Roman"/>
                <a:cs typeface="Times New Roman"/>
              </a:rPr>
              <a:t>t</a:t>
            </a:r>
            <a:r>
              <a:rPr dirty="0" sz="2800" spc="-15">
                <a:latin typeface="Times New Roman"/>
                <a:cs typeface="Times New Roman"/>
              </a:rPr>
              <a:t>io</a:t>
            </a:r>
            <a:r>
              <a:rPr dirty="0" sz="2800" spc="10">
                <a:latin typeface="Times New Roman"/>
                <a:cs typeface="Times New Roman"/>
              </a:rPr>
              <a:t>n</a:t>
            </a:r>
            <a:r>
              <a:rPr dirty="0" sz="2800">
                <a:latin typeface="Times New Roman"/>
                <a:cs typeface="Times New Roman"/>
              </a:rPr>
              <a:t>s</a:t>
            </a:r>
            <a:r>
              <a:rPr dirty="0" sz="2800">
                <a:latin typeface="Times New Roman"/>
                <a:cs typeface="Times New Roman"/>
              </a:rPr>
              <a:t>	</a:t>
            </a:r>
            <a:r>
              <a:rPr dirty="0" sz="2800">
                <a:latin typeface="Times New Roman"/>
                <a:cs typeface="Times New Roman"/>
              </a:rPr>
              <a:t>(</a:t>
            </a:r>
            <a:r>
              <a:rPr dirty="0" sz="2800" spc="-10">
                <a:latin typeface="Times New Roman"/>
                <a:cs typeface="Times New Roman"/>
              </a:rPr>
              <a:t>H</a:t>
            </a:r>
            <a:r>
              <a:rPr dirty="0" baseline="25525" sz="2775" spc="7">
                <a:latin typeface="Times New Roman"/>
                <a:cs typeface="Times New Roman"/>
              </a:rPr>
              <a:t>+</a:t>
            </a:r>
            <a:r>
              <a:rPr dirty="0" sz="2800">
                <a:latin typeface="Times New Roman"/>
                <a:cs typeface="Times New Roman"/>
              </a:rPr>
              <a:t>)</a:t>
            </a:r>
            <a:r>
              <a:rPr dirty="0" sz="2800">
                <a:latin typeface="Times New Roman"/>
                <a:cs typeface="Times New Roman"/>
              </a:rPr>
              <a:t>	</a:t>
            </a:r>
            <a:r>
              <a:rPr dirty="0" sz="2800" spc="-25">
                <a:latin typeface="Times New Roman"/>
                <a:cs typeface="Times New Roman"/>
              </a:rPr>
              <a:t>a</a:t>
            </a:r>
            <a:r>
              <a:rPr dirty="0" sz="2800" spc="10">
                <a:latin typeface="Times New Roman"/>
                <a:cs typeface="Times New Roman"/>
              </a:rPr>
              <a:t>n</a:t>
            </a:r>
            <a:r>
              <a:rPr dirty="0" sz="2800">
                <a:latin typeface="Times New Roman"/>
                <a:cs typeface="Times New Roman"/>
              </a:rPr>
              <a:t>d  </a:t>
            </a:r>
            <a:r>
              <a:rPr dirty="0" sz="2800">
                <a:latin typeface="Times New Roman"/>
                <a:cs typeface="Times New Roman"/>
              </a:rPr>
              <a:t>hydroxide </a:t>
            </a:r>
            <a:r>
              <a:rPr dirty="0" sz="2800" spc="5">
                <a:latin typeface="Times New Roman"/>
                <a:cs typeface="Times New Roman"/>
              </a:rPr>
              <a:t>anions</a:t>
            </a:r>
            <a:r>
              <a:rPr dirty="0" sz="2800" spc="-145">
                <a:latin typeface="Times New Roman"/>
                <a:cs typeface="Times New Roman"/>
              </a:rPr>
              <a:t> </a:t>
            </a:r>
            <a:r>
              <a:rPr dirty="0" sz="2800">
                <a:latin typeface="Times New Roman"/>
                <a:cs typeface="Times New Roman"/>
              </a:rPr>
              <a:t>(OH</a:t>
            </a:r>
            <a:r>
              <a:rPr dirty="0" baseline="25525" sz="2775">
                <a:latin typeface="Times New Roman"/>
                <a:cs typeface="Times New Roman"/>
              </a:rPr>
              <a:t>-</a:t>
            </a:r>
            <a:r>
              <a:rPr dirty="0" sz="2800">
                <a:latin typeface="Times New Roman"/>
                <a:cs typeface="Times New Roman"/>
              </a:rPr>
              <a:t>).</a:t>
            </a:r>
            <a:endParaRPr sz="2800">
              <a:latin typeface="Times New Roman"/>
              <a:cs typeface="Times New Roman"/>
            </a:endParaRPr>
          </a:p>
          <a:p>
            <a:pPr marL="324485" indent="-287020">
              <a:lnSpc>
                <a:spcPct val="100000"/>
              </a:lnSpc>
              <a:spcBef>
                <a:spcPts val="5"/>
              </a:spcBef>
              <a:buFont typeface="Wingdings"/>
              <a:buChar char=""/>
              <a:tabLst>
                <a:tab pos="325120" algn="l"/>
              </a:tabLst>
            </a:pPr>
            <a:r>
              <a:rPr dirty="0" sz="2800" spc="-50">
                <a:latin typeface="Times New Roman"/>
                <a:cs typeface="Times New Roman"/>
              </a:rPr>
              <a:t>Water </a:t>
            </a:r>
            <a:r>
              <a:rPr dirty="0" sz="2800">
                <a:latin typeface="Times New Roman"/>
                <a:cs typeface="Times New Roman"/>
              </a:rPr>
              <a:t>molecules are </a:t>
            </a:r>
            <a:r>
              <a:rPr dirty="0" sz="2800" spc="5">
                <a:latin typeface="Times New Roman"/>
                <a:cs typeface="Times New Roman"/>
              </a:rPr>
              <a:t>linked together by </a:t>
            </a:r>
            <a:r>
              <a:rPr dirty="0" sz="2800" b="1">
                <a:latin typeface="Times New Roman"/>
                <a:cs typeface="Times New Roman"/>
              </a:rPr>
              <a:t>hydrogen</a:t>
            </a:r>
            <a:r>
              <a:rPr dirty="0" sz="2800" spc="-290" b="1">
                <a:latin typeface="Times New Roman"/>
                <a:cs typeface="Times New Roman"/>
              </a:rPr>
              <a:t> </a:t>
            </a:r>
            <a:r>
              <a:rPr dirty="0" sz="2800" spc="5" b="1">
                <a:latin typeface="Times New Roman"/>
                <a:cs typeface="Times New Roman"/>
              </a:rPr>
              <a:t>bonds</a:t>
            </a:r>
            <a:r>
              <a:rPr dirty="0" sz="2800" spc="5">
                <a:latin typeface="Times New Roman"/>
                <a:cs typeface="Times New Roman"/>
              </a:rPr>
              <a:t>.</a:t>
            </a:r>
            <a:endParaRPr sz="2800">
              <a:latin typeface="Times New Roman"/>
              <a:cs typeface="Times New Roman"/>
            </a:endParaRPr>
          </a:p>
          <a:p>
            <a:pPr marL="324485" marR="32384" indent="-287020">
              <a:lnSpc>
                <a:spcPct val="100000"/>
              </a:lnSpc>
              <a:buFont typeface="Wingdings"/>
              <a:buChar char=""/>
              <a:tabLst>
                <a:tab pos="325120" algn="l"/>
              </a:tabLst>
            </a:pPr>
            <a:r>
              <a:rPr dirty="0" sz="2800" spc="-5">
                <a:latin typeface="Times New Roman"/>
                <a:cs typeface="Times New Roman"/>
              </a:rPr>
              <a:t>Thus water is </a:t>
            </a:r>
            <a:r>
              <a:rPr dirty="0" sz="2800">
                <a:latin typeface="Times New Roman"/>
                <a:cs typeface="Times New Roman"/>
              </a:rPr>
              <a:t>a </a:t>
            </a:r>
            <a:r>
              <a:rPr dirty="0" sz="2800" spc="-10" b="1">
                <a:latin typeface="Times New Roman"/>
                <a:cs typeface="Times New Roman"/>
              </a:rPr>
              <a:t>polar </a:t>
            </a:r>
            <a:r>
              <a:rPr dirty="0" sz="2800" spc="-5" b="1">
                <a:latin typeface="Times New Roman"/>
                <a:cs typeface="Times New Roman"/>
              </a:rPr>
              <a:t>molecule </a:t>
            </a:r>
            <a:r>
              <a:rPr dirty="0" sz="2800" spc="-5">
                <a:latin typeface="Times New Roman"/>
                <a:cs typeface="Times New Roman"/>
              </a:rPr>
              <a:t>which is </a:t>
            </a:r>
            <a:r>
              <a:rPr dirty="0" sz="2800">
                <a:latin typeface="Times New Roman"/>
                <a:cs typeface="Times New Roman"/>
              </a:rPr>
              <a:t>able </a:t>
            </a:r>
            <a:r>
              <a:rPr dirty="0" sz="2800" spc="5">
                <a:latin typeface="Times New Roman"/>
                <a:cs typeface="Times New Roman"/>
              </a:rPr>
              <a:t>to </a:t>
            </a:r>
            <a:r>
              <a:rPr dirty="0" sz="2800" spc="-5">
                <a:latin typeface="Times New Roman"/>
                <a:cs typeface="Times New Roman"/>
              </a:rPr>
              <a:t>dissolve  </a:t>
            </a:r>
            <a:r>
              <a:rPr dirty="0" sz="2800" spc="5">
                <a:latin typeface="Times New Roman"/>
                <a:cs typeface="Times New Roman"/>
              </a:rPr>
              <a:t>other polar</a:t>
            </a:r>
            <a:r>
              <a:rPr dirty="0" sz="2800" spc="-100">
                <a:latin typeface="Times New Roman"/>
                <a:cs typeface="Times New Roman"/>
              </a:rPr>
              <a:t> </a:t>
            </a:r>
            <a:r>
              <a:rPr dirty="0" sz="2800">
                <a:latin typeface="Times New Roman"/>
                <a:cs typeface="Times New Roman"/>
              </a:rPr>
              <a:t>substances.</a:t>
            </a:r>
            <a:endParaRPr sz="2800">
              <a:latin typeface="Times New Roman"/>
              <a:cs typeface="Times New Roman"/>
            </a:endParaRPr>
          </a:p>
          <a:p>
            <a:pPr marL="324485" marR="30480" indent="-287020">
              <a:lnSpc>
                <a:spcPct val="100000"/>
              </a:lnSpc>
              <a:spcBef>
                <a:spcPts val="5"/>
              </a:spcBef>
              <a:buFont typeface="Wingdings"/>
              <a:buChar char=""/>
              <a:tabLst>
                <a:tab pos="325120" algn="l"/>
              </a:tabLst>
            </a:pPr>
            <a:r>
              <a:rPr dirty="0" sz="2800" spc="-50">
                <a:latin typeface="Times New Roman"/>
                <a:cs typeface="Times New Roman"/>
              </a:rPr>
              <a:t>Water </a:t>
            </a:r>
            <a:r>
              <a:rPr dirty="0" sz="2800" spc="-10">
                <a:latin typeface="Times New Roman"/>
                <a:cs typeface="Times New Roman"/>
              </a:rPr>
              <a:t>is </a:t>
            </a:r>
            <a:r>
              <a:rPr dirty="0" sz="2800" spc="-5">
                <a:latin typeface="Times New Roman"/>
                <a:cs typeface="Times New Roman"/>
              </a:rPr>
              <a:t>considered </a:t>
            </a:r>
            <a:r>
              <a:rPr dirty="0" sz="2800">
                <a:latin typeface="Times New Roman"/>
                <a:cs typeface="Times New Roman"/>
              </a:rPr>
              <a:t>as </a:t>
            </a:r>
            <a:r>
              <a:rPr dirty="0" sz="2800" spc="-10">
                <a:latin typeface="Times New Roman"/>
                <a:cs typeface="Times New Roman"/>
              </a:rPr>
              <a:t>the </a:t>
            </a:r>
            <a:r>
              <a:rPr dirty="0" sz="2800" spc="-5">
                <a:latin typeface="Times New Roman"/>
                <a:cs typeface="Times New Roman"/>
              </a:rPr>
              <a:t>main </a:t>
            </a:r>
            <a:r>
              <a:rPr dirty="0" sz="2800" b="1">
                <a:latin typeface="Times New Roman"/>
                <a:cs typeface="Times New Roman"/>
              </a:rPr>
              <a:t>solvent </a:t>
            </a:r>
            <a:r>
              <a:rPr dirty="0" sz="2800" spc="-5">
                <a:latin typeface="Times New Roman"/>
                <a:cs typeface="Times New Roman"/>
              </a:rPr>
              <a:t>in all </a:t>
            </a:r>
            <a:r>
              <a:rPr dirty="0" sz="2800" spc="-10">
                <a:latin typeface="Times New Roman"/>
                <a:cs typeface="Times New Roman"/>
              </a:rPr>
              <a:t>biological  </a:t>
            </a:r>
            <a:r>
              <a:rPr dirty="0" sz="2800" spc="-5">
                <a:latin typeface="Times New Roman"/>
                <a:cs typeface="Times New Roman"/>
              </a:rPr>
              <a:t>systems.</a:t>
            </a:r>
            <a:endParaRPr sz="2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3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2900">
              <a:latin typeface="Times New Roman"/>
              <a:cs typeface="Times New Roman"/>
            </a:endParaRPr>
          </a:p>
          <a:p>
            <a:pPr algn="r" marR="1475105">
              <a:lnSpc>
                <a:spcPct val="100000"/>
              </a:lnSpc>
            </a:pPr>
            <a:r>
              <a:rPr dirty="0" sz="2400" spc="-10" b="1">
                <a:latin typeface="Arial"/>
                <a:cs typeface="Arial"/>
              </a:rPr>
              <a:t>(</a:t>
            </a:r>
            <a:r>
              <a:rPr dirty="0" sz="2400" spc="5" b="1">
                <a:latin typeface="Arial"/>
                <a:cs typeface="Arial"/>
              </a:rPr>
              <a:t>–</a:t>
            </a:r>
            <a:r>
              <a:rPr dirty="0" sz="2400" b="1">
                <a:latin typeface="Arial"/>
                <a:cs typeface="Arial"/>
              </a:rPr>
              <a:t>)</a:t>
            </a:r>
            <a:endParaRPr sz="24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7556372" y="5277408"/>
            <a:ext cx="262890" cy="3917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400" b="1">
                <a:latin typeface="Arial"/>
                <a:cs typeface="Arial"/>
              </a:rPr>
              <a:t>O</a:t>
            </a:r>
            <a:endParaRPr sz="24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8130285" y="5784291"/>
            <a:ext cx="245745" cy="3917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400" b="1">
                <a:latin typeface="Arial"/>
                <a:cs typeface="Arial"/>
              </a:rPr>
              <a:t>H</a:t>
            </a:r>
            <a:endParaRPr sz="240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6956552" y="5784291"/>
            <a:ext cx="245745" cy="3917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400" b="1">
                <a:latin typeface="Arial"/>
                <a:cs typeface="Arial"/>
              </a:rPr>
              <a:t>H</a:t>
            </a:r>
            <a:endParaRPr sz="240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6474333" y="6291478"/>
            <a:ext cx="403860" cy="3911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400" spc="-10" b="1">
                <a:latin typeface="Arial"/>
                <a:cs typeface="Arial"/>
              </a:rPr>
              <a:t>(+)</a:t>
            </a:r>
            <a:endParaRPr sz="2400"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8590026" y="6291478"/>
            <a:ext cx="404495" cy="3911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400" b="1">
                <a:latin typeface="Arial"/>
                <a:cs typeface="Arial"/>
              </a:rPr>
              <a:t>(</a:t>
            </a:r>
            <a:r>
              <a:rPr dirty="0" sz="2400" spc="-20" b="1">
                <a:latin typeface="Arial"/>
                <a:cs typeface="Arial"/>
              </a:rPr>
              <a:t>+</a:t>
            </a:r>
            <a:r>
              <a:rPr dirty="0" sz="2400" b="1">
                <a:latin typeface="Arial"/>
                <a:cs typeface="Arial"/>
              </a:rPr>
              <a:t>)</a:t>
            </a:r>
            <a:endParaRPr sz="2400">
              <a:latin typeface="Arial"/>
              <a:cs typeface="Arial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3017520" y="3773423"/>
            <a:ext cx="2959608" cy="2795016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1" name="object 11"/>
          <p:cNvSpPr/>
          <p:nvPr/>
        </p:nvSpPr>
        <p:spPr>
          <a:xfrm>
            <a:off x="2281427" y="5609844"/>
            <a:ext cx="1173480" cy="246379"/>
          </a:xfrm>
          <a:custGeom>
            <a:avLst/>
            <a:gdLst/>
            <a:ahLst/>
            <a:cxnLst/>
            <a:rect l="l" t="t" r="r" b="b"/>
            <a:pathLst>
              <a:path w="1173479" h="246379">
                <a:moveTo>
                  <a:pt x="1173226" y="246062"/>
                </a:moveTo>
                <a:lnTo>
                  <a:pt x="0" y="0"/>
                </a:lnTo>
              </a:path>
            </a:pathLst>
          </a:custGeom>
          <a:ln w="9144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" name="object 12"/>
          <p:cNvSpPr txBox="1"/>
          <p:nvPr/>
        </p:nvSpPr>
        <p:spPr>
          <a:xfrm>
            <a:off x="502716" y="5281040"/>
            <a:ext cx="1610360" cy="32956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2000" spc="-10">
                <a:latin typeface="Times New Roman"/>
                <a:cs typeface="Times New Roman"/>
              </a:rPr>
              <a:t>Hydrogen</a:t>
            </a:r>
            <a:r>
              <a:rPr dirty="0" sz="2000" spc="-20">
                <a:latin typeface="Times New Roman"/>
                <a:cs typeface="Times New Roman"/>
              </a:rPr>
              <a:t> </a:t>
            </a:r>
            <a:r>
              <a:rPr dirty="0" sz="2000" spc="-5">
                <a:latin typeface="Times New Roman"/>
                <a:cs typeface="Times New Roman"/>
              </a:rPr>
              <a:t>bond</a:t>
            </a:r>
            <a:endParaRPr sz="2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2447544" y="2237232"/>
            <a:ext cx="4404359" cy="350708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 txBox="1"/>
          <p:nvPr/>
        </p:nvSpPr>
        <p:spPr>
          <a:xfrm>
            <a:off x="2400680" y="5350255"/>
            <a:ext cx="1567180" cy="3003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b="1">
                <a:latin typeface="Arial"/>
                <a:cs typeface="Arial"/>
              </a:rPr>
              <a:t>Dissolved</a:t>
            </a:r>
            <a:r>
              <a:rPr dirty="0" sz="1800" spc="-80" b="1">
                <a:latin typeface="Arial"/>
                <a:cs typeface="Arial"/>
              </a:rPr>
              <a:t> </a:t>
            </a:r>
            <a:r>
              <a:rPr dirty="0" sz="1800" b="1">
                <a:latin typeface="Arial"/>
                <a:cs typeface="Arial"/>
              </a:rPr>
              <a:t>salt</a:t>
            </a:r>
            <a:endParaRPr sz="18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235577" y="5333238"/>
            <a:ext cx="1100455" cy="27051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600" b="1">
                <a:latin typeface="Arial"/>
                <a:cs typeface="Arial"/>
              </a:rPr>
              <a:t>Salt</a:t>
            </a:r>
            <a:r>
              <a:rPr dirty="0" sz="1600" spc="-80" b="1">
                <a:latin typeface="Arial"/>
                <a:cs typeface="Arial"/>
              </a:rPr>
              <a:t> </a:t>
            </a:r>
            <a:r>
              <a:rPr dirty="0" sz="1600" spc="-15" b="1">
                <a:latin typeface="Arial"/>
                <a:cs typeface="Arial"/>
              </a:rPr>
              <a:t>crystal</a:t>
            </a:r>
            <a:endParaRPr sz="1600">
              <a:latin typeface="Arial"/>
              <a:cs typeface="Arial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3118104" y="4251959"/>
            <a:ext cx="0" cy="1130935"/>
          </a:xfrm>
          <a:custGeom>
            <a:avLst/>
            <a:gdLst/>
            <a:ahLst/>
            <a:cxnLst/>
            <a:rect l="l" t="t" r="r" b="b"/>
            <a:pathLst>
              <a:path w="0" h="1130935">
                <a:moveTo>
                  <a:pt x="0" y="1130808"/>
                </a:moveTo>
                <a:lnTo>
                  <a:pt x="0" y="0"/>
                </a:lnTo>
              </a:path>
            </a:pathLst>
          </a:custGeom>
          <a:ln w="24384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/>
          <p:nvPr/>
        </p:nvSpPr>
        <p:spPr>
          <a:xfrm>
            <a:off x="3875404" y="5119496"/>
            <a:ext cx="1332230" cy="191135"/>
          </a:xfrm>
          <a:custGeom>
            <a:avLst/>
            <a:gdLst/>
            <a:ahLst/>
            <a:cxnLst/>
            <a:rect l="l" t="t" r="r" b="b"/>
            <a:pathLst>
              <a:path w="1332229" h="191135">
                <a:moveTo>
                  <a:pt x="1331849" y="3555"/>
                </a:moveTo>
                <a:lnTo>
                  <a:pt x="1322123" y="40316"/>
                </a:lnTo>
                <a:lnTo>
                  <a:pt x="1295765" y="70278"/>
                </a:lnTo>
                <a:lnTo>
                  <a:pt x="1256714" y="90406"/>
                </a:lnTo>
                <a:lnTo>
                  <a:pt x="1208913" y="97662"/>
                </a:lnTo>
                <a:lnTo>
                  <a:pt x="788289" y="96519"/>
                </a:lnTo>
                <a:lnTo>
                  <a:pt x="740540" y="103850"/>
                </a:lnTo>
                <a:lnTo>
                  <a:pt x="701484" y="124015"/>
                </a:lnTo>
                <a:lnTo>
                  <a:pt x="675096" y="153991"/>
                </a:lnTo>
                <a:lnTo>
                  <a:pt x="665353" y="190753"/>
                </a:lnTo>
                <a:lnTo>
                  <a:pt x="655814" y="153945"/>
                </a:lnTo>
                <a:lnTo>
                  <a:pt x="629618" y="123840"/>
                </a:lnTo>
                <a:lnTo>
                  <a:pt x="590682" y="103475"/>
                </a:lnTo>
                <a:lnTo>
                  <a:pt x="542925" y="95884"/>
                </a:lnTo>
                <a:lnTo>
                  <a:pt x="122300" y="94741"/>
                </a:lnTo>
                <a:lnTo>
                  <a:pt x="74598" y="87225"/>
                </a:lnTo>
                <a:lnTo>
                  <a:pt x="35671" y="66897"/>
                </a:lnTo>
                <a:lnTo>
                  <a:pt x="9483" y="36806"/>
                </a:lnTo>
                <a:lnTo>
                  <a:pt x="0" y="0"/>
                </a:lnTo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" name="object 7"/>
          <p:cNvSpPr txBox="1"/>
          <p:nvPr/>
        </p:nvSpPr>
        <p:spPr>
          <a:xfrm>
            <a:off x="1394586" y="5993993"/>
            <a:ext cx="6445885" cy="454025"/>
          </a:xfrm>
          <a:prstGeom prst="rect">
            <a:avLst/>
          </a:prstGeom>
        </p:spPr>
        <p:txBody>
          <a:bodyPr wrap="square" lIns="0" tIns="1397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dirty="0" sz="2800" spc="5" b="1">
                <a:latin typeface="Times New Roman"/>
                <a:cs typeface="Times New Roman"/>
              </a:rPr>
              <a:t>A crystal of </a:t>
            </a:r>
            <a:r>
              <a:rPr dirty="0" sz="2800" spc="10" b="1">
                <a:latin typeface="Times New Roman"/>
                <a:cs typeface="Times New Roman"/>
              </a:rPr>
              <a:t>salt </a:t>
            </a:r>
            <a:r>
              <a:rPr dirty="0" sz="2800" b="1">
                <a:latin typeface="Times New Roman"/>
                <a:cs typeface="Times New Roman"/>
              </a:rPr>
              <a:t>(NaCl) dissolving </a:t>
            </a:r>
            <a:r>
              <a:rPr dirty="0" sz="2800" spc="5" b="1">
                <a:latin typeface="Times New Roman"/>
                <a:cs typeface="Times New Roman"/>
              </a:rPr>
              <a:t>in</a:t>
            </a:r>
            <a:r>
              <a:rPr dirty="0" sz="2800" spc="-430" b="1">
                <a:latin typeface="Times New Roman"/>
                <a:cs typeface="Times New Roman"/>
              </a:rPr>
              <a:t> </a:t>
            </a:r>
            <a:r>
              <a:rPr dirty="0" sz="2800" spc="10" b="1">
                <a:latin typeface="Times New Roman"/>
                <a:cs typeface="Times New Roman"/>
              </a:rPr>
              <a:t>water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221691" y="61925"/>
            <a:ext cx="8615680" cy="1734820"/>
          </a:xfrm>
          <a:prstGeom prst="rect">
            <a:avLst/>
          </a:prstGeom>
        </p:spPr>
        <p:txBody>
          <a:bodyPr wrap="square" lIns="0" tIns="13970" rIns="0" bIns="0" rtlCol="0" vert="horz">
            <a:spAutoFit/>
          </a:bodyPr>
          <a:lstStyle/>
          <a:p>
            <a:pPr marL="299085" marR="5080" indent="-287020">
              <a:lnSpc>
                <a:spcPct val="100000"/>
              </a:lnSpc>
              <a:spcBef>
                <a:spcPts val="110"/>
              </a:spcBef>
              <a:buFont typeface="Wingdings"/>
              <a:buChar char=""/>
              <a:tabLst>
                <a:tab pos="299720" algn="l"/>
                <a:tab pos="2308225" algn="l"/>
                <a:tab pos="4110354" algn="l"/>
                <a:tab pos="4719955" algn="l"/>
                <a:tab pos="5488305" algn="l"/>
                <a:tab pos="5942965" algn="l"/>
                <a:tab pos="7287259" algn="l"/>
                <a:tab pos="7741920" algn="l"/>
              </a:tabLst>
            </a:pPr>
            <a:r>
              <a:rPr dirty="0" sz="2800" spc="5" b="1">
                <a:latin typeface="Times New Roman"/>
                <a:cs typeface="Times New Roman"/>
              </a:rPr>
              <a:t>H</a:t>
            </a:r>
            <a:r>
              <a:rPr dirty="0" sz="2800" spc="15" b="1">
                <a:latin typeface="Times New Roman"/>
                <a:cs typeface="Times New Roman"/>
              </a:rPr>
              <a:t>y</a:t>
            </a:r>
            <a:r>
              <a:rPr dirty="0" sz="2800" spc="5" b="1">
                <a:latin typeface="Times New Roman"/>
                <a:cs typeface="Times New Roman"/>
              </a:rPr>
              <a:t>d</a:t>
            </a:r>
            <a:r>
              <a:rPr dirty="0" sz="2800" spc="-75" b="1">
                <a:latin typeface="Times New Roman"/>
                <a:cs typeface="Times New Roman"/>
              </a:rPr>
              <a:t>r</a:t>
            </a:r>
            <a:r>
              <a:rPr dirty="0" sz="2800" spc="15" b="1">
                <a:latin typeface="Times New Roman"/>
                <a:cs typeface="Times New Roman"/>
              </a:rPr>
              <a:t>o</a:t>
            </a:r>
            <a:r>
              <a:rPr dirty="0" sz="2800" spc="5" b="1">
                <a:latin typeface="Times New Roman"/>
                <a:cs typeface="Times New Roman"/>
              </a:rPr>
              <a:t>p</a:t>
            </a:r>
            <a:r>
              <a:rPr dirty="0" sz="2800" spc="-25" b="1">
                <a:latin typeface="Times New Roman"/>
                <a:cs typeface="Times New Roman"/>
              </a:rPr>
              <a:t>h</a:t>
            </a:r>
            <a:r>
              <a:rPr dirty="0" sz="2800" spc="5" b="1">
                <a:latin typeface="Times New Roman"/>
                <a:cs typeface="Times New Roman"/>
              </a:rPr>
              <a:t>i</a:t>
            </a:r>
            <a:r>
              <a:rPr dirty="0" sz="2800" spc="-15" b="1">
                <a:latin typeface="Times New Roman"/>
                <a:cs typeface="Times New Roman"/>
              </a:rPr>
              <a:t>l</a:t>
            </a:r>
            <a:r>
              <a:rPr dirty="0" sz="2800" spc="5" b="1">
                <a:latin typeface="Times New Roman"/>
                <a:cs typeface="Times New Roman"/>
              </a:rPr>
              <a:t>i</a:t>
            </a:r>
            <a:r>
              <a:rPr dirty="0" sz="2800" b="1">
                <a:latin typeface="Times New Roman"/>
                <a:cs typeface="Times New Roman"/>
              </a:rPr>
              <a:t>c</a:t>
            </a:r>
            <a:r>
              <a:rPr dirty="0" sz="2800" b="1">
                <a:latin typeface="Times New Roman"/>
                <a:cs typeface="Times New Roman"/>
              </a:rPr>
              <a:t>	</a:t>
            </a:r>
            <a:r>
              <a:rPr dirty="0" sz="2800" spc="5" b="1">
                <a:latin typeface="Times New Roman"/>
                <a:cs typeface="Times New Roman"/>
              </a:rPr>
              <a:t>s</a:t>
            </a:r>
            <a:r>
              <a:rPr dirty="0" sz="2800" b="1">
                <a:latin typeface="Times New Roman"/>
                <a:cs typeface="Times New Roman"/>
              </a:rPr>
              <a:t>ubs</a:t>
            </a:r>
            <a:r>
              <a:rPr dirty="0" sz="2800" spc="-20" b="1">
                <a:latin typeface="Times New Roman"/>
                <a:cs typeface="Times New Roman"/>
              </a:rPr>
              <a:t>t</a:t>
            </a:r>
            <a:r>
              <a:rPr dirty="0" sz="2800" spc="-10" b="1">
                <a:latin typeface="Times New Roman"/>
                <a:cs typeface="Times New Roman"/>
              </a:rPr>
              <a:t>a</a:t>
            </a:r>
            <a:r>
              <a:rPr dirty="0" sz="2800" b="1">
                <a:latin typeface="Times New Roman"/>
                <a:cs typeface="Times New Roman"/>
              </a:rPr>
              <a:t>nces</a:t>
            </a:r>
            <a:r>
              <a:rPr dirty="0" sz="2800" b="1">
                <a:latin typeface="Times New Roman"/>
                <a:cs typeface="Times New Roman"/>
              </a:rPr>
              <a:t>	</a:t>
            </a:r>
            <a:r>
              <a:rPr dirty="0" sz="2800">
                <a:latin typeface="Times New Roman"/>
                <a:cs typeface="Times New Roman"/>
              </a:rPr>
              <a:t>a</a:t>
            </a:r>
            <a:r>
              <a:rPr dirty="0" sz="2800" spc="-25">
                <a:latin typeface="Times New Roman"/>
                <a:cs typeface="Times New Roman"/>
              </a:rPr>
              <a:t>r</a:t>
            </a:r>
            <a:r>
              <a:rPr dirty="0" sz="2800">
                <a:latin typeface="Times New Roman"/>
                <a:cs typeface="Times New Roman"/>
              </a:rPr>
              <a:t>e</a:t>
            </a:r>
            <a:r>
              <a:rPr dirty="0" sz="2800">
                <a:latin typeface="Times New Roman"/>
                <a:cs typeface="Times New Roman"/>
              </a:rPr>
              <a:t>	</a:t>
            </a:r>
            <a:r>
              <a:rPr dirty="0" sz="2800">
                <a:latin typeface="Times New Roman"/>
                <a:cs typeface="Times New Roman"/>
              </a:rPr>
              <a:t>ab</a:t>
            </a:r>
            <a:r>
              <a:rPr dirty="0" sz="2800" spc="-20">
                <a:latin typeface="Times New Roman"/>
                <a:cs typeface="Times New Roman"/>
              </a:rPr>
              <a:t>l</a:t>
            </a:r>
            <a:r>
              <a:rPr dirty="0" sz="2800">
                <a:latin typeface="Times New Roman"/>
                <a:cs typeface="Times New Roman"/>
              </a:rPr>
              <a:t>e</a:t>
            </a:r>
            <a:r>
              <a:rPr dirty="0" sz="2800">
                <a:latin typeface="Times New Roman"/>
                <a:cs typeface="Times New Roman"/>
              </a:rPr>
              <a:t>	</a:t>
            </a:r>
            <a:r>
              <a:rPr dirty="0" sz="2800" spc="10">
                <a:latin typeface="Times New Roman"/>
                <a:cs typeface="Times New Roman"/>
              </a:rPr>
              <a:t>t</a:t>
            </a:r>
            <a:r>
              <a:rPr dirty="0" sz="2800" spc="5">
                <a:latin typeface="Times New Roman"/>
                <a:cs typeface="Times New Roman"/>
              </a:rPr>
              <a:t>o</a:t>
            </a:r>
            <a:r>
              <a:rPr dirty="0" sz="2800">
                <a:latin typeface="Times New Roman"/>
                <a:cs typeface="Times New Roman"/>
              </a:rPr>
              <a:t>	</a:t>
            </a:r>
            <a:r>
              <a:rPr dirty="0" sz="2800" spc="10">
                <a:latin typeface="Times New Roman"/>
                <a:cs typeface="Times New Roman"/>
              </a:rPr>
              <a:t>d</a:t>
            </a:r>
            <a:r>
              <a:rPr dirty="0" sz="2800" spc="-15">
                <a:latin typeface="Times New Roman"/>
                <a:cs typeface="Times New Roman"/>
              </a:rPr>
              <a:t>i</a:t>
            </a:r>
            <a:r>
              <a:rPr dirty="0" sz="2800" spc="-15">
                <a:latin typeface="Times New Roman"/>
                <a:cs typeface="Times New Roman"/>
              </a:rPr>
              <a:t>s</a:t>
            </a:r>
            <a:r>
              <a:rPr dirty="0" sz="2800" spc="5">
                <a:latin typeface="Times New Roman"/>
                <a:cs typeface="Times New Roman"/>
              </a:rPr>
              <a:t>s</a:t>
            </a:r>
            <a:r>
              <a:rPr dirty="0" sz="2800" spc="-15">
                <a:latin typeface="Times New Roman"/>
                <a:cs typeface="Times New Roman"/>
              </a:rPr>
              <a:t>ol</a:t>
            </a:r>
            <a:r>
              <a:rPr dirty="0" sz="2800" spc="10">
                <a:latin typeface="Times New Roman"/>
                <a:cs typeface="Times New Roman"/>
              </a:rPr>
              <a:t>v</a:t>
            </a:r>
            <a:r>
              <a:rPr dirty="0" sz="2800">
                <a:latin typeface="Times New Roman"/>
                <a:cs typeface="Times New Roman"/>
              </a:rPr>
              <a:t>e</a:t>
            </a:r>
            <a:r>
              <a:rPr dirty="0" sz="2800">
                <a:latin typeface="Times New Roman"/>
                <a:cs typeface="Times New Roman"/>
              </a:rPr>
              <a:t>	</a:t>
            </a:r>
            <a:r>
              <a:rPr dirty="0" sz="2800" spc="-15">
                <a:latin typeface="Times New Roman"/>
                <a:cs typeface="Times New Roman"/>
              </a:rPr>
              <a:t>i</a:t>
            </a:r>
            <a:r>
              <a:rPr dirty="0" sz="2800" spc="5">
                <a:latin typeface="Times New Roman"/>
                <a:cs typeface="Times New Roman"/>
              </a:rPr>
              <a:t>n</a:t>
            </a:r>
            <a:r>
              <a:rPr dirty="0" sz="2800">
                <a:latin typeface="Times New Roman"/>
                <a:cs typeface="Times New Roman"/>
              </a:rPr>
              <a:t>	</a:t>
            </a:r>
            <a:r>
              <a:rPr dirty="0" sz="2800" spc="-10">
                <a:latin typeface="Times New Roman"/>
                <a:cs typeface="Times New Roman"/>
              </a:rPr>
              <a:t>w</a:t>
            </a:r>
            <a:r>
              <a:rPr dirty="0" sz="2800">
                <a:latin typeface="Times New Roman"/>
                <a:cs typeface="Times New Roman"/>
              </a:rPr>
              <a:t>a</a:t>
            </a:r>
            <a:r>
              <a:rPr dirty="0" sz="2800" spc="-15">
                <a:latin typeface="Times New Roman"/>
                <a:cs typeface="Times New Roman"/>
              </a:rPr>
              <a:t>t</a:t>
            </a:r>
            <a:r>
              <a:rPr dirty="0" sz="2800">
                <a:latin typeface="Times New Roman"/>
                <a:cs typeface="Times New Roman"/>
              </a:rPr>
              <a:t>e</a:t>
            </a:r>
            <a:r>
              <a:rPr dirty="0" sz="2800" spc="-140">
                <a:latin typeface="Times New Roman"/>
                <a:cs typeface="Times New Roman"/>
              </a:rPr>
              <a:t>r</a:t>
            </a:r>
            <a:r>
              <a:rPr dirty="0" sz="2800">
                <a:latin typeface="Times New Roman"/>
                <a:cs typeface="Times New Roman"/>
              </a:rPr>
              <a:t>.  </a:t>
            </a:r>
            <a:r>
              <a:rPr dirty="0" sz="2800">
                <a:latin typeface="Times New Roman"/>
                <a:cs typeface="Times New Roman"/>
              </a:rPr>
              <a:t>Example: NaCl</a:t>
            </a:r>
            <a:r>
              <a:rPr dirty="0" sz="2800" spc="-40">
                <a:latin typeface="Times New Roman"/>
                <a:cs typeface="Times New Roman"/>
              </a:rPr>
              <a:t> </a:t>
            </a:r>
            <a:r>
              <a:rPr dirty="0" sz="2800" spc="5">
                <a:latin typeface="Times New Roman"/>
                <a:cs typeface="Times New Roman"/>
              </a:rPr>
              <a:t>salt.</a:t>
            </a:r>
            <a:endParaRPr sz="2800">
              <a:latin typeface="Times New Roman"/>
              <a:cs typeface="Times New Roman"/>
            </a:endParaRPr>
          </a:p>
          <a:p>
            <a:pPr marL="299085" marR="8255" indent="-287020">
              <a:lnSpc>
                <a:spcPct val="100000"/>
              </a:lnSpc>
              <a:buFont typeface="Wingdings"/>
              <a:buChar char=""/>
              <a:tabLst>
                <a:tab pos="299720" algn="l"/>
                <a:tab pos="2521585" algn="l"/>
                <a:tab pos="4351020" algn="l"/>
                <a:tab pos="4994275" algn="l"/>
                <a:tab pos="5662295" algn="l"/>
                <a:tab pos="6461125" algn="l"/>
                <a:tab pos="6948805" algn="l"/>
                <a:tab pos="8323580" algn="l"/>
              </a:tabLst>
            </a:pPr>
            <a:r>
              <a:rPr dirty="0" sz="2800" spc="5" b="1">
                <a:latin typeface="Times New Roman"/>
                <a:cs typeface="Times New Roman"/>
              </a:rPr>
              <a:t>H</a:t>
            </a:r>
            <a:r>
              <a:rPr dirty="0" sz="2800" spc="15" b="1">
                <a:latin typeface="Times New Roman"/>
                <a:cs typeface="Times New Roman"/>
              </a:rPr>
              <a:t>y</a:t>
            </a:r>
            <a:r>
              <a:rPr dirty="0" sz="2800" spc="5" b="1">
                <a:latin typeface="Times New Roman"/>
                <a:cs typeface="Times New Roman"/>
              </a:rPr>
              <a:t>d</a:t>
            </a:r>
            <a:r>
              <a:rPr dirty="0" sz="2800" spc="-75" b="1">
                <a:latin typeface="Times New Roman"/>
                <a:cs typeface="Times New Roman"/>
              </a:rPr>
              <a:t>r</a:t>
            </a:r>
            <a:r>
              <a:rPr dirty="0" sz="2800" spc="15" b="1">
                <a:latin typeface="Times New Roman"/>
                <a:cs typeface="Times New Roman"/>
              </a:rPr>
              <a:t>o</a:t>
            </a:r>
            <a:r>
              <a:rPr dirty="0" sz="2800" spc="5" b="1">
                <a:latin typeface="Times New Roman"/>
                <a:cs typeface="Times New Roman"/>
              </a:rPr>
              <a:t>p</a:t>
            </a:r>
            <a:r>
              <a:rPr dirty="0" sz="2800" spc="-25" b="1">
                <a:latin typeface="Times New Roman"/>
                <a:cs typeface="Times New Roman"/>
              </a:rPr>
              <a:t>h</a:t>
            </a:r>
            <a:r>
              <a:rPr dirty="0" sz="2800" spc="15" b="1">
                <a:latin typeface="Times New Roman"/>
                <a:cs typeface="Times New Roman"/>
              </a:rPr>
              <a:t>o</a:t>
            </a:r>
            <a:r>
              <a:rPr dirty="0" sz="2800" spc="5" b="1">
                <a:latin typeface="Times New Roman"/>
                <a:cs typeface="Times New Roman"/>
              </a:rPr>
              <a:t>b</a:t>
            </a:r>
            <a:r>
              <a:rPr dirty="0" sz="2800" spc="-15" b="1">
                <a:latin typeface="Times New Roman"/>
                <a:cs typeface="Times New Roman"/>
              </a:rPr>
              <a:t>i</a:t>
            </a:r>
            <a:r>
              <a:rPr dirty="0" sz="2800" b="1">
                <a:latin typeface="Times New Roman"/>
                <a:cs typeface="Times New Roman"/>
              </a:rPr>
              <a:t>c</a:t>
            </a:r>
            <a:r>
              <a:rPr dirty="0" sz="2800" b="1">
                <a:latin typeface="Times New Roman"/>
                <a:cs typeface="Times New Roman"/>
              </a:rPr>
              <a:t>	</a:t>
            </a:r>
            <a:r>
              <a:rPr dirty="0" sz="2800" spc="5" b="1">
                <a:latin typeface="Times New Roman"/>
                <a:cs typeface="Times New Roman"/>
              </a:rPr>
              <a:t>s</a:t>
            </a:r>
            <a:r>
              <a:rPr dirty="0" sz="2800" spc="5" b="1">
                <a:latin typeface="Times New Roman"/>
                <a:cs typeface="Times New Roman"/>
              </a:rPr>
              <a:t>u</a:t>
            </a:r>
            <a:r>
              <a:rPr dirty="0" sz="2800" spc="-25" b="1">
                <a:latin typeface="Times New Roman"/>
                <a:cs typeface="Times New Roman"/>
              </a:rPr>
              <a:t>b</a:t>
            </a:r>
            <a:r>
              <a:rPr dirty="0" sz="2800" spc="5" b="1">
                <a:latin typeface="Times New Roman"/>
                <a:cs typeface="Times New Roman"/>
              </a:rPr>
              <a:t>s</a:t>
            </a:r>
            <a:r>
              <a:rPr dirty="0" sz="2800" spc="-25" b="1">
                <a:latin typeface="Times New Roman"/>
                <a:cs typeface="Times New Roman"/>
              </a:rPr>
              <a:t>t</a:t>
            </a:r>
            <a:r>
              <a:rPr dirty="0" sz="2800" spc="10" b="1">
                <a:latin typeface="Times New Roman"/>
                <a:cs typeface="Times New Roman"/>
              </a:rPr>
              <a:t>a</a:t>
            </a:r>
            <a:r>
              <a:rPr dirty="0" sz="2800" spc="5" b="1">
                <a:latin typeface="Times New Roman"/>
                <a:cs typeface="Times New Roman"/>
              </a:rPr>
              <a:t>nc</a:t>
            </a:r>
            <a:r>
              <a:rPr dirty="0" sz="2800" spc="-30" b="1">
                <a:latin typeface="Times New Roman"/>
                <a:cs typeface="Times New Roman"/>
              </a:rPr>
              <a:t>e</a:t>
            </a:r>
            <a:r>
              <a:rPr dirty="0" sz="2800" b="1">
                <a:latin typeface="Times New Roman"/>
                <a:cs typeface="Times New Roman"/>
              </a:rPr>
              <a:t>s</a:t>
            </a:r>
            <a:r>
              <a:rPr dirty="0" sz="2800" b="1">
                <a:latin typeface="Times New Roman"/>
                <a:cs typeface="Times New Roman"/>
              </a:rPr>
              <a:t>	</a:t>
            </a:r>
            <a:r>
              <a:rPr dirty="0" sz="2800">
                <a:latin typeface="Times New Roman"/>
                <a:cs typeface="Times New Roman"/>
              </a:rPr>
              <a:t>are</a:t>
            </a:r>
            <a:r>
              <a:rPr dirty="0" sz="2800">
                <a:latin typeface="Times New Roman"/>
                <a:cs typeface="Times New Roman"/>
              </a:rPr>
              <a:t>	</a:t>
            </a:r>
            <a:r>
              <a:rPr dirty="0" sz="2800" spc="10">
                <a:latin typeface="Times New Roman"/>
                <a:cs typeface="Times New Roman"/>
              </a:rPr>
              <a:t>n</a:t>
            </a:r>
            <a:r>
              <a:rPr dirty="0" sz="2800" spc="-10">
                <a:latin typeface="Times New Roman"/>
                <a:cs typeface="Times New Roman"/>
              </a:rPr>
              <a:t>o</a:t>
            </a:r>
            <a:r>
              <a:rPr dirty="0" sz="2800">
                <a:latin typeface="Times New Roman"/>
                <a:cs typeface="Times New Roman"/>
              </a:rPr>
              <a:t>t</a:t>
            </a:r>
            <a:r>
              <a:rPr dirty="0" sz="2800">
                <a:latin typeface="Times New Roman"/>
                <a:cs typeface="Times New Roman"/>
              </a:rPr>
              <a:t>	</a:t>
            </a:r>
            <a:r>
              <a:rPr dirty="0" sz="2800" spc="-25">
                <a:latin typeface="Times New Roman"/>
                <a:cs typeface="Times New Roman"/>
              </a:rPr>
              <a:t>a</a:t>
            </a:r>
            <a:r>
              <a:rPr dirty="0" sz="2800" spc="-10">
                <a:latin typeface="Times New Roman"/>
                <a:cs typeface="Times New Roman"/>
              </a:rPr>
              <a:t>b</a:t>
            </a:r>
            <a:r>
              <a:rPr dirty="0" sz="2800" spc="10">
                <a:latin typeface="Times New Roman"/>
                <a:cs typeface="Times New Roman"/>
              </a:rPr>
              <a:t>l</a:t>
            </a:r>
            <a:r>
              <a:rPr dirty="0" sz="2800">
                <a:latin typeface="Times New Roman"/>
                <a:cs typeface="Times New Roman"/>
              </a:rPr>
              <a:t>e</a:t>
            </a:r>
            <a:r>
              <a:rPr dirty="0" sz="2800">
                <a:latin typeface="Times New Roman"/>
                <a:cs typeface="Times New Roman"/>
              </a:rPr>
              <a:t>	</a:t>
            </a:r>
            <a:r>
              <a:rPr dirty="0" sz="2800" spc="10">
                <a:latin typeface="Times New Roman"/>
                <a:cs typeface="Times New Roman"/>
              </a:rPr>
              <a:t>t</a:t>
            </a:r>
            <a:r>
              <a:rPr dirty="0" sz="2800" spc="5">
                <a:latin typeface="Times New Roman"/>
                <a:cs typeface="Times New Roman"/>
              </a:rPr>
              <a:t>o</a:t>
            </a:r>
            <a:r>
              <a:rPr dirty="0" sz="2800">
                <a:latin typeface="Times New Roman"/>
                <a:cs typeface="Times New Roman"/>
              </a:rPr>
              <a:t>	</a:t>
            </a:r>
            <a:r>
              <a:rPr dirty="0" sz="2800" spc="-10">
                <a:latin typeface="Times New Roman"/>
                <a:cs typeface="Times New Roman"/>
              </a:rPr>
              <a:t>d</a:t>
            </a:r>
            <a:r>
              <a:rPr dirty="0" sz="2800" spc="5">
                <a:latin typeface="Times New Roman"/>
                <a:cs typeface="Times New Roman"/>
              </a:rPr>
              <a:t>i</a:t>
            </a:r>
            <a:r>
              <a:rPr dirty="0" sz="2800" spc="-15">
                <a:latin typeface="Times New Roman"/>
                <a:cs typeface="Times New Roman"/>
              </a:rPr>
              <a:t>ss</a:t>
            </a:r>
            <a:r>
              <a:rPr dirty="0" sz="2800" spc="10">
                <a:latin typeface="Times New Roman"/>
                <a:cs typeface="Times New Roman"/>
              </a:rPr>
              <a:t>o</a:t>
            </a:r>
            <a:r>
              <a:rPr dirty="0" sz="2800" spc="-15">
                <a:latin typeface="Times New Roman"/>
                <a:cs typeface="Times New Roman"/>
              </a:rPr>
              <a:t>lv</a:t>
            </a:r>
            <a:r>
              <a:rPr dirty="0" sz="2800">
                <a:latin typeface="Times New Roman"/>
                <a:cs typeface="Times New Roman"/>
              </a:rPr>
              <a:t>e</a:t>
            </a:r>
            <a:r>
              <a:rPr dirty="0" sz="2800">
                <a:latin typeface="Times New Roman"/>
                <a:cs typeface="Times New Roman"/>
              </a:rPr>
              <a:t>	</a:t>
            </a:r>
            <a:r>
              <a:rPr dirty="0" sz="2800" spc="-15">
                <a:latin typeface="Times New Roman"/>
                <a:cs typeface="Times New Roman"/>
              </a:rPr>
              <a:t>in  </a:t>
            </a:r>
            <a:r>
              <a:rPr dirty="0" sz="2800" spc="-25">
                <a:latin typeface="Times New Roman"/>
                <a:cs typeface="Times New Roman"/>
              </a:rPr>
              <a:t>water. </a:t>
            </a:r>
            <a:r>
              <a:rPr dirty="0" sz="2800">
                <a:latin typeface="Times New Roman"/>
                <a:cs typeface="Times New Roman"/>
              </a:rPr>
              <a:t>Example:</a:t>
            </a:r>
            <a:r>
              <a:rPr dirty="0" sz="2800" spc="-60">
                <a:latin typeface="Times New Roman"/>
                <a:cs typeface="Times New Roman"/>
              </a:rPr>
              <a:t> </a:t>
            </a:r>
            <a:r>
              <a:rPr dirty="0" sz="2800" spc="5">
                <a:latin typeface="Times New Roman"/>
                <a:cs typeface="Times New Roman"/>
              </a:rPr>
              <a:t>Oil.</a:t>
            </a:r>
            <a:endParaRPr sz="2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2019-10-14T14:36:26Z</dcterms:created>
  <dcterms:modified xsi:type="dcterms:W3CDTF">2019-10-14T14:36:26Z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2019-10-14T00:00:00Z</vt:filetime>
  </property>
  <property fmtid="{D5CDD505-2E9C-101B-9397-08002B2CF9AE}" pid="3" name="Creator">
    <vt:lpwstr>Microsoft® PowerPoint® 2016</vt:lpwstr>
  </property>
  <property fmtid="{D5CDD505-2E9C-101B-9397-08002B2CF9AE}" pid="4" name="LastSaved">
    <vt:filetime>2019-10-14T00:00:00Z</vt:filetime>
  </property>
</Properties>
</file>