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8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EBEF27-F276-944D-8A0A-671A5C27AB3F}" type="datetimeFigureOut">
              <a:rPr lang="ar-SA" smtClean="0"/>
              <a:t>15 ربيع الثاني، 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E2E987-8200-5545-8D80-CF7375AC8E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389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رأس 1"/>
          <p:cNvSpPr txBox="1"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endParaRPr lang="ar-SA"/>
          </a:p>
        </p:txBody>
      </p:sp>
      <p:sp>
        <p:nvSpPr>
          <p:cNvPr id="9" name="عنصر نائب للتاريخ 2"/>
          <p:cNvSpPr txBox="1">
            <a:spLocks noGrp="1"/>
          </p:cNvSpPr>
          <p:nvPr>
            <p:ph type="dt" idx="1"/>
          </p:nvPr>
        </p:nvSpPr>
        <p:spPr>
          <a:xfrm>
            <a:off x="1591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fld id="{D71797DE-39D0-44A7-99CB-FA189D2F1C9E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10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عنصر نائب للملاحظات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2" name="عنصر نائب للتذييل 5"/>
          <p:cNvSpPr txBox="1">
            <a:spLocks noGrp="1"/>
          </p:cNvSpPr>
          <p:nvPr>
            <p:ph type="ftr" sz="quarter" idx="4"/>
          </p:nvPr>
        </p:nvSpPr>
        <p:spPr>
          <a:xfrm>
            <a:off x="388620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endParaRPr lang="ar-SA"/>
          </a:p>
        </p:txBody>
      </p:sp>
      <p:sp>
        <p:nvSpPr>
          <p:cNvPr id="13" name="عنصر نائب لرقم الشريحة 6"/>
          <p:cNvSpPr txBox="1">
            <a:spLocks noGrp="1"/>
          </p:cNvSpPr>
          <p:nvPr>
            <p:ph type="sldNum" sz="quarter" idx="5"/>
          </p:nvPr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fld id="{1A5E4770-65C9-4ACD-931E-93DC983CDCE9}" type="slidenum">
              <a:t>‹#›</a:t>
            </a:fld>
            <a:endParaRPr lang="ar-SA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117B3-0599-44A6-9DEF-12D2DEAA558E}" type="datetimeFigureOut">
              <a:rPr lang="en-US"/>
              <a:t>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7217-531A-4890-80A7-DF8A28AF43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r" defTabSz="914400" rtl="1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cs typeface="Arial" pitchFamily="34"/>
      </a:defRPr>
    </a:lvl1pPr>
    <a:lvl2pPr marL="457200" marR="0" lvl="1" indent="0" algn="r" defTabSz="914400" rtl="1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cs typeface="Arial" pitchFamily="34"/>
      </a:defRPr>
    </a:lvl2pPr>
    <a:lvl3pPr marL="914400" marR="0" lvl="2" indent="0" algn="r" defTabSz="914400" rtl="1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cs typeface="Arial" pitchFamily="34"/>
      </a:defRPr>
    </a:lvl3pPr>
    <a:lvl4pPr marL="1371600" marR="0" lvl="3" indent="0" algn="r" defTabSz="914400" rtl="1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cs typeface="Arial" pitchFamily="34"/>
      </a:defRPr>
    </a:lvl4pPr>
    <a:lvl5pPr marL="1828800" marR="0" lvl="4" indent="0" algn="r" defTabSz="914400" rtl="1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algn="l" rtl="0"/>
            <a:endParaRPr lang="en-US"/>
          </a:p>
        </p:txBody>
      </p:sp>
      <p:sp>
        <p:nvSpPr>
          <p:cNvPr id="4" name="عنصر نائب لرقم الشريحة 3"/>
          <p:cNvSpPr txBox="1">
            <a:spLocks noGrp="1"/>
          </p:cNvSpPr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5D3A5-BE91-4E01-BB96-1B41D3BCFD0C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7"/>
          <p:cNvSpPr txBox="1">
            <a:spLocks noGrp="1"/>
          </p:cNvSpPr>
          <p:nvPr>
            <p:ph type="ctrTitle"/>
          </p:nvPr>
        </p:nvSpPr>
        <p:spPr>
          <a:xfrm>
            <a:off x="1219196" y="3886200"/>
            <a:ext cx="6858000" cy="990596"/>
          </a:xfr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8"/>
          <p:cNvSpPr txBox="1">
            <a:spLocks noGrp="1"/>
          </p:cNvSpPr>
          <p:nvPr>
            <p:ph type="subTitle" idx="1"/>
          </p:nvPr>
        </p:nvSpPr>
        <p:spPr>
          <a:xfrm>
            <a:off x="1219196" y="5124453"/>
            <a:ext cx="6858000" cy="533396"/>
          </a:xfrm>
        </p:spPr>
        <p:txBody>
          <a:bodyPr/>
          <a:lstStyle>
            <a:lvl1pPr marL="0" indent="0">
              <a:buNone/>
              <a:defRPr sz="2000">
                <a:solidFill>
                  <a:srgbClr val="434342"/>
                </a:solidFill>
                <a:latin typeface="Bookman Old Style"/>
                <a:cs typeface="Times New Roman" pitchFamily="18"/>
              </a:defRPr>
            </a:lvl1pPr>
          </a:lstStyle>
          <a:p>
            <a:pPr lvl="0"/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7"/>
          <p:cNvSpPr txBox="1">
            <a:spLocks noGrp="1"/>
          </p:cNvSpPr>
          <p:nvPr>
            <p:ph type="dt" sz="half" idx="7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28D6AC9E-E278-4527-BE59-4CBB21CCD39B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5" name="عنصر نائب للتذييل 16"/>
          <p:cNvSpPr txBox="1">
            <a:spLocks noGrp="1"/>
          </p:cNvSpPr>
          <p:nvPr>
            <p:ph type="ftr" sz="quarter" idx="9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28"/>
          <p:cNvSpPr txBox="1">
            <a:spLocks noGrp="1"/>
          </p:cNvSpPr>
          <p:nvPr>
            <p:ph type="sldNum" sz="quarter" idx="8"/>
          </p:nvPr>
        </p:nvSpPr>
        <p:spPr>
          <a:xfrm>
            <a:off x="1216152" y="6355080"/>
            <a:ext cx="1219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3898A803-4865-4938-8FC6-D86A2303C3D5}" type="slidenum">
              <a:t>‹#›</a:t>
            </a:fld>
            <a:endParaRPr lang="ar-SA"/>
          </a:p>
        </p:txBody>
      </p:sp>
      <p:sp>
        <p:nvSpPr>
          <p:cNvPr id="7" name="مستطيل 20"/>
          <p:cNvSpPr/>
          <p:nvPr/>
        </p:nvSpPr>
        <p:spPr>
          <a:xfrm>
            <a:off x="904871" y="3648071"/>
            <a:ext cx="7315200" cy="1280160"/>
          </a:xfrm>
          <a:prstGeom prst="rect">
            <a:avLst/>
          </a:prstGeom>
          <a:noFill/>
          <a:ln w="6345" cap="rnd">
            <a:solidFill>
              <a:srgbClr val="797B7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مستطيل 32"/>
          <p:cNvSpPr/>
          <p:nvPr/>
        </p:nvSpPr>
        <p:spPr>
          <a:xfrm>
            <a:off x="914400" y="5048246"/>
            <a:ext cx="7315200" cy="685800"/>
          </a:xfrm>
          <a:prstGeom prst="rect">
            <a:avLst/>
          </a:prstGeom>
          <a:noFill/>
          <a:ln w="6345" cap="rnd">
            <a:solidFill>
              <a:srgbClr val="F96A1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مستطيل 21"/>
          <p:cNvSpPr/>
          <p:nvPr/>
        </p:nvSpPr>
        <p:spPr>
          <a:xfrm>
            <a:off x="904871" y="3648071"/>
            <a:ext cx="228600" cy="1280160"/>
          </a:xfrm>
          <a:prstGeom prst="rect">
            <a:avLst/>
          </a:prstGeom>
          <a:solidFill>
            <a:srgbClr val="797B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مستطيل 31"/>
          <p:cNvSpPr/>
          <p:nvPr/>
        </p:nvSpPr>
        <p:spPr>
          <a:xfrm>
            <a:off x="914400" y="5048246"/>
            <a:ext cx="228600" cy="685800"/>
          </a:xfrm>
          <a:prstGeom prst="rect">
            <a:avLst/>
          </a:pr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444529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رابط مستقيم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مثلث متساوي الساقين 9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عنصر نائب للتذييل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3" name="عنصر نائب لرقم الشريحة 5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862B2A6A-BDAA-4EEF-AD90-6A24BA44A3C8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82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06F40955-09C5-420A-8F56-3DA53AE8244C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27513B18-CFB0-453E-8120-99932EC14224}" type="slidenum">
              <a:t>‹#›</a:t>
            </a:fld>
            <a:endParaRPr lang="ar-SA"/>
          </a:p>
        </p:txBody>
      </p:sp>
      <p:sp>
        <p:nvSpPr>
          <p:cNvPr id="7" name="رابط مستقيم 6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رابط مستقيم 8"/>
          <p:cNvSpPr/>
          <p:nvPr/>
        </p:nvSpPr>
        <p:spPr>
          <a:xfrm rot="5400013">
            <a:off x="3629610" y="3201954"/>
            <a:ext cx="585216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8910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رابط مستقيم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مثلث متساوي الساقين 9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عنصر نائب لرقم الشريحة 5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EF346178-16DE-4606-A185-2A393F01137C}" type="slidenum">
              <a:t>‹#›</a:t>
            </a:fld>
            <a:endParaRPr lang="ar-SA"/>
          </a:p>
        </p:txBody>
      </p:sp>
      <p:sp>
        <p:nvSpPr>
          <p:cNvPr id="3" name="عنصر نائب للمحتوى 7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rgbClr val="43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1219196" y="2971800"/>
            <a:ext cx="6858000" cy="1066803"/>
          </a:xfrm>
        </p:spPr>
        <p:txBody>
          <a:bodyPr anchor="t"/>
          <a:lstStyle>
            <a:lvl1pPr algn="r">
              <a:defRPr>
                <a:solidFill>
                  <a:srgbClr val="CDD7D9"/>
                </a:solidFill>
              </a:defRPr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1295403" y="4267203"/>
            <a:ext cx="6781803" cy="114300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>
                <a:solidFill>
                  <a:srgbClr val="CDD7D9"/>
                </a:solidFill>
              </a:defRPr>
            </a:lvl1pPr>
          </a:lstStyle>
          <a:p>
            <a:pPr lvl="0"/>
            <a:fld id="{69DA125D-82FD-4B10-A3CB-3BF8D630073D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solidFill>
                  <a:srgbClr val="CDD7D9"/>
                </a:solidFill>
              </a:defRPr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>
          <a:xfrm>
            <a:off x="1069848" y="6355080"/>
            <a:ext cx="1520948" cy="365760"/>
          </a:xfrm>
        </p:spPr>
        <p:txBody>
          <a:bodyPr/>
          <a:lstStyle>
            <a:lvl1pPr>
              <a:defRPr>
                <a:solidFill>
                  <a:srgbClr val="CDD7D9"/>
                </a:solidFill>
              </a:defRPr>
            </a:lvl1pPr>
          </a:lstStyle>
          <a:p>
            <a:pPr lvl="0"/>
            <a:fld id="{88D951B3-F492-4B21-A06E-FD36A16006C9}" type="slidenum"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14400" y="2819396"/>
            <a:ext cx="7315200" cy="1280160"/>
          </a:xfrm>
          <a:prstGeom prst="rect">
            <a:avLst/>
          </a:prstGeom>
          <a:noFill/>
          <a:ln w="6345" cap="rnd">
            <a:solidFill>
              <a:srgbClr val="797B7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14400" y="2819396"/>
            <a:ext cx="228600" cy="1280160"/>
          </a:xfrm>
          <a:prstGeom prst="rect">
            <a:avLst/>
          </a:prstGeom>
          <a:solidFill>
            <a:srgbClr val="797B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7605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رابط مستقيم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7" name="مثلث متساوي الساقين 9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عنصر نائب لرقم الشريحة 6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A1E856A1-282C-4C8D-B637-DEF0E377DD3F}" type="slidenum">
              <a:t>‹#›</a:t>
            </a:fld>
            <a:endParaRPr lang="ar-SA"/>
          </a:p>
        </p:txBody>
      </p:sp>
      <p:sp>
        <p:nvSpPr>
          <p:cNvPr id="3" name="عنصر نائب للمحتوى 8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4041648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10"/>
          <p:cNvSpPr txBox="1">
            <a:spLocks noGrp="1"/>
          </p:cNvSpPr>
          <p:nvPr>
            <p:ph idx="2"/>
          </p:nvPr>
        </p:nvSpPr>
        <p:spPr>
          <a:xfrm>
            <a:off x="4632194" y="1216152"/>
            <a:ext cx="4041648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رابط مستقيم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مثلث متساوي الساقين 9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عنصر نائب للتاريخ 6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11295F35-7E3C-455A-95BD-B142F82589B0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3" name="عنصر نائب للتذييل 7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رقم الشريحة 8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BE793A6A-E652-4813-BBA6-4A16E52C4F3E}" type="slidenum">
              <a:t>‹#›</a:t>
            </a:fld>
            <a:endParaRPr lang="ar-SA"/>
          </a:p>
        </p:txBody>
      </p:sp>
      <p:sp>
        <p:nvSpPr>
          <p:cNvPr id="5" name="عنصر نائب للمحتوى 10"/>
          <p:cNvSpPr txBox="1">
            <a:spLocks noGrp="1"/>
          </p:cNvSpPr>
          <p:nvPr>
            <p:ph idx="2"/>
          </p:nvPr>
        </p:nvSpPr>
        <p:spPr>
          <a:xfrm>
            <a:off x="457200" y="2133596"/>
            <a:ext cx="4038603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12"/>
          <p:cNvSpPr txBox="1">
            <a:spLocks noGrp="1"/>
          </p:cNvSpPr>
          <p:nvPr>
            <p:ph idx="4"/>
          </p:nvPr>
        </p:nvSpPr>
        <p:spPr>
          <a:xfrm>
            <a:off x="4648196" y="2133596"/>
            <a:ext cx="4038603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رابط مستقيم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مثلث متساوي الساقين 9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2" name="عنصر نائب لرقم الشريحة 4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7652FB52-B545-475C-B38B-5B69C3247959}" type="slidenum">
              <a:t>‹#›</a:t>
            </a:fld>
            <a:endParaRPr lang="ar-SA"/>
          </a:p>
        </p:txBody>
      </p:sp>
      <p:sp>
        <p:nvSpPr>
          <p:cNvPr id="3" name="مثلث متساوي الساقين 5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7691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75944EE7-A322-4FB5-B895-5F7752F0C0B9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3" name="عنصر نائب للتذييل 2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رقم الشريحة 3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93434F17-FD46-4B77-9F3D-C8C5202BCCF6}" type="slidenum">
              <a:t>‹#›</a:t>
            </a:fld>
            <a:endParaRPr lang="ar-SA"/>
          </a:p>
        </p:txBody>
      </p:sp>
      <p:sp>
        <p:nvSpPr>
          <p:cNvPr id="5" name="رابط مستقيم 4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6" name="مثلث متساوي الساقين 5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844034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6324603" y="304796"/>
            <a:ext cx="2514600" cy="838203"/>
          </a:xfrm>
        </p:spPr>
        <p:txBody>
          <a:bodyPr>
            <a:noAutofit/>
          </a:bodyPr>
          <a:lstStyle>
            <a:lvl1pPr>
              <a:defRPr sz="2000" b="1">
                <a:latin typeface="Gill Sans MT"/>
                <a:cs typeface="Arial" pitchFamily="34"/>
              </a:defRPr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2"/>
          </p:nvPr>
        </p:nvSpPr>
        <p:spPr>
          <a:xfrm>
            <a:off x="6324603" y="1219196"/>
            <a:ext cx="2514600" cy="484346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434342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4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5A733276-7C05-4B3C-9561-F6F406800D55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5" name="عنصر نائب للتذييل 5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6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16F8E9BC-E13E-4AE6-A87D-2A6CA9A6F297}" type="slidenum">
              <a:t>‹#›</a:t>
            </a:fld>
            <a:endParaRPr lang="ar-SA"/>
          </a:p>
        </p:txBody>
      </p:sp>
      <p:sp>
        <p:nvSpPr>
          <p:cNvPr id="7" name="رابط مستقيم 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رابط مستقيم 9"/>
          <p:cNvSpPr/>
          <p:nvPr/>
        </p:nvSpPr>
        <p:spPr>
          <a:xfrm rot="5400013">
            <a:off x="3160641" y="3324228"/>
            <a:ext cx="603504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عنصر نائب للمحتوى 11"/>
          <p:cNvSpPr txBox="1">
            <a:spLocks noGrp="1"/>
          </p:cNvSpPr>
          <p:nvPr>
            <p:ph idx="1"/>
          </p:nvPr>
        </p:nvSpPr>
        <p:spPr>
          <a:xfrm>
            <a:off x="304796" y="304796"/>
            <a:ext cx="5715000" cy="5715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Pr>
        <a:solidFill>
          <a:srgbClr val="43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457200" y="500853"/>
            <a:ext cx="8229600" cy="674690"/>
          </a:xfrm>
          <a:ln w="9528">
            <a:solidFill>
              <a:srgbClr val="797B7E"/>
            </a:solidFill>
            <a:prstDash val="solid"/>
          </a:ln>
        </p:spPr>
        <p:txBody>
          <a:bodyPr lIns="27432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 txBox="1">
            <a:spLocks noGrp="1"/>
          </p:cNvSpPr>
          <p:nvPr>
            <p:ph type="pic" idx="1"/>
          </p:nvPr>
        </p:nvSpPr>
        <p:spPr>
          <a:xfrm>
            <a:off x="457200" y="1904996"/>
            <a:ext cx="8229600" cy="4270248"/>
          </a:xfrm>
          <a:solidFill>
            <a:srgbClr val="BCBCBC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457200" y="1219196"/>
            <a:ext cx="8229600" cy="533396"/>
          </a:xfrm>
        </p:spPr>
        <p:txBody>
          <a:bodyPr anchor="ctr"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>
          <a:xfrm>
            <a:off x="6400800" y="6356351"/>
            <a:ext cx="2289044" cy="365760"/>
          </a:xfrm>
        </p:spPr>
        <p:txBody>
          <a:bodyPr/>
          <a:lstStyle>
            <a:lvl1pPr>
              <a:defRPr>
                <a:solidFill>
                  <a:srgbClr val="CDD7D9"/>
                </a:solidFill>
              </a:defRPr>
            </a:lvl1pPr>
          </a:lstStyle>
          <a:p>
            <a:pPr lvl="0"/>
            <a:fld id="{4A1C2FF9-82D4-4E54-BBEC-AF686AD4C21E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>
          <a:xfrm>
            <a:off x="2898648" y="6356351"/>
            <a:ext cx="3505196" cy="365760"/>
          </a:xfrm>
        </p:spPr>
        <p:txBody>
          <a:bodyPr/>
          <a:lstStyle>
            <a:lvl1pPr>
              <a:defRPr>
                <a:solidFill>
                  <a:srgbClr val="CDD7D9"/>
                </a:solidFill>
              </a:defRPr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>
          <a:xfrm>
            <a:off x="612648" y="6356351"/>
            <a:ext cx="1981203" cy="365760"/>
          </a:xfrm>
        </p:spPr>
        <p:txBody>
          <a:bodyPr/>
          <a:lstStyle>
            <a:lvl1pPr>
              <a:defRPr>
                <a:solidFill>
                  <a:srgbClr val="CDD7D9"/>
                </a:solidFill>
              </a:defRPr>
            </a:lvl1pPr>
          </a:lstStyle>
          <a:p>
            <a:pPr lvl="0"/>
            <a:fld id="{D3AC685F-2CDF-4624-A249-824097E3B482}" type="slidenum">
              <a:t>‹#›</a:t>
            </a:fld>
            <a:endParaRPr lang="ar-SA"/>
          </a:p>
        </p:txBody>
      </p:sp>
      <p:sp>
        <p:nvSpPr>
          <p:cNvPr id="8" name="رابط مستقيم 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" y="500853"/>
            <a:ext cx="182880" cy="685800"/>
          </a:xfrm>
          <a:prstGeom prst="rect">
            <a:avLst/>
          </a:prstGeom>
          <a:solidFill>
            <a:srgbClr val="797B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272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21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12"/>
          <p:cNvSpPr txBox="1">
            <a:spLocks noGrp="1"/>
          </p:cNvSpPr>
          <p:nvPr>
            <p:ph type="body" idx="1"/>
          </p:nvPr>
        </p:nvSpPr>
        <p:spPr>
          <a:xfrm>
            <a:off x="457200" y="1219196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 txBox="1">
            <a:spLocks noGrp="1"/>
          </p:cNvSpPr>
          <p:nvPr>
            <p:ph type="dt" sz="half" idx="2"/>
          </p:nvPr>
        </p:nvSpPr>
        <p:spPr>
          <a:xfrm>
            <a:off x="6400800" y="6356351"/>
            <a:ext cx="2289044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400" b="0" i="0" u="none" strike="noStrike" kern="1200" cap="none" spc="0" baseline="0">
                <a:solidFill>
                  <a:srgbClr val="434342"/>
                </a:solidFill>
                <a:uFillTx/>
                <a:latin typeface="Gill Sans MT"/>
                <a:cs typeface="Arial" pitchFamily="34"/>
              </a:defRPr>
            </a:lvl1pPr>
          </a:lstStyle>
          <a:p>
            <a:pPr lvl="0"/>
            <a:fld id="{1B009C37-DDF6-431A-92AB-2A9C055897CB}" type="datetime1">
              <a:rPr lang="ar-SA"/>
              <a:pPr lvl="0"/>
              <a:t>15 ربيع الثاني، 1438</a:t>
            </a:fld>
            <a:endParaRPr lang="ar-SA"/>
          </a:p>
        </p:txBody>
      </p:sp>
      <p:sp>
        <p:nvSpPr>
          <p:cNvPr id="5" name="عنصر نائب للتذييل 2"/>
          <p:cNvSpPr txBox="1">
            <a:spLocks noGrp="1"/>
          </p:cNvSpPr>
          <p:nvPr>
            <p:ph type="ftr" sz="quarter" idx="3"/>
          </p:nvPr>
        </p:nvSpPr>
        <p:spPr>
          <a:xfrm>
            <a:off x="2898648" y="6356351"/>
            <a:ext cx="3505196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400" b="0" i="0" u="none" strike="noStrike" kern="1200" cap="none" spc="0" baseline="0">
                <a:solidFill>
                  <a:srgbClr val="434342"/>
                </a:solidFill>
                <a:uFillTx/>
                <a:latin typeface="Gill Sans MT"/>
                <a:cs typeface="Arial" pitchFamily="34"/>
              </a:defRPr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22"/>
          <p:cNvSpPr txBox="1"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400" b="0" i="0" u="none" strike="noStrike" kern="1200" cap="none" spc="0" baseline="0">
                <a:solidFill>
                  <a:srgbClr val="434342"/>
                </a:solidFill>
                <a:uFillTx/>
                <a:latin typeface="Gill Sans MT"/>
                <a:cs typeface="Arial" pitchFamily="34"/>
              </a:defRPr>
            </a:lvl1pPr>
          </a:lstStyle>
          <a:p>
            <a:pPr lvl="0"/>
            <a:fld id="{4FBFFC2F-856C-4C85-A2B3-5AE7B76CC1D3}" type="slidenum">
              <a:t>‹#›</a:t>
            </a:fld>
            <a:endParaRPr lang="ar-SA"/>
          </a:p>
        </p:txBody>
      </p:sp>
      <p:sp>
        <p:nvSpPr>
          <p:cNvPr id="7" name="رابط مستقيم 27"/>
          <p:cNvSpPr/>
          <p:nvPr/>
        </p:nvSpPr>
        <p:spPr>
          <a:xfrm>
            <a:off x="457200" y="6353178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8" name="رابط مستقيم 28"/>
          <p:cNvSpPr/>
          <p:nvPr/>
        </p:nvSpPr>
        <p:spPr>
          <a:xfrm>
            <a:off x="457200" y="11430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 cap="flat">
            <a:solidFill>
              <a:srgbClr val="F96A1B"/>
            </a:solidFill>
            <a:custDash>
              <a:ds d="299906" sp="299906"/>
            </a:custDash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9" name="مثلث متساوي الساقين 9"/>
          <p:cNvSpPr/>
          <p:nvPr/>
        </p:nvSpPr>
        <p:spPr>
          <a:xfrm rot="5400013">
            <a:off x="419096" y="6467478"/>
            <a:ext cx="190853" cy="1203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96A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3200" b="0" i="0" u="none" strike="noStrike" kern="1200" cap="none" spc="0" baseline="0">
          <a:solidFill>
            <a:srgbClr val="434342"/>
          </a:solidFill>
          <a:uFillTx/>
          <a:latin typeface="Bookman Old Style"/>
          <a:cs typeface="Times New Roman" pitchFamily="18"/>
        </a:defRPr>
      </a:lvl1pPr>
    </p:titleStyle>
    <p:bodyStyle>
      <a:lvl1pPr marL="274320" marR="0" lvl="0" indent="-274320" algn="r" defTabSz="914400" rtl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797B7E"/>
        </a:buClr>
        <a:buSzPct val="76000"/>
        <a:buFont typeface="Wingdings 3"/>
        <a:buChar char=""/>
        <a:tabLst/>
        <a:defRPr lang="ar-SA" sz="2600" b="0" i="0" u="none" strike="noStrike" kern="1200" cap="none" spc="0" baseline="0">
          <a:solidFill>
            <a:srgbClr val="000000"/>
          </a:solidFill>
          <a:uFillTx/>
          <a:latin typeface="Gill Sans MT"/>
          <a:cs typeface="Arial" pitchFamily="34"/>
        </a:defRPr>
      </a:lvl1pPr>
      <a:lvl2pPr marL="548640" marR="0" lvl="1" indent="-27432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96A1B"/>
        </a:buClr>
        <a:buSzPct val="76000"/>
        <a:buFont typeface="Wingdings 3"/>
        <a:buChar char=""/>
        <a:tabLst/>
        <a:defRPr lang="ar-SA" sz="2300" b="0" i="0" u="none" strike="noStrike" kern="1200" cap="none" spc="0" baseline="0">
          <a:solidFill>
            <a:srgbClr val="434342"/>
          </a:solidFill>
          <a:uFillTx/>
          <a:latin typeface="Gill Sans MT"/>
          <a:cs typeface="Arial" pitchFamily="34"/>
        </a:defRPr>
      </a:lvl2pPr>
      <a:lvl3pPr marL="822960" marR="0" lvl="2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BCBCBC"/>
        </a:buClr>
        <a:buSzPct val="76000"/>
        <a:buFont typeface="Wingdings 3"/>
        <a:buChar char="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Gill Sans MT"/>
          <a:cs typeface="Arial" pitchFamily="34"/>
        </a:defRPr>
      </a:lvl3pPr>
      <a:lvl4pPr marL="1097280" marR="0" lvl="3" indent="-228600" algn="r" defTabSz="914400" rtl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B5C16"/>
        </a:buClr>
        <a:buSzPct val="70000"/>
        <a:buFont typeface="Wingdings"/>
        <a:buChar char=""/>
        <a:tabLst/>
        <a:defRPr lang="ar-SA" sz="1800" b="0" i="0" u="none" strike="noStrike" kern="1200" cap="none" spc="0" baseline="0">
          <a:solidFill>
            <a:srgbClr val="000000"/>
          </a:solidFill>
          <a:uFillTx/>
          <a:latin typeface="Gill Sans MT"/>
          <a:cs typeface="Arial" pitchFamily="34"/>
        </a:defRPr>
      </a:lvl4pPr>
      <a:lvl5pPr marL="1371600" marR="0" lvl="4" indent="-228600" algn="r" defTabSz="914400" rtl="1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F96A1B"/>
        </a:buClr>
        <a:buSzPct val="70000"/>
        <a:buFont typeface="Wingdings"/>
        <a:buChar char=""/>
        <a:tabLst/>
        <a:defRPr lang="ar-SA" sz="1600" b="0" i="0" u="none" strike="noStrike" kern="1200" cap="none" spc="0" baseline="0">
          <a:solidFill>
            <a:srgbClr val="000000"/>
          </a:solidFill>
          <a:uFillTx/>
          <a:latin typeface="Gill Sans MT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gif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aljabha.org/q/images/19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7784" y="908721"/>
            <a:ext cx="3919246" cy="35392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2195739" y="4967395"/>
            <a:ext cx="4572000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cs typeface="Arial" pitchFamily="34"/>
              </a:rPr>
              <a:t>لا للعنف </a:t>
            </a: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( برنامج الحد من ظاهرة التنمر المدرسي )</a:t>
            </a:r>
            <a: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cs typeface="Arial" pitchFamily="34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رسومات لا للعنف ضد الاطفال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3964" y="1791977"/>
            <a:ext cx="4608511" cy="3304431"/>
          </a:xfrm>
          <a:prstGeom prst="rect">
            <a:avLst/>
          </a:prstGeom>
          <a:solidFill>
            <a:srgbClr val="FFFFFF"/>
          </a:solidFill>
          <a:ln w="76196" cap="sq">
            <a:solidFill>
              <a:srgbClr val="292929"/>
            </a:solidFill>
            <a:prstDash val="solid"/>
            <a:miter/>
          </a:ln>
        </p:spPr>
      </p:pic>
      <p:sp>
        <p:nvSpPr>
          <p:cNvPr id="3" name="مستطيل 1"/>
          <p:cNvSpPr/>
          <p:nvPr/>
        </p:nvSpPr>
        <p:spPr>
          <a:xfrm>
            <a:off x="5508107" y="751554"/>
            <a:ext cx="3635892" cy="523219"/>
          </a:xfrm>
          <a:prstGeom prst="rect">
            <a:avLst/>
          </a:prstGeom>
          <a:gradFill>
            <a:gsLst>
              <a:gs pos="0">
                <a:srgbClr val="405878"/>
              </a:gs>
              <a:gs pos="100000">
                <a:srgbClr val="496890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ماذا يحدث للضحية ؟ </a:t>
            </a:r>
          </a:p>
        </p:txBody>
      </p:sp>
      <p:grpSp>
        <p:nvGrpSpPr>
          <p:cNvPr id="4" name="رسم تخطيطي 2"/>
          <p:cNvGrpSpPr/>
          <p:nvPr/>
        </p:nvGrpSpPr>
        <p:grpSpPr>
          <a:xfrm>
            <a:off x="1625940" y="407511"/>
            <a:ext cx="1906999" cy="5826950"/>
            <a:chOff x="1625940" y="407511"/>
            <a:chExt cx="1906999" cy="5826950"/>
          </a:xfrm>
        </p:grpSpPr>
        <p:sp>
          <p:nvSpPr>
            <p:cNvPr id="5" name="Freeform: Shape 4"/>
            <p:cNvSpPr/>
            <p:nvPr/>
          </p:nvSpPr>
          <p:spPr>
            <a:xfrm>
              <a:off x="1625940" y="407511"/>
              <a:ext cx="1906999" cy="1059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002"/>
                <a:gd name="f7" fmla="val 1059445"/>
                <a:gd name="f8" fmla="val 105945"/>
                <a:gd name="f9" fmla="val 47433"/>
                <a:gd name="f10" fmla="val 1801058"/>
                <a:gd name="f11" fmla="val 1859570"/>
                <a:gd name="f12" fmla="val 1907003"/>
                <a:gd name="f13" fmla="val 388464"/>
                <a:gd name="f14" fmla="val 670982"/>
                <a:gd name="f15" fmla="val 953501"/>
                <a:gd name="f16" fmla="val 1012013"/>
                <a:gd name="f17" fmla="val 1859569"/>
                <a:gd name="f18" fmla="val 1059446"/>
                <a:gd name="f19" fmla="val 1801057"/>
                <a:gd name="f20" fmla="val 1012012"/>
                <a:gd name="f21" fmla="val 953500"/>
                <a:gd name="f22" fmla="+- 0 0 -90"/>
                <a:gd name="f23" fmla="*/ f3 1 1907002"/>
                <a:gd name="f24" fmla="*/ f4 1 105944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907002"/>
                <a:gd name="f33" fmla="*/ f29 1 1059445"/>
                <a:gd name="f34" fmla="*/ 0 f30 1"/>
                <a:gd name="f35" fmla="*/ 105945 f29 1"/>
                <a:gd name="f36" fmla="*/ 105945 f30 1"/>
                <a:gd name="f37" fmla="*/ 0 f29 1"/>
                <a:gd name="f38" fmla="*/ 1801058 f30 1"/>
                <a:gd name="f39" fmla="*/ 1907003 f30 1"/>
                <a:gd name="f40" fmla="*/ 1907002 f30 1"/>
                <a:gd name="f41" fmla="*/ 953501 f29 1"/>
                <a:gd name="f42" fmla="*/ 1801057 f30 1"/>
                <a:gd name="f43" fmla="*/ 1059446 f29 1"/>
                <a:gd name="f44" fmla="*/ 1059445 f29 1"/>
                <a:gd name="f45" fmla="*/ 953500 f29 1"/>
                <a:gd name="f46" fmla="+- f31 0 f1"/>
                <a:gd name="f47" fmla="*/ f34 1 1907002"/>
                <a:gd name="f48" fmla="*/ f35 1 1059445"/>
                <a:gd name="f49" fmla="*/ f36 1 1907002"/>
                <a:gd name="f50" fmla="*/ f37 1 1059445"/>
                <a:gd name="f51" fmla="*/ f38 1 1907002"/>
                <a:gd name="f52" fmla="*/ f39 1 1907002"/>
                <a:gd name="f53" fmla="*/ f40 1 1907002"/>
                <a:gd name="f54" fmla="*/ f41 1 1059445"/>
                <a:gd name="f55" fmla="*/ f42 1 1907002"/>
                <a:gd name="f56" fmla="*/ f43 1 1059445"/>
                <a:gd name="f57" fmla="*/ f44 1 1059445"/>
                <a:gd name="f58" fmla="*/ f45 1 105944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907002" h="105944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1521" tIns="141521" rIns="141521" bIns="141521" anchor="ctr" anchorCtr="1" compatLnSpc="1">
              <a:noAutofit/>
            </a:bodyPr>
            <a:lstStyle/>
            <a:p>
              <a:pPr marL="0" marR="0" lvl="0" indent="0" algn="ctr" defTabSz="128904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9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الحزن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341065" y="1533174"/>
              <a:ext cx="476749" cy="3972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292"/>
                <a:gd name="f7" fmla="val 476750"/>
                <a:gd name="f8" fmla="val 317834"/>
                <a:gd name="f9" fmla="val 1"/>
                <a:gd name="f10" fmla="val 238375"/>
                <a:gd name="f11" fmla="val 198646"/>
                <a:gd name="f12" fmla="val 476749"/>
                <a:gd name="f13" fmla="val 79458"/>
                <a:gd name="f14" fmla="+- 0 0 -90"/>
                <a:gd name="f15" fmla="*/ f3 1 397292"/>
                <a:gd name="f16" fmla="*/ f4 1 47675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7292"/>
                <a:gd name="f25" fmla="*/ f21 1 476750"/>
                <a:gd name="f26" fmla="*/ 0 f22 1"/>
                <a:gd name="f27" fmla="*/ 95350 f21 1"/>
                <a:gd name="f28" fmla="*/ 198646 f22 1"/>
                <a:gd name="f29" fmla="*/ 0 f21 1"/>
                <a:gd name="f30" fmla="*/ 397292 f22 1"/>
                <a:gd name="f31" fmla="*/ 238375 f21 1"/>
                <a:gd name="f32" fmla="*/ 476750 f21 1"/>
                <a:gd name="f33" fmla="*/ 381400 f21 1"/>
                <a:gd name="f34" fmla="+- f23 0 f1"/>
                <a:gd name="f35" fmla="*/ f26 1 397292"/>
                <a:gd name="f36" fmla="*/ f27 1 476750"/>
                <a:gd name="f37" fmla="*/ f28 1 397292"/>
                <a:gd name="f38" fmla="*/ f29 1 476750"/>
                <a:gd name="f39" fmla="*/ f30 1 397292"/>
                <a:gd name="f40" fmla="*/ f31 1 476750"/>
                <a:gd name="f41" fmla="*/ f32 1 476750"/>
                <a:gd name="f42" fmla="*/ f33 1 47675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1" y="f65"/>
                </a:cxn>
                <a:cxn ang="f34">
                  <a:pos x="f61" y="f66"/>
                </a:cxn>
                <a:cxn ang="f34">
                  <a:pos x="f59" y="f66"/>
                </a:cxn>
                <a:cxn ang="f34">
                  <a:pos x="f59" y="f60"/>
                </a:cxn>
              </a:cxnLst>
              <a:rect l="f55" t="f58" r="f56" b="f57"/>
              <a:pathLst>
                <a:path w="397292" h="476750">
                  <a:moveTo>
                    <a:pt x="f8" y="f9"/>
                  </a:moveTo>
                  <a:lnTo>
                    <a:pt x="f8" y="f10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13" y="f10"/>
                  </a:lnTo>
                  <a:lnTo>
                    <a:pt x="f13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5353" tIns="0" rIns="95353" bIns="119192" anchor="ctr" anchorCtr="1" compatLnSpc="1">
              <a:noAutofit/>
            </a:bodyPr>
            <a:lstStyle/>
            <a:p>
              <a:pPr marL="0" marR="0" lvl="0" indent="0" algn="ctr" defTabSz="933446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21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625940" y="1996683"/>
              <a:ext cx="1906999" cy="1059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002"/>
                <a:gd name="f7" fmla="val 1059445"/>
                <a:gd name="f8" fmla="val 105945"/>
                <a:gd name="f9" fmla="val 47433"/>
                <a:gd name="f10" fmla="val 1801058"/>
                <a:gd name="f11" fmla="val 1859570"/>
                <a:gd name="f12" fmla="val 1907003"/>
                <a:gd name="f13" fmla="val 388464"/>
                <a:gd name="f14" fmla="val 670982"/>
                <a:gd name="f15" fmla="val 953501"/>
                <a:gd name="f16" fmla="val 1012013"/>
                <a:gd name="f17" fmla="val 1859569"/>
                <a:gd name="f18" fmla="val 1059446"/>
                <a:gd name="f19" fmla="val 1801057"/>
                <a:gd name="f20" fmla="val 1012012"/>
                <a:gd name="f21" fmla="val 953500"/>
                <a:gd name="f22" fmla="+- 0 0 -90"/>
                <a:gd name="f23" fmla="*/ f3 1 1907002"/>
                <a:gd name="f24" fmla="*/ f4 1 105944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907002"/>
                <a:gd name="f33" fmla="*/ f29 1 1059445"/>
                <a:gd name="f34" fmla="*/ 0 f30 1"/>
                <a:gd name="f35" fmla="*/ 105945 f29 1"/>
                <a:gd name="f36" fmla="*/ 105945 f30 1"/>
                <a:gd name="f37" fmla="*/ 0 f29 1"/>
                <a:gd name="f38" fmla="*/ 1801058 f30 1"/>
                <a:gd name="f39" fmla="*/ 1907003 f30 1"/>
                <a:gd name="f40" fmla="*/ 1907002 f30 1"/>
                <a:gd name="f41" fmla="*/ 953501 f29 1"/>
                <a:gd name="f42" fmla="*/ 1801057 f30 1"/>
                <a:gd name="f43" fmla="*/ 1059446 f29 1"/>
                <a:gd name="f44" fmla="*/ 1059445 f29 1"/>
                <a:gd name="f45" fmla="*/ 953500 f29 1"/>
                <a:gd name="f46" fmla="+- f31 0 f1"/>
                <a:gd name="f47" fmla="*/ f34 1 1907002"/>
                <a:gd name="f48" fmla="*/ f35 1 1059445"/>
                <a:gd name="f49" fmla="*/ f36 1 1907002"/>
                <a:gd name="f50" fmla="*/ f37 1 1059445"/>
                <a:gd name="f51" fmla="*/ f38 1 1907002"/>
                <a:gd name="f52" fmla="*/ f39 1 1907002"/>
                <a:gd name="f53" fmla="*/ f40 1 1907002"/>
                <a:gd name="f54" fmla="*/ f41 1 1059445"/>
                <a:gd name="f55" fmla="*/ f42 1 1907002"/>
                <a:gd name="f56" fmla="*/ f43 1 1059445"/>
                <a:gd name="f57" fmla="*/ f44 1 1059445"/>
                <a:gd name="f58" fmla="*/ f45 1 105944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907002" h="105944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1521" tIns="141521" rIns="141521" bIns="141521" anchor="ctr" anchorCtr="1" compatLnSpc="1">
              <a:noAutofit/>
            </a:bodyPr>
            <a:lstStyle/>
            <a:p>
              <a:pPr marL="0" marR="0" lvl="0" indent="0" algn="ctr" defTabSz="128904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9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الاكتئاب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341065" y="3122337"/>
              <a:ext cx="476749" cy="3972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292"/>
                <a:gd name="f7" fmla="val 476750"/>
                <a:gd name="f8" fmla="val 317834"/>
                <a:gd name="f9" fmla="val 1"/>
                <a:gd name="f10" fmla="val 238375"/>
                <a:gd name="f11" fmla="val 198646"/>
                <a:gd name="f12" fmla="val 476749"/>
                <a:gd name="f13" fmla="val 79458"/>
                <a:gd name="f14" fmla="+- 0 0 -90"/>
                <a:gd name="f15" fmla="*/ f3 1 397292"/>
                <a:gd name="f16" fmla="*/ f4 1 47675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7292"/>
                <a:gd name="f25" fmla="*/ f21 1 476750"/>
                <a:gd name="f26" fmla="*/ 0 f22 1"/>
                <a:gd name="f27" fmla="*/ 95350 f21 1"/>
                <a:gd name="f28" fmla="*/ 198646 f22 1"/>
                <a:gd name="f29" fmla="*/ 0 f21 1"/>
                <a:gd name="f30" fmla="*/ 397292 f22 1"/>
                <a:gd name="f31" fmla="*/ 238375 f21 1"/>
                <a:gd name="f32" fmla="*/ 476750 f21 1"/>
                <a:gd name="f33" fmla="*/ 381400 f21 1"/>
                <a:gd name="f34" fmla="+- f23 0 f1"/>
                <a:gd name="f35" fmla="*/ f26 1 397292"/>
                <a:gd name="f36" fmla="*/ f27 1 476750"/>
                <a:gd name="f37" fmla="*/ f28 1 397292"/>
                <a:gd name="f38" fmla="*/ f29 1 476750"/>
                <a:gd name="f39" fmla="*/ f30 1 397292"/>
                <a:gd name="f40" fmla="*/ f31 1 476750"/>
                <a:gd name="f41" fmla="*/ f32 1 476750"/>
                <a:gd name="f42" fmla="*/ f33 1 47675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1" y="f65"/>
                </a:cxn>
                <a:cxn ang="f34">
                  <a:pos x="f61" y="f66"/>
                </a:cxn>
                <a:cxn ang="f34">
                  <a:pos x="f59" y="f66"/>
                </a:cxn>
                <a:cxn ang="f34">
                  <a:pos x="f59" y="f60"/>
                </a:cxn>
              </a:cxnLst>
              <a:rect l="f55" t="f58" r="f56" b="f57"/>
              <a:pathLst>
                <a:path w="397292" h="476750">
                  <a:moveTo>
                    <a:pt x="f8" y="f9"/>
                  </a:moveTo>
                  <a:lnTo>
                    <a:pt x="f8" y="f10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13" y="f10"/>
                  </a:lnTo>
                  <a:lnTo>
                    <a:pt x="f13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5353" tIns="0" rIns="95353" bIns="119192" anchor="ctr" anchorCtr="1" compatLnSpc="1">
              <a:noAutofit/>
            </a:bodyPr>
            <a:lstStyle/>
            <a:p>
              <a:pPr marL="0" marR="0" lvl="0" indent="0" algn="ctr" defTabSz="933446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21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625940" y="3585847"/>
              <a:ext cx="1906999" cy="1059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002"/>
                <a:gd name="f7" fmla="val 1059445"/>
                <a:gd name="f8" fmla="val 105945"/>
                <a:gd name="f9" fmla="val 47433"/>
                <a:gd name="f10" fmla="val 1801058"/>
                <a:gd name="f11" fmla="val 1859570"/>
                <a:gd name="f12" fmla="val 1907003"/>
                <a:gd name="f13" fmla="val 388464"/>
                <a:gd name="f14" fmla="val 670982"/>
                <a:gd name="f15" fmla="val 953501"/>
                <a:gd name="f16" fmla="val 1012013"/>
                <a:gd name="f17" fmla="val 1859569"/>
                <a:gd name="f18" fmla="val 1059446"/>
                <a:gd name="f19" fmla="val 1801057"/>
                <a:gd name="f20" fmla="val 1012012"/>
                <a:gd name="f21" fmla="val 953500"/>
                <a:gd name="f22" fmla="+- 0 0 -90"/>
                <a:gd name="f23" fmla="*/ f3 1 1907002"/>
                <a:gd name="f24" fmla="*/ f4 1 105944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907002"/>
                <a:gd name="f33" fmla="*/ f29 1 1059445"/>
                <a:gd name="f34" fmla="*/ 0 f30 1"/>
                <a:gd name="f35" fmla="*/ 105945 f29 1"/>
                <a:gd name="f36" fmla="*/ 105945 f30 1"/>
                <a:gd name="f37" fmla="*/ 0 f29 1"/>
                <a:gd name="f38" fmla="*/ 1801058 f30 1"/>
                <a:gd name="f39" fmla="*/ 1907003 f30 1"/>
                <a:gd name="f40" fmla="*/ 1907002 f30 1"/>
                <a:gd name="f41" fmla="*/ 953501 f29 1"/>
                <a:gd name="f42" fmla="*/ 1801057 f30 1"/>
                <a:gd name="f43" fmla="*/ 1059446 f29 1"/>
                <a:gd name="f44" fmla="*/ 1059445 f29 1"/>
                <a:gd name="f45" fmla="*/ 953500 f29 1"/>
                <a:gd name="f46" fmla="+- f31 0 f1"/>
                <a:gd name="f47" fmla="*/ f34 1 1907002"/>
                <a:gd name="f48" fmla="*/ f35 1 1059445"/>
                <a:gd name="f49" fmla="*/ f36 1 1907002"/>
                <a:gd name="f50" fmla="*/ f37 1 1059445"/>
                <a:gd name="f51" fmla="*/ f38 1 1907002"/>
                <a:gd name="f52" fmla="*/ f39 1 1907002"/>
                <a:gd name="f53" fmla="*/ f40 1 1907002"/>
                <a:gd name="f54" fmla="*/ f41 1 1059445"/>
                <a:gd name="f55" fmla="*/ f42 1 1907002"/>
                <a:gd name="f56" fmla="*/ f43 1 1059445"/>
                <a:gd name="f57" fmla="*/ f44 1 1059445"/>
                <a:gd name="f58" fmla="*/ f45 1 105944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907002" h="105944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1521" tIns="141521" rIns="141521" bIns="141521" anchor="ctr" anchorCtr="1" compatLnSpc="1">
              <a:noAutofit/>
            </a:bodyPr>
            <a:lstStyle/>
            <a:p>
              <a:pPr marL="0" marR="0" lvl="0" indent="0" algn="ctr" defTabSz="128904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9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التوتر و الخوف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341065" y="4711510"/>
              <a:ext cx="476749" cy="3972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292"/>
                <a:gd name="f7" fmla="val 476750"/>
                <a:gd name="f8" fmla="val 317834"/>
                <a:gd name="f9" fmla="val 1"/>
                <a:gd name="f10" fmla="val 238375"/>
                <a:gd name="f11" fmla="val 198646"/>
                <a:gd name="f12" fmla="val 476749"/>
                <a:gd name="f13" fmla="val 79458"/>
                <a:gd name="f14" fmla="+- 0 0 -90"/>
                <a:gd name="f15" fmla="*/ f3 1 397292"/>
                <a:gd name="f16" fmla="*/ f4 1 47675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97292"/>
                <a:gd name="f25" fmla="*/ f21 1 476750"/>
                <a:gd name="f26" fmla="*/ 0 f22 1"/>
                <a:gd name="f27" fmla="*/ 95350 f21 1"/>
                <a:gd name="f28" fmla="*/ 198646 f22 1"/>
                <a:gd name="f29" fmla="*/ 0 f21 1"/>
                <a:gd name="f30" fmla="*/ 397292 f22 1"/>
                <a:gd name="f31" fmla="*/ 238375 f21 1"/>
                <a:gd name="f32" fmla="*/ 476750 f21 1"/>
                <a:gd name="f33" fmla="*/ 381400 f21 1"/>
                <a:gd name="f34" fmla="+- f23 0 f1"/>
                <a:gd name="f35" fmla="*/ f26 1 397292"/>
                <a:gd name="f36" fmla="*/ f27 1 476750"/>
                <a:gd name="f37" fmla="*/ f28 1 397292"/>
                <a:gd name="f38" fmla="*/ f29 1 476750"/>
                <a:gd name="f39" fmla="*/ f30 1 397292"/>
                <a:gd name="f40" fmla="*/ f31 1 476750"/>
                <a:gd name="f41" fmla="*/ f32 1 476750"/>
                <a:gd name="f42" fmla="*/ f33 1 47675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1" y="f65"/>
                </a:cxn>
                <a:cxn ang="f34">
                  <a:pos x="f61" y="f66"/>
                </a:cxn>
                <a:cxn ang="f34">
                  <a:pos x="f59" y="f66"/>
                </a:cxn>
                <a:cxn ang="f34">
                  <a:pos x="f59" y="f60"/>
                </a:cxn>
              </a:cxnLst>
              <a:rect l="f55" t="f58" r="f56" b="f57"/>
              <a:pathLst>
                <a:path w="397292" h="476750">
                  <a:moveTo>
                    <a:pt x="f8" y="f9"/>
                  </a:moveTo>
                  <a:lnTo>
                    <a:pt x="f8" y="f10"/>
                  </a:lnTo>
                  <a:lnTo>
                    <a:pt x="f6" y="f10"/>
                  </a:lnTo>
                  <a:lnTo>
                    <a:pt x="f11" y="f12"/>
                  </a:lnTo>
                  <a:lnTo>
                    <a:pt x="f5" y="f10"/>
                  </a:lnTo>
                  <a:lnTo>
                    <a:pt x="f13" y="f10"/>
                  </a:lnTo>
                  <a:lnTo>
                    <a:pt x="f13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5353" tIns="0" rIns="95353" bIns="119192" anchor="ctr" anchorCtr="1" compatLnSpc="1">
              <a:noAutofit/>
            </a:bodyPr>
            <a:lstStyle/>
            <a:p>
              <a:pPr marL="0" marR="0" lvl="0" indent="0" algn="ctr" defTabSz="933446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21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625940" y="5175019"/>
              <a:ext cx="1906999" cy="10594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7002"/>
                <a:gd name="f7" fmla="val 1059445"/>
                <a:gd name="f8" fmla="val 105945"/>
                <a:gd name="f9" fmla="val 47433"/>
                <a:gd name="f10" fmla="val 1801058"/>
                <a:gd name="f11" fmla="val 1859570"/>
                <a:gd name="f12" fmla="val 1907003"/>
                <a:gd name="f13" fmla="val 388464"/>
                <a:gd name="f14" fmla="val 670982"/>
                <a:gd name="f15" fmla="val 953501"/>
                <a:gd name="f16" fmla="val 1012013"/>
                <a:gd name="f17" fmla="val 1859569"/>
                <a:gd name="f18" fmla="val 1059446"/>
                <a:gd name="f19" fmla="val 1801057"/>
                <a:gd name="f20" fmla="val 1012012"/>
                <a:gd name="f21" fmla="val 953500"/>
                <a:gd name="f22" fmla="+- 0 0 -90"/>
                <a:gd name="f23" fmla="*/ f3 1 1907002"/>
                <a:gd name="f24" fmla="*/ f4 1 105944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907002"/>
                <a:gd name="f33" fmla="*/ f29 1 1059445"/>
                <a:gd name="f34" fmla="*/ 0 f30 1"/>
                <a:gd name="f35" fmla="*/ 105945 f29 1"/>
                <a:gd name="f36" fmla="*/ 105945 f30 1"/>
                <a:gd name="f37" fmla="*/ 0 f29 1"/>
                <a:gd name="f38" fmla="*/ 1801058 f30 1"/>
                <a:gd name="f39" fmla="*/ 1907003 f30 1"/>
                <a:gd name="f40" fmla="*/ 1907002 f30 1"/>
                <a:gd name="f41" fmla="*/ 953501 f29 1"/>
                <a:gd name="f42" fmla="*/ 1801057 f30 1"/>
                <a:gd name="f43" fmla="*/ 1059446 f29 1"/>
                <a:gd name="f44" fmla="*/ 1059445 f29 1"/>
                <a:gd name="f45" fmla="*/ 953500 f29 1"/>
                <a:gd name="f46" fmla="+- f31 0 f1"/>
                <a:gd name="f47" fmla="*/ f34 1 1907002"/>
                <a:gd name="f48" fmla="*/ f35 1 1059445"/>
                <a:gd name="f49" fmla="*/ f36 1 1907002"/>
                <a:gd name="f50" fmla="*/ f37 1 1059445"/>
                <a:gd name="f51" fmla="*/ f38 1 1907002"/>
                <a:gd name="f52" fmla="*/ f39 1 1907002"/>
                <a:gd name="f53" fmla="*/ f40 1 1907002"/>
                <a:gd name="f54" fmla="*/ f41 1 1059445"/>
                <a:gd name="f55" fmla="*/ f42 1 1907002"/>
                <a:gd name="f56" fmla="*/ f43 1 1059445"/>
                <a:gd name="f57" fmla="*/ f44 1 1059445"/>
                <a:gd name="f58" fmla="*/ f45 1 1059445"/>
                <a:gd name="f59" fmla="*/ f25 1 f32"/>
                <a:gd name="f60" fmla="*/ f26 1 f32"/>
                <a:gd name="f61" fmla="*/ f25 1 f33"/>
                <a:gd name="f62" fmla="*/ f27 1 f33"/>
                <a:gd name="f63" fmla="*/ f47 1 f32"/>
                <a:gd name="f64" fmla="*/ f48 1 f33"/>
                <a:gd name="f65" fmla="*/ f49 1 f32"/>
                <a:gd name="f66" fmla="*/ f50 1 f33"/>
                <a:gd name="f67" fmla="*/ f51 1 f32"/>
                <a:gd name="f68" fmla="*/ f52 1 f32"/>
                <a:gd name="f69" fmla="*/ f53 1 f32"/>
                <a:gd name="f70" fmla="*/ f54 1 f33"/>
                <a:gd name="f71" fmla="*/ f55 1 f32"/>
                <a:gd name="f72" fmla="*/ f56 1 f33"/>
                <a:gd name="f73" fmla="*/ f57 1 f33"/>
                <a:gd name="f74" fmla="*/ f58 1 f33"/>
                <a:gd name="f75" fmla="*/ f59 f23 1"/>
                <a:gd name="f76" fmla="*/ f60 f23 1"/>
                <a:gd name="f77" fmla="*/ f62 f24 1"/>
                <a:gd name="f78" fmla="*/ f61 f24 1"/>
                <a:gd name="f79" fmla="*/ f63 f23 1"/>
                <a:gd name="f80" fmla="*/ f64 f24 1"/>
                <a:gd name="f81" fmla="*/ f65 f23 1"/>
                <a:gd name="f82" fmla="*/ f66 f24 1"/>
                <a:gd name="f83" fmla="*/ f67 f23 1"/>
                <a:gd name="f84" fmla="*/ f68 f23 1"/>
                <a:gd name="f85" fmla="*/ f69 f23 1"/>
                <a:gd name="f86" fmla="*/ f70 f24 1"/>
                <a:gd name="f87" fmla="*/ f71 f23 1"/>
                <a:gd name="f88" fmla="*/ f72 f24 1"/>
                <a:gd name="f89" fmla="*/ f73 f24 1"/>
                <a:gd name="f90" fmla="*/ f7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2"/>
                </a:cxn>
                <a:cxn ang="f46">
                  <a:pos x="f84" y="f80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81" y="f89"/>
                </a:cxn>
                <a:cxn ang="f46">
                  <a:pos x="f79" y="f90"/>
                </a:cxn>
                <a:cxn ang="f46">
                  <a:pos x="f79" y="f80"/>
                </a:cxn>
              </a:cxnLst>
              <a:rect l="f75" t="f78" r="f76" b="f77"/>
              <a:pathLst>
                <a:path w="1907002" h="105944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1521" tIns="141521" rIns="141521" bIns="141521" anchor="ctr" anchorCtr="1" compatLnSpc="1">
              <a:noAutofit/>
            </a:bodyPr>
            <a:lstStyle/>
            <a:p>
              <a:pPr marL="0" marR="0" lvl="0" indent="0" algn="ctr" defTabSz="128904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9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التأخر الدراسي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61858" y="908721"/>
            <a:ext cx="2539480" cy="461662"/>
          </a:xfrm>
          <a:prstGeom prst="rect">
            <a:avLst/>
          </a:prstGeom>
          <a:gradFill>
            <a:gsLst>
              <a:gs pos="0">
                <a:srgbClr val="647B3B"/>
              </a:gs>
              <a:gs pos="100000">
                <a:srgbClr val="779542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رقم النشاط : (1-1-2) </a:t>
            </a:r>
            <a:endParaRPr lang="ar-SA" sz="24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pic>
        <p:nvPicPr>
          <p:cNvPr id="3" name="Picture 2" descr="نتيجة بحث الصور عن أدوات الرسم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486025"/>
            <a:ext cx="9144000" cy="43719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مستطيل 2"/>
          <p:cNvSpPr/>
          <p:nvPr/>
        </p:nvSpPr>
        <p:spPr>
          <a:xfrm>
            <a:off x="467541" y="1700811"/>
            <a:ext cx="8424934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0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عزيزي الطالب حاول مع مجموعتك رسم شعار أو رمز يدل على رفضك للعنف و التنمر بين الطلاب</a:t>
            </a: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grpSp>
        <p:nvGrpSpPr>
          <p:cNvPr id="3" name="رسم تخطيطي 3"/>
          <p:cNvGrpSpPr/>
          <p:nvPr/>
        </p:nvGrpSpPr>
        <p:grpSpPr>
          <a:xfrm>
            <a:off x="1542821" y="1988838"/>
            <a:ext cx="6094722" cy="4063995"/>
            <a:chOff x="1542821" y="1988838"/>
            <a:chExt cx="6094722" cy="4063995"/>
          </a:xfrm>
        </p:grpSpPr>
        <p:sp>
          <p:nvSpPr>
            <p:cNvPr id="4" name="Freeform: Shape 3"/>
            <p:cNvSpPr/>
            <p:nvPr/>
          </p:nvSpPr>
          <p:spPr>
            <a:xfrm>
              <a:off x="1542821" y="1988838"/>
              <a:ext cx="1991316" cy="4063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1320"/>
                <a:gd name="f7" fmla="val 4064000"/>
                <a:gd name="f8" fmla="val 199132"/>
                <a:gd name="f9" fmla="val 89154"/>
                <a:gd name="f10" fmla="val 1792188"/>
                <a:gd name="f11" fmla="val 1902166"/>
                <a:gd name="f12" fmla="val 3864868"/>
                <a:gd name="f13" fmla="val 3974846"/>
                <a:gd name="f14" fmla="+- 0 0 -90"/>
                <a:gd name="f15" fmla="*/ f3 1 1991320"/>
                <a:gd name="f16" fmla="*/ f4 1 406400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91320"/>
                <a:gd name="f25" fmla="*/ f21 1 4064000"/>
                <a:gd name="f26" fmla="*/ 0 f22 1"/>
                <a:gd name="f27" fmla="*/ 199132 f21 1"/>
                <a:gd name="f28" fmla="*/ 199132 f22 1"/>
                <a:gd name="f29" fmla="*/ 0 f21 1"/>
                <a:gd name="f30" fmla="*/ 1792188 f22 1"/>
                <a:gd name="f31" fmla="*/ 1991320 f22 1"/>
                <a:gd name="f32" fmla="*/ 3864868 f21 1"/>
                <a:gd name="f33" fmla="*/ 4064000 f21 1"/>
                <a:gd name="f34" fmla="+- f23 0 f1"/>
                <a:gd name="f35" fmla="*/ f26 1 1991320"/>
                <a:gd name="f36" fmla="*/ f27 1 4064000"/>
                <a:gd name="f37" fmla="*/ f28 1 1991320"/>
                <a:gd name="f38" fmla="*/ f29 1 4064000"/>
                <a:gd name="f39" fmla="*/ f30 1 1991320"/>
                <a:gd name="f40" fmla="*/ f31 1 1991320"/>
                <a:gd name="f41" fmla="*/ f32 1 4064000"/>
                <a:gd name="f42" fmla="*/ f33 1 406400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91320" h="40640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13356" tIns="1838958" rIns="213356" bIns="1026157" anchor="ctr" anchorCtr="1" compatLnSpc="1">
              <a:noAutofit/>
            </a:bodyPr>
            <a:lstStyle/>
            <a:p>
              <a:pPr marL="0" marR="0" lvl="0" indent="0" algn="ctr" defTabSz="1333496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3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تجاه المحيط و التجهيزات 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1861828" y="2232681"/>
              <a:ext cx="1353312" cy="135331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593884" y="1988838"/>
              <a:ext cx="1991316" cy="4063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1320"/>
                <a:gd name="f7" fmla="val 4064000"/>
                <a:gd name="f8" fmla="val 199132"/>
                <a:gd name="f9" fmla="val 89154"/>
                <a:gd name="f10" fmla="val 1792188"/>
                <a:gd name="f11" fmla="val 1902166"/>
                <a:gd name="f12" fmla="val 3864868"/>
                <a:gd name="f13" fmla="val 3974846"/>
                <a:gd name="f14" fmla="+- 0 0 -90"/>
                <a:gd name="f15" fmla="*/ f3 1 1991320"/>
                <a:gd name="f16" fmla="*/ f4 1 406400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91320"/>
                <a:gd name="f25" fmla="*/ f21 1 4064000"/>
                <a:gd name="f26" fmla="*/ 0 f22 1"/>
                <a:gd name="f27" fmla="*/ 199132 f21 1"/>
                <a:gd name="f28" fmla="*/ 199132 f22 1"/>
                <a:gd name="f29" fmla="*/ 0 f21 1"/>
                <a:gd name="f30" fmla="*/ 1792188 f22 1"/>
                <a:gd name="f31" fmla="*/ 1991320 f22 1"/>
                <a:gd name="f32" fmla="*/ 3864868 f21 1"/>
                <a:gd name="f33" fmla="*/ 4064000 f21 1"/>
                <a:gd name="f34" fmla="+- f23 0 f1"/>
                <a:gd name="f35" fmla="*/ f26 1 1991320"/>
                <a:gd name="f36" fmla="*/ f27 1 4064000"/>
                <a:gd name="f37" fmla="*/ f28 1 1991320"/>
                <a:gd name="f38" fmla="*/ f29 1 4064000"/>
                <a:gd name="f39" fmla="*/ f30 1 1991320"/>
                <a:gd name="f40" fmla="*/ f31 1 1991320"/>
                <a:gd name="f41" fmla="*/ f32 1 4064000"/>
                <a:gd name="f42" fmla="*/ f33 1 406400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91320" h="40640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1F9644"/>
                </a:gs>
                <a:gs pos="100000">
                  <a:srgbClr val="20B74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13356" tIns="1838958" rIns="213356" bIns="1026157" anchor="ctr" anchorCtr="1" compatLnSpc="1">
              <a:noAutofit/>
            </a:bodyPr>
            <a:lstStyle/>
            <a:p>
              <a:pPr marL="0" marR="0" lvl="0" indent="0" algn="ctr" defTabSz="1333496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3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اتجاه الأخر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912891" y="2232681"/>
              <a:ext cx="1353312" cy="135331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646227" y="1988838"/>
              <a:ext cx="1991316" cy="4063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1320"/>
                <a:gd name="f7" fmla="val 4064000"/>
                <a:gd name="f8" fmla="val 199132"/>
                <a:gd name="f9" fmla="val 89154"/>
                <a:gd name="f10" fmla="val 1792188"/>
                <a:gd name="f11" fmla="val 1902166"/>
                <a:gd name="f12" fmla="val 3864868"/>
                <a:gd name="f13" fmla="val 3974846"/>
                <a:gd name="f14" fmla="+- 0 0 -90"/>
                <a:gd name="f15" fmla="*/ f3 1 1991320"/>
                <a:gd name="f16" fmla="*/ f4 1 406400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91320"/>
                <a:gd name="f25" fmla="*/ f21 1 4064000"/>
                <a:gd name="f26" fmla="*/ 0 f22 1"/>
                <a:gd name="f27" fmla="*/ 199132 f21 1"/>
                <a:gd name="f28" fmla="*/ 199132 f22 1"/>
                <a:gd name="f29" fmla="*/ 0 f21 1"/>
                <a:gd name="f30" fmla="*/ 1792188 f22 1"/>
                <a:gd name="f31" fmla="*/ 1991320 f22 1"/>
                <a:gd name="f32" fmla="*/ 3864868 f21 1"/>
                <a:gd name="f33" fmla="*/ 4064000 f21 1"/>
                <a:gd name="f34" fmla="+- f23 0 f1"/>
                <a:gd name="f35" fmla="*/ f26 1 1991320"/>
                <a:gd name="f36" fmla="*/ f27 1 4064000"/>
                <a:gd name="f37" fmla="*/ f28 1 1991320"/>
                <a:gd name="f38" fmla="*/ f29 1 4064000"/>
                <a:gd name="f39" fmla="*/ f30 1 1991320"/>
                <a:gd name="f40" fmla="*/ f31 1 1991320"/>
                <a:gd name="f41" fmla="*/ f32 1 4064000"/>
                <a:gd name="f42" fmla="*/ f33 1 406400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91320" h="40640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13356" tIns="1838958" rIns="213356" bIns="1026157" anchor="ctr" anchorCtr="1" compatLnSpc="1">
              <a:noAutofit/>
            </a:bodyPr>
            <a:lstStyle/>
            <a:p>
              <a:pPr marL="0" marR="0" lvl="0" indent="0" algn="ctr" defTabSz="1333496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3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مع الذات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963945" y="2232681"/>
              <a:ext cx="1353312" cy="135331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85384" y="5240042"/>
              <a:ext cx="5608316" cy="609603"/>
            </a:xfrm>
            <a:custGeom>
              <a:avLst>
                <a:gd name="f9" fmla="val 50000"/>
                <a:gd name="f10" fmla="val 500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50000"/>
                <a:gd name="f11" fmla="+- 0 0 -360"/>
                <a:gd name="f12" fmla="+- 0 0 -180"/>
                <a:gd name="f13" fmla="abs f5"/>
                <a:gd name="f14" fmla="abs f6"/>
                <a:gd name="f15" fmla="abs f7"/>
                <a:gd name="f16" fmla="val f8"/>
                <a:gd name="f17" fmla="val f9"/>
                <a:gd name="f18" fmla="val f10"/>
                <a:gd name="f19" fmla="*/ f11 f2 1"/>
                <a:gd name="f20" fmla="*/ f12 f2 1"/>
                <a:gd name="f21" fmla="?: f13 f5 1"/>
                <a:gd name="f22" fmla="?: f14 f6 1"/>
                <a:gd name="f23" fmla="?: f15 f7 1"/>
                <a:gd name="f24" fmla="*/ f19 1 f4"/>
                <a:gd name="f25" fmla="*/ f20 1 f4"/>
                <a:gd name="f26" fmla="*/ f21 1 21600"/>
                <a:gd name="f27" fmla="*/ f22 1 21600"/>
                <a:gd name="f28" fmla="*/ 21600 f21 1"/>
                <a:gd name="f29" fmla="*/ 21600 f22 1"/>
                <a:gd name="f30" fmla="+- f24 0 f3"/>
                <a:gd name="f31" fmla="+- f25 0 f3"/>
                <a:gd name="f32" fmla="min f27 f26"/>
                <a:gd name="f33" fmla="*/ f28 1 f23"/>
                <a:gd name="f34" fmla="*/ f29 1 f23"/>
                <a:gd name="f35" fmla="val f33"/>
                <a:gd name="f36" fmla="val f34"/>
                <a:gd name="f37" fmla="*/ f16 f32 1"/>
                <a:gd name="f38" fmla="+- f36 0 f16"/>
                <a:gd name="f39" fmla="+- f35 0 f16"/>
                <a:gd name="f40" fmla="*/ f35 f32 1"/>
                <a:gd name="f41" fmla="*/ f36 f32 1"/>
                <a:gd name="f42" fmla="*/ f38 1 2"/>
                <a:gd name="f43" fmla="*/ f39 1 2"/>
                <a:gd name="f44" fmla="min f39 f38"/>
                <a:gd name="f45" fmla="*/ f38 f17 1"/>
                <a:gd name="f46" fmla="+- f16 f42 0"/>
                <a:gd name="f47" fmla="+- f16 f43 0"/>
                <a:gd name="f48" fmla="*/ f44 f18 1"/>
                <a:gd name="f49" fmla="*/ f45 1 200000"/>
                <a:gd name="f50" fmla="*/ f48 1 100000"/>
                <a:gd name="f51" fmla="+- f46 0 f49"/>
                <a:gd name="f52" fmla="+- f46 f49 0"/>
                <a:gd name="f53" fmla="*/ f46 f32 1"/>
                <a:gd name="f54" fmla="*/ f47 f32 1"/>
                <a:gd name="f55" fmla="+- f35 0 f50"/>
                <a:gd name="f56" fmla="*/ f51 f50 1"/>
                <a:gd name="f57" fmla="*/ f51 f32 1"/>
                <a:gd name="f58" fmla="*/ f52 f32 1"/>
                <a:gd name="f59" fmla="*/ f50 f32 1"/>
                <a:gd name="f60" fmla="*/ f56 1 f42"/>
                <a:gd name="f61" fmla="*/ f55 f32 1"/>
                <a:gd name="f62" fmla="+- f50 0 f60"/>
                <a:gd name="f63" fmla="+- f55 f60 0"/>
                <a:gd name="f64" fmla="*/ f62 f32 1"/>
                <a:gd name="f65" fmla="*/ f63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1" y="f37"/>
                </a:cxn>
                <a:cxn ang="f30">
                  <a:pos x="f54" y="f57"/>
                </a:cxn>
                <a:cxn ang="f30">
                  <a:pos x="f59" y="f37"/>
                </a:cxn>
                <a:cxn ang="f31">
                  <a:pos x="f59" y="f41"/>
                </a:cxn>
                <a:cxn ang="f31">
                  <a:pos x="f54" y="f58"/>
                </a:cxn>
                <a:cxn ang="f31">
                  <a:pos x="f61" y="f41"/>
                </a:cxn>
              </a:cxnLst>
              <a:rect l="f64" t="f57" r="f65" b="f58"/>
              <a:pathLst>
                <a:path>
                  <a:moveTo>
                    <a:pt x="f37" y="f53"/>
                  </a:moveTo>
                  <a:lnTo>
                    <a:pt x="f59" y="f37"/>
                  </a:lnTo>
                  <a:lnTo>
                    <a:pt x="f59" y="f57"/>
                  </a:lnTo>
                  <a:lnTo>
                    <a:pt x="f61" y="f57"/>
                  </a:lnTo>
                  <a:lnTo>
                    <a:pt x="f61" y="f37"/>
                  </a:lnTo>
                  <a:lnTo>
                    <a:pt x="f40" y="f53"/>
                  </a:lnTo>
                  <a:lnTo>
                    <a:pt x="f61" y="f41"/>
                  </a:lnTo>
                  <a:lnTo>
                    <a:pt x="f61" y="f58"/>
                  </a:lnTo>
                  <a:lnTo>
                    <a:pt x="f59" y="f58"/>
                  </a:lnTo>
                  <a:lnTo>
                    <a:pt x="f59" y="f41"/>
                  </a:lnTo>
                  <a:close/>
                </a:path>
              </a:pathLst>
            </a:custGeom>
            <a:solidFill>
              <a:srgbClr val="CCE0F1"/>
            </a:solidFill>
            <a:ln cap="flat">
              <a:noFill/>
              <a:prstDash val="solid"/>
            </a:ln>
            <a:effectLst>
              <a:outerShdw dist="25402" dir="5400000" algn="tl">
                <a:srgbClr val="00000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مستطيل 4"/>
          <p:cNvSpPr/>
          <p:nvPr/>
        </p:nvSpPr>
        <p:spPr>
          <a:xfrm>
            <a:off x="5652116" y="1052739"/>
            <a:ext cx="3526968" cy="461662"/>
          </a:xfrm>
          <a:prstGeom prst="rect">
            <a:avLst/>
          </a:prstGeom>
          <a:gradFill>
            <a:gsLst>
              <a:gs pos="0">
                <a:srgbClr val="647B3B"/>
              </a:gs>
              <a:gs pos="100000">
                <a:srgbClr val="779542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أنواع التنمر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رسم تخطيطي 4"/>
          <p:cNvGrpSpPr/>
          <p:nvPr/>
        </p:nvGrpSpPr>
        <p:grpSpPr>
          <a:xfrm>
            <a:off x="1377168" y="983053"/>
            <a:ext cx="5813600" cy="5024846"/>
            <a:chOff x="1377168" y="983053"/>
            <a:chExt cx="5813600" cy="5024846"/>
          </a:xfrm>
        </p:grpSpPr>
        <p:sp>
          <p:nvSpPr>
            <p:cNvPr id="3" name="Freeform: Shape 2"/>
            <p:cNvSpPr/>
            <p:nvPr/>
          </p:nvSpPr>
          <p:spPr>
            <a:xfrm>
              <a:off x="3446556" y="983053"/>
              <a:ext cx="1674815" cy="1088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4818"/>
                <a:gd name="f7" fmla="val 1088632"/>
                <a:gd name="f8" fmla="val 181442"/>
                <a:gd name="f9" fmla="val 81234"/>
                <a:gd name="f10" fmla="val 1493376"/>
                <a:gd name="f11" fmla="val 1593584"/>
                <a:gd name="f12" fmla="val 907190"/>
                <a:gd name="f13" fmla="val 1007398"/>
                <a:gd name="f14" fmla="+- 0 0 -90"/>
                <a:gd name="f15" fmla="*/ f3 1 1674818"/>
                <a:gd name="f16" fmla="*/ f4 1 10886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4818"/>
                <a:gd name="f25" fmla="*/ f21 1 1088632"/>
                <a:gd name="f26" fmla="*/ 0 f22 1"/>
                <a:gd name="f27" fmla="*/ 181442 f21 1"/>
                <a:gd name="f28" fmla="*/ 181442 f22 1"/>
                <a:gd name="f29" fmla="*/ 0 f21 1"/>
                <a:gd name="f30" fmla="*/ 1493376 f22 1"/>
                <a:gd name="f31" fmla="*/ 1674818 f22 1"/>
                <a:gd name="f32" fmla="*/ 907190 f21 1"/>
                <a:gd name="f33" fmla="*/ 1088632 f21 1"/>
                <a:gd name="f34" fmla="+- f23 0 f1"/>
                <a:gd name="f35" fmla="*/ f26 1 1674818"/>
                <a:gd name="f36" fmla="*/ f27 1 1088632"/>
                <a:gd name="f37" fmla="*/ f28 1 1674818"/>
                <a:gd name="f38" fmla="*/ f29 1 1088632"/>
                <a:gd name="f39" fmla="*/ f30 1 1674818"/>
                <a:gd name="f40" fmla="*/ f31 1 1674818"/>
                <a:gd name="f41" fmla="*/ f32 1 1088632"/>
                <a:gd name="f42" fmla="*/ f33 1 108863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4818" h="108863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52201" tIns="152201" rIns="152201" bIns="152201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اللفظي</a:t>
              </a:r>
            </a:p>
          </p:txBody>
        </p:sp>
        <p:sp>
          <p:nvSpPr>
            <p:cNvPr id="4" name="Freeform: Shape 3"/>
            <p:cNvSpPr/>
            <p:nvPr/>
          </p:nvSpPr>
          <p:spPr>
            <a:xfrm>
              <a:off x="2108076" y="1527377"/>
              <a:ext cx="4351775" cy="435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51775"/>
                <a:gd name="f4" fmla="val 3237890"/>
                <a:gd name="f5" fmla="val 276772"/>
                <a:gd name="f6" fmla="val 2175887"/>
                <a:gd name="f7" fmla="val 17952860"/>
                <a:gd name="f8" fmla="val 1212453"/>
                <a:gd name="f9" fmla="*/ f0 1 4351775"/>
                <a:gd name="f10" fmla="*/ f1 1 4351775"/>
                <a:gd name="f11" fmla="val f2"/>
                <a:gd name="f12" fmla="val f3"/>
                <a:gd name="f13" fmla="+- f12 0 f11"/>
                <a:gd name="f14" fmla="*/ f13 1 4351775"/>
                <a:gd name="f15" fmla="*/ 0 1 f14"/>
                <a:gd name="f16" fmla="*/ 4351775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351775" h="435177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 cap="flat">
              <a:solidFill>
                <a:srgbClr val="C2AD8D"/>
              </a:solidFill>
              <a:prstDash val="solid"/>
              <a:tailEnd type="arrow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5515953" y="2486555"/>
              <a:ext cx="1674815" cy="1088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4818"/>
                <a:gd name="f7" fmla="val 1088632"/>
                <a:gd name="f8" fmla="val 181442"/>
                <a:gd name="f9" fmla="val 81234"/>
                <a:gd name="f10" fmla="val 1493376"/>
                <a:gd name="f11" fmla="val 1593584"/>
                <a:gd name="f12" fmla="val 907190"/>
                <a:gd name="f13" fmla="val 1007398"/>
                <a:gd name="f14" fmla="+- 0 0 -90"/>
                <a:gd name="f15" fmla="*/ f3 1 1674818"/>
                <a:gd name="f16" fmla="*/ f4 1 10886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4818"/>
                <a:gd name="f25" fmla="*/ f21 1 1088632"/>
                <a:gd name="f26" fmla="*/ 0 f22 1"/>
                <a:gd name="f27" fmla="*/ 181442 f21 1"/>
                <a:gd name="f28" fmla="*/ 181442 f22 1"/>
                <a:gd name="f29" fmla="*/ 0 f21 1"/>
                <a:gd name="f30" fmla="*/ 1493376 f22 1"/>
                <a:gd name="f31" fmla="*/ 1674818 f22 1"/>
                <a:gd name="f32" fmla="*/ 907190 f21 1"/>
                <a:gd name="f33" fmla="*/ 1088632 f21 1"/>
                <a:gd name="f34" fmla="+- f23 0 f1"/>
                <a:gd name="f35" fmla="*/ f26 1 1674818"/>
                <a:gd name="f36" fmla="*/ f27 1 1088632"/>
                <a:gd name="f37" fmla="*/ f28 1 1674818"/>
                <a:gd name="f38" fmla="*/ f29 1 1088632"/>
                <a:gd name="f39" fmla="*/ f30 1 1674818"/>
                <a:gd name="f40" fmla="*/ f31 1 1674818"/>
                <a:gd name="f41" fmla="*/ f32 1 1088632"/>
                <a:gd name="f42" fmla="*/ f33 1 108863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4818" h="108863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59664"/>
                </a:gs>
                <a:gs pos="100000">
                  <a:srgbClr val="9DB37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52201" tIns="152201" rIns="152201" bIns="152201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الغير لفظي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108076" y="1527377"/>
              <a:ext cx="4351775" cy="435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51775"/>
                <a:gd name="f4" fmla="val 4346568"/>
                <a:gd name="f5" fmla="val 2326319"/>
                <a:gd name="f6" fmla="val 2175887"/>
                <a:gd name="f7" fmla="val 21837861"/>
                <a:gd name="f8" fmla="val 1360433"/>
                <a:gd name="f9" fmla="*/ f0 1 4351775"/>
                <a:gd name="f10" fmla="*/ f1 1 4351775"/>
                <a:gd name="f11" fmla="val f2"/>
                <a:gd name="f12" fmla="val f3"/>
                <a:gd name="f13" fmla="+- f12 0 f11"/>
                <a:gd name="f14" fmla="*/ f13 1 4351775"/>
                <a:gd name="f15" fmla="*/ 0 1 f14"/>
                <a:gd name="f16" fmla="*/ 4351775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351775" h="435177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 cap="flat">
              <a:solidFill>
                <a:srgbClr val="A4B97C"/>
              </a:solidFill>
              <a:prstDash val="solid"/>
              <a:tailEnd type="arrow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725509" y="4919270"/>
              <a:ext cx="1674815" cy="1088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4818"/>
                <a:gd name="f7" fmla="val 1088632"/>
                <a:gd name="f8" fmla="val 181442"/>
                <a:gd name="f9" fmla="val 81234"/>
                <a:gd name="f10" fmla="val 1493376"/>
                <a:gd name="f11" fmla="val 1593584"/>
                <a:gd name="f12" fmla="val 907190"/>
                <a:gd name="f13" fmla="val 1007398"/>
                <a:gd name="f14" fmla="+- 0 0 -90"/>
                <a:gd name="f15" fmla="*/ f3 1 1674818"/>
                <a:gd name="f16" fmla="*/ f4 1 10886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4818"/>
                <a:gd name="f25" fmla="*/ f21 1 1088632"/>
                <a:gd name="f26" fmla="*/ 0 f22 1"/>
                <a:gd name="f27" fmla="*/ 181442 f21 1"/>
                <a:gd name="f28" fmla="*/ 181442 f22 1"/>
                <a:gd name="f29" fmla="*/ 0 f21 1"/>
                <a:gd name="f30" fmla="*/ 1493376 f22 1"/>
                <a:gd name="f31" fmla="*/ 1674818 f22 1"/>
                <a:gd name="f32" fmla="*/ 907190 f21 1"/>
                <a:gd name="f33" fmla="*/ 1088632 f21 1"/>
                <a:gd name="f34" fmla="+- f23 0 f1"/>
                <a:gd name="f35" fmla="*/ f26 1 1674818"/>
                <a:gd name="f36" fmla="*/ f27 1 1088632"/>
                <a:gd name="f37" fmla="*/ f28 1 1674818"/>
                <a:gd name="f38" fmla="*/ f29 1 1088632"/>
                <a:gd name="f39" fmla="*/ f30 1 1674818"/>
                <a:gd name="f40" fmla="*/ f31 1 1674818"/>
                <a:gd name="f41" fmla="*/ f32 1 1088632"/>
                <a:gd name="f42" fmla="*/ f33 1 108863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4818" h="108863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558E5A"/>
                </a:gs>
                <a:gs pos="100000">
                  <a:srgbClr val="62AA68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52201" tIns="152201" rIns="152201" bIns="152201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المجسد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108076" y="1527377"/>
              <a:ext cx="4351775" cy="435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51775"/>
                <a:gd name="f4" fmla="val 2443225"/>
                <a:gd name="f5" fmla="val 4335289"/>
                <a:gd name="f6" fmla="val 2175887"/>
                <a:gd name="f7" fmla="val 4976555"/>
                <a:gd name="f8" fmla="val 846889"/>
                <a:gd name="f9" fmla="*/ f0 1 4351775"/>
                <a:gd name="f10" fmla="*/ f1 1 4351775"/>
                <a:gd name="f11" fmla="val f2"/>
                <a:gd name="f12" fmla="val f3"/>
                <a:gd name="f13" fmla="+- f12 0 f11"/>
                <a:gd name="f14" fmla="*/ f13 1 4351775"/>
                <a:gd name="f15" fmla="*/ 0 1 f14"/>
                <a:gd name="f16" fmla="*/ 4351775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351775" h="435177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 cap="flat">
              <a:solidFill>
                <a:srgbClr val="6AAF70"/>
              </a:solidFill>
              <a:prstDash val="solid"/>
              <a:tailEnd type="arrow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167603" y="4919270"/>
              <a:ext cx="1674815" cy="1088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4818"/>
                <a:gd name="f7" fmla="val 1088632"/>
                <a:gd name="f8" fmla="val 181442"/>
                <a:gd name="f9" fmla="val 81234"/>
                <a:gd name="f10" fmla="val 1493376"/>
                <a:gd name="f11" fmla="val 1593584"/>
                <a:gd name="f12" fmla="val 907190"/>
                <a:gd name="f13" fmla="val 1007398"/>
                <a:gd name="f14" fmla="+- 0 0 -90"/>
                <a:gd name="f15" fmla="*/ f3 1 1674818"/>
                <a:gd name="f16" fmla="*/ f4 1 10886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4818"/>
                <a:gd name="f25" fmla="*/ f21 1 1088632"/>
                <a:gd name="f26" fmla="*/ 0 f22 1"/>
                <a:gd name="f27" fmla="*/ 181442 f21 1"/>
                <a:gd name="f28" fmla="*/ 181442 f22 1"/>
                <a:gd name="f29" fmla="*/ 0 f21 1"/>
                <a:gd name="f30" fmla="*/ 1493376 f22 1"/>
                <a:gd name="f31" fmla="*/ 1674818 f22 1"/>
                <a:gd name="f32" fmla="*/ 907190 f21 1"/>
                <a:gd name="f33" fmla="*/ 1088632 f21 1"/>
                <a:gd name="f34" fmla="+- f23 0 f1"/>
                <a:gd name="f35" fmla="*/ f26 1 1674818"/>
                <a:gd name="f36" fmla="*/ f27 1 1088632"/>
                <a:gd name="f37" fmla="*/ f28 1 1674818"/>
                <a:gd name="f38" fmla="*/ f29 1 1088632"/>
                <a:gd name="f39" fmla="*/ f30 1 1674818"/>
                <a:gd name="f40" fmla="*/ f31 1 1674818"/>
                <a:gd name="f41" fmla="*/ f32 1 1088632"/>
                <a:gd name="f42" fmla="*/ f33 1 108863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4818" h="108863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47867B"/>
                </a:gs>
                <a:gs pos="100000">
                  <a:srgbClr val="51A19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52201" tIns="152201" rIns="152201" bIns="152201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المنظم  و الاتصالي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108076" y="1527377"/>
              <a:ext cx="4351775" cy="435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51775"/>
                <a:gd name="f4" fmla="val 230959"/>
                <a:gd name="f5" fmla="val 3151459"/>
                <a:gd name="f6" fmla="val 2175887"/>
                <a:gd name="f7" fmla="val 9201705"/>
                <a:gd name="f8" fmla="val 1360433"/>
                <a:gd name="f9" fmla="*/ f0 1 4351775"/>
                <a:gd name="f10" fmla="*/ f1 1 4351775"/>
                <a:gd name="f11" fmla="val f2"/>
                <a:gd name="f12" fmla="val f3"/>
                <a:gd name="f13" fmla="+- f12 0 f11"/>
                <a:gd name="f14" fmla="*/ f13 1 4351775"/>
                <a:gd name="f15" fmla="*/ 0 1 f14"/>
                <a:gd name="f16" fmla="*/ 4351775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351775" h="435177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 cap="flat">
              <a:solidFill>
                <a:srgbClr val="59A698"/>
              </a:solidFill>
              <a:prstDash val="solid"/>
              <a:tailEnd type="arrow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377168" y="2486555"/>
              <a:ext cx="1674815" cy="1088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4818"/>
                <a:gd name="f7" fmla="val 1088632"/>
                <a:gd name="f8" fmla="val 181442"/>
                <a:gd name="f9" fmla="val 81234"/>
                <a:gd name="f10" fmla="val 1493376"/>
                <a:gd name="f11" fmla="val 1593584"/>
                <a:gd name="f12" fmla="val 907190"/>
                <a:gd name="f13" fmla="val 1007398"/>
                <a:gd name="f14" fmla="+- 0 0 -90"/>
                <a:gd name="f15" fmla="*/ f3 1 1674818"/>
                <a:gd name="f16" fmla="*/ f4 1 108863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4818"/>
                <a:gd name="f25" fmla="*/ f21 1 1088632"/>
                <a:gd name="f26" fmla="*/ 0 f22 1"/>
                <a:gd name="f27" fmla="*/ 181442 f21 1"/>
                <a:gd name="f28" fmla="*/ 181442 f22 1"/>
                <a:gd name="f29" fmla="*/ 0 f21 1"/>
                <a:gd name="f30" fmla="*/ 1493376 f22 1"/>
                <a:gd name="f31" fmla="*/ 1674818 f22 1"/>
                <a:gd name="f32" fmla="*/ 907190 f21 1"/>
                <a:gd name="f33" fmla="*/ 1088632 f21 1"/>
                <a:gd name="f34" fmla="+- f23 0 f1"/>
                <a:gd name="f35" fmla="*/ f26 1 1674818"/>
                <a:gd name="f36" fmla="*/ f27 1 1088632"/>
                <a:gd name="f37" fmla="*/ f28 1 1674818"/>
                <a:gd name="f38" fmla="*/ f29 1 1088632"/>
                <a:gd name="f39" fmla="*/ f30 1 1674818"/>
                <a:gd name="f40" fmla="*/ f31 1 1674818"/>
                <a:gd name="f41" fmla="*/ f32 1 1088632"/>
                <a:gd name="f42" fmla="*/ f33 1 108863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4818" h="108863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405878"/>
                </a:gs>
                <a:gs pos="100000">
                  <a:srgbClr val="496890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52201" tIns="152201" rIns="152201" bIns="152201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العنف الرياضي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108076" y="1527377"/>
              <a:ext cx="4351775" cy="435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51775"/>
                <a:gd name="f4" fmla="val 523258"/>
                <a:gd name="f5" fmla="val 760506"/>
                <a:gd name="f6" fmla="val 2175887"/>
                <a:gd name="f7" fmla="val 13234688"/>
                <a:gd name="f8" fmla="val 1212453"/>
                <a:gd name="f9" fmla="*/ f0 1 4351775"/>
                <a:gd name="f10" fmla="*/ f1 1 4351775"/>
                <a:gd name="f11" fmla="val f2"/>
                <a:gd name="f12" fmla="val f3"/>
                <a:gd name="f13" fmla="+- f12 0 f11"/>
                <a:gd name="f14" fmla="*/ f13 1 4351775"/>
                <a:gd name="f15" fmla="*/ 0 1 f14"/>
                <a:gd name="f16" fmla="*/ 4351775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351775" h="4351775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9528" cap="flat">
              <a:solidFill>
                <a:srgbClr val="506E94"/>
              </a:solidFill>
              <a:prstDash val="solid"/>
              <a:tailEnd type="arrow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3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5" y="2780928"/>
            <a:ext cx="2048768" cy="2048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مستطيل 2"/>
          <p:cNvSpPr/>
          <p:nvPr/>
        </p:nvSpPr>
        <p:spPr>
          <a:xfrm>
            <a:off x="5652116" y="1052739"/>
            <a:ext cx="3526968" cy="461662"/>
          </a:xfrm>
          <a:prstGeom prst="rect">
            <a:avLst/>
          </a:prstGeom>
          <a:gradFill>
            <a:gsLst>
              <a:gs pos="0">
                <a:srgbClr val="647B3B"/>
              </a:gs>
              <a:gs pos="100000">
                <a:srgbClr val="779542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أنواع التنمر </a:t>
            </a:r>
          </a:p>
        </p:txBody>
      </p:sp>
      <p:sp>
        <p:nvSpPr>
          <p:cNvPr id="15" name="مستطيل 5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920997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1"/>
          <p:cNvSpPr/>
          <p:nvPr/>
        </p:nvSpPr>
        <p:spPr>
          <a:xfrm>
            <a:off x="6300188" y="620685"/>
            <a:ext cx="2539480" cy="461662"/>
          </a:xfrm>
          <a:prstGeom prst="rect">
            <a:avLst/>
          </a:prstGeom>
          <a:gradFill>
            <a:gsLst>
              <a:gs pos="0">
                <a:srgbClr val="D2E1C0"/>
              </a:gs>
              <a:gs pos="100000">
                <a:srgbClr val="BFD5A3"/>
              </a:gs>
            </a:gsLst>
            <a:lin ang="900000"/>
          </a:gradFill>
          <a:ln w="9528" cap="flat">
            <a:solidFill>
              <a:srgbClr val="7C984A"/>
            </a:solidFill>
            <a:prstDash val="solid"/>
          </a:ln>
          <a:effectLst>
            <a:outerShdw dist="25402" dir="5400000" algn="tl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رقم النشاط : (1-1-3)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03847" y="4029166"/>
            <a:ext cx="4572000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0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cs typeface="Arial" pitchFamily="34"/>
              </a:rPr>
              <a:t>عزيزي الطالب </a:t>
            </a:r>
            <a:r>
              <a:rPr lang="ar-SA" sz="20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( يسخر خالد طوال الوقت من محمد ، أحيانًا يعلّق على مشيته ويناديه بالأبله، وأحيانًا أخرى يتفق وصديقيه المقربين على إذلاله في الملعب، ومحمد لا حول ولا قوّة له يحاول تجنّبه لأنه يخاف من تعليقاته ) </a:t>
            </a: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3847" y="5660382"/>
            <a:ext cx="457200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cs typeface="Arial" pitchFamily="34"/>
              </a:rPr>
              <a:t>من هو الطالب المتنمر في القصة ؟</a:t>
            </a:r>
            <a:br>
              <a:rPr lang="ar-SA" sz="18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FF0000"/>
                </a:solidFill>
                <a:uFillTx/>
                <a:latin typeface="Gill Sans MT"/>
                <a:cs typeface="Arial" pitchFamily="34"/>
              </a:rPr>
              <a:t> و من هم الطالب الضحية ؟</a:t>
            </a:r>
            <a:endParaRPr lang="en-US" sz="1800" b="1" i="0" u="none" strike="noStrike" kern="1200" cap="none" spc="0" baseline="0">
              <a:solidFill>
                <a:srgbClr val="FF0000"/>
              </a:solidFill>
              <a:uFillTx/>
              <a:latin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95937" y="980730"/>
            <a:ext cx="5220071" cy="461662"/>
          </a:xfrm>
          <a:prstGeom prst="rect">
            <a:avLst/>
          </a:prstGeom>
          <a:gradFill>
            <a:gsLst>
              <a:gs pos="0">
                <a:srgbClr val="0582B1"/>
              </a:gs>
              <a:gs pos="100000">
                <a:srgbClr val="009ED9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كيف تحد وتقلل من مواجهتك للمتنمرين؟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grpSp>
        <p:nvGrpSpPr>
          <p:cNvPr id="4" name="رسم تخطيطي 3"/>
          <p:cNvGrpSpPr/>
          <p:nvPr/>
        </p:nvGrpSpPr>
        <p:grpSpPr>
          <a:xfrm>
            <a:off x="2584944" y="1845259"/>
            <a:ext cx="4009196" cy="4063126"/>
            <a:chOff x="2584944" y="1845259"/>
            <a:chExt cx="4009196" cy="4063126"/>
          </a:xfrm>
        </p:grpSpPr>
        <p:sp>
          <p:nvSpPr>
            <p:cNvPr id="5" name="Freeform: Shape 4"/>
            <p:cNvSpPr/>
            <p:nvPr/>
          </p:nvSpPr>
          <p:spPr>
            <a:xfrm>
              <a:off x="4380990" y="2338888"/>
              <a:ext cx="382905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904"/>
                <a:gd name="f7" fmla="val 91440"/>
                <a:gd name="f8" fmla="val 45720"/>
                <a:gd name="f9" fmla="+- 0 0 -90"/>
                <a:gd name="f10" fmla="*/ f3 1 382904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2904"/>
                <a:gd name="f20" fmla="*/ f16 1 91440"/>
                <a:gd name="f21" fmla="*/ 0 f17 1"/>
                <a:gd name="f22" fmla="*/ 45720 f16 1"/>
                <a:gd name="f23" fmla="*/ 382904 f17 1"/>
                <a:gd name="f24" fmla="+- f18 0 f1"/>
                <a:gd name="f25" fmla="*/ f21 1 382904"/>
                <a:gd name="f26" fmla="*/ f22 1 91440"/>
                <a:gd name="f27" fmla="*/ f23 1 382904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2904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C2AD8D"/>
              </a:solidFill>
              <a:prstDash val="solid"/>
              <a:tailEnd type="arrow"/>
            </a:ln>
          </p:spPr>
          <p:txBody>
            <a:bodyPr vert="horz" wrap="square" lIns="193816" tIns="43653" rIns="19381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584944" y="1845259"/>
              <a:ext cx="1797847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7843"/>
                <a:gd name="f7" fmla="val 1078706"/>
                <a:gd name="f8" fmla="+- 0 0 -90"/>
                <a:gd name="f9" fmla="*/ f3 1 1797843"/>
                <a:gd name="f10" fmla="*/ f4 1 10787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7843"/>
                <a:gd name="f19" fmla="*/ f15 1 1078706"/>
                <a:gd name="f20" fmla="*/ 0 f16 1"/>
                <a:gd name="f21" fmla="*/ 0 f15 1"/>
                <a:gd name="f22" fmla="*/ 1797843 f16 1"/>
                <a:gd name="f23" fmla="*/ 1078706 f15 1"/>
                <a:gd name="f24" fmla="+- f17 0 f1"/>
                <a:gd name="f25" fmla="*/ f20 1 1797843"/>
                <a:gd name="f26" fmla="*/ f21 1 1078706"/>
                <a:gd name="f27" fmla="*/ f22 1 1797843"/>
                <a:gd name="f28" fmla="*/ f23 1 10787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7843" h="10787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77795" tIns="177795" rIns="177795" bIns="177795" anchor="ctr" anchorCtr="1" compatLnSpc="1">
              <a:noAutofit/>
            </a:bodyPr>
            <a:lstStyle/>
            <a:p>
              <a:pPr marL="0" marR="0" lvl="0" indent="0" algn="ctr" defTabSz="11112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5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لا تعطي المتنمر فرصة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483873" y="2922166"/>
              <a:ext cx="2211348" cy="382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11347"/>
                <a:gd name="f7" fmla="val 382904"/>
                <a:gd name="f8" fmla="val 208552"/>
                <a:gd name="f9" fmla="+- 0 0 -90"/>
                <a:gd name="f10" fmla="*/ f3 1 2211347"/>
                <a:gd name="f11" fmla="*/ f4 1 38290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211347"/>
                <a:gd name="f20" fmla="*/ f16 1 382904"/>
                <a:gd name="f21" fmla="*/ 2211347 f17 1"/>
                <a:gd name="f22" fmla="*/ 0 f16 1"/>
                <a:gd name="f23" fmla="*/ 208552 f16 1"/>
                <a:gd name="f24" fmla="*/ 0 f17 1"/>
                <a:gd name="f25" fmla="*/ 382904 f16 1"/>
                <a:gd name="f26" fmla="+- f18 0 f1"/>
                <a:gd name="f27" fmla="*/ f21 1 2211347"/>
                <a:gd name="f28" fmla="*/ f22 1 382904"/>
                <a:gd name="f29" fmla="*/ f23 1 382904"/>
                <a:gd name="f30" fmla="*/ f24 1 2211347"/>
                <a:gd name="f31" fmla="*/ f25 1 382904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20"/>
                <a:gd name="f39" fmla="*/ f30 1 f19"/>
                <a:gd name="f40" fmla="*/ f31 1 f20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1 1"/>
                <a:gd name="f48" fmla="*/ f39 f10 1"/>
                <a:gd name="f49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5" y="f47"/>
                </a:cxn>
                <a:cxn ang="f26">
                  <a:pos x="f48" y="f47"/>
                </a:cxn>
                <a:cxn ang="f26">
                  <a:pos x="f48" y="f49"/>
                </a:cxn>
              </a:cxnLst>
              <a:rect l="f41" t="f44" r="f42" b="f43"/>
              <a:pathLst>
                <a:path w="2211347" h="382904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9528" cap="flat">
              <a:solidFill>
                <a:srgbClr val="90B576"/>
              </a:solidFill>
              <a:prstDash val="solid"/>
              <a:tailEnd type="arrow"/>
            </a:ln>
          </p:spPr>
          <p:txBody>
            <a:bodyPr vert="horz" wrap="square" lIns="1062130" tIns="189381" rIns="1062130" bIns="189381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4796293" y="1845259"/>
              <a:ext cx="1797847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7843"/>
                <a:gd name="f7" fmla="val 1078706"/>
                <a:gd name="f8" fmla="+- 0 0 -90"/>
                <a:gd name="f9" fmla="*/ f3 1 1797843"/>
                <a:gd name="f10" fmla="*/ f4 1 10787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7843"/>
                <a:gd name="f19" fmla="*/ f15 1 1078706"/>
                <a:gd name="f20" fmla="*/ 0 f16 1"/>
                <a:gd name="f21" fmla="*/ 0 f15 1"/>
                <a:gd name="f22" fmla="*/ 1797843 f16 1"/>
                <a:gd name="f23" fmla="*/ 1078706 f15 1"/>
                <a:gd name="f24" fmla="+- f17 0 f1"/>
                <a:gd name="f25" fmla="*/ f20 1 1797843"/>
                <a:gd name="f26" fmla="*/ f21 1 1078706"/>
                <a:gd name="f27" fmla="*/ f22 1 1797843"/>
                <a:gd name="f28" fmla="*/ f23 1 10787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7843" h="10787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859664"/>
                </a:gs>
                <a:gs pos="100000">
                  <a:srgbClr val="9DB37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77795" tIns="177795" rIns="177795" bIns="177795" anchor="ctr" anchorCtr="1" compatLnSpc="1">
              <a:noAutofit/>
            </a:bodyPr>
            <a:lstStyle/>
            <a:p>
              <a:pPr marL="0" marR="0" lvl="0" indent="0" algn="ctr" defTabSz="11112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5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قف بثقة وكن شجاعاً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4380990" y="3831107"/>
              <a:ext cx="382905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904"/>
                <a:gd name="f7" fmla="val 91440"/>
                <a:gd name="f8" fmla="val 45720"/>
                <a:gd name="f9" fmla="+- 0 0 -90"/>
                <a:gd name="f10" fmla="*/ f3 1 382904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2904"/>
                <a:gd name="f20" fmla="*/ f16 1 91440"/>
                <a:gd name="f21" fmla="*/ 0 f17 1"/>
                <a:gd name="f22" fmla="*/ 45720 f16 1"/>
                <a:gd name="f23" fmla="*/ 382904 f17 1"/>
                <a:gd name="f24" fmla="+- f18 0 f1"/>
                <a:gd name="f25" fmla="*/ f21 1 382904"/>
                <a:gd name="f26" fmla="*/ f22 1 91440"/>
                <a:gd name="f27" fmla="*/ f23 1 382904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2904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5FA989"/>
              </a:solidFill>
              <a:prstDash val="solid"/>
              <a:tailEnd type="arrow"/>
            </a:ln>
          </p:spPr>
          <p:txBody>
            <a:bodyPr vert="horz" wrap="square" lIns="193816" tIns="43653" rIns="19381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2584944" y="3337468"/>
              <a:ext cx="1797847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7843"/>
                <a:gd name="f7" fmla="val 1078706"/>
                <a:gd name="f8" fmla="+- 0 0 -90"/>
                <a:gd name="f9" fmla="*/ f3 1 1797843"/>
                <a:gd name="f10" fmla="*/ f4 1 10787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7843"/>
                <a:gd name="f19" fmla="*/ f15 1 1078706"/>
                <a:gd name="f20" fmla="*/ 0 f16 1"/>
                <a:gd name="f21" fmla="*/ 0 f15 1"/>
                <a:gd name="f22" fmla="*/ 1797843 f16 1"/>
                <a:gd name="f23" fmla="*/ 1078706 f15 1"/>
                <a:gd name="f24" fmla="+- f17 0 f1"/>
                <a:gd name="f25" fmla="*/ f20 1 1797843"/>
                <a:gd name="f26" fmla="*/ f21 1 1078706"/>
                <a:gd name="f27" fmla="*/ f22 1 1797843"/>
                <a:gd name="f28" fmla="*/ f23 1 10787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7843" h="10787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558E5A"/>
                </a:gs>
                <a:gs pos="100000">
                  <a:srgbClr val="62AA68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77795" tIns="177795" rIns="177795" bIns="177795" anchor="ctr" anchorCtr="1" compatLnSpc="1">
              <a:noAutofit/>
            </a:bodyPr>
            <a:lstStyle/>
            <a:p>
              <a:pPr marL="0" marR="0" lvl="0" indent="0" algn="ctr" defTabSz="11112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5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لا يوجد شخص كامل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483873" y="4414375"/>
              <a:ext cx="2211348" cy="382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11347"/>
                <a:gd name="f7" fmla="val 382904"/>
                <a:gd name="f8" fmla="val 208552"/>
                <a:gd name="f9" fmla="+- 0 0 -90"/>
                <a:gd name="f10" fmla="*/ f3 1 2211347"/>
                <a:gd name="f11" fmla="*/ f4 1 382904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2211347"/>
                <a:gd name="f20" fmla="*/ f16 1 382904"/>
                <a:gd name="f21" fmla="*/ 2211347 f17 1"/>
                <a:gd name="f22" fmla="*/ 0 f16 1"/>
                <a:gd name="f23" fmla="*/ 208552 f16 1"/>
                <a:gd name="f24" fmla="*/ 0 f17 1"/>
                <a:gd name="f25" fmla="*/ 382904 f16 1"/>
                <a:gd name="f26" fmla="+- f18 0 f1"/>
                <a:gd name="f27" fmla="*/ f21 1 2211347"/>
                <a:gd name="f28" fmla="*/ f22 1 382904"/>
                <a:gd name="f29" fmla="*/ f23 1 382904"/>
                <a:gd name="f30" fmla="*/ f24 1 2211347"/>
                <a:gd name="f31" fmla="*/ f25 1 382904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20"/>
                <a:gd name="f39" fmla="*/ f30 1 f19"/>
                <a:gd name="f40" fmla="*/ f31 1 f20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1 1"/>
                <a:gd name="f48" fmla="*/ f39 f10 1"/>
                <a:gd name="f49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5" y="f47"/>
                </a:cxn>
                <a:cxn ang="f26">
                  <a:pos x="f48" y="f47"/>
                </a:cxn>
                <a:cxn ang="f26">
                  <a:pos x="f48" y="f49"/>
                </a:cxn>
              </a:cxnLst>
              <a:rect l="f41" t="f44" r="f42" b="f43"/>
              <a:pathLst>
                <a:path w="2211347" h="382904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9528" cap="flat">
              <a:solidFill>
                <a:srgbClr val="506E94"/>
              </a:solidFill>
              <a:prstDash val="solid"/>
              <a:tailEnd type="arrow"/>
            </a:ln>
          </p:spPr>
          <p:txBody>
            <a:bodyPr vert="horz" wrap="square" lIns="1062130" tIns="189381" rIns="1062130" bIns="189381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4796293" y="3337468"/>
              <a:ext cx="1797847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7843"/>
                <a:gd name="f7" fmla="val 1078706"/>
                <a:gd name="f8" fmla="+- 0 0 -90"/>
                <a:gd name="f9" fmla="*/ f3 1 1797843"/>
                <a:gd name="f10" fmla="*/ f4 1 10787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7843"/>
                <a:gd name="f19" fmla="*/ f15 1 1078706"/>
                <a:gd name="f20" fmla="*/ 0 f16 1"/>
                <a:gd name="f21" fmla="*/ 0 f15 1"/>
                <a:gd name="f22" fmla="*/ 1797843 f16 1"/>
                <a:gd name="f23" fmla="*/ 1078706 f15 1"/>
                <a:gd name="f24" fmla="+- f17 0 f1"/>
                <a:gd name="f25" fmla="*/ f20 1 1797843"/>
                <a:gd name="f26" fmla="*/ f21 1 1078706"/>
                <a:gd name="f27" fmla="*/ f22 1 1797843"/>
                <a:gd name="f28" fmla="*/ f23 1 10787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7843" h="10787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47867B"/>
                </a:gs>
                <a:gs pos="100000">
                  <a:srgbClr val="51A19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77795" tIns="177795" rIns="177795" bIns="177795" anchor="ctr" anchorCtr="1" compatLnSpc="1">
              <a:noAutofit/>
            </a:bodyPr>
            <a:lstStyle/>
            <a:p>
              <a:pPr marL="0" marR="0" lvl="0" indent="0" algn="ctr" defTabSz="11112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5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احصل على صديق 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584944" y="4829677"/>
              <a:ext cx="1797847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7843"/>
                <a:gd name="f7" fmla="val 1078706"/>
                <a:gd name="f8" fmla="+- 0 0 -90"/>
                <a:gd name="f9" fmla="*/ f3 1 1797843"/>
                <a:gd name="f10" fmla="*/ f4 1 10787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7843"/>
                <a:gd name="f19" fmla="*/ f15 1 1078706"/>
                <a:gd name="f20" fmla="*/ 0 f16 1"/>
                <a:gd name="f21" fmla="*/ 0 f15 1"/>
                <a:gd name="f22" fmla="*/ 1797843 f16 1"/>
                <a:gd name="f23" fmla="*/ 1078706 f15 1"/>
                <a:gd name="f24" fmla="+- f17 0 f1"/>
                <a:gd name="f25" fmla="*/ f20 1 1797843"/>
                <a:gd name="f26" fmla="*/ f21 1 1078706"/>
                <a:gd name="f27" fmla="*/ f22 1 1797843"/>
                <a:gd name="f28" fmla="*/ f23 1 10787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7843" h="10787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405878"/>
                </a:gs>
                <a:gs pos="100000">
                  <a:srgbClr val="496890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77795" tIns="177795" rIns="177795" bIns="177795" anchor="ctr" anchorCtr="1" compatLnSpc="1">
              <a:noAutofit/>
            </a:bodyPr>
            <a:lstStyle/>
            <a:p>
              <a:pPr marL="0" marR="0" lvl="0" indent="0" algn="ctr" defTabSz="11112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500" b="1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لا تمشي وحيدا</a:t>
              </a:r>
            </a:p>
          </p:txBody>
        </p:sp>
      </p:grpSp>
      <p:pic>
        <p:nvPicPr>
          <p:cNvPr id="14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2" y="4149080"/>
            <a:ext cx="1841738" cy="18417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7946" y="1052739"/>
            <a:ext cx="5123172" cy="461662"/>
          </a:xfrm>
          <a:prstGeom prst="rect">
            <a:avLst/>
          </a:prstGeom>
          <a:gradFill>
            <a:gsLst>
              <a:gs pos="0">
                <a:srgbClr val="405878"/>
              </a:gs>
              <a:gs pos="100000">
                <a:srgbClr val="496890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ماذا تفعل حين يتهجم عليك أحد المتنمرين؟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grpSp>
        <p:nvGrpSpPr>
          <p:cNvPr id="4" name="رسم تخطيطي 3"/>
          <p:cNvGrpSpPr/>
          <p:nvPr/>
        </p:nvGrpSpPr>
        <p:grpSpPr>
          <a:xfrm>
            <a:off x="1544613" y="2057720"/>
            <a:ext cx="6089867" cy="3494186"/>
            <a:chOff x="1544613" y="2057720"/>
            <a:chExt cx="6089867" cy="3494186"/>
          </a:xfrm>
        </p:grpSpPr>
        <p:sp>
          <p:nvSpPr>
            <p:cNvPr id="5" name="Rectangle 4"/>
            <p:cNvSpPr/>
            <p:nvPr/>
          </p:nvSpPr>
          <p:spPr>
            <a:xfrm rot="5400013">
              <a:off x="1263248" y="2852988"/>
              <a:ext cx="1238097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544613" y="2057720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20682" tIns="120682" rIns="120682" bIns="120682" anchor="ctr" anchorCtr="1" compatLnSpc="1">
              <a:noAutofit/>
            </a:bodyPr>
            <a:lstStyle/>
            <a:p>
              <a:pPr marL="0" marR="0" lvl="0" indent="0" algn="ctr" defTabSz="1066803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4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تجاهل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5400013">
              <a:off x="1263248" y="4100915"/>
              <a:ext cx="1238097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544613" y="3305647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دافع عن نفسك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7211" y="4724869"/>
              <a:ext cx="2203155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544613" y="4553565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لا تتصرف مثل المتنمر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4">
              <a:off x="3476242" y="4100914"/>
              <a:ext cx="1238097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757598" y="4553565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لا تقدم للمتنمر طلبا إن كنت لا تريد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16200004">
              <a:off x="3476242" y="2852987"/>
              <a:ext cx="1238097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757598" y="3305647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كن شجاعاً و لا تخف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0197" y="2229023"/>
              <a:ext cx="2203155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3757598" y="2057720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قل للمتنمر " توقف " بصوت مرتفع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5400013">
              <a:off x="5689218" y="2852988"/>
              <a:ext cx="1238097" cy="149751"/>
            </a:xfrm>
            <a:prstGeom prst="rect">
              <a:avLst/>
            </a:prstGeom>
            <a:gradFill>
              <a:gsLst>
                <a:gs pos="0">
                  <a:srgbClr val="8AA7BE"/>
                </a:gs>
                <a:gs pos="100000">
                  <a:srgbClr val="9FC4E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970583" y="2057720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لا تظهر مشاعرك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5970583" y="3305647"/>
              <a:ext cx="1663897" cy="998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898"/>
                <a:gd name="f7" fmla="val 998339"/>
                <a:gd name="f8" fmla="val 99834"/>
                <a:gd name="f9" fmla="val 44697"/>
                <a:gd name="f10" fmla="val 1564064"/>
                <a:gd name="f11" fmla="val 1619201"/>
                <a:gd name="f12" fmla="val 898505"/>
                <a:gd name="f13" fmla="val 953642"/>
                <a:gd name="f14" fmla="+- 0 0 -90"/>
                <a:gd name="f15" fmla="*/ f3 1 1663898"/>
                <a:gd name="f16" fmla="*/ f4 1 99833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63898"/>
                <a:gd name="f25" fmla="*/ f21 1 998339"/>
                <a:gd name="f26" fmla="*/ 0 f22 1"/>
                <a:gd name="f27" fmla="*/ 99834 f21 1"/>
                <a:gd name="f28" fmla="*/ 99834 f22 1"/>
                <a:gd name="f29" fmla="*/ 0 f21 1"/>
                <a:gd name="f30" fmla="*/ 1564064 f22 1"/>
                <a:gd name="f31" fmla="*/ 1663898 f22 1"/>
                <a:gd name="f32" fmla="*/ 898505 f21 1"/>
                <a:gd name="f33" fmla="*/ 998339 f21 1"/>
                <a:gd name="f34" fmla="+- f23 0 f1"/>
                <a:gd name="f35" fmla="*/ f26 1 1663898"/>
                <a:gd name="f36" fmla="*/ f27 1 998339"/>
                <a:gd name="f37" fmla="*/ f28 1 1663898"/>
                <a:gd name="f38" fmla="*/ f29 1 998339"/>
                <a:gd name="f39" fmla="*/ f30 1 1663898"/>
                <a:gd name="f40" fmla="*/ f31 1 1663898"/>
                <a:gd name="f41" fmla="*/ f32 1 998339"/>
                <a:gd name="f42" fmla="*/ f33 1 998339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63898" h="99833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D0D0D0"/>
                </a:gs>
                <a:gs pos="100000">
                  <a:srgbClr val="F3F3F3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05439" tIns="105439" rIns="105439" bIns="105439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1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اطلب المساعدة</a:t>
              </a:r>
            </a:p>
          </p:txBody>
        </p:sp>
      </p:grpSp>
      <p:pic>
        <p:nvPicPr>
          <p:cNvPr id="20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437107"/>
            <a:ext cx="2304260" cy="18448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3.bp.blogspot.com/-RcDyB5kBAsA/TZpM3yTUGAI/AAAAAAAAAQM/UCzDPdE9nbs/s1600/bully%255B1%255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26034" y="1682523"/>
            <a:ext cx="4858380" cy="4535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3823152" y="404667"/>
            <a:ext cx="1806909" cy="66172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700" b="1" i="0" u="none" strike="noStrike" kern="1200" cap="none" spc="0" baseline="0">
                <a:solidFill>
                  <a:srgbClr val="FF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اليوم</a:t>
            </a:r>
            <a:r>
              <a:rPr lang="ar-SA" sz="3700" b="1" i="0" u="none" strike="noStrike" kern="1200" cap="none" spc="0" baseline="0">
                <a:solidFill>
                  <a:srgbClr val="00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 الأول</a:t>
            </a:r>
            <a:endParaRPr lang="en-US" sz="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25323"/>
            <a:ext cx="9144000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700" b="1" i="0" u="none" strike="noStrike" kern="1200" cap="none" spc="0" baseline="0">
                <a:solidFill>
                  <a:srgbClr val="00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الجلسة التدريبية </a:t>
            </a:r>
            <a:r>
              <a:rPr lang="ar-SA" sz="3700" b="1" i="0" u="none" strike="noStrike" kern="1200" cap="none" spc="0" baseline="0">
                <a:solidFill>
                  <a:srgbClr val="FF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الثانية</a:t>
            </a: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84170" y="1124739"/>
            <a:ext cx="2539480" cy="461662"/>
          </a:xfrm>
          <a:prstGeom prst="rect">
            <a:avLst/>
          </a:prstGeom>
          <a:gradFill>
            <a:gsLst>
              <a:gs pos="0">
                <a:srgbClr val="AEDDFF"/>
              </a:gs>
              <a:gs pos="100000">
                <a:srgbClr val="88D1FF"/>
              </a:gs>
            </a:gsLst>
            <a:lin ang="900000"/>
          </a:gradFill>
          <a:ln w="9528" cap="flat">
            <a:solidFill>
              <a:srgbClr val="08A1D9"/>
            </a:solidFill>
            <a:prstDash val="solid"/>
          </a:ln>
          <a:effectLst>
            <a:outerShdw dist="25402" dir="5400000" algn="tl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رقم النشاط : (1-2-1)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60193" y="5085179"/>
            <a:ext cx="6552727" cy="7200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مشاهدة فيديو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pic>
        <p:nvPicPr>
          <p:cNvPr id="5" name="Picture 4" descr="نتيجة بحث الصور عن ايقونة فيديو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1705" y="1916829"/>
            <a:ext cx="2909684" cy="33016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01077" y="1412775"/>
            <a:ext cx="3793022" cy="461662"/>
          </a:xfrm>
          <a:prstGeom prst="rect">
            <a:avLst/>
          </a:prstGeom>
          <a:gradFill>
            <a:gsLst>
              <a:gs pos="0">
                <a:srgbClr val="405878"/>
              </a:gs>
              <a:gs pos="100000">
                <a:srgbClr val="496890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الاندفاع في الغضب قد يقود إلى القتل</a:t>
            </a:r>
          </a:p>
        </p:txBody>
      </p:sp>
      <p:pic>
        <p:nvPicPr>
          <p:cNvPr id="3" name="Picture 2" descr="نتيجة بحث الصور عن قتل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595" y="2348883"/>
            <a:ext cx="5905496" cy="3381378"/>
          </a:xfrm>
          <a:prstGeom prst="rect">
            <a:avLst/>
          </a:prstGeom>
          <a:noFill/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489" t="40369" r="44930" b="22746"/>
          <a:stretch>
            <a:fillRect/>
          </a:stretch>
        </p:blipFill>
        <p:spPr>
          <a:xfrm>
            <a:off x="2282186" y="1052739"/>
            <a:ext cx="4882100" cy="4619969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قتل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9991" y="3387065"/>
            <a:ext cx="4627915" cy="34709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1"/>
          <p:cNvSpPr/>
          <p:nvPr/>
        </p:nvSpPr>
        <p:spPr>
          <a:xfrm>
            <a:off x="3851919" y="1916829"/>
            <a:ext cx="5292080" cy="461662"/>
          </a:xfrm>
          <a:prstGeom prst="rect">
            <a:avLst/>
          </a:prstGeom>
          <a:gradFill>
            <a:gsLst>
              <a:gs pos="0">
                <a:srgbClr val="647B3B"/>
              </a:gs>
              <a:gs pos="100000">
                <a:srgbClr val="779542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هل يمكن أن تسبب ردات الفعل كل هذا العنف؟</a:t>
            </a:r>
          </a:p>
        </p:txBody>
      </p:sp>
      <p:sp>
        <p:nvSpPr>
          <p:cNvPr id="4" name="مستطيل 2"/>
          <p:cNvSpPr/>
          <p:nvPr/>
        </p:nvSpPr>
        <p:spPr>
          <a:xfrm>
            <a:off x="-108520" y="2852937"/>
            <a:ext cx="5256583" cy="461662"/>
          </a:xfrm>
          <a:prstGeom prst="rect">
            <a:avLst/>
          </a:prstGeom>
          <a:gradFill>
            <a:gsLst>
              <a:gs pos="0">
                <a:srgbClr val="0582B1"/>
              </a:gs>
              <a:gs pos="100000">
                <a:srgbClr val="009ED9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التعوّد على العنف يولّد العدوانية مع الجميع</a:t>
            </a:r>
            <a:endParaRPr lang="en-US" sz="2400" b="1" i="0" u="none" strike="noStrike" kern="1200" cap="none" spc="0" baseline="0">
              <a:solidFill>
                <a:srgbClr val="FFFFFF"/>
              </a:solidFill>
              <a:uFillTx/>
              <a:latin typeface="Gill Sans MT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pic>
        <p:nvPicPr>
          <p:cNvPr id="6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29" y="3573018"/>
            <a:ext cx="2536673" cy="2536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00188" y="1550730"/>
            <a:ext cx="2539480" cy="461662"/>
          </a:xfrm>
          <a:prstGeom prst="rect">
            <a:avLst/>
          </a:prstGeom>
          <a:gradFill>
            <a:gsLst>
              <a:gs pos="0">
                <a:srgbClr val="405878"/>
              </a:gs>
              <a:gs pos="100000">
                <a:srgbClr val="496890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رقم النشاط : (1-2-2)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47667" y="1458394"/>
            <a:ext cx="457200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عزيزي الطالب بالتعاون مع زميلك استنتج ما الذي تعنية هذه الصور و شارك المدرب إجابتك 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1212210" y="2427887"/>
            <a:ext cx="6719578" cy="3666496"/>
            <a:chOff x="1212210" y="2427887"/>
            <a:chExt cx="6719578" cy="3666496"/>
          </a:xfrm>
        </p:grpSpPr>
        <p:pic>
          <p:nvPicPr>
            <p:cNvPr id="6" name="صورة 5" descr="http://www.balagh.com/mosoa/images/texes/fy-mana-altsmh-alislamy-o-tglath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05912" y="2427887"/>
              <a:ext cx="3125876" cy="1591120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pic>
          <p:nvPicPr>
            <p:cNvPr id="7" name="صورة 6" descr="http://www.copts-united.com/uploads/429/tolerance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12210" y="2427887"/>
              <a:ext cx="3253462" cy="1591120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pic>
          <p:nvPicPr>
            <p:cNvPr id="8" name="صورة 7" descr="http://www.back4allah.com/photo/kids/kids.story/alzakah/28.gif"/>
            <p:cNvPicPr>
              <a:picLocks noChangeAspect="1"/>
            </p:cNvPicPr>
            <p:nvPr/>
          </p:nvPicPr>
          <p:blipFill>
            <a:blip r:embed="rId4"/>
            <a:srcRect t="19619" b="18058"/>
            <a:stretch>
              <a:fillRect/>
            </a:stretch>
          </p:blipFill>
          <p:spPr>
            <a:xfrm>
              <a:off x="1212210" y="4278431"/>
              <a:ext cx="3274731" cy="1815952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pic>
          <p:nvPicPr>
            <p:cNvPr id="9" name="صورة 8" descr="http://i2.ytimg.com/vi/Te6qR8p7n2k/hqdefault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05912" y="4278431"/>
              <a:ext cx="3125876" cy="1815952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0182" y="1124739"/>
            <a:ext cx="4756333" cy="461662"/>
          </a:xfrm>
          <a:prstGeom prst="rect">
            <a:avLst/>
          </a:prstGeom>
          <a:gradFill>
            <a:gsLst>
              <a:gs pos="0">
                <a:srgbClr val="647B3B"/>
              </a:gs>
              <a:gs pos="100000">
                <a:srgbClr val="779542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التسامح و الرحمة من القران و السنة </a:t>
            </a:r>
          </a:p>
        </p:txBody>
      </p:sp>
      <p:sp>
        <p:nvSpPr>
          <p:cNvPr id="3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grpSp>
        <p:nvGrpSpPr>
          <p:cNvPr id="4" name="رسم تخطيطي 2"/>
          <p:cNvGrpSpPr/>
          <p:nvPr/>
        </p:nvGrpSpPr>
        <p:grpSpPr>
          <a:xfrm>
            <a:off x="803894" y="1988911"/>
            <a:ext cx="5423297" cy="4063859"/>
            <a:chOff x="803894" y="1988911"/>
            <a:chExt cx="5423297" cy="4063859"/>
          </a:xfrm>
        </p:grpSpPr>
        <p:sp>
          <p:nvSpPr>
            <p:cNvPr id="5" name="Freeform: Shape 4"/>
            <p:cNvSpPr/>
            <p:nvPr/>
          </p:nvSpPr>
          <p:spPr>
            <a:xfrm>
              <a:off x="3195571" y="1988911"/>
              <a:ext cx="1310627" cy="1506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-9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303297" tIns="333820" rIns="303297" bIns="333820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الصفح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4545967" y="2290206"/>
              <a:ext cx="1681224" cy="903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1222"/>
                <a:gd name="f7" fmla="val 903882"/>
                <a:gd name="f8" fmla="+- 0 0 -90"/>
                <a:gd name="f9" fmla="*/ f3 1 1681222"/>
                <a:gd name="f10" fmla="*/ f4 1 90388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681222"/>
                <a:gd name="f19" fmla="*/ f15 1 903882"/>
                <a:gd name="f20" fmla="*/ 0 f16 1"/>
                <a:gd name="f21" fmla="*/ 0 f15 1"/>
                <a:gd name="f22" fmla="*/ 1681222 f16 1"/>
                <a:gd name="f23" fmla="*/ 903882 f15 1"/>
                <a:gd name="f24" fmla="+- f17 0 f1"/>
                <a:gd name="f25" fmla="*/ f20 1 1681222"/>
                <a:gd name="f26" fmla="*/ f21 1 903882"/>
                <a:gd name="f27" fmla="*/ f22 1 1681222"/>
                <a:gd name="f28" fmla="*/ f23 1 90388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681222" h="90388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9056" tIns="99056" rIns="99056" bIns="99056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العفو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780089" y="1988911"/>
              <a:ext cx="1310627" cy="1506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-9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04240" tIns="234763" rIns="204240" bIns="234753" anchor="ctr" anchorCtr="1" compatLnSpc="1">
              <a:noAutofit/>
            </a:bodyPr>
            <a:lstStyle/>
            <a:p>
              <a:pPr marL="0" marR="0" lvl="0" indent="0" algn="ctr" defTabSz="1600200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36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485119" y="3267599"/>
              <a:ext cx="1310627" cy="1506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-9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303297" tIns="333820" rIns="303297" bIns="333820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الصبر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803894" y="3568894"/>
              <a:ext cx="1626991" cy="903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6989"/>
                <a:gd name="f7" fmla="val 903882"/>
                <a:gd name="f8" fmla="+- 0 0 -90"/>
                <a:gd name="f9" fmla="*/ f3 1 1626989"/>
                <a:gd name="f10" fmla="*/ f4 1 90388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626989"/>
                <a:gd name="f19" fmla="*/ f15 1 903882"/>
                <a:gd name="f20" fmla="*/ 0 f16 1"/>
                <a:gd name="f21" fmla="*/ 0 f15 1"/>
                <a:gd name="f22" fmla="*/ 1626989 f16 1"/>
                <a:gd name="f23" fmla="*/ 903882 f15 1"/>
                <a:gd name="f24" fmla="+- f17 0 f1"/>
                <a:gd name="f25" fmla="*/ f20 1 1626989"/>
                <a:gd name="f26" fmla="*/ f21 1 903882"/>
                <a:gd name="f27" fmla="*/ f22 1 1626989"/>
                <a:gd name="f28" fmla="*/ f23 1 90388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626989" h="90388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9056" tIns="99056" rIns="99056" bIns="99056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عدم الظلم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3900592" y="3267599"/>
              <a:ext cx="1310627" cy="1506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-9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04240" tIns="234763" rIns="204240" bIns="234753" anchor="ctr" anchorCtr="1" compatLnSpc="1">
              <a:noAutofit/>
            </a:bodyPr>
            <a:lstStyle/>
            <a:p>
              <a:pPr marL="0" marR="0" lvl="0" indent="0" algn="ctr" defTabSz="1600200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36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195571" y="4546296"/>
              <a:ext cx="1310627" cy="1506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-9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405878"/>
                </a:gs>
                <a:gs pos="100000">
                  <a:srgbClr val="496890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303297" tIns="333820" rIns="303297" bIns="333820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حسن الخلق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4545967" y="4847591"/>
              <a:ext cx="1681224" cy="903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1222"/>
                <a:gd name="f7" fmla="val 903882"/>
                <a:gd name="f8" fmla="+- 0 0 -90"/>
                <a:gd name="f9" fmla="*/ f3 1 1681222"/>
                <a:gd name="f10" fmla="*/ f4 1 90388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681222"/>
                <a:gd name="f19" fmla="*/ f15 1 903882"/>
                <a:gd name="f20" fmla="*/ 0 f16 1"/>
                <a:gd name="f21" fmla="*/ 0 f15 1"/>
                <a:gd name="f22" fmla="*/ 1681222 f16 1"/>
                <a:gd name="f23" fmla="*/ 903882 f15 1"/>
                <a:gd name="f24" fmla="+- f17 0 f1"/>
                <a:gd name="f25" fmla="*/ f20 1 1681222"/>
                <a:gd name="f26" fmla="*/ f21 1 903882"/>
                <a:gd name="f27" fmla="*/ f22 1 1681222"/>
                <a:gd name="f28" fmla="*/ f23 1 90388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681222" h="90388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9056" tIns="99056" rIns="99056" bIns="99056" anchor="ctr" anchorCtr="1" compatLnSpc="1">
              <a:noAutofit/>
            </a:bodyPr>
            <a:lstStyle/>
            <a:p>
              <a:pPr marL="0" marR="0" lvl="0" indent="0" algn="ctr" defTabSz="115570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6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احتساب الأجر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780089" y="4546296"/>
              <a:ext cx="1310627" cy="1506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6471"/>
                <a:gd name="f7" fmla="val 1310630"/>
                <a:gd name="f8" fmla="val 753236"/>
                <a:gd name="f9" fmla="val 1506470"/>
                <a:gd name="f10" fmla="val 285063"/>
                <a:gd name="f11" fmla="val 1025568"/>
                <a:gd name="f12" fmla="val 1"/>
                <a:gd name="f13" fmla="+- 0 0 -90"/>
                <a:gd name="f14" fmla="*/ f3 1 1506471"/>
                <a:gd name="f15" fmla="*/ f4 1 131063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06471"/>
                <a:gd name="f24" fmla="*/ f20 1 1310630"/>
                <a:gd name="f25" fmla="*/ 0 f21 1"/>
                <a:gd name="f26" fmla="*/ 655315 f20 1"/>
                <a:gd name="f27" fmla="*/ 327658 f21 1"/>
                <a:gd name="f28" fmla="*/ 0 f20 1"/>
                <a:gd name="f29" fmla="*/ 1178814 f21 1"/>
                <a:gd name="f30" fmla="*/ 1506471 f21 1"/>
                <a:gd name="f31" fmla="*/ 1310630 f20 1"/>
                <a:gd name="f32" fmla="+- f22 0 f1"/>
                <a:gd name="f33" fmla="*/ f25 1 1506471"/>
                <a:gd name="f34" fmla="*/ f26 1 1310630"/>
                <a:gd name="f35" fmla="*/ f27 1 1506471"/>
                <a:gd name="f36" fmla="*/ f28 1 1310630"/>
                <a:gd name="f37" fmla="*/ f29 1 1506471"/>
                <a:gd name="f38" fmla="*/ f30 1 1506471"/>
                <a:gd name="f39" fmla="*/ f31 1 1310630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506471" h="1310630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04240" tIns="234763" rIns="204240" bIns="234753" anchor="ctr" anchorCtr="1" compatLnSpc="1">
              <a:noAutofit/>
            </a:bodyPr>
            <a:lstStyle/>
            <a:p>
              <a:pPr marL="0" marR="0" lvl="0" indent="0" algn="ctr" defTabSz="1600200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36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endParaRPr>
            </a:p>
          </p:txBody>
        </p:sp>
      </p:grpSp>
      <p:pic>
        <p:nvPicPr>
          <p:cNvPr id="14" name="Picture 4" descr="نتيجة بحث الصور عن التسامح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0071" y="3573018"/>
            <a:ext cx="3923928" cy="11521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052739"/>
            <a:ext cx="9144000" cy="1077218"/>
          </a:xfrm>
          <a:prstGeom prst="rect">
            <a:avLst/>
          </a:prstGeom>
          <a:gradFill>
            <a:gsLst>
              <a:gs pos="0">
                <a:srgbClr val="405878"/>
              </a:gs>
              <a:gs pos="100000">
                <a:srgbClr val="496890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لقد جاء الإسلام ليرفع نزوات الإيذاء والظلم والتسلط والإساءة إلى الغير ويقيم أركان المجتمع على الفضل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pic>
        <p:nvPicPr>
          <p:cNvPr id="4" name="Picture 6" descr="نتيجة بحث الصور عن التعايش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29957"/>
            <a:ext cx="9144000" cy="47280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300188" y="1772820"/>
            <a:ext cx="2459324" cy="461662"/>
          </a:xfrm>
          <a:prstGeom prst="rect">
            <a:avLst/>
          </a:prstGeom>
          <a:gradFill>
            <a:gsLst>
              <a:gs pos="0">
                <a:srgbClr val="0582B1"/>
              </a:gs>
              <a:gs pos="100000">
                <a:srgbClr val="009ED9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رقم النشاط : (1-2-3) </a:t>
            </a:r>
          </a:p>
        </p:txBody>
      </p:sp>
      <p:pic>
        <p:nvPicPr>
          <p:cNvPr id="3" name="Picture 2" descr="نتيجة بحث الصور عن ورشة عمل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7703" y="1484784"/>
            <a:ext cx="4762496" cy="47624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323523" y="1125096"/>
            <a:ext cx="8568952" cy="547226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pic>
        <p:nvPicPr>
          <p:cNvPr id="3" name="صورة 3" descr="http://3.bp.blogspot.com/-RcDyB5kBAsA/TZpM3yTUGAI/AAAAAAAAAQM/UCzDPdE9nbs/s1600/bully%255B1%255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04" y="1844820"/>
            <a:ext cx="4858380" cy="4535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"/>
          <p:cNvSpPr/>
          <p:nvPr/>
        </p:nvSpPr>
        <p:spPr>
          <a:xfrm>
            <a:off x="1851550" y="655734"/>
            <a:ext cx="5519327" cy="93872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700" b="1" i="0" u="none" strike="noStrike" kern="1200" cap="none" spc="0" baseline="0">
                <a:solidFill>
                  <a:srgbClr val="FF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اليوم</a:t>
            </a:r>
            <a:r>
              <a:rPr lang="ar-SA" sz="3700" b="1" i="0" u="none" strike="noStrike" kern="1200" cap="none" spc="0" baseline="0">
                <a:solidFill>
                  <a:srgbClr val="00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 الأول</a:t>
            </a:r>
            <a:endParaRPr lang="en-US" sz="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35094" y="1365857"/>
            <a:ext cx="9144000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700" b="1" i="0" u="none" strike="noStrike" kern="1200" cap="none" spc="0" baseline="0">
                <a:solidFill>
                  <a:srgbClr val="00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الجلسة التدريبية </a:t>
            </a:r>
            <a:r>
              <a:rPr lang="ar-SA" sz="3700" b="1" i="0" u="none" strike="noStrike" kern="1200" cap="none" spc="0" baseline="0">
                <a:solidFill>
                  <a:srgbClr val="FF0000"/>
                </a:solidFill>
                <a:uFillTx/>
                <a:latin typeface="AL-Mohanad Bold"/>
                <a:ea typeface="Times New Roman" pitchFamily="18"/>
                <a:cs typeface="Arial" pitchFamily="34"/>
              </a:rPr>
              <a:t>الأولى</a:t>
            </a: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مستطيل 1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588224" y="908721"/>
            <a:ext cx="2143536" cy="400114"/>
          </a:xfrm>
          <a:prstGeom prst="rect">
            <a:avLst/>
          </a:prstGeom>
          <a:gradFill>
            <a:gsLst>
              <a:gs pos="0">
                <a:srgbClr val="616365"/>
              </a:gs>
              <a:gs pos="100000">
                <a:srgbClr val="737578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0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رقم النشاط : (1-1-1) </a:t>
            </a:r>
            <a:endParaRPr lang="ar-SA" sz="20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1969" y="1700811"/>
            <a:ext cx="9191055" cy="830997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5402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000000"/>
                </a:solidFill>
                <a:effectLst>
                  <a:outerShdw dist="20323" dir="1799338">
                    <a:srgbClr val="000000"/>
                  </a:outerShdw>
                </a:effectLst>
                <a:uFillTx/>
                <a:latin typeface="Gill Sans MT"/>
                <a:cs typeface="Arial" pitchFamily="34"/>
              </a:rPr>
              <a:t>عزيزي الطالب رتب مع مجموعتك الكلمات التالية لتعطيك جملا مفيدة ثم اقترح لها عنواناَ :</a:t>
            </a:r>
            <a:br>
              <a:rPr lang="ar-SA" sz="2400" b="1" i="0" u="none" strike="noStrike" kern="1200" cap="none" spc="0" baseline="0">
                <a:solidFill>
                  <a:srgbClr val="000000"/>
                </a:solidFill>
                <a:effectLst>
                  <a:outerShdw dist="20323" dir="1799338">
                    <a:srgbClr val="000000"/>
                  </a:outerShdw>
                </a:effectLst>
                <a:uFillTx/>
                <a:latin typeface="Gill Sans MT"/>
                <a:cs typeface="Arial" pitchFamily="34"/>
              </a:rPr>
            </a:br>
            <a:r>
              <a:rPr lang="ar-SA" sz="2400" b="1" i="0" u="none" strike="noStrike" kern="1200" cap="none" spc="0" baseline="0">
                <a:solidFill>
                  <a:srgbClr val="000000"/>
                </a:solidFill>
                <a:effectLst>
                  <a:outerShdw dist="20323" dir="1799338">
                    <a:srgbClr val="000000"/>
                  </a:outerShdw>
                </a:effectLst>
                <a:uFillTx/>
                <a:latin typeface="Gill Sans MT"/>
                <a:cs typeface="Arial" pitchFamily="34"/>
              </a:rPr>
              <a:t>العنوان هو (                                                         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1536" y="2708919"/>
            <a:ext cx="8856988" cy="34163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1- هو , عدواني , متكرر , سلوك</a:t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2- المسلمين , ليست , أخلاق , العنف , من </a:t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3- من , سلم , المسلمين , المسلم , من , ويده , لسانه , </a:t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4- أشكال , من , التنمر , الضرب , و التهديد 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5- الشتم , هو , التنمر , اللفظي ,  الشائعات , و ترويج </a:t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/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6- التنمر , تشجيع , هو , الآخرين , معاملة , على , شخص ما , بازدراء </a:t>
            </a:r>
            <a:b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</a:br>
            <a:r>
              <a:rPr lang="ar-SA" sz="18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 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</a:endParaRPr>
          </a:p>
        </p:txBody>
      </p:sp>
      <p:sp>
        <p:nvSpPr>
          <p:cNvPr id="5" name="مستطيل 5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pic>
        <p:nvPicPr>
          <p:cNvPr id="6" name="Picture 6" descr="نتيجة بحث الصور عن ‪puzzle‬‏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76830">
            <a:off x="816012" y="2511892"/>
            <a:ext cx="3136035" cy="31360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4585249" y="1412775"/>
            <a:ext cx="4572000" cy="584777"/>
          </a:xfrm>
          <a:prstGeom prst="rect">
            <a:avLst/>
          </a:prstGeom>
          <a:gradFill>
            <a:gsLst>
              <a:gs pos="0">
                <a:srgbClr val="0582B1"/>
              </a:gs>
              <a:gs pos="100000">
                <a:srgbClr val="009ED9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ما هو التنمر  </a:t>
            </a:r>
          </a:p>
        </p:txBody>
      </p:sp>
      <p:pic>
        <p:nvPicPr>
          <p:cNvPr id="3" name="Picture 4" descr="نتيجة بحث الصور عن العنف بين الطلاب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58" y="1268757"/>
            <a:ext cx="2592287" cy="4018047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4427981" y="2459507"/>
            <a:ext cx="4572000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التنمُر هو سلوك متكرر قد يتخذه شخص أو مجموعة من الأشخاص كمحاولة لإيذاء شخص آخر</a:t>
            </a:r>
          </a:p>
        </p:txBody>
      </p:sp>
      <p:sp>
        <p:nvSpPr>
          <p:cNvPr id="5" name="مستطيل 6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6" y="787965"/>
            <a:ext cx="2667003" cy="2667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6156179" y="1916829"/>
            <a:ext cx="2160242" cy="7920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6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كيف يكون التنمر  </a:t>
            </a:r>
            <a:br>
              <a:rPr lang="ar-SA" sz="36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</a:br>
            <a:endParaRPr lang="ar-SA" sz="3600" b="1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  <p:grpSp>
        <p:nvGrpSpPr>
          <p:cNvPr id="4" name="رسم تخطيطي 3"/>
          <p:cNvGrpSpPr/>
          <p:nvPr/>
        </p:nvGrpSpPr>
        <p:grpSpPr>
          <a:xfrm>
            <a:off x="2483766" y="320872"/>
            <a:ext cx="3229806" cy="2328464"/>
            <a:chOff x="2483766" y="320872"/>
            <a:chExt cx="3229806" cy="2328464"/>
          </a:xfrm>
        </p:grpSpPr>
        <p:sp>
          <p:nvSpPr>
            <p:cNvPr id="5" name="Freeform: Shape 4"/>
            <p:cNvSpPr/>
            <p:nvPr/>
          </p:nvSpPr>
          <p:spPr>
            <a:xfrm>
              <a:off x="3945251" y="1126522"/>
              <a:ext cx="1768321" cy="15228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8318"/>
                <a:gd name="f7" fmla="val 1522812"/>
                <a:gd name="f8" fmla="val 761406"/>
                <a:gd name="f9" fmla="val 380703"/>
                <a:gd name="f10" fmla="val 1387615"/>
                <a:gd name="f11" fmla="+- 0 0 -90"/>
                <a:gd name="f12" fmla="*/ f3 1 1768318"/>
                <a:gd name="f13" fmla="*/ f4 1 152281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768318"/>
                <a:gd name="f22" fmla="*/ f18 1 1522812"/>
                <a:gd name="f23" fmla="*/ 0 f19 1"/>
                <a:gd name="f24" fmla="*/ 761406 f18 1"/>
                <a:gd name="f25" fmla="*/ 380703 f19 1"/>
                <a:gd name="f26" fmla="*/ 0 f18 1"/>
                <a:gd name="f27" fmla="*/ 1387615 f19 1"/>
                <a:gd name="f28" fmla="*/ 1768318 f19 1"/>
                <a:gd name="f29" fmla="*/ 1522812 f18 1"/>
                <a:gd name="f30" fmla="+- f20 0 f1"/>
                <a:gd name="f31" fmla="*/ f23 1 1768318"/>
                <a:gd name="f32" fmla="*/ f24 1 1522812"/>
                <a:gd name="f33" fmla="*/ f25 1 1768318"/>
                <a:gd name="f34" fmla="*/ f26 1 1522812"/>
                <a:gd name="f35" fmla="*/ f27 1 1768318"/>
                <a:gd name="f36" fmla="*/ f28 1 1768318"/>
                <a:gd name="f37" fmla="*/ f29 1 1522812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1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2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6"/>
                </a:cxn>
                <a:cxn ang="f30">
                  <a:pos x="f58" y="f54"/>
                </a:cxn>
                <a:cxn ang="f30">
                  <a:pos x="f57" y="f59"/>
                </a:cxn>
                <a:cxn ang="f30">
                  <a:pos x="f55" y="f59"/>
                </a:cxn>
                <a:cxn ang="f30">
                  <a:pos x="f53" y="f54"/>
                </a:cxn>
              </a:cxnLst>
              <a:rect l="f49" t="f52" r="f50" b="f51"/>
              <a:pathLst>
                <a:path w="1768318" h="1522812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w="9528" cap="flat">
              <a:solidFill>
                <a:srgbClr val="08A1D9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74265" tIns="280638" rIns="274265" bIns="280638" anchor="ctr" anchorCtr="1" compatLnSpc="1">
              <a:noAutofit/>
            </a:bodyPr>
            <a:lstStyle/>
            <a:p>
              <a:pPr marL="0" marR="0" lvl="0" indent="0" algn="ctr" defTabSz="1555751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35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التهديد و التخويف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986271" y="1798981"/>
              <a:ext cx="206380" cy="178125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8A1D9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Freeform: Shape 6" descr="نتيجة بحث الصور عن التنمر المدرسي"/>
            <p:cNvSpPr/>
            <p:nvPr/>
          </p:nvSpPr>
          <p:spPr>
            <a:xfrm>
              <a:off x="2483766" y="320872"/>
              <a:ext cx="1766053" cy="1522347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w="9528" cap="flat">
              <a:solidFill>
                <a:srgbClr val="08A1D9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679445" y="1632496"/>
              <a:ext cx="206380" cy="178125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8A1D9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" name="رسم تخطيطي 4"/>
          <p:cNvGrpSpPr/>
          <p:nvPr/>
        </p:nvGrpSpPr>
        <p:grpSpPr>
          <a:xfrm>
            <a:off x="899595" y="1255891"/>
            <a:ext cx="3240359" cy="2336072"/>
            <a:chOff x="899595" y="1255891"/>
            <a:chExt cx="3240359" cy="2336072"/>
          </a:xfrm>
        </p:grpSpPr>
        <p:sp>
          <p:nvSpPr>
            <p:cNvPr id="10" name="Freeform: Shape 9"/>
            <p:cNvSpPr/>
            <p:nvPr/>
          </p:nvSpPr>
          <p:spPr>
            <a:xfrm>
              <a:off x="2365854" y="2064175"/>
              <a:ext cx="1774100" cy="152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4097"/>
                <a:gd name="f7" fmla="val 1527788"/>
                <a:gd name="f8" fmla="val 763894"/>
                <a:gd name="f9" fmla="val 381947"/>
                <a:gd name="f10" fmla="val 1392150"/>
                <a:gd name="f11" fmla="+- 0 0 -90"/>
                <a:gd name="f12" fmla="*/ f3 1 1774097"/>
                <a:gd name="f13" fmla="*/ f4 1 1527788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774097"/>
                <a:gd name="f22" fmla="*/ f18 1 1527788"/>
                <a:gd name="f23" fmla="*/ 0 f19 1"/>
                <a:gd name="f24" fmla="*/ 763894 f18 1"/>
                <a:gd name="f25" fmla="*/ 381947 f19 1"/>
                <a:gd name="f26" fmla="*/ 0 f18 1"/>
                <a:gd name="f27" fmla="*/ 1392150 f19 1"/>
                <a:gd name="f28" fmla="*/ 1774097 f19 1"/>
                <a:gd name="f29" fmla="*/ 1527788 f18 1"/>
                <a:gd name="f30" fmla="+- f20 0 f1"/>
                <a:gd name="f31" fmla="*/ f23 1 1774097"/>
                <a:gd name="f32" fmla="*/ f24 1 1527788"/>
                <a:gd name="f33" fmla="*/ f25 1 1774097"/>
                <a:gd name="f34" fmla="*/ f26 1 1527788"/>
                <a:gd name="f35" fmla="*/ f27 1 1774097"/>
                <a:gd name="f36" fmla="*/ f28 1 1774097"/>
                <a:gd name="f37" fmla="*/ f29 1 1527788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1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2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6"/>
                </a:cxn>
                <a:cxn ang="f30">
                  <a:pos x="f58" y="f54"/>
                </a:cxn>
                <a:cxn ang="f30">
                  <a:pos x="f57" y="f59"/>
                </a:cxn>
                <a:cxn ang="f30">
                  <a:pos x="f55" y="f59"/>
                </a:cxn>
                <a:cxn ang="f30">
                  <a:pos x="f53" y="f54"/>
                </a:cxn>
              </a:cxnLst>
              <a:rect l="f49" t="f52" r="f50" b="f51"/>
              <a:pathLst>
                <a:path w="1774097" h="1527788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w="9528" cap="flat">
              <a:solidFill>
                <a:srgbClr val="F96A1B"/>
              </a:solidFill>
              <a:prstDash val="solid"/>
            </a:ln>
            <a:effectLst>
              <a:outerShdw dist="25402" dir="5400000" algn="tl">
                <a:srgbClr val="000000">
                  <a:alpha val="50000"/>
                </a:srgbClr>
              </a:outerShdw>
            </a:effectLst>
          </p:spPr>
          <p:txBody>
            <a:bodyPr vert="horz" wrap="square" lIns="275161" tIns="268705" rIns="275161" bIns="268705" anchor="ctr" anchorCtr="1" compatLnSpc="1">
              <a:noAutofit/>
            </a:bodyPr>
            <a:lstStyle/>
            <a:p>
              <a:pPr marL="0" marR="0" lvl="0" indent="0" algn="ctr" defTabSz="11112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5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الاستهزاء بالأخرين و شتمهم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407002" y="2738829"/>
              <a:ext cx="207056" cy="178710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96A1B"/>
              </a:solidFill>
              <a:prstDash val="solid"/>
            </a:ln>
            <a:effectLst>
              <a:outerShdw dist="25402" dir="5400000" algn="tl">
                <a:srgbClr val="00000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Freeform: Shape 11" descr="نتيجة بحث الصور عن التنمر المدرسي"/>
            <p:cNvSpPr/>
            <p:nvPr/>
          </p:nvSpPr>
          <p:spPr>
            <a:xfrm>
              <a:off x="899595" y="1255891"/>
              <a:ext cx="1771823" cy="1527322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w="9528" cap="flat">
              <a:solidFill>
                <a:srgbClr val="F96A1B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099169" y="2571804"/>
              <a:ext cx="207056" cy="178710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8A1D9"/>
              </a:solidFill>
              <a:prstDash val="solid"/>
            </a:ln>
            <a:effectLst>
              <a:outerShdw dist="25402" dir="5400000" algn="tl">
                <a:srgbClr val="000000">
                  <a:alpha val="5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رسم تخطيطي 5"/>
          <p:cNvGrpSpPr/>
          <p:nvPr/>
        </p:nvGrpSpPr>
        <p:grpSpPr>
          <a:xfrm>
            <a:off x="3851919" y="2847030"/>
            <a:ext cx="3611403" cy="2603570"/>
            <a:chOff x="3851919" y="2847030"/>
            <a:chExt cx="3611403" cy="2603570"/>
          </a:xfrm>
        </p:grpSpPr>
        <p:sp>
          <p:nvSpPr>
            <p:cNvPr id="15" name="Freeform: Shape 14"/>
            <p:cNvSpPr/>
            <p:nvPr/>
          </p:nvSpPr>
          <p:spPr>
            <a:xfrm>
              <a:off x="5486079" y="3747869"/>
              <a:ext cx="1977243" cy="17027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7248"/>
                <a:gd name="f7" fmla="val 1702735"/>
                <a:gd name="f8" fmla="val 851368"/>
                <a:gd name="f9" fmla="val 425684"/>
                <a:gd name="f10" fmla="val 1551564"/>
                <a:gd name="f11" fmla="+- 0 0 -90"/>
                <a:gd name="f12" fmla="*/ f3 1 1977248"/>
                <a:gd name="f13" fmla="*/ f4 1 170273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977248"/>
                <a:gd name="f22" fmla="*/ f18 1 1702735"/>
                <a:gd name="f23" fmla="*/ 0 f19 1"/>
                <a:gd name="f24" fmla="*/ 851368 f18 1"/>
                <a:gd name="f25" fmla="*/ 425684 f19 1"/>
                <a:gd name="f26" fmla="*/ 0 f18 1"/>
                <a:gd name="f27" fmla="*/ 1551564 f19 1"/>
                <a:gd name="f28" fmla="*/ 1977248 f19 1"/>
                <a:gd name="f29" fmla="*/ 1702735 f18 1"/>
                <a:gd name="f30" fmla="+- f20 0 f1"/>
                <a:gd name="f31" fmla="*/ f23 1 1977248"/>
                <a:gd name="f32" fmla="*/ f24 1 1702735"/>
                <a:gd name="f33" fmla="*/ f25 1 1977248"/>
                <a:gd name="f34" fmla="*/ f26 1 1702735"/>
                <a:gd name="f35" fmla="*/ f27 1 1977248"/>
                <a:gd name="f36" fmla="*/ f28 1 1977248"/>
                <a:gd name="f37" fmla="*/ f29 1 1702735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1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2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6"/>
                </a:cxn>
                <a:cxn ang="f30">
                  <a:pos x="f58" y="f54"/>
                </a:cxn>
                <a:cxn ang="f30">
                  <a:pos x="f57" y="f59"/>
                </a:cxn>
                <a:cxn ang="f30">
                  <a:pos x="f55" y="f59"/>
                </a:cxn>
                <a:cxn ang="f30">
                  <a:pos x="f53" y="f54"/>
                </a:cxn>
              </a:cxnLst>
              <a:rect l="f49" t="f52" r="f50" b="f51"/>
              <a:pathLst>
                <a:path w="1977248" h="1702735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w="9528" cap="flat">
              <a:solidFill>
                <a:srgbClr val="7C984A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306662" tIns="318695" rIns="306662" bIns="318695" anchor="ctr" anchorCtr="1" compatLnSpc="1">
              <a:noAutofit/>
            </a:bodyPr>
            <a:lstStyle/>
            <a:p>
              <a:pPr marL="0" marR="0" lvl="0" indent="0" algn="ctr" defTabSz="191135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43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الضرب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531946" y="4499780"/>
              <a:ext cx="230767" cy="199174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C984A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Freeform: Shape 16" descr="نتيجة بحث الصور عن التنمر المدرسي"/>
            <p:cNvSpPr/>
            <p:nvPr/>
          </p:nvSpPr>
          <p:spPr>
            <a:xfrm>
              <a:off x="3851919" y="2847030"/>
              <a:ext cx="1974719" cy="1702210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w="9528" cap="flat">
              <a:solidFill>
                <a:srgbClr val="7C984A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188863" y="4313627"/>
              <a:ext cx="230767" cy="199174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C2AD8D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" name="AutoShape 10" descr="نتيجة بحث الصور عن الاشاعات"/>
          <p:cNvSpPr/>
          <p:nvPr/>
        </p:nvSpPr>
        <p:spPr>
          <a:xfrm>
            <a:off x="892333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cs typeface="Arial" pitchFamily="34"/>
            </a:endParaRPr>
          </a:p>
        </p:txBody>
      </p:sp>
      <p:sp>
        <p:nvSpPr>
          <p:cNvPr id="20" name="AutoShape 12" descr="نتيجة بحث الصور عن الاشاعات"/>
          <p:cNvSpPr/>
          <p:nvPr/>
        </p:nvSpPr>
        <p:spPr>
          <a:xfrm>
            <a:off x="9075740" y="793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cs typeface="Arial" pitchFamily="34"/>
            </a:endParaRPr>
          </a:p>
        </p:txBody>
      </p:sp>
      <p:sp>
        <p:nvSpPr>
          <p:cNvPr id="21" name="AutoShape 14" descr="نتيجة بحث الصور عن الاشاعات"/>
          <p:cNvSpPr/>
          <p:nvPr/>
        </p:nvSpPr>
        <p:spPr>
          <a:xfrm>
            <a:off x="9228133" y="16034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cs typeface="Arial" pitchFamily="34"/>
            </a:endParaRPr>
          </a:p>
        </p:txBody>
      </p:sp>
      <p:sp>
        <p:nvSpPr>
          <p:cNvPr id="22" name="AutoShape 16" descr="نتيجة بحث الصور عن الاشاعات"/>
          <p:cNvSpPr/>
          <p:nvPr/>
        </p:nvSpPr>
        <p:spPr>
          <a:xfrm>
            <a:off x="9380536" y="312733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cs typeface="Arial" pitchFamily="34"/>
            </a:endParaRPr>
          </a:p>
        </p:txBody>
      </p:sp>
      <p:grpSp>
        <p:nvGrpSpPr>
          <p:cNvPr id="23" name="رسم تخطيطي 11"/>
          <p:cNvGrpSpPr/>
          <p:nvPr/>
        </p:nvGrpSpPr>
        <p:grpSpPr>
          <a:xfrm>
            <a:off x="798408" y="2924946"/>
            <a:ext cx="3435154" cy="2476497"/>
            <a:chOff x="798408" y="2924946"/>
            <a:chExt cx="3435154" cy="2476497"/>
          </a:xfrm>
        </p:grpSpPr>
        <p:sp>
          <p:nvSpPr>
            <p:cNvPr id="24" name="Freeform: Shape 23"/>
            <p:cNvSpPr/>
            <p:nvPr/>
          </p:nvSpPr>
          <p:spPr>
            <a:xfrm>
              <a:off x="2352815" y="3781812"/>
              <a:ext cx="1880747" cy="16196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80747"/>
                <a:gd name="f7" fmla="val 1619631"/>
                <a:gd name="f8" fmla="val 809816"/>
                <a:gd name="f9" fmla="val 404908"/>
                <a:gd name="f10" fmla="val 1475839"/>
                <a:gd name="f11" fmla="+- 0 0 -90"/>
                <a:gd name="f12" fmla="*/ f3 1 1880747"/>
                <a:gd name="f13" fmla="*/ f4 1 161963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880747"/>
                <a:gd name="f22" fmla="*/ f18 1 1619631"/>
                <a:gd name="f23" fmla="*/ 0 f19 1"/>
                <a:gd name="f24" fmla="*/ 809816 f18 1"/>
                <a:gd name="f25" fmla="*/ 404908 f19 1"/>
                <a:gd name="f26" fmla="*/ 0 f18 1"/>
                <a:gd name="f27" fmla="*/ 1475839 f19 1"/>
                <a:gd name="f28" fmla="*/ 1880747 f19 1"/>
                <a:gd name="f29" fmla="*/ 1619631 f18 1"/>
                <a:gd name="f30" fmla="+- f20 0 f1"/>
                <a:gd name="f31" fmla="*/ f23 1 1880747"/>
                <a:gd name="f32" fmla="*/ f24 1 1619631"/>
                <a:gd name="f33" fmla="*/ f25 1 1880747"/>
                <a:gd name="f34" fmla="*/ f26 1 1619631"/>
                <a:gd name="f35" fmla="*/ f27 1 1880747"/>
                <a:gd name="f36" fmla="*/ f28 1 1880747"/>
                <a:gd name="f37" fmla="*/ f29 1 161963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1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2 1"/>
                <a:gd name="f59" fmla="*/ f4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6"/>
                </a:cxn>
                <a:cxn ang="f30">
                  <a:pos x="f58" y="f54"/>
                </a:cxn>
                <a:cxn ang="f30">
                  <a:pos x="f57" y="f59"/>
                </a:cxn>
                <a:cxn ang="f30">
                  <a:pos x="f55" y="f59"/>
                </a:cxn>
                <a:cxn ang="f30">
                  <a:pos x="f53" y="f54"/>
                </a:cxn>
              </a:cxnLst>
              <a:rect l="f49" t="f52" r="f50" b="f51"/>
              <a:pathLst>
                <a:path w="1880747" h="1619631">
                  <a:moveTo>
                    <a:pt x="f5" y="f8"/>
                  </a:moveTo>
                  <a:lnTo>
                    <a:pt x="f9" y="f5"/>
                  </a:lnTo>
                  <a:lnTo>
                    <a:pt x="f10" y="f5"/>
                  </a:lnTo>
                  <a:lnTo>
                    <a:pt x="f6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w="9528" cap="flat">
              <a:solidFill>
                <a:srgbClr val="C2AD8D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291693" tIns="294381" rIns="291693" bIns="294381" anchor="ctr" anchorCtr="1" compatLnSpc="1">
              <a:noAutofit/>
            </a:bodyPr>
            <a:lstStyle/>
            <a:p>
              <a:pPr marL="0" marR="0" lvl="0" indent="0" algn="ctr" defTabSz="1511302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34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الإشاعات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396450" y="4497028"/>
              <a:ext cx="219501" cy="189454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C2AD8D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Freeform: Shape 25" descr="نتيجة بحث الصور عن الاشاعات"/>
            <p:cNvSpPr/>
            <p:nvPr/>
          </p:nvSpPr>
          <p:spPr>
            <a:xfrm>
              <a:off x="798408" y="2924946"/>
              <a:ext cx="1878342" cy="1619137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9528" cap="flat">
              <a:solidFill>
                <a:srgbClr val="C2AD8D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070110" y="4319954"/>
              <a:ext cx="219501" cy="189454"/>
            </a:xfrm>
            <a:custGeom>
              <a:avLst>
                <a:gd name="f11" fmla="val 25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1"/>
                <a:gd name="f10" fmla="val 115470"/>
                <a:gd name="f11" fmla="val 25000"/>
                <a:gd name="f12" fmla="+- 0 0 -180"/>
                <a:gd name="f13" fmla="+- 0 0 -360"/>
                <a:gd name="f14" fmla="abs f4"/>
                <a:gd name="f15" fmla="abs f5"/>
                <a:gd name="f16" fmla="abs f6"/>
                <a:gd name="f17" fmla="val f7"/>
                <a:gd name="f18" fmla="val f11"/>
                <a:gd name="f19" fmla="+- 3600000 f2 0"/>
                <a:gd name="f20" fmla="*/ f12 f1 1"/>
                <a:gd name="f21" fmla="*/ f13 f1 1"/>
                <a:gd name="f22" fmla="?: f14 f4 1"/>
                <a:gd name="f23" fmla="?: f15 f5 1"/>
                <a:gd name="f24" fmla="?: f16 f6 1"/>
                <a:gd name="f25" fmla="*/ f19 f8 1"/>
                <a:gd name="f26" fmla="*/ f20 1 f3"/>
                <a:gd name="f27" fmla="*/ f21 1 f3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1"/>
                <a:gd name="f33" fmla="+- f26 0 f2"/>
                <a:gd name="f34" fmla="+- f27 0 f2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1 1"/>
                <a:gd name="f46" fmla="*/ f39 f35 1"/>
                <a:gd name="f47" fmla="*/ f43 1 2"/>
                <a:gd name="f48" fmla="min f44 f43"/>
                <a:gd name="f49" fmla="*/ 50000 f44 1"/>
                <a:gd name="f50" fmla="*/ f45 1 f8"/>
                <a:gd name="f51" fmla="+- f17 f47 0"/>
                <a:gd name="f52" fmla="*/ f49 1 f48"/>
                <a:gd name="f53" fmla="*/ f47 f10 1"/>
                <a:gd name="f54" fmla="*/ f48 f18 1"/>
                <a:gd name="f55" fmla="+- f50 0 f2"/>
                <a:gd name="f56" fmla="*/ f53 1 100000"/>
                <a:gd name="f57" fmla="*/ f54 1 100000"/>
                <a:gd name="f58" fmla="sin 1 f55"/>
                <a:gd name="f59" fmla="*/ f52 f9 1"/>
                <a:gd name="f60" fmla="*/ f51 f35 1"/>
                <a:gd name="f61" fmla="+- f39 0 f57"/>
                <a:gd name="f62" fmla="+- 0 0 f58"/>
                <a:gd name="f63" fmla="*/ f59 1 2"/>
                <a:gd name="f64" fmla="*/ f57 f35 1"/>
                <a:gd name="f65" fmla="+- 0 0 f62"/>
                <a:gd name="f66" fmla="+- f18 f63 0"/>
                <a:gd name="f67" fmla="*/ f61 f35 1"/>
                <a:gd name="f68" fmla="*/ f65 f56 1"/>
                <a:gd name="f69" fmla="?: f66 4 2"/>
                <a:gd name="f70" fmla="?: f66 3 2"/>
                <a:gd name="f71" fmla="?: f66 f63 0"/>
                <a:gd name="f72" fmla="+- f51 0 f68"/>
                <a:gd name="f73" fmla="+- f51 f68 0"/>
                <a:gd name="f74" fmla="+- f18 f71 0"/>
                <a:gd name="f75" fmla="*/ f74 1 f63"/>
                <a:gd name="f76" fmla="*/ f72 f35 1"/>
                <a:gd name="f77" fmla="*/ f73 f35 1"/>
                <a:gd name="f78" fmla="*/ f75 f70 1"/>
                <a:gd name="f79" fmla="*/ f78 1 f9"/>
                <a:gd name="f80" fmla="+- f69 f79 0"/>
                <a:gd name="f81" fmla="*/ f44 f80 1"/>
                <a:gd name="f82" fmla="*/ f43 f80 1"/>
                <a:gd name="f83" fmla="*/ f81 1 24"/>
                <a:gd name="f84" fmla="*/ f82 1 24"/>
                <a:gd name="f85" fmla="+- f39 0 f83"/>
                <a:gd name="f86" fmla="+- f40 0 f84"/>
                <a:gd name="f87" fmla="*/ f83 f35 1"/>
                <a:gd name="f88" fmla="*/ f84 f35 1"/>
                <a:gd name="f89" fmla="*/ f85 f35 1"/>
                <a:gd name="f90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67" y="f77"/>
                </a:cxn>
                <a:cxn ang="f33">
                  <a:pos x="f64" y="f77"/>
                </a:cxn>
                <a:cxn ang="f34">
                  <a:pos x="f64" y="f76"/>
                </a:cxn>
                <a:cxn ang="f34">
                  <a:pos x="f67" y="f76"/>
                </a:cxn>
              </a:cxnLst>
              <a:rect l="f87" t="f88" r="f89" b="f90"/>
              <a:pathLst>
                <a:path>
                  <a:moveTo>
                    <a:pt x="f42" y="f60"/>
                  </a:moveTo>
                  <a:lnTo>
                    <a:pt x="f64" y="f76"/>
                  </a:lnTo>
                  <a:lnTo>
                    <a:pt x="f67" y="f76"/>
                  </a:lnTo>
                  <a:lnTo>
                    <a:pt x="f46" y="f60"/>
                  </a:lnTo>
                  <a:lnTo>
                    <a:pt x="f67" y="f77"/>
                  </a:lnTo>
                  <a:lnTo>
                    <a:pt x="f64" y="f77"/>
                  </a:ln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506E94"/>
              </a:solidFill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860036" y="767410"/>
            <a:ext cx="4283964" cy="461662"/>
          </a:xfrm>
          <a:prstGeom prst="rect">
            <a:avLst/>
          </a:prstGeom>
          <a:gradFill>
            <a:gsLst>
              <a:gs pos="0">
                <a:srgbClr val="616365"/>
              </a:gs>
              <a:gs pos="100000">
                <a:srgbClr val="737578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0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أين يحدث التنمُر (عنف الأقران)؟</a:t>
            </a:r>
          </a:p>
        </p:txBody>
      </p:sp>
      <p:grpSp>
        <p:nvGrpSpPr>
          <p:cNvPr id="3" name="رسم تخطيطي 2"/>
          <p:cNvGrpSpPr/>
          <p:nvPr/>
        </p:nvGrpSpPr>
        <p:grpSpPr>
          <a:xfrm>
            <a:off x="1308424" y="1431986"/>
            <a:ext cx="6239115" cy="4714107"/>
            <a:chOff x="1308424" y="1431986"/>
            <a:chExt cx="6239115" cy="4714107"/>
          </a:xfrm>
        </p:grpSpPr>
        <p:sp>
          <p:nvSpPr>
            <p:cNvPr id="4" name="Rectangle 3"/>
            <p:cNvSpPr/>
            <p:nvPr/>
          </p:nvSpPr>
          <p:spPr>
            <a:xfrm>
              <a:off x="5361849" y="1785109"/>
              <a:ext cx="2182471" cy="1851925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</a:ln>
            <a:effectLst>
              <a:outerShdw dist="25402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4599770" y="2044269"/>
              <a:ext cx="1036426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6424"/>
                <a:gd name="f7" fmla="val 1078713"/>
                <a:gd name="f8" fmla="val 103642"/>
                <a:gd name="f9" fmla="val 46402"/>
                <a:gd name="f10" fmla="val 932782"/>
                <a:gd name="f11" fmla="val 990022"/>
                <a:gd name="f12" fmla="val 975071"/>
                <a:gd name="f13" fmla="val 1032311"/>
                <a:gd name="f14" fmla="+- 0 0 -90"/>
                <a:gd name="f15" fmla="*/ f3 1 1036424"/>
                <a:gd name="f16" fmla="*/ f4 1 10787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36424"/>
                <a:gd name="f25" fmla="*/ f21 1 1078713"/>
                <a:gd name="f26" fmla="*/ 0 f22 1"/>
                <a:gd name="f27" fmla="*/ 103642 f21 1"/>
                <a:gd name="f28" fmla="*/ 103642 f22 1"/>
                <a:gd name="f29" fmla="*/ 0 f21 1"/>
                <a:gd name="f30" fmla="*/ 932782 f22 1"/>
                <a:gd name="f31" fmla="*/ 1036424 f22 1"/>
                <a:gd name="f32" fmla="*/ 975071 f21 1"/>
                <a:gd name="f33" fmla="*/ 1078713 f21 1"/>
                <a:gd name="f34" fmla="+- f23 0 f1"/>
                <a:gd name="f35" fmla="*/ f26 1 1036424"/>
                <a:gd name="f36" fmla="*/ f27 1 1078713"/>
                <a:gd name="f37" fmla="*/ f28 1 1036424"/>
                <a:gd name="f38" fmla="*/ f29 1 1078713"/>
                <a:gd name="f39" fmla="*/ f30 1 1036424"/>
                <a:gd name="f40" fmla="*/ f31 1 1036424"/>
                <a:gd name="f41" fmla="*/ f32 1 1078713"/>
                <a:gd name="f42" fmla="*/ f33 1 107871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036424" h="10787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F96A1B"/>
              </a:solidFill>
              <a:prstDash val="solid"/>
            </a:ln>
          </p:spPr>
          <p:txBody>
            <a:bodyPr vert="horz" wrap="square" lIns="102741" tIns="102741" rIns="102741" bIns="102741" anchor="ctr" anchorCtr="1" compatLnSpc="1">
              <a:noAutofit/>
            </a:bodyPr>
            <a:lstStyle/>
            <a:p>
              <a:pPr marL="0" marR="0" lvl="0" indent="0" algn="ctr" defTabSz="844548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19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خارج المدرسة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361849" y="1431986"/>
              <a:ext cx="2185690" cy="31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5694"/>
                <a:gd name="f7" fmla="val 318894"/>
                <a:gd name="f8" fmla="+- 0 0 -90"/>
                <a:gd name="f9" fmla="*/ f3 1 2185694"/>
                <a:gd name="f10" fmla="*/ f4 1 31889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85694"/>
                <a:gd name="f19" fmla="*/ f15 1 318894"/>
                <a:gd name="f20" fmla="*/ 0 f16 1"/>
                <a:gd name="f21" fmla="*/ 0 f15 1"/>
                <a:gd name="f22" fmla="*/ 2185694 f16 1"/>
                <a:gd name="f23" fmla="*/ 318894 f15 1"/>
                <a:gd name="f24" fmla="+- f17 0 f1"/>
                <a:gd name="f25" fmla="*/ f20 1 2185694"/>
                <a:gd name="f26" fmla="*/ f21 1 318894"/>
                <a:gd name="f27" fmla="*/ f22 1 2185694"/>
                <a:gd name="f28" fmla="*/ f23 1 31889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85694" h="31889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96A1B"/>
            </a:solidFill>
            <a:ln w="25402" cap="flat">
              <a:solidFill>
                <a:srgbClr val="FFFFFF"/>
              </a:solidFill>
              <a:prstDash val="solid"/>
            </a:ln>
            <a:effectLst>
              <a:outerShdw dist="25402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57150" tIns="57150" rIns="57150" bIns="57150" anchor="ctr" anchorCtr="1" compatLnSpc="1">
              <a:noAutofit/>
            </a:bodyPr>
            <a:lstStyle/>
            <a:p>
              <a:pPr marL="0" marR="0" lvl="0" indent="0" algn="ctr" defTabSz="666753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15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0503" y="1785109"/>
              <a:ext cx="2182471" cy="1851925"/>
            </a:xfrm>
            <a:prstGeom prst="rect">
              <a:avLst/>
            </a:prstGeom>
            <a:blipFill>
              <a:blip r:embed="rId3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</a:ln>
            <a:effectLst>
              <a:outerShdw dist="25402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308424" y="2044269"/>
              <a:ext cx="1036426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6424"/>
                <a:gd name="f7" fmla="val 1078713"/>
                <a:gd name="f8" fmla="val 103642"/>
                <a:gd name="f9" fmla="val 46402"/>
                <a:gd name="f10" fmla="val 932782"/>
                <a:gd name="f11" fmla="val 990022"/>
                <a:gd name="f12" fmla="val 975071"/>
                <a:gd name="f13" fmla="val 1032311"/>
                <a:gd name="f14" fmla="+- 0 0 -90"/>
                <a:gd name="f15" fmla="*/ f3 1 1036424"/>
                <a:gd name="f16" fmla="*/ f4 1 10787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36424"/>
                <a:gd name="f25" fmla="*/ f21 1 1078713"/>
                <a:gd name="f26" fmla="*/ 0 f22 1"/>
                <a:gd name="f27" fmla="*/ 103642 f21 1"/>
                <a:gd name="f28" fmla="*/ 103642 f22 1"/>
                <a:gd name="f29" fmla="*/ 0 f21 1"/>
                <a:gd name="f30" fmla="*/ 932782 f22 1"/>
                <a:gd name="f31" fmla="*/ 1036424 f22 1"/>
                <a:gd name="f32" fmla="*/ 975071 f21 1"/>
                <a:gd name="f33" fmla="*/ 1078713 f21 1"/>
                <a:gd name="f34" fmla="+- f23 0 f1"/>
                <a:gd name="f35" fmla="*/ f26 1 1036424"/>
                <a:gd name="f36" fmla="*/ f27 1 1078713"/>
                <a:gd name="f37" fmla="*/ f28 1 1036424"/>
                <a:gd name="f38" fmla="*/ f29 1 1078713"/>
                <a:gd name="f39" fmla="*/ f30 1 1036424"/>
                <a:gd name="f40" fmla="*/ f31 1 1036424"/>
                <a:gd name="f41" fmla="*/ f32 1 1078713"/>
                <a:gd name="f42" fmla="*/ f33 1 107871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036424" h="10787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8A1D9"/>
              </a:solidFill>
              <a:prstDash val="solid"/>
            </a:ln>
          </p:spPr>
          <p:txBody>
            <a:bodyPr vert="horz" wrap="square" lIns="102741" tIns="102741" rIns="102741" bIns="102741" anchor="ctr" anchorCtr="1" compatLnSpc="1">
              <a:noAutofit/>
            </a:bodyPr>
            <a:lstStyle/>
            <a:p>
              <a:pPr marL="0" marR="0" lvl="0" indent="0" algn="ctr" defTabSz="844548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19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داخل المدرسة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070503" y="1431986"/>
              <a:ext cx="2185690" cy="31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5694"/>
                <a:gd name="f7" fmla="val 318894"/>
                <a:gd name="f8" fmla="+- 0 0 -90"/>
                <a:gd name="f9" fmla="*/ f3 1 2185694"/>
                <a:gd name="f10" fmla="*/ f4 1 31889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85694"/>
                <a:gd name="f19" fmla="*/ f15 1 318894"/>
                <a:gd name="f20" fmla="*/ 0 f16 1"/>
                <a:gd name="f21" fmla="*/ 0 f15 1"/>
                <a:gd name="f22" fmla="*/ 2185694 f16 1"/>
                <a:gd name="f23" fmla="*/ 318894 f15 1"/>
                <a:gd name="f24" fmla="+- f17 0 f1"/>
                <a:gd name="f25" fmla="*/ f20 1 2185694"/>
                <a:gd name="f26" fmla="*/ f21 1 318894"/>
                <a:gd name="f27" fmla="*/ f22 1 2185694"/>
                <a:gd name="f28" fmla="*/ f23 1 31889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85694" h="31889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8A1D9"/>
            </a:solidFill>
            <a:ln w="25402" cap="flat">
              <a:solidFill>
                <a:srgbClr val="FFFFFF"/>
              </a:solidFill>
              <a:prstDash val="solid"/>
            </a:ln>
            <a:effectLst>
              <a:outerShdw dist="25402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57150" tIns="57150" rIns="57150" bIns="57150" anchor="ctr" anchorCtr="1" compatLnSpc="1">
              <a:noAutofit/>
            </a:bodyPr>
            <a:lstStyle/>
            <a:p>
              <a:pPr marL="0" marR="0" lvl="0" indent="0" algn="ctr" defTabSz="666753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15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16176" y="4294168"/>
              <a:ext cx="2182471" cy="1851925"/>
            </a:xfrm>
            <a:prstGeom prst="rect">
              <a:avLst/>
            </a:prstGeom>
            <a:blipFill>
              <a:blip r:embed="rId4">
                <a:alphaModFix/>
              </a:blip>
              <a:stretch>
                <a:fillRect/>
              </a:stretch>
            </a:blipFill>
            <a:ln w="25402" cap="flat">
              <a:solidFill>
                <a:srgbClr val="FFFFFF"/>
              </a:solidFill>
              <a:prstDash val="solid"/>
            </a:ln>
            <a:effectLst>
              <a:outerShdw dist="25402" dir="5400000" algn="tl">
                <a:srgbClr val="000000">
                  <a:alpha val="40000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954097" y="4553318"/>
              <a:ext cx="1036426" cy="107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6424"/>
                <a:gd name="f7" fmla="val 1078713"/>
                <a:gd name="f8" fmla="val 103642"/>
                <a:gd name="f9" fmla="val 46402"/>
                <a:gd name="f10" fmla="val 932782"/>
                <a:gd name="f11" fmla="val 990022"/>
                <a:gd name="f12" fmla="val 975071"/>
                <a:gd name="f13" fmla="val 1032311"/>
                <a:gd name="f14" fmla="+- 0 0 -90"/>
                <a:gd name="f15" fmla="*/ f3 1 1036424"/>
                <a:gd name="f16" fmla="*/ f4 1 107871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36424"/>
                <a:gd name="f25" fmla="*/ f21 1 1078713"/>
                <a:gd name="f26" fmla="*/ 0 f22 1"/>
                <a:gd name="f27" fmla="*/ 103642 f21 1"/>
                <a:gd name="f28" fmla="*/ 103642 f22 1"/>
                <a:gd name="f29" fmla="*/ 0 f21 1"/>
                <a:gd name="f30" fmla="*/ 932782 f22 1"/>
                <a:gd name="f31" fmla="*/ 1036424 f22 1"/>
                <a:gd name="f32" fmla="*/ 975071 f21 1"/>
                <a:gd name="f33" fmla="*/ 1078713 f21 1"/>
                <a:gd name="f34" fmla="+- f23 0 f1"/>
                <a:gd name="f35" fmla="*/ f26 1 1036424"/>
                <a:gd name="f36" fmla="*/ f27 1 1078713"/>
                <a:gd name="f37" fmla="*/ f28 1 1036424"/>
                <a:gd name="f38" fmla="*/ f29 1 1078713"/>
                <a:gd name="f39" fmla="*/ f30 1 1036424"/>
                <a:gd name="f40" fmla="*/ f31 1 1036424"/>
                <a:gd name="f41" fmla="*/ f32 1 1078713"/>
                <a:gd name="f42" fmla="*/ f33 1 107871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036424" h="107871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7C984A"/>
              </a:solidFill>
              <a:prstDash val="solid"/>
            </a:ln>
          </p:spPr>
          <p:txBody>
            <a:bodyPr vert="horz" wrap="square" lIns="102741" tIns="102741" rIns="102741" bIns="102741" anchor="ctr" anchorCtr="1" compatLnSpc="1">
              <a:noAutofit/>
            </a:bodyPr>
            <a:lstStyle/>
            <a:p>
              <a:pPr marL="0" marR="0" lvl="0" indent="0" algn="ctr" defTabSz="844548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1900" b="0" i="0" u="none" strike="noStrike" kern="1200" cap="none" spc="0" baseline="0">
                  <a:solidFill>
                    <a:srgbClr val="000000"/>
                  </a:solidFill>
                  <a:uFillTx/>
                  <a:latin typeface="Gill Sans MT"/>
                  <a:cs typeface="Arial" pitchFamily="34"/>
                </a:rPr>
                <a:t>العنف الإلكتروني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716176" y="3941045"/>
              <a:ext cx="2185690" cy="31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5694"/>
                <a:gd name="f7" fmla="val 318894"/>
                <a:gd name="f8" fmla="+- 0 0 -90"/>
                <a:gd name="f9" fmla="*/ f3 1 2185694"/>
                <a:gd name="f10" fmla="*/ f4 1 318894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85694"/>
                <a:gd name="f19" fmla="*/ f15 1 318894"/>
                <a:gd name="f20" fmla="*/ 0 f16 1"/>
                <a:gd name="f21" fmla="*/ 0 f15 1"/>
                <a:gd name="f22" fmla="*/ 2185694 f16 1"/>
                <a:gd name="f23" fmla="*/ 318894 f15 1"/>
                <a:gd name="f24" fmla="+- f17 0 f1"/>
                <a:gd name="f25" fmla="*/ f20 1 2185694"/>
                <a:gd name="f26" fmla="*/ f21 1 318894"/>
                <a:gd name="f27" fmla="*/ f22 1 2185694"/>
                <a:gd name="f28" fmla="*/ f23 1 318894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85694" h="31889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C984A"/>
            </a:solidFill>
            <a:ln w="25402" cap="flat">
              <a:solidFill>
                <a:srgbClr val="FFFFFF"/>
              </a:solidFill>
              <a:prstDash val="solid"/>
            </a:ln>
            <a:effectLst>
              <a:outerShdw dist="25402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57150" tIns="57150" rIns="57150" bIns="57150" anchor="ctr" anchorCtr="1" compatLnSpc="1">
              <a:noAutofit/>
            </a:bodyPr>
            <a:lstStyle/>
            <a:p>
              <a:pPr marL="0" marR="0" lvl="0" indent="0" algn="ctr" defTabSz="666753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15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3</a:t>
              </a:r>
            </a:p>
          </p:txBody>
        </p:sp>
      </p:grpSp>
      <p:sp>
        <p:nvSpPr>
          <p:cNvPr id="13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رسومات لا للعنف ضد الاطفال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6" y="4365107"/>
            <a:ext cx="2738774" cy="19250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1"/>
          <p:cNvSpPr/>
          <p:nvPr/>
        </p:nvSpPr>
        <p:spPr>
          <a:xfrm>
            <a:off x="4283964" y="975317"/>
            <a:ext cx="3986985" cy="461662"/>
          </a:xfrm>
          <a:prstGeom prst="rect">
            <a:avLst/>
          </a:prstGeom>
          <a:gradFill>
            <a:gsLst>
              <a:gs pos="0">
                <a:srgbClr val="C2CCDF"/>
              </a:gs>
              <a:gs pos="100000">
                <a:srgbClr val="A6B6D2"/>
              </a:gs>
            </a:gsLst>
            <a:lin ang="900000"/>
          </a:gradFill>
          <a:ln w="9528" cap="flat">
            <a:solidFill>
              <a:srgbClr val="506E94"/>
            </a:solidFill>
            <a:prstDash val="solid"/>
          </a:ln>
          <a:effectLst>
            <a:outerShdw dist="25402" dir="5400000" algn="tl">
              <a:srgbClr val="000000">
                <a:alpha val="40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4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العلامات التي لا ينبغي للطالب تجاهلها </a:t>
            </a:r>
          </a:p>
        </p:txBody>
      </p:sp>
      <p:grpSp>
        <p:nvGrpSpPr>
          <p:cNvPr id="4" name="رسم تخطيطي 2"/>
          <p:cNvGrpSpPr/>
          <p:nvPr/>
        </p:nvGrpSpPr>
        <p:grpSpPr>
          <a:xfrm>
            <a:off x="2776566" y="1877857"/>
            <a:ext cx="6206819" cy="4054166"/>
            <a:chOff x="2776566" y="1877857"/>
            <a:chExt cx="6206819" cy="4054166"/>
          </a:xfrm>
        </p:grpSpPr>
        <p:sp>
          <p:nvSpPr>
            <p:cNvPr id="5" name="Freeform: Shape 4"/>
            <p:cNvSpPr/>
            <p:nvPr/>
          </p:nvSpPr>
          <p:spPr>
            <a:xfrm>
              <a:off x="4568644" y="2370298"/>
              <a:ext cx="381990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992"/>
                <a:gd name="f7" fmla="val 91440"/>
                <a:gd name="f8" fmla="val 45720"/>
                <a:gd name="f9" fmla="+- 0 0 -90"/>
                <a:gd name="f10" fmla="*/ f3 1 38199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1992"/>
                <a:gd name="f20" fmla="*/ f16 1 91440"/>
                <a:gd name="f21" fmla="*/ 0 f17 1"/>
                <a:gd name="f22" fmla="*/ 45720 f16 1"/>
                <a:gd name="f23" fmla="*/ 381992 f17 1"/>
                <a:gd name="f24" fmla="+- f18 0 f1"/>
                <a:gd name="f25" fmla="*/ f21 1 381992"/>
                <a:gd name="f26" fmla="*/ f22 1 91440"/>
                <a:gd name="f27" fmla="*/ f23 1 38199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199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F96A1B"/>
              </a:solidFill>
              <a:prstDash val="solid"/>
              <a:tailEnd type="arrow"/>
            </a:ln>
          </p:spPr>
          <p:txBody>
            <a:bodyPr vert="horz" wrap="square" lIns="193377" tIns="43653" rIns="19338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776566" y="1877857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ممتلكات وملابس مفقودة 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6775118" y="2370298"/>
              <a:ext cx="381990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992"/>
                <a:gd name="f7" fmla="val 91440"/>
                <a:gd name="f8" fmla="val 45720"/>
                <a:gd name="f9" fmla="+- 0 0 -90"/>
                <a:gd name="f10" fmla="*/ f3 1 38199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1992"/>
                <a:gd name="f20" fmla="*/ f16 1 91440"/>
                <a:gd name="f21" fmla="*/ 0 f17 1"/>
                <a:gd name="f22" fmla="*/ 45720 f16 1"/>
                <a:gd name="f23" fmla="*/ 381992 f17 1"/>
                <a:gd name="f24" fmla="+- f18 0 f1"/>
                <a:gd name="f25" fmla="*/ f21 1 381992"/>
                <a:gd name="f26" fmla="*/ f22 1 91440"/>
                <a:gd name="f27" fmla="*/ f23 1 38199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199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08A1D9"/>
              </a:solidFill>
              <a:prstDash val="solid"/>
              <a:tailEnd type="arrow"/>
            </a:ln>
          </p:spPr>
          <p:txBody>
            <a:bodyPr vert="horz" wrap="square" lIns="193377" tIns="43653" rIns="19338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4983031" y="1877857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قلة الأصدقاء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673501" y="2952387"/>
              <a:ext cx="4412940" cy="3819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2942"/>
                <a:gd name="f7" fmla="val 381992"/>
                <a:gd name="f8" fmla="val 208096"/>
                <a:gd name="f9" fmla="+- 0 0 -90"/>
                <a:gd name="f10" fmla="*/ f3 1 4412942"/>
                <a:gd name="f11" fmla="*/ f4 1 38199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4412942"/>
                <a:gd name="f20" fmla="*/ f16 1 381992"/>
                <a:gd name="f21" fmla="*/ 4412942 f17 1"/>
                <a:gd name="f22" fmla="*/ 0 f16 1"/>
                <a:gd name="f23" fmla="*/ 208096 f16 1"/>
                <a:gd name="f24" fmla="*/ 0 f17 1"/>
                <a:gd name="f25" fmla="*/ 381992 f16 1"/>
                <a:gd name="f26" fmla="+- f18 0 f1"/>
                <a:gd name="f27" fmla="*/ f21 1 4412942"/>
                <a:gd name="f28" fmla="*/ f22 1 381992"/>
                <a:gd name="f29" fmla="*/ f23 1 381992"/>
                <a:gd name="f30" fmla="*/ f24 1 4412942"/>
                <a:gd name="f31" fmla="*/ f25 1 38199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20"/>
                <a:gd name="f39" fmla="*/ f30 1 f19"/>
                <a:gd name="f40" fmla="*/ f31 1 f20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1 1"/>
                <a:gd name="f48" fmla="*/ f39 f10 1"/>
                <a:gd name="f49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5" y="f47"/>
                </a:cxn>
                <a:cxn ang="f26">
                  <a:pos x="f48" y="f47"/>
                </a:cxn>
                <a:cxn ang="f26">
                  <a:pos x="f48" y="f49"/>
                </a:cxn>
              </a:cxnLst>
              <a:rect l="f41" t="f44" r="f42" b="f43"/>
              <a:pathLst>
                <a:path w="4412942" h="381992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9528" cap="flat">
              <a:solidFill>
                <a:srgbClr val="7C984A"/>
              </a:solidFill>
              <a:prstDash val="solid"/>
              <a:tailEnd type="arrow"/>
            </a:ln>
          </p:spPr>
          <p:txBody>
            <a:bodyPr vert="horz" wrap="square" lIns="2108368" tIns="188933" rIns="2108368" bIns="18893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7189506" y="1877857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فقدان المصروف اليومي 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4568644" y="3859216"/>
              <a:ext cx="381990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992"/>
                <a:gd name="f7" fmla="val 91440"/>
                <a:gd name="f8" fmla="val 45720"/>
                <a:gd name="f9" fmla="+- 0 0 -90"/>
                <a:gd name="f10" fmla="*/ f3 1 38199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1992"/>
                <a:gd name="f20" fmla="*/ f16 1 91440"/>
                <a:gd name="f21" fmla="*/ 0 f17 1"/>
                <a:gd name="f22" fmla="*/ 45720 f16 1"/>
                <a:gd name="f23" fmla="*/ 381992 f17 1"/>
                <a:gd name="f24" fmla="+- f18 0 f1"/>
                <a:gd name="f25" fmla="*/ f21 1 381992"/>
                <a:gd name="f26" fmla="*/ f22 1 91440"/>
                <a:gd name="f27" fmla="*/ f23 1 38199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199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C2AD8D"/>
              </a:solidFill>
              <a:prstDash val="solid"/>
              <a:tailEnd type="arrow"/>
            </a:ln>
          </p:spPr>
          <p:txBody>
            <a:bodyPr vert="horz" wrap="square" lIns="193377" tIns="43653" rIns="19338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776566" y="3366775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فقدان الشهيّة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6775118" y="3859216"/>
              <a:ext cx="381990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992"/>
                <a:gd name="f7" fmla="val 91440"/>
                <a:gd name="f8" fmla="val 45720"/>
                <a:gd name="f9" fmla="+- 0 0 -90"/>
                <a:gd name="f10" fmla="*/ f3 1 38199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1992"/>
                <a:gd name="f20" fmla="*/ f16 1 91440"/>
                <a:gd name="f21" fmla="*/ 0 f17 1"/>
                <a:gd name="f22" fmla="*/ 45720 f16 1"/>
                <a:gd name="f23" fmla="*/ 381992 f17 1"/>
                <a:gd name="f24" fmla="+- f18 0 f1"/>
                <a:gd name="f25" fmla="*/ f21 1 381992"/>
                <a:gd name="f26" fmla="*/ f22 1 91440"/>
                <a:gd name="f27" fmla="*/ f23 1 38199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199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506E94"/>
              </a:solidFill>
              <a:prstDash val="solid"/>
              <a:tailEnd type="arrow"/>
            </a:ln>
          </p:spPr>
          <p:txBody>
            <a:bodyPr vert="horz" wrap="square" lIns="193377" tIns="43653" rIns="19338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983031" y="3366775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405878"/>
                </a:gs>
                <a:gs pos="100000">
                  <a:srgbClr val="496890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الخوف من الذهاب إلى المدرسة 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673501" y="4441304"/>
              <a:ext cx="4412940" cy="3819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12942"/>
                <a:gd name="f7" fmla="val 381992"/>
                <a:gd name="f8" fmla="val 208096"/>
                <a:gd name="f9" fmla="+- 0 0 -90"/>
                <a:gd name="f10" fmla="*/ f3 1 4412942"/>
                <a:gd name="f11" fmla="*/ f4 1 381992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4412942"/>
                <a:gd name="f20" fmla="*/ f16 1 381992"/>
                <a:gd name="f21" fmla="*/ 4412942 f17 1"/>
                <a:gd name="f22" fmla="*/ 0 f16 1"/>
                <a:gd name="f23" fmla="*/ 208096 f16 1"/>
                <a:gd name="f24" fmla="*/ 0 f17 1"/>
                <a:gd name="f25" fmla="*/ 381992 f16 1"/>
                <a:gd name="f26" fmla="+- f18 0 f1"/>
                <a:gd name="f27" fmla="*/ f21 1 4412942"/>
                <a:gd name="f28" fmla="*/ f22 1 381992"/>
                <a:gd name="f29" fmla="*/ f23 1 381992"/>
                <a:gd name="f30" fmla="*/ f24 1 4412942"/>
                <a:gd name="f31" fmla="*/ f25 1 381992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20"/>
                <a:gd name="f39" fmla="*/ f30 1 f19"/>
                <a:gd name="f40" fmla="*/ f31 1 f20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1 1"/>
                <a:gd name="f48" fmla="*/ f39 f10 1"/>
                <a:gd name="f49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5" y="f47"/>
                </a:cxn>
                <a:cxn ang="f26">
                  <a:pos x="f48" y="f47"/>
                </a:cxn>
                <a:cxn ang="f26">
                  <a:pos x="f48" y="f49"/>
                </a:cxn>
              </a:cxnLst>
              <a:rect l="f41" t="f44" r="f42" b="f43"/>
              <a:pathLst>
                <a:path w="4412942" h="381992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9528" cap="flat">
              <a:solidFill>
                <a:srgbClr val="F96A1B"/>
              </a:solidFill>
              <a:prstDash val="solid"/>
              <a:tailEnd type="arrow"/>
            </a:ln>
          </p:spPr>
          <p:txBody>
            <a:bodyPr vert="horz" wrap="square" lIns="2108368" tIns="188933" rIns="2108368" bIns="18893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7189506" y="3366775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CB5514"/>
                </a:gs>
                <a:gs pos="100000">
                  <a:srgbClr val="F8620F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ملابس ممزقة ورضوض 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4568644" y="5348142"/>
              <a:ext cx="381990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992"/>
                <a:gd name="f7" fmla="val 91440"/>
                <a:gd name="f8" fmla="val 45720"/>
                <a:gd name="f9" fmla="+- 0 0 -90"/>
                <a:gd name="f10" fmla="*/ f3 1 38199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1992"/>
                <a:gd name="f20" fmla="*/ f16 1 91440"/>
                <a:gd name="f21" fmla="*/ 0 f17 1"/>
                <a:gd name="f22" fmla="*/ 45720 f16 1"/>
                <a:gd name="f23" fmla="*/ 381992 f17 1"/>
                <a:gd name="f24" fmla="+- f18 0 f1"/>
                <a:gd name="f25" fmla="*/ f21 1 381992"/>
                <a:gd name="f26" fmla="*/ f22 1 91440"/>
                <a:gd name="f27" fmla="*/ f23 1 38199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199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08A1D9"/>
              </a:solidFill>
              <a:prstDash val="solid"/>
              <a:tailEnd type="arrow"/>
            </a:ln>
          </p:spPr>
          <p:txBody>
            <a:bodyPr vert="horz" wrap="square" lIns="193377" tIns="43653" rIns="19338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2776566" y="4855692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582B1"/>
                </a:gs>
                <a:gs pos="100000">
                  <a:srgbClr val="009ED9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يسلك الطالب طرق مختلفة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6775118" y="5348142"/>
              <a:ext cx="381990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1992"/>
                <a:gd name="f7" fmla="val 91440"/>
                <a:gd name="f8" fmla="val 45720"/>
                <a:gd name="f9" fmla="+- 0 0 -90"/>
                <a:gd name="f10" fmla="*/ f3 1 381992"/>
                <a:gd name="f11" fmla="*/ f4 1 9144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381992"/>
                <a:gd name="f20" fmla="*/ f16 1 91440"/>
                <a:gd name="f21" fmla="*/ 0 f17 1"/>
                <a:gd name="f22" fmla="*/ 45720 f16 1"/>
                <a:gd name="f23" fmla="*/ 381992 f17 1"/>
                <a:gd name="f24" fmla="+- f18 0 f1"/>
                <a:gd name="f25" fmla="*/ f21 1 381992"/>
                <a:gd name="f26" fmla="*/ f22 1 91440"/>
                <a:gd name="f27" fmla="*/ f23 1 381992"/>
                <a:gd name="f28" fmla="*/ f12 1 f19"/>
                <a:gd name="f29" fmla="*/ f13 1 f19"/>
                <a:gd name="f30" fmla="*/ f12 1 f20"/>
                <a:gd name="f31" fmla="*/ f14 1 f20"/>
                <a:gd name="f32" fmla="*/ f25 1 f19"/>
                <a:gd name="f33" fmla="*/ f26 1 f20"/>
                <a:gd name="f34" fmla="*/ f27 1 f19"/>
                <a:gd name="f35" fmla="*/ f28 f10 1"/>
                <a:gd name="f36" fmla="*/ f29 f10 1"/>
                <a:gd name="f37" fmla="*/ f31 f11 1"/>
                <a:gd name="f38" fmla="*/ f30 f11 1"/>
                <a:gd name="f39" fmla="*/ f32 f10 1"/>
                <a:gd name="f40" fmla="*/ f33 f11 1"/>
                <a:gd name="f41" fmla="*/ f34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</a:cxnLst>
              <a:rect l="f35" t="f38" r="f36" b="f37"/>
              <a:pathLst>
                <a:path w="381992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 cap="flat">
              <a:solidFill>
                <a:srgbClr val="7C984A"/>
              </a:solidFill>
              <a:prstDash val="solid"/>
              <a:tailEnd type="arrow"/>
            </a:ln>
          </p:spPr>
          <p:txBody>
            <a:bodyPr vert="horz" wrap="square" lIns="193377" tIns="43653" rIns="193386" bIns="43653" anchor="ctr" anchorCtr="1" compatLnSpc="1">
              <a:noAutofit/>
            </a:bodyPr>
            <a:lstStyle/>
            <a:p>
              <a:pPr marL="0" marR="0" lvl="0" indent="0" algn="ctr" defTabSz="222254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500" b="0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4983031" y="4855692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647B3B"/>
                </a:gs>
                <a:gs pos="100000">
                  <a:srgbClr val="779542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الصداع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7189506" y="4855692"/>
              <a:ext cx="1793879" cy="1076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3878"/>
                <a:gd name="f7" fmla="val 1076327"/>
                <a:gd name="f8" fmla="+- 0 0 -90"/>
                <a:gd name="f9" fmla="*/ f3 1 1793878"/>
                <a:gd name="f10" fmla="*/ f4 1 107632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793878"/>
                <a:gd name="f19" fmla="*/ f15 1 1076327"/>
                <a:gd name="f20" fmla="*/ 0 f16 1"/>
                <a:gd name="f21" fmla="*/ 0 f15 1"/>
                <a:gd name="f22" fmla="*/ 1793878 f16 1"/>
                <a:gd name="f23" fmla="*/ 1076327 f15 1"/>
                <a:gd name="f24" fmla="+- f17 0 f1"/>
                <a:gd name="f25" fmla="*/ f20 1 1793878"/>
                <a:gd name="f26" fmla="*/ f21 1 1076327"/>
                <a:gd name="f27" fmla="*/ f22 1 1793878"/>
                <a:gd name="f28" fmla="*/ f23 1 107632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793878" h="107632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9E8C72"/>
                </a:gs>
                <a:gs pos="100000">
                  <a:srgbClr val="BCA584"/>
                </a:gs>
              </a:gsLst>
              <a:lin ang="900000"/>
            </a:gradFill>
            <a:ln cap="flat">
              <a:noFill/>
              <a:prstDash val="solid"/>
            </a:ln>
            <a:effectLst>
              <a:outerShdw dist="43004" dir="54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142244" tIns="142244" rIns="142244" bIns="142244" anchor="ctr" anchorCtr="1" compatLnSpc="1">
              <a:noAutofit/>
            </a:bodyPr>
            <a:lstStyle/>
            <a:p>
              <a:pPr marL="0" marR="0" lvl="0" indent="0" algn="ctr" defTabSz="888997" rtl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ar-SA" sz="2000" b="0" i="0" u="none" strike="noStrike" kern="1200" cap="none" spc="0" baseline="0">
                  <a:solidFill>
                    <a:srgbClr val="FFFFFF"/>
                  </a:solidFill>
                  <a:uFillTx/>
                  <a:latin typeface="Gill Sans MT"/>
                  <a:cs typeface="Arial" pitchFamily="34"/>
                </a:rPr>
                <a:t>تحاشي الأماكن و الاصدقاء</a:t>
              </a:r>
            </a:p>
          </p:txBody>
        </p:sp>
      </p:grpSp>
      <p:sp>
        <p:nvSpPr>
          <p:cNvPr id="22" name="مستطيل 3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رسومات لا للعنف ضد الاطفال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1" y="3140963"/>
            <a:ext cx="8280916" cy="3181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1"/>
          <p:cNvSpPr/>
          <p:nvPr/>
        </p:nvSpPr>
        <p:spPr>
          <a:xfrm>
            <a:off x="6012161" y="692694"/>
            <a:ext cx="3131838" cy="792089"/>
          </a:xfrm>
          <a:prstGeom prst="rect">
            <a:avLst/>
          </a:prstGeom>
          <a:gradFill>
            <a:gsLst>
              <a:gs pos="0">
                <a:srgbClr val="0582B1"/>
              </a:gs>
              <a:gs pos="100000">
                <a:srgbClr val="009ED9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800" b="1" i="0" u="none" strike="noStrike" kern="1200" cap="none" spc="0" baseline="0">
                <a:solidFill>
                  <a:srgbClr val="FFFFFF"/>
                </a:solidFill>
                <a:uFillTx/>
                <a:latin typeface="Gill Sans MT"/>
                <a:cs typeface="Arial" pitchFamily="34"/>
              </a:rPr>
              <a:t>من هو الضحية </a:t>
            </a:r>
          </a:p>
        </p:txBody>
      </p:sp>
      <p:sp>
        <p:nvSpPr>
          <p:cNvPr id="4" name="مستطيل 2"/>
          <p:cNvSpPr/>
          <p:nvPr/>
        </p:nvSpPr>
        <p:spPr>
          <a:xfrm>
            <a:off x="3331607" y="1988838"/>
            <a:ext cx="4557662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1" i="0" u="none" strike="noStrike" kern="1200" cap="none" spc="0" baseline="0">
                <a:solidFill>
                  <a:srgbClr val="000000"/>
                </a:solidFill>
                <a:uFillTx/>
                <a:latin typeface="Gill Sans MT"/>
                <a:cs typeface="Arial" pitchFamily="34"/>
              </a:rPr>
              <a:t>هو الطالب الذي وقع عليه العنف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9179094" cy="432044"/>
          </a:xfrm>
          <a:prstGeom prst="rect">
            <a:avLst/>
          </a:prstGeom>
          <a:gradFill>
            <a:gsLst>
              <a:gs pos="0">
                <a:srgbClr val="CB5514"/>
              </a:gs>
              <a:gs pos="100000">
                <a:srgbClr val="F8620F"/>
              </a:gs>
            </a:gsLst>
            <a:lin ang="900000"/>
          </a:gradFill>
          <a:ln cap="flat">
            <a:noFill/>
            <a:prstDash val="solid"/>
          </a:ln>
          <a:effectLst>
            <a:outerShdw dist="25402" dir="5400000" algn="tl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أص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123</TotalTime>
  <Words>402</Words>
  <Application>Microsoft Macintosh PowerPoint</Application>
  <PresentationFormat>عرض على الشاشة (4:3)‏</PresentationFormat>
  <Paragraphs>87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Arial</vt:lpstr>
      <vt:lpstr>AL-Mohanad Bold</vt:lpstr>
      <vt:lpstr>Calibri</vt:lpstr>
      <vt:lpstr>Wingdings 3</vt:lpstr>
      <vt:lpstr>Times New Roman</vt:lpstr>
      <vt:lpstr>Bookman Old Style</vt:lpstr>
      <vt:lpstr>Gill Sans MT</vt:lpstr>
      <vt:lpstr>Wingdings</vt:lpstr>
      <vt:lpstr>أصل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أروى علي</dc:creator>
  <cp:lastModifiedBy>maeed Al-Zahrani</cp:lastModifiedBy>
  <cp:revision>31</cp:revision>
  <dcterms:created xsi:type="dcterms:W3CDTF">2016-08-26T05:35:06Z</dcterms:created>
  <dcterms:modified xsi:type="dcterms:W3CDTF">2017-01-13T19:53:54Z</dcterms:modified>
</cp:coreProperties>
</file>