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69" r:id="rId2"/>
    <p:sldId id="270" r:id="rId3"/>
    <p:sldId id="257" r:id="rId4"/>
    <p:sldId id="271" r:id="rId5"/>
    <p:sldId id="260" r:id="rId6"/>
    <p:sldId id="261" r:id="rId7"/>
    <p:sldId id="263" r:id="rId8"/>
    <p:sldId id="262" r:id="rId9"/>
    <p:sldId id="264" r:id="rId10"/>
    <p:sldId id="265" r:id="rId11"/>
    <p:sldId id="266" r:id="rId12"/>
    <p:sldId id="267" r:id="rId13"/>
    <p:sldId id="268" r:id="rId14"/>
    <p:sldId id="272" r:id="rId15"/>
    <p:sldId id="273" r:id="rId16"/>
    <p:sldId id="274" r:id="rId17"/>
    <p:sldId id="276" r:id="rId18"/>
    <p:sldId id="275"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2" d="100"/>
          <a:sy n="72" d="100"/>
        </p:scale>
        <p:origin x="-1908" y="-2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DD9821F3-0BC3-4AD7-8588-6FA5E979F0EA}" type="datetimeFigureOut">
              <a:rPr lang="ar-SA" smtClean="0"/>
              <a:t>06/02/40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D9821F3-0BC3-4AD7-8588-6FA5E979F0EA}" type="datetimeFigureOut">
              <a:rPr lang="ar-SA" smtClean="0"/>
              <a:t>06/02/40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D9821F3-0BC3-4AD7-8588-6FA5E979F0EA}" type="datetimeFigureOut">
              <a:rPr lang="ar-SA" smtClean="0"/>
              <a:t>06/02/40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D9821F3-0BC3-4AD7-8588-6FA5E979F0EA}" type="datetimeFigureOut">
              <a:rPr lang="ar-SA" smtClean="0"/>
              <a:t>06/02/40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DD9821F3-0BC3-4AD7-8588-6FA5E979F0EA}" type="datetimeFigureOut">
              <a:rPr lang="ar-SA" smtClean="0"/>
              <a:t>06/02/40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DD9821F3-0BC3-4AD7-8588-6FA5E979F0EA}" type="datetimeFigureOut">
              <a:rPr lang="ar-SA" smtClean="0"/>
              <a:t>06/02/40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DD9821F3-0BC3-4AD7-8588-6FA5E979F0EA}" type="datetimeFigureOut">
              <a:rPr lang="ar-SA" smtClean="0"/>
              <a:t>06/02/40</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DD9821F3-0BC3-4AD7-8588-6FA5E979F0EA}" type="datetimeFigureOut">
              <a:rPr lang="ar-SA" smtClean="0"/>
              <a:t>06/02/40</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821F3-0BC3-4AD7-8588-6FA5E979F0EA}" type="datetimeFigureOut">
              <a:rPr lang="ar-SA" smtClean="0"/>
              <a:t>06/02/40</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BFA6CCA0-2818-45AA-8811-C51154D99BDD}"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D9821F3-0BC3-4AD7-8588-6FA5E979F0EA}" type="datetimeFigureOut">
              <a:rPr lang="ar-SA" smtClean="0"/>
              <a:t>06/02/40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FA6CCA0-2818-45AA-8811-C51154D99BDD}"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DD9821F3-0BC3-4AD7-8588-6FA5E979F0EA}" type="datetimeFigureOut">
              <a:rPr lang="ar-SA" smtClean="0"/>
              <a:t>06/02/40</a:t>
            </a:fld>
            <a:endParaRPr lang="ar-SA"/>
          </a:p>
        </p:txBody>
      </p:sp>
      <p:sp>
        <p:nvSpPr>
          <p:cNvPr id="9" name="Slide Number Placeholder 8"/>
          <p:cNvSpPr>
            <a:spLocks noGrp="1"/>
          </p:cNvSpPr>
          <p:nvPr>
            <p:ph type="sldNum" sz="quarter" idx="11"/>
          </p:nvPr>
        </p:nvSpPr>
        <p:spPr/>
        <p:txBody>
          <a:bodyPr/>
          <a:lstStyle/>
          <a:p>
            <a:fld id="{BFA6CCA0-2818-45AA-8811-C51154D99BDD}"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FA6CCA0-2818-45AA-8811-C51154D99BDD}"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D9821F3-0BC3-4AD7-8588-6FA5E979F0EA}" type="datetimeFigureOut">
              <a:rPr lang="ar-SA" smtClean="0"/>
              <a:t>06/02/40</a:t>
            </a:fld>
            <a:endParaRPr lang="ar-SA"/>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32240" y="274638"/>
            <a:ext cx="1344960" cy="1143000"/>
          </a:xfrm>
        </p:spPr>
        <p:txBody>
          <a:bodyPr/>
          <a:lstStyle/>
          <a:p>
            <a:r>
              <a:rPr lang="ar-SA" dirty="0" smtClean="0"/>
              <a:t> </a:t>
            </a:r>
            <a:endParaRPr lang="ar-SA" dirty="0"/>
          </a:p>
        </p:txBody>
      </p:sp>
      <p:sp>
        <p:nvSpPr>
          <p:cNvPr id="3" name="عنصر نائب للمحتوى 2"/>
          <p:cNvSpPr>
            <a:spLocks noGrp="1"/>
          </p:cNvSpPr>
          <p:nvPr>
            <p:ph idx="1"/>
          </p:nvPr>
        </p:nvSpPr>
        <p:spPr>
          <a:xfrm>
            <a:off x="457200" y="1580728"/>
            <a:ext cx="7620000" cy="4800600"/>
          </a:xfrm>
        </p:spPr>
        <p:txBody>
          <a:bodyPr/>
          <a:lstStyle/>
          <a:p>
            <a:endParaRPr lang="ar-SA" b="1" dirty="0"/>
          </a:p>
          <a:p>
            <a:r>
              <a:rPr lang="ar-SA" b="1" dirty="0"/>
              <a:t>جامعة الملك عبدالعزيز</a:t>
            </a:r>
            <a:endParaRPr lang="en-US" dirty="0"/>
          </a:p>
          <a:p>
            <a:r>
              <a:rPr lang="ar-SA" b="1" dirty="0"/>
              <a:t>كلية الاتصال والإعلام</a:t>
            </a:r>
            <a:endParaRPr lang="en-US" dirty="0"/>
          </a:p>
          <a:p>
            <a:pPr algn="ctr"/>
            <a:endParaRPr lang="ar-SA" b="1" dirty="0" smtClean="0"/>
          </a:p>
          <a:p>
            <a:pPr algn="ctr"/>
            <a:r>
              <a:rPr lang="ar-SA" sz="3200" b="1" dirty="0" smtClean="0"/>
              <a:t>المدخل إلى وسائل الإعلام</a:t>
            </a:r>
            <a:endParaRPr lang="en-US" sz="3200" b="1" dirty="0"/>
          </a:p>
          <a:p>
            <a:pPr algn="ctr"/>
            <a:endParaRPr lang="ar-SA" b="1" dirty="0" smtClean="0"/>
          </a:p>
          <a:p>
            <a:pPr algn="ctr"/>
            <a:r>
              <a:rPr lang="ar-SA" b="1" dirty="0" smtClean="0"/>
              <a:t>د.أحمد </a:t>
            </a:r>
            <a:r>
              <a:rPr lang="ar-SA" b="1" dirty="0"/>
              <a:t>محمد قران الزهراني</a:t>
            </a:r>
            <a:endParaRPr lang="en-US" dirty="0"/>
          </a:p>
          <a:p>
            <a:pPr algn="ctr"/>
            <a:r>
              <a:rPr lang="ar-SA" dirty="0" smtClean="0"/>
              <a:t>1440هـ </a:t>
            </a:r>
            <a:r>
              <a:rPr lang="ar-SA" dirty="0"/>
              <a:t>- 2018م</a:t>
            </a:r>
            <a:endParaRPr lang="en-US" dirty="0"/>
          </a:p>
          <a:p>
            <a:pPr algn="ctr"/>
            <a:endParaRPr lang="ar-SA" dirty="0"/>
          </a:p>
          <a:p>
            <a:endParaRPr lang="ar-SA" dirty="0"/>
          </a:p>
        </p:txBody>
      </p:sp>
      <p:pic>
        <p:nvPicPr>
          <p:cNvPr id="4" name="صورة 3" descr="http://kau-identity.kau.edu.sa/Images/222/KAU_log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04249" y="332656"/>
            <a:ext cx="1051182" cy="1080120"/>
          </a:xfrm>
          <a:prstGeom prst="rect">
            <a:avLst/>
          </a:prstGeom>
          <a:noFill/>
          <a:ln>
            <a:noFill/>
          </a:ln>
        </p:spPr>
      </p:pic>
    </p:spTree>
    <p:extLst>
      <p:ext uri="{BB962C8B-B14F-4D97-AF65-F5344CB8AC3E}">
        <p14:creationId xmlns:p14="http://schemas.microsoft.com/office/powerpoint/2010/main" val="5640536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620000" cy="850106"/>
          </a:xfrm>
        </p:spPr>
        <p:txBody>
          <a:bodyPr/>
          <a:lstStyle/>
          <a:p>
            <a:pPr algn="r"/>
            <a:r>
              <a:rPr lang="ar-SA" dirty="0" smtClean="0">
                <a:solidFill>
                  <a:srgbClr val="C00000"/>
                </a:solidFill>
              </a:rPr>
              <a:t>الحاجة للعلاقات العامة </a:t>
            </a:r>
            <a:r>
              <a:rPr lang="ar-SA" dirty="0" smtClean="0">
                <a:solidFill>
                  <a:schemeClr val="accent3">
                    <a:lumMod val="50000"/>
                  </a:schemeClr>
                </a:solidFill>
              </a:rPr>
              <a:t>:</a:t>
            </a:r>
            <a:endParaRPr lang="ar-SA" dirty="0">
              <a:solidFill>
                <a:schemeClr val="accent3">
                  <a:lumMod val="50000"/>
                </a:schemeClr>
              </a:solidFill>
            </a:endParaRPr>
          </a:p>
        </p:txBody>
      </p:sp>
      <p:sp>
        <p:nvSpPr>
          <p:cNvPr id="3" name="عنصر نائب للمحتوى 2"/>
          <p:cNvSpPr>
            <a:spLocks noGrp="1"/>
          </p:cNvSpPr>
          <p:nvPr>
            <p:ph idx="1"/>
          </p:nvPr>
        </p:nvSpPr>
        <p:spPr>
          <a:xfrm>
            <a:off x="0" y="1124744"/>
            <a:ext cx="8460432" cy="5276056"/>
          </a:xfrm>
        </p:spPr>
        <p:txBody>
          <a:bodyPr>
            <a:normAutofit/>
          </a:bodyPr>
          <a:lstStyle/>
          <a:p>
            <a:r>
              <a:rPr lang="ar-SA" sz="2400" b="1" dirty="0" smtClean="0"/>
              <a:t>نظراً لصعوبة اتصال المنظمة المجتمعية سواء كانت سياسية أو صناعية أو تجارية أو غيرها بأفراد جمهورها بصورة مباشرة فإنها تلجأ الى برامج اتصالية تستخدم فيها كل الوسائل التي تمكنها من الوصول الى جمهورها, ولهذا تلجأ الى انشاء إدارة علاقات عامة للاتصال بالجمهور بسبب العوامل التالية :</a:t>
            </a:r>
          </a:p>
          <a:p>
            <a:endParaRPr lang="ar-SA" sz="2400" b="1" dirty="0" smtClean="0"/>
          </a:p>
          <a:p>
            <a:r>
              <a:rPr lang="ar-SA" sz="2400" b="1" dirty="0" smtClean="0"/>
              <a:t>1- تطور وسائل الاتصال التي ساعدت المؤسسات للاتصال بالجمهور.</a:t>
            </a:r>
          </a:p>
          <a:p>
            <a:r>
              <a:rPr lang="ar-SA" sz="2400" b="1" dirty="0" smtClean="0"/>
              <a:t>2- تضخم الأعمال في المنشآت الحكومية والأهلية .</a:t>
            </a:r>
          </a:p>
          <a:p>
            <a:r>
              <a:rPr lang="ar-SA" sz="2400" b="1" dirty="0" smtClean="0"/>
              <a:t>3- ارتفاع المستوى التعليمي بين أفراد المجتمع .</a:t>
            </a:r>
          </a:p>
          <a:p>
            <a:r>
              <a:rPr lang="ar-SA" sz="2400" b="1" dirty="0" smtClean="0"/>
              <a:t>4- تطور تعليم فنون العلاقات العامة أكاديمياً وتطبيقياً.</a:t>
            </a:r>
          </a:p>
          <a:p>
            <a:r>
              <a:rPr lang="ar-SA" sz="2400" b="1" dirty="0" smtClean="0"/>
              <a:t>5- الاحتفاظ </a:t>
            </a:r>
            <a:r>
              <a:rPr lang="ar-SA" sz="2400" b="1" dirty="0"/>
              <a:t>بأسرار العملاء السابقين والحالتين.</a:t>
            </a:r>
            <a:endParaRPr lang="en-US" sz="2400" b="1" dirty="0"/>
          </a:p>
          <a:p>
            <a:r>
              <a:rPr lang="ar-SA" sz="2400" b="1" dirty="0" smtClean="0"/>
              <a:t>6- تأييد </a:t>
            </a:r>
            <a:r>
              <a:rPr lang="ar-SA" sz="2400" b="1" dirty="0"/>
              <a:t>كل الجهود </a:t>
            </a:r>
            <a:r>
              <a:rPr lang="ar-SA" sz="2400" b="1" dirty="0" smtClean="0"/>
              <a:t>التي </a:t>
            </a:r>
            <a:r>
              <a:rPr lang="ar-SA" sz="2400" b="1" dirty="0"/>
              <a:t>تستهدف رفع المستوى </a:t>
            </a:r>
            <a:r>
              <a:rPr lang="ar-SA" sz="2400" b="1" dirty="0" smtClean="0"/>
              <a:t>العلمي والفني </a:t>
            </a:r>
            <a:r>
              <a:rPr lang="ar-SA" sz="2400" b="1" dirty="0"/>
              <a:t>للعاملين </a:t>
            </a:r>
            <a:r>
              <a:rPr lang="ar-SA" sz="2400" b="1" dirty="0" smtClean="0"/>
              <a:t>في </a:t>
            </a:r>
            <a:r>
              <a:rPr lang="ar-SA" sz="2400" b="1" dirty="0"/>
              <a:t>مجال العلاقات العامة.</a:t>
            </a:r>
            <a:endParaRPr lang="en-US" sz="2400" b="1" dirty="0"/>
          </a:p>
          <a:p>
            <a:endParaRPr lang="ar-SA" sz="2400" b="1" dirty="0"/>
          </a:p>
        </p:txBody>
      </p:sp>
    </p:spTree>
    <p:extLst>
      <p:ext uri="{BB962C8B-B14F-4D97-AF65-F5344CB8AC3E}">
        <p14:creationId xmlns:p14="http://schemas.microsoft.com/office/powerpoint/2010/main" val="25029347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solidFill>
                  <a:srgbClr val="C00000"/>
                </a:solidFill>
              </a:rPr>
              <a:t>خطوات (مراحل) العلاقات العامة :</a:t>
            </a:r>
            <a:endParaRPr lang="ar-SA" dirty="0">
              <a:solidFill>
                <a:srgbClr val="C00000"/>
              </a:solidFill>
            </a:endParaRPr>
          </a:p>
        </p:txBody>
      </p:sp>
      <p:sp>
        <p:nvSpPr>
          <p:cNvPr id="3" name="عنصر نائب للمحتوى 2"/>
          <p:cNvSpPr>
            <a:spLocks noGrp="1"/>
          </p:cNvSpPr>
          <p:nvPr>
            <p:ph idx="1"/>
          </p:nvPr>
        </p:nvSpPr>
        <p:spPr>
          <a:xfrm>
            <a:off x="0" y="1196752"/>
            <a:ext cx="8316416" cy="5544616"/>
          </a:xfrm>
        </p:spPr>
        <p:txBody>
          <a:bodyPr>
            <a:noAutofit/>
          </a:bodyPr>
          <a:lstStyle/>
          <a:p>
            <a:r>
              <a:rPr lang="ar-SA" sz="2400" b="1" dirty="0" smtClean="0"/>
              <a:t>إن هدف العلاقات العامة هو كسب ثقة الجمهور وتحقيق التفاهم المتبادل بين المنشأة وجماهيرها من خلال الاتصالات المستمرة والسياسات  ويتطلب ذلك أن تؤدي العلاقات العامة مهامها بشكل منظم وعلمي ومنطقي باتباع الخطوات التالية :</a:t>
            </a:r>
          </a:p>
          <a:p>
            <a:r>
              <a:rPr lang="ar-SA" sz="2400" b="1" dirty="0" smtClean="0">
                <a:solidFill>
                  <a:srgbClr val="7030A0"/>
                </a:solidFill>
              </a:rPr>
              <a:t>1- البحوث :</a:t>
            </a:r>
          </a:p>
          <a:p>
            <a:r>
              <a:rPr lang="ar-SA" sz="2400" b="1" dirty="0" smtClean="0"/>
              <a:t>من خلال اجراء الدراسات والبحوث وجمع البيانات والمعلومات وتحليلها ثم استخلاص النتائج ومن أهم البحوث البحث الوصفي – البحث التحليلي –البحث المكتبي .</a:t>
            </a:r>
          </a:p>
          <a:p>
            <a:r>
              <a:rPr lang="ar-SA" sz="2400" b="1" dirty="0" smtClean="0">
                <a:solidFill>
                  <a:srgbClr val="7030A0"/>
                </a:solidFill>
              </a:rPr>
              <a:t>2-التخطيط :</a:t>
            </a:r>
          </a:p>
          <a:p>
            <a:r>
              <a:rPr lang="ar-SA" sz="2400" b="1" dirty="0" smtClean="0"/>
              <a:t>بعد القيام بالبحوث اللازمة ومعرفة الآراء واتجاهات الجماهير تقوم ادارة العلاقات العامة بإعداد خطوات طويلة وقصيرة المدى وبرامج تفصيلية  تحدد عمليات التنظيم لسياسة المؤسسة والتي من خلالها تنفذ برامجها وحملاتها الإعلامية .</a:t>
            </a:r>
          </a:p>
          <a:p>
            <a:endParaRPr lang="ar-SA" sz="2400" b="1" dirty="0"/>
          </a:p>
          <a:p>
            <a:endParaRPr lang="ar-SA" sz="2400" b="1" dirty="0"/>
          </a:p>
        </p:txBody>
      </p:sp>
    </p:spTree>
    <p:extLst>
      <p:ext uri="{BB962C8B-B14F-4D97-AF65-F5344CB8AC3E}">
        <p14:creationId xmlns:p14="http://schemas.microsoft.com/office/powerpoint/2010/main" val="22443870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692696"/>
            <a:ext cx="8316416" cy="5544616"/>
          </a:xfrm>
        </p:spPr>
        <p:txBody>
          <a:bodyPr>
            <a:noAutofit/>
          </a:bodyPr>
          <a:lstStyle/>
          <a:p>
            <a:r>
              <a:rPr lang="ar-SA" sz="2400" b="1" dirty="0" smtClean="0">
                <a:solidFill>
                  <a:srgbClr val="7030A0"/>
                </a:solidFill>
              </a:rPr>
              <a:t>3-التنسيق :</a:t>
            </a:r>
          </a:p>
          <a:p>
            <a:r>
              <a:rPr lang="ar-SA" sz="2400" b="1" dirty="0" smtClean="0"/>
              <a:t>ويشمل الانسجام والترابط فيما بين اتصال الادارة العليا من ناحية ومديري الادارات من ناحية أخرى لتنسيق العمل بين الجميع طبقاً للسياسات الموضوعة للاتصال بالجمهور الداخلي والخارجي .</a:t>
            </a:r>
          </a:p>
          <a:p>
            <a:r>
              <a:rPr lang="ar-SA" sz="2400" b="1" dirty="0" smtClean="0">
                <a:solidFill>
                  <a:srgbClr val="7030A0"/>
                </a:solidFill>
              </a:rPr>
              <a:t>4- الاتصال :</a:t>
            </a:r>
          </a:p>
          <a:p>
            <a:r>
              <a:rPr lang="ar-SA" sz="2400" b="1" dirty="0" smtClean="0"/>
              <a:t>ويقصد به البدء في تنفيذ برامج العلاقات الموضوعة باستخدام وسائل الاتصال المناسبة لتوصيل المعلومات المطلوبة عن طريق النشر والصحافة والمطبوعات والاعلان والافلام والصور لجماهير المؤسسة .</a:t>
            </a:r>
          </a:p>
          <a:p>
            <a:r>
              <a:rPr lang="ar-SA" sz="2400" b="1" dirty="0" smtClean="0">
                <a:solidFill>
                  <a:srgbClr val="7030A0"/>
                </a:solidFill>
              </a:rPr>
              <a:t>5-التقويم :</a:t>
            </a:r>
          </a:p>
          <a:p>
            <a:r>
              <a:rPr lang="ar-SA" sz="2400" b="1" dirty="0" smtClean="0"/>
              <a:t> ويمثل الخطوة الأخيرة في عملية العلاقات العامة ويهم إلى قياس مدى نجاح خطط العلاقات العامة والتعرف على أوجه القصور ومحاولة تفاديها عند إعداد</a:t>
            </a:r>
          </a:p>
          <a:p>
            <a:r>
              <a:rPr lang="ar-SA" sz="2400" b="1" dirty="0" smtClean="0"/>
              <a:t>الخطط التالية , أي مقياس المخرجات في ضوء الأهداف .</a:t>
            </a:r>
            <a:endParaRPr lang="ar-SA" sz="2400" b="1" dirty="0"/>
          </a:p>
        </p:txBody>
      </p:sp>
    </p:spTree>
    <p:extLst>
      <p:ext uri="{BB962C8B-B14F-4D97-AF65-F5344CB8AC3E}">
        <p14:creationId xmlns:p14="http://schemas.microsoft.com/office/powerpoint/2010/main" val="25311771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smtClean="0">
                <a:solidFill>
                  <a:srgbClr val="C00000"/>
                </a:solidFill>
              </a:rPr>
              <a:t>مستويات إدارات العلاقات العامة</a:t>
            </a:r>
            <a:endParaRPr lang="ar-SA" b="1" dirty="0">
              <a:solidFill>
                <a:srgbClr val="C00000"/>
              </a:solidFill>
            </a:endParaRPr>
          </a:p>
        </p:txBody>
      </p:sp>
      <p:sp>
        <p:nvSpPr>
          <p:cNvPr id="3" name="عنصر نائب للمحتوى 2"/>
          <p:cNvSpPr>
            <a:spLocks noGrp="1"/>
          </p:cNvSpPr>
          <p:nvPr>
            <p:ph idx="1"/>
          </p:nvPr>
        </p:nvSpPr>
        <p:spPr/>
        <p:txBody>
          <a:bodyPr>
            <a:normAutofit/>
          </a:bodyPr>
          <a:lstStyle/>
          <a:p>
            <a:r>
              <a:rPr lang="ar-SA" sz="2800" b="1" smtClean="0"/>
              <a:t>تنقسم إدارات العلاقات العامة الى مستويات عديدة حسب أهمية المنشأة وحجمها ودورها، ولعلنا هنا نقسمها إلى ثلاثة أقسام:</a:t>
            </a:r>
          </a:p>
          <a:p>
            <a:r>
              <a:rPr lang="ar-SA" sz="2400" b="1" smtClean="0">
                <a:solidFill>
                  <a:srgbClr val="0070C0"/>
                </a:solidFill>
              </a:rPr>
              <a:t>أولا: المستوى الأول: </a:t>
            </a:r>
            <a:r>
              <a:rPr lang="ar-SA" sz="2400" b="1" smtClean="0"/>
              <a:t>وهو يخص الشركات الكبرى التي تتسم بالعالمية مثل شركة أرامكو، سابك، سامسونج، أبل، وشكات السيارات، والشركات الكبرى المؤثرة في الاقتصاد العالمي.</a:t>
            </a:r>
          </a:p>
          <a:p>
            <a:r>
              <a:rPr lang="ar-SA" sz="2400" b="1" smtClean="0">
                <a:solidFill>
                  <a:srgbClr val="0070C0"/>
                </a:solidFill>
              </a:rPr>
              <a:t>ثانيا: المستوى الثاني: </a:t>
            </a:r>
            <a:r>
              <a:rPr lang="ar-SA" sz="2400" b="1" smtClean="0"/>
              <a:t>ويخص القطاعات الحكومية كالوزارات، والشركات المحلية الكبيرة، كشركات الاتصالات.</a:t>
            </a:r>
          </a:p>
          <a:p>
            <a:r>
              <a:rPr lang="ar-SA" sz="2400" b="1" smtClean="0">
                <a:solidFill>
                  <a:srgbClr val="0070C0"/>
                </a:solidFill>
              </a:rPr>
              <a:t>ثالثا، المستوى الثالث: </a:t>
            </a:r>
            <a:r>
              <a:rPr lang="ar-SA" sz="2400" b="1" smtClean="0"/>
              <a:t>ويخص الإدارات الحكومية في المناطق والشركات الصغيرة. ( إمارات المناطق، والإدارات الأخرى ، والغرف التجارية وغيرها ).</a:t>
            </a:r>
            <a:endParaRPr lang="ar-SA" sz="2400" b="1" dirty="0"/>
          </a:p>
        </p:txBody>
      </p:sp>
    </p:spTree>
    <p:extLst>
      <p:ext uri="{BB962C8B-B14F-4D97-AF65-F5344CB8AC3E}">
        <p14:creationId xmlns:p14="http://schemas.microsoft.com/office/powerpoint/2010/main" val="33182541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88640"/>
            <a:ext cx="7920880" cy="6192688"/>
          </a:xfrm>
        </p:spPr>
        <p:txBody>
          <a:bodyPr>
            <a:noAutofit/>
          </a:bodyPr>
          <a:lstStyle/>
          <a:p>
            <a:pPr>
              <a:lnSpc>
                <a:spcPct val="115000"/>
              </a:lnSpc>
              <a:spcAft>
                <a:spcPts val="1000"/>
              </a:spcAft>
            </a:pPr>
            <a:r>
              <a:rPr lang="ar-SA" sz="2800" dirty="0">
                <a:solidFill>
                  <a:srgbClr val="C00000"/>
                </a:solidFill>
                <a:ea typeface="Calibri"/>
              </a:rPr>
              <a:t> </a:t>
            </a:r>
            <a:r>
              <a:rPr lang="ar-SA" sz="2800" b="1" dirty="0" smtClean="0">
                <a:solidFill>
                  <a:srgbClr val="C00000"/>
                </a:solidFill>
                <a:ea typeface="Calibri"/>
              </a:rPr>
              <a:t>موظف </a:t>
            </a:r>
            <a:r>
              <a:rPr lang="ar-SA" sz="2800" b="1" dirty="0">
                <a:solidFill>
                  <a:srgbClr val="C00000"/>
                </a:solidFill>
                <a:ea typeface="Calibri"/>
              </a:rPr>
              <a:t>( مسؤول ) العلاقات العامة:</a:t>
            </a:r>
            <a:endParaRPr lang="en-US" sz="1800" dirty="0">
              <a:solidFill>
                <a:srgbClr val="C00000"/>
              </a:solidFill>
              <a:ea typeface="Calibri"/>
              <a:cs typeface="Arial"/>
            </a:endParaRPr>
          </a:p>
          <a:p>
            <a:pPr>
              <a:lnSpc>
                <a:spcPct val="115000"/>
              </a:lnSpc>
              <a:spcAft>
                <a:spcPts val="1000"/>
              </a:spcAft>
            </a:pPr>
            <a:r>
              <a:rPr lang="ar-SA" sz="2800" dirty="0">
                <a:ea typeface="Calibri"/>
              </a:rPr>
              <a:t>هو الموظف الذي يتمتع بعلاقات متنوعة وإيجابية مع الجمهور الداخلي والخارجي </a:t>
            </a:r>
            <a:r>
              <a:rPr lang="ar-SA" sz="2800" dirty="0" smtClean="0">
                <a:ea typeface="Calibri"/>
              </a:rPr>
              <a:t>للمنشأة، ويمتلك مهارات بناء تلك العلاقات وتوظيفها لصالح المنشأة.</a:t>
            </a:r>
          </a:p>
          <a:p>
            <a:pPr>
              <a:lnSpc>
                <a:spcPct val="115000"/>
              </a:lnSpc>
              <a:spcAft>
                <a:spcPts val="1000"/>
              </a:spcAft>
            </a:pPr>
            <a:r>
              <a:rPr lang="ar-SA" sz="2800" b="1" dirty="0" smtClean="0">
                <a:solidFill>
                  <a:srgbClr val="C00000"/>
                </a:solidFill>
                <a:ea typeface="Calibri"/>
              </a:rPr>
              <a:t>وظيفة </a:t>
            </a:r>
            <a:r>
              <a:rPr lang="ar-SA" sz="2800" b="1" dirty="0">
                <a:solidFill>
                  <a:srgbClr val="C00000"/>
                </a:solidFill>
                <a:ea typeface="Calibri"/>
              </a:rPr>
              <a:t>مسؤول العلاقات </a:t>
            </a:r>
            <a:r>
              <a:rPr lang="ar-SA" sz="2800" b="1" dirty="0" smtClean="0">
                <a:solidFill>
                  <a:srgbClr val="C00000"/>
                </a:solidFill>
                <a:ea typeface="Calibri"/>
              </a:rPr>
              <a:t>العامة: </a:t>
            </a:r>
            <a:endParaRPr lang="en-US" sz="1800" dirty="0">
              <a:solidFill>
                <a:srgbClr val="C00000"/>
              </a:solidFill>
              <a:ea typeface="Calibri"/>
              <a:cs typeface="Arial"/>
            </a:endParaRPr>
          </a:p>
          <a:p>
            <a:pPr>
              <a:lnSpc>
                <a:spcPct val="115000"/>
              </a:lnSpc>
              <a:spcAft>
                <a:spcPts val="1000"/>
              </a:spcAft>
            </a:pPr>
            <a:r>
              <a:rPr lang="ar-SA" sz="2800" dirty="0">
                <a:ea typeface="Calibri"/>
              </a:rPr>
              <a:t>يلعب موظف العلاقات العامة دورا كبيرا في خدمة المنشأة التي ينتمي اليها وذلك من خلال السعي الدائم إلى تحسين صورة المنشأة وإظهارها بالصورة الإيجابية والرد على المغالطات والإشاعات التي قد تمس المنشأة</a:t>
            </a:r>
            <a:r>
              <a:rPr lang="ar-SA" sz="2800" dirty="0" smtClean="0">
                <a:ea typeface="Calibri"/>
              </a:rPr>
              <a:t>،</a:t>
            </a:r>
            <a:r>
              <a:rPr lang="ar-SA" sz="2800" dirty="0">
                <a:ea typeface="Calibri"/>
              </a:rPr>
              <a:t> بشكل مقبول ومنطقي ومدعوم بالأدلة والبراهين </a:t>
            </a:r>
            <a:r>
              <a:rPr lang="ar-SA" sz="2800" dirty="0" smtClean="0">
                <a:ea typeface="Calibri"/>
              </a:rPr>
              <a:t>والحقائق، ونشر </a:t>
            </a:r>
            <a:r>
              <a:rPr lang="ar-SA" sz="2800" dirty="0">
                <a:ea typeface="Calibri"/>
              </a:rPr>
              <a:t>المنجزات والتطورات التي قد تعكس صورة حسنة عنها.</a:t>
            </a:r>
            <a:endParaRPr lang="en-US" sz="1800" dirty="0">
              <a:ea typeface="Calibri"/>
              <a:cs typeface="Arial"/>
            </a:endParaRPr>
          </a:p>
          <a:p>
            <a:endParaRPr lang="ar-SA" sz="2800" dirty="0"/>
          </a:p>
        </p:txBody>
      </p:sp>
    </p:spTree>
    <p:extLst>
      <p:ext uri="{BB962C8B-B14F-4D97-AF65-F5344CB8AC3E}">
        <p14:creationId xmlns:p14="http://schemas.microsoft.com/office/powerpoint/2010/main" val="33391836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521296"/>
            <a:ext cx="8352928" cy="5860032"/>
          </a:xfrm>
        </p:spPr>
        <p:txBody>
          <a:bodyPr>
            <a:noAutofit/>
          </a:bodyPr>
          <a:lstStyle/>
          <a:p>
            <a:pPr marL="114300" indent="0">
              <a:buNone/>
            </a:pPr>
            <a:r>
              <a:rPr lang="ar-SA" sz="3200" b="1" dirty="0" smtClean="0">
                <a:solidFill>
                  <a:srgbClr val="C00000"/>
                </a:solidFill>
              </a:rPr>
              <a:t>مواصفات </a:t>
            </a:r>
            <a:r>
              <a:rPr lang="ar-SA" sz="3200" b="1" dirty="0">
                <a:solidFill>
                  <a:srgbClr val="C00000"/>
                </a:solidFill>
              </a:rPr>
              <a:t>مسؤول العلاقات </a:t>
            </a:r>
            <a:r>
              <a:rPr lang="ar-SA" sz="3200" b="1" dirty="0" smtClean="0">
                <a:solidFill>
                  <a:srgbClr val="C00000"/>
                </a:solidFill>
              </a:rPr>
              <a:t>العامة:</a:t>
            </a:r>
          </a:p>
          <a:p>
            <a:pPr marL="628650" indent="-514350">
              <a:buFont typeface="+mj-lt"/>
              <a:buAutoNum type="arabicPeriod"/>
            </a:pPr>
            <a:r>
              <a:rPr lang="ar-SA" sz="3200" dirty="0" smtClean="0"/>
              <a:t>يجب </a:t>
            </a:r>
            <a:r>
              <a:rPr lang="ar-SA" sz="3200" dirty="0"/>
              <a:t>أن يكون ذا مستوى جيد من التحصيل العلمي والتدريب المهني والتقني.</a:t>
            </a:r>
          </a:p>
          <a:p>
            <a:pPr marL="628650" indent="-514350">
              <a:buAutoNum type="arabicPeriod" startAt="2"/>
            </a:pPr>
            <a:r>
              <a:rPr lang="ar-SA" sz="3200" dirty="0" smtClean="0"/>
              <a:t>يجب </a:t>
            </a:r>
            <a:r>
              <a:rPr lang="ar-SA" sz="3200" dirty="0"/>
              <a:t>أن يكون على علم ومعرفة بتقنيات الاتصال وأن يكون لديه دراية جيدة بتكنولوجيا المعلومات المتطورة </a:t>
            </a:r>
            <a:r>
              <a:rPr lang="ar-SA" sz="3200" dirty="0" smtClean="0"/>
              <a:t>.</a:t>
            </a:r>
          </a:p>
          <a:p>
            <a:pPr marL="628650" indent="-514350">
              <a:buAutoNum type="arabicPeriod" startAt="2"/>
            </a:pPr>
            <a:r>
              <a:rPr lang="ar-SA" sz="3200" dirty="0" smtClean="0"/>
              <a:t>القدرة </a:t>
            </a:r>
            <a:r>
              <a:rPr lang="ar-SA" sz="3200" dirty="0"/>
              <a:t>على وضع الاستراتيجيات التي تمكنه من التواصل داخل المنشأة وخارجها.</a:t>
            </a:r>
          </a:p>
          <a:p>
            <a:pPr marL="628650" indent="-514350">
              <a:buAutoNum type="arabicPeriod" startAt="4"/>
            </a:pPr>
            <a:r>
              <a:rPr lang="ar-SA" sz="3200" dirty="0" smtClean="0"/>
              <a:t>أن </a:t>
            </a:r>
            <a:r>
              <a:rPr lang="ar-SA" sz="3200" dirty="0"/>
              <a:t>يكون قادرا على إدارة الوقت بطريقة جيدة حتى </a:t>
            </a:r>
            <a:r>
              <a:rPr lang="ar-SA" sz="3200" dirty="0" smtClean="0"/>
              <a:t>يستطيع إتمام </a:t>
            </a:r>
            <a:r>
              <a:rPr lang="ar-SA" sz="3200" dirty="0"/>
              <a:t>مهامه </a:t>
            </a:r>
            <a:r>
              <a:rPr lang="ar-SA" sz="3200" dirty="0" smtClean="0"/>
              <a:t>بسهولة.</a:t>
            </a:r>
          </a:p>
          <a:p>
            <a:pPr marL="628650" indent="-514350">
              <a:buAutoNum type="arabicPeriod" startAt="5"/>
            </a:pPr>
            <a:endParaRPr lang="ar-SA" sz="2800" dirty="0"/>
          </a:p>
          <a:p>
            <a:pPr marL="628650" indent="-514350">
              <a:buAutoNum type="arabicPeriod" startAt="5"/>
            </a:pPr>
            <a:endParaRPr lang="ar-SA" sz="2800" dirty="0" smtClean="0"/>
          </a:p>
          <a:p>
            <a:pPr marL="114300" indent="0">
              <a:buNone/>
            </a:pPr>
            <a:endParaRPr lang="ar-SA" sz="2800" dirty="0"/>
          </a:p>
          <a:p>
            <a:pPr marL="114300" indent="0">
              <a:buNone/>
            </a:pPr>
            <a:endParaRPr lang="ar-SA" sz="2800" dirty="0"/>
          </a:p>
        </p:txBody>
      </p:sp>
    </p:spTree>
    <p:extLst>
      <p:ext uri="{BB962C8B-B14F-4D97-AF65-F5344CB8AC3E}">
        <p14:creationId xmlns:p14="http://schemas.microsoft.com/office/powerpoint/2010/main" val="9894181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188640"/>
            <a:ext cx="8136904" cy="6480720"/>
          </a:xfrm>
        </p:spPr>
        <p:txBody>
          <a:bodyPr>
            <a:noAutofit/>
          </a:bodyPr>
          <a:lstStyle/>
          <a:p>
            <a:pPr marL="114300" indent="0">
              <a:buNone/>
            </a:pPr>
            <a:r>
              <a:rPr lang="ar-SA" sz="3200" dirty="0" smtClean="0"/>
              <a:t>5- يجب </a:t>
            </a:r>
            <a:r>
              <a:rPr lang="ar-SA" sz="3200" dirty="0"/>
              <a:t>أن يتقن فنون ومهارات إنشاء العلاقات الجيدة، حتى يتمكن من إدارة الموظفين وأن يكون لديه خبرة بالأسلوب الأمثل للتواصل معهم.</a:t>
            </a:r>
          </a:p>
          <a:p>
            <a:pPr marL="114300" indent="0">
              <a:buNone/>
            </a:pPr>
            <a:r>
              <a:rPr lang="ar-SA" sz="3200" dirty="0" smtClean="0"/>
              <a:t>6- </a:t>
            </a:r>
            <a:r>
              <a:rPr lang="ar-SA" sz="3200" dirty="0" smtClean="0"/>
              <a:t>أن </a:t>
            </a:r>
            <a:r>
              <a:rPr lang="ar-SA" sz="3200" dirty="0"/>
              <a:t>يكون على دراية بالمنهج العلمي لإجراء البحوث والدراسات أو تقييمها بعد تكليف جهة ما للقيام بها.</a:t>
            </a:r>
          </a:p>
          <a:p>
            <a:pPr marL="114300" indent="0">
              <a:buNone/>
            </a:pPr>
            <a:r>
              <a:rPr lang="ar-SA" sz="3200" dirty="0" smtClean="0"/>
              <a:t>7- أن </a:t>
            </a:r>
            <a:r>
              <a:rPr lang="ar-SA" sz="3200" dirty="0"/>
              <a:t>يتحلى بالصبر واتساع الأفق للتعامل مع الأحداث والمشكلات التي تواجه المنشأة أو التي قد تواجهه.</a:t>
            </a:r>
          </a:p>
          <a:p>
            <a:pPr marL="114300" indent="0">
              <a:buNone/>
            </a:pPr>
            <a:r>
              <a:rPr lang="ar-SA" sz="3200" dirty="0" smtClean="0"/>
              <a:t>8- أن </a:t>
            </a:r>
            <a:r>
              <a:rPr lang="ar-SA" sz="3200" dirty="0"/>
              <a:t>يتحلى بالأخلاق والتعامل الحسن مع موظفيه ومع الجمهور الخارجي للمنشأة، وأن يتسم بالموضوعية والمصداقية.</a:t>
            </a:r>
          </a:p>
          <a:p>
            <a:pPr marL="114300" indent="0">
              <a:buNone/>
            </a:pPr>
            <a:r>
              <a:rPr lang="ar-SA" sz="3200" dirty="0" smtClean="0"/>
              <a:t>9- أن </a:t>
            </a:r>
            <a:r>
              <a:rPr lang="ar-SA" sz="3200" dirty="0"/>
              <a:t>يكون على قدر كبير من الثقافة والاطلاع المستمر</a:t>
            </a:r>
            <a:r>
              <a:rPr lang="ar-SA" sz="3200" dirty="0" smtClean="0"/>
              <a:t>.</a:t>
            </a:r>
            <a:endParaRPr lang="ar-SA" sz="3200" dirty="0"/>
          </a:p>
        </p:txBody>
      </p:sp>
    </p:spTree>
    <p:extLst>
      <p:ext uri="{BB962C8B-B14F-4D97-AF65-F5344CB8AC3E}">
        <p14:creationId xmlns:p14="http://schemas.microsoft.com/office/powerpoint/2010/main" val="14168063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764704"/>
            <a:ext cx="7920880" cy="5910401"/>
          </a:xfrm>
          <a:prstGeom prst="rect">
            <a:avLst/>
          </a:prstGeom>
        </p:spPr>
        <p:txBody>
          <a:bodyPr wrap="square">
            <a:spAutoFit/>
          </a:bodyPr>
          <a:lstStyle/>
          <a:p>
            <a:pPr marL="114300" indent="0">
              <a:lnSpc>
                <a:spcPct val="150000"/>
              </a:lnSpc>
              <a:buNone/>
            </a:pPr>
            <a:endParaRPr lang="ar-SA" sz="3200" dirty="0"/>
          </a:p>
          <a:p>
            <a:pPr marL="114300" indent="0">
              <a:lnSpc>
                <a:spcPct val="150000"/>
              </a:lnSpc>
              <a:buNone/>
            </a:pPr>
            <a:r>
              <a:rPr lang="ar-SA" sz="3200" dirty="0"/>
              <a:t>10- أن تكون لديه القدرة على متابعة الأخبار والأحداث في كل المجالات وخاصة تلك المجالات التي لها علاقة بعمله.</a:t>
            </a:r>
          </a:p>
          <a:p>
            <a:pPr marL="114300" indent="0">
              <a:lnSpc>
                <a:spcPct val="150000"/>
              </a:lnSpc>
              <a:buNone/>
            </a:pPr>
            <a:r>
              <a:rPr lang="ar-SA" sz="3200" dirty="0"/>
              <a:t>11- أن تكون لديه معرفة بفنون العمل الصحفي والإعلامي.</a:t>
            </a:r>
          </a:p>
          <a:p>
            <a:pPr marL="114300" indent="0">
              <a:lnSpc>
                <a:spcPct val="150000"/>
              </a:lnSpc>
              <a:buNone/>
            </a:pPr>
            <a:r>
              <a:rPr lang="ar-SA" sz="3200" dirty="0"/>
              <a:t>12- أن تكون لديه المقدرة على التعامل مع الأزمات وسرعة التجاوب والتفاعل معها.</a:t>
            </a:r>
          </a:p>
          <a:p>
            <a:pPr marL="114300" indent="0">
              <a:lnSpc>
                <a:spcPct val="150000"/>
              </a:lnSpc>
              <a:buNone/>
            </a:pPr>
            <a:r>
              <a:rPr lang="ar-SA" sz="3200" dirty="0"/>
              <a:t>13- أن يكون حسن المظهر، لبق الحديث، دائم الابتسامة.</a:t>
            </a:r>
          </a:p>
          <a:p>
            <a:pPr>
              <a:lnSpc>
                <a:spcPct val="150000"/>
              </a:lnSpc>
            </a:pPr>
            <a:endParaRPr lang="ar-SA" sz="3200" dirty="0"/>
          </a:p>
        </p:txBody>
      </p:sp>
    </p:spTree>
    <p:extLst>
      <p:ext uri="{BB962C8B-B14F-4D97-AF65-F5344CB8AC3E}">
        <p14:creationId xmlns:p14="http://schemas.microsoft.com/office/powerpoint/2010/main" val="9463168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347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114300" indent="0" algn="ctr">
              <a:buNone/>
            </a:pPr>
            <a:endParaRPr lang="ar-SA" sz="8000" dirty="0" smtClean="0">
              <a:solidFill>
                <a:srgbClr val="FF0000"/>
              </a:solidFill>
            </a:endParaRPr>
          </a:p>
          <a:p>
            <a:pPr marL="114300" indent="0" algn="ctr">
              <a:buNone/>
            </a:pPr>
            <a:r>
              <a:rPr lang="ar-SA" sz="8000" b="1" dirty="0" smtClean="0">
                <a:solidFill>
                  <a:srgbClr val="FF0000"/>
                </a:solidFill>
              </a:rPr>
              <a:t>العلاقات العامة</a:t>
            </a:r>
            <a:endParaRPr lang="ar-SA" sz="8000" b="1" dirty="0">
              <a:solidFill>
                <a:srgbClr val="FF0000"/>
              </a:solidFill>
            </a:endParaRPr>
          </a:p>
        </p:txBody>
      </p:sp>
    </p:spTree>
    <p:extLst>
      <p:ext uri="{BB962C8B-B14F-4D97-AF65-F5344CB8AC3E}">
        <p14:creationId xmlns:p14="http://schemas.microsoft.com/office/powerpoint/2010/main" val="7112901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4624"/>
            <a:ext cx="7620000" cy="1008112"/>
          </a:xfrm>
        </p:spPr>
        <p:txBody>
          <a:bodyPr/>
          <a:lstStyle/>
          <a:p>
            <a:pPr algn="r"/>
            <a:r>
              <a:rPr lang="ar-SA" sz="4400" dirty="0" smtClean="0">
                <a:solidFill>
                  <a:srgbClr val="FF0000"/>
                </a:solidFill>
                <a:latin typeface="Monotype Koufi" pitchFamily="2" charset="-78"/>
                <a:ea typeface="Monotype Koufi" pitchFamily="2" charset="-78"/>
                <a:cs typeface="Monotype Koufi" pitchFamily="2" charset="-78"/>
              </a:rPr>
              <a:t>تعريف العلاقات العامة :</a:t>
            </a:r>
            <a:endParaRPr lang="ar-SA" sz="4400" dirty="0">
              <a:solidFill>
                <a:srgbClr val="FF0000"/>
              </a:solidFill>
              <a:latin typeface="Monotype Koufi" pitchFamily="2" charset="-78"/>
              <a:ea typeface="Monotype Koufi" pitchFamily="2" charset="-78"/>
              <a:cs typeface="Monotype Koufi" pitchFamily="2" charset="-78"/>
            </a:endParaRPr>
          </a:p>
        </p:txBody>
      </p:sp>
      <p:sp>
        <p:nvSpPr>
          <p:cNvPr id="3" name="عنصر نائب للمحتوى 2"/>
          <p:cNvSpPr>
            <a:spLocks noGrp="1"/>
          </p:cNvSpPr>
          <p:nvPr>
            <p:ph idx="1"/>
          </p:nvPr>
        </p:nvSpPr>
        <p:spPr>
          <a:xfrm>
            <a:off x="107504" y="836712"/>
            <a:ext cx="8124056" cy="5832648"/>
          </a:xfrm>
        </p:spPr>
        <p:txBody>
          <a:bodyPr>
            <a:noAutofit/>
          </a:bodyPr>
          <a:lstStyle/>
          <a:p>
            <a:r>
              <a:rPr lang="ar-SA" sz="2400" dirty="0" smtClean="0">
                <a:solidFill>
                  <a:srgbClr val="002060"/>
                </a:solidFill>
              </a:rPr>
              <a:t>فن الحصول على رضا الجمهور وثقته وتأييده  والوصول إلى ذلك عن طريق الاتصال من خلال وسائل الاتصال المختلفة.</a:t>
            </a:r>
          </a:p>
          <a:p>
            <a:r>
              <a:rPr lang="ar-SA" sz="2400" dirty="0">
                <a:solidFill>
                  <a:srgbClr val="0070C0"/>
                </a:solidFill>
              </a:rPr>
              <a:t>العلاقات العامة هي ذلك النشاط الذى تقوم به الإدارة للحصول على ثقة الجمهور بتعريفه سياستها عن طريق شرح المعلومات المتعلقة بها بوسائل الاتصال المناسبة</a:t>
            </a:r>
            <a:r>
              <a:rPr lang="ar-SA" sz="2400" dirty="0" smtClean="0">
                <a:solidFill>
                  <a:srgbClr val="0070C0"/>
                </a:solidFill>
              </a:rPr>
              <a:t>.</a:t>
            </a:r>
          </a:p>
          <a:p>
            <a:pPr marL="114300" indent="0">
              <a:buNone/>
            </a:pPr>
            <a:r>
              <a:rPr lang="ar-SA" sz="2400" b="1" dirty="0" smtClean="0">
                <a:solidFill>
                  <a:srgbClr val="003296"/>
                </a:solidFill>
              </a:rPr>
              <a:t>أنشطة العلاقات العامة:</a:t>
            </a:r>
          </a:p>
          <a:p>
            <a:r>
              <a:rPr lang="ar-SA" sz="2400" dirty="0" smtClean="0"/>
              <a:t>1- العلاقات العامة: </a:t>
            </a:r>
            <a:r>
              <a:rPr lang="ar-SA" sz="2800" dirty="0" smtClean="0">
                <a:solidFill>
                  <a:srgbClr val="C00000"/>
                </a:solidFill>
              </a:rPr>
              <a:t>نشاط اتصالي </a:t>
            </a:r>
            <a:r>
              <a:rPr lang="ar-SA" sz="2400" dirty="0" smtClean="0"/>
              <a:t>أو عملية اتصالية متكاملة تشمل بصفة أساسية على عناصر متصلة مع ظروف اجتماعية توفر في استقبال الآراء والمعلومات بين الأفراد ونوعية التأثير المحتمل لتلك الآراء والمعلومات .</a:t>
            </a:r>
          </a:p>
          <a:p>
            <a:r>
              <a:rPr lang="ar-SA" sz="2400" dirty="0" smtClean="0"/>
              <a:t>2- تعتبر العلاقات العامة </a:t>
            </a:r>
            <a:r>
              <a:rPr lang="ar-SA" sz="2800" dirty="0" smtClean="0">
                <a:solidFill>
                  <a:srgbClr val="C00000"/>
                </a:solidFill>
              </a:rPr>
              <a:t>نشاط علمي </a:t>
            </a:r>
            <a:r>
              <a:rPr lang="ar-SA" sz="2400" dirty="0" smtClean="0"/>
              <a:t>لأنها تعتمد على أسلوب التخطيط لحملاتها وتوظيف مناهج البحث العلمي ( الاستقصاء) لتقييم اتجاهه الجمهور </a:t>
            </a:r>
            <a:r>
              <a:rPr lang="ar-SA" sz="2800" dirty="0" smtClean="0"/>
              <a:t>3</a:t>
            </a:r>
            <a:r>
              <a:rPr lang="ar-SA" sz="2400" dirty="0" smtClean="0"/>
              <a:t>- </a:t>
            </a:r>
            <a:r>
              <a:rPr lang="ar-SA" sz="2400" dirty="0"/>
              <a:t>العلاقات العامة : </a:t>
            </a:r>
            <a:r>
              <a:rPr lang="ar-SA" sz="2800" dirty="0">
                <a:solidFill>
                  <a:srgbClr val="C00000"/>
                </a:solidFill>
              </a:rPr>
              <a:t>نشاط اجتماعي </a:t>
            </a:r>
            <a:r>
              <a:rPr lang="ar-SA" sz="2400" dirty="0"/>
              <a:t>تعزز الروابط </a:t>
            </a:r>
            <a:r>
              <a:rPr lang="ar-SA" sz="2400" dirty="0" smtClean="0"/>
              <a:t>الاجتماعية </a:t>
            </a:r>
            <a:r>
              <a:rPr lang="ar-SA" sz="2400" dirty="0"/>
              <a:t>بين </a:t>
            </a:r>
            <a:r>
              <a:rPr lang="ar-SA" sz="2400" dirty="0" smtClean="0"/>
              <a:t>الإدارة </a:t>
            </a:r>
            <a:r>
              <a:rPr lang="ar-SA" sz="2400" dirty="0"/>
              <a:t>والعاملين من خلال الحفلات والرحلات , كما تعزز الصورة الاجتماعية للمؤسسة بين أفراد المجتمع والعملاء </a:t>
            </a:r>
            <a:r>
              <a:rPr lang="ar-SA" sz="2800" dirty="0"/>
              <a:t>.</a:t>
            </a:r>
          </a:p>
          <a:p>
            <a:endParaRPr lang="ar-SA" sz="2400" b="1" dirty="0"/>
          </a:p>
        </p:txBody>
      </p:sp>
    </p:spTree>
    <p:extLst>
      <p:ext uri="{BB962C8B-B14F-4D97-AF65-F5344CB8AC3E}">
        <p14:creationId xmlns:p14="http://schemas.microsoft.com/office/powerpoint/2010/main" val="24666912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188640"/>
            <a:ext cx="8280920" cy="6552728"/>
          </a:xfrm>
        </p:spPr>
        <p:txBody>
          <a:bodyPr>
            <a:noAutofit/>
          </a:bodyPr>
          <a:lstStyle/>
          <a:p>
            <a:r>
              <a:rPr lang="ar-SA" sz="2800" b="1" dirty="0" smtClean="0">
                <a:solidFill>
                  <a:srgbClr val="C00000"/>
                </a:solidFill>
              </a:rPr>
              <a:t>خصائص إدارة العلاقات العامة:</a:t>
            </a:r>
          </a:p>
          <a:p>
            <a:pPr marL="114300" indent="0">
              <a:buNone/>
            </a:pPr>
            <a:r>
              <a:rPr lang="ar-SA" sz="2800" dirty="0" smtClean="0"/>
              <a:t>تتميز وظيفة </a:t>
            </a:r>
            <a:r>
              <a:rPr lang="ar-SA" sz="2800" dirty="0"/>
              <a:t>العلاقات </a:t>
            </a:r>
            <a:r>
              <a:rPr lang="ar-SA" sz="2800" dirty="0" smtClean="0"/>
              <a:t>العامة </a:t>
            </a:r>
            <a:r>
              <a:rPr lang="ar-SA" sz="2800" dirty="0"/>
              <a:t>بخصائص أساسية </a:t>
            </a:r>
            <a:r>
              <a:rPr lang="ar-SA" sz="2800" dirty="0" smtClean="0"/>
              <a:t>قد لا تتوفر في غيرها من الإدارات وهي:</a:t>
            </a:r>
            <a:endParaRPr lang="ar-SA" sz="2800" dirty="0"/>
          </a:p>
          <a:p>
            <a:pPr marL="628650" indent="-514350">
              <a:buFont typeface="+mj-lt"/>
              <a:buAutoNum type="arabicPeriod"/>
            </a:pPr>
            <a:r>
              <a:rPr lang="ar-SA" sz="2800" dirty="0" smtClean="0"/>
              <a:t>العلاقات </a:t>
            </a:r>
            <a:r>
              <a:rPr lang="ar-SA" sz="2800" dirty="0"/>
              <a:t>العامة وظيفة إدارية أساسية من وظائف </a:t>
            </a:r>
            <a:r>
              <a:rPr lang="ar-SA" sz="2800" dirty="0" smtClean="0"/>
              <a:t>المنظمة.</a:t>
            </a:r>
            <a:endParaRPr lang="ar-SA" sz="2800" dirty="0"/>
          </a:p>
          <a:p>
            <a:pPr marL="628650" indent="-514350">
              <a:buFont typeface="+mj-lt"/>
              <a:buAutoNum type="arabicPeriod"/>
            </a:pPr>
            <a:r>
              <a:rPr lang="ar-SA" sz="2800" dirty="0" smtClean="0"/>
              <a:t>لا تقل </a:t>
            </a:r>
            <a:r>
              <a:rPr lang="ar-SA" sz="2800" dirty="0"/>
              <a:t>أهمية العلاقات العامة عن غيرها من وظائف المنظمة (الإنتاج – التمويل – الأفراد- </a:t>
            </a:r>
            <a:r>
              <a:rPr lang="ar-SA" sz="2800" dirty="0" smtClean="0"/>
              <a:t>التسويق)تعمل </a:t>
            </a:r>
            <a:r>
              <a:rPr lang="ar-SA" sz="2800" dirty="0"/>
              <a:t>العلاقات العامة </a:t>
            </a:r>
            <a:r>
              <a:rPr lang="ar-SA" sz="2800" dirty="0" smtClean="0"/>
              <a:t>باتساق </a:t>
            </a:r>
            <a:r>
              <a:rPr lang="ar-SA" sz="2800" dirty="0"/>
              <a:t>وتكامل مع بقية وظائف </a:t>
            </a:r>
            <a:r>
              <a:rPr lang="ar-SA" sz="2800" dirty="0" smtClean="0"/>
              <a:t>المنظمة </a:t>
            </a:r>
            <a:r>
              <a:rPr lang="ar-SA" sz="2800" dirty="0"/>
              <a:t>– لتحقيق </a:t>
            </a:r>
            <a:r>
              <a:rPr lang="ar-SA" sz="2800" dirty="0" smtClean="0"/>
              <a:t>أهدافها.</a:t>
            </a:r>
            <a:endParaRPr lang="ar-SA" sz="2800" dirty="0"/>
          </a:p>
          <a:p>
            <a:pPr marL="628650" indent="-514350">
              <a:buFont typeface="+mj-lt"/>
              <a:buAutoNum type="arabicPeriod"/>
            </a:pPr>
            <a:r>
              <a:rPr lang="ar-SA" sz="2800" dirty="0" smtClean="0"/>
              <a:t>العلاقات </a:t>
            </a:r>
            <a:r>
              <a:rPr lang="ar-SA" sz="2800" dirty="0"/>
              <a:t>العامة وظيفة من وظائف الإدارة العليا في المنشأة.</a:t>
            </a:r>
            <a:endParaRPr lang="en-US" sz="2800" dirty="0"/>
          </a:p>
          <a:p>
            <a:pPr marL="628650" indent="-514350">
              <a:buFont typeface="+mj-lt"/>
              <a:buAutoNum type="arabicPeriod"/>
            </a:pPr>
            <a:r>
              <a:rPr lang="ar-SA" sz="2800" dirty="0" smtClean="0"/>
              <a:t>تعتمد </a:t>
            </a:r>
            <a:r>
              <a:rPr lang="ar-SA" sz="2800" dirty="0"/>
              <a:t>على قاعدة أساسية في ممارستها هي </a:t>
            </a:r>
            <a:r>
              <a:rPr lang="ar-SA" sz="2800" dirty="0" smtClean="0"/>
              <a:t>الاهتمام بما يلي:</a:t>
            </a:r>
          </a:p>
          <a:p>
            <a:pPr marL="114300" indent="0">
              <a:buNone/>
            </a:pPr>
            <a:r>
              <a:rPr lang="ar-SA" sz="2800" dirty="0" smtClean="0"/>
              <a:t> أولاً</a:t>
            </a:r>
            <a:r>
              <a:rPr lang="ar-SA" sz="2800" dirty="0"/>
              <a:t>: بالجمهور الداخلي </a:t>
            </a:r>
          </a:p>
          <a:p>
            <a:pPr marL="114300" indent="0">
              <a:buNone/>
            </a:pPr>
            <a:r>
              <a:rPr lang="ar-SA" sz="2800" dirty="0" smtClean="0"/>
              <a:t>ثانياً</a:t>
            </a:r>
            <a:r>
              <a:rPr lang="ar-SA" sz="2800" dirty="0"/>
              <a:t>: بالجمهور </a:t>
            </a:r>
            <a:r>
              <a:rPr lang="ar-SA" sz="2800" dirty="0" smtClean="0"/>
              <a:t>الخارجي.</a:t>
            </a:r>
            <a:endParaRPr lang="ar-SA" sz="2800" dirty="0"/>
          </a:p>
          <a:p>
            <a:pPr marL="628650" indent="-514350">
              <a:buFont typeface="+mj-lt"/>
              <a:buAutoNum type="arabicPeriod"/>
            </a:pPr>
            <a:r>
              <a:rPr lang="ar-SA" sz="2800" dirty="0" smtClean="0"/>
              <a:t>العلاقات </a:t>
            </a:r>
            <a:r>
              <a:rPr lang="ar-SA" sz="2800" dirty="0"/>
              <a:t>العامة تبدأ من داخل المنظمة ونجاحها في الخارج هو نتاج نجاحها </a:t>
            </a:r>
            <a:r>
              <a:rPr lang="ar-SA" sz="2800" dirty="0" smtClean="0"/>
              <a:t>في </a:t>
            </a:r>
            <a:r>
              <a:rPr lang="ar-SA" sz="2800" dirty="0"/>
              <a:t>الداخل.</a:t>
            </a:r>
            <a:endParaRPr lang="en-US" sz="2800" dirty="0"/>
          </a:p>
          <a:p>
            <a:endParaRPr lang="ar-SA" sz="2800" dirty="0"/>
          </a:p>
        </p:txBody>
      </p:sp>
    </p:spTree>
    <p:extLst>
      <p:ext uri="{BB962C8B-B14F-4D97-AF65-F5344CB8AC3E}">
        <p14:creationId xmlns:p14="http://schemas.microsoft.com/office/powerpoint/2010/main" val="1301603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0"/>
            <a:ext cx="7620000" cy="764704"/>
          </a:xfrm>
        </p:spPr>
        <p:txBody>
          <a:bodyPr/>
          <a:lstStyle/>
          <a:p>
            <a:pPr algn="r"/>
            <a:r>
              <a:rPr lang="ar-SA" b="1" dirty="0" smtClean="0">
                <a:solidFill>
                  <a:srgbClr val="FF0000"/>
                </a:solidFill>
              </a:rPr>
              <a:t>مهام العلاقات العامة :</a:t>
            </a:r>
            <a:endParaRPr lang="ar-SA" b="1" dirty="0">
              <a:solidFill>
                <a:srgbClr val="FF0000"/>
              </a:solidFill>
            </a:endParaRPr>
          </a:p>
        </p:txBody>
      </p:sp>
      <p:sp>
        <p:nvSpPr>
          <p:cNvPr id="3" name="عنصر نائب للمحتوى 2"/>
          <p:cNvSpPr>
            <a:spLocks noGrp="1"/>
          </p:cNvSpPr>
          <p:nvPr>
            <p:ph idx="1"/>
          </p:nvPr>
        </p:nvSpPr>
        <p:spPr>
          <a:xfrm>
            <a:off x="107504" y="692696"/>
            <a:ext cx="7969696" cy="5708104"/>
          </a:xfrm>
        </p:spPr>
        <p:txBody>
          <a:bodyPr>
            <a:normAutofit/>
          </a:bodyPr>
          <a:lstStyle/>
          <a:p>
            <a:pPr marL="114300" indent="0">
              <a:buNone/>
            </a:pPr>
            <a:endParaRPr lang="ar-SA" sz="2400" b="1" dirty="0"/>
          </a:p>
          <a:p>
            <a:pPr marL="114300" indent="0">
              <a:buNone/>
            </a:pPr>
            <a:r>
              <a:rPr lang="ar-SA" sz="2400" b="1" dirty="0" smtClean="0"/>
              <a:t>يمكن ايجاز المهام التي تقوم بها إدارة العلاقات العامة في المنظمة على النحو التالي :</a:t>
            </a:r>
          </a:p>
          <a:p>
            <a:pPr marL="114300" indent="0">
              <a:buNone/>
            </a:pPr>
            <a:endParaRPr lang="ar-SA" sz="2400" b="1" dirty="0" smtClean="0"/>
          </a:p>
          <a:p>
            <a:r>
              <a:rPr lang="ar-SA" sz="2400" b="1" dirty="0" smtClean="0"/>
              <a:t>1- الاهتمام بشكل أساسي بالكشف عن الاتجاهات والاحتياجات والميول عند الجمهور الذي يتعامل مع هذه المنظمة , وذلك من أجل العمل ما أمكن على تحقيق هذه الرغبات والميول .</a:t>
            </a:r>
          </a:p>
          <a:p>
            <a:endParaRPr lang="ar-SA" sz="2400" b="1" dirty="0" smtClean="0"/>
          </a:p>
          <a:p>
            <a:r>
              <a:rPr lang="ar-SA" sz="2400" b="1" dirty="0" smtClean="0"/>
              <a:t>2- تحمل مسؤولية وضع السياسات والبرامج التي تتلاءم مع هذه الاتجاهات.</a:t>
            </a:r>
          </a:p>
          <a:p>
            <a:endParaRPr lang="ar-SA" sz="2400" b="1" dirty="0" smtClean="0"/>
          </a:p>
          <a:p>
            <a:r>
              <a:rPr lang="ar-SA" sz="2400" b="1" dirty="0" smtClean="0"/>
              <a:t>3- العمل المستمر على تعبئة وتهيئة الجماهير للتمكن من جعلها تساهم في نشاط المجتمع ككل .</a:t>
            </a:r>
          </a:p>
          <a:p>
            <a:endParaRPr lang="ar-SA" sz="2400" b="1" dirty="0" smtClean="0"/>
          </a:p>
          <a:p>
            <a:endParaRPr lang="ar-SA" sz="2400" b="1" dirty="0"/>
          </a:p>
        </p:txBody>
      </p:sp>
    </p:spTree>
    <p:extLst>
      <p:ext uri="{BB962C8B-B14F-4D97-AF65-F5344CB8AC3E}">
        <p14:creationId xmlns:p14="http://schemas.microsoft.com/office/powerpoint/2010/main" val="3875864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504" y="620688"/>
            <a:ext cx="8280920" cy="6048672"/>
          </a:xfrm>
        </p:spPr>
        <p:txBody>
          <a:bodyPr>
            <a:noAutofit/>
          </a:bodyPr>
          <a:lstStyle/>
          <a:p>
            <a:r>
              <a:rPr lang="ar-SA" sz="2400" b="1" dirty="0" smtClean="0"/>
              <a:t>4- </a:t>
            </a:r>
            <a:r>
              <a:rPr lang="ar-SA" sz="2400" b="1" dirty="0"/>
              <a:t>السعي على </a:t>
            </a:r>
            <a:r>
              <a:rPr lang="ar-SA" sz="2400" b="1" dirty="0" smtClean="0"/>
              <a:t>تحقيق التكامل في التعامل مع الافراد والجماعات والجمهور .</a:t>
            </a:r>
          </a:p>
          <a:p>
            <a:endParaRPr lang="ar-SA" sz="2400" b="1" dirty="0"/>
          </a:p>
          <a:p>
            <a:r>
              <a:rPr lang="ar-SA" sz="2400" b="1" dirty="0" smtClean="0"/>
              <a:t>5- تحديد مسؤولية تنفيذ الإجراءات السابقة على عاتق العاملين في حقلها وحقل العلاقات العامة مع ضرورة مشاركة كافة العاملين الآخرين في بقية المجالات لكي تضمن حدود مرسومة .</a:t>
            </a:r>
          </a:p>
          <a:p>
            <a:pPr marL="114300" indent="0">
              <a:buNone/>
            </a:pPr>
            <a:endParaRPr lang="ar-SA" sz="2400" b="1" dirty="0"/>
          </a:p>
          <a:p>
            <a:pPr marL="114300" indent="0">
              <a:buNone/>
            </a:pPr>
            <a:r>
              <a:rPr lang="ar-SA" sz="2400" b="1" dirty="0" smtClean="0"/>
              <a:t>6- إعداد البرامج التي تتلاءم مع الأوضاع والظروف المحيطة بالبيئة الخارجية للمؤسسة وتستجيب للتغيير وفق المستجدات على أن تتسم تلك البرامج بالمرونة والديناميكية .</a:t>
            </a:r>
          </a:p>
          <a:p>
            <a:pPr marL="114300" indent="0">
              <a:buNone/>
            </a:pPr>
            <a:endParaRPr lang="ar-SA" sz="2400" b="1" dirty="0"/>
          </a:p>
          <a:p>
            <a:pPr marL="114300" indent="0">
              <a:buNone/>
            </a:pPr>
            <a:r>
              <a:rPr lang="ar-SA" sz="2400" b="1" dirty="0" smtClean="0"/>
              <a:t>7- استخدام وسائل الاتصال الممكنة مع الجمهور ومع الفئات المختلفة من الناس من أجل إمكانية تحقيق التناسب بين هذه الوسائل والأهداف المنشودة .</a:t>
            </a:r>
            <a:endParaRPr lang="ar-SA" sz="2400" b="1" dirty="0"/>
          </a:p>
          <a:p>
            <a:endParaRPr lang="ar-SA" sz="2400" b="1" dirty="0"/>
          </a:p>
        </p:txBody>
      </p:sp>
    </p:spTree>
    <p:extLst>
      <p:ext uri="{BB962C8B-B14F-4D97-AF65-F5344CB8AC3E}">
        <p14:creationId xmlns:p14="http://schemas.microsoft.com/office/powerpoint/2010/main" val="11772097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16632"/>
            <a:ext cx="8388424" cy="1728192"/>
          </a:xfrm>
        </p:spPr>
        <p:txBody>
          <a:bodyPr>
            <a:normAutofit fontScale="90000"/>
          </a:bodyPr>
          <a:lstStyle/>
          <a:p>
            <a:pPr algn="r"/>
            <a:r>
              <a:rPr lang="ar-SA" sz="3600" dirty="0" smtClean="0">
                <a:solidFill>
                  <a:srgbClr val="FF0000"/>
                </a:solidFill>
              </a:rPr>
              <a:t/>
            </a:r>
            <a:br>
              <a:rPr lang="ar-SA" sz="3600" dirty="0" smtClean="0">
                <a:solidFill>
                  <a:srgbClr val="FF0000"/>
                </a:solidFill>
              </a:rPr>
            </a:br>
            <a:r>
              <a:rPr lang="ar-SA" sz="3600" b="1" dirty="0" smtClean="0">
                <a:solidFill>
                  <a:srgbClr val="FF0000"/>
                </a:solidFill>
              </a:rPr>
              <a:t>أهداف العلاقات العامة :</a:t>
            </a:r>
            <a:r>
              <a:rPr lang="ar-SA" sz="3600" dirty="0" smtClean="0">
                <a:solidFill>
                  <a:srgbClr val="FF0000"/>
                </a:solidFill>
              </a:rPr>
              <a:t/>
            </a:r>
            <a:br>
              <a:rPr lang="ar-SA" sz="3600" dirty="0" smtClean="0">
                <a:solidFill>
                  <a:srgbClr val="FF0000"/>
                </a:solidFill>
              </a:rPr>
            </a:br>
            <a:r>
              <a:rPr lang="ar-SA" sz="3600" dirty="0" smtClean="0">
                <a:solidFill>
                  <a:srgbClr val="FF0000"/>
                </a:solidFill>
              </a:rPr>
              <a:t>يمكن تقسيم أهداف العلاقات العامة إلى ثلاثة أقسام :</a:t>
            </a:r>
            <a:endParaRPr lang="ar-SA" sz="3600" dirty="0">
              <a:solidFill>
                <a:srgbClr val="FF0000"/>
              </a:solidFill>
            </a:endParaRPr>
          </a:p>
        </p:txBody>
      </p:sp>
      <p:sp>
        <p:nvSpPr>
          <p:cNvPr id="3" name="عنصر نائب للمحتوى 2"/>
          <p:cNvSpPr>
            <a:spLocks noGrp="1"/>
          </p:cNvSpPr>
          <p:nvPr>
            <p:ph idx="1"/>
          </p:nvPr>
        </p:nvSpPr>
        <p:spPr>
          <a:xfrm>
            <a:off x="457200" y="1916832"/>
            <a:ext cx="7620000" cy="4483968"/>
          </a:xfrm>
        </p:spPr>
        <p:txBody>
          <a:bodyPr>
            <a:normAutofit/>
          </a:bodyPr>
          <a:lstStyle/>
          <a:p>
            <a:pPr marL="114300" indent="0">
              <a:buNone/>
            </a:pPr>
            <a:r>
              <a:rPr lang="ar-SA" sz="2800" b="1" dirty="0">
                <a:solidFill>
                  <a:srgbClr val="00B050"/>
                </a:solidFill>
              </a:rPr>
              <a:t> </a:t>
            </a:r>
            <a:r>
              <a:rPr lang="ar-SA" sz="2800" b="1" dirty="0" smtClean="0">
                <a:solidFill>
                  <a:srgbClr val="00B050"/>
                </a:solidFill>
              </a:rPr>
              <a:t>- </a:t>
            </a:r>
            <a:r>
              <a:rPr lang="ar-SA" sz="2800" b="1" dirty="0">
                <a:solidFill>
                  <a:srgbClr val="00B050"/>
                </a:solidFill>
              </a:rPr>
              <a:t>أ</a:t>
            </a:r>
            <a:r>
              <a:rPr lang="ar-SA" sz="2800" b="1" dirty="0" smtClean="0">
                <a:solidFill>
                  <a:srgbClr val="00B050"/>
                </a:solidFill>
              </a:rPr>
              <a:t>ولا: أهداف خاصة بجمهور المنشأة وتتمثل فيما يلي :</a:t>
            </a:r>
          </a:p>
          <a:p>
            <a:pPr marL="114300" indent="0">
              <a:buNone/>
            </a:pPr>
            <a:endParaRPr lang="ar-SA" sz="2800" b="1" dirty="0" smtClean="0"/>
          </a:p>
          <a:p>
            <a:r>
              <a:rPr lang="ar-SA" sz="2800" b="1" dirty="0" smtClean="0"/>
              <a:t>أ- بناء سمعة وشهرة طيبة للمنشأة .</a:t>
            </a:r>
          </a:p>
          <a:p>
            <a:r>
              <a:rPr lang="ar-SA" sz="2800" b="1" dirty="0" smtClean="0"/>
              <a:t>ب- شرح الدور الذي تقوم به المنشأة في خدمة المجتمع والمواطنين.</a:t>
            </a:r>
          </a:p>
          <a:p>
            <a:r>
              <a:rPr lang="ar-SA" sz="2800" b="1" dirty="0" smtClean="0"/>
              <a:t>ج- استقطاب الكفاءات البشرية المناسبة للعمل بالمنشأة .</a:t>
            </a:r>
          </a:p>
          <a:p>
            <a:r>
              <a:rPr lang="ar-SA" sz="2800" b="1" dirty="0" smtClean="0"/>
              <a:t>هـ- إعداد المنشأة لتحقيق الاهداف التي قامت من أجلها.</a:t>
            </a:r>
          </a:p>
        </p:txBody>
      </p:sp>
    </p:spTree>
    <p:extLst>
      <p:ext uri="{BB962C8B-B14F-4D97-AF65-F5344CB8AC3E}">
        <p14:creationId xmlns:p14="http://schemas.microsoft.com/office/powerpoint/2010/main" val="7360950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274638"/>
            <a:ext cx="8208912" cy="1858218"/>
          </a:xfrm>
        </p:spPr>
        <p:txBody>
          <a:bodyPr>
            <a:normAutofit fontScale="90000"/>
          </a:bodyPr>
          <a:lstStyle/>
          <a:p>
            <a:pPr algn="r"/>
            <a:r>
              <a:rPr lang="ar-SA" sz="3600" dirty="0" smtClean="0"/>
              <a:t/>
            </a:r>
            <a:br>
              <a:rPr lang="ar-SA" sz="3600" dirty="0" smtClean="0"/>
            </a:br>
            <a:r>
              <a:rPr lang="ar-SA" sz="3600" dirty="0" smtClean="0">
                <a:solidFill>
                  <a:srgbClr val="00B050"/>
                </a:solidFill>
              </a:rPr>
              <a:t>ثانياً: أهداف خاصة بالعاملين في المنشأة (الجمهور الداخلي ) تتمثل فيما يلي:</a:t>
            </a:r>
            <a:r>
              <a:rPr lang="ar-SA" sz="3600" dirty="0" smtClean="0"/>
              <a:t/>
            </a:r>
            <a:br>
              <a:rPr lang="ar-SA" sz="3600" dirty="0" smtClean="0"/>
            </a:br>
            <a:endParaRPr lang="ar-SA" sz="3600" dirty="0"/>
          </a:p>
        </p:txBody>
      </p:sp>
      <p:sp>
        <p:nvSpPr>
          <p:cNvPr id="3" name="عنصر نائب للمحتوى 2"/>
          <p:cNvSpPr>
            <a:spLocks noGrp="1"/>
          </p:cNvSpPr>
          <p:nvPr>
            <p:ph idx="1"/>
          </p:nvPr>
        </p:nvSpPr>
        <p:spPr>
          <a:xfrm>
            <a:off x="467544" y="2564904"/>
            <a:ext cx="7776864" cy="5520680"/>
          </a:xfrm>
        </p:spPr>
        <p:txBody>
          <a:bodyPr>
            <a:normAutofit/>
          </a:bodyPr>
          <a:lstStyle/>
          <a:p>
            <a:r>
              <a:rPr lang="ar-SA" sz="2800" b="1" dirty="0" smtClean="0"/>
              <a:t>أ- تحسين الوعي بين العاملين وتعريفهم بدورهم في المنشأة.</a:t>
            </a:r>
          </a:p>
          <a:p>
            <a:r>
              <a:rPr lang="ar-SA" sz="2800" b="1" dirty="0" smtClean="0"/>
              <a:t>ب- رفع الكفاءة الانتاجية للعاملين .</a:t>
            </a:r>
          </a:p>
          <a:p>
            <a:r>
              <a:rPr lang="ar-SA" sz="2800" b="1" dirty="0" smtClean="0"/>
              <a:t>ج- رفع الروح المعنوية للعاملين نتيجة اهتمام الادارة بهم .</a:t>
            </a:r>
          </a:p>
          <a:p>
            <a:r>
              <a:rPr lang="ar-SA" sz="2800" b="1" dirty="0" smtClean="0"/>
              <a:t>د – إحاطة العاملين علماً ببعض السياسات التي تعرها المنشأة .</a:t>
            </a:r>
            <a:endParaRPr lang="ar-SA" sz="2800" b="1" dirty="0"/>
          </a:p>
        </p:txBody>
      </p:sp>
    </p:spTree>
    <p:extLst>
      <p:ext uri="{BB962C8B-B14F-4D97-AF65-F5344CB8AC3E}">
        <p14:creationId xmlns:p14="http://schemas.microsoft.com/office/powerpoint/2010/main" val="32772767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16632"/>
            <a:ext cx="8208912" cy="2074242"/>
          </a:xfrm>
          <a:ln>
            <a:solidFill>
              <a:schemeClr val="accent1"/>
            </a:solidFill>
          </a:ln>
        </p:spPr>
        <p:txBody>
          <a:bodyPr/>
          <a:lstStyle/>
          <a:p>
            <a:pPr algn="r"/>
            <a:r>
              <a:rPr lang="ar-SA" sz="4400" u="sng" dirty="0" smtClean="0">
                <a:solidFill>
                  <a:srgbClr val="00B050"/>
                </a:solidFill>
              </a:rPr>
              <a:t>ثالثا: أهداف خاصة بالمنشأة :</a:t>
            </a:r>
            <a:r>
              <a:rPr lang="ar-SA" sz="4400" dirty="0" smtClean="0"/>
              <a:t/>
            </a:r>
            <a:br>
              <a:rPr lang="ar-SA" sz="4400" dirty="0" smtClean="0"/>
            </a:br>
            <a:r>
              <a:rPr lang="ar-SA" sz="3200" dirty="0" smtClean="0"/>
              <a:t>نتيجة لتحقيق الانسجام والتوافق بين المؤسسة وجماهيرها فإن المؤسسة تحقق أهدافها التالية:</a:t>
            </a:r>
            <a:endParaRPr lang="ar-SA" sz="3200" dirty="0"/>
          </a:p>
        </p:txBody>
      </p:sp>
      <p:sp>
        <p:nvSpPr>
          <p:cNvPr id="3" name="عنصر نائب للمحتوى 2"/>
          <p:cNvSpPr>
            <a:spLocks noGrp="1"/>
          </p:cNvSpPr>
          <p:nvPr>
            <p:ph idx="1"/>
          </p:nvPr>
        </p:nvSpPr>
        <p:spPr>
          <a:xfrm>
            <a:off x="107504" y="2924944"/>
            <a:ext cx="8196064" cy="4411960"/>
          </a:xfrm>
        </p:spPr>
        <p:txBody>
          <a:bodyPr>
            <a:normAutofit/>
          </a:bodyPr>
          <a:lstStyle/>
          <a:p>
            <a:r>
              <a:rPr lang="ar-SA" sz="2800" b="1" dirty="0" smtClean="0"/>
              <a:t>أ- تحقيق السمعة الحسنة للمنظمة ودعم الانطباعات الجيدة عنها .</a:t>
            </a:r>
          </a:p>
          <a:p>
            <a:r>
              <a:rPr lang="ar-SA" sz="2800" b="1" dirty="0" smtClean="0"/>
              <a:t>ب- ترويج المنتجات المنظمة أو خدماتها وتنشيط المبيعات .</a:t>
            </a:r>
          </a:p>
          <a:p>
            <a:r>
              <a:rPr lang="ar-SA" sz="2800" b="1" dirty="0" smtClean="0"/>
              <a:t>ج- تنمية شعور العاملين بالانتماء للمنظمة وكسب تأييدهم وولائهم </a:t>
            </a:r>
          </a:p>
          <a:p>
            <a:r>
              <a:rPr lang="ar-SA" sz="2800" b="1" dirty="0" smtClean="0"/>
              <a:t>د- كسب ثقة وتأييد الجمهور الخارجي المتعامل مع المنظمة .</a:t>
            </a:r>
          </a:p>
          <a:p>
            <a:endParaRPr lang="ar-SA" sz="2800" b="1" dirty="0"/>
          </a:p>
        </p:txBody>
      </p:sp>
    </p:spTree>
    <p:extLst>
      <p:ext uri="{BB962C8B-B14F-4D97-AF65-F5344CB8AC3E}">
        <p14:creationId xmlns:p14="http://schemas.microsoft.com/office/powerpoint/2010/main" val="5245878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1639</TotalTime>
  <Words>1160</Words>
  <Application>Microsoft Office PowerPoint</Application>
  <PresentationFormat>عرض على الشاشة (3:4)‏</PresentationFormat>
  <Paragraphs>107</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تجاور</vt:lpstr>
      <vt:lpstr> </vt:lpstr>
      <vt:lpstr>عرض تقديمي في PowerPoint</vt:lpstr>
      <vt:lpstr>تعريف العلاقات العامة :</vt:lpstr>
      <vt:lpstr>عرض تقديمي في PowerPoint</vt:lpstr>
      <vt:lpstr>مهام العلاقات العامة :</vt:lpstr>
      <vt:lpstr>عرض تقديمي في PowerPoint</vt:lpstr>
      <vt:lpstr> أهداف العلاقات العامة : يمكن تقسيم أهداف العلاقات العامة إلى ثلاثة أقسام :</vt:lpstr>
      <vt:lpstr> ثانياً: أهداف خاصة بالعاملين في المنشأة (الجمهور الداخلي ) تتمثل فيما يلي: </vt:lpstr>
      <vt:lpstr>ثالثا: أهداف خاصة بالمنشأة : نتيجة لتحقيق الانسجام والتوافق بين المؤسسة وجماهيرها فإن المؤسسة تحقق أهدافها التالية:</vt:lpstr>
      <vt:lpstr>الحاجة للعلاقات العامة :</vt:lpstr>
      <vt:lpstr>خطوات (مراحل) العلاقات العامة :</vt:lpstr>
      <vt:lpstr>عرض تقديمي في PowerPoint</vt:lpstr>
      <vt:lpstr>مستويات إدارات العلاقات العامة</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Samar Alghamdi</dc:creator>
  <cp:lastModifiedBy>A</cp:lastModifiedBy>
  <cp:revision>32</cp:revision>
  <dcterms:created xsi:type="dcterms:W3CDTF">2017-10-28T11:07:22Z</dcterms:created>
  <dcterms:modified xsi:type="dcterms:W3CDTF">2018-10-16T16:35:15Z</dcterms:modified>
</cp:coreProperties>
</file>