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1" r:id="rId3"/>
    <p:sldId id="296" r:id="rId4"/>
    <p:sldId id="264" r:id="rId5"/>
    <p:sldId id="260" r:id="rId6"/>
    <p:sldId id="297" r:id="rId7"/>
    <p:sldId id="259" r:id="rId8"/>
    <p:sldId id="258" r:id="rId9"/>
    <p:sldId id="257" r:id="rId10"/>
    <p:sldId id="298" r:id="rId11"/>
    <p:sldId id="299" r:id="rId12"/>
    <p:sldId id="300" r:id="rId13"/>
    <p:sldId id="265" r:id="rId14"/>
    <p:sldId id="267" r:id="rId15"/>
    <p:sldId id="266" r:id="rId16"/>
    <p:sldId id="268" r:id="rId17"/>
    <p:sldId id="301" r:id="rId18"/>
    <p:sldId id="269" r:id="rId19"/>
    <p:sldId id="270"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271" r:id="rId52"/>
    <p:sldId id="272" r:id="rId53"/>
    <p:sldId id="333" r:id="rId54"/>
    <p:sldId id="273" r:id="rId55"/>
    <p:sldId id="334" r:id="rId56"/>
    <p:sldId id="335" r:id="rId57"/>
    <p:sldId id="336" r:id="rId58"/>
    <p:sldId id="337" r:id="rId59"/>
    <p:sldId id="338" r:id="rId60"/>
    <p:sldId id="339" r:id="rId61"/>
    <p:sldId id="274" r:id="rId62"/>
    <p:sldId id="275" r:id="rId63"/>
    <p:sldId id="340" r:id="rId64"/>
    <p:sldId id="277" r:id="rId65"/>
    <p:sldId id="279" r:id="rId66"/>
    <p:sldId id="280" r:id="rId67"/>
    <p:sldId id="341"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83" d="100"/>
          <a:sy n="83" d="100"/>
        </p:scale>
        <p:origin x="10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BA575C0A-5BE3-4D8A-A9FB-CA42C21DCF56}" type="datetimeFigureOut">
              <a:rPr lang="ar-EG" smtClean="0"/>
              <a:t>16/08/1443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279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A575C0A-5BE3-4D8A-A9FB-CA42C21DCF56}" type="datetimeFigureOut">
              <a:rPr lang="ar-EG" smtClean="0"/>
              <a:t>16/08/1443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180263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A575C0A-5BE3-4D8A-A9FB-CA42C21DCF56}" type="datetimeFigureOut">
              <a:rPr lang="ar-EG" smtClean="0"/>
              <a:t>16/08/1443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191529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A575C0A-5BE3-4D8A-A9FB-CA42C21DCF56}" type="datetimeFigureOut">
              <a:rPr lang="ar-EG" smtClean="0"/>
              <a:t>16/08/1443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182483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A575C0A-5BE3-4D8A-A9FB-CA42C21DCF56}" type="datetimeFigureOut">
              <a:rPr lang="ar-EG" smtClean="0"/>
              <a:t>16/08/1443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252764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A575C0A-5BE3-4D8A-A9FB-CA42C21DCF56}" type="datetimeFigureOut">
              <a:rPr lang="ar-EG" smtClean="0"/>
              <a:t>16/08/1443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131141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A575C0A-5BE3-4D8A-A9FB-CA42C21DCF56}" type="datetimeFigureOut">
              <a:rPr lang="ar-EG" smtClean="0"/>
              <a:t>16/08/1443</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372679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A575C0A-5BE3-4D8A-A9FB-CA42C21DCF56}" type="datetimeFigureOut">
              <a:rPr lang="ar-EG" smtClean="0"/>
              <a:t>16/08/1443</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152755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75C0A-5BE3-4D8A-A9FB-CA42C21DCF56}" type="datetimeFigureOut">
              <a:rPr lang="ar-EG" smtClean="0"/>
              <a:t>16/08/1443</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405893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A575C0A-5BE3-4D8A-A9FB-CA42C21DCF56}" type="datetimeFigureOut">
              <a:rPr lang="ar-EG" smtClean="0"/>
              <a:t>16/08/1443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272927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A575C0A-5BE3-4D8A-A9FB-CA42C21DCF56}" type="datetimeFigureOut">
              <a:rPr lang="ar-EG" smtClean="0"/>
              <a:t>16/08/1443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26513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75C0A-5BE3-4D8A-A9FB-CA42C21DCF56}" type="datetimeFigureOut">
              <a:rPr lang="ar-EG" smtClean="0"/>
              <a:t>16/08/1443</a:t>
            </a:fld>
            <a:endParaRPr lang="ar-EG"/>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EFEC2-AB16-46EF-B468-BC58636C817D}" type="slidenum">
              <a:rPr lang="ar-EG" smtClean="0"/>
              <a:t>‹#›</a:t>
            </a:fld>
            <a:endParaRPr lang="ar-EG"/>
          </a:p>
        </p:txBody>
      </p:sp>
    </p:spTree>
    <p:extLst>
      <p:ext uri="{BB962C8B-B14F-4D97-AF65-F5344CB8AC3E}">
        <p14:creationId xmlns:p14="http://schemas.microsoft.com/office/powerpoint/2010/main" val="619850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وسيلة الشرح: سهم لأسفل 3">
            <a:extLst>
              <a:ext uri="{FF2B5EF4-FFF2-40B4-BE49-F238E27FC236}">
                <a16:creationId xmlns:a16="http://schemas.microsoft.com/office/drawing/2014/main" id="{FB3EEEA2-5E60-46D2-BC7F-07892164D3F6}"/>
              </a:ext>
            </a:extLst>
          </p:cNvPr>
          <p:cNvSpPr/>
          <p:nvPr/>
        </p:nvSpPr>
        <p:spPr>
          <a:xfrm>
            <a:off x="2913017" y="1998617"/>
            <a:ext cx="3291840" cy="1240972"/>
          </a:xfrm>
          <a:prstGeom prst="downArrowCallou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t>الوحدة الأولى</a:t>
            </a:r>
          </a:p>
        </p:txBody>
      </p:sp>
      <p:sp>
        <p:nvSpPr>
          <p:cNvPr id="5" name="مخطط انسيابي: محطة طرفية 4">
            <a:extLst>
              <a:ext uri="{FF2B5EF4-FFF2-40B4-BE49-F238E27FC236}">
                <a16:creationId xmlns:a16="http://schemas.microsoft.com/office/drawing/2014/main" id="{03E780F0-704F-4D4C-AFAA-09076B2B4861}"/>
              </a:ext>
            </a:extLst>
          </p:cNvPr>
          <p:cNvSpPr/>
          <p:nvPr/>
        </p:nvSpPr>
        <p:spPr>
          <a:xfrm>
            <a:off x="2592977" y="3435531"/>
            <a:ext cx="4663440" cy="1142999"/>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5400" b="1" dirty="0"/>
              <a:t>التوعية الصحية</a:t>
            </a:r>
          </a:p>
        </p:txBody>
      </p:sp>
    </p:spTree>
    <p:extLst>
      <p:ext uri="{BB962C8B-B14F-4D97-AF65-F5344CB8AC3E}">
        <p14:creationId xmlns:p14="http://schemas.microsoft.com/office/powerpoint/2010/main" val="10366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إطار 1">
            <a:extLst>
              <a:ext uri="{FF2B5EF4-FFF2-40B4-BE49-F238E27FC236}">
                <a16:creationId xmlns:a16="http://schemas.microsoft.com/office/drawing/2014/main" id="{B3E638A4-15F3-44B4-A726-FB4E77A153D1}"/>
              </a:ext>
            </a:extLst>
          </p:cNvPr>
          <p:cNvSpPr/>
          <p:nvPr/>
        </p:nvSpPr>
        <p:spPr>
          <a:xfrm>
            <a:off x="765110" y="852366"/>
            <a:ext cx="7613779" cy="4857967"/>
          </a:xfrm>
          <a:prstGeom prst="frame">
            <a:avLst/>
          </a:prstGeom>
          <a:solidFill>
            <a:schemeClr val="accent4">
              <a:lumMod val="60000"/>
              <a:lumOff val="40000"/>
            </a:schemeClr>
          </a:solidFill>
          <a:ln w="57150">
            <a:solidFill>
              <a:schemeClr val="tx1"/>
            </a:solidFill>
          </a:ln>
          <a:effectLst>
            <a:outerShdw blurRad="190500" dist="228600" dir="2700000" algn="ctr">
              <a:srgbClr val="000000">
                <a:alpha val="30000"/>
              </a:srgbClr>
            </a:outerShdw>
          </a:effectLst>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chemeClr val="tx1"/>
                </a:solidFill>
              </a:rPr>
              <a:t>يتمتعون بلياقة أعلى في القلب والرئتين وعظام أقوى، ويكونون أقل عرضة للتوتر والاكتئاب. ويساعد الانتظام في ممارسة النشاط البدني على تنشيط عمل الجهاز الدوري التنفسي مما يساعد على نقل الأكسجين إلى أجزاء الجسم جميعها ومن بينها الدماغ فتزداد كفاءته وتتحسن وظائفه الادراكية مثل الفهم واليقظة والتذكر.</a:t>
            </a:r>
          </a:p>
        </p:txBody>
      </p:sp>
    </p:spTree>
    <p:extLst>
      <p:ext uri="{BB962C8B-B14F-4D97-AF65-F5344CB8AC3E}">
        <p14:creationId xmlns:p14="http://schemas.microsoft.com/office/powerpoint/2010/main" val="207384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F73BB670-134C-4CB4-B592-16059C92554F}"/>
              </a:ext>
            </a:extLst>
          </p:cNvPr>
          <p:cNvPicPr>
            <a:picLocks noChangeAspect="1"/>
          </p:cNvPicPr>
          <p:nvPr/>
        </p:nvPicPr>
        <p:blipFill>
          <a:blip r:embed="rId2">
            <a:clrChange>
              <a:clrFrom>
                <a:srgbClr val="FDF9F4"/>
              </a:clrFrom>
              <a:clrTo>
                <a:srgbClr val="FDF9F4">
                  <a:alpha val="0"/>
                </a:srgbClr>
              </a:clrTo>
            </a:clrChange>
          </a:blip>
          <a:stretch>
            <a:fillRect/>
          </a:stretch>
        </p:blipFill>
        <p:spPr>
          <a:xfrm rot="323841">
            <a:off x="2768179" y="586269"/>
            <a:ext cx="3607642" cy="5685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515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إطار 1">
            <a:extLst>
              <a:ext uri="{FF2B5EF4-FFF2-40B4-BE49-F238E27FC236}">
                <a16:creationId xmlns:a16="http://schemas.microsoft.com/office/drawing/2014/main" id="{B3E638A4-15F3-44B4-A726-FB4E77A153D1}"/>
              </a:ext>
            </a:extLst>
          </p:cNvPr>
          <p:cNvSpPr/>
          <p:nvPr/>
        </p:nvSpPr>
        <p:spPr>
          <a:xfrm>
            <a:off x="765110" y="852366"/>
            <a:ext cx="7613779" cy="4857967"/>
          </a:xfrm>
          <a:prstGeom prst="frame">
            <a:avLst/>
          </a:prstGeom>
          <a:solidFill>
            <a:schemeClr val="accent4">
              <a:lumMod val="60000"/>
              <a:lumOff val="40000"/>
            </a:schemeClr>
          </a:solidFill>
          <a:ln w="57150">
            <a:solidFill>
              <a:schemeClr val="tx1"/>
            </a:solidFill>
          </a:ln>
          <a:effectLst>
            <a:outerShdw blurRad="190500" dist="228600" dir="2700000" algn="ctr">
              <a:srgbClr val="000000">
                <a:alpha val="30000"/>
              </a:srgbClr>
            </a:outerShdw>
          </a:effectLst>
        </p:spPr>
        <p:style>
          <a:lnRef idx="0">
            <a:scrgbClr r="0" g="0" b="0"/>
          </a:lnRef>
          <a:fillRef idx="0">
            <a:scrgbClr r="0" g="0" b="0"/>
          </a:fillRef>
          <a:effectRef idx="0">
            <a:scrgbClr r="0" g="0" b="0"/>
          </a:effectRef>
          <a:fontRef idx="minor">
            <a:schemeClr val="dk1"/>
          </a:fontRef>
        </p:style>
        <p:txBody>
          <a:bodyPr rtlCol="1" anchor="ctr"/>
          <a:lstStyle/>
          <a:p>
            <a:pPr lvl="0" algn="ctr"/>
            <a:r>
              <a:rPr lang="ar-EG" sz="3200" b="1" dirty="0">
                <a:solidFill>
                  <a:prstClr val="black"/>
                </a:solidFill>
              </a:rPr>
              <a:t>وتوثر أنماط الحياة المعيشية المعاصرة على صحتنا بشكل خاص، حيث أظهرت الاحصائيات أن الخمول (عدم ممارسة النشاط البدني) يحتل المرتبة الرابعة ضمن قائمة الأسباب المؤدية إلى الوفاة والإصابة بأمراض القلب وارتفاع ضغط الدم والسكري والسمنة وأمراض السرطان.</a:t>
            </a:r>
          </a:p>
        </p:txBody>
      </p:sp>
    </p:spTree>
    <p:extLst>
      <p:ext uri="{BB962C8B-B14F-4D97-AF65-F5344CB8AC3E}">
        <p14:creationId xmlns:p14="http://schemas.microsoft.com/office/powerpoint/2010/main" val="312244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دبوس زينة 1">
            <a:extLst>
              <a:ext uri="{FF2B5EF4-FFF2-40B4-BE49-F238E27FC236}">
                <a16:creationId xmlns:a16="http://schemas.microsoft.com/office/drawing/2014/main" id="{B3E638A4-15F3-44B4-A726-FB4E77A153D1}"/>
              </a:ext>
            </a:extLst>
          </p:cNvPr>
          <p:cNvSpPr/>
          <p:nvPr/>
        </p:nvSpPr>
        <p:spPr>
          <a:xfrm>
            <a:off x="970384" y="1393543"/>
            <a:ext cx="7203232" cy="4070914"/>
          </a:xfrm>
          <a:prstGeom prst="plaque">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solidFill>
                  <a:schemeClr val="tx1"/>
                </a:solidFill>
              </a:rPr>
              <a:t>قال عمر بن الخطاب رضي الله عنه: "علموا أولادكم السابحة والرماية وركوب الخيل".</a:t>
            </a:r>
          </a:p>
          <a:p>
            <a:pPr algn="ctr"/>
            <a:r>
              <a:rPr lang="ar-EG" sz="3600" b="1" dirty="0">
                <a:solidFill>
                  <a:srgbClr val="FF0000"/>
                </a:solidFill>
              </a:rPr>
              <a:t>برأيك لماذا اختص عمر بن الخطاب رضي الله عنه هذا النوع من الأنشطة الرياضية.</a:t>
            </a:r>
          </a:p>
        </p:txBody>
      </p:sp>
    </p:spTree>
    <p:extLst>
      <p:ext uri="{BB962C8B-B14F-4D97-AF65-F5344CB8AC3E}">
        <p14:creationId xmlns:p14="http://schemas.microsoft.com/office/powerpoint/2010/main" val="114109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دبوس زينة 1">
            <a:extLst>
              <a:ext uri="{FF2B5EF4-FFF2-40B4-BE49-F238E27FC236}">
                <a16:creationId xmlns:a16="http://schemas.microsoft.com/office/drawing/2014/main" id="{B3E638A4-15F3-44B4-A726-FB4E77A153D1}"/>
              </a:ext>
            </a:extLst>
          </p:cNvPr>
          <p:cNvSpPr/>
          <p:nvPr/>
        </p:nvSpPr>
        <p:spPr>
          <a:xfrm>
            <a:off x="970384" y="1393543"/>
            <a:ext cx="7203232" cy="4070914"/>
          </a:xfrm>
          <a:prstGeom prst="plaque">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4400" b="1" dirty="0">
                <a:solidFill>
                  <a:srgbClr val="FF0000"/>
                </a:solidFill>
              </a:rPr>
              <a:t> لأنها من أهم الرياضات في حياة الإنسان فهي تعمل على تدريبه وزيادة الثقة في نفسه.</a:t>
            </a:r>
            <a:endParaRPr kumimoji="0" lang="ar-EG" sz="4400" b="1" i="0" u="none" strike="noStrike" kern="1200" cap="none" spc="0" normalizeH="0" baseline="0" noProof="0" dirty="0">
              <a:ln>
                <a:noFill/>
              </a:ln>
              <a:solidFill>
                <a:srgbClr val="FF0000"/>
              </a:solidFill>
              <a:effectLst/>
              <a:uLnTx/>
              <a:uFillTx/>
              <a:latin typeface="Calibri" panose="020F0502020204030204"/>
              <a:cs typeface="Arial" panose="020B0604020202020204" pitchFamily="34" charset="0"/>
            </a:endParaRPr>
          </a:p>
        </p:txBody>
      </p:sp>
    </p:spTree>
    <p:extLst>
      <p:ext uri="{BB962C8B-B14F-4D97-AF65-F5344CB8AC3E}">
        <p14:creationId xmlns:p14="http://schemas.microsoft.com/office/powerpoint/2010/main" val="201542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687A607-359C-495C-A8C6-D45002299647}"/>
              </a:ext>
            </a:extLst>
          </p:cNvPr>
          <p:cNvSpPr txBox="1"/>
          <p:nvPr/>
        </p:nvSpPr>
        <p:spPr>
          <a:xfrm>
            <a:off x="2519265" y="1583508"/>
            <a:ext cx="3713583" cy="646331"/>
          </a:xfrm>
          <a:prstGeom prst="rect">
            <a:avLst/>
          </a:prstGeom>
          <a:noFill/>
        </p:spPr>
        <p:txBody>
          <a:bodyPr wrap="square">
            <a:spAutoFit/>
          </a:bodyPr>
          <a:lstStyle/>
          <a:p>
            <a:pPr algn="ctr" rtl="1">
              <a:spcBef>
                <a:spcPts val="0"/>
              </a:spcBef>
              <a:spcAft>
                <a:spcPts val="500"/>
              </a:spcAft>
            </a:pPr>
            <a:r>
              <a:rPr lang="ar-EG" sz="3600" b="1" i="0" u="none" strike="noStrike" dirty="0">
                <a:solidFill>
                  <a:srgbClr val="FFFF00"/>
                </a:solidFill>
                <a:effectLst/>
                <a:latin typeface="Arial" panose="020B0604020202020204" pitchFamily="34" charset="0"/>
              </a:rPr>
              <a:t>اللياقة البدنية</a:t>
            </a:r>
            <a:endParaRPr lang="ar-EG" sz="3600" b="1" baseline="30000" dirty="0">
              <a:solidFill>
                <a:srgbClr val="FFFF00"/>
              </a:solidFill>
              <a:effectLst/>
            </a:endParaRPr>
          </a:p>
        </p:txBody>
      </p:sp>
      <p:sp>
        <p:nvSpPr>
          <p:cNvPr id="3" name="مربع نص 2">
            <a:extLst>
              <a:ext uri="{FF2B5EF4-FFF2-40B4-BE49-F238E27FC236}">
                <a16:creationId xmlns:a16="http://schemas.microsoft.com/office/drawing/2014/main" id="{2AD5F4CF-B0B1-4572-A96D-8175F2CA1C9D}"/>
              </a:ext>
            </a:extLst>
          </p:cNvPr>
          <p:cNvSpPr txBox="1"/>
          <p:nvPr/>
        </p:nvSpPr>
        <p:spPr>
          <a:xfrm>
            <a:off x="1446245" y="2229839"/>
            <a:ext cx="6251510" cy="2062103"/>
          </a:xfrm>
          <a:prstGeom prst="rect">
            <a:avLst/>
          </a:prstGeom>
          <a:noFill/>
        </p:spPr>
        <p:txBody>
          <a:bodyPr wrap="square">
            <a:spAutoFit/>
          </a:bodyPr>
          <a:lstStyle/>
          <a:p>
            <a:pPr algn="ctr" rtl="1">
              <a:spcBef>
                <a:spcPts val="0"/>
              </a:spcBef>
              <a:spcAft>
                <a:spcPts val="500"/>
              </a:spcAft>
            </a:pPr>
            <a:r>
              <a:rPr lang="ar-EG" sz="3200" b="1" i="0" u="none" strike="noStrike" dirty="0">
                <a:solidFill>
                  <a:schemeClr val="bg1"/>
                </a:solidFill>
                <a:effectLst/>
                <a:latin typeface="Arial" panose="020B0604020202020204" pitchFamily="34" charset="0"/>
              </a:rPr>
              <a:t>هي قدرة الفرد على العمل وأداء الواجبات والمتطلبات الحياتية دون الشعور بالتعب مع توفر الجهد الكافي للتمتع بالأنشطة وقت الفراغ والاحتياجات الغير متوقعة</a:t>
            </a:r>
            <a:endParaRPr lang="ar-EG" sz="3200" b="1" baseline="30000" dirty="0">
              <a:solidFill>
                <a:schemeClr val="bg1"/>
              </a:solidFill>
              <a:effectLst/>
            </a:endParaRPr>
          </a:p>
        </p:txBody>
      </p:sp>
    </p:spTree>
    <p:extLst>
      <p:ext uri="{BB962C8B-B14F-4D97-AF65-F5344CB8AC3E}">
        <p14:creationId xmlns:p14="http://schemas.microsoft.com/office/powerpoint/2010/main" val="5766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F50949A3-73D0-4BD0-847E-5E6E3A89C0CB}"/>
              </a:ext>
            </a:extLst>
          </p:cNvPr>
          <p:cNvSpPr/>
          <p:nvPr/>
        </p:nvSpPr>
        <p:spPr>
          <a:xfrm>
            <a:off x="5598368" y="687698"/>
            <a:ext cx="2689020" cy="1327713"/>
          </a:xfrm>
          <a:prstGeom prst="wedgeEllipseCallou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تذكر</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277392" y="2567489"/>
            <a:ext cx="6589216" cy="284426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000" b="1" dirty="0">
                <a:solidFill>
                  <a:schemeClr val="tx1"/>
                </a:solidFill>
              </a:rPr>
              <a:t>أن ممارسة الرياضة لا تكون على حساب واجبات أخرى ذات أهمية، كأداء العبادات، والواجبات المدرسية والأسرية</a:t>
            </a:r>
          </a:p>
        </p:txBody>
      </p:sp>
    </p:spTree>
    <p:extLst>
      <p:ext uri="{BB962C8B-B14F-4D97-AF65-F5344CB8AC3E}">
        <p14:creationId xmlns:p14="http://schemas.microsoft.com/office/powerpoint/2010/main" val="27731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F50949A3-73D0-4BD0-847E-5E6E3A89C0CB}"/>
              </a:ext>
            </a:extLst>
          </p:cNvPr>
          <p:cNvSpPr/>
          <p:nvPr/>
        </p:nvSpPr>
        <p:spPr>
          <a:xfrm>
            <a:off x="5094514" y="687698"/>
            <a:ext cx="3192874" cy="1458343"/>
          </a:xfrm>
          <a:prstGeom prst="wedgeEllipseCallo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معلومة إثرائية</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420780" y="2604811"/>
            <a:ext cx="7866608" cy="3404103"/>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solidFill>
                  <a:schemeClr val="tx1"/>
                </a:solidFill>
              </a:rPr>
              <a:t>سعيا لتحقيق رؤية المملكة ۲۰۳۰ تم إطلاق برنامج تنمية القدرات البشرية ۲۰۲۱-۲۰۲۵، الذي يهدف إلى إعداد مواطن منافس عالمية، كما يسعى برنامج جودة الحياة إلى تعزيز الرفاهية البدنية للطلاب من خلال زيادة تعزيز ممارسة الرياضة في المؤسسات التعليمية</a:t>
            </a:r>
          </a:p>
        </p:txBody>
      </p:sp>
    </p:spTree>
    <p:extLst>
      <p:ext uri="{BB962C8B-B14F-4D97-AF65-F5344CB8AC3E}">
        <p14:creationId xmlns:p14="http://schemas.microsoft.com/office/powerpoint/2010/main" val="29887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698171" y="2009363"/>
            <a:ext cx="5747658" cy="2428725"/>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80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عناصر اللياقة البدنية</a:t>
            </a:r>
          </a:p>
        </p:txBody>
      </p:sp>
    </p:spTree>
    <p:extLst>
      <p:ext uri="{BB962C8B-B14F-4D97-AF65-F5344CB8AC3E}">
        <p14:creationId xmlns:p14="http://schemas.microsoft.com/office/powerpoint/2010/main" val="24512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988704" y="779125"/>
            <a:ext cx="5166592" cy="1197085"/>
          </a:xfrm>
          <a:prstGeom prst="flowChartTerminator">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التوافق العضلي والعصبي</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045409" y="2455522"/>
            <a:ext cx="7053181" cy="1499088"/>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solidFill>
                  <a:srgbClr val="C00000"/>
                </a:solidFill>
              </a:rPr>
              <a:t>القدرة على تحريك أكثر من جزء في الجسم في اتجاهات مختلفة بنفس الوقت</a:t>
            </a:r>
          </a:p>
        </p:txBody>
      </p:sp>
      <p:pic>
        <p:nvPicPr>
          <p:cNvPr id="4" name="صورة 3">
            <a:extLst>
              <a:ext uri="{FF2B5EF4-FFF2-40B4-BE49-F238E27FC236}">
                <a16:creationId xmlns:a16="http://schemas.microsoft.com/office/drawing/2014/main" id="{83092E0D-7B57-42A9-80B6-08A90DBC594A}"/>
              </a:ext>
            </a:extLst>
          </p:cNvPr>
          <p:cNvPicPr>
            <a:picLocks noChangeAspect="1"/>
          </p:cNvPicPr>
          <p:nvPr/>
        </p:nvPicPr>
        <p:blipFill>
          <a:blip r:embed="rId2"/>
          <a:stretch>
            <a:fillRect/>
          </a:stretch>
        </p:blipFill>
        <p:spPr>
          <a:xfrm>
            <a:off x="895740" y="3937474"/>
            <a:ext cx="1732092" cy="2304159"/>
          </a:xfrm>
          <a:prstGeom prst="rect">
            <a:avLst/>
          </a:prstGeom>
        </p:spPr>
      </p:pic>
    </p:spTree>
    <p:extLst>
      <p:ext uri="{BB962C8B-B14F-4D97-AF65-F5344CB8AC3E}">
        <p14:creationId xmlns:p14="http://schemas.microsoft.com/office/powerpoint/2010/main" val="178158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758B936F-F345-4E5B-B881-409BE5594245}"/>
              </a:ext>
            </a:extLst>
          </p:cNvPr>
          <p:cNvPicPr>
            <a:picLocks noChangeAspect="1"/>
          </p:cNvPicPr>
          <p:nvPr/>
        </p:nvPicPr>
        <p:blipFill>
          <a:blip r:embed="rId2"/>
          <a:stretch>
            <a:fillRect/>
          </a:stretch>
        </p:blipFill>
        <p:spPr>
          <a:xfrm>
            <a:off x="2374990" y="1637966"/>
            <a:ext cx="4626701" cy="3336261"/>
          </a:xfrm>
          <a:prstGeom prst="rect">
            <a:avLst/>
          </a:prstGeom>
          <a:ln>
            <a:noFill/>
          </a:ln>
          <a:effectLst>
            <a:outerShdw blurRad="292100" dist="139700" dir="2700000" algn="tl" rotWithShape="0">
              <a:srgbClr val="333333">
                <a:alpha val="65000"/>
              </a:srgbClr>
            </a:outerShdw>
          </a:effectLst>
        </p:spPr>
      </p:pic>
      <p:sp>
        <p:nvSpPr>
          <p:cNvPr id="8" name="مستطيل 7">
            <a:extLst>
              <a:ext uri="{FF2B5EF4-FFF2-40B4-BE49-F238E27FC236}">
                <a16:creationId xmlns:a16="http://schemas.microsoft.com/office/drawing/2014/main" id="{C75714D3-0728-488A-900D-9B551412C88C}"/>
              </a:ext>
            </a:extLst>
          </p:cNvPr>
          <p:cNvSpPr/>
          <p:nvPr/>
        </p:nvSpPr>
        <p:spPr>
          <a:xfrm>
            <a:off x="1841863" y="1306286"/>
            <a:ext cx="5630091" cy="4193177"/>
          </a:xfrm>
          <a:prstGeom prst="rect">
            <a:avLst/>
          </a:prstGeom>
          <a:noFill/>
          <a:ln w="762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1" anchor="ctr"/>
          <a:lstStyle/>
          <a:p>
            <a:pPr algn="ctr"/>
            <a:endParaRPr lang="ar-EG"/>
          </a:p>
        </p:txBody>
      </p:sp>
    </p:spTree>
    <p:extLst>
      <p:ext uri="{BB962C8B-B14F-4D97-AF65-F5344CB8AC3E}">
        <p14:creationId xmlns:p14="http://schemas.microsoft.com/office/powerpoint/2010/main" val="244374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988704" y="779125"/>
            <a:ext cx="5166592" cy="1197085"/>
          </a:xfrm>
          <a:prstGeom prst="flowChartTerminator">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الرشاقة</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045409" y="2455522"/>
            <a:ext cx="7053181" cy="1499088"/>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solidFill>
                  <a:srgbClr val="C00000"/>
                </a:solidFill>
              </a:rPr>
              <a:t>القدرة على تغيير أوضاع الجسم بسرعة</a:t>
            </a:r>
          </a:p>
        </p:txBody>
      </p:sp>
      <p:pic>
        <p:nvPicPr>
          <p:cNvPr id="4" name="صورة 3">
            <a:extLst>
              <a:ext uri="{FF2B5EF4-FFF2-40B4-BE49-F238E27FC236}">
                <a16:creationId xmlns:a16="http://schemas.microsoft.com/office/drawing/2014/main" id="{83092E0D-7B57-42A9-80B6-08A90DBC59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7104" y="4433922"/>
            <a:ext cx="2743199" cy="1274558"/>
          </a:xfrm>
          <a:prstGeom prst="rect">
            <a:avLst/>
          </a:prstGeom>
        </p:spPr>
      </p:pic>
    </p:spTree>
    <p:extLst>
      <p:ext uri="{BB962C8B-B14F-4D97-AF65-F5344CB8AC3E}">
        <p14:creationId xmlns:p14="http://schemas.microsoft.com/office/powerpoint/2010/main" val="48121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988704" y="1320301"/>
            <a:ext cx="5166592" cy="1197085"/>
          </a:xfrm>
          <a:prstGeom prst="flowChartTerminator">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القوة العضلية</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194699" y="3429000"/>
            <a:ext cx="7053181" cy="1556641"/>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000" b="1" dirty="0">
                <a:solidFill>
                  <a:srgbClr val="C00000"/>
                </a:solidFill>
              </a:rPr>
              <a:t>قدرة العضلات على مواجهة المقاومة الخارجية</a:t>
            </a:r>
          </a:p>
        </p:txBody>
      </p:sp>
    </p:spTree>
    <p:extLst>
      <p:ext uri="{BB962C8B-B14F-4D97-AF65-F5344CB8AC3E}">
        <p14:creationId xmlns:p14="http://schemas.microsoft.com/office/powerpoint/2010/main" val="37846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988704" y="1320301"/>
            <a:ext cx="5166592" cy="1197085"/>
          </a:xfrm>
          <a:prstGeom prst="flowChartTerminator">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EG" sz="4000" b="1" dirty="0">
                <a:solidFill>
                  <a:prstClr val="white"/>
                </a:solidFill>
                <a:latin typeface="Calibri" panose="020F0502020204030204"/>
                <a:cs typeface="Arial" panose="020B0604020202020204" pitchFamily="34" charset="0"/>
              </a:rPr>
              <a:t>المرونة</a:t>
            </a:r>
            <a:endPar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194699" y="3429000"/>
            <a:ext cx="7053181" cy="1556641"/>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000" b="1" dirty="0">
                <a:solidFill>
                  <a:srgbClr val="C00000"/>
                </a:solidFill>
              </a:rPr>
              <a:t>القدرة على أداة الحركات إلى أقصى مدى</a:t>
            </a:r>
          </a:p>
        </p:txBody>
      </p:sp>
    </p:spTree>
    <p:extLst>
      <p:ext uri="{BB962C8B-B14F-4D97-AF65-F5344CB8AC3E}">
        <p14:creationId xmlns:p14="http://schemas.microsoft.com/office/powerpoint/2010/main" val="383284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2137993" y="723142"/>
            <a:ext cx="5166592" cy="1197085"/>
          </a:xfrm>
          <a:prstGeom prst="flowChartTerminator">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EG" sz="4000" b="1" dirty="0">
                <a:solidFill>
                  <a:prstClr val="white"/>
                </a:solidFill>
                <a:latin typeface="Calibri" panose="020F0502020204030204"/>
                <a:cs typeface="Arial" panose="020B0604020202020204" pitchFamily="34" charset="0"/>
              </a:rPr>
              <a:t>التوازن</a:t>
            </a:r>
            <a:endPar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194698" y="2458616"/>
            <a:ext cx="7053181" cy="1556641"/>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000" b="1" dirty="0">
                <a:solidFill>
                  <a:srgbClr val="C00000"/>
                </a:solidFill>
              </a:rPr>
              <a:t>المحافظة على ثبات الجسم في أوضاع معينة مثل المشي على قدم واحدة</a:t>
            </a:r>
          </a:p>
        </p:txBody>
      </p:sp>
      <p:pic>
        <p:nvPicPr>
          <p:cNvPr id="4" name="صورة 3">
            <a:extLst>
              <a:ext uri="{FF2B5EF4-FFF2-40B4-BE49-F238E27FC236}">
                <a16:creationId xmlns:a16="http://schemas.microsoft.com/office/drawing/2014/main" id="{D6429D7F-9E5F-41D6-A15E-86971DCB00DF}"/>
              </a:ext>
            </a:extLst>
          </p:cNvPr>
          <p:cNvPicPr>
            <a:picLocks noChangeAspect="1"/>
          </p:cNvPicPr>
          <p:nvPr/>
        </p:nvPicPr>
        <p:blipFill>
          <a:blip r:embed="rId2"/>
          <a:stretch>
            <a:fillRect/>
          </a:stretch>
        </p:blipFill>
        <p:spPr>
          <a:xfrm>
            <a:off x="690465" y="3835853"/>
            <a:ext cx="1890129" cy="2459003"/>
          </a:xfrm>
          <a:prstGeom prst="rect">
            <a:avLst/>
          </a:prstGeom>
        </p:spPr>
      </p:pic>
    </p:spTree>
    <p:extLst>
      <p:ext uri="{BB962C8B-B14F-4D97-AF65-F5344CB8AC3E}">
        <p14:creationId xmlns:p14="http://schemas.microsoft.com/office/powerpoint/2010/main" val="121873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2137993" y="723142"/>
            <a:ext cx="5166592" cy="1197085"/>
          </a:xfrm>
          <a:prstGeom prst="flowChartTerminator">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EG" sz="4000" b="1" dirty="0">
                <a:solidFill>
                  <a:prstClr val="white"/>
                </a:solidFill>
                <a:latin typeface="Calibri" panose="020F0502020204030204"/>
                <a:cs typeface="Arial" panose="020B0604020202020204" pitchFamily="34" charset="0"/>
              </a:rPr>
              <a:t>السرعة</a:t>
            </a:r>
            <a:endPar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194698" y="2458616"/>
            <a:ext cx="7053181" cy="1556641"/>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000" b="1" dirty="0">
                <a:solidFill>
                  <a:srgbClr val="C00000"/>
                </a:solidFill>
              </a:rPr>
              <a:t>القدرة على أداء حركات متكررة من نفس النوع في أقل زمن</a:t>
            </a:r>
          </a:p>
        </p:txBody>
      </p:sp>
      <p:pic>
        <p:nvPicPr>
          <p:cNvPr id="4" name="صورة 3">
            <a:extLst>
              <a:ext uri="{FF2B5EF4-FFF2-40B4-BE49-F238E27FC236}">
                <a16:creationId xmlns:a16="http://schemas.microsoft.com/office/drawing/2014/main" id="{D6429D7F-9E5F-41D6-A15E-86971DCB00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465" y="4001164"/>
            <a:ext cx="1890129" cy="2128380"/>
          </a:xfrm>
          <a:prstGeom prst="rect">
            <a:avLst/>
          </a:prstGeom>
        </p:spPr>
      </p:pic>
    </p:spTree>
    <p:extLst>
      <p:ext uri="{BB962C8B-B14F-4D97-AF65-F5344CB8AC3E}">
        <p14:creationId xmlns:p14="http://schemas.microsoft.com/office/powerpoint/2010/main" val="158237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2137993" y="723142"/>
            <a:ext cx="5166592" cy="1197085"/>
          </a:xfrm>
          <a:prstGeom prst="flowChartTerminator">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EG" sz="4000" b="1" dirty="0">
                <a:solidFill>
                  <a:prstClr val="white"/>
                </a:solidFill>
                <a:latin typeface="Calibri" panose="020F0502020204030204"/>
                <a:cs typeface="Arial" panose="020B0604020202020204" pitchFamily="34" charset="0"/>
              </a:rPr>
              <a:t>التحمل</a:t>
            </a:r>
            <a:endPar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194698" y="2458616"/>
            <a:ext cx="7053181" cy="1556641"/>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000" b="1" dirty="0">
                <a:solidFill>
                  <a:srgbClr val="C00000"/>
                </a:solidFill>
              </a:rPr>
              <a:t>القدرة على الاستمرار في الأداء ومقاومة التعب</a:t>
            </a:r>
          </a:p>
        </p:txBody>
      </p:sp>
      <p:pic>
        <p:nvPicPr>
          <p:cNvPr id="4" name="صورة 3">
            <a:extLst>
              <a:ext uri="{FF2B5EF4-FFF2-40B4-BE49-F238E27FC236}">
                <a16:creationId xmlns:a16="http://schemas.microsoft.com/office/drawing/2014/main" id="{D6429D7F-9E5F-41D6-A15E-86971DCB00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1858" y="4006478"/>
            <a:ext cx="1699642" cy="2128380"/>
          </a:xfrm>
          <a:prstGeom prst="rect">
            <a:avLst/>
          </a:prstGeom>
        </p:spPr>
      </p:pic>
    </p:spTree>
    <p:extLst>
      <p:ext uri="{BB962C8B-B14F-4D97-AF65-F5344CB8AC3E}">
        <p14:creationId xmlns:p14="http://schemas.microsoft.com/office/powerpoint/2010/main" val="373390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F50949A3-73D0-4BD0-847E-5E6E3A89C0CB}"/>
              </a:ext>
            </a:extLst>
          </p:cNvPr>
          <p:cNvSpPr/>
          <p:nvPr/>
        </p:nvSpPr>
        <p:spPr>
          <a:xfrm>
            <a:off x="5598368" y="687698"/>
            <a:ext cx="2689020" cy="1327713"/>
          </a:xfrm>
          <a:prstGeom prst="wedgeEllipseCallou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تذكر</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277392" y="2567489"/>
            <a:ext cx="6589216" cy="284426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تختلف اللياقة البدنية من شخص لآخر</a:t>
            </a:r>
            <a:r>
              <a:rPr kumimoji="0" lang="ar-EG" sz="40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على سبيل المثال: النشاط البدني متوسط الشدة لشخص ما يكون منخفض الشدة عند شخص آخر أكثر لياقة أو العكس</a:t>
            </a:r>
            <a:endParaRPr kumimoji="0" lang="ar-EG"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0880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687A607-359C-495C-A8C6-D45002299647}"/>
              </a:ext>
            </a:extLst>
          </p:cNvPr>
          <p:cNvSpPr txBox="1"/>
          <p:nvPr/>
        </p:nvSpPr>
        <p:spPr>
          <a:xfrm>
            <a:off x="2519265" y="1583508"/>
            <a:ext cx="3713583" cy="646331"/>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500"/>
              </a:spcAft>
              <a:buClrTx/>
              <a:buSzTx/>
              <a:buFontTx/>
              <a:buNone/>
              <a:tabLst/>
              <a:defRPr/>
            </a:pPr>
            <a:r>
              <a:rPr kumimoji="0" lang="ar-EG"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النشاط البدني</a:t>
            </a:r>
            <a:endParaRPr kumimoji="0" lang="ar-EG" sz="3600" b="1" i="0" u="none" strike="noStrike" kern="1200" cap="none" spc="0" normalizeH="0" baseline="30000" noProof="0" dirty="0">
              <a:ln>
                <a:noFill/>
              </a:ln>
              <a:solidFill>
                <a:srgbClr val="FFFF00"/>
              </a:solidFill>
              <a:effectLst/>
              <a:uLnTx/>
              <a:uFillTx/>
              <a:latin typeface="Calibri" panose="020F0502020204030204"/>
              <a:ea typeface="+mn-ea"/>
              <a:cs typeface="Arial" panose="020B0604020202020204" pitchFamily="34" charset="0"/>
            </a:endParaRPr>
          </a:p>
        </p:txBody>
      </p:sp>
      <p:sp>
        <p:nvSpPr>
          <p:cNvPr id="3" name="مربع نص 2">
            <a:extLst>
              <a:ext uri="{FF2B5EF4-FFF2-40B4-BE49-F238E27FC236}">
                <a16:creationId xmlns:a16="http://schemas.microsoft.com/office/drawing/2014/main" id="{2AD5F4CF-B0B1-4572-A96D-8175F2CA1C9D}"/>
              </a:ext>
            </a:extLst>
          </p:cNvPr>
          <p:cNvSpPr txBox="1"/>
          <p:nvPr/>
        </p:nvSpPr>
        <p:spPr>
          <a:xfrm>
            <a:off x="1446245" y="2229839"/>
            <a:ext cx="6251510" cy="2062103"/>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500"/>
              </a:spcAft>
              <a:buClrTx/>
              <a:buSzTx/>
              <a:buFontTx/>
              <a:buNone/>
              <a:tabLst/>
              <a:defRPr/>
            </a:pPr>
            <a:r>
              <a:rPr kumimoji="0" lang="ar-EG"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هو كل حركة يقوم بها الجسم وتؤديها العضلات وتتطلب استهلاكًا للطاقة، بما في ذلك الأنشطة أثناء العمل واللعب وأداء المهام المنزلية وممارسة الأنشطة الترفيهية</a:t>
            </a:r>
            <a:endParaRPr kumimoji="0" lang="ar-EG" sz="3200" b="1" i="0" u="none" strike="noStrike" kern="1200" cap="none" spc="0" normalizeH="0" baseline="3000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044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698171" y="2009363"/>
            <a:ext cx="5747658" cy="2428725"/>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8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نوع النشاط البدني</a:t>
            </a:r>
          </a:p>
        </p:txBody>
      </p:sp>
    </p:spTree>
    <p:extLst>
      <p:ext uri="{BB962C8B-B14F-4D97-AF65-F5344CB8AC3E}">
        <p14:creationId xmlns:p14="http://schemas.microsoft.com/office/powerpoint/2010/main" val="216962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2804491" y="667160"/>
            <a:ext cx="3535018" cy="1049674"/>
          </a:xfrm>
          <a:prstGeom prst="flowChartTerminator">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النشاط الهوائي</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821858" y="2586912"/>
            <a:ext cx="7818673" cy="168417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هو النشاط الذي تتحرك فيه العضلات الكبيرة الموجودة بالجسم كعضلات  الذراعين والساقين: مثل: الجري والسباحة والمشي وركوب الدراجات والقفز وغيرها</a:t>
            </a:r>
          </a:p>
        </p:txBody>
      </p:sp>
      <p:pic>
        <p:nvPicPr>
          <p:cNvPr id="4" name="صورة 3">
            <a:extLst>
              <a:ext uri="{FF2B5EF4-FFF2-40B4-BE49-F238E27FC236}">
                <a16:creationId xmlns:a16="http://schemas.microsoft.com/office/drawing/2014/main" id="{D6429D7F-9E5F-41D6-A15E-86971DCB00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1858" y="4649847"/>
            <a:ext cx="1699642" cy="1550768"/>
          </a:xfrm>
          <a:prstGeom prst="rect">
            <a:avLst/>
          </a:prstGeom>
        </p:spPr>
      </p:pic>
    </p:spTree>
    <p:extLst>
      <p:ext uri="{BB962C8B-B14F-4D97-AF65-F5344CB8AC3E}">
        <p14:creationId xmlns:p14="http://schemas.microsoft.com/office/powerpoint/2010/main" val="17195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ريط: منحني ومائل لأعلى 2">
            <a:extLst>
              <a:ext uri="{FF2B5EF4-FFF2-40B4-BE49-F238E27FC236}">
                <a16:creationId xmlns:a16="http://schemas.microsoft.com/office/drawing/2014/main" id="{5A726D8A-C106-4EA6-B8A2-C881E767E04B}"/>
              </a:ext>
            </a:extLst>
          </p:cNvPr>
          <p:cNvSpPr/>
          <p:nvPr/>
        </p:nvSpPr>
        <p:spPr>
          <a:xfrm>
            <a:off x="1241904" y="1294625"/>
            <a:ext cx="6660192" cy="1270713"/>
          </a:xfrm>
          <a:prstGeom prst="ellipseRibbon2">
            <a:avLst>
              <a:gd name="adj1" fmla="val 25000"/>
              <a:gd name="adj2" fmla="val 70734"/>
              <a:gd name="adj3" fmla="val 12500"/>
            </a:avLst>
          </a:prstGeom>
          <a:solidFill>
            <a:schemeClr val="accent1">
              <a:lumMod val="60000"/>
              <a:lumOff val="40000"/>
            </a:schemeClr>
          </a:solidFill>
          <a:ln w="57150">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algn="ctr"/>
            <a:r>
              <a:rPr lang="ar-EG" sz="4400" b="1" dirty="0"/>
              <a:t>اللياقة البدنية</a:t>
            </a:r>
          </a:p>
        </p:txBody>
      </p:sp>
      <p:sp>
        <p:nvSpPr>
          <p:cNvPr id="4" name="شريط: منحني ومائل لأعلى 3">
            <a:extLst>
              <a:ext uri="{FF2B5EF4-FFF2-40B4-BE49-F238E27FC236}">
                <a16:creationId xmlns:a16="http://schemas.microsoft.com/office/drawing/2014/main" id="{732D007F-F5F0-4506-9CB1-C761BB3BA8EE}"/>
              </a:ext>
            </a:extLst>
          </p:cNvPr>
          <p:cNvSpPr/>
          <p:nvPr/>
        </p:nvSpPr>
        <p:spPr>
          <a:xfrm>
            <a:off x="1043164" y="3580620"/>
            <a:ext cx="7259216" cy="1982755"/>
          </a:xfrm>
          <a:prstGeom prst="ellipseRibbon2">
            <a:avLst>
              <a:gd name="adj1" fmla="val 25000"/>
              <a:gd name="adj2" fmla="val 100000"/>
              <a:gd name="adj3" fmla="val 12500"/>
            </a:avLst>
          </a:prstGeom>
          <a:solidFill>
            <a:schemeClr val="accent2">
              <a:lumMod val="60000"/>
              <a:lumOff val="40000"/>
            </a:schemeClr>
          </a:solidFill>
          <a:ln w="57150">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algn="ctr"/>
            <a:r>
              <a:rPr lang="ar-EG" sz="4400" b="1" dirty="0"/>
              <a:t>الوقاية الصحية داخل المنزل</a:t>
            </a:r>
          </a:p>
        </p:txBody>
      </p:sp>
    </p:spTree>
    <p:extLst>
      <p:ext uri="{BB962C8B-B14F-4D97-AF65-F5344CB8AC3E}">
        <p14:creationId xmlns:p14="http://schemas.microsoft.com/office/powerpoint/2010/main" val="25257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2804491" y="667160"/>
            <a:ext cx="3535018" cy="1049674"/>
          </a:xfrm>
          <a:prstGeom prst="flowChartTerminator">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تقوية العضلات</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821858" y="2586912"/>
            <a:ext cx="7818673" cy="168417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يقوم هذا النشاط بتعزيز وتحسين قوة العضلات وزيادة</a:t>
            </a:r>
            <a:r>
              <a:rPr kumimoji="0" lang="ar-EG" sz="3600" b="1" i="0" u="none" strike="noStrike" kern="1200" cap="none" spc="0" normalizeH="0" noProof="0" dirty="0">
                <a:ln>
                  <a:noFill/>
                </a:ln>
                <a:solidFill>
                  <a:srgbClr val="C00000"/>
                </a:solidFill>
                <a:effectLst/>
                <a:uLnTx/>
                <a:uFillTx/>
                <a:latin typeface="Calibri" panose="020F0502020204030204"/>
                <a:ea typeface="+mn-ea"/>
                <a:cs typeface="Arial" panose="020B0604020202020204" pitchFamily="34" charset="0"/>
              </a:rPr>
              <a:t> قدرتها على التحمل. مثل: تمرين الدفع والضغط، ورفع الأوزان، وتسلق السلالم.</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pic>
        <p:nvPicPr>
          <p:cNvPr id="4" name="صورة 3">
            <a:extLst>
              <a:ext uri="{FF2B5EF4-FFF2-40B4-BE49-F238E27FC236}">
                <a16:creationId xmlns:a16="http://schemas.microsoft.com/office/drawing/2014/main" id="{D6429D7F-9E5F-41D6-A15E-86971DCB00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1858" y="4658475"/>
            <a:ext cx="1699642" cy="1533511"/>
          </a:xfrm>
          <a:prstGeom prst="rect">
            <a:avLst/>
          </a:prstGeom>
        </p:spPr>
      </p:pic>
    </p:spTree>
    <p:extLst>
      <p:ext uri="{BB962C8B-B14F-4D97-AF65-F5344CB8AC3E}">
        <p14:creationId xmlns:p14="http://schemas.microsoft.com/office/powerpoint/2010/main" val="94413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2804491" y="667160"/>
            <a:ext cx="3535018" cy="1049674"/>
          </a:xfrm>
          <a:prstGeom prst="flowChartTerminator">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تقوية العظام</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821858" y="2586912"/>
            <a:ext cx="7818673" cy="168417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هذا النشاط يساعد على جعل العظام قوية كعظام القدمين والساقين. مثل:</a:t>
            </a:r>
            <a:r>
              <a:rPr kumimoji="0" lang="ar-EG" sz="3600" b="1" i="0" u="none" strike="noStrike" kern="1200" cap="none" spc="0" normalizeH="0" noProof="0" dirty="0">
                <a:ln>
                  <a:noFill/>
                </a:ln>
                <a:solidFill>
                  <a:srgbClr val="C00000"/>
                </a:solidFill>
                <a:effectLst/>
                <a:uLnTx/>
                <a:uFillTx/>
                <a:latin typeface="Calibri" panose="020F0502020204030204"/>
                <a:ea typeface="+mn-ea"/>
                <a:cs typeface="Arial" panose="020B0604020202020204" pitchFamily="34" charset="0"/>
              </a:rPr>
              <a:t> الجري والمشي والقفز على الحبل ورفع الأوزان وغيرها</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pic>
        <p:nvPicPr>
          <p:cNvPr id="4" name="صورة 3">
            <a:extLst>
              <a:ext uri="{FF2B5EF4-FFF2-40B4-BE49-F238E27FC236}">
                <a16:creationId xmlns:a16="http://schemas.microsoft.com/office/drawing/2014/main" id="{D6429D7F-9E5F-41D6-A15E-86971DCB00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1403" y="4658475"/>
            <a:ext cx="960551" cy="1533511"/>
          </a:xfrm>
          <a:prstGeom prst="rect">
            <a:avLst/>
          </a:prstGeom>
        </p:spPr>
      </p:pic>
    </p:spTree>
    <p:extLst>
      <p:ext uri="{BB962C8B-B14F-4D97-AF65-F5344CB8AC3E}">
        <p14:creationId xmlns:p14="http://schemas.microsoft.com/office/powerpoint/2010/main" val="27682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2804491" y="667160"/>
            <a:ext cx="3535018" cy="1049674"/>
          </a:xfrm>
          <a:prstGeom prst="flowChartTerminator">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الاستطالة</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821858" y="2586912"/>
            <a:ext cx="7818673" cy="168417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تساعد أنشطة الاستطالة على تحسين مرونة العضلات والمفاصل المحيطة بها والمحافظة عليها ورفع القدرة على تحريك المفاصل بكفاءتها الكاملة. مثل: التمدد ولمس أصابع القدمين،</a:t>
            </a:r>
            <a:r>
              <a:rPr kumimoji="0" lang="ar-EG" sz="3200" b="1" i="0" u="none" strike="noStrike" kern="1200" cap="none" spc="0" normalizeH="0" noProof="0" dirty="0">
                <a:ln>
                  <a:noFill/>
                </a:ln>
                <a:solidFill>
                  <a:srgbClr val="C00000"/>
                </a:solidFill>
                <a:effectLst/>
                <a:uLnTx/>
                <a:uFillTx/>
                <a:latin typeface="Calibri" panose="020F0502020204030204"/>
                <a:ea typeface="+mn-ea"/>
                <a:cs typeface="Arial" panose="020B0604020202020204" pitchFamily="34" charset="0"/>
              </a:rPr>
              <a:t> والقيام بتمارين اليوغا وغير ذلك من الأنشطة.</a:t>
            </a:r>
            <a:endParaRPr kumimoji="0" lang="ar-EG" sz="32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pic>
        <p:nvPicPr>
          <p:cNvPr id="4" name="صورة 3">
            <a:extLst>
              <a:ext uri="{FF2B5EF4-FFF2-40B4-BE49-F238E27FC236}">
                <a16:creationId xmlns:a16="http://schemas.microsoft.com/office/drawing/2014/main" id="{D6429D7F-9E5F-41D6-A15E-86971DCB00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1858" y="4284659"/>
            <a:ext cx="1613088" cy="1713014"/>
          </a:xfrm>
          <a:prstGeom prst="rect">
            <a:avLst/>
          </a:prstGeom>
        </p:spPr>
      </p:pic>
    </p:spTree>
    <p:extLst>
      <p:ext uri="{BB962C8B-B14F-4D97-AF65-F5344CB8AC3E}">
        <p14:creationId xmlns:p14="http://schemas.microsoft.com/office/powerpoint/2010/main" val="388394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698171" y="2065347"/>
            <a:ext cx="5747658" cy="2428725"/>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مقدار النشاط البدني الذي يوصى به حسب الفئة العمرية</a:t>
            </a:r>
          </a:p>
        </p:txBody>
      </p:sp>
    </p:spTree>
    <p:extLst>
      <p:ext uri="{BB962C8B-B14F-4D97-AF65-F5344CB8AC3E}">
        <p14:creationId xmlns:p14="http://schemas.microsoft.com/office/powerpoint/2010/main" val="296980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4">
            <a:extLst>
              <a:ext uri="{FF2B5EF4-FFF2-40B4-BE49-F238E27FC236}">
                <a16:creationId xmlns:a16="http://schemas.microsoft.com/office/drawing/2014/main" id="{2C71CCD3-78AE-4E85-BD13-84579877681D}"/>
              </a:ext>
            </a:extLst>
          </p:cNvPr>
          <p:cNvGraphicFramePr>
            <a:graphicFrameLocks noGrp="1"/>
          </p:cNvGraphicFramePr>
          <p:nvPr>
            <p:extLst>
              <p:ext uri="{D42A27DB-BD31-4B8C-83A1-F6EECF244321}">
                <p14:modId xmlns:p14="http://schemas.microsoft.com/office/powerpoint/2010/main" val="967291139"/>
              </p:ext>
            </p:extLst>
          </p:nvPr>
        </p:nvGraphicFramePr>
        <p:xfrm>
          <a:off x="678801" y="637925"/>
          <a:ext cx="7786398" cy="5582150"/>
        </p:xfrm>
        <a:graphic>
          <a:graphicData uri="http://schemas.openxmlformats.org/drawingml/2006/table">
            <a:tbl>
              <a:tblPr rtl="1" firstRow="1" bandRow="1">
                <a:tableStyleId>{7DF18680-E054-41AD-8BC1-D1AEF772440D}</a:tableStyleId>
              </a:tblPr>
              <a:tblGrid>
                <a:gridCol w="2595466">
                  <a:extLst>
                    <a:ext uri="{9D8B030D-6E8A-4147-A177-3AD203B41FA5}">
                      <a16:colId xmlns:a16="http://schemas.microsoft.com/office/drawing/2014/main" val="2680662260"/>
                    </a:ext>
                  </a:extLst>
                </a:gridCol>
                <a:gridCol w="2595466">
                  <a:extLst>
                    <a:ext uri="{9D8B030D-6E8A-4147-A177-3AD203B41FA5}">
                      <a16:colId xmlns:a16="http://schemas.microsoft.com/office/drawing/2014/main" val="3887415792"/>
                    </a:ext>
                  </a:extLst>
                </a:gridCol>
                <a:gridCol w="2595466">
                  <a:extLst>
                    <a:ext uri="{9D8B030D-6E8A-4147-A177-3AD203B41FA5}">
                      <a16:colId xmlns:a16="http://schemas.microsoft.com/office/drawing/2014/main" val="3613101240"/>
                    </a:ext>
                  </a:extLst>
                </a:gridCol>
              </a:tblGrid>
              <a:tr h="1650230">
                <a:tc rowSpan="2">
                  <a:txBody>
                    <a:bodyPr/>
                    <a:lstStyle/>
                    <a:p>
                      <a:pPr rtl="1"/>
                      <a:r>
                        <a:rPr lang="ar-EG" sz="4400" dirty="0"/>
                        <a:t>مقدار النشاط</a:t>
                      </a:r>
                    </a:p>
                  </a:txBody>
                  <a:tcPr anchor="ctr"/>
                </a:tc>
                <a:tc>
                  <a:txBody>
                    <a:bodyPr/>
                    <a:lstStyle/>
                    <a:p>
                      <a:pPr algn="ctr" rtl="1"/>
                      <a:r>
                        <a:rPr lang="ar-EG" sz="2400" dirty="0"/>
                        <a:t>الأطفال والمراهقون الذين تتراوح أعمارهم بين 5 سنوات و 17 عامًا</a:t>
                      </a:r>
                    </a:p>
                  </a:txBody>
                  <a:tcPr/>
                </a:tc>
                <a:tc>
                  <a:txBody>
                    <a:bodyPr/>
                    <a:lstStyle/>
                    <a:p>
                      <a:pPr algn="ctr" rtl="1"/>
                      <a:r>
                        <a:rPr lang="ar-EG" sz="2800" dirty="0"/>
                        <a:t>البالغون الذين تتراوح أعمارهم بين 18 و 64 عامًا</a:t>
                      </a:r>
                    </a:p>
                  </a:txBody>
                  <a:tcPr/>
                </a:tc>
                <a:extLst>
                  <a:ext uri="{0D108BD9-81ED-4DB2-BD59-A6C34878D82A}">
                    <a16:rowId xmlns:a16="http://schemas.microsoft.com/office/drawing/2014/main" val="2823116440"/>
                  </a:ext>
                </a:extLst>
              </a:tr>
              <a:tr h="3260265">
                <a:tc vMerge="1">
                  <a:txBody>
                    <a:bodyPr/>
                    <a:lstStyle/>
                    <a:p>
                      <a:pPr rtl="1"/>
                      <a:endParaRPr lang="ar-EG" dirty="0"/>
                    </a:p>
                  </a:txBody>
                  <a:tcPr/>
                </a:tc>
                <a:tc>
                  <a:txBody>
                    <a:bodyPr/>
                    <a:lstStyle/>
                    <a:p>
                      <a:pPr algn="ctr" rtl="1"/>
                      <a:r>
                        <a:rPr lang="ar-EG" sz="2400" b="1" u="none" strike="noStrike" kern="1200" dirty="0">
                          <a:solidFill>
                            <a:schemeClr val="dk1"/>
                          </a:solidFill>
                          <a:effectLst/>
                        </a:rPr>
                        <a:t>تنصح هذه الفئة بمزاولة النشاط البدني مدة 60 دقيقة يوميا على الأقل، ويتراوح النشاط بين الاعتدال والشدة ومن الأنشطة المقترحة: المشي، والجري، وكرة القدم، وكرة السلة، وركوب الدراجات.</a:t>
                      </a:r>
                      <a:endParaRPr lang="ar-EG" sz="2400" b="1" dirty="0">
                        <a:effectLst/>
                      </a:endParaRPr>
                    </a:p>
                  </a:txBody>
                  <a:tcPr/>
                </a:tc>
                <a:tc>
                  <a:txBody>
                    <a:bodyPr/>
                    <a:lstStyle/>
                    <a:p>
                      <a:pPr algn="ctr" rtl="1"/>
                      <a:r>
                        <a:rPr lang="ar-EG" sz="2400" b="1" u="none" strike="noStrike" kern="1200" dirty="0">
                          <a:solidFill>
                            <a:schemeClr val="dk1"/>
                          </a:solidFill>
                          <a:effectLst/>
                        </a:rPr>
                        <a:t>تنصح هذه الفئة بمزاولة النشاط البدني مدة 60 دقيقة يوميا على الأقل، ويتراوح النشاط بين الاعتدال والشدة ومن الأنشطة المقترحة: المشي، والجري، وكرة القدم، وكرة السلة، وركوب الدراجات.</a:t>
                      </a:r>
                      <a:endParaRPr lang="ar-EG" sz="2400" b="1" dirty="0">
                        <a:effectLst/>
                      </a:endParaRPr>
                    </a:p>
                    <a:p>
                      <a:br>
                        <a:rPr lang="ar-EG" dirty="0"/>
                      </a:br>
                      <a:endParaRPr lang="ar-EG" dirty="0"/>
                    </a:p>
                  </a:txBody>
                  <a:tcPr/>
                </a:tc>
                <a:extLst>
                  <a:ext uri="{0D108BD9-81ED-4DB2-BD59-A6C34878D82A}">
                    <a16:rowId xmlns:a16="http://schemas.microsoft.com/office/drawing/2014/main" val="1219518388"/>
                  </a:ext>
                </a:extLst>
              </a:tr>
            </a:tbl>
          </a:graphicData>
        </a:graphic>
      </p:graphicFrame>
    </p:spTree>
    <p:extLst>
      <p:ext uri="{BB962C8B-B14F-4D97-AF65-F5344CB8AC3E}">
        <p14:creationId xmlns:p14="http://schemas.microsoft.com/office/powerpoint/2010/main" val="77058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698171" y="2065347"/>
            <a:ext cx="5747658" cy="2428725"/>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مدة ممارسة النشاط البدني وفقًا للهدف</a:t>
            </a:r>
          </a:p>
        </p:txBody>
      </p:sp>
    </p:spTree>
    <p:extLst>
      <p:ext uri="{BB962C8B-B14F-4D97-AF65-F5344CB8AC3E}">
        <p14:creationId xmlns:p14="http://schemas.microsoft.com/office/powerpoint/2010/main" val="206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4">
            <a:extLst>
              <a:ext uri="{FF2B5EF4-FFF2-40B4-BE49-F238E27FC236}">
                <a16:creationId xmlns:a16="http://schemas.microsoft.com/office/drawing/2014/main" id="{2C71CCD3-78AE-4E85-BD13-84579877681D}"/>
              </a:ext>
            </a:extLst>
          </p:cNvPr>
          <p:cNvGraphicFramePr>
            <a:graphicFrameLocks noGrp="1"/>
          </p:cNvGraphicFramePr>
          <p:nvPr>
            <p:extLst>
              <p:ext uri="{D42A27DB-BD31-4B8C-83A1-F6EECF244321}">
                <p14:modId xmlns:p14="http://schemas.microsoft.com/office/powerpoint/2010/main" val="3889153973"/>
              </p:ext>
            </p:extLst>
          </p:nvPr>
        </p:nvGraphicFramePr>
        <p:xfrm>
          <a:off x="1076518" y="2037518"/>
          <a:ext cx="6990963" cy="2426284"/>
        </p:xfrm>
        <a:graphic>
          <a:graphicData uri="http://schemas.openxmlformats.org/drawingml/2006/table">
            <a:tbl>
              <a:tblPr rtl="1" firstRow="1" bandRow="1">
                <a:tableStyleId>{073A0DAA-6AF3-43AB-8588-CEC1D06C72B9}</a:tableStyleId>
              </a:tblPr>
              <a:tblGrid>
                <a:gridCol w="2330321">
                  <a:extLst>
                    <a:ext uri="{9D8B030D-6E8A-4147-A177-3AD203B41FA5}">
                      <a16:colId xmlns:a16="http://schemas.microsoft.com/office/drawing/2014/main" val="3887415792"/>
                    </a:ext>
                  </a:extLst>
                </a:gridCol>
                <a:gridCol w="2330321">
                  <a:extLst>
                    <a:ext uri="{9D8B030D-6E8A-4147-A177-3AD203B41FA5}">
                      <a16:colId xmlns:a16="http://schemas.microsoft.com/office/drawing/2014/main" val="3613101240"/>
                    </a:ext>
                  </a:extLst>
                </a:gridCol>
                <a:gridCol w="2330321">
                  <a:extLst>
                    <a:ext uri="{9D8B030D-6E8A-4147-A177-3AD203B41FA5}">
                      <a16:colId xmlns:a16="http://schemas.microsoft.com/office/drawing/2014/main" val="3961683359"/>
                    </a:ext>
                  </a:extLst>
                </a:gridCol>
              </a:tblGrid>
              <a:tr h="749834">
                <a:tc>
                  <a:txBody>
                    <a:bodyPr/>
                    <a:lstStyle/>
                    <a:p>
                      <a:pPr algn="ctr" rtl="1"/>
                      <a:r>
                        <a:rPr lang="ar-EG" sz="2400" dirty="0"/>
                        <a:t>من أجل الصحة</a:t>
                      </a:r>
                    </a:p>
                  </a:txBody>
                  <a:tcPr anchor="ctr"/>
                </a:tc>
                <a:tc>
                  <a:txBody>
                    <a:bodyPr/>
                    <a:lstStyle/>
                    <a:p>
                      <a:pPr algn="ctr" rtl="1"/>
                      <a:r>
                        <a:rPr lang="ar-EG" sz="2800" dirty="0"/>
                        <a:t>من أجل اللياقة البدنية</a:t>
                      </a:r>
                    </a:p>
                  </a:txBody>
                  <a:tcPr anchor="ctr"/>
                </a:tc>
                <a:tc>
                  <a:txBody>
                    <a:bodyPr/>
                    <a:lstStyle/>
                    <a:p>
                      <a:pPr algn="ctr" rtl="1"/>
                      <a:r>
                        <a:rPr lang="ar-EG" sz="2800" dirty="0"/>
                        <a:t>من أجل خفض الوزن</a:t>
                      </a:r>
                    </a:p>
                  </a:txBody>
                  <a:tcPr anchor="ctr"/>
                </a:tc>
                <a:extLst>
                  <a:ext uri="{0D108BD9-81ED-4DB2-BD59-A6C34878D82A}">
                    <a16:rowId xmlns:a16="http://schemas.microsoft.com/office/drawing/2014/main" val="2823116440"/>
                  </a:ext>
                </a:extLst>
              </a:tr>
              <a:tr h="1481404">
                <a:tc>
                  <a:txBody>
                    <a:bodyPr/>
                    <a:lstStyle/>
                    <a:p>
                      <a:pPr algn="ctr" rtl="1"/>
                      <a:r>
                        <a:rPr lang="ar-EG" sz="2400" b="1" u="none" strike="noStrike" kern="1200" dirty="0">
                          <a:solidFill>
                            <a:srgbClr val="FF0000"/>
                          </a:solidFill>
                          <a:effectLst/>
                        </a:rPr>
                        <a:t>(30- 60) دقيقة</a:t>
                      </a:r>
                      <a:endParaRPr lang="ar-EG" sz="2400" b="1" dirty="0">
                        <a:solidFill>
                          <a:srgbClr val="FF0000"/>
                        </a:solidFill>
                        <a:effectLst/>
                      </a:endParaRPr>
                    </a:p>
                  </a:txBody>
                  <a:tcPr anchor="ctr"/>
                </a:tc>
                <a:tc>
                  <a:txBody>
                    <a:bodyPr/>
                    <a:lstStyle/>
                    <a:p>
                      <a:pPr algn="ctr" rtl="1"/>
                      <a:r>
                        <a:rPr lang="ar-EG" sz="2400" b="1" u="none" strike="noStrike" kern="1200" dirty="0">
                          <a:solidFill>
                            <a:srgbClr val="FF0000"/>
                          </a:solidFill>
                          <a:effectLst/>
                        </a:rPr>
                        <a:t>(20- 60) دقيقة</a:t>
                      </a:r>
                      <a:endParaRPr lang="ar-EG" sz="2400" b="1" dirty="0">
                        <a:solidFill>
                          <a:srgbClr val="FF0000"/>
                        </a:solidFill>
                        <a:effectLst/>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u="none" strike="noStrike" kern="1200" dirty="0">
                          <a:solidFill>
                            <a:srgbClr val="FF0000"/>
                          </a:solidFill>
                          <a:effectLst/>
                          <a:latin typeface="+mn-lt"/>
                          <a:ea typeface="+mn-ea"/>
                          <a:cs typeface="+mn-cs"/>
                        </a:rPr>
                        <a:t>(60- 90) دقيقة</a:t>
                      </a:r>
                    </a:p>
                  </a:txBody>
                  <a:tcPr anchor="ctr"/>
                </a:tc>
                <a:extLst>
                  <a:ext uri="{0D108BD9-81ED-4DB2-BD59-A6C34878D82A}">
                    <a16:rowId xmlns:a16="http://schemas.microsoft.com/office/drawing/2014/main" val="1219518388"/>
                  </a:ext>
                </a:extLst>
              </a:tr>
            </a:tbl>
          </a:graphicData>
        </a:graphic>
      </p:graphicFrame>
    </p:spTree>
    <p:extLst>
      <p:ext uri="{BB962C8B-B14F-4D97-AF65-F5344CB8AC3E}">
        <p14:creationId xmlns:p14="http://schemas.microsoft.com/office/powerpoint/2010/main" val="212698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F50949A3-73D0-4BD0-847E-5E6E3A89C0CB}"/>
              </a:ext>
            </a:extLst>
          </p:cNvPr>
          <p:cNvSpPr/>
          <p:nvPr/>
        </p:nvSpPr>
        <p:spPr>
          <a:xfrm>
            <a:off x="5598368" y="687698"/>
            <a:ext cx="2689020" cy="1327713"/>
          </a:xfrm>
          <a:prstGeom prst="wedgeEllipseCallou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تذكر</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067002" y="2698118"/>
            <a:ext cx="7009996" cy="284426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يجب استشارة الطبيب لمعرفة النشاط البدني المناسب للأشخاص المصابين بالأمراض المزمنة مثل: أمراض القلب،</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وأمراض الرئة، أو مرض السكري أو ضغط الدم المرتفع.</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158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698171" y="2065347"/>
            <a:ext cx="5747658" cy="2428725"/>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مراحل ممارسة النشاط البدني</a:t>
            </a:r>
          </a:p>
        </p:txBody>
      </p:sp>
    </p:spTree>
    <p:extLst>
      <p:ext uri="{BB962C8B-B14F-4D97-AF65-F5344CB8AC3E}">
        <p14:creationId xmlns:p14="http://schemas.microsoft.com/office/powerpoint/2010/main" val="205318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2804491" y="853773"/>
            <a:ext cx="3535018" cy="1049674"/>
          </a:xfrm>
          <a:prstGeom prst="flowChartTerminator">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المرحلة الأولى</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624959" y="2625381"/>
            <a:ext cx="7894082" cy="2022410"/>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مرحلة اكتساب اللياقة البدنية: وتستمر من 4- 6 أسابيع من النشاط البدني</a:t>
            </a:r>
          </a:p>
        </p:txBody>
      </p:sp>
    </p:spTree>
    <p:extLst>
      <p:ext uri="{BB962C8B-B14F-4D97-AF65-F5344CB8AC3E}">
        <p14:creationId xmlns:p14="http://schemas.microsoft.com/office/powerpoint/2010/main" val="14534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732D007F-F5F0-4506-9CB1-C761BB3BA8EE}"/>
              </a:ext>
            </a:extLst>
          </p:cNvPr>
          <p:cNvSpPr/>
          <p:nvPr/>
        </p:nvSpPr>
        <p:spPr>
          <a:xfrm>
            <a:off x="2006548" y="3025451"/>
            <a:ext cx="5466806" cy="1142999"/>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8000" b="1" dirty="0">
                <a:solidFill>
                  <a:schemeClr val="tx1"/>
                </a:solidFill>
              </a:rPr>
              <a:t>أهداف الوحدة</a:t>
            </a:r>
          </a:p>
        </p:txBody>
      </p:sp>
    </p:spTree>
    <p:extLst>
      <p:ext uri="{BB962C8B-B14F-4D97-AF65-F5344CB8AC3E}">
        <p14:creationId xmlns:p14="http://schemas.microsoft.com/office/powerpoint/2010/main" val="19447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2804491" y="853773"/>
            <a:ext cx="3535018" cy="1049674"/>
          </a:xfrm>
          <a:prstGeom prst="flowChartTerminator">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المرحلة الثانية</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624959" y="2932144"/>
            <a:ext cx="7894082" cy="2022410"/>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مرحلة تحسن اللياقة البدنية، وتدوم هذه المرحلة من 4- 6 أسابيع يتم خلالها زيادة مدة النشاط البدني.</a:t>
            </a:r>
          </a:p>
        </p:txBody>
      </p:sp>
    </p:spTree>
    <p:extLst>
      <p:ext uri="{BB962C8B-B14F-4D97-AF65-F5344CB8AC3E}">
        <p14:creationId xmlns:p14="http://schemas.microsoft.com/office/powerpoint/2010/main" val="144979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2804491" y="853773"/>
            <a:ext cx="3535018" cy="1049674"/>
          </a:xfrm>
          <a:prstGeom prst="flowChartTerminator">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المرحلة الثالثة</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624959" y="2932144"/>
            <a:ext cx="7894082" cy="2022410"/>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مرحلة المحافظة على مستوى اللياقة البدنية، حيث يتم خلال هذه المرحلة الإبقاء على مستوى اللياقة البدنية للممارس.</a:t>
            </a:r>
          </a:p>
        </p:txBody>
      </p:sp>
    </p:spTree>
    <p:extLst>
      <p:ext uri="{BB962C8B-B14F-4D97-AF65-F5344CB8AC3E}">
        <p14:creationId xmlns:p14="http://schemas.microsoft.com/office/powerpoint/2010/main" val="22081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259632" y="2214637"/>
            <a:ext cx="6624735" cy="2428725"/>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إرشادات عامة لممارسة النشاط البدني بشكل</a:t>
            </a:r>
            <a:r>
              <a:rPr kumimoji="0" lang="ar-EG" sz="60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منتظم وآمن</a:t>
            </a:r>
            <a:endParaRPr kumimoji="0" lang="ar-EG" sz="6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063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محطة طرفية 2">
            <a:extLst>
              <a:ext uri="{FF2B5EF4-FFF2-40B4-BE49-F238E27FC236}">
                <a16:creationId xmlns:a16="http://schemas.microsoft.com/office/drawing/2014/main" id="{4BF3406C-4AD1-4E8A-B38A-129F041AF983}"/>
              </a:ext>
            </a:extLst>
          </p:cNvPr>
          <p:cNvSpPr/>
          <p:nvPr/>
        </p:nvSpPr>
        <p:spPr>
          <a:xfrm>
            <a:off x="611154" y="1466107"/>
            <a:ext cx="7921691" cy="642059"/>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1- ممارسة النشاط البدني بانتظام لرفع مستوى اللياقة البدنية.</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
        <p:nvSpPr>
          <p:cNvPr id="4" name="مخطط انسيابي: محطة طرفية 3">
            <a:extLst>
              <a:ext uri="{FF2B5EF4-FFF2-40B4-BE49-F238E27FC236}">
                <a16:creationId xmlns:a16="http://schemas.microsoft.com/office/drawing/2014/main" id="{2EF194F8-CA09-4E22-B88D-A2A9C15B9F1A}"/>
              </a:ext>
            </a:extLst>
          </p:cNvPr>
          <p:cNvSpPr/>
          <p:nvPr/>
        </p:nvSpPr>
        <p:spPr>
          <a:xfrm>
            <a:off x="611154" y="3903699"/>
            <a:ext cx="8094773" cy="107884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2- استخدام الأدوات والمستلزمات المناسبة للحماية مثل: استخدام خوذة، وسادات الكوع والركبة، ونظارات واقية عند قيادة الدراجة الهوائية.</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225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محطة طرفية 2">
            <a:extLst>
              <a:ext uri="{FF2B5EF4-FFF2-40B4-BE49-F238E27FC236}">
                <a16:creationId xmlns:a16="http://schemas.microsoft.com/office/drawing/2014/main" id="{4BF3406C-4AD1-4E8A-B38A-129F041AF983}"/>
              </a:ext>
            </a:extLst>
          </p:cNvPr>
          <p:cNvSpPr/>
          <p:nvPr/>
        </p:nvSpPr>
        <p:spPr>
          <a:xfrm>
            <a:off x="611154" y="1466107"/>
            <a:ext cx="7921691" cy="642059"/>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3- وضع أنشطة تناسب الأهداف الصحية ومستوى اللياقة البدنية.</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
        <p:nvSpPr>
          <p:cNvPr id="4" name="مخطط انسيابي: محطة طرفية 3">
            <a:extLst>
              <a:ext uri="{FF2B5EF4-FFF2-40B4-BE49-F238E27FC236}">
                <a16:creationId xmlns:a16="http://schemas.microsoft.com/office/drawing/2014/main" id="{2EF194F8-CA09-4E22-B88D-A2A9C15B9F1A}"/>
              </a:ext>
            </a:extLst>
          </p:cNvPr>
          <p:cNvSpPr/>
          <p:nvPr/>
        </p:nvSpPr>
        <p:spPr>
          <a:xfrm>
            <a:off x="438072" y="2889577"/>
            <a:ext cx="8094773" cy="107884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4- التدرج في رفع مستوى النشاط وزيادته مع مرور الوقت.</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
        <p:nvSpPr>
          <p:cNvPr id="5" name="مخطط انسيابي: محطة طرفية 4">
            <a:extLst>
              <a:ext uri="{FF2B5EF4-FFF2-40B4-BE49-F238E27FC236}">
                <a16:creationId xmlns:a16="http://schemas.microsoft.com/office/drawing/2014/main" id="{5F898113-2AF7-4B96-B480-BFC1063408BA}"/>
              </a:ext>
            </a:extLst>
          </p:cNvPr>
          <p:cNvSpPr/>
          <p:nvPr/>
        </p:nvSpPr>
        <p:spPr>
          <a:xfrm>
            <a:off x="611154" y="4313047"/>
            <a:ext cx="8094773" cy="107884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5- تنويع وتوزيع الأنشطة على مدار الأسبوع. ممارسة النشاط البدني في أماكن آمنة.</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5181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محطة طرفية 2">
            <a:extLst>
              <a:ext uri="{FF2B5EF4-FFF2-40B4-BE49-F238E27FC236}">
                <a16:creationId xmlns:a16="http://schemas.microsoft.com/office/drawing/2014/main" id="{4BF3406C-4AD1-4E8A-B38A-129F041AF983}"/>
              </a:ext>
            </a:extLst>
          </p:cNvPr>
          <p:cNvSpPr/>
          <p:nvPr/>
        </p:nvSpPr>
        <p:spPr>
          <a:xfrm>
            <a:off x="611154" y="1145077"/>
            <a:ext cx="7921691" cy="642059"/>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3- وضع أنشطة تناسب الأهداف الصحية ومستوى اللياقة البدنية.</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
        <p:nvSpPr>
          <p:cNvPr id="4" name="مخطط انسيابي: محطة طرفية 3">
            <a:extLst>
              <a:ext uri="{FF2B5EF4-FFF2-40B4-BE49-F238E27FC236}">
                <a16:creationId xmlns:a16="http://schemas.microsoft.com/office/drawing/2014/main" id="{2EF194F8-CA09-4E22-B88D-A2A9C15B9F1A}"/>
              </a:ext>
            </a:extLst>
          </p:cNvPr>
          <p:cNvSpPr/>
          <p:nvPr/>
        </p:nvSpPr>
        <p:spPr>
          <a:xfrm>
            <a:off x="438072" y="2544953"/>
            <a:ext cx="8094773" cy="107884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4- التدرج في رفع مستوى النشاط وزيادته مع مرور الوقت.</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
        <p:nvSpPr>
          <p:cNvPr id="5" name="مخطط انسيابي: محطة طرفية 4">
            <a:extLst>
              <a:ext uri="{FF2B5EF4-FFF2-40B4-BE49-F238E27FC236}">
                <a16:creationId xmlns:a16="http://schemas.microsoft.com/office/drawing/2014/main" id="{5F898113-2AF7-4B96-B480-BFC1063408BA}"/>
              </a:ext>
            </a:extLst>
          </p:cNvPr>
          <p:cNvSpPr/>
          <p:nvPr/>
        </p:nvSpPr>
        <p:spPr>
          <a:xfrm>
            <a:off x="611154" y="3842193"/>
            <a:ext cx="8094773" cy="107884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5- تنويع وتوزيع الأنشطة على مدار الأسبوع.</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
        <p:nvSpPr>
          <p:cNvPr id="6" name="مخطط انسيابي: محطة طرفية 5">
            <a:extLst>
              <a:ext uri="{FF2B5EF4-FFF2-40B4-BE49-F238E27FC236}">
                <a16:creationId xmlns:a16="http://schemas.microsoft.com/office/drawing/2014/main" id="{A71D7BF8-1396-4DD2-85F1-BC227BDA2822}"/>
              </a:ext>
            </a:extLst>
          </p:cNvPr>
          <p:cNvSpPr/>
          <p:nvPr/>
        </p:nvSpPr>
        <p:spPr>
          <a:xfrm>
            <a:off x="611153" y="5128368"/>
            <a:ext cx="8094773" cy="107884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6- ممارسة النشاط البدني في أماكن آمنة.</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243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محطة طرفية 2">
            <a:extLst>
              <a:ext uri="{FF2B5EF4-FFF2-40B4-BE49-F238E27FC236}">
                <a16:creationId xmlns:a16="http://schemas.microsoft.com/office/drawing/2014/main" id="{4BF3406C-4AD1-4E8A-B38A-129F041AF983}"/>
              </a:ext>
            </a:extLst>
          </p:cNvPr>
          <p:cNvSpPr/>
          <p:nvPr/>
        </p:nvSpPr>
        <p:spPr>
          <a:xfrm>
            <a:off x="611154" y="1145077"/>
            <a:ext cx="7921691" cy="642059"/>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7- ممارسة النشاط البدني في مكان نظيف وذي تهوية مناسبة.</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
        <p:nvSpPr>
          <p:cNvPr id="4" name="مخطط انسيابي: محطة طرفية 3">
            <a:extLst>
              <a:ext uri="{FF2B5EF4-FFF2-40B4-BE49-F238E27FC236}">
                <a16:creationId xmlns:a16="http://schemas.microsoft.com/office/drawing/2014/main" id="{2EF194F8-CA09-4E22-B88D-A2A9C15B9F1A}"/>
              </a:ext>
            </a:extLst>
          </p:cNvPr>
          <p:cNvSpPr/>
          <p:nvPr/>
        </p:nvSpPr>
        <p:spPr>
          <a:xfrm>
            <a:off x="755313" y="3589981"/>
            <a:ext cx="8094773" cy="107884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8- التوقف عن ممارسة الرياضة واستشارة الطبيب في حال الشعور بأحد الأعراض التالية مثل (ألم في الصدر والكتفين، ضيق في التنفس، دوخة وغثيان)..</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9496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محطة طرفية 2">
            <a:extLst>
              <a:ext uri="{FF2B5EF4-FFF2-40B4-BE49-F238E27FC236}">
                <a16:creationId xmlns:a16="http://schemas.microsoft.com/office/drawing/2014/main" id="{4BF3406C-4AD1-4E8A-B38A-129F041AF983}"/>
              </a:ext>
            </a:extLst>
          </p:cNvPr>
          <p:cNvSpPr/>
          <p:nvPr/>
        </p:nvSpPr>
        <p:spPr>
          <a:xfrm>
            <a:off x="611154" y="1201061"/>
            <a:ext cx="7921691" cy="642059"/>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9- وضع أهداف ذاتية لممارسة النشاط البدني (مثل: المشي مسافة 5 كيلومترات)، ومكافأة الذات عند تحقيق الأهداف وزيادتها تدريجيا.</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
        <p:nvSpPr>
          <p:cNvPr id="4" name="مخطط انسيابي: محطة طرفية 3">
            <a:extLst>
              <a:ext uri="{FF2B5EF4-FFF2-40B4-BE49-F238E27FC236}">
                <a16:creationId xmlns:a16="http://schemas.microsoft.com/office/drawing/2014/main" id="{2EF194F8-CA09-4E22-B88D-A2A9C15B9F1A}"/>
              </a:ext>
            </a:extLst>
          </p:cNvPr>
          <p:cNvSpPr/>
          <p:nvPr/>
        </p:nvSpPr>
        <p:spPr>
          <a:xfrm>
            <a:off x="611154" y="4475458"/>
            <a:ext cx="8094773" cy="107884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10- اتباع نظام غذائي صحي ومتوازن لاكتساب مزيد من القوة والتحمل والتعافي الجيد بعد التمرين.</a:t>
            </a:r>
          </a:p>
          <a:p>
            <a:pPr lvl="0" algn="ct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717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محطة طرفية 2">
            <a:extLst>
              <a:ext uri="{FF2B5EF4-FFF2-40B4-BE49-F238E27FC236}">
                <a16:creationId xmlns:a16="http://schemas.microsoft.com/office/drawing/2014/main" id="{4BF3406C-4AD1-4E8A-B38A-129F041AF983}"/>
              </a:ext>
            </a:extLst>
          </p:cNvPr>
          <p:cNvSpPr/>
          <p:nvPr/>
        </p:nvSpPr>
        <p:spPr>
          <a:xfrm>
            <a:off x="1014704" y="2566356"/>
            <a:ext cx="7114592" cy="1725287"/>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r>
              <a:rPr lang="ar-EG" sz="3600" b="1" dirty="0">
                <a:solidFill>
                  <a:srgbClr val="C00000"/>
                </a:solidFill>
              </a:rPr>
              <a:t>10- الحفاظ على رطوبة الجسم بشرب كمية من السوائل.</a:t>
            </a:r>
            <a:endPar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6000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F50949A3-73D0-4BD0-847E-5E6E3A89C0CB}"/>
              </a:ext>
            </a:extLst>
          </p:cNvPr>
          <p:cNvSpPr/>
          <p:nvPr/>
        </p:nvSpPr>
        <p:spPr>
          <a:xfrm>
            <a:off x="5598368" y="687698"/>
            <a:ext cx="2689020" cy="1327713"/>
          </a:xfrm>
          <a:prstGeom prst="wedgeEllipseCallou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تذكر</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067002" y="2698118"/>
            <a:ext cx="7009996" cy="284426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تختلف</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الأنماط الغذائية لكل شخص باختلاف العمر، والوزن، والحالة البدنية، كما تختلف أيضًا باختلاف مقدار النشاط البدني المتبع وشدته.</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7200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F50949A3-73D0-4BD0-847E-5E6E3A89C0CB}"/>
              </a:ext>
            </a:extLst>
          </p:cNvPr>
          <p:cNvSpPr/>
          <p:nvPr/>
        </p:nvSpPr>
        <p:spPr>
          <a:xfrm>
            <a:off x="1442045" y="627532"/>
            <a:ext cx="6259907" cy="827509"/>
          </a:xfrm>
          <a:prstGeom prst="roundRect">
            <a:avLst>
              <a:gd name="adj" fmla="val 18923"/>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chemeClr val="bg1"/>
                </a:solidFill>
              </a:rPr>
              <a:t>يتوقع من الطالب في نهاية الوحدة  أن</a:t>
            </a:r>
          </a:p>
        </p:txBody>
      </p:sp>
      <p:sp>
        <p:nvSpPr>
          <p:cNvPr id="3" name="مخطط انسيابي: محطة طرفية 2">
            <a:extLst>
              <a:ext uri="{FF2B5EF4-FFF2-40B4-BE49-F238E27FC236}">
                <a16:creationId xmlns:a16="http://schemas.microsoft.com/office/drawing/2014/main" id="{4BF3406C-4AD1-4E8A-B38A-129F041AF983}"/>
              </a:ext>
            </a:extLst>
          </p:cNvPr>
          <p:cNvSpPr/>
          <p:nvPr/>
        </p:nvSpPr>
        <p:spPr>
          <a:xfrm>
            <a:off x="1101012" y="2041100"/>
            <a:ext cx="7380516" cy="642059"/>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solidFill>
                  <a:srgbClr val="C00000"/>
                </a:solidFill>
              </a:rPr>
              <a:t>1- يحدد مفهوم اللياقة البدنية</a:t>
            </a:r>
          </a:p>
        </p:txBody>
      </p:sp>
      <p:sp>
        <p:nvSpPr>
          <p:cNvPr id="4" name="مخطط انسيابي: محطة طرفية 3">
            <a:extLst>
              <a:ext uri="{FF2B5EF4-FFF2-40B4-BE49-F238E27FC236}">
                <a16:creationId xmlns:a16="http://schemas.microsoft.com/office/drawing/2014/main" id="{2EF194F8-CA09-4E22-B88D-A2A9C15B9F1A}"/>
              </a:ext>
            </a:extLst>
          </p:cNvPr>
          <p:cNvSpPr/>
          <p:nvPr/>
        </p:nvSpPr>
        <p:spPr>
          <a:xfrm>
            <a:off x="802433" y="3269218"/>
            <a:ext cx="8094773" cy="107884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solidFill>
                  <a:srgbClr val="C00000"/>
                </a:solidFill>
              </a:rPr>
              <a:t>2- يطبق الأسس العلمية في اختيار النشاط البدني المناسب له</a:t>
            </a:r>
          </a:p>
        </p:txBody>
      </p:sp>
      <p:sp>
        <p:nvSpPr>
          <p:cNvPr id="9" name="مخطط انسيابي: محطة طرفية 8">
            <a:extLst>
              <a:ext uri="{FF2B5EF4-FFF2-40B4-BE49-F238E27FC236}">
                <a16:creationId xmlns:a16="http://schemas.microsoft.com/office/drawing/2014/main" id="{7A9EAF0A-8F6B-4197-AC17-BEE1A1AD479E}"/>
              </a:ext>
            </a:extLst>
          </p:cNvPr>
          <p:cNvSpPr/>
          <p:nvPr/>
        </p:nvSpPr>
        <p:spPr>
          <a:xfrm>
            <a:off x="802433" y="4934123"/>
            <a:ext cx="8094773" cy="107884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solidFill>
                  <a:srgbClr val="C00000"/>
                </a:solidFill>
              </a:rPr>
              <a:t>3- يقترح طرقًا لنشر الوعي بأهمية ممارسة الرياضة في المجتمع</a:t>
            </a:r>
          </a:p>
        </p:txBody>
      </p:sp>
    </p:spTree>
    <p:extLst>
      <p:ext uri="{BB962C8B-B14F-4D97-AF65-F5344CB8AC3E}">
        <p14:creationId xmlns:p14="http://schemas.microsoft.com/office/powerpoint/2010/main" val="38615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F50949A3-73D0-4BD0-847E-5E6E3A89C0CB}"/>
              </a:ext>
            </a:extLst>
          </p:cNvPr>
          <p:cNvSpPr/>
          <p:nvPr/>
        </p:nvSpPr>
        <p:spPr>
          <a:xfrm>
            <a:off x="5094514" y="687698"/>
            <a:ext cx="3192874" cy="1458343"/>
          </a:xfrm>
          <a:prstGeom prst="wedgeEllipseCallo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معلومة إثرائية</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638696" y="2474182"/>
            <a:ext cx="7866608" cy="3404103"/>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 المفاهيم الخاطئة</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الشائعة أن تناول كميات كبيرة من البروتين وحده يزيد كتلة العضلات والصواب هو أن التركيز على تناول الكثير من البروتين يحرم الجسم من الحصول على حصته من الكربوهيدرات والتي تعد مصدر الطاقة لممارسة الرياضة.</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6750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مخطط انسيابي: محطة طرفية 4">
            <a:extLst>
              <a:ext uri="{FF2B5EF4-FFF2-40B4-BE49-F238E27FC236}">
                <a16:creationId xmlns:a16="http://schemas.microsoft.com/office/drawing/2014/main" id="{AFCD6FB5-45F8-4B96-89E2-5B39B18801C1}"/>
              </a:ext>
            </a:extLst>
          </p:cNvPr>
          <p:cNvSpPr/>
          <p:nvPr/>
        </p:nvSpPr>
        <p:spPr>
          <a:xfrm>
            <a:off x="2910248" y="866200"/>
            <a:ext cx="3323502" cy="749544"/>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400" b="1" dirty="0">
                <a:solidFill>
                  <a:srgbClr val="C00000"/>
                </a:solidFill>
              </a:rPr>
              <a:t>نشاط 1</a:t>
            </a:r>
          </a:p>
        </p:txBody>
      </p:sp>
      <p:sp>
        <p:nvSpPr>
          <p:cNvPr id="6" name="مخطط انسيابي: محطة طرفية 5">
            <a:extLst>
              <a:ext uri="{FF2B5EF4-FFF2-40B4-BE49-F238E27FC236}">
                <a16:creationId xmlns:a16="http://schemas.microsoft.com/office/drawing/2014/main" id="{30829A84-B057-46C8-97E8-F809FF0B7304}"/>
              </a:ext>
            </a:extLst>
          </p:cNvPr>
          <p:cNvSpPr/>
          <p:nvPr/>
        </p:nvSpPr>
        <p:spPr>
          <a:xfrm>
            <a:off x="1208315" y="1419823"/>
            <a:ext cx="6727370" cy="1856791"/>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400" b="1" dirty="0">
                <a:solidFill>
                  <a:schemeClr val="tx1"/>
                </a:solidFill>
              </a:rPr>
              <a:t>دون ثلاثًا من معوقات النشاط البدني</a:t>
            </a:r>
          </a:p>
        </p:txBody>
      </p:sp>
    </p:spTree>
    <p:extLst>
      <p:ext uri="{BB962C8B-B14F-4D97-AF65-F5344CB8AC3E}">
        <p14:creationId xmlns:p14="http://schemas.microsoft.com/office/powerpoint/2010/main" val="94131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492896" y="566858"/>
            <a:ext cx="6437741" cy="922160"/>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عدم وجود الوقت الكافي</a:t>
            </a:r>
          </a:p>
        </p:txBody>
      </p:sp>
      <p:sp>
        <p:nvSpPr>
          <p:cNvPr id="3" name="مخطط انسيابي: محطة طرفية 2">
            <a:extLst>
              <a:ext uri="{FF2B5EF4-FFF2-40B4-BE49-F238E27FC236}">
                <a16:creationId xmlns:a16="http://schemas.microsoft.com/office/drawing/2014/main" id="{D0E18216-A7E8-4245-80DE-987229424A91}"/>
              </a:ext>
            </a:extLst>
          </p:cNvPr>
          <p:cNvSpPr/>
          <p:nvPr/>
        </p:nvSpPr>
        <p:spPr>
          <a:xfrm>
            <a:off x="1492894" y="1563662"/>
            <a:ext cx="6437741" cy="922160"/>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000" b="1" dirty="0">
                <a:solidFill>
                  <a:srgbClr val="C00000"/>
                </a:solidFill>
                <a:latin typeface="Calibri" panose="020F0502020204030204"/>
                <a:cs typeface="Arial" panose="020B0604020202020204" pitchFamily="34" charset="0"/>
              </a:rPr>
              <a:t>عدم التوازن أثناء المشي</a:t>
            </a:r>
          </a:p>
        </p:txBody>
      </p:sp>
      <p:sp>
        <p:nvSpPr>
          <p:cNvPr id="4" name="مخطط انسيابي: محطة طرفية 3">
            <a:extLst>
              <a:ext uri="{FF2B5EF4-FFF2-40B4-BE49-F238E27FC236}">
                <a16:creationId xmlns:a16="http://schemas.microsoft.com/office/drawing/2014/main" id="{C93AF72E-5273-437A-A3DE-471C1334E773}"/>
              </a:ext>
            </a:extLst>
          </p:cNvPr>
          <p:cNvSpPr/>
          <p:nvPr/>
        </p:nvSpPr>
        <p:spPr>
          <a:xfrm>
            <a:off x="1492895" y="2663104"/>
            <a:ext cx="6437741" cy="922160"/>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000" b="1" dirty="0">
                <a:solidFill>
                  <a:srgbClr val="C00000"/>
                </a:solidFill>
                <a:latin typeface="Calibri" panose="020F0502020204030204"/>
                <a:cs typeface="Arial" panose="020B0604020202020204" pitchFamily="34" charset="0"/>
              </a:rPr>
              <a:t>الشعور بالحرج من الآخرين</a:t>
            </a:r>
          </a:p>
        </p:txBody>
      </p:sp>
      <p:sp>
        <p:nvSpPr>
          <p:cNvPr id="5" name="مخطط انسيابي: محطة طرفية 4">
            <a:extLst>
              <a:ext uri="{FF2B5EF4-FFF2-40B4-BE49-F238E27FC236}">
                <a16:creationId xmlns:a16="http://schemas.microsoft.com/office/drawing/2014/main" id="{9BB192F3-364A-4DE3-97F3-32C4920715BB}"/>
              </a:ext>
            </a:extLst>
          </p:cNvPr>
          <p:cNvSpPr/>
          <p:nvPr/>
        </p:nvSpPr>
        <p:spPr>
          <a:xfrm>
            <a:off x="1231640" y="3691227"/>
            <a:ext cx="6960255" cy="922160"/>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000" b="1" dirty="0">
                <a:solidFill>
                  <a:srgbClr val="C00000"/>
                </a:solidFill>
                <a:latin typeface="Calibri" panose="020F0502020204030204"/>
                <a:cs typeface="Arial" panose="020B0604020202020204" pitchFamily="34" charset="0"/>
              </a:rPr>
              <a:t>عدم وجود الرغبة في القيام به</a:t>
            </a:r>
          </a:p>
        </p:txBody>
      </p:sp>
      <p:sp>
        <p:nvSpPr>
          <p:cNvPr id="6" name="مخطط انسيابي: محطة طرفية 5">
            <a:extLst>
              <a:ext uri="{FF2B5EF4-FFF2-40B4-BE49-F238E27FC236}">
                <a16:creationId xmlns:a16="http://schemas.microsoft.com/office/drawing/2014/main" id="{9DE25B45-3213-426E-B765-DD79E2CB08FB}"/>
              </a:ext>
            </a:extLst>
          </p:cNvPr>
          <p:cNvSpPr/>
          <p:nvPr/>
        </p:nvSpPr>
        <p:spPr>
          <a:xfrm>
            <a:off x="1231640" y="5012479"/>
            <a:ext cx="6960255" cy="922160"/>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000" b="1" dirty="0">
                <a:solidFill>
                  <a:srgbClr val="C00000"/>
                </a:solidFill>
                <a:latin typeface="Calibri" panose="020F0502020204030204"/>
                <a:cs typeface="Arial" panose="020B0604020202020204" pitchFamily="34" charset="0"/>
              </a:rPr>
              <a:t>صعوبة الحصول على مكان مناسب لمزاولة الرياضة</a:t>
            </a:r>
          </a:p>
        </p:txBody>
      </p:sp>
    </p:spTree>
    <p:extLst>
      <p:ext uri="{BB962C8B-B14F-4D97-AF65-F5344CB8AC3E}">
        <p14:creationId xmlns:p14="http://schemas.microsoft.com/office/powerpoint/2010/main" val="30069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259632" y="2214637"/>
            <a:ext cx="6624735" cy="2428725"/>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فوائد النشاط البدني</a:t>
            </a:r>
          </a:p>
        </p:txBody>
      </p:sp>
    </p:spTree>
    <p:extLst>
      <p:ext uri="{BB962C8B-B14F-4D97-AF65-F5344CB8AC3E}">
        <p14:creationId xmlns:p14="http://schemas.microsoft.com/office/powerpoint/2010/main" val="343573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442045" y="988581"/>
            <a:ext cx="6259907" cy="827509"/>
          </a:xfrm>
          <a:prstGeom prst="flowChartTerminator">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زيادة</a:t>
            </a:r>
            <a:r>
              <a:rPr kumimoji="0" lang="ar-EG" sz="3200" b="1" i="0" u="none" strike="noStrike" kern="1200" cap="none" spc="0" normalizeH="0" noProof="0" dirty="0">
                <a:ln>
                  <a:noFill/>
                </a:ln>
                <a:solidFill>
                  <a:schemeClr val="tx1"/>
                </a:solidFill>
                <a:effectLst/>
                <a:uLnTx/>
                <a:uFillTx/>
                <a:latin typeface="Calibri" panose="020F0502020204030204"/>
                <a:ea typeface="+mn-ea"/>
                <a:cs typeface="Arial" panose="020B0604020202020204" pitchFamily="34" charset="0"/>
              </a:rPr>
              <a:t> كفاءة القلب والرئتين</a:t>
            </a:r>
            <a:endParaRPr kumimoji="0" lang="ar-EG" sz="32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
        <p:nvSpPr>
          <p:cNvPr id="4" name="مخطط انسيابي: محطة طرفية 3">
            <a:extLst>
              <a:ext uri="{FF2B5EF4-FFF2-40B4-BE49-F238E27FC236}">
                <a16:creationId xmlns:a16="http://schemas.microsoft.com/office/drawing/2014/main" id="{2EF194F8-CA09-4E22-B88D-A2A9C15B9F1A}"/>
              </a:ext>
            </a:extLst>
          </p:cNvPr>
          <p:cNvSpPr/>
          <p:nvPr/>
        </p:nvSpPr>
        <p:spPr>
          <a:xfrm>
            <a:off x="1442045" y="2809216"/>
            <a:ext cx="6811344" cy="827509"/>
          </a:xfrm>
          <a:prstGeom prst="flowChartTerminator">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زيادة مستوى كفاءة العضلات والمرونة</a:t>
            </a:r>
          </a:p>
        </p:txBody>
      </p:sp>
      <p:sp>
        <p:nvSpPr>
          <p:cNvPr id="7" name="مخطط انسيابي: محطة طرفية 6">
            <a:extLst>
              <a:ext uri="{FF2B5EF4-FFF2-40B4-BE49-F238E27FC236}">
                <a16:creationId xmlns:a16="http://schemas.microsoft.com/office/drawing/2014/main" id="{A5982FE7-CA91-4F11-940A-F596464B4405}"/>
              </a:ext>
            </a:extLst>
          </p:cNvPr>
          <p:cNvSpPr/>
          <p:nvPr/>
        </p:nvSpPr>
        <p:spPr>
          <a:xfrm>
            <a:off x="1717763" y="4299011"/>
            <a:ext cx="6259907" cy="1156653"/>
          </a:xfrm>
          <a:prstGeom prst="flowChartTerminator">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حفض نسبة الدهون في</a:t>
            </a:r>
            <a:r>
              <a:rPr kumimoji="0" lang="ar-EG" sz="3200" b="1" i="0" u="none" strike="noStrike" kern="1200" cap="none" spc="0" normalizeH="0" noProof="0" dirty="0">
                <a:ln>
                  <a:noFill/>
                </a:ln>
                <a:solidFill>
                  <a:schemeClr val="tx1"/>
                </a:solidFill>
                <a:effectLst/>
                <a:uLnTx/>
                <a:uFillTx/>
                <a:latin typeface="Calibri" panose="020F0502020204030204"/>
                <a:ea typeface="+mn-ea"/>
                <a:cs typeface="Arial" panose="020B0604020202020204" pitchFamily="34" charset="0"/>
              </a:rPr>
              <a:t> الجسم والمحافظة على الوزن الصحي</a:t>
            </a:r>
            <a:endParaRPr kumimoji="0" lang="ar-EG" sz="32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0705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442045" y="988581"/>
            <a:ext cx="6259907" cy="827509"/>
          </a:xfrm>
          <a:prstGeom prst="flowChartTerminator">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المحافظة على</a:t>
            </a:r>
            <a:r>
              <a:rPr kumimoji="0" lang="ar-EG" sz="3200" b="1" i="0" u="none" strike="noStrike" kern="1200" cap="none" spc="0" normalizeH="0" noProof="0" dirty="0">
                <a:ln>
                  <a:noFill/>
                </a:ln>
                <a:solidFill>
                  <a:schemeClr val="tx1"/>
                </a:solidFill>
                <a:effectLst/>
                <a:uLnTx/>
                <a:uFillTx/>
                <a:latin typeface="Calibri" panose="020F0502020204030204"/>
                <a:ea typeface="+mn-ea"/>
                <a:cs typeface="Arial" panose="020B0604020202020204" pitchFamily="34" charset="0"/>
              </a:rPr>
              <a:t> صحة العظام</a:t>
            </a:r>
            <a:endParaRPr kumimoji="0" lang="ar-EG" sz="32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
        <p:nvSpPr>
          <p:cNvPr id="4" name="مخطط انسيابي: محطة طرفية 3">
            <a:extLst>
              <a:ext uri="{FF2B5EF4-FFF2-40B4-BE49-F238E27FC236}">
                <a16:creationId xmlns:a16="http://schemas.microsoft.com/office/drawing/2014/main" id="{2EF194F8-CA09-4E22-B88D-A2A9C15B9F1A}"/>
              </a:ext>
            </a:extLst>
          </p:cNvPr>
          <p:cNvSpPr/>
          <p:nvPr/>
        </p:nvSpPr>
        <p:spPr>
          <a:xfrm>
            <a:off x="1166325" y="2809216"/>
            <a:ext cx="6811344" cy="827509"/>
          </a:xfrm>
          <a:prstGeom prst="flowChartTerminator">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خفض مستوى الدهون في الدم</a:t>
            </a:r>
          </a:p>
        </p:txBody>
      </p:sp>
      <p:sp>
        <p:nvSpPr>
          <p:cNvPr id="7" name="مخطط انسيابي: محطة طرفية 6">
            <a:extLst>
              <a:ext uri="{FF2B5EF4-FFF2-40B4-BE49-F238E27FC236}">
                <a16:creationId xmlns:a16="http://schemas.microsoft.com/office/drawing/2014/main" id="{A5982FE7-CA91-4F11-940A-F596464B4405}"/>
              </a:ext>
            </a:extLst>
          </p:cNvPr>
          <p:cNvSpPr/>
          <p:nvPr/>
        </p:nvSpPr>
        <p:spPr>
          <a:xfrm>
            <a:off x="1442044" y="4280350"/>
            <a:ext cx="6259907" cy="1156653"/>
          </a:xfrm>
          <a:prstGeom prst="flowChartTerminator">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الحد من مخاطر</a:t>
            </a:r>
            <a:r>
              <a:rPr kumimoji="0" lang="ar-EG" sz="3200" b="1" i="0" u="none" strike="noStrike" kern="1200" cap="none" spc="0" normalizeH="0" noProof="0" dirty="0">
                <a:ln>
                  <a:noFill/>
                </a:ln>
                <a:solidFill>
                  <a:schemeClr val="tx1"/>
                </a:solidFill>
                <a:effectLst/>
                <a:uLnTx/>
                <a:uFillTx/>
                <a:latin typeface="Calibri" panose="020F0502020204030204"/>
                <a:ea typeface="+mn-ea"/>
                <a:cs typeface="Arial" panose="020B0604020202020204" pitchFamily="34" charset="0"/>
              </a:rPr>
              <a:t> الإصابة بأمراض القلب</a:t>
            </a:r>
            <a:endParaRPr kumimoji="0" lang="ar-EG" sz="32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2279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304186" y="907581"/>
            <a:ext cx="6535627" cy="1026831"/>
          </a:xfrm>
          <a:prstGeom prst="flowChartTerminator">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تحسين الصحة النفسية للناشئة</a:t>
            </a:r>
            <a:r>
              <a:rPr kumimoji="0" lang="ar-EG" sz="3200" b="1" i="0" u="none" strike="noStrike" kern="1200" cap="none" spc="0" normalizeH="0" noProof="0" dirty="0">
                <a:ln>
                  <a:noFill/>
                </a:ln>
                <a:solidFill>
                  <a:schemeClr val="tx1"/>
                </a:solidFill>
                <a:effectLst/>
                <a:uLnTx/>
                <a:uFillTx/>
                <a:latin typeface="Calibri" panose="020F0502020204030204"/>
                <a:ea typeface="+mn-ea"/>
                <a:cs typeface="Arial" panose="020B0604020202020204" pitchFamily="34" charset="0"/>
              </a:rPr>
              <a:t> وزيادة الثقة في النفس</a:t>
            </a:r>
            <a:endParaRPr kumimoji="0" lang="ar-EG" sz="32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
        <p:nvSpPr>
          <p:cNvPr id="4" name="مخطط انسيابي: محطة طرفية 3">
            <a:extLst>
              <a:ext uri="{FF2B5EF4-FFF2-40B4-BE49-F238E27FC236}">
                <a16:creationId xmlns:a16="http://schemas.microsoft.com/office/drawing/2014/main" id="{2EF194F8-CA09-4E22-B88D-A2A9C15B9F1A}"/>
              </a:ext>
            </a:extLst>
          </p:cNvPr>
          <p:cNvSpPr/>
          <p:nvPr/>
        </p:nvSpPr>
        <p:spPr>
          <a:xfrm>
            <a:off x="1166325" y="2809216"/>
            <a:ext cx="6811344" cy="827509"/>
          </a:xfrm>
          <a:prstGeom prst="flowChartTerminator">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خفض أعراض القلق والاكتئاب</a:t>
            </a:r>
          </a:p>
        </p:txBody>
      </p:sp>
      <p:sp>
        <p:nvSpPr>
          <p:cNvPr id="7" name="مخطط انسيابي: محطة طرفية 6">
            <a:extLst>
              <a:ext uri="{FF2B5EF4-FFF2-40B4-BE49-F238E27FC236}">
                <a16:creationId xmlns:a16="http://schemas.microsoft.com/office/drawing/2014/main" id="{A5982FE7-CA91-4F11-940A-F596464B4405}"/>
              </a:ext>
            </a:extLst>
          </p:cNvPr>
          <p:cNvSpPr/>
          <p:nvPr/>
        </p:nvSpPr>
        <p:spPr>
          <a:xfrm>
            <a:off x="1442043" y="4299012"/>
            <a:ext cx="6259907" cy="1156653"/>
          </a:xfrm>
          <a:prstGeom prst="flowChartTerminator">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زيادة القدرات الإدراكية</a:t>
            </a:r>
          </a:p>
        </p:txBody>
      </p:sp>
    </p:spTree>
    <p:extLst>
      <p:ext uri="{BB962C8B-B14F-4D97-AF65-F5344CB8AC3E}">
        <p14:creationId xmlns:p14="http://schemas.microsoft.com/office/powerpoint/2010/main" val="217687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1304186" y="907581"/>
            <a:ext cx="6535627" cy="1026831"/>
          </a:xfrm>
          <a:prstGeom prst="flowChartTerminator">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زيادة حساسية الخلايا للأنسولين</a:t>
            </a:r>
          </a:p>
        </p:txBody>
      </p:sp>
      <p:sp>
        <p:nvSpPr>
          <p:cNvPr id="4" name="مخطط انسيابي: محطة طرفية 3">
            <a:extLst>
              <a:ext uri="{FF2B5EF4-FFF2-40B4-BE49-F238E27FC236}">
                <a16:creationId xmlns:a16="http://schemas.microsoft.com/office/drawing/2014/main" id="{2EF194F8-CA09-4E22-B88D-A2A9C15B9F1A}"/>
              </a:ext>
            </a:extLst>
          </p:cNvPr>
          <p:cNvSpPr/>
          <p:nvPr/>
        </p:nvSpPr>
        <p:spPr>
          <a:xfrm>
            <a:off x="1166327" y="3445447"/>
            <a:ext cx="6811344" cy="827509"/>
          </a:xfrm>
          <a:prstGeom prst="flowChartTerminator">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تحسين التركيز والتعلم</a:t>
            </a:r>
          </a:p>
        </p:txBody>
      </p:sp>
    </p:spTree>
    <p:extLst>
      <p:ext uri="{BB962C8B-B14F-4D97-AF65-F5344CB8AC3E}">
        <p14:creationId xmlns:p14="http://schemas.microsoft.com/office/powerpoint/2010/main" val="161091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D99BB99-153A-4AB7-8F0E-B26DAE93D5D2}"/>
              </a:ext>
            </a:extLst>
          </p:cNvPr>
          <p:cNvPicPr>
            <a:picLocks noChangeAspect="1"/>
          </p:cNvPicPr>
          <p:nvPr/>
        </p:nvPicPr>
        <p:blipFill>
          <a:blip r:embed="rId2"/>
          <a:stretch>
            <a:fillRect/>
          </a:stretch>
        </p:blipFill>
        <p:spPr>
          <a:xfrm>
            <a:off x="1374349" y="1318191"/>
            <a:ext cx="6395301" cy="42216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57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F50949A3-73D0-4BD0-847E-5E6E3A89C0CB}"/>
              </a:ext>
            </a:extLst>
          </p:cNvPr>
          <p:cNvSpPr/>
          <p:nvPr/>
        </p:nvSpPr>
        <p:spPr>
          <a:xfrm>
            <a:off x="5094514" y="687698"/>
            <a:ext cx="3192874" cy="1458343"/>
          </a:xfrm>
          <a:prstGeom prst="wedgeEllipseCallou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معلومة إثرائية</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638696" y="2474182"/>
            <a:ext cx="7866608" cy="3404103"/>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 المهم</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الحرص على تمارين التقوية للجسم وبناء العظام في مرحلة الطفولة والشباب للمحافظة على القوة عند البلوغ وتأخير وهن العظام والعضلات الناتج عن التقدم في العمر والذي يحدث عند بلوغ (50) سنة.</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5951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F50949A3-73D0-4BD0-847E-5E6E3A89C0CB}"/>
              </a:ext>
            </a:extLst>
          </p:cNvPr>
          <p:cNvSpPr/>
          <p:nvPr/>
        </p:nvSpPr>
        <p:spPr>
          <a:xfrm>
            <a:off x="1442045" y="627532"/>
            <a:ext cx="6259907" cy="827509"/>
          </a:xfrm>
          <a:prstGeom prst="roundRect">
            <a:avLst>
              <a:gd name="adj" fmla="val 18923"/>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chemeClr val="bg1"/>
                </a:solidFill>
              </a:rPr>
              <a:t>يتوقع من الطالب في نهاية الوحدة  أن</a:t>
            </a:r>
          </a:p>
        </p:txBody>
      </p:sp>
      <p:sp>
        <p:nvSpPr>
          <p:cNvPr id="3" name="مخطط انسيابي: محطة طرفية 2">
            <a:extLst>
              <a:ext uri="{FF2B5EF4-FFF2-40B4-BE49-F238E27FC236}">
                <a16:creationId xmlns:a16="http://schemas.microsoft.com/office/drawing/2014/main" id="{4BF3406C-4AD1-4E8A-B38A-129F041AF983}"/>
              </a:ext>
            </a:extLst>
          </p:cNvPr>
          <p:cNvSpPr/>
          <p:nvPr/>
        </p:nvSpPr>
        <p:spPr>
          <a:xfrm>
            <a:off x="881740" y="2360664"/>
            <a:ext cx="7380516" cy="642059"/>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solidFill>
                  <a:srgbClr val="C00000"/>
                </a:solidFill>
              </a:rPr>
              <a:t>4- يناقش أهمية الوقاية الصحية داخل المنزل</a:t>
            </a:r>
          </a:p>
        </p:txBody>
      </p:sp>
      <p:sp>
        <p:nvSpPr>
          <p:cNvPr id="4" name="مخطط انسيابي: محطة طرفية 3">
            <a:extLst>
              <a:ext uri="{FF2B5EF4-FFF2-40B4-BE49-F238E27FC236}">
                <a16:creationId xmlns:a16="http://schemas.microsoft.com/office/drawing/2014/main" id="{2EF194F8-CA09-4E22-B88D-A2A9C15B9F1A}"/>
              </a:ext>
            </a:extLst>
          </p:cNvPr>
          <p:cNvSpPr/>
          <p:nvPr/>
        </p:nvSpPr>
        <p:spPr>
          <a:xfrm>
            <a:off x="743883" y="3429000"/>
            <a:ext cx="8094773" cy="107884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solidFill>
                  <a:srgbClr val="C00000"/>
                </a:solidFill>
              </a:rPr>
              <a:t>5- يقترح طرقًا لتنظيف مرافق المنزل</a:t>
            </a:r>
          </a:p>
        </p:txBody>
      </p:sp>
      <p:sp>
        <p:nvSpPr>
          <p:cNvPr id="9" name="مخطط انسيابي: محطة طرفية 8">
            <a:extLst>
              <a:ext uri="{FF2B5EF4-FFF2-40B4-BE49-F238E27FC236}">
                <a16:creationId xmlns:a16="http://schemas.microsoft.com/office/drawing/2014/main" id="{7A9EAF0A-8F6B-4197-AC17-BEE1A1AD479E}"/>
              </a:ext>
            </a:extLst>
          </p:cNvPr>
          <p:cNvSpPr/>
          <p:nvPr/>
        </p:nvSpPr>
        <p:spPr>
          <a:xfrm>
            <a:off x="802433" y="4934123"/>
            <a:ext cx="8094773" cy="107884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solidFill>
                  <a:srgbClr val="C00000"/>
                </a:solidFill>
              </a:rPr>
              <a:t>6- يتعاون مع أسرته في تنظيف المنزل</a:t>
            </a:r>
          </a:p>
        </p:txBody>
      </p:sp>
    </p:spTree>
    <p:extLst>
      <p:ext uri="{BB962C8B-B14F-4D97-AF65-F5344CB8AC3E}">
        <p14:creationId xmlns:p14="http://schemas.microsoft.com/office/powerpoint/2010/main" val="287607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مخطط انسيابي: محطة طرفية 4">
            <a:extLst>
              <a:ext uri="{FF2B5EF4-FFF2-40B4-BE49-F238E27FC236}">
                <a16:creationId xmlns:a16="http://schemas.microsoft.com/office/drawing/2014/main" id="{AFCD6FB5-45F8-4B96-89E2-5B39B18801C1}"/>
              </a:ext>
            </a:extLst>
          </p:cNvPr>
          <p:cNvSpPr/>
          <p:nvPr/>
        </p:nvSpPr>
        <p:spPr>
          <a:xfrm>
            <a:off x="2723636" y="1724616"/>
            <a:ext cx="3323502" cy="749544"/>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نشاط 2</a:t>
            </a:r>
          </a:p>
        </p:txBody>
      </p:sp>
    </p:spTree>
    <p:extLst>
      <p:ext uri="{BB962C8B-B14F-4D97-AF65-F5344CB8AC3E}">
        <p14:creationId xmlns:p14="http://schemas.microsoft.com/office/powerpoint/2010/main" val="183837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687A607-359C-495C-A8C6-D45002299647}"/>
              </a:ext>
            </a:extLst>
          </p:cNvPr>
          <p:cNvSpPr txBox="1"/>
          <p:nvPr/>
        </p:nvSpPr>
        <p:spPr>
          <a:xfrm>
            <a:off x="653142" y="1265806"/>
            <a:ext cx="7203233" cy="3603551"/>
          </a:xfrm>
          <a:prstGeom prst="rect">
            <a:avLst/>
          </a:prstGeom>
          <a:noFill/>
        </p:spPr>
        <p:txBody>
          <a:bodyPr wrap="square">
            <a:spAutoFit/>
          </a:bodyPr>
          <a:lstStyle/>
          <a:p>
            <a:pPr lvl="0" algn="ctr" rtl="1">
              <a:spcAft>
                <a:spcPts val="500"/>
              </a:spcAft>
              <a:defRPr/>
            </a:pPr>
            <a:r>
              <a:rPr lang="ar-EG" sz="3200" b="1" dirty="0">
                <a:solidFill>
                  <a:srgbClr val="FF0000"/>
                </a:solidFill>
                <a:latin typeface="Arial" panose="020B0604020202020204" pitchFamily="34" charset="0"/>
              </a:rPr>
              <a:t>من مستهدفات الرؤية في المملكة العربية السعودية بحلول عام ۲۰۳۰ زيادة ممارسي الرياضة بنسبة 40% ومن ذلك تهيئة الأماكن المناسبة الممارسة الرياضة بهدف تعزيز الصحة العامة، مثل تزويد الحدائق والمنتزهات بأجهزة رياضية، وتخصيص أماكن لممارسة رياضة المشي. </a:t>
            </a:r>
          </a:p>
          <a:p>
            <a:pPr lvl="0" algn="ctr" rtl="1">
              <a:spcAft>
                <a:spcPts val="500"/>
              </a:spcAft>
              <a:defRPr/>
            </a:pPr>
            <a:r>
              <a:rPr lang="ar-EG" sz="3200" b="1" dirty="0">
                <a:solidFill>
                  <a:srgbClr val="FF0000"/>
                </a:solidFill>
                <a:latin typeface="Arial" panose="020B0604020202020204" pitchFamily="34" charset="0"/>
              </a:rPr>
              <a:t>دون واجبك الوطني تجاه هذه الأماكن.</a:t>
            </a:r>
            <a:endParaRPr kumimoji="0" lang="ar-EG" sz="3200" b="1" i="0" u="none" strike="noStrike" kern="1200" cap="none" spc="0" normalizeH="0" baseline="30000" noProof="0" dirty="0">
              <a:ln>
                <a:noFill/>
              </a:ln>
              <a:solidFill>
                <a:srgbClr val="FF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975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E6619D9-0CC7-4239-88CA-E9753A976A67}"/>
              </a:ext>
            </a:extLst>
          </p:cNvPr>
          <p:cNvPicPr>
            <a:picLocks noChangeAspect="1"/>
          </p:cNvPicPr>
          <p:nvPr/>
        </p:nvPicPr>
        <p:blipFill>
          <a:blip r:embed="rId3"/>
          <a:stretch>
            <a:fillRect/>
          </a:stretch>
        </p:blipFill>
        <p:spPr>
          <a:xfrm rot="287008">
            <a:off x="2313993" y="1228433"/>
            <a:ext cx="3989614" cy="33859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251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مخطط انسيابي: محطة طرفية 4">
            <a:extLst>
              <a:ext uri="{FF2B5EF4-FFF2-40B4-BE49-F238E27FC236}">
                <a16:creationId xmlns:a16="http://schemas.microsoft.com/office/drawing/2014/main" id="{AFCD6FB5-45F8-4B96-89E2-5B39B18801C1}"/>
              </a:ext>
            </a:extLst>
          </p:cNvPr>
          <p:cNvSpPr/>
          <p:nvPr/>
        </p:nvSpPr>
        <p:spPr>
          <a:xfrm>
            <a:off x="2910248" y="945469"/>
            <a:ext cx="3323502" cy="749544"/>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نشاط 3</a:t>
            </a:r>
          </a:p>
        </p:txBody>
      </p:sp>
      <p:sp>
        <p:nvSpPr>
          <p:cNvPr id="3" name="مربع نص 2">
            <a:extLst>
              <a:ext uri="{FF2B5EF4-FFF2-40B4-BE49-F238E27FC236}">
                <a16:creationId xmlns:a16="http://schemas.microsoft.com/office/drawing/2014/main" id="{976B2F3E-F34C-4035-B228-6921E63C4478}"/>
              </a:ext>
            </a:extLst>
          </p:cNvPr>
          <p:cNvSpPr txBox="1"/>
          <p:nvPr/>
        </p:nvSpPr>
        <p:spPr>
          <a:xfrm>
            <a:off x="1511559" y="1695013"/>
            <a:ext cx="6120881" cy="1384995"/>
          </a:xfrm>
          <a:prstGeom prst="rect">
            <a:avLst/>
          </a:prstGeom>
          <a:noFill/>
        </p:spPr>
        <p:txBody>
          <a:bodyPr wrap="square">
            <a:spAutoFit/>
          </a:bodyPr>
          <a:lstStyle/>
          <a:p>
            <a:pPr lvl="0" algn="ctr" rtl="1">
              <a:spcAft>
                <a:spcPts val="500"/>
              </a:spcAft>
              <a:defRPr/>
            </a:pPr>
            <a:r>
              <a:rPr lang="ar-EG" sz="2800" b="1" dirty="0">
                <a:latin typeface="Arial" panose="020B0604020202020204" pitchFamily="34" charset="0"/>
              </a:rPr>
              <a:t>بالرجوع إلى مصادر التعلم، أبد رأيك في المقولة التالة "عدم التعرق بعد ممارسة الرياضة يدل على أن الشخص لا يعمل بجهد كاف" ؟</a:t>
            </a:r>
          </a:p>
        </p:txBody>
      </p:sp>
    </p:spTree>
    <p:extLst>
      <p:ext uri="{BB962C8B-B14F-4D97-AF65-F5344CB8AC3E}">
        <p14:creationId xmlns:p14="http://schemas.microsoft.com/office/powerpoint/2010/main" val="32039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970575" y="1578441"/>
            <a:ext cx="7202850" cy="3068203"/>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a:defRPr/>
            </a:pPr>
            <a:r>
              <a:rPr lang="ar-EG" sz="3200" b="1" dirty="0">
                <a:solidFill>
                  <a:srgbClr val="C00000"/>
                </a:solidFill>
              </a:rPr>
              <a:t>التعرّق بشكل أقل لا يعني أن التمرينات الرياضية ليست فعالة، فقد يكون المكان الذي تمارس فيه الرياضة بارداً، أو ببساطة قد لا تحفّز التركيبة الجينية لشخص ما على تعرقه بشكل كبير.</a:t>
            </a:r>
            <a:endParaRPr kumimoji="0" lang="ar-EG" sz="32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3815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6139543" y="183846"/>
            <a:ext cx="2502408" cy="786537"/>
          </a:xfrm>
          <a:prstGeom prst="flowChartTerminator">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نشاط (أ)</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2611670" y="1649770"/>
            <a:ext cx="4779077" cy="2806944"/>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EG" sz="3600" b="1" dirty="0">
                <a:solidFill>
                  <a:srgbClr val="C00000"/>
                </a:solidFill>
                <a:latin typeface="Calibri" panose="020F0502020204030204"/>
                <a:cs typeface="Arial" panose="020B0604020202020204" pitchFamily="34" charset="0"/>
              </a:rPr>
              <a:t>وضح كيف يمكن الاستفادة من التطبيقات التكنولوجية الحديثة في زيادة معدل النشاط البدني اليومي؟</a:t>
            </a:r>
            <a:endParaRPr kumimoji="0" lang="ar-EG" sz="3600" b="1" i="0" u="none" strike="noStrike" kern="1200" cap="none" spc="0" normalizeH="0" baseline="0" noProof="0" dirty="0">
              <a:ln>
                <a:noFill/>
              </a:ln>
              <a:solidFill>
                <a:srgbClr val="C00000"/>
              </a:solidFill>
              <a:effectLst/>
              <a:uLnTx/>
              <a:uFillTx/>
              <a:latin typeface="Calibri" panose="020F0502020204030204"/>
              <a:cs typeface="Arial" panose="020B0604020202020204" pitchFamily="34" charset="0"/>
            </a:endParaRPr>
          </a:p>
        </p:txBody>
      </p:sp>
    </p:spTree>
    <p:extLst>
      <p:ext uri="{BB962C8B-B14F-4D97-AF65-F5344CB8AC3E}">
        <p14:creationId xmlns:p14="http://schemas.microsoft.com/office/powerpoint/2010/main" val="8071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1231640" y="1761737"/>
            <a:ext cx="6959233" cy="2828924"/>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EG" sz="4000" b="1" dirty="0">
                <a:solidFill>
                  <a:srgbClr val="C00000"/>
                </a:solidFill>
                <a:latin typeface="Calibri" panose="020F0502020204030204"/>
                <a:cs typeface="Arial" panose="020B0604020202020204" pitchFamily="34" charset="0"/>
              </a:rPr>
              <a:t>عمل برنامج رياضي على الهاتف وتذكير المستخدم للبرنامج دائمًا للمواظبة على الرياضة</a:t>
            </a:r>
            <a:endParaRPr kumimoji="0" lang="ar-EG" sz="4000" b="1" i="0" u="none" strike="noStrike" kern="1200" cap="none" spc="0" normalizeH="0" baseline="0" noProof="0" dirty="0">
              <a:ln>
                <a:noFill/>
              </a:ln>
              <a:solidFill>
                <a:srgbClr val="C00000"/>
              </a:solidFill>
              <a:effectLst/>
              <a:uLnTx/>
              <a:uFillTx/>
              <a:latin typeface="Calibri" panose="020F0502020204030204"/>
              <a:cs typeface="Arial" panose="020B0604020202020204" pitchFamily="34" charset="0"/>
            </a:endParaRPr>
          </a:p>
        </p:txBody>
      </p:sp>
    </p:spTree>
    <p:extLst>
      <p:ext uri="{BB962C8B-B14F-4D97-AF65-F5344CB8AC3E}">
        <p14:creationId xmlns:p14="http://schemas.microsoft.com/office/powerpoint/2010/main" val="332919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6139543" y="183846"/>
            <a:ext cx="2502408" cy="786537"/>
          </a:xfrm>
          <a:prstGeom prst="flowChartTerminator">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نشاط (ب)</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rot="310466">
            <a:off x="2724539" y="1631108"/>
            <a:ext cx="4404951" cy="2806944"/>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EG" sz="3600" b="1" dirty="0">
                <a:solidFill>
                  <a:srgbClr val="C00000"/>
                </a:solidFill>
                <a:latin typeface="Calibri" panose="020F0502020204030204"/>
                <a:cs typeface="Arial" panose="020B0604020202020204" pitchFamily="34" charset="0"/>
              </a:rPr>
              <a:t>بالتعاون مع مجموعتك اقترح برنامجًا رياضيًا يطبق في أثناء الاصطفاف الصباحي لزيادة اللياقة البدنية لدى طلاب مدرستك؟</a:t>
            </a:r>
            <a:endParaRPr kumimoji="0" lang="ar-EG" sz="3600" b="1" i="0" u="none" strike="noStrike" kern="1200" cap="none" spc="0" normalizeH="0" baseline="0" noProof="0" dirty="0">
              <a:ln>
                <a:noFill/>
              </a:ln>
              <a:solidFill>
                <a:srgbClr val="C00000"/>
              </a:solidFill>
              <a:effectLst/>
              <a:uLnTx/>
              <a:uFillTx/>
              <a:latin typeface="Calibri" panose="020F0502020204030204"/>
              <a:cs typeface="Arial" panose="020B0604020202020204" pitchFamily="34" charset="0"/>
            </a:endParaRPr>
          </a:p>
        </p:txBody>
      </p:sp>
    </p:spTree>
    <p:extLst>
      <p:ext uri="{BB962C8B-B14F-4D97-AF65-F5344CB8AC3E}">
        <p14:creationId xmlns:p14="http://schemas.microsoft.com/office/powerpoint/2010/main" val="254146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B20106B-43D4-4206-A115-E6A6ADEB6930}"/>
              </a:ext>
            </a:extLst>
          </p:cNvPr>
          <p:cNvSpPr/>
          <p:nvPr/>
        </p:nvSpPr>
        <p:spPr>
          <a:xfrm>
            <a:off x="3806890" y="429207"/>
            <a:ext cx="3479851" cy="895739"/>
          </a:xfrm>
          <a:prstGeom prst="flowChartTerminator">
            <a:avLst/>
          </a:prstGeom>
          <a:solidFill>
            <a:srgbClr val="FFFF00"/>
          </a:solid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800" b="1" dirty="0">
                <a:solidFill>
                  <a:schemeClr val="tx1"/>
                </a:solidFill>
              </a:rPr>
              <a:t>الدرس الأول</a:t>
            </a:r>
          </a:p>
        </p:txBody>
      </p:sp>
      <p:sp>
        <p:nvSpPr>
          <p:cNvPr id="3" name="مخطط انسيابي: محطة طرفية 2">
            <a:extLst>
              <a:ext uri="{FF2B5EF4-FFF2-40B4-BE49-F238E27FC236}">
                <a16:creationId xmlns:a16="http://schemas.microsoft.com/office/drawing/2014/main" id="{F7BACDCF-3BFE-4457-8D94-47AC2C5C4123}"/>
              </a:ext>
            </a:extLst>
          </p:cNvPr>
          <p:cNvSpPr/>
          <p:nvPr/>
        </p:nvSpPr>
        <p:spPr>
          <a:xfrm>
            <a:off x="760678" y="1588536"/>
            <a:ext cx="6092423" cy="1142999"/>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5400" b="1" dirty="0">
                <a:solidFill>
                  <a:schemeClr val="bg1"/>
                </a:solidFill>
              </a:rPr>
              <a:t>اللياقة البدنية</a:t>
            </a:r>
          </a:p>
        </p:txBody>
      </p:sp>
    </p:spTree>
    <p:extLst>
      <p:ext uri="{BB962C8B-B14F-4D97-AF65-F5344CB8AC3E}">
        <p14:creationId xmlns:p14="http://schemas.microsoft.com/office/powerpoint/2010/main" val="28444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4333D05B-FB74-4595-9857-97E9A616BB84}"/>
              </a:ext>
            </a:extLst>
          </p:cNvPr>
          <p:cNvSpPr/>
          <p:nvPr/>
        </p:nvSpPr>
        <p:spPr>
          <a:xfrm>
            <a:off x="2048300" y="205273"/>
            <a:ext cx="4748815" cy="851419"/>
          </a:xfrm>
          <a:prstGeom prst="flowChartTerminator">
            <a:avLst/>
          </a:prstGeom>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r>
              <a:rPr lang="ar-EG" sz="4400" b="1" dirty="0">
                <a:solidFill>
                  <a:schemeClr val="bg1"/>
                </a:solidFill>
              </a:rPr>
              <a:t>المفاهيم الرئيسة</a:t>
            </a:r>
          </a:p>
        </p:txBody>
      </p:sp>
      <p:sp>
        <p:nvSpPr>
          <p:cNvPr id="3" name="مخطط انسيابي: محطة طرفية 2">
            <a:extLst>
              <a:ext uri="{FF2B5EF4-FFF2-40B4-BE49-F238E27FC236}">
                <a16:creationId xmlns:a16="http://schemas.microsoft.com/office/drawing/2014/main" id="{13BCE621-D6B0-461F-B3C7-D9F7A3B9F850}"/>
              </a:ext>
            </a:extLst>
          </p:cNvPr>
          <p:cNvSpPr/>
          <p:nvPr/>
        </p:nvSpPr>
        <p:spPr>
          <a:xfrm>
            <a:off x="3130651" y="1611862"/>
            <a:ext cx="4748815" cy="851419"/>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400" b="1" dirty="0">
                <a:solidFill>
                  <a:schemeClr val="tx1"/>
                </a:solidFill>
              </a:rPr>
              <a:t>اللياقة البدنية</a:t>
            </a:r>
          </a:p>
        </p:txBody>
      </p:sp>
      <p:sp>
        <p:nvSpPr>
          <p:cNvPr id="4" name="مخطط انسيابي: محطة طرفية 3">
            <a:extLst>
              <a:ext uri="{FF2B5EF4-FFF2-40B4-BE49-F238E27FC236}">
                <a16:creationId xmlns:a16="http://schemas.microsoft.com/office/drawing/2014/main" id="{47D041B2-322B-469B-9014-B86F99FB5CE7}"/>
              </a:ext>
            </a:extLst>
          </p:cNvPr>
          <p:cNvSpPr/>
          <p:nvPr/>
        </p:nvSpPr>
        <p:spPr>
          <a:xfrm>
            <a:off x="965950" y="2463281"/>
            <a:ext cx="4748815" cy="851419"/>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400" b="1" dirty="0">
                <a:solidFill>
                  <a:schemeClr val="tx1"/>
                </a:solidFill>
              </a:rPr>
              <a:t>النشاط البدني</a:t>
            </a:r>
          </a:p>
        </p:txBody>
      </p:sp>
    </p:spTree>
    <p:extLst>
      <p:ext uri="{BB962C8B-B14F-4D97-AF65-F5344CB8AC3E}">
        <p14:creationId xmlns:p14="http://schemas.microsoft.com/office/powerpoint/2010/main" val="415532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إطار 1">
            <a:extLst>
              <a:ext uri="{FF2B5EF4-FFF2-40B4-BE49-F238E27FC236}">
                <a16:creationId xmlns:a16="http://schemas.microsoft.com/office/drawing/2014/main" id="{B3E638A4-15F3-44B4-A726-FB4E77A153D1}"/>
              </a:ext>
            </a:extLst>
          </p:cNvPr>
          <p:cNvSpPr/>
          <p:nvPr/>
        </p:nvSpPr>
        <p:spPr>
          <a:xfrm>
            <a:off x="970384" y="1393543"/>
            <a:ext cx="7203232" cy="4070914"/>
          </a:xfrm>
          <a:prstGeom prst="frame">
            <a:avLst/>
          </a:prstGeom>
          <a:solidFill>
            <a:schemeClr val="accent4">
              <a:lumMod val="60000"/>
              <a:lumOff val="40000"/>
            </a:schemeClr>
          </a:solidFill>
          <a:ln w="57150">
            <a:solidFill>
              <a:schemeClr val="tx1"/>
            </a:solidFill>
          </a:ln>
          <a:effectLst>
            <a:outerShdw blurRad="190500" dist="228600" dir="2700000" algn="ctr">
              <a:srgbClr val="000000">
                <a:alpha val="30000"/>
              </a:srgbClr>
            </a:outerShdw>
          </a:effectLst>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solidFill>
                  <a:schemeClr val="tx1"/>
                </a:solidFill>
              </a:rPr>
              <a:t>إن ممارسة النشاط البدني تعزز صحة الفرد الجسدية والنفسية والاجتماعية حيث أثبتت الدراسات أن المراهقين الذين يمارسون النشاط البدني بشكل مستمر مثل: المشي وركوب الدرجات الهوائية،</a:t>
            </a:r>
          </a:p>
        </p:txBody>
      </p:sp>
    </p:spTree>
    <p:extLst>
      <p:ext uri="{BB962C8B-B14F-4D97-AF65-F5344CB8AC3E}">
        <p14:creationId xmlns:p14="http://schemas.microsoft.com/office/powerpoint/2010/main" val="92144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475</TotalTime>
  <Words>1355</Words>
  <Application>Microsoft Office PowerPoint</Application>
  <PresentationFormat>عرض على الشاشة (4:3)</PresentationFormat>
  <Paragraphs>132</Paragraphs>
  <Slides>67</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67</vt:i4>
      </vt:variant>
    </vt:vector>
  </HeadingPairs>
  <TitlesOfParts>
    <vt:vector size="71"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Noura Nasr</dc:creator>
  <cp:lastModifiedBy>امل عبدالله الشنبري</cp:lastModifiedBy>
  <cp:revision>124</cp:revision>
  <dcterms:created xsi:type="dcterms:W3CDTF">2022-01-23T08:33:13Z</dcterms:created>
  <dcterms:modified xsi:type="dcterms:W3CDTF">2022-03-19T16:53:21Z</dcterms:modified>
</cp:coreProperties>
</file>