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14" r:id="rId2"/>
    <p:sldId id="332" r:id="rId3"/>
    <p:sldId id="335" r:id="rId4"/>
    <p:sldId id="328" r:id="rId5"/>
    <p:sldId id="336" r:id="rId6"/>
    <p:sldId id="337" r:id="rId7"/>
    <p:sldId id="334" r:id="rId8"/>
    <p:sldId id="338" r:id="rId9"/>
    <p:sldId id="339" r:id="rId10"/>
    <p:sldId id="340" r:id="rId11"/>
    <p:sldId id="341" r:id="rId12"/>
    <p:sldId id="342" r:id="rId13"/>
    <p:sldId id="343" r:id="rId14"/>
    <p:sldId id="345" r:id="rId15"/>
    <p:sldId id="344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1" r:id="rId32"/>
    <p:sldId id="362" r:id="rId33"/>
    <p:sldId id="363" r:id="rId34"/>
    <p:sldId id="365" r:id="rId35"/>
    <p:sldId id="364" r:id="rId36"/>
    <p:sldId id="366" r:id="rId37"/>
    <p:sldId id="367" r:id="rId38"/>
    <p:sldId id="368" r:id="rId39"/>
    <p:sldId id="370" r:id="rId40"/>
    <p:sldId id="369" r:id="rId41"/>
    <p:sldId id="371" r:id="rId42"/>
    <p:sldId id="372" r:id="rId43"/>
    <p:sldId id="373" r:id="rId44"/>
    <p:sldId id="374" r:id="rId45"/>
    <p:sldId id="375" r:id="rId46"/>
    <p:sldId id="376" r:id="rId47"/>
    <p:sldId id="377" r:id="rId48"/>
    <p:sldId id="378" r:id="rId49"/>
    <p:sldId id="379" r:id="rId50"/>
    <p:sldId id="380" r:id="rId51"/>
    <p:sldId id="381" r:id="rId52"/>
    <p:sldId id="382" r:id="rId53"/>
    <p:sldId id="383" r:id="rId54"/>
    <p:sldId id="385" r:id="rId55"/>
    <p:sldId id="384" r:id="rId56"/>
    <p:sldId id="386" r:id="rId57"/>
    <p:sldId id="387" r:id="rId58"/>
    <p:sldId id="388" r:id="rId59"/>
  </p:sldIdLst>
  <p:sldSz cx="12192000" cy="6858000"/>
  <p:notesSz cx="6858000" cy="9144000"/>
  <p:custDataLst>
    <p:tags r:id="rId60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  <a:srgbClr val="CFD5EA"/>
    <a:srgbClr val="ED677B"/>
    <a:srgbClr val="3C9A8E"/>
    <a:srgbClr val="FBC500"/>
    <a:srgbClr val="FBC706"/>
    <a:srgbClr val="3F3D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762162-2E61-41B9-A7AA-C4CEAFAD4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20B1ECB-D8C0-4F3B-945D-7491696E8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12F982-E2CC-4A21-B71C-599294FFF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7F1D83-C59A-4D04-B5B0-D949D8627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6483BC-CC83-4CA4-8C9F-393D63663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197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0E3A0B-E2A2-4CDF-B89F-6CB70984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0A3C002-4306-46A2-9FFC-19503E627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D723C5D-7BA0-4900-BFFB-41D1D14C2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4D0BD12-95E8-47CA-8D1C-3A3BC8ECD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461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5DD5FED-E53B-4826-8FA0-2A698CCC3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406F1BC-5170-4B76-AABE-F2F44374C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29A2E5A-72DA-42B3-A533-503613008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7493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0AE5B-7CCE-447B-8A0F-F2879FFC5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04F34B1-999B-4BB7-9C82-0732ED589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2BC1262-0DCD-406A-88AF-F9CA04980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F0DB186-52DA-4E44-9DCD-ABBC59380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1133E04-AF5C-403A-B854-87BC0A4CF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EEA083A-8739-44F1-9A00-5B3DDA6A2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2924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027DCE-9256-486F-96F5-AE68C2AF9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A696B70-F50A-4A9D-845C-2CB5287F28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49E3E1E-91CD-440E-AC46-8EA5C965B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63D94B6-488A-4903-B89C-8AB04603B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FD30865-2C82-4A76-B1D3-E495E5F8C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8245E5C-E2E0-4ABA-9664-7A4850F7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0965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067D3E-44A6-4593-8860-2940A8CE0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AD3FB11-6D7E-4FDA-A40B-2C6F853763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A8F6E58-BEC1-444F-AE1D-803F13411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601021-B9C0-49DA-B9CC-572AB4D29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006DA1-CA14-42EE-A885-DC3793185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0389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3D7C05B-EA38-4A56-B946-7E8B5C3DE2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0E705F2-CB48-47B9-B0A7-86F06FF78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D414E8-47FA-4922-A921-C5CAEBCB4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FC16C40-4DAE-4543-8D0F-DCDC74A76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E32D4C-01CD-4318-B3F4-AFD29F693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7877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5E8428A6-285B-4019-9FA9-2D7EBEA49457}"/>
              </a:ext>
            </a:extLst>
          </p:cNvPr>
          <p:cNvSpPr>
            <a:spLocks noGrp="1"/>
          </p:cNvSpPr>
          <p:nvPr>
            <p:ph type="pic" idx="22" hasCustomPrompt="1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FDE46E4F-7CF6-47A8-B393-17170FD3D91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EE9E5E1F-71F0-4FB3-B475-BE3907B9334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 rot="20708979">
            <a:off x="1271196" y="1756316"/>
            <a:ext cx="1811352" cy="28411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5453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F2AC94-AA28-4271-A27A-6A1AC1E38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7B00385-8DE9-4CC2-92F5-A8DB1D6E2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26B1B5-C7C0-43C3-9902-8592D67B7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8A52645-B4BA-42B5-B92F-C897A60D2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CAA25B-9461-4C2B-98C3-390EF2DF5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9530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69A4CA-68C4-4EB7-8B10-3095B685A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9F9AF1F-69E0-4D1A-A7DE-30C644226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BC1B88F-6972-46EE-AA41-76002A97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AB53FB-960E-441D-A1AC-7F444C8A9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A1F6E3-5375-43D0-8EE2-46A2A96A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155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21BC5F-4E09-4289-B47E-338B6E608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523F2F-E567-420A-A6EE-7D976847D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AC10615-C927-4BD9-9137-9FFC0C1E0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798572-75EB-4213-B782-D163AA8C0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04E411F-783F-497A-8634-5DF32344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FEDAAAD-2327-4BCF-B149-99DF3D163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9202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2A845D-9413-4A15-9426-1819F48B4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C750A8-AC6C-43F4-AD54-5E0655CA4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B8446A7-3488-4C66-B46B-E825F2D8F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D352EDA-9EF6-4776-B813-66589837EB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8DE9228-0338-48F1-9B2E-FB823C22E5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72F75D0-09D3-45F6-BA8C-4898CF4C5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FA337C3-708D-4269-AC24-D46E2C134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7DB854F-DA83-46D0-9668-BAF657A6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484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0E3A0B-E2A2-4CDF-B89F-6CB70984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0A3C002-4306-46A2-9FFC-19503E627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D723C5D-7BA0-4900-BFFB-41D1D14C2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4D0BD12-95E8-47CA-8D1C-3A3BC8ECD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74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0E3A0B-E2A2-4CDF-B89F-6CB70984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0A3C002-4306-46A2-9FFC-19503E627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D723C5D-7BA0-4900-BFFB-41D1D14C2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4D0BD12-95E8-47CA-8D1C-3A3BC8ECD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596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0E3A0B-E2A2-4CDF-B89F-6CB70984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0A3C002-4306-46A2-9FFC-19503E627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D723C5D-7BA0-4900-BFFB-41D1D14C2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4D0BD12-95E8-47CA-8D1C-3A3BC8ECD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206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0E3A0B-E2A2-4CDF-B89F-6CB70984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0A3C002-4306-46A2-9FFC-19503E627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D723C5D-7BA0-4900-BFFB-41D1D14C2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4D0BD12-95E8-47CA-8D1C-3A3BC8ECD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12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5F051CB-988A-4827-B851-2661C8D21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4E833D8-F4C9-4E6C-B236-0F4B93F83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2768A8-BF4D-4489-96F8-84966807C8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CBABC-8463-471A-A82F-E271B2D7EDD3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55D903-C302-47A5-8F94-FC9D08478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CF0E4B-AB8C-46B9-AAFA-B0277937D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67710-8135-4DF4-8DA4-A35130F130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939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4" r:id="rId7"/>
    <p:sldLayoutId id="2147483663" r:id="rId8"/>
    <p:sldLayoutId id="2147483662" r:id="rId9"/>
    <p:sldLayoutId id="2147483661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>
            <a:extLst>
              <a:ext uri="{FF2B5EF4-FFF2-40B4-BE49-F238E27FC236}">
                <a16:creationId xmlns:a16="http://schemas.microsoft.com/office/drawing/2014/main" id="{47C318F9-BB13-4E3A-8E4F-0509B58C365A}"/>
              </a:ext>
            </a:extLst>
          </p:cNvPr>
          <p:cNvSpPr/>
          <p:nvPr/>
        </p:nvSpPr>
        <p:spPr>
          <a:xfrm>
            <a:off x="0" y="3402595"/>
            <a:ext cx="12192000" cy="347835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إ</a:t>
            </a:r>
          </a:p>
        </p:txBody>
      </p:sp>
      <p:pic>
        <p:nvPicPr>
          <p:cNvPr id="16" name="عنصر نائب للصورة 15">
            <a:extLst>
              <a:ext uri="{FF2B5EF4-FFF2-40B4-BE49-F238E27FC236}">
                <a16:creationId xmlns:a16="http://schemas.microsoft.com/office/drawing/2014/main" id="{70B62051-FE67-414A-A00D-D204DF9AE63A}"/>
              </a:ext>
            </a:extLst>
          </p:cNvPr>
          <p:cNvPicPr>
            <a:picLocks noGrp="1" noChangeAspect="1"/>
          </p:cNvPicPr>
          <p:nvPr>
            <p:ph type="pic" idx="2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04" t="20060" r="25510" b="20060"/>
          <a:stretch/>
        </p:blipFill>
        <p:spPr>
          <a:xfrm>
            <a:off x="-1" y="0"/>
            <a:ext cx="12191999" cy="3429000"/>
          </a:xfrm>
        </p:spPr>
      </p:pic>
      <p:sp>
        <p:nvSpPr>
          <p:cNvPr id="41" name="Rectangle 16">
            <a:extLst>
              <a:ext uri="{FF2B5EF4-FFF2-40B4-BE49-F238E27FC236}">
                <a16:creationId xmlns:a16="http://schemas.microsoft.com/office/drawing/2014/main" id="{1D39ABB0-483B-4635-A908-04845A006044}"/>
              </a:ext>
            </a:extLst>
          </p:cNvPr>
          <p:cNvSpPr/>
          <p:nvPr/>
        </p:nvSpPr>
        <p:spPr>
          <a:xfrm>
            <a:off x="7974347" y="2691971"/>
            <a:ext cx="310375" cy="20398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" name="عنوان 1">
            <a:extLst>
              <a:ext uri="{FF2B5EF4-FFF2-40B4-BE49-F238E27FC236}">
                <a16:creationId xmlns:a16="http://schemas.microsoft.com/office/drawing/2014/main" id="{38FC6124-5ED9-4B50-9993-EFBF0C17CA72}"/>
              </a:ext>
            </a:extLst>
          </p:cNvPr>
          <p:cNvSpPr txBox="1">
            <a:spLocks/>
          </p:cNvSpPr>
          <p:nvPr/>
        </p:nvSpPr>
        <p:spPr>
          <a:xfrm>
            <a:off x="1524000" y="4580059"/>
            <a:ext cx="9144000" cy="949643"/>
          </a:xfrm>
          <a:prstGeom prst="rect">
            <a:avLst/>
          </a:prstGeom>
          <a:noFill/>
        </p:spPr>
        <p:txBody>
          <a:bodyPr/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60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مراجعة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1D1B59DB-0377-46EE-96FC-E11136595E5B}"/>
              </a:ext>
            </a:extLst>
          </p:cNvPr>
          <p:cNvSpPr txBox="1"/>
          <p:nvPr/>
        </p:nvSpPr>
        <p:spPr>
          <a:xfrm>
            <a:off x="745582" y="5752730"/>
            <a:ext cx="155683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b="1" dirty="0">
                <a:solidFill>
                  <a:schemeClr val="bg1"/>
                </a:solidFill>
              </a:rPr>
              <a:t>إعداد المعلمة:</a:t>
            </a:r>
          </a:p>
          <a:p>
            <a:pPr algn="ctr"/>
            <a:r>
              <a:rPr lang="ar-SA" sz="2000" b="1" dirty="0">
                <a:solidFill>
                  <a:schemeClr val="bg1"/>
                </a:solidFill>
              </a:rPr>
              <a:t>موضي </a:t>
            </a:r>
            <a:r>
              <a:rPr lang="ar-SA" sz="2000" b="1" dirty="0" err="1">
                <a:solidFill>
                  <a:schemeClr val="bg1"/>
                </a:solidFill>
              </a:rPr>
              <a:t>الوذيناني</a:t>
            </a:r>
            <a:endParaRPr lang="ar-SA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670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مفهوم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79789" y="1213833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رسم الخرائط الذهنية تصنف من برامج التصميم بمساعدة الحاسب.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53875" y="353747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550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برامج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الرسم الطلائي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المخططات الانسيابية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التصميم بمساعدة 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برامج تستخدم من قبل المتخصصين في مجال الصناعة والعمارة لإنشاء تصاميم تتميز بالجودة والدقة العالية: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53874" y="4504840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الرسوم المتحركة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268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برامج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الرسم الطلائي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المخططات الانسيابية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التصميم بمساعدة 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تصميم الجسور والمنشئات يعتبر من أمثلة: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53874" y="4504840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الرسوم المتحركة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6958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برامج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الرسم الطلائي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المخططات الانسيابية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التصميم بمساعدة 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برامج تستخدم لإنشاء مشاهد متحركة عن طريق التحكم في تحريك سلسلة من الرسوم أو الصور الثابتة: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39160" y="557507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الرسوم المتحركة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2892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 fontScale="90000"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أمثلة لبرمجيات الرسم والتصميم بالحاسب والأجهزة الذكية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79789" y="1213833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برمجيات الرسم والتصميم بالحاسب والأجهزة الذكية كلها تعتبر مجانية.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53875" y="353747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028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 fontScale="90000"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أمثلة لبرمجيات الرسم والتصميم بالحاسب والأجهزة الذكية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الفوتوشوب 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(Adobe Photoshop)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الجمب</a:t>
            </a:r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(GIMP)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الانكاسكيب</a:t>
            </a:r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(Inkscape)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برنامج غير مجاني يمكن اعتباره البرنامج الأول من حيث القوة وكثرة المستخدمين: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30811" y="2424779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تطبيق ارت ريج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(ArtRage)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899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 fontScale="90000"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أمثلة لبرمجيات الرسم والتصميم بالحاسب والأجهزة الذكية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الفوتوشوب 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(Adobe Photoshop)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الجمب</a:t>
            </a:r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(GIMP)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الانكاسكيب</a:t>
            </a:r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(Inkscape)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برنامج مجاني لتحرير الصور ومعالجتها يعد بديلاً لبرنامج الفوتوشوب: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6" y="3511803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تطبيق ارت ريج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(ArtRage)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6191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 fontScale="90000"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أمثلة لبرمجيات الرسم والتصميم بالحاسب والأجهزة الذكية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الفوتوشوب 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(Adobe Photoshop)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الجمب</a:t>
            </a:r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(GIMP)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الانكاسكيب</a:t>
            </a:r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(Inkscape)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برنامج مجاني يتميز بسهولته للمبتدئين كما يناسب المحترفين لعمل التصميمات والرسومات المتجهة: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20391" y="4450271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تطبيق ارت ريج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(ArtRage)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401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 fontScale="90000"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أمثلة لبرمجيات الرسم والتصميم بالحاسب والأجهزة الذكية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الفوتوشوب 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(Adobe Photoshop)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الجمب</a:t>
            </a:r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(GIMP)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تطبيق ارت ريج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(ArtRage)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غير مجاني للأجهزة الذكية ويقدم العديد من الفرش والأدوات المميزة للرسم الحر: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8854" y="4488878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الرسم الحي على موقع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(Rate My Drawings)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1194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 fontScale="90000"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أمثلة لبرمجيات الرسم والتصميم بالحاسب والأجهزة الذكية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الفوتوشوب 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(Adobe Photoshop)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برنامج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الجمب</a:t>
            </a:r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(GIMP)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تطبيق ارت ريج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(ArtRage)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مجاني لإنشاء الرسومات والتصاميم الحية عبر الانترنت ويحتوي على معرض غني بالرسومات: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30339" y="552500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الرسم الحي على موقع </a:t>
            </a:r>
            <a:r>
              <a:rPr lang="en-GB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(Rate My Drawings)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029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7526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مفهوم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0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الرسم والتصميم بالحاسب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العاب 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363903" y="464155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العاب المحاكاة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3339522" y="1591610"/>
            <a:ext cx="857698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تكوين الرسومات والصور باستخدام الحاسب: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53874" y="2439537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العروض التقديمية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446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الرسم والتصميم بالحاسب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الرسوم المتحركة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989072"/>
            <a:ext cx="1125955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برامج حاسوبية يمارس فيها اللاعب اللعب في بيئة تفاعلية جذابة على جهاز الحاسب أو الأجهزة الذكية باستخدام اللمس أو عصا التحكم أو الفأرة أو لوحة المفاتيح: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30339" y="552500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الرسم الطلائي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4759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الرسم والتصميم بالحاسب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الرسوم المتحركة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989072"/>
            <a:ext cx="1125955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برامج حاسوبية يمارس فيها اللاعب اللعب في بيئة تفاعلية جذابة على جهاز الحاسب أو الأجهزة الذكية باستخدام اللمس أو عصا التحكم أو الفأرة أو لوحة المفاتيح: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30339" y="552500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الرسم الطلائي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4571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79789" y="1213833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جميع ألعاب الحاسب لها نفس الطريقة وأسلوب اللعب والهدف من اللعبة.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53875" y="353747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020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تعليمية 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المحاكاة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ترفيهية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989072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تعتمد على أسلوب التعلم من خلال اللعب وتهدف إلى إكساب معارف أو تطوير مهارات أو غرس قيم بطريقة مشوقة وممتعة: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63602" y="243194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تخيلية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818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الألعاب تعليمية 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المحاكاة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الألعاب ترفيهية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84372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ألعاب تعليم القراءة والحساب تعتبر من: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63602" y="243194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تخيلية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2386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تعليمية 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المحاكاة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ترفيهية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36343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ألعاب تتيح للاعب أن يعيش في بيئة خيالية تبدو كالواقع: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9102" y="345723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تقليدية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1329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الألعاب تعليمية 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المحاكاة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الألعاب ترفيهية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84372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ألعاب التحكم بقيادة الطائرات والسيارات تعتبر من: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71123" y="3434880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تقليدية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842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تعليمية 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المحاكاة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ترفيهية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36343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نوع من أنواع الألعاب يقوم اللاعب بتقمص دور شخصية تحاول الوصول إلى هدف محدد بأدوات معينة وتشد اللاعب من بداية اللعبة حتى نهايتها: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25937" y="456698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تخيلية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0863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الألعاب تعليمية 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المحاكاة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الألعاب ترفيهية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84372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ألعاب المغامرات تعتبر من: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67911" y="4527587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ألعاب تخيلية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459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الآثار الإيجابية لألعاب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زيادة التوتر والانفعال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اكتساب أفكار دخيلة على عقيدته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اكتساب معرفة أكثر بالحاسب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84372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ألعاب المغامرات تعتبر من: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67911" y="4527587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انفصال عن الواقع الذي يعيشه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481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7526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مفهوم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0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إجراء عمليات حسابية ومعقدة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توفر على المستخدم الكثير من وقته وجهده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65019" y="462245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مصدر للمعارف والمعلومات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3339522" y="1591610"/>
            <a:ext cx="857698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تكمن أهمية الرسم والتصميم بالحاسب في كونها: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6" y="3480068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إدارة كمية هائلة من البيانات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093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الآثار الإيجابية لألعاب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79789" y="1213833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تنمي ألعاب الحاسب المهارات الذهنية مثل: حل المسائل.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9" y="245675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360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الآثار السلبية لألعاب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العزلة والانفراد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ضعف البصر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السمنة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84372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من الآثار السلبية للألعاب على العقيدة: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9102" y="552500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الألفاظ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الشركية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398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الآثار الإيجابية لألعاب 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من الآثار السلبية لألعاب الحاسب الإدمان عليها.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9" y="245675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662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مفهوم المجتمع المعرفي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المجتمع المعرفي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المجتمع التقليدي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المجتمع الصناعي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84372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المجتمع الذي يقوم على إنتاج المعرفة ونشرها من خلال توظيف تقنية المعلومات والاتصالات لتحقيق تنمية مستدامة: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9" y="243807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المجتمع المفتوح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229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سمات المجتمع المعرفي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الانفجار المعرفي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سرعة الاستجابة للمتغيرات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التطور التقني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84372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أصبحت المجتمعات المعرفية كالقرية الصغيرة, وهذه من سمات: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7" y="552500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تجاوز الحدود المكانية والزمانية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951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سمات المجتمع المعرفي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المجتمعات المعرفية تتسم بمرونة عالية تجعلها قادرة على مواكبة التحولات السريعة.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9" y="245675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682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سمات المجتمع المعرفي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الانفجار المعرفي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سرعة الاستجابة للمتغيرات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التطور التقني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84372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المجتمعات المعرفية تشهد تطوراً كبيراً ومتسارعاً تشمل التطبيقات والبرامج والذكاء الاصطناعي, وهذه من سمات: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25937" y="4504671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تجاوز الحدود المكانية والزمانية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2688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سمات المجتمع المعرفي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توجد مراكز أبحاث خاصة تعمل على إنتاج المعرفة على نطاق واسع.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9" y="2449615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359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سمات المجتمع المعرفي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التطور التقني هو التوسع الهائل في إنتاج المعرفة بمختلف أنواعها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53875" y="3507713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7823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سمات المجتمع المعرفي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عصر التطور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عصر المعرفة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عصر الطاقة البترولية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656948" y="1284372"/>
            <a:ext cx="112595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يطلق على العصر الحاضر: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9102" y="3438677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عصر القوة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0332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مفهوم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79789" y="1213833"/>
            <a:ext cx="1163242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في برامج الرسم والتصميم بالحاسب يمكن إضافة التأثيرات الأساسية والجمالية على الرسم.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27243" y="2417997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282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سمات المجتمع المعرفي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يسمى العصر الحالي بعصر المعرفة بسبب التوسع الهائل في إنتاج المعرفة.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366996" y="2449615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487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سمات المجتمع المعرفي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الحكومة الالكترونية والتجارة الالكترونية تعتبر من الهيئات الذكية.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366996" y="2449615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473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العالم الذكي يتحول إلى مجتمع معرفي.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53875" y="3484109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175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العالم الذكي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العالم المعرفي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العالم المعاصر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75494" y="983101"/>
            <a:ext cx="1170315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العالم الذي يستخدم تطور تقنية المعلومات والبرمجيات وشبكات الاتصال لتقديم حلول مبتكرة ذكية لمختلف مجالات الحياة تساعد على زيادة الكفاءة وتحسين الأداء: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9" y="239141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العالم المفتوح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039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أهمية التحول إلى المجتمع المعرفي في العالم المعاصر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المعرفة هي الثروة الحقيقية التي تتسابق عليها المجتمعات.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2858" y="2421045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814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أهمية التحول إلى المجتمع المعرفي في العالم المعاصر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المعرفة التي لا يحدها زمان أو مكان, تكفل للمجتمعات التفوق على غيرها.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2858" y="2421045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113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أهمية التحول إلى المجتمع المعرفي في العالم المعاصر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وضعت حكومة خادم الحرمين الشريفين خطط وبرامج تنموية سريعة بهدف التحول إلى مجتمع معرفي.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2858" y="2421045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021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اقتصاد المعرفة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الاقتصاد الذي يعمل على زيادة نمو معدل الإنتاج, بشكل مرتفع على المدى الطويل بفضل استخدام تكنولوجيا الإعلام والاتصال’ هو اقتصاد المعرفة.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2858" y="2421045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0816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اقتصاد المعرفة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التركيز على مرحلة الطفولة في التعليم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دعم المستقبل للمجتمعات المعرفية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الحصول على مخرجات تعليمية مرغوبة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355393" y="1331322"/>
            <a:ext cx="117031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من آثار النمو الاقتصادي على المجتمعات المعرفية: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5662" y="552500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جميع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ماسبق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988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المدن المتقدمة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المدن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المدن المتطورة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355393" y="1331322"/>
            <a:ext cx="117031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مدن رقمية تعتمد خدماتها على البنية التحتية لتقنية المعلومات والاتصالات: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9102" y="3493810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المدن الحديثة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382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مفهوم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79789" y="1213833"/>
            <a:ext cx="1163242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تُسهم برامج الرسم والتصميم بالحاسب في نشر العلم بأساليب مميزة وجذابة.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27243" y="2417997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5309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التقدم الاقتصادي هو من العوامل الأساسية لبناء مدينة ذكية متكاملة.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2858" y="2421045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9768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96421" y="265343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المنازل الذكية هي المنازل التي تستخدم فيها أحدث التقنيات ويجب أن تكون منازل فخمة للغاية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382857" y="353747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934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96421" y="265343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تختلف المنازل الذكية عن المنازل التقليدية بأنها تعتمد على التقنية في جميع مرافق المنزل.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9" y="2477872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81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96421" y="265343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التحكم في أجهزة العرض المرئية السمعية عن بعد من أمثلة المدن الذكية.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6" y="3545740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5667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المنازل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المدن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شبكة الطاقة والاتصالات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355393" y="1331322"/>
            <a:ext cx="1170315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تستخدم وسائل تقنية حديثة لجمع المعلومات ومعالجتها ومراقبة توليد الطاقة الكهربائية ونقلها واستهلاكها بهدف زيادة كفاءتها: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9102" y="4462910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الأجهزة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05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96421" y="265343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شبكة الطاقة الذكية تستطيع القيام بالتشخيص التلقائي للأعطال.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9" y="240221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6341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-99309"/>
            <a:ext cx="11481501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96421" y="265343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صح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خطأ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06830"/>
            <a:ext cx="1163242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السيارات الذكية تعتمد على التقنية والاتصالات الحديثة في القيام بمهام متعددة.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9" y="240221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366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المنازل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السيارات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المدن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86308"/>
            <a:ext cx="117031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تستطيع الوقوف الذاتي في المواقف بشكل آلي: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49102" y="3520970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الأجهزة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8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4748" y="5602318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-99309"/>
            <a:ext cx="11632422" cy="1084047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منتجات المجتمع المعرفي والعالم الذكي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16877" y="2616537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المنازل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22273" y="3628450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السيارات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81326" y="462290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المدن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284085" y="1386308"/>
            <a:ext cx="1170315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لها ارتباط وثيق بمختلف الخدمات والمنتجات الأخرى للعالم الذكي حيث يتم تنفيذ معظم المهام بواسطتها: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397117" y="5547749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92600" y="5623770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الأجهزة الذكية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448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7526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مفهوم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0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رسم التصاميم للمنازل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تطبيقات الألعاب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65019" y="462245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الإعلانات التلفزيونية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489595" y="1281139"/>
            <a:ext cx="1142691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تعتبر من أمثلة البرامج التي تستخدم لتقليل المخاطرة في الأعمال التي تتطلب التدريب والتجريب.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7" y="5531194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تجارب المختبرات الكيميائية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6715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برامج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الرسم الطلائي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المخططات الانسيابية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الرسوم المتحركة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3339522" y="1591610"/>
            <a:ext cx="857698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من أنواع برامج الرسم والتصميم بالحاسب: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89236" y="5561001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جميع </a:t>
            </a:r>
            <a:r>
              <a:rPr lang="ar-SA" sz="2400" b="1" dirty="0" err="1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ماذكر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218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برامج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الرسم الطلائي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المخططات الانسيابية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التصميم بمساعدة 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البرامج التي تسمح للمستخدم أن يرسم بحرية ما يرغب مع الاستفادة من موارد الحاسب: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25109" y="2433319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الرسوم المتحركة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4234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7FF52E4-3428-45A1-9FF0-F2F683AC6D86}"/>
              </a:ext>
            </a:extLst>
          </p:cNvPr>
          <p:cNvSpPr/>
          <p:nvPr/>
        </p:nvSpPr>
        <p:spPr>
          <a:xfrm flipH="1" flipV="1">
            <a:off x="3339520" y="5600375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F9A940-4A5B-46EA-9C34-64604F8A06BC}"/>
              </a:ext>
            </a:extLst>
          </p:cNvPr>
          <p:cNvSpPr/>
          <p:nvPr/>
        </p:nvSpPr>
        <p:spPr>
          <a:xfrm>
            <a:off x="4010319" y="5526390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9EAFA2-4C87-4C67-B01F-7F87AF76DB42}"/>
              </a:ext>
            </a:extLst>
          </p:cNvPr>
          <p:cNvSpPr/>
          <p:nvPr/>
        </p:nvSpPr>
        <p:spPr>
          <a:xfrm>
            <a:off x="0" y="-59671"/>
            <a:ext cx="12192000" cy="9358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D3B2993-2292-4209-95A1-D097471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07" y="-99309"/>
            <a:ext cx="10515600" cy="1084047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أنواع برامج الرسم والتصميم بالحاسب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4B6B02B-F40B-4529-BEC7-F60CE7B34D01}"/>
              </a:ext>
            </a:extLst>
          </p:cNvPr>
          <p:cNvSpPr/>
          <p:nvPr/>
        </p:nvSpPr>
        <p:spPr>
          <a:xfrm>
            <a:off x="4010321" y="2543016"/>
            <a:ext cx="6843926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4A67389D-D3B0-47C2-B2FA-F5C89473F26A}"/>
              </a:ext>
            </a:extLst>
          </p:cNvPr>
          <p:cNvSpPr/>
          <p:nvPr/>
        </p:nvSpPr>
        <p:spPr>
          <a:xfrm>
            <a:off x="11102330" y="2543016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6D136B-74CE-4340-B923-7C53AD69B037}"/>
              </a:ext>
            </a:extLst>
          </p:cNvPr>
          <p:cNvSpPr txBox="1"/>
          <p:nvPr/>
        </p:nvSpPr>
        <p:spPr>
          <a:xfrm>
            <a:off x="5348568" y="2647622"/>
            <a:ext cx="54578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الرسم الطلائي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83F13B8-9CF9-4458-A498-2C67BD229DDE}"/>
              </a:ext>
            </a:extLst>
          </p:cNvPr>
          <p:cNvSpPr/>
          <p:nvPr/>
        </p:nvSpPr>
        <p:spPr>
          <a:xfrm>
            <a:off x="4010319" y="3537474"/>
            <a:ext cx="6843927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B4B9C63-6FD0-4EC5-9733-847B4FC1E683}"/>
              </a:ext>
            </a:extLst>
          </p:cNvPr>
          <p:cNvSpPr/>
          <p:nvPr/>
        </p:nvSpPr>
        <p:spPr>
          <a:xfrm>
            <a:off x="11102330" y="3537474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13831A-C1F2-4DF0-82CC-BC130914E866}"/>
              </a:ext>
            </a:extLst>
          </p:cNvPr>
          <p:cNvSpPr txBox="1"/>
          <p:nvPr/>
        </p:nvSpPr>
        <p:spPr>
          <a:xfrm>
            <a:off x="3366996" y="3644537"/>
            <a:ext cx="7391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المخططات الانسيابية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C3738FB-CFFA-45DC-AD06-6E47E677F74E}"/>
              </a:ext>
            </a:extLst>
          </p:cNvPr>
          <p:cNvSpPr/>
          <p:nvPr/>
        </p:nvSpPr>
        <p:spPr>
          <a:xfrm>
            <a:off x="4023542" y="4495356"/>
            <a:ext cx="6843928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KW" b="1">
              <a:solidFill>
                <a:srgbClr val="92D05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2A2F3B2-90FA-4603-996D-707BBB2C502A}"/>
              </a:ext>
            </a:extLst>
          </p:cNvPr>
          <p:cNvSpPr/>
          <p:nvPr/>
        </p:nvSpPr>
        <p:spPr>
          <a:xfrm>
            <a:off x="11102330" y="4531932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8CB8B5EE-323F-4338-A1CD-6A429C89BB15}"/>
              </a:ext>
            </a:extLst>
          </p:cNvPr>
          <p:cNvSpPr txBox="1"/>
          <p:nvPr/>
        </p:nvSpPr>
        <p:spPr>
          <a:xfrm>
            <a:off x="4420296" y="4623518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التصميم بمساعدة الحاسب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301F0F9-626F-4413-AF24-4CCE4BD02EE7}"/>
              </a:ext>
            </a:extLst>
          </p:cNvPr>
          <p:cNvSpPr txBox="1"/>
          <p:nvPr/>
        </p:nvSpPr>
        <p:spPr>
          <a:xfrm>
            <a:off x="700553" y="1327266"/>
            <a:ext cx="1125955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البرامج التي توفر إمكانية رسم المخططات الانسيابية والخرائط الذهنية وبإشكال متنوعه:</a:t>
            </a:r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6C5D615-C236-498C-8E25-8FE1155018F7}"/>
              </a:ext>
            </a:extLst>
          </p:cNvPr>
          <p:cNvSpPr/>
          <p:nvPr/>
        </p:nvSpPr>
        <p:spPr>
          <a:xfrm flipH="1" flipV="1">
            <a:off x="3339522" y="2520147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02904A99-D02B-4D15-8D29-5C689FE3A249}"/>
              </a:ext>
            </a:extLst>
          </p:cNvPr>
          <p:cNvSpPr/>
          <p:nvPr/>
        </p:nvSpPr>
        <p:spPr>
          <a:xfrm flipH="1" flipV="1">
            <a:off x="3339521" y="3549734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214C5041-5A75-43CC-AB62-32F4D280921D}"/>
              </a:ext>
            </a:extLst>
          </p:cNvPr>
          <p:cNvSpPr/>
          <p:nvPr/>
        </p:nvSpPr>
        <p:spPr>
          <a:xfrm flipH="1" flipV="1">
            <a:off x="3339520" y="4569896"/>
            <a:ext cx="600075" cy="594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صح1">
            <a:extLst>
              <a:ext uri="{FF2B5EF4-FFF2-40B4-BE49-F238E27FC236}">
                <a16:creationId xmlns:a16="http://schemas.microsoft.com/office/drawing/2014/main" id="{DC21E49E-01AA-467D-AE7B-A1F7DF500DFD}"/>
              </a:ext>
            </a:extLst>
          </p:cNvPr>
          <p:cNvSpPr/>
          <p:nvPr/>
        </p:nvSpPr>
        <p:spPr>
          <a:xfrm>
            <a:off x="3400556" y="3497033"/>
            <a:ext cx="971442" cy="517589"/>
          </a:xfrm>
          <a:custGeom>
            <a:avLst/>
            <a:gdLst/>
            <a:ahLst/>
            <a:cxnLst/>
            <a:rect l="l" t="t" r="r" b="b"/>
            <a:pathLst>
              <a:path w="241088" h="229042">
                <a:moveTo>
                  <a:pt x="232666" y="0"/>
                </a:moveTo>
                <a:lnTo>
                  <a:pt x="241088" y="12651"/>
                </a:lnTo>
                <a:cubicBezTo>
                  <a:pt x="216319" y="31892"/>
                  <a:pt x="189278" y="60246"/>
                  <a:pt x="159966" y="97715"/>
                </a:cubicBezTo>
                <a:cubicBezTo>
                  <a:pt x="130653" y="135183"/>
                  <a:pt x="108161" y="170434"/>
                  <a:pt x="92489" y="203469"/>
                </a:cubicBezTo>
                <a:lnTo>
                  <a:pt x="78400" y="212987"/>
                </a:lnTo>
                <a:cubicBezTo>
                  <a:pt x="68722" y="219718"/>
                  <a:pt x="60683" y="225070"/>
                  <a:pt x="54284" y="229042"/>
                </a:cubicBezTo>
                <a:cubicBezTo>
                  <a:pt x="51866" y="222345"/>
                  <a:pt x="48113" y="212456"/>
                  <a:pt x="43026" y="199376"/>
                </a:cubicBezTo>
                <a:lnTo>
                  <a:pt x="38571" y="190057"/>
                </a:lnTo>
                <a:cubicBezTo>
                  <a:pt x="31947" y="174604"/>
                  <a:pt x="25880" y="163293"/>
                  <a:pt x="20368" y="156125"/>
                </a:cubicBezTo>
                <a:cubicBezTo>
                  <a:pt x="14856" y="148956"/>
                  <a:pt x="8066" y="143673"/>
                  <a:pt x="0" y="140274"/>
                </a:cubicBezTo>
                <a:cubicBezTo>
                  <a:pt x="13471" y="124080"/>
                  <a:pt x="25754" y="115984"/>
                  <a:pt x="36850" y="115984"/>
                </a:cubicBezTo>
                <a:cubicBezTo>
                  <a:pt x="47085" y="115984"/>
                  <a:pt x="57289" y="127753"/>
                  <a:pt x="67462" y="151293"/>
                </a:cubicBezTo>
                <a:lnTo>
                  <a:pt x="71430" y="163118"/>
                </a:lnTo>
                <a:cubicBezTo>
                  <a:pt x="88200" y="132050"/>
                  <a:pt x="111616" y="101262"/>
                  <a:pt x="141679" y="70755"/>
                </a:cubicBezTo>
                <a:cubicBezTo>
                  <a:pt x="171742" y="40248"/>
                  <a:pt x="202072" y="16663"/>
                  <a:pt x="232666" y="0"/>
                </a:cubicBezTo>
                <a:close/>
              </a:path>
            </a:pathLst>
          </a:custGeom>
          <a:solidFill>
            <a:srgbClr val="ED677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KW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B7B0FE1-C10A-4739-BBDE-E56F43B83CAF}"/>
              </a:ext>
            </a:extLst>
          </p:cNvPr>
          <p:cNvSpPr/>
          <p:nvPr/>
        </p:nvSpPr>
        <p:spPr>
          <a:xfrm>
            <a:off x="11102330" y="5526390"/>
            <a:ext cx="600075" cy="6708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4</a:t>
            </a:r>
            <a:endParaRPr lang="ar-KW" sz="32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A4737EA-EE3B-43CA-968D-46776C4B119E}"/>
              </a:ext>
            </a:extLst>
          </p:cNvPr>
          <p:cNvSpPr txBox="1"/>
          <p:nvPr/>
        </p:nvSpPr>
        <p:spPr>
          <a:xfrm>
            <a:off x="4481326" y="5630996"/>
            <a:ext cx="6293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3C9A8E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برامج الرسوم المتحركة</a:t>
            </a:r>
            <a:endParaRPr lang="ar-KW" sz="2400" b="1" dirty="0">
              <a:solidFill>
                <a:srgbClr val="3C9A8E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243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الإجابة صحيح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2129620384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1613</Words>
  <Application>Microsoft Office PowerPoint</Application>
  <PresentationFormat>شاشة عريضة</PresentationFormat>
  <Paragraphs>482</Paragraphs>
  <Slides>58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58</vt:i4>
      </vt:variant>
    </vt:vector>
  </HeadingPairs>
  <TitlesOfParts>
    <vt:vector size="63" baseType="lpstr">
      <vt:lpstr>Arial</vt:lpstr>
      <vt:lpstr>Calibri</vt:lpstr>
      <vt:lpstr>Calibri Light</vt:lpstr>
      <vt:lpstr>Dubai</vt:lpstr>
      <vt:lpstr>نسق Office</vt:lpstr>
      <vt:lpstr>عرض تقديمي في PowerPoint</vt:lpstr>
      <vt:lpstr>مفهوم الرسم والتصميم بالحاسب</vt:lpstr>
      <vt:lpstr>مفهوم الرسم والتصميم بالحاسب</vt:lpstr>
      <vt:lpstr>مفهوم الرسم والتصميم بالحاسب</vt:lpstr>
      <vt:lpstr>مفهوم الرسم والتصميم بالحاسب</vt:lpstr>
      <vt:lpstr>مفهوم الرسم والتصميم بالحاسب</vt:lpstr>
      <vt:lpstr>أنواع برامج الرسم والتصميم بالحاسب</vt:lpstr>
      <vt:lpstr>أنواع برامج الرسم والتصميم بالحاسب</vt:lpstr>
      <vt:lpstr>أنواع برامج الرسم والتصميم بالحاسب</vt:lpstr>
      <vt:lpstr>مفهوم الرسم والتصميم بالحاسب</vt:lpstr>
      <vt:lpstr>أنواع برامج الرسم والتصميم بالحاسب</vt:lpstr>
      <vt:lpstr>أنواع برامج الرسم والتصميم بالحاسب</vt:lpstr>
      <vt:lpstr>أنواع برامج الرسم والتصميم بالحاسب</vt:lpstr>
      <vt:lpstr>أمثلة لبرمجيات الرسم والتصميم بالحاسب والأجهزة الذكية</vt:lpstr>
      <vt:lpstr>أمثلة لبرمجيات الرسم والتصميم بالحاسب والأجهزة الذكية</vt:lpstr>
      <vt:lpstr>أمثلة لبرمجيات الرسم والتصميم بالحاسب والأجهزة الذكية</vt:lpstr>
      <vt:lpstr>أمثلة لبرمجيات الرسم والتصميم بالحاسب والأجهزة الذكية</vt:lpstr>
      <vt:lpstr>أمثلة لبرمجيات الرسم والتصميم بالحاسب والأجهزة الذكية</vt:lpstr>
      <vt:lpstr>أمثلة لبرمجيات الرسم والتصميم بالحاسب والأجهزة الذكية</vt:lpstr>
      <vt:lpstr>ألعاب الحاسب</vt:lpstr>
      <vt:lpstr>ألعاب الحاسب</vt:lpstr>
      <vt:lpstr>أنواع ألعاب الحاسب</vt:lpstr>
      <vt:lpstr>أنواع ألعاب الحاسب</vt:lpstr>
      <vt:lpstr>أنواع ألعاب الحاسب</vt:lpstr>
      <vt:lpstr>أنواع ألعاب الحاسب</vt:lpstr>
      <vt:lpstr>أنواع ألعاب الحاسب</vt:lpstr>
      <vt:lpstr>أنواع ألعاب الحاسب</vt:lpstr>
      <vt:lpstr>أنواع ألعاب الحاسب</vt:lpstr>
      <vt:lpstr>الآثار الإيجابية لألعاب الحاسب</vt:lpstr>
      <vt:lpstr>الآثار الإيجابية لألعاب الحاسب</vt:lpstr>
      <vt:lpstr>الآثار السلبية لألعاب الحاسب</vt:lpstr>
      <vt:lpstr>الآثار الإيجابية لألعاب الحاسب</vt:lpstr>
      <vt:lpstr>مفهوم المجتمع المعرفي</vt:lpstr>
      <vt:lpstr>سمات المجتمع المعرفي</vt:lpstr>
      <vt:lpstr>سمات المجتمع المعرفي</vt:lpstr>
      <vt:lpstr>سمات المجتمع المعرفي</vt:lpstr>
      <vt:lpstr>سمات المجتمع المعرفي</vt:lpstr>
      <vt:lpstr>سمات المجتمع المعرفي</vt:lpstr>
      <vt:lpstr>سمات المجتمع المعرفي</vt:lpstr>
      <vt:lpstr>سمات المجتمع المعرفي</vt:lpstr>
      <vt:lpstr>سمات المجتمع المعرفي</vt:lpstr>
      <vt:lpstr>العالم الذكي</vt:lpstr>
      <vt:lpstr>العالم الذكي</vt:lpstr>
      <vt:lpstr>أهمية التحول إلى المجتمع المعرفي في العالم المعاصر</vt:lpstr>
      <vt:lpstr>أهمية التحول إلى المجتمع المعرفي في العالم المعاصر</vt:lpstr>
      <vt:lpstr>أهمية التحول إلى المجتمع المعرفي في العالم المعاصر</vt:lpstr>
      <vt:lpstr>اقتصاد المعرفة </vt:lpstr>
      <vt:lpstr>اقتصاد المعرفة</vt:lpstr>
      <vt:lpstr>منتجات المجتمع المعرفي والعالم الذكي</vt:lpstr>
      <vt:lpstr>منتجات المجتمع المعرفي والعالم الذكي</vt:lpstr>
      <vt:lpstr>منتجات المجتمع المعرفي والعالم الذكي</vt:lpstr>
      <vt:lpstr>منتجات المجتمع المعرفي والعالم الذكي</vt:lpstr>
      <vt:lpstr>منتجات المجتمع المعرفي والعالم الذكي</vt:lpstr>
      <vt:lpstr>منتجات المجتمع المعرفي والعالم الذكي</vt:lpstr>
      <vt:lpstr>منتجات المجتمع المعرفي والعالم الذكي</vt:lpstr>
      <vt:lpstr>منتجات المجتمع المعرفي والعالم الذكي</vt:lpstr>
      <vt:lpstr>منتجات المجتمع المعرفي والعالم الذكي</vt:lpstr>
      <vt:lpstr>منتجات المجتمع المعرفي والعالم الذكي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اهداف التعلم :</dc:title>
  <dc:creator>abeer saleh</dc:creator>
  <cp:lastModifiedBy>moudhy -</cp:lastModifiedBy>
  <cp:revision>72</cp:revision>
  <dcterms:created xsi:type="dcterms:W3CDTF">2021-08-23T09:55:13Z</dcterms:created>
  <dcterms:modified xsi:type="dcterms:W3CDTF">2022-02-19T09:30:59Z</dcterms:modified>
</cp:coreProperties>
</file>