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80" r:id="rId7"/>
    <p:sldId id="261" r:id="rId8"/>
    <p:sldId id="274" r:id="rId9"/>
    <p:sldId id="275" r:id="rId10"/>
    <p:sldId id="262" r:id="rId11"/>
    <p:sldId id="277" r:id="rId12"/>
    <p:sldId id="263" r:id="rId13"/>
    <p:sldId id="278" r:id="rId14"/>
    <p:sldId id="279" r:id="rId15"/>
    <p:sldId id="266" r:id="rId1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29/01/42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29/01/42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29/01/42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29/01/42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29/01/42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29/01/42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29/01/42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29/01/42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29/01/42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29/01/42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29/01/42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29/01/42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7772400" cy="1470025"/>
          </a:xfrm>
        </p:spPr>
        <p:txBody>
          <a:bodyPr>
            <a:normAutofit/>
          </a:bodyPr>
          <a:lstStyle/>
          <a:p>
            <a:r>
              <a:rPr lang="ar-SA" sz="6000" b="1" dirty="0"/>
              <a:t>المعمل الثاني</a:t>
            </a:r>
            <a:endParaRPr lang="en-US" sz="6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9632" y="3212976"/>
            <a:ext cx="6400800" cy="1752600"/>
          </a:xfrm>
        </p:spPr>
        <p:txBody>
          <a:bodyPr>
            <a:normAutofit fontScale="77500" lnSpcReduction="20000"/>
          </a:bodyPr>
          <a:lstStyle/>
          <a:p>
            <a:r>
              <a:rPr lang="ar-SA" sz="8800" b="1" dirty="0">
                <a:solidFill>
                  <a:schemeClr val="tx1"/>
                </a:solidFill>
                <a:cs typeface="+mj-cs"/>
              </a:rPr>
              <a:t>التركيب الكيميائي للكائنات الحية</a:t>
            </a:r>
            <a:endParaRPr lang="en-US" sz="8800" b="1" dirty="0">
              <a:solidFill>
                <a:schemeClr val="tx1"/>
              </a:solidFill>
              <a:cs typeface="+mj-c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562074"/>
          </a:xfrm>
        </p:spPr>
        <p:txBody>
          <a:bodyPr>
            <a:normAutofit fontScale="90000"/>
          </a:bodyPr>
          <a:lstStyle/>
          <a:p>
            <a:pPr marL="342900" lvl="0" indent="-342900">
              <a:lnSpc>
                <a:spcPct val="150000"/>
              </a:lnSpc>
            </a:pPr>
            <a:r>
              <a:rPr lang="ar-SA" b="1" dirty="0">
                <a:latin typeface="Times New Roman" pitchFamily="18" charset="0"/>
                <a:ea typeface="Calibri"/>
                <a:cs typeface="Times New Roman" pitchFamily="18" charset="0"/>
              </a:rPr>
              <a:t>3- </a:t>
            </a:r>
            <a:r>
              <a:rPr lang="ar-SA" b="1" u="sng" dirty="0" err="1">
                <a:latin typeface="Times New Roman" pitchFamily="18" charset="0"/>
                <a:ea typeface="Calibri"/>
                <a:cs typeface="Times New Roman" pitchFamily="18" charset="0"/>
              </a:rPr>
              <a:t>الدهون (</a:t>
            </a:r>
            <a:r>
              <a:rPr lang="en-US" b="1" u="sng" dirty="0">
                <a:latin typeface="Times New Roman" pitchFamily="18" charset="0"/>
                <a:ea typeface="Calibri"/>
                <a:cs typeface="Times New Roman" pitchFamily="18" charset="0"/>
              </a:rPr>
              <a:t>Lipids</a:t>
            </a:r>
            <a:r>
              <a:rPr lang="ar-SA" b="1" u="sng" dirty="0" err="1">
                <a:latin typeface="Times New Roman" pitchFamily="18" charset="0"/>
                <a:ea typeface="Calibri"/>
                <a:cs typeface="Times New Roman" pitchFamily="18" charset="0"/>
              </a:rPr>
              <a:t>)</a:t>
            </a:r>
            <a:endParaRPr lang="en-US" sz="2800" u="sng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947861"/>
            <a:ext cx="8507288" cy="5217443"/>
          </a:xfrm>
        </p:spPr>
        <p:txBody>
          <a:bodyPr>
            <a:normAutofit/>
          </a:bodyPr>
          <a:lstStyle/>
          <a:p>
            <a:pPr lvl="0" algn="just"/>
            <a:r>
              <a:rPr lang="ar-SA" dirty="0">
                <a:latin typeface="Times New Roman" pitchFamily="18" charset="0"/>
                <a:cs typeface="Times New Roman" pitchFamily="18" charset="0"/>
              </a:rPr>
              <a:t>مركبات عضوية تتكون من الكربون والهيدروجين والأكسجين.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ar-SA" dirty="0">
                <a:latin typeface="Times New Roman" pitchFamily="18" charset="0"/>
                <a:cs typeface="Times New Roman" pitchFamily="18" charset="0"/>
              </a:rPr>
              <a:t>لا تذوب في الماء لكنها تذوب في المذيبات العضوية مثل الكحول.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ar-SA" dirty="0">
                <a:latin typeface="Times New Roman" pitchFamily="18" charset="0"/>
                <a:cs typeface="Times New Roman" pitchFamily="18" charset="0"/>
              </a:rPr>
              <a:t>تتكون نتيجة ارتباط </a:t>
            </a:r>
            <a:r>
              <a:rPr lang="ar-SA" dirty="0" err="1">
                <a:latin typeface="Times New Roman" pitchFamily="18" charset="0"/>
                <a:cs typeface="Times New Roman" pitchFamily="18" charset="0"/>
              </a:rPr>
              <a:t>الجليسرول</a:t>
            </a:r>
            <a:r>
              <a:rPr lang="ar-SA" dirty="0">
                <a:latin typeface="Times New Roman" pitchFamily="18" charset="0"/>
                <a:cs typeface="Times New Roman" pitchFamily="18" charset="0"/>
              </a:rPr>
              <a:t> مع الأحماض </a:t>
            </a:r>
            <a:r>
              <a:rPr lang="ar-SA" dirty="0" err="1">
                <a:latin typeface="Times New Roman" pitchFamily="18" charset="0"/>
                <a:cs typeface="Times New Roman" pitchFamily="18" charset="0"/>
              </a:rPr>
              <a:t>الدهنية</a:t>
            </a:r>
            <a:r>
              <a:rPr lang="ar-SA" dirty="0">
                <a:latin typeface="Times New Roman" pitchFamily="18" charset="0"/>
                <a:cs typeface="Times New Roman" pitchFamily="18" charset="0"/>
              </a:rPr>
              <a:t> بروابط </a:t>
            </a:r>
            <a:r>
              <a:rPr lang="ar-SA" dirty="0" err="1">
                <a:latin typeface="Times New Roman" pitchFamily="18" charset="0"/>
                <a:cs typeface="Times New Roman" pitchFamily="18" charset="0"/>
              </a:rPr>
              <a:t>أستيرية</a:t>
            </a:r>
            <a:r>
              <a:rPr lang="ar-S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dirty="0" err="1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Ester bonds</a:t>
            </a:r>
            <a:r>
              <a:rPr lang="ar-SA" dirty="0" err="1">
                <a:latin typeface="Times New Roman" pitchFamily="18" charset="0"/>
                <a:cs typeface="Times New Roman" pitchFamily="18" charset="0"/>
              </a:rPr>
              <a:t>).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89" name="Picture 1" descr="E:\Wael Documents\AA محاضرات\الأحياء العامة\صور\enzymes\20170927_200630 - Cop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3731468"/>
            <a:ext cx="8020050" cy="30099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284984"/>
            <a:ext cx="8507288" cy="3456384"/>
          </a:xfrm>
        </p:spPr>
        <p:txBody>
          <a:bodyPr>
            <a:normAutofit fontScale="77500" lnSpcReduction="20000"/>
          </a:bodyPr>
          <a:lstStyle/>
          <a:p>
            <a:pPr lvl="0" algn="just"/>
            <a:r>
              <a:rPr lang="ar-SA" b="1" dirty="0">
                <a:latin typeface="Times New Roman" pitchFamily="18" charset="0"/>
                <a:cs typeface="Times New Roman" pitchFamily="18" charset="0"/>
              </a:rPr>
              <a:t>أمثلة الدهون</a:t>
            </a:r>
            <a:r>
              <a:rPr lang="ar-SA" dirty="0">
                <a:latin typeface="Times New Roman" pitchFamily="18" charset="0"/>
                <a:cs typeface="Times New Roman" pitchFamily="18" charset="0"/>
              </a:rPr>
              <a:t>: الزيوت النباتية والحيوانية والشمع والشحم.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ar-SA" b="1" dirty="0">
                <a:latin typeface="Times New Roman" pitchFamily="18" charset="0"/>
                <a:cs typeface="Times New Roman" pitchFamily="18" charset="0"/>
              </a:rPr>
              <a:t>المصادر النباتية للدهون</a:t>
            </a:r>
            <a:r>
              <a:rPr lang="ar-SA" dirty="0">
                <a:latin typeface="Times New Roman" pitchFamily="18" charset="0"/>
                <a:cs typeface="Times New Roman" pitchFamily="18" charset="0"/>
              </a:rPr>
              <a:t>: بذور القطن والسمسم والكتان ودوار الشمس والخروع.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ar-SA" b="1" dirty="0">
                <a:latin typeface="Times New Roman" pitchFamily="18" charset="0"/>
                <a:cs typeface="Times New Roman" pitchFamily="18" charset="0"/>
              </a:rPr>
              <a:t>المصادر الحيوانية للدهون</a:t>
            </a:r>
            <a:r>
              <a:rPr lang="ar-SA" dirty="0">
                <a:latin typeface="Times New Roman" pitchFamily="18" charset="0"/>
                <a:cs typeface="Times New Roman" pitchFamily="18" charset="0"/>
              </a:rPr>
              <a:t>: الحليب وصفار البيض.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endParaRPr lang="ar-SA" b="1" u="sng" dirty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ar-SA" b="1" u="sng" dirty="0">
                <a:latin typeface="Times New Roman" pitchFamily="18" charset="0"/>
                <a:cs typeface="Times New Roman" pitchFamily="18" charset="0"/>
              </a:rPr>
              <a:t>أهمية الدهون للكائن الحي:</a:t>
            </a:r>
            <a:endParaRPr lang="en-US" b="1" u="sng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ar-SA" dirty="0">
                <a:latin typeface="Times New Roman" pitchFamily="18" charset="0"/>
                <a:cs typeface="Times New Roman" pitchFamily="18" charset="0"/>
              </a:rPr>
              <a:t>أحد المكونات الأساسية لغشاء الخلية والأنسجة </a:t>
            </a:r>
            <a:r>
              <a:rPr lang="ar-SA" dirty="0" err="1">
                <a:latin typeface="Times New Roman" pitchFamily="18" charset="0"/>
                <a:cs typeface="Times New Roman" pitchFamily="18" charset="0"/>
              </a:rPr>
              <a:t>الدهنية.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ar-SA" dirty="0">
                <a:latin typeface="Times New Roman" pitchFamily="18" charset="0"/>
                <a:cs typeface="Times New Roman" pitchFamily="18" charset="0"/>
              </a:rPr>
              <a:t>تعتبر من المصادر الجيدة للطاقة بالجسم بعد </a:t>
            </a:r>
            <a:r>
              <a:rPr lang="ar-SA" dirty="0" err="1">
                <a:latin typeface="Times New Roman" pitchFamily="18" charset="0"/>
                <a:cs typeface="Times New Roman" pitchFamily="18" charset="0"/>
              </a:rPr>
              <a:t>الكربوهيدرات.</a:t>
            </a:r>
            <a:r>
              <a:rPr lang="ar-SA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ar-SA" dirty="0">
                <a:latin typeface="Times New Roman" pitchFamily="18" charset="0"/>
                <a:cs typeface="Times New Roman" pitchFamily="18" charset="0"/>
              </a:rPr>
              <a:t>بعضها يدخل في تركيب </a:t>
            </a:r>
            <a:r>
              <a:rPr lang="ar-SA" dirty="0" err="1">
                <a:latin typeface="Times New Roman" pitchFamily="18" charset="0"/>
                <a:cs typeface="Times New Roman" pitchFamily="18" charset="0"/>
              </a:rPr>
              <a:t>الهرمونات.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ar-SA" dirty="0">
                <a:latin typeface="Times New Roman" pitchFamily="18" charset="0"/>
                <a:cs typeface="Times New Roman" pitchFamily="18" charset="0"/>
              </a:rPr>
              <a:t>تعمل الدهون كعازل للحرارة وممتص للصدمات.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20080"/>
          </a:xfrm>
        </p:spPr>
        <p:txBody>
          <a:bodyPr>
            <a:normAutofit fontScale="90000"/>
          </a:bodyPr>
          <a:lstStyle/>
          <a:p>
            <a:pPr marL="342900" lvl="0" indent="-342900">
              <a:lnSpc>
                <a:spcPct val="150000"/>
              </a:lnSpc>
            </a:pPr>
            <a:r>
              <a:rPr lang="ar-SA" b="1" dirty="0">
                <a:latin typeface="Times New Roman" pitchFamily="18" charset="0"/>
                <a:ea typeface="Calibri"/>
                <a:cs typeface="Times New Roman" pitchFamily="18" charset="0"/>
              </a:rPr>
              <a:t>3- </a:t>
            </a:r>
            <a:r>
              <a:rPr lang="ar-SA" b="1" u="sng" dirty="0" err="1">
                <a:latin typeface="Times New Roman" pitchFamily="18" charset="0"/>
                <a:ea typeface="Calibri"/>
                <a:cs typeface="Times New Roman" pitchFamily="18" charset="0"/>
              </a:rPr>
              <a:t>الدهون (</a:t>
            </a:r>
            <a:r>
              <a:rPr lang="en-US" b="1" u="sng" dirty="0">
                <a:latin typeface="Times New Roman" pitchFamily="18" charset="0"/>
                <a:ea typeface="Calibri"/>
                <a:cs typeface="Times New Roman" pitchFamily="18" charset="0"/>
              </a:rPr>
              <a:t>Lipids</a:t>
            </a:r>
            <a:r>
              <a:rPr lang="ar-SA" b="1" u="sng" dirty="0" err="1">
                <a:latin typeface="Times New Roman" pitchFamily="18" charset="0"/>
                <a:ea typeface="Calibri"/>
                <a:cs typeface="Times New Roman" pitchFamily="18" charset="0"/>
              </a:rPr>
              <a:t>)</a:t>
            </a:r>
            <a:endParaRPr lang="en-US" sz="2800" u="sng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3528" y="908720"/>
            <a:ext cx="86409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spcBef>
                <a:spcPct val="20000"/>
              </a:spcBef>
              <a:buFont typeface="Arial" pitchFamily="34" charset="0"/>
              <a:buChar char="•"/>
            </a:pPr>
            <a:r>
              <a:rPr lang="ar-SA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تتكون الأحماض </a:t>
            </a:r>
            <a:r>
              <a:rPr lang="ar-SA" sz="27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الدهنية</a:t>
            </a:r>
            <a:r>
              <a:rPr lang="ar-SA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من سلسلة </a:t>
            </a:r>
            <a:r>
              <a:rPr lang="ar-SA" sz="27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هيدروكربونية</a:t>
            </a:r>
            <a:r>
              <a:rPr lang="ar-SA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تنتهي بمجموعة </a:t>
            </a:r>
            <a:r>
              <a:rPr lang="ar-SA" sz="27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كاربوكسيل</a:t>
            </a:r>
            <a:r>
              <a:rPr lang="ar-SA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sz="27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7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COOH</a:t>
            </a:r>
            <a:r>
              <a:rPr lang="ar-SA" sz="2700" dirty="0" err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endParaRPr lang="en-US" sz="27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6" name="Picture 2" descr="E:\Wael Documents\AA محاضرات\الأحياء العامة\صور\enzymes\20170927_200611 - Cop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1844824"/>
            <a:ext cx="6192687" cy="13753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30622"/>
            <a:ext cx="8229600" cy="778098"/>
          </a:xfrm>
        </p:spPr>
        <p:txBody>
          <a:bodyPr>
            <a:normAutofit/>
          </a:bodyPr>
          <a:lstStyle/>
          <a:p>
            <a:r>
              <a:rPr lang="ar-SA" b="1" u="sng" dirty="0"/>
              <a:t>مناقشة عامة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5217443"/>
          </a:xfrm>
        </p:spPr>
        <p:txBody>
          <a:bodyPr>
            <a:noAutofit/>
          </a:bodyPr>
          <a:lstStyle/>
          <a:p>
            <a:pPr algn="just">
              <a:lnSpc>
                <a:spcPct val="150000"/>
              </a:lnSpc>
            </a:pPr>
            <a:r>
              <a:rPr lang="ar-SA" sz="2400" dirty="0">
                <a:latin typeface="Times New Roman"/>
                <a:ea typeface="Calibri"/>
                <a:cs typeface="Times New Roman"/>
              </a:rPr>
              <a:t>يتغير تركيب البروتين عند </a:t>
            </a:r>
            <a:r>
              <a:rPr lang="ar-SA" sz="2400" dirty="0" err="1">
                <a:latin typeface="Times New Roman"/>
                <a:ea typeface="Calibri"/>
                <a:cs typeface="Times New Roman"/>
              </a:rPr>
              <a:t>تسخينه  (</a:t>
            </a:r>
            <a:r>
              <a:rPr lang="en-US" sz="2400" dirty="0">
                <a:latin typeface="Times New Roman"/>
                <a:ea typeface="Calibri"/>
                <a:cs typeface="Times New Roman"/>
              </a:rPr>
              <a:t>Protein </a:t>
            </a:r>
            <a:r>
              <a:rPr lang="en-US" sz="2400" dirty="0" err="1">
                <a:latin typeface="Times New Roman"/>
                <a:ea typeface="Calibri"/>
                <a:cs typeface="Times New Roman"/>
              </a:rPr>
              <a:t>denaturation</a:t>
            </a:r>
            <a:r>
              <a:rPr lang="ar-SA" sz="2400" dirty="0">
                <a:latin typeface="Times New Roman"/>
                <a:ea typeface="Calibri"/>
                <a:cs typeface="Times New Roman"/>
              </a:rPr>
              <a:t>) مثلما يحدث عند تسخين زلال البيض أو تسخين قطعة لحم.</a:t>
            </a:r>
          </a:p>
          <a:p>
            <a:pPr algn="just">
              <a:lnSpc>
                <a:spcPct val="150000"/>
              </a:lnSpc>
            </a:pPr>
            <a:r>
              <a:rPr lang="ar-SA" sz="2400" dirty="0">
                <a:latin typeface="Times New Roman"/>
                <a:ea typeface="Calibri"/>
                <a:cs typeface="Times New Roman"/>
              </a:rPr>
              <a:t>يحدث ارتفاع لدرجة حرارة الجسم حتى يحدث تغيير لتركيب البروتينات في أجسام البكتريا والجراثيم المسببة للأمراض كوسيلة مناعية لمقاومة وقتل تلك الكائنات.</a:t>
            </a:r>
            <a:endParaRPr lang="en-US" sz="2400" dirty="0">
              <a:latin typeface="Times New Roman"/>
              <a:ea typeface="Calibri"/>
              <a:cs typeface="Traditional Arabic"/>
            </a:endParaRPr>
          </a:p>
          <a:p>
            <a:pPr algn="just">
              <a:lnSpc>
                <a:spcPct val="150000"/>
              </a:lnSpc>
            </a:pPr>
            <a:r>
              <a:rPr lang="ar-SA" sz="2400" dirty="0">
                <a:latin typeface="Times New Roman"/>
                <a:ea typeface="Calibri"/>
                <a:cs typeface="Times New Roman"/>
              </a:rPr>
              <a:t>تعتمد طرق هضم المركبات العضوية في الطعام على مبدأ تكسيرها وتحويلها من مركبات معقدة إلى مركبات بسيطة يسهل امتصاصها داخل الجسم:</a:t>
            </a:r>
            <a:endParaRPr lang="en-US" sz="2400" dirty="0">
              <a:latin typeface="Times New Roman"/>
              <a:ea typeface="Calibri"/>
              <a:cs typeface="Traditional Arabic"/>
            </a:endParaRPr>
          </a:p>
          <a:p>
            <a:pPr lvl="0" algn="just">
              <a:lnSpc>
                <a:spcPct val="150000"/>
              </a:lnSpc>
              <a:buFont typeface="+mj-lt"/>
              <a:buAutoNum type="arabicPeriod"/>
            </a:pPr>
            <a:r>
              <a:rPr lang="ar-SA" sz="2400" b="1" dirty="0">
                <a:latin typeface="Times New Roman"/>
                <a:ea typeface="Calibri"/>
                <a:cs typeface="Times New Roman"/>
              </a:rPr>
              <a:t>هضم </a:t>
            </a:r>
            <a:r>
              <a:rPr lang="ar-SA" sz="2400" b="1" dirty="0" err="1">
                <a:latin typeface="Times New Roman"/>
                <a:ea typeface="Calibri"/>
                <a:cs typeface="Times New Roman"/>
              </a:rPr>
              <a:t>الكربوهيدرات</a:t>
            </a:r>
            <a:r>
              <a:rPr lang="ar-SA" sz="2400" dirty="0">
                <a:latin typeface="Times New Roman"/>
                <a:ea typeface="Calibri"/>
                <a:cs typeface="Times New Roman"/>
              </a:rPr>
              <a:t>: كسر الروابط </a:t>
            </a:r>
            <a:r>
              <a:rPr lang="ar-SA" sz="2400" dirty="0" err="1">
                <a:latin typeface="Times New Roman"/>
                <a:ea typeface="Calibri"/>
                <a:cs typeface="Times New Roman"/>
              </a:rPr>
              <a:t>الجليكوسيدية</a:t>
            </a:r>
            <a:r>
              <a:rPr lang="ar-SA" sz="2400" dirty="0">
                <a:latin typeface="Times New Roman"/>
                <a:ea typeface="Calibri"/>
                <a:cs typeface="Times New Roman"/>
              </a:rPr>
              <a:t> لتفكيك </a:t>
            </a:r>
            <a:r>
              <a:rPr lang="ar-SA" sz="2400" dirty="0" err="1">
                <a:latin typeface="Times New Roman"/>
                <a:ea typeface="Calibri"/>
                <a:cs typeface="Times New Roman"/>
              </a:rPr>
              <a:t>الكربوهيدرات</a:t>
            </a:r>
            <a:r>
              <a:rPr lang="ar-SA" sz="2400" dirty="0">
                <a:latin typeface="Times New Roman"/>
                <a:ea typeface="Calibri"/>
                <a:cs typeface="Times New Roman"/>
              </a:rPr>
              <a:t> إلى سكريات احادية.</a:t>
            </a:r>
            <a:endParaRPr lang="en-US" sz="2400" dirty="0">
              <a:latin typeface="Times New Roman"/>
              <a:ea typeface="Calibri"/>
              <a:cs typeface="Traditional Arabic"/>
            </a:endParaRPr>
          </a:p>
          <a:p>
            <a:pPr lvl="0" algn="just">
              <a:lnSpc>
                <a:spcPct val="150000"/>
              </a:lnSpc>
              <a:buFont typeface="+mj-lt"/>
              <a:buAutoNum type="arabicPeriod"/>
            </a:pPr>
            <a:r>
              <a:rPr lang="ar-SA" sz="2400" b="1" dirty="0">
                <a:latin typeface="Times New Roman"/>
                <a:ea typeface="Calibri"/>
                <a:cs typeface="Times New Roman"/>
              </a:rPr>
              <a:t>هضم البروتينات</a:t>
            </a:r>
            <a:r>
              <a:rPr lang="ar-SA" sz="2400" dirty="0">
                <a:latin typeface="Times New Roman"/>
                <a:ea typeface="Calibri"/>
                <a:cs typeface="Times New Roman"/>
              </a:rPr>
              <a:t>: كسر الروابط </a:t>
            </a:r>
            <a:r>
              <a:rPr lang="ar-SA" sz="2400" dirty="0" err="1">
                <a:latin typeface="Times New Roman"/>
                <a:ea typeface="Calibri"/>
                <a:cs typeface="Times New Roman"/>
              </a:rPr>
              <a:t>الببتيدية</a:t>
            </a:r>
            <a:r>
              <a:rPr lang="ar-SA" sz="2400">
                <a:latin typeface="Times New Roman"/>
                <a:ea typeface="Calibri"/>
                <a:cs typeface="Times New Roman"/>
              </a:rPr>
              <a:t> لتفكيك </a:t>
            </a:r>
            <a:r>
              <a:rPr lang="ar-SA" sz="2400" dirty="0">
                <a:latin typeface="Times New Roman"/>
                <a:ea typeface="Calibri"/>
                <a:cs typeface="Times New Roman"/>
              </a:rPr>
              <a:t>البروتين إلى أحماض </a:t>
            </a:r>
            <a:r>
              <a:rPr lang="ar-SA" sz="2400" dirty="0" err="1">
                <a:latin typeface="Times New Roman"/>
                <a:ea typeface="Calibri"/>
                <a:cs typeface="Times New Roman"/>
              </a:rPr>
              <a:t>أمينية.</a:t>
            </a:r>
            <a:endParaRPr lang="ar-SA" sz="2400" dirty="0">
              <a:latin typeface="Times New Roman"/>
              <a:ea typeface="Calibri"/>
              <a:cs typeface="Times New Roman"/>
            </a:endParaRPr>
          </a:p>
          <a:p>
            <a:pPr lvl="0" algn="just">
              <a:lnSpc>
                <a:spcPct val="150000"/>
              </a:lnSpc>
              <a:buFont typeface="+mj-lt"/>
              <a:buAutoNum type="arabicPeriod"/>
            </a:pPr>
            <a:r>
              <a:rPr lang="ar-SA" sz="2400" b="1" dirty="0">
                <a:ea typeface="Calibri"/>
                <a:cs typeface="Times New Roman"/>
              </a:rPr>
              <a:t>هضم الدهون</a:t>
            </a:r>
            <a:r>
              <a:rPr lang="ar-SA" sz="2400" dirty="0">
                <a:ea typeface="Calibri"/>
                <a:cs typeface="Times New Roman"/>
              </a:rPr>
              <a:t>: كسر الروابط </a:t>
            </a:r>
            <a:r>
              <a:rPr lang="ar-SA" sz="2400" dirty="0" err="1">
                <a:ea typeface="Calibri"/>
                <a:cs typeface="Times New Roman"/>
              </a:rPr>
              <a:t>الأستيرية</a:t>
            </a:r>
            <a:r>
              <a:rPr lang="ar-SA" sz="2400" dirty="0">
                <a:ea typeface="Calibri"/>
                <a:cs typeface="Times New Roman"/>
              </a:rPr>
              <a:t> لتفكيك الدهون إلى أحماض </a:t>
            </a:r>
            <a:r>
              <a:rPr lang="ar-SA" sz="2400" dirty="0" err="1">
                <a:ea typeface="Calibri"/>
                <a:cs typeface="Times New Roman"/>
              </a:rPr>
              <a:t>دهنية</a:t>
            </a:r>
            <a:r>
              <a:rPr lang="ar-SA" sz="2400" dirty="0">
                <a:ea typeface="Calibri"/>
                <a:cs typeface="Times New Roman"/>
              </a:rPr>
              <a:t> </a:t>
            </a:r>
            <a:r>
              <a:rPr lang="ar-SA" sz="2400" dirty="0" err="1">
                <a:ea typeface="Calibri"/>
                <a:cs typeface="Times New Roman"/>
              </a:rPr>
              <a:t>وجليسرول.</a:t>
            </a:r>
            <a:endParaRPr lang="ar-S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130622"/>
            <a:ext cx="8229600" cy="778098"/>
          </a:xfrm>
        </p:spPr>
        <p:txBody>
          <a:bodyPr>
            <a:normAutofit/>
          </a:bodyPr>
          <a:lstStyle/>
          <a:p>
            <a:r>
              <a:rPr lang="ar-SA" b="1" u="sng" dirty="0"/>
              <a:t>مناقشة عامة</a:t>
            </a:r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251520" y="947861"/>
            <a:ext cx="8712968" cy="1905075"/>
          </a:xfrm>
        </p:spPr>
        <p:txBody>
          <a:bodyPr>
            <a:noAutofit/>
          </a:bodyPr>
          <a:lstStyle/>
          <a:p>
            <a:pPr lvl="0" algn="just">
              <a:lnSpc>
                <a:spcPct val="150000"/>
              </a:lnSpc>
              <a:buFont typeface="Times New Roman"/>
              <a:buChar char="-"/>
            </a:pPr>
            <a:r>
              <a:rPr lang="ar-SA" sz="2400" dirty="0">
                <a:latin typeface="Times New Roman"/>
                <a:ea typeface="Calibri"/>
                <a:cs typeface="Times New Roman"/>
              </a:rPr>
              <a:t>تحتوي مساحيق الغسيل على انزيمات هاضمة تقوم بتفكيك البقع </a:t>
            </a:r>
            <a:r>
              <a:rPr lang="ar-SA" sz="2400" dirty="0" err="1">
                <a:latin typeface="Times New Roman"/>
                <a:ea typeface="Calibri"/>
                <a:cs typeface="Times New Roman"/>
              </a:rPr>
              <a:t>والأوساخ </a:t>
            </a:r>
            <a:r>
              <a:rPr lang="ar-SA" sz="2400" dirty="0">
                <a:latin typeface="Times New Roman"/>
                <a:ea typeface="Calibri"/>
                <a:cs typeface="Times New Roman"/>
              </a:rPr>
              <a:t>(</a:t>
            </a:r>
            <a:r>
              <a:rPr lang="ar-SA" sz="2400" dirty="0" err="1">
                <a:latin typeface="Times New Roman"/>
                <a:ea typeface="Calibri"/>
                <a:cs typeface="Times New Roman"/>
              </a:rPr>
              <a:t>الكربوهيدرات</a:t>
            </a:r>
            <a:r>
              <a:rPr lang="ar-SA" sz="2400" dirty="0">
                <a:latin typeface="Times New Roman"/>
                <a:ea typeface="Calibri"/>
                <a:cs typeface="Times New Roman"/>
              </a:rPr>
              <a:t> – </a:t>
            </a:r>
            <a:r>
              <a:rPr lang="ar-SA" sz="2400" dirty="0" err="1">
                <a:latin typeface="Times New Roman"/>
                <a:ea typeface="Calibri"/>
                <a:cs typeface="Times New Roman"/>
              </a:rPr>
              <a:t>البروتينات </a:t>
            </a:r>
            <a:r>
              <a:rPr lang="ar-SA" sz="2400" dirty="0">
                <a:latin typeface="Times New Roman"/>
                <a:ea typeface="Calibri"/>
                <a:cs typeface="Times New Roman"/>
              </a:rPr>
              <a:t>- الدهون) من على الملابس بطريقة مشابهة لطرق الهضم داخل الجسم دون أن تضر </a:t>
            </a:r>
            <a:r>
              <a:rPr lang="ar-SA" sz="2400" dirty="0" err="1">
                <a:latin typeface="Times New Roman"/>
                <a:ea typeface="Calibri"/>
                <a:cs typeface="Times New Roman"/>
              </a:rPr>
              <a:t>الألياف </a:t>
            </a:r>
            <a:r>
              <a:rPr lang="ar-SA" sz="2400" dirty="0">
                <a:latin typeface="Times New Roman"/>
                <a:ea typeface="Calibri"/>
                <a:cs typeface="Times New Roman"/>
              </a:rPr>
              <a:t>(الخيوط) التي تتكون منها الملابس </a:t>
            </a:r>
            <a:r>
              <a:rPr lang="ar-SA" sz="2400" dirty="0" err="1">
                <a:latin typeface="Times New Roman"/>
                <a:ea typeface="Calibri"/>
                <a:cs typeface="Times New Roman"/>
              </a:rPr>
              <a:t>نفسها.</a:t>
            </a:r>
            <a:r>
              <a:rPr lang="ar-SA" sz="2400" dirty="0">
                <a:latin typeface="Times New Roman"/>
                <a:ea typeface="Calibri"/>
                <a:cs typeface="Times New Roman"/>
              </a:rPr>
              <a:t> </a:t>
            </a:r>
            <a:endParaRPr lang="ar-SA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7890" name="Picture 2" descr="E:\Wael Documents\AA محاضرات\الأحياء العامة\صور\enzymes\Advantage+of+biological+detergent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96" y="3024336"/>
            <a:ext cx="5052053" cy="3789040"/>
          </a:xfrm>
          <a:prstGeom prst="rect">
            <a:avLst/>
          </a:prstGeom>
          <a:noFill/>
        </p:spPr>
      </p:pic>
      <p:pic>
        <p:nvPicPr>
          <p:cNvPr id="37891" name="Picture 3" descr="E:\Wael Documents\AA محاضرات\الأحياء العامة\صور\enzymes\b235-making-use-of-enzymes-2-63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84291" y="3068960"/>
            <a:ext cx="3852205" cy="194421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686800" cy="634082"/>
          </a:xfrm>
        </p:spPr>
        <p:txBody>
          <a:bodyPr>
            <a:normAutofit fontScale="90000"/>
          </a:bodyPr>
          <a:lstStyle/>
          <a:p>
            <a:r>
              <a:rPr lang="ar-SA" b="1" u="sng" dirty="0"/>
              <a:t>الجزء العملي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947861"/>
            <a:ext cx="8784976" cy="3345235"/>
          </a:xfrm>
        </p:spPr>
        <p:txBody>
          <a:bodyPr>
            <a:normAutofit fontScale="925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ar-SA" b="1" u="sng" dirty="0">
                <a:cs typeface="+mj-cs"/>
              </a:rPr>
              <a:t>الفحص المجهري لحبيبات النشا من </a:t>
            </a:r>
            <a:r>
              <a:rPr lang="ar-SA" b="1" u="sng" dirty="0" err="1">
                <a:cs typeface="+mj-cs"/>
              </a:rPr>
              <a:t>البطاطس:</a:t>
            </a:r>
            <a:endParaRPr lang="ar-SA" b="1" u="sng" dirty="0">
              <a:cs typeface="+mj-cs"/>
            </a:endParaRPr>
          </a:p>
          <a:p>
            <a:pPr marL="404813" indent="-179388" algn="just"/>
            <a:r>
              <a:rPr lang="ar-SA" sz="2400" dirty="0">
                <a:latin typeface="Times New Roman" pitchFamily="18" charset="0"/>
                <a:cs typeface="Times New Roman" pitchFamily="18" charset="0"/>
              </a:rPr>
              <a:t>ضع قطرة من عصارة البطاطس على شريحة زجاجية </a:t>
            </a:r>
            <a:r>
              <a:rPr lang="ar-SA" sz="2400" dirty="0" err="1">
                <a:latin typeface="Times New Roman" pitchFamily="18" charset="0"/>
                <a:cs typeface="Times New Roman" pitchFamily="18" charset="0"/>
              </a:rPr>
              <a:t>واضف</a:t>
            </a:r>
            <a:r>
              <a:rPr lang="ar-SA" sz="2400" dirty="0">
                <a:latin typeface="Times New Roman" pitchFamily="18" charset="0"/>
                <a:cs typeface="Times New Roman" pitchFamily="18" charset="0"/>
              </a:rPr>
              <a:t> قطرة ماء </a:t>
            </a:r>
            <a:r>
              <a:rPr lang="ar-SA" sz="2400" dirty="0" err="1">
                <a:latin typeface="Times New Roman" pitchFamily="18" charset="0"/>
                <a:cs typeface="Times New Roman" pitchFamily="18" charset="0"/>
              </a:rPr>
              <a:t>عليها.</a:t>
            </a:r>
            <a:r>
              <a:rPr lang="ar-SA" sz="2400" dirty="0">
                <a:latin typeface="Times New Roman" pitchFamily="18" charset="0"/>
                <a:cs typeface="Times New Roman" pitchFamily="18" charset="0"/>
              </a:rPr>
              <a:t> غطها بغطاء الشريحة وافحصها على المجهر.</a:t>
            </a:r>
          </a:p>
          <a:p>
            <a:pPr marL="282575" indent="1588" algn="just">
              <a:buNone/>
            </a:pPr>
            <a:r>
              <a:rPr lang="ar-SA" sz="2400" b="1" u="sng" dirty="0">
                <a:latin typeface="Times New Roman" pitchFamily="18" charset="0"/>
                <a:cs typeface="Times New Roman" pitchFamily="18" charset="0"/>
              </a:rPr>
              <a:t>لاحظ </a:t>
            </a:r>
            <a:r>
              <a:rPr lang="ar-SA" sz="2400" b="1" u="sng" dirty="0" err="1">
                <a:latin typeface="Times New Roman" pitchFamily="18" charset="0"/>
                <a:cs typeface="Times New Roman" pitchFamily="18" charset="0"/>
              </a:rPr>
              <a:t>أن:</a:t>
            </a:r>
            <a:endParaRPr lang="ar-SA" sz="2400" b="1" u="sng" dirty="0">
              <a:latin typeface="Times New Roman" pitchFamily="18" charset="0"/>
              <a:cs typeface="Times New Roman" pitchFamily="18" charset="0"/>
            </a:endParaRPr>
          </a:p>
          <a:p>
            <a:pPr marL="282575" indent="1588" algn="just"/>
            <a:r>
              <a:rPr lang="ar-SA" sz="2400" dirty="0">
                <a:latin typeface="Times New Roman" pitchFamily="18" charset="0"/>
                <a:cs typeface="Times New Roman" pitchFamily="18" charset="0"/>
              </a:rPr>
              <a:t>أغلب حبيبات النشا من </a:t>
            </a:r>
            <a:r>
              <a:rPr lang="ar-SA" sz="2400" b="1" dirty="0">
                <a:latin typeface="Times New Roman" pitchFamily="18" charset="0"/>
                <a:cs typeface="Times New Roman" pitchFamily="18" charset="0"/>
              </a:rPr>
              <a:t>النوع </a:t>
            </a:r>
            <a:r>
              <a:rPr lang="ar-SA" sz="2400" b="1" dirty="0" err="1">
                <a:latin typeface="Times New Roman" pitchFamily="18" charset="0"/>
                <a:cs typeface="Times New Roman" pitchFamily="18" charset="0"/>
              </a:rPr>
              <a:t>البسيط </a:t>
            </a:r>
            <a:r>
              <a:rPr lang="ar-SA" sz="2400" dirty="0">
                <a:latin typeface="Times New Roman" pitchFamily="18" charset="0"/>
                <a:cs typeface="Times New Roman" pitchFamily="18" charset="0"/>
              </a:rPr>
              <a:t>(شكلها بيضاوي ومحاطة بعدة طبقات من أغلفة نشوية</a:t>
            </a:r>
            <a:r>
              <a:rPr lang="ar-SA" sz="2400" dirty="0" err="1">
                <a:latin typeface="Times New Roman" pitchFamily="18" charset="0"/>
                <a:cs typeface="Times New Roman" pitchFamily="18" charset="0"/>
              </a:rPr>
              <a:t>).</a:t>
            </a:r>
            <a:endParaRPr lang="ar-SA" sz="2400" dirty="0">
              <a:latin typeface="Times New Roman" pitchFamily="18" charset="0"/>
              <a:cs typeface="Times New Roman" pitchFamily="18" charset="0"/>
            </a:endParaRPr>
          </a:p>
          <a:p>
            <a:pPr marL="282575" indent="1588" algn="just"/>
            <a:r>
              <a:rPr lang="ar-SA" sz="2400" dirty="0">
                <a:latin typeface="Times New Roman" pitchFamily="18" charset="0"/>
                <a:cs typeface="Times New Roman" pitchFamily="18" charset="0"/>
              </a:rPr>
              <a:t> عدد قليل من الحبيبات </a:t>
            </a:r>
            <a:r>
              <a:rPr lang="ar-SA" sz="2400" b="1" dirty="0">
                <a:latin typeface="Times New Roman" pitchFamily="18" charset="0"/>
                <a:cs typeface="Times New Roman" pitchFamily="18" charset="0"/>
              </a:rPr>
              <a:t>نصف </a:t>
            </a:r>
            <a:r>
              <a:rPr lang="ar-SA" sz="2400" b="1" dirty="0" err="1">
                <a:latin typeface="Times New Roman" pitchFamily="18" charset="0"/>
                <a:cs typeface="Times New Roman" pitchFamily="18" charset="0"/>
              </a:rPr>
              <a:t>المركبة </a:t>
            </a:r>
            <a:r>
              <a:rPr lang="ar-SA" sz="2400" dirty="0">
                <a:latin typeface="Times New Roman" pitchFamily="18" charset="0"/>
                <a:cs typeface="Times New Roman" pitchFamily="18" charset="0"/>
              </a:rPr>
              <a:t>(تتكون من حبيبتين أو أكثر ومحاطة بعدة طبقات مشتركة من أغلفة نشوية</a:t>
            </a:r>
            <a:r>
              <a:rPr lang="ar-SA" sz="2400" dirty="0" err="1">
                <a:latin typeface="Times New Roman" pitchFamily="18" charset="0"/>
                <a:cs typeface="Times New Roman" pitchFamily="18" charset="0"/>
              </a:rPr>
              <a:t>).</a:t>
            </a:r>
            <a:endParaRPr lang="ar-SA" sz="2400" dirty="0">
              <a:latin typeface="Times New Roman" pitchFamily="18" charset="0"/>
              <a:cs typeface="Times New Roman" pitchFamily="18" charset="0"/>
            </a:endParaRPr>
          </a:p>
          <a:p>
            <a:pPr marL="282575" indent="1588" algn="just"/>
            <a:r>
              <a:rPr lang="ar-SA" sz="2400" dirty="0">
                <a:latin typeface="Times New Roman" pitchFamily="18" charset="0"/>
                <a:cs typeface="Times New Roman" pitchFamily="18" charset="0"/>
              </a:rPr>
              <a:t>عدد قليل من الحبيبات </a:t>
            </a:r>
            <a:r>
              <a:rPr lang="ar-SA" sz="2400" b="1" dirty="0" err="1">
                <a:latin typeface="Times New Roman" pitchFamily="18" charset="0"/>
                <a:cs typeface="Times New Roman" pitchFamily="18" charset="0"/>
              </a:rPr>
              <a:t>المركبة </a:t>
            </a:r>
            <a:r>
              <a:rPr lang="ar-SA" sz="2400" dirty="0">
                <a:latin typeface="Times New Roman" pitchFamily="18" charset="0"/>
                <a:cs typeface="Times New Roman" pitchFamily="18" charset="0"/>
              </a:rPr>
              <a:t>(تتكون من حبيبتين أو أكثر ولكنها غير محاطة بأغلفة مشتركة</a:t>
            </a:r>
            <a:r>
              <a:rPr lang="ar-SA" sz="2400" dirty="0" err="1">
                <a:latin typeface="Times New Roman" pitchFamily="18" charset="0"/>
                <a:cs typeface="Times New Roman" pitchFamily="18" charset="0"/>
              </a:rPr>
              <a:t>).</a:t>
            </a:r>
            <a:endParaRPr lang="ar-SA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 descr="E:\Wael Documents\AA محاضرات\الأحياء العامة\صور\enzymes\20170927_200208.jpg"/>
          <p:cNvPicPr>
            <a:picLocks noChangeAspect="1" noChangeArrowheads="1"/>
          </p:cNvPicPr>
          <p:nvPr/>
        </p:nvPicPr>
        <p:blipFill>
          <a:blip r:embed="rId2" cstate="print">
            <a:lum bright="10000" contrast="10000"/>
          </a:blip>
          <a:srcRect/>
          <a:stretch>
            <a:fillRect/>
          </a:stretch>
        </p:blipFill>
        <p:spPr bwMode="auto">
          <a:xfrm>
            <a:off x="1331640" y="4221088"/>
            <a:ext cx="6336704" cy="25129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686800" cy="634082"/>
          </a:xfrm>
        </p:spPr>
        <p:txBody>
          <a:bodyPr>
            <a:normAutofit fontScale="90000"/>
          </a:bodyPr>
          <a:lstStyle/>
          <a:p>
            <a:r>
              <a:rPr lang="ar-SA" b="1" u="sng" dirty="0"/>
              <a:t>الجزء العملي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947861"/>
            <a:ext cx="8640960" cy="5577483"/>
          </a:xfrm>
        </p:spPr>
        <p:txBody>
          <a:bodyPr>
            <a:normAutofit fontScale="92500" lnSpcReduction="10000"/>
          </a:bodyPr>
          <a:lstStyle/>
          <a:p>
            <a:pPr marL="514350" indent="-514350" algn="just">
              <a:buFont typeface="+mj-lt"/>
              <a:buAutoNum type="arabicPeriod" startAt="2"/>
            </a:pPr>
            <a:r>
              <a:rPr lang="ar-SA" b="1" u="sng" dirty="0">
                <a:latin typeface="Times New Roman" pitchFamily="18" charset="0"/>
                <a:cs typeface="Times New Roman" pitchFamily="18" charset="0"/>
              </a:rPr>
              <a:t>الكشف عن النشا باستخدام محلول </a:t>
            </a:r>
            <a:r>
              <a:rPr lang="ar-SA" b="1" u="sng" dirty="0" err="1">
                <a:latin typeface="Times New Roman" pitchFamily="18" charset="0"/>
                <a:cs typeface="Times New Roman" pitchFamily="18" charset="0"/>
              </a:rPr>
              <a:t>اليود:</a:t>
            </a:r>
            <a:endParaRPr lang="ar-SA" b="1" u="sng" dirty="0">
              <a:latin typeface="Times New Roman" pitchFamily="18" charset="0"/>
              <a:cs typeface="Times New Roman" pitchFamily="18" charset="0"/>
            </a:endParaRPr>
          </a:p>
          <a:p>
            <a:pPr marL="284163" indent="-225425" algn="just"/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أضف قطرة من محلول اليود المخفف بجوار غطاء الشريحة على نفس شريحة عصارة البطاطس التي قمت بتجهيزها.</a:t>
            </a:r>
          </a:p>
          <a:p>
            <a:pPr marL="284163" indent="-225425" algn="just"/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أعد فحص الشريحة على المجهر مرة أخرى.</a:t>
            </a:r>
          </a:p>
          <a:p>
            <a:pPr marL="284163" indent="-225425" algn="just"/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قم بتدوين ملاحظاتك ومشاهداتك.</a:t>
            </a:r>
          </a:p>
          <a:p>
            <a:pPr marL="514350" indent="-514350" algn="just">
              <a:buFont typeface="+mj-lt"/>
              <a:buAutoNum type="arabicPeriod" startAt="3"/>
            </a:pPr>
            <a:r>
              <a:rPr lang="ar-SA" b="1" u="sng" dirty="0">
                <a:latin typeface="Times New Roman" pitchFamily="18" charset="0"/>
                <a:cs typeface="Times New Roman" pitchFamily="18" charset="0"/>
              </a:rPr>
              <a:t>اختبار بقعة الزيت أو الدهن على ورقة ترشيح أو أي ورقة </a:t>
            </a:r>
            <a:r>
              <a:rPr lang="ar-SA" b="1" u="sng" dirty="0" err="1">
                <a:latin typeface="Times New Roman" pitchFamily="18" charset="0"/>
                <a:cs typeface="Times New Roman" pitchFamily="18" charset="0"/>
              </a:rPr>
              <a:t>عادية:</a:t>
            </a:r>
            <a:endParaRPr lang="ar-SA" b="1" u="sng" dirty="0">
              <a:latin typeface="Times New Roman" pitchFamily="18" charset="0"/>
              <a:cs typeface="Times New Roman" pitchFamily="18" charset="0"/>
            </a:endParaRPr>
          </a:p>
          <a:p>
            <a:pPr marL="284163" indent="-163513" algn="just"/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ضع قطرة واحدة من الزيت على ورقة كراس عادية.</a:t>
            </a:r>
          </a:p>
          <a:p>
            <a:pPr marL="284163" indent="-163513" algn="just"/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ضع قطرة ماء على الطرف الأخر من الورقة.</a:t>
            </a:r>
          </a:p>
          <a:p>
            <a:pPr marL="284163" indent="-163513" algn="just"/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اترك الورقة عدة دقائق لتجف ثم أفحصها بعينك.</a:t>
            </a:r>
          </a:p>
          <a:p>
            <a:pPr marL="284163" indent="-163513" algn="just"/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قم بتدوين ملاحظاتك ومشاهداتك.</a:t>
            </a:r>
          </a:p>
          <a:p>
            <a:pPr algn="just">
              <a:buNone/>
            </a:pPr>
            <a:endParaRPr lang="ar-SA" sz="1200" dirty="0">
              <a:latin typeface="Times New Roman" pitchFamily="18" charset="0"/>
              <a:cs typeface="Times New Roman" pitchFamily="18" charset="0"/>
            </a:endParaRPr>
          </a:p>
          <a:p>
            <a:pPr marL="119063" indent="1588" algn="just">
              <a:buNone/>
            </a:pPr>
            <a:r>
              <a:rPr lang="ar-SA" b="1" dirty="0">
                <a:latin typeface="Times New Roman" pitchFamily="18" charset="0"/>
                <a:cs typeface="Times New Roman" pitchFamily="18" charset="0"/>
              </a:rPr>
              <a:t>برجاء تقديم تقرير عن المشاهدات والملاحظات للتجارب التي تم عملها وتصحيحه قبل مغادرة </a:t>
            </a:r>
            <a:r>
              <a:rPr lang="ar-SA" b="1" dirty="0" err="1">
                <a:latin typeface="Times New Roman" pitchFamily="18" charset="0"/>
                <a:cs typeface="Times New Roman" pitchFamily="18" charset="0"/>
              </a:rPr>
              <a:t>المعمل.</a:t>
            </a:r>
            <a:r>
              <a:rPr lang="ar-SA" b="1" dirty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 descr="E:\Wael Documents\AA محاضرات\الأحياء العامة\صور\enzymes\orgniza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5472608" cy="583264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1880" y="476672"/>
            <a:ext cx="5400600" cy="1368152"/>
          </a:xfrm>
        </p:spPr>
        <p:txBody>
          <a:bodyPr>
            <a:noAutofit/>
          </a:bodyPr>
          <a:lstStyle/>
          <a:p>
            <a:r>
              <a:rPr lang="ar-SA" sz="2800" b="1" u="sng" dirty="0"/>
              <a:t>التدرج الهرمي </a:t>
            </a:r>
            <a:r>
              <a:rPr lang="ar-SA" sz="2800" b="1" u="sng" dirty="0" err="1"/>
              <a:t>للحياة </a:t>
            </a:r>
            <a:br>
              <a:rPr lang="ar-SA" sz="2800" b="1" dirty="0" err="1"/>
            </a:br>
            <a:r>
              <a:rPr lang="ar-SA" sz="2800" b="1" dirty="0"/>
              <a:t>(مستويات </a:t>
            </a:r>
            <a:r>
              <a:rPr lang="ar-SA" sz="2800" b="1" dirty="0" err="1"/>
              <a:t>التعضية</a:t>
            </a:r>
            <a:r>
              <a:rPr lang="ar-SA" sz="2800" b="1" dirty="0"/>
              <a:t> – مبدأ التسلسل </a:t>
            </a:r>
            <a:r>
              <a:rPr lang="ar-SA" sz="2800" b="1" dirty="0" err="1"/>
              <a:t>التركيبي </a:t>
            </a:r>
            <a:r>
              <a:rPr lang="ar-SA" sz="2800" b="1" dirty="0"/>
              <a:t>– مبدأ </a:t>
            </a:r>
            <a:r>
              <a:rPr lang="ar-SA" sz="2800" b="1" dirty="0" err="1"/>
              <a:t>التعضي)</a:t>
            </a:r>
            <a:r>
              <a:rPr lang="ar-SA" sz="2800" b="1" dirty="0"/>
              <a:t> </a:t>
            </a:r>
            <a:endParaRPr lang="en-US" sz="2800" b="1" u="sng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5580112" y="4437112"/>
            <a:ext cx="3322712" cy="1224136"/>
          </a:xfrm>
        </p:spPr>
        <p:txBody>
          <a:bodyPr>
            <a:noAutofit/>
          </a:bodyPr>
          <a:lstStyle/>
          <a:p>
            <a:pPr lvl="0">
              <a:buNone/>
            </a:pPr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يمكن تلخيص </a:t>
            </a:r>
            <a:r>
              <a:rPr lang="ar-SA" sz="2800" b="1" dirty="0">
                <a:latin typeface="Times New Roman" pitchFamily="18" charset="0"/>
                <a:cs typeface="Times New Roman" pitchFamily="18" charset="0"/>
              </a:rPr>
              <a:t>مبدأ التسلسل التركيبي أو </a:t>
            </a:r>
            <a:r>
              <a:rPr lang="ar-SA" sz="2800" b="1" dirty="0" err="1">
                <a:latin typeface="Times New Roman" pitchFamily="18" charset="0"/>
                <a:cs typeface="Times New Roman" pitchFamily="18" charset="0"/>
              </a:rPr>
              <a:t>التعضي</a:t>
            </a:r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 كالتالي: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7812360" y="6237312"/>
            <a:ext cx="288032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5436096" y="6237312"/>
            <a:ext cx="288032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Group 14"/>
          <p:cNvGrpSpPr/>
          <p:nvPr/>
        </p:nvGrpSpPr>
        <p:grpSpPr>
          <a:xfrm>
            <a:off x="179512" y="6021288"/>
            <a:ext cx="8532440" cy="461665"/>
            <a:chOff x="467544" y="5373216"/>
            <a:chExt cx="8316416" cy="461665"/>
          </a:xfrm>
        </p:grpSpPr>
        <p:sp>
          <p:nvSpPr>
            <p:cNvPr id="9" name="Rectangle 8"/>
            <p:cNvSpPr/>
            <p:nvPr/>
          </p:nvSpPr>
          <p:spPr>
            <a:xfrm>
              <a:off x="467544" y="5373216"/>
              <a:ext cx="8316416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ar-SA" sz="2400" b="1" dirty="0" err="1">
                  <a:latin typeface="Times New Roman" pitchFamily="18" charset="0"/>
                  <a:cs typeface="Times New Roman" pitchFamily="18" charset="0"/>
                </a:rPr>
                <a:t>ذرات</a:t>
              </a:r>
              <a:r>
                <a:rPr lang="ar-SA" sz="2400" b="1" dirty="0">
                  <a:latin typeface="Times New Roman" pitchFamily="18" charset="0"/>
                  <a:cs typeface="Times New Roman" pitchFamily="18" charset="0"/>
                </a:rPr>
                <a:t>      جزيئات     </a:t>
              </a:r>
              <a:r>
                <a:rPr lang="ar-SA" sz="2400" b="1" dirty="0" err="1">
                  <a:latin typeface="Times New Roman" pitchFamily="18" charset="0"/>
                  <a:cs typeface="Times New Roman" pitchFamily="18" charset="0"/>
                </a:rPr>
                <a:t>عضيات</a:t>
              </a:r>
              <a:r>
                <a:rPr lang="ar-SA" sz="2400" b="1" dirty="0">
                  <a:latin typeface="Times New Roman" pitchFamily="18" charset="0"/>
                  <a:cs typeface="Times New Roman" pitchFamily="18" charset="0"/>
                </a:rPr>
                <a:t>     خلايا       أنسجة     أعضاء      أجهزة      كائن حي</a:t>
              </a:r>
              <a:endParaRPr lang="en-US" sz="24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Straight Arrow Connector 9"/>
            <p:cNvCxnSpPr/>
            <p:nvPr/>
          </p:nvCxnSpPr>
          <p:spPr>
            <a:xfrm flipH="1">
              <a:off x="6660232" y="5589240"/>
              <a:ext cx="288032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/>
            <p:cNvCxnSpPr/>
            <p:nvPr/>
          </p:nvCxnSpPr>
          <p:spPr>
            <a:xfrm flipH="1">
              <a:off x="4644008" y="5589240"/>
              <a:ext cx="288032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flipH="1">
              <a:off x="3635896" y="5589240"/>
              <a:ext cx="288032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flipH="1">
              <a:off x="2573091" y="5589240"/>
              <a:ext cx="288032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H="1">
              <a:off x="1590502" y="5589240"/>
              <a:ext cx="288032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04664"/>
            <a:ext cx="8507288" cy="5721499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ar-SA" b="1" u="sng" dirty="0" err="1">
                <a:cs typeface="+mj-cs"/>
              </a:rPr>
              <a:t>ذرات</a:t>
            </a:r>
            <a:r>
              <a:rPr lang="ar-SA" b="1" u="sng" dirty="0">
                <a:cs typeface="+mj-cs"/>
              </a:rPr>
              <a:t> العناصر الضرورية </a:t>
            </a:r>
            <a:r>
              <a:rPr lang="ar-SA" b="1" u="sng" dirty="0" err="1">
                <a:cs typeface="+mj-cs"/>
              </a:rPr>
              <a:t>للحياة:</a:t>
            </a:r>
            <a:r>
              <a:rPr lang="ar-SA" dirty="0">
                <a:cs typeface="+mj-cs"/>
              </a:rPr>
              <a:t> </a:t>
            </a:r>
          </a:p>
          <a:p>
            <a:pPr marL="223838" indent="1588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ar-SA" sz="3000" dirty="0">
                <a:cs typeface="+mj-cs"/>
              </a:rPr>
              <a:t>توجد في أي كائن حي وتتمثل في ستة عناصر هي</a:t>
            </a:r>
          </a:p>
          <a:p>
            <a:pPr marL="223838" indent="1588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ar-SA" sz="3000" dirty="0" err="1">
                <a:cs typeface="+mj-cs"/>
              </a:rPr>
              <a:t>الهيدروجين </a:t>
            </a:r>
            <a:r>
              <a:rPr lang="ar-SA" sz="3000" dirty="0">
                <a:cs typeface="+mj-cs"/>
              </a:rPr>
              <a:t>– </a:t>
            </a:r>
            <a:r>
              <a:rPr lang="ar-SA" sz="3000" dirty="0" err="1">
                <a:cs typeface="+mj-cs"/>
              </a:rPr>
              <a:t>الكربون </a:t>
            </a:r>
            <a:r>
              <a:rPr lang="ar-SA" sz="3000" dirty="0">
                <a:cs typeface="+mj-cs"/>
              </a:rPr>
              <a:t>– </a:t>
            </a:r>
            <a:r>
              <a:rPr lang="ar-SA" sz="3000" dirty="0" err="1">
                <a:cs typeface="+mj-cs"/>
              </a:rPr>
              <a:t>الأكسجين </a:t>
            </a:r>
            <a:r>
              <a:rPr lang="ar-SA" sz="3000" dirty="0">
                <a:cs typeface="+mj-cs"/>
              </a:rPr>
              <a:t>– </a:t>
            </a:r>
            <a:r>
              <a:rPr lang="ar-SA" sz="3000" dirty="0" err="1">
                <a:cs typeface="+mj-cs"/>
              </a:rPr>
              <a:t>النيتروجين </a:t>
            </a:r>
            <a:r>
              <a:rPr lang="ar-SA" sz="3000" dirty="0">
                <a:cs typeface="+mj-cs"/>
              </a:rPr>
              <a:t>– </a:t>
            </a:r>
            <a:r>
              <a:rPr lang="ar-SA" sz="3000" dirty="0" err="1">
                <a:cs typeface="+mj-cs"/>
              </a:rPr>
              <a:t>الفوسفور</a:t>
            </a:r>
            <a:r>
              <a:rPr lang="ar-SA" sz="3000" dirty="0">
                <a:cs typeface="+mj-cs"/>
              </a:rPr>
              <a:t> – الكبريت </a:t>
            </a:r>
            <a:endParaRPr lang="ar-SA" sz="3000" b="1" u="sng" dirty="0">
              <a:cs typeface="+mj-cs"/>
            </a:endParaRPr>
          </a:p>
          <a:p>
            <a:pPr algn="just"/>
            <a:r>
              <a:rPr lang="ar-SA" b="1" u="sng" dirty="0">
                <a:cs typeface="+mj-cs"/>
              </a:rPr>
              <a:t>العناصر </a:t>
            </a:r>
            <a:r>
              <a:rPr lang="ar-SA" b="1" u="sng" dirty="0" err="1">
                <a:cs typeface="+mj-cs"/>
              </a:rPr>
              <a:t>المتفاوتة:</a:t>
            </a:r>
            <a:endParaRPr lang="ar-SA" b="1" u="sng" dirty="0">
              <a:cs typeface="+mj-cs"/>
            </a:endParaRPr>
          </a:p>
          <a:p>
            <a:pPr marL="223838" indent="1588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ar-SA" sz="3000" dirty="0">
                <a:cs typeface="+mj-cs"/>
              </a:rPr>
              <a:t>هي العناصر التي تدخل في تكوين اجسام الكائنات الحية ولكنها تتفاوت في نسب وجودها من كائن إلى آخر </a:t>
            </a:r>
          </a:p>
          <a:p>
            <a:pPr marL="223838" indent="1588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ar-SA" sz="3000" dirty="0">
                <a:cs typeface="+mj-cs"/>
              </a:rPr>
              <a:t>توجد في شكل أملاح ذائبة وهي: </a:t>
            </a:r>
            <a:r>
              <a:rPr lang="ar-SA" sz="3000" dirty="0" err="1">
                <a:cs typeface="+mj-cs"/>
              </a:rPr>
              <a:t>الصوديوم </a:t>
            </a:r>
            <a:r>
              <a:rPr lang="ar-SA" sz="3000" dirty="0">
                <a:cs typeface="+mj-cs"/>
              </a:rPr>
              <a:t>– </a:t>
            </a:r>
            <a:r>
              <a:rPr lang="ar-SA" sz="3000" dirty="0" err="1">
                <a:cs typeface="+mj-cs"/>
              </a:rPr>
              <a:t>البوتاسيوم</a:t>
            </a:r>
            <a:r>
              <a:rPr lang="ar-SA" sz="3000" dirty="0">
                <a:cs typeface="+mj-cs"/>
              </a:rPr>
              <a:t> – </a:t>
            </a:r>
            <a:r>
              <a:rPr lang="ar-SA" sz="3000" dirty="0" err="1">
                <a:cs typeface="+mj-cs"/>
              </a:rPr>
              <a:t>الكالسيوم </a:t>
            </a:r>
            <a:r>
              <a:rPr lang="ar-SA" sz="3000" dirty="0">
                <a:cs typeface="+mj-cs"/>
              </a:rPr>
              <a:t>– </a:t>
            </a:r>
            <a:r>
              <a:rPr lang="ar-SA" sz="3000" dirty="0" err="1">
                <a:cs typeface="+mj-cs"/>
              </a:rPr>
              <a:t>الماغنيسيوم</a:t>
            </a:r>
            <a:r>
              <a:rPr lang="ar-SA" sz="3000" dirty="0">
                <a:cs typeface="+mj-cs"/>
              </a:rPr>
              <a:t> – </a:t>
            </a:r>
            <a:r>
              <a:rPr lang="ar-SA" sz="3000" dirty="0" err="1">
                <a:cs typeface="+mj-cs"/>
              </a:rPr>
              <a:t>الكلور</a:t>
            </a:r>
            <a:r>
              <a:rPr lang="ar-SA" sz="3000" dirty="0">
                <a:cs typeface="+mj-cs"/>
              </a:rPr>
              <a:t> – الحديد </a:t>
            </a:r>
          </a:p>
          <a:p>
            <a:pPr algn="just"/>
            <a:r>
              <a:rPr lang="ar-SA" b="1" u="sng" dirty="0">
                <a:cs typeface="+mj-cs"/>
              </a:rPr>
              <a:t>العناصر </a:t>
            </a:r>
            <a:r>
              <a:rPr lang="ar-SA" b="1" u="sng" dirty="0" err="1">
                <a:cs typeface="+mj-cs"/>
              </a:rPr>
              <a:t>النادرة </a:t>
            </a:r>
            <a:r>
              <a:rPr lang="ar-SA" b="1" u="sng" dirty="0">
                <a:cs typeface="+mj-cs"/>
              </a:rPr>
              <a:t>(الآثار الفلزية</a:t>
            </a:r>
            <a:r>
              <a:rPr lang="ar-SA" b="1" u="sng" dirty="0" err="1">
                <a:cs typeface="+mj-cs"/>
              </a:rPr>
              <a:t>):</a:t>
            </a:r>
            <a:endParaRPr lang="ar-SA" b="1" u="sng" dirty="0">
              <a:cs typeface="+mj-cs"/>
            </a:endParaRPr>
          </a:p>
          <a:p>
            <a:pPr marL="223838" indent="1588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ar-SA" sz="3000" dirty="0">
                <a:cs typeface="+mj-cs"/>
              </a:rPr>
              <a:t>مجموعة من العناصر التي تدخل في تكوين أجسام الكائنات الحية بنسب ضئيلة جدا وقد توجد في كائنات معينة دون الأخرى ومنها: </a:t>
            </a:r>
            <a:r>
              <a:rPr lang="ar-SA" sz="3000" dirty="0" err="1">
                <a:cs typeface="+mj-cs"/>
              </a:rPr>
              <a:t>اليود </a:t>
            </a:r>
            <a:r>
              <a:rPr lang="ar-SA" sz="3000" dirty="0">
                <a:cs typeface="+mj-cs"/>
              </a:rPr>
              <a:t>– </a:t>
            </a:r>
            <a:r>
              <a:rPr lang="ar-SA" sz="3000" dirty="0" err="1">
                <a:cs typeface="+mj-cs"/>
              </a:rPr>
              <a:t>الفلور</a:t>
            </a:r>
            <a:r>
              <a:rPr lang="ar-SA" sz="3000" dirty="0">
                <a:cs typeface="+mj-cs"/>
              </a:rPr>
              <a:t> – </a:t>
            </a:r>
            <a:r>
              <a:rPr lang="ar-SA" sz="3000" dirty="0" err="1">
                <a:cs typeface="+mj-cs"/>
              </a:rPr>
              <a:t>الزنك </a:t>
            </a:r>
            <a:r>
              <a:rPr lang="ar-SA" sz="3000" dirty="0">
                <a:cs typeface="+mj-cs"/>
              </a:rPr>
              <a:t>– </a:t>
            </a:r>
            <a:r>
              <a:rPr lang="ar-SA" sz="3000" dirty="0" err="1">
                <a:cs typeface="+mj-cs"/>
              </a:rPr>
              <a:t>المنجنيز</a:t>
            </a:r>
            <a:r>
              <a:rPr lang="ar-SA" sz="3000" dirty="0">
                <a:cs typeface="+mj-cs"/>
              </a:rPr>
              <a:t> – </a:t>
            </a:r>
            <a:r>
              <a:rPr lang="ar-SA" sz="3000" dirty="0" err="1">
                <a:cs typeface="+mj-cs"/>
              </a:rPr>
              <a:t>السليكون </a:t>
            </a:r>
            <a:r>
              <a:rPr lang="ar-SA" sz="3000" dirty="0">
                <a:cs typeface="+mj-cs"/>
              </a:rPr>
              <a:t>– النحاس</a:t>
            </a:r>
          </a:p>
          <a:p>
            <a:pPr algn="just">
              <a:buNone/>
            </a:pPr>
            <a:r>
              <a:rPr lang="ar-SA" b="1" u="sng" dirty="0">
                <a:cs typeface="+mj-cs"/>
              </a:rPr>
              <a:t>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ar-SA" b="1" u="sng" dirty="0" err="1"/>
              <a:t>المركبات </a:t>
            </a:r>
            <a:r>
              <a:rPr lang="ar-SA" b="1" u="sng" dirty="0"/>
              <a:t>(الجزيئات) التي تدخل في تكوين جسم الكائن الحي </a:t>
            </a:r>
            <a:endParaRPr lang="en-US" b="1" u="sng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51520" y="1556792"/>
            <a:ext cx="8651304" cy="4752528"/>
          </a:xfrm>
        </p:spPr>
        <p:txBody>
          <a:bodyPr>
            <a:noAutofit/>
          </a:bodyPr>
          <a:lstStyle/>
          <a:p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تتحد </a:t>
            </a:r>
            <a:r>
              <a:rPr lang="ar-SA" sz="2800" dirty="0" err="1">
                <a:latin typeface="Times New Roman" pitchFamily="18" charset="0"/>
                <a:cs typeface="Times New Roman" pitchFamily="18" charset="0"/>
              </a:rPr>
              <a:t>ذرات</a:t>
            </a:r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 العناصر مع بعضها لتكوين جزيئات المركبات في جسم الكائن الحي.</a:t>
            </a:r>
          </a:p>
          <a:p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تمثل ذرة الكربون الجزء الأساسي في تكوين المركبات العضوية.</a:t>
            </a:r>
          </a:p>
          <a:p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يعتبر </a:t>
            </a:r>
            <a:r>
              <a:rPr lang="ar-SA" sz="2800" b="1" dirty="0">
                <a:latin typeface="Times New Roman" pitchFamily="18" charset="0"/>
                <a:cs typeface="Times New Roman" pitchFamily="18" charset="0"/>
              </a:rPr>
              <a:t>الماء</a:t>
            </a:r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 من أكثر المركبات شيوعا في جسم الكائن الحي.</a:t>
            </a:r>
          </a:p>
          <a:p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من المركبات الأخرى الأساسية في جسم الكائن </a:t>
            </a:r>
            <a:r>
              <a:rPr lang="ar-SA" sz="2800" dirty="0" err="1">
                <a:latin typeface="Times New Roman" pitchFamily="18" charset="0"/>
                <a:cs typeface="Times New Roman" pitchFamily="18" charset="0"/>
              </a:rPr>
              <a:t>الحي:</a:t>
            </a:r>
            <a:endParaRPr lang="ar-SA" sz="2800" dirty="0">
              <a:latin typeface="Times New Roman" pitchFamily="18" charset="0"/>
              <a:cs typeface="Times New Roman" pitchFamily="18" charset="0"/>
            </a:endParaRPr>
          </a:p>
          <a:p>
            <a:pPr marL="749300" indent="-404813">
              <a:buFont typeface="+mj-lt"/>
              <a:buAutoNum type="arabicPeriod"/>
            </a:pPr>
            <a:r>
              <a:rPr lang="ar-SA" sz="2800" b="1" dirty="0" err="1">
                <a:latin typeface="Times New Roman" pitchFamily="18" charset="0"/>
                <a:cs typeface="Times New Roman" pitchFamily="18" charset="0"/>
              </a:rPr>
              <a:t>الكربوهيدرات</a:t>
            </a:r>
            <a:r>
              <a:rPr lang="ar-SA" sz="2800" b="1" dirty="0">
                <a:latin typeface="Times New Roman" pitchFamily="18" charset="0"/>
                <a:cs typeface="Times New Roman" pitchFamily="18" charset="0"/>
              </a:rPr>
              <a:t> (السكريات</a:t>
            </a:r>
            <a:r>
              <a:rPr lang="ar-SA" sz="2800" b="1" dirty="0" err="1">
                <a:latin typeface="Times New Roman" pitchFamily="18" charset="0"/>
                <a:cs typeface="Times New Roman" pitchFamily="18" charset="0"/>
              </a:rPr>
              <a:t>)</a:t>
            </a:r>
            <a:endParaRPr lang="ar-SA" sz="2800" b="1" dirty="0">
              <a:latin typeface="Times New Roman" pitchFamily="18" charset="0"/>
              <a:cs typeface="Times New Roman" pitchFamily="18" charset="0"/>
            </a:endParaRPr>
          </a:p>
          <a:p>
            <a:pPr marL="749300" indent="-404813">
              <a:buFont typeface="+mj-lt"/>
              <a:buAutoNum type="arabicPeriod"/>
            </a:pPr>
            <a:r>
              <a:rPr lang="ar-SA" sz="2800" b="1" dirty="0">
                <a:latin typeface="Times New Roman" pitchFamily="18" charset="0"/>
                <a:cs typeface="Times New Roman" pitchFamily="18" charset="0"/>
              </a:rPr>
              <a:t>البروتينات</a:t>
            </a:r>
          </a:p>
          <a:p>
            <a:pPr marL="749300" indent="-404813">
              <a:buFont typeface="+mj-lt"/>
              <a:buAutoNum type="arabicPeriod"/>
            </a:pPr>
            <a:r>
              <a:rPr lang="ar-SA" sz="2800" b="1" dirty="0">
                <a:latin typeface="Times New Roman" pitchFamily="18" charset="0"/>
                <a:cs typeface="Times New Roman" pitchFamily="18" charset="0"/>
              </a:rPr>
              <a:t>الدهون </a:t>
            </a:r>
            <a:endParaRPr lang="en-US" sz="2800" b="1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ar-SA" b="1" dirty="0">
                <a:ea typeface="Calibri"/>
              </a:rPr>
              <a:t>1- </a:t>
            </a:r>
            <a:r>
              <a:rPr lang="ar-SA" b="1" u="sng" dirty="0" err="1">
                <a:ea typeface="Calibri"/>
              </a:rPr>
              <a:t>الكربوهيدرات</a:t>
            </a:r>
            <a:r>
              <a:rPr lang="ar-SA" b="1" u="sng" dirty="0">
                <a:ea typeface="Calibri"/>
              </a:rPr>
              <a:t> (السكريات</a:t>
            </a:r>
            <a:r>
              <a:rPr lang="ar-SA" b="1" u="sng" dirty="0" err="1">
                <a:ea typeface="Calibri"/>
              </a:rPr>
              <a:t>)</a:t>
            </a:r>
            <a:br>
              <a:rPr lang="ar-SA" b="1" u="sng" dirty="0">
                <a:ea typeface="Calibri"/>
              </a:rPr>
            </a:br>
            <a:r>
              <a:rPr lang="ar-SA" b="1" u="sng" dirty="0">
                <a:ea typeface="Calibri"/>
              </a:rPr>
              <a:t> </a:t>
            </a:r>
            <a:r>
              <a:rPr lang="ar-SA" b="1" u="sng" dirty="0" err="1">
                <a:ea typeface="Calibri"/>
              </a:rPr>
              <a:t>(</a:t>
            </a:r>
            <a:r>
              <a:rPr lang="en-US" b="1" u="sng" dirty="0">
                <a:latin typeface="Times New Roman"/>
                <a:ea typeface="Calibri"/>
              </a:rPr>
              <a:t>Carbohydrates - </a:t>
            </a:r>
            <a:r>
              <a:rPr lang="en-US" b="1" u="sng" dirty="0" err="1">
                <a:latin typeface="Times New Roman"/>
                <a:ea typeface="Calibri"/>
              </a:rPr>
              <a:t>Saccharides</a:t>
            </a:r>
            <a:r>
              <a:rPr lang="ar-SA" b="1" u="sng" dirty="0" err="1">
                <a:latin typeface="Times New Roman"/>
                <a:ea typeface="Calibri"/>
              </a:rPr>
              <a:t>)</a:t>
            </a:r>
            <a:endParaRPr lang="en-US" b="1" u="sng" dirty="0"/>
          </a:p>
        </p:txBody>
      </p:sp>
      <p:sp>
        <p:nvSpPr>
          <p:cNvPr id="14337" name="Rectangle 1"/>
          <p:cNvSpPr>
            <a:spLocks noChangeArrowheads="1"/>
          </p:cNvSpPr>
          <p:nvPr/>
        </p:nvSpPr>
        <p:spPr bwMode="auto">
          <a:xfrm>
            <a:off x="323528" y="1484784"/>
            <a:ext cx="8640960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4163" marR="0" lvl="0" indent="-284163" algn="justLow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+mj-cs"/>
              </a:rPr>
              <a:t>مركبات عضوية تتكون من الكربون والهيدروجين والأكسجين.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+mj-cs"/>
            </a:endParaRPr>
          </a:p>
          <a:p>
            <a:pPr marL="284163" marR="0" lvl="0" indent="-284163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+mj-cs"/>
              </a:rPr>
              <a:t>تعتبر مصدر رئيسي للطاقة التي يحتاجها الكائن الحي.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+mj-cs"/>
            </a:endParaRPr>
          </a:p>
          <a:p>
            <a:pPr marL="284163" marR="0" lvl="0" indent="-284163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3200" b="1" i="0" u="sng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+mj-cs"/>
              </a:rPr>
              <a:t>أنواع </a:t>
            </a:r>
            <a:r>
              <a:rPr kumimoji="0" lang="ar-SA" sz="3200" b="1" i="0" u="sng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+mj-cs"/>
              </a:rPr>
              <a:t>الكربوهيدرات:</a:t>
            </a:r>
            <a:endParaRPr kumimoji="0" lang="en-US" sz="3200" b="1" i="0" u="sng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+mj-cs"/>
            </a:endParaRPr>
          </a:p>
          <a:p>
            <a:pPr marL="514350" marR="0" lvl="0" indent="-51435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ar-SA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+mj-cs"/>
              </a:rPr>
              <a:t>سكريات أحادية</a:t>
            </a:r>
            <a:r>
              <a:rPr kumimoji="0" lang="ar-S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+mj-cs"/>
              </a:rPr>
              <a:t>: مثل الجلوكوز </a:t>
            </a:r>
            <a:r>
              <a:rPr kumimoji="0" lang="ar-SA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+mj-cs"/>
              </a:rPr>
              <a:t>والفركتوز.</a:t>
            </a:r>
            <a:endParaRPr lang="ar-SA" sz="3200" dirty="0">
              <a:latin typeface="Arial" pitchFamily="34" charset="0"/>
              <a:cs typeface="+mj-cs"/>
            </a:endParaRPr>
          </a:p>
          <a:p>
            <a:pPr marL="514350" marR="0" lvl="0" indent="-51435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ar-SA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+mj-cs"/>
              </a:rPr>
              <a:t>سكريات ثنائية</a:t>
            </a:r>
            <a:r>
              <a:rPr kumimoji="0" lang="ar-S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+mj-cs"/>
              </a:rPr>
              <a:t>: مثل </a:t>
            </a:r>
            <a:r>
              <a:rPr kumimoji="0" lang="ar-SA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+mj-cs"/>
              </a:rPr>
              <a:t>السكروز</a:t>
            </a:r>
            <a:r>
              <a:rPr kumimoji="0" lang="ar-S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+mj-cs"/>
              </a:rPr>
              <a:t> </a:t>
            </a:r>
            <a:r>
              <a:rPr kumimoji="0" lang="ar-SA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+mj-cs"/>
              </a:rPr>
              <a:t>والمالتوز</a:t>
            </a:r>
            <a:r>
              <a:rPr kumimoji="0" lang="ar-S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+mj-cs"/>
              </a:rPr>
              <a:t> واللاكتوز</a:t>
            </a:r>
            <a:endParaRPr lang="ar-SA" sz="3200" dirty="0">
              <a:latin typeface="Arial" pitchFamily="34" charset="0"/>
              <a:cs typeface="+mj-cs"/>
            </a:endParaRPr>
          </a:p>
          <a:p>
            <a:pPr marL="514350" marR="0" lvl="0" indent="-514350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rabicPeriod"/>
              <a:tabLst/>
            </a:pPr>
            <a:r>
              <a:rPr kumimoji="0" lang="ar-SA" sz="32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+mj-cs"/>
              </a:rPr>
              <a:t>سكريات متعددة</a:t>
            </a:r>
            <a:r>
              <a:rPr kumimoji="0" lang="ar-S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+mj-cs"/>
              </a:rPr>
              <a:t>: مثل النشا </a:t>
            </a:r>
            <a:r>
              <a:rPr kumimoji="0" lang="ar-SA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+mj-cs"/>
              </a:rPr>
              <a:t>النباتي </a:t>
            </a:r>
            <a:r>
              <a:rPr kumimoji="0" lang="ar-S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+mj-cs"/>
              </a:rPr>
              <a:t>(النشا) والنشا </a:t>
            </a:r>
            <a:r>
              <a:rPr kumimoji="0" lang="ar-SA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+mj-cs"/>
              </a:rPr>
              <a:t>الحيواني </a:t>
            </a:r>
            <a:r>
              <a:rPr kumimoji="0" lang="ar-S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+mj-cs"/>
              </a:rPr>
              <a:t>(</a:t>
            </a:r>
            <a:r>
              <a:rPr kumimoji="0" lang="ar-SA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+mj-cs"/>
              </a:rPr>
              <a:t>الجليكوجين)</a:t>
            </a:r>
            <a:endParaRPr kumimoji="0" lang="en-US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+mj-cs"/>
            </a:endParaRPr>
          </a:p>
          <a:p>
            <a:pPr marL="284163" marR="0" lvl="0" indent="-284163" algn="justLow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ar-S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+mj-cs"/>
              </a:rPr>
              <a:t>تتكون السكريات الثنائية والمتعددة من وحدتين أو أكثر من السكريات الأحادية مرتبطة مع بعضها بروابط </a:t>
            </a:r>
            <a:r>
              <a:rPr kumimoji="0" lang="ar-SA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+mj-cs"/>
              </a:rPr>
              <a:t>جليكوسيدية</a:t>
            </a:r>
            <a:r>
              <a:rPr kumimoji="0" lang="ar-SA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+mj-cs"/>
              </a:rPr>
              <a:t> </a:t>
            </a:r>
            <a:r>
              <a:rPr kumimoji="0" lang="ar-SA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+mj-cs"/>
              </a:rPr>
              <a:t>(</a:t>
            </a:r>
            <a:r>
              <a:rPr kumimoji="0" lang="en-US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+mj-cs"/>
              </a:rPr>
              <a:t>Glycosidic</a:t>
            </a:r>
            <a:r>
              <a:rPr kumimoji="0" lang="en-US" sz="3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+mj-cs"/>
              </a:rPr>
              <a:t> bonds</a:t>
            </a:r>
            <a:r>
              <a:rPr kumimoji="0" lang="ar-SA" sz="3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+mj-cs"/>
              </a:rPr>
              <a:t>).</a:t>
            </a:r>
            <a:endParaRPr kumimoji="0" lang="ar-SA" sz="32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+mj-c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44008" y="476672"/>
            <a:ext cx="4499992" cy="720080"/>
          </a:xfrm>
        </p:spPr>
        <p:txBody>
          <a:bodyPr>
            <a:normAutofit fontScale="90000"/>
          </a:bodyPr>
          <a:lstStyle/>
          <a:p>
            <a:r>
              <a:rPr lang="ar-SA" sz="3200" b="1" dirty="0">
                <a:ea typeface="Calibri"/>
              </a:rPr>
              <a:t>1- </a:t>
            </a:r>
            <a:r>
              <a:rPr lang="ar-SA" sz="3200" b="1" u="sng" dirty="0" err="1">
                <a:ea typeface="Calibri"/>
              </a:rPr>
              <a:t>الكربوهيدرات</a:t>
            </a:r>
            <a:r>
              <a:rPr lang="ar-SA" sz="3200" b="1" u="sng" dirty="0">
                <a:ea typeface="Calibri"/>
              </a:rPr>
              <a:t> (السكريات</a:t>
            </a:r>
            <a:r>
              <a:rPr lang="ar-SA" sz="3200" b="1" u="sng" dirty="0" err="1">
                <a:ea typeface="Calibri"/>
              </a:rPr>
              <a:t>)</a:t>
            </a:r>
            <a:br>
              <a:rPr lang="ar-SA" sz="3200" b="1" u="sng" dirty="0">
                <a:ea typeface="Calibri"/>
              </a:rPr>
            </a:br>
            <a:r>
              <a:rPr lang="ar-SA" sz="3200" b="1" u="sng" dirty="0">
                <a:ea typeface="Calibri"/>
              </a:rPr>
              <a:t> </a:t>
            </a:r>
            <a:r>
              <a:rPr lang="ar-SA" sz="3200" b="1" u="sng" dirty="0" err="1">
                <a:ea typeface="Calibri"/>
              </a:rPr>
              <a:t>(</a:t>
            </a:r>
            <a:r>
              <a:rPr lang="en-US" sz="3200" b="1" u="sng" dirty="0">
                <a:latin typeface="Times New Roman"/>
                <a:ea typeface="Calibri"/>
              </a:rPr>
              <a:t>Carbohydrates - </a:t>
            </a:r>
            <a:r>
              <a:rPr lang="en-US" sz="3200" b="1" u="sng" dirty="0" err="1">
                <a:latin typeface="Times New Roman"/>
                <a:ea typeface="Calibri"/>
              </a:rPr>
              <a:t>Saccharides</a:t>
            </a:r>
            <a:r>
              <a:rPr lang="ar-SA" sz="3200" b="1" u="sng" dirty="0" err="1">
                <a:latin typeface="Times New Roman"/>
                <a:ea typeface="Calibri"/>
              </a:rPr>
              <a:t>)</a:t>
            </a:r>
            <a:endParaRPr lang="en-US" sz="3200" b="1" u="sng" dirty="0"/>
          </a:p>
        </p:txBody>
      </p:sp>
      <p:pic>
        <p:nvPicPr>
          <p:cNvPr id="36871" name="Picture 7" descr="E:\Wael Documents\AA محاضرات\الأحياء العامة\صور\enzymes\Picture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099332" cy="24980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36872" name="Picture 8" descr="E:\Wael Documents\AA محاضرات\الأحياء العامة\صور\enzymes\20170927_200430 - Cop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91680" y="2492897"/>
            <a:ext cx="7380312" cy="22799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36873" name="Picture 9" descr="E:\Wael Documents\AA محاضرات\الأحياء العامة\صور\enzymes\20170927_20051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650201"/>
            <a:ext cx="4661644" cy="220779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48072"/>
          </a:xfrm>
        </p:spPr>
        <p:txBody>
          <a:bodyPr>
            <a:normAutofit fontScale="90000"/>
          </a:bodyPr>
          <a:lstStyle/>
          <a:p>
            <a:pPr marL="342900" lvl="0" indent="-342900">
              <a:lnSpc>
                <a:spcPct val="150000"/>
              </a:lnSpc>
            </a:pPr>
            <a:r>
              <a:rPr lang="ar-SA" b="1" dirty="0">
                <a:latin typeface="Times New Roman" pitchFamily="18" charset="0"/>
                <a:ea typeface="Calibri"/>
                <a:cs typeface="Times New Roman" pitchFamily="18" charset="0"/>
              </a:rPr>
              <a:t>2- </a:t>
            </a:r>
            <a:r>
              <a:rPr lang="ar-SA" b="1" u="sng" dirty="0" err="1">
                <a:latin typeface="Times New Roman" pitchFamily="18" charset="0"/>
                <a:ea typeface="Calibri"/>
                <a:cs typeface="Times New Roman" pitchFamily="18" charset="0"/>
              </a:rPr>
              <a:t>البروتينات (</a:t>
            </a:r>
            <a:r>
              <a:rPr lang="en-US" b="1" u="sng" dirty="0">
                <a:latin typeface="Times New Roman" pitchFamily="18" charset="0"/>
                <a:ea typeface="Calibri"/>
                <a:cs typeface="Times New Roman" pitchFamily="18" charset="0"/>
              </a:rPr>
              <a:t>Proteins</a:t>
            </a:r>
            <a:r>
              <a:rPr lang="ar-SA" b="1" u="sng" dirty="0" err="1">
                <a:latin typeface="Times New Roman" pitchFamily="18" charset="0"/>
                <a:ea typeface="Calibri"/>
                <a:cs typeface="Times New Roman" pitchFamily="18" charset="0"/>
              </a:rPr>
              <a:t>)</a:t>
            </a:r>
            <a:endParaRPr lang="en-US" sz="2800" u="sng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95536" y="980728"/>
            <a:ext cx="8507288" cy="3960440"/>
          </a:xfrm>
        </p:spPr>
        <p:txBody>
          <a:bodyPr>
            <a:noAutofit/>
          </a:bodyPr>
          <a:lstStyle/>
          <a:p>
            <a:pPr lvl="0" algn="just"/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مركبات عضوية تتكون أساسا من الكربون والهيدروجين والأكسجين والنيتروجين وقد تحتوي بعض البروتينات زيادة على ذلك عناصر الكبريت والفسفور والحديد.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أكثر الجزيئات شيوعا في جسم الكائن الحي بعد الماء.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أعقد المركبات العضوية الموجودة في </a:t>
            </a:r>
            <a:r>
              <a:rPr lang="ar-SA" sz="2800" dirty="0" err="1">
                <a:latin typeface="Times New Roman" pitchFamily="18" charset="0"/>
                <a:cs typeface="Times New Roman" pitchFamily="18" charset="0"/>
              </a:rPr>
              <a:t>الخلية.</a:t>
            </a:r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0" algn="just"/>
            <a:r>
              <a:rPr lang="ar-SA" dirty="0">
                <a:latin typeface="Times New Roman" pitchFamily="18" charset="0"/>
                <a:cs typeface="Times New Roman" pitchFamily="18" charset="0"/>
              </a:rPr>
              <a:t>تتكون من أحماض </a:t>
            </a:r>
            <a:r>
              <a:rPr lang="ar-SA" dirty="0" err="1">
                <a:latin typeface="Times New Roman" pitchFamily="18" charset="0"/>
                <a:cs typeface="Times New Roman" pitchFamily="18" charset="0"/>
              </a:rPr>
              <a:t>أمينية</a:t>
            </a:r>
            <a:r>
              <a:rPr lang="ar-SA" dirty="0">
                <a:latin typeface="Times New Roman" pitchFamily="18" charset="0"/>
                <a:cs typeface="Times New Roman" pitchFamily="18" charset="0"/>
              </a:rPr>
              <a:t> مرتبطة مع بعضها بروابط </a:t>
            </a:r>
            <a:r>
              <a:rPr lang="ar-SA" dirty="0" err="1">
                <a:latin typeface="Times New Roman" pitchFamily="18" charset="0"/>
                <a:cs typeface="Times New Roman" pitchFamily="18" charset="0"/>
              </a:rPr>
              <a:t>ببتيدية</a:t>
            </a:r>
            <a:r>
              <a:rPr lang="ar-SA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ar-SA" dirty="0" err="1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Peptide bonds</a:t>
            </a:r>
            <a:r>
              <a:rPr lang="ar-SA" dirty="0" err="1">
                <a:latin typeface="Times New Roman" pitchFamily="18" charset="0"/>
                <a:cs typeface="Times New Roman" pitchFamily="18" charset="0"/>
              </a:rPr>
              <a:t>).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3" name="Picture 1" descr="E:\Wael Documents\AA محاضرات\الأحياء العامة\صور\enzymes\20170927_200715 - Cop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4437112"/>
            <a:ext cx="6264696" cy="236919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48072"/>
          </a:xfrm>
        </p:spPr>
        <p:txBody>
          <a:bodyPr>
            <a:normAutofit fontScale="90000"/>
          </a:bodyPr>
          <a:lstStyle/>
          <a:p>
            <a:pPr marL="342900" lvl="0" indent="-342900">
              <a:lnSpc>
                <a:spcPct val="150000"/>
              </a:lnSpc>
            </a:pPr>
            <a:r>
              <a:rPr lang="ar-SA" b="1" dirty="0">
                <a:latin typeface="Times New Roman"/>
                <a:ea typeface="Calibri"/>
              </a:rPr>
              <a:t>2- </a:t>
            </a:r>
            <a:r>
              <a:rPr lang="ar-SA" b="1" u="sng" dirty="0" err="1">
                <a:latin typeface="Times New Roman"/>
                <a:ea typeface="Calibri"/>
              </a:rPr>
              <a:t>البروتينات (</a:t>
            </a:r>
            <a:r>
              <a:rPr lang="en-US" b="1" u="sng" dirty="0">
                <a:latin typeface="Times New Roman"/>
                <a:ea typeface="Calibri"/>
              </a:rPr>
              <a:t>Proteins</a:t>
            </a:r>
            <a:r>
              <a:rPr lang="ar-SA" b="1" u="sng" dirty="0" err="1">
                <a:latin typeface="Times New Roman"/>
                <a:ea typeface="Calibri"/>
              </a:rPr>
              <a:t>)</a:t>
            </a:r>
            <a:endParaRPr lang="en-US" sz="2800" u="sng" dirty="0">
              <a:latin typeface="Times New Roman"/>
              <a:ea typeface="Calibri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95536" y="980728"/>
            <a:ext cx="8507288" cy="1800200"/>
          </a:xfrm>
        </p:spPr>
        <p:txBody>
          <a:bodyPr>
            <a:noAutofit/>
          </a:bodyPr>
          <a:lstStyle/>
          <a:p>
            <a:pPr lvl="0" algn="just">
              <a:lnSpc>
                <a:spcPct val="150000"/>
              </a:lnSpc>
              <a:buFont typeface="Times New Roman"/>
              <a:buChar char="-"/>
            </a:pPr>
            <a:r>
              <a:rPr lang="ar-SA" sz="2400" dirty="0">
                <a:latin typeface="Times New Roman"/>
                <a:ea typeface="Calibri"/>
                <a:cs typeface="Times New Roman"/>
              </a:rPr>
              <a:t>تتكون الأحماض </a:t>
            </a:r>
            <a:r>
              <a:rPr lang="ar-SA" sz="2400" dirty="0" err="1">
                <a:latin typeface="Times New Roman"/>
                <a:ea typeface="Calibri"/>
                <a:cs typeface="Times New Roman"/>
              </a:rPr>
              <a:t>الأمينية</a:t>
            </a:r>
            <a:r>
              <a:rPr lang="ar-SA" sz="2400" dirty="0">
                <a:latin typeface="Times New Roman"/>
                <a:ea typeface="Calibri"/>
                <a:cs typeface="Times New Roman"/>
              </a:rPr>
              <a:t> أساسا من مجموعة أمين </a:t>
            </a:r>
            <a:r>
              <a:rPr lang="en-US" sz="2400" dirty="0">
                <a:latin typeface="Times New Roman"/>
                <a:ea typeface="Calibri"/>
                <a:cs typeface="Times New Roman"/>
              </a:rPr>
              <a:t>[Amino group (NH</a:t>
            </a:r>
            <a:r>
              <a:rPr lang="en-US" sz="2400" baseline="-25000" dirty="0">
                <a:latin typeface="Times New Roman"/>
                <a:ea typeface="Calibri"/>
                <a:cs typeface="Times New Roman"/>
              </a:rPr>
              <a:t>2</a:t>
            </a:r>
            <a:r>
              <a:rPr lang="en-US" sz="2400" dirty="0">
                <a:latin typeface="Times New Roman"/>
                <a:ea typeface="Calibri"/>
                <a:cs typeface="Times New Roman"/>
              </a:rPr>
              <a:t>)]</a:t>
            </a:r>
            <a:r>
              <a:rPr lang="ar-SA" sz="2400" dirty="0">
                <a:latin typeface="Times New Roman"/>
                <a:ea typeface="Calibri"/>
                <a:cs typeface="Times New Roman"/>
              </a:rPr>
              <a:t> ومجموعة </a:t>
            </a:r>
            <a:r>
              <a:rPr lang="ar-SA" sz="2400" dirty="0" err="1">
                <a:latin typeface="Times New Roman"/>
                <a:ea typeface="Calibri"/>
                <a:cs typeface="Times New Roman"/>
              </a:rPr>
              <a:t>كاربوكسيل</a:t>
            </a:r>
            <a:r>
              <a:rPr lang="ar-SA" sz="2400" dirty="0">
                <a:latin typeface="Times New Roman"/>
                <a:ea typeface="Calibri"/>
                <a:cs typeface="Times New Roman"/>
              </a:rPr>
              <a:t> </a:t>
            </a:r>
            <a:r>
              <a:rPr lang="en-US" sz="2400" dirty="0">
                <a:latin typeface="Times New Roman"/>
                <a:ea typeface="Calibri"/>
                <a:cs typeface="Times New Roman"/>
              </a:rPr>
              <a:t>[Carboxyl group (COOH)]</a:t>
            </a:r>
            <a:r>
              <a:rPr lang="ar-SA" sz="2400" dirty="0">
                <a:latin typeface="Times New Roman"/>
                <a:ea typeface="Calibri"/>
                <a:cs typeface="Times New Roman"/>
              </a:rPr>
              <a:t> بالإضافة إلى مجموعة جانبية تمثل باقي تركيب الحمض الأميني.</a:t>
            </a:r>
          </a:p>
          <a:p>
            <a:pPr lvl="0" algn="just">
              <a:lnSpc>
                <a:spcPct val="150000"/>
              </a:lnSpc>
              <a:buNone/>
            </a:pPr>
            <a:endParaRPr lang="en-US" sz="2400" dirty="0">
              <a:latin typeface="Times New Roman"/>
              <a:ea typeface="Calibri"/>
              <a:cs typeface="Traditional Arabic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95536" y="4725144"/>
            <a:ext cx="84249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Bef>
                <a:spcPct val="20000"/>
              </a:spcBef>
              <a:buFont typeface="Times New Roman"/>
              <a:buChar char="-"/>
            </a:pPr>
            <a:r>
              <a:rPr lang="ar-SA" sz="2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عندما ترتبط عدة أحماض </a:t>
            </a:r>
            <a:r>
              <a:rPr lang="ar-SA" sz="24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أمينية</a:t>
            </a:r>
            <a:r>
              <a:rPr lang="ar-SA" sz="2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مع بعضها بروابط </a:t>
            </a:r>
            <a:r>
              <a:rPr lang="ar-SA" sz="24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ببتيدية</a:t>
            </a:r>
            <a:r>
              <a:rPr lang="ar-SA" sz="2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ينتج جزيئا كبيرا يسمي متعدد </a:t>
            </a:r>
            <a:r>
              <a:rPr lang="ar-SA" sz="24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الببتيدات</a:t>
            </a:r>
            <a:r>
              <a:rPr lang="ar-SA" sz="2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</a:t>
            </a:r>
            <a:r>
              <a:rPr lang="ar-SA" sz="24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(</a:t>
            </a:r>
            <a:r>
              <a:rPr lang="en-US" sz="2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Polypeptide</a:t>
            </a:r>
            <a:r>
              <a:rPr lang="ar-SA" sz="24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) وكل نوع من البروتينات يتكون من قطع كبيرة من متعدد </a:t>
            </a:r>
            <a:r>
              <a:rPr lang="ar-SA" sz="2400" dirty="0" err="1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الببتيدات.</a:t>
            </a:r>
            <a:endParaRPr lang="en-US" sz="2400" dirty="0">
              <a:solidFill>
                <a:prstClr val="black"/>
              </a:solidFill>
              <a:latin typeface="Times New Roman"/>
              <a:ea typeface="Calibri"/>
              <a:cs typeface="Traditional Arabic"/>
            </a:endParaRPr>
          </a:p>
        </p:txBody>
      </p:sp>
      <p:pic>
        <p:nvPicPr>
          <p:cNvPr id="34819" name="Picture 3" descr="E:\Wael Documents\AA محاضرات\الأحياء العامة\صور\enzymes\20170927_200702 - Cop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6600" y="2708919"/>
            <a:ext cx="5013672" cy="198014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48072"/>
          </a:xfrm>
        </p:spPr>
        <p:txBody>
          <a:bodyPr>
            <a:normAutofit fontScale="90000"/>
          </a:bodyPr>
          <a:lstStyle/>
          <a:p>
            <a:pPr marL="342900" lvl="0" indent="-342900">
              <a:lnSpc>
                <a:spcPct val="150000"/>
              </a:lnSpc>
            </a:pPr>
            <a:r>
              <a:rPr lang="ar-SA" b="1" dirty="0">
                <a:latin typeface="Times New Roman" pitchFamily="18" charset="0"/>
                <a:ea typeface="Calibri"/>
                <a:cs typeface="Times New Roman" pitchFamily="18" charset="0"/>
              </a:rPr>
              <a:t>2- </a:t>
            </a:r>
            <a:r>
              <a:rPr lang="ar-SA" b="1" u="sng" dirty="0" err="1">
                <a:latin typeface="Times New Roman" pitchFamily="18" charset="0"/>
                <a:ea typeface="Calibri"/>
                <a:cs typeface="Times New Roman" pitchFamily="18" charset="0"/>
              </a:rPr>
              <a:t>البروتينات (</a:t>
            </a:r>
            <a:r>
              <a:rPr lang="en-US" b="1" u="sng" dirty="0">
                <a:latin typeface="Times New Roman" pitchFamily="18" charset="0"/>
                <a:ea typeface="Calibri"/>
                <a:cs typeface="Times New Roman" pitchFamily="18" charset="0"/>
              </a:rPr>
              <a:t>Proteins</a:t>
            </a:r>
            <a:r>
              <a:rPr lang="ar-SA" b="1" u="sng" dirty="0" err="1">
                <a:latin typeface="Times New Roman" pitchFamily="18" charset="0"/>
                <a:ea typeface="Calibri"/>
                <a:cs typeface="Times New Roman" pitchFamily="18" charset="0"/>
              </a:rPr>
              <a:t>)</a:t>
            </a:r>
            <a:endParaRPr lang="en-US" sz="2800" u="sng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95536" y="980728"/>
            <a:ext cx="8507288" cy="5400600"/>
          </a:xfrm>
        </p:spPr>
        <p:txBody>
          <a:bodyPr>
            <a:noAutofit/>
          </a:bodyPr>
          <a:lstStyle/>
          <a:p>
            <a:pPr lvl="0" algn="just">
              <a:spcBef>
                <a:spcPts val="0"/>
              </a:spcBef>
              <a:buFont typeface="Times New Roman"/>
              <a:buChar char="-"/>
            </a:pPr>
            <a:r>
              <a:rPr lang="ar-SA" sz="2800" dirty="0">
                <a:latin typeface="Times New Roman"/>
                <a:ea typeface="Calibri"/>
                <a:cs typeface="Times New Roman"/>
              </a:rPr>
              <a:t>تنقسم الأحماض </a:t>
            </a:r>
            <a:r>
              <a:rPr lang="ar-SA" sz="2800" dirty="0" err="1">
                <a:latin typeface="Times New Roman"/>
                <a:ea typeface="Calibri"/>
                <a:cs typeface="Times New Roman"/>
              </a:rPr>
              <a:t>الأمينية</a:t>
            </a:r>
            <a:r>
              <a:rPr lang="ar-SA" sz="2800" dirty="0">
                <a:latin typeface="Times New Roman"/>
                <a:ea typeface="Calibri"/>
                <a:cs typeface="Times New Roman"/>
              </a:rPr>
              <a:t> من حيث أهميتها وحاجة الجسم لها إلى نوعين:</a:t>
            </a:r>
            <a:endParaRPr lang="en-US" sz="2800" dirty="0">
              <a:latin typeface="Times New Roman"/>
              <a:ea typeface="Calibri"/>
              <a:cs typeface="Traditional Arabic"/>
            </a:endParaRPr>
          </a:p>
          <a:p>
            <a:pPr lvl="0" algn="just">
              <a:spcBef>
                <a:spcPts val="0"/>
              </a:spcBef>
              <a:buFont typeface="+mj-lt"/>
              <a:buAutoNum type="arabicPeriod"/>
            </a:pPr>
            <a:r>
              <a:rPr lang="ar-SA" sz="2800" b="1" dirty="0">
                <a:latin typeface="Times New Roman"/>
                <a:ea typeface="Calibri"/>
                <a:cs typeface="Times New Roman"/>
              </a:rPr>
              <a:t>أحماض </a:t>
            </a:r>
            <a:r>
              <a:rPr lang="ar-SA" sz="2800" b="1" dirty="0" err="1">
                <a:latin typeface="Times New Roman"/>
                <a:ea typeface="Calibri"/>
                <a:cs typeface="Times New Roman"/>
              </a:rPr>
              <a:t>أمينية</a:t>
            </a:r>
            <a:r>
              <a:rPr lang="ar-SA" sz="2800" b="1" dirty="0">
                <a:latin typeface="Times New Roman"/>
                <a:ea typeface="Calibri"/>
                <a:cs typeface="Times New Roman"/>
              </a:rPr>
              <a:t> أساسية</a:t>
            </a:r>
            <a:r>
              <a:rPr lang="ar-SA" sz="2800" dirty="0">
                <a:latin typeface="Times New Roman"/>
                <a:ea typeface="Calibri"/>
                <a:cs typeface="Times New Roman"/>
              </a:rPr>
              <a:t>: لا يستطيع الجسم تكوينها ويجب أن توجد في الطعام.</a:t>
            </a:r>
            <a:endParaRPr lang="en-US" sz="2800" dirty="0">
              <a:latin typeface="Times New Roman"/>
              <a:ea typeface="Calibri"/>
              <a:cs typeface="Traditional Arabic"/>
            </a:endParaRPr>
          </a:p>
          <a:p>
            <a:pPr lvl="0" algn="just">
              <a:spcBef>
                <a:spcPts val="0"/>
              </a:spcBef>
              <a:buFont typeface="+mj-lt"/>
              <a:buAutoNum type="arabicPeriod"/>
            </a:pPr>
            <a:r>
              <a:rPr lang="ar-SA" sz="2800" b="1" dirty="0">
                <a:latin typeface="Times New Roman"/>
                <a:ea typeface="Calibri"/>
                <a:cs typeface="Times New Roman"/>
              </a:rPr>
              <a:t>أحماض </a:t>
            </a:r>
            <a:r>
              <a:rPr lang="ar-SA" sz="2800" b="1" dirty="0" err="1">
                <a:latin typeface="Times New Roman"/>
                <a:ea typeface="Calibri"/>
                <a:cs typeface="Times New Roman"/>
              </a:rPr>
              <a:t>أمينية</a:t>
            </a:r>
            <a:r>
              <a:rPr lang="ar-SA" sz="2800" b="1" dirty="0">
                <a:latin typeface="Times New Roman"/>
                <a:ea typeface="Calibri"/>
                <a:cs typeface="Times New Roman"/>
              </a:rPr>
              <a:t> غير أساسية</a:t>
            </a:r>
            <a:r>
              <a:rPr lang="ar-SA" sz="2800" dirty="0">
                <a:latin typeface="Times New Roman"/>
                <a:ea typeface="Calibri"/>
                <a:cs typeface="Times New Roman"/>
              </a:rPr>
              <a:t>: تستطيع خلايا الجسم تكوينها ولا يلزم وجودها في الطعام.</a:t>
            </a:r>
            <a:endParaRPr lang="en-US" sz="2800" dirty="0">
              <a:latin typeface="Times New Roman"/>
              <a:ea typeface="Calibri"/>
              <a:cs typeface="Traditional Arabic"/>
            </a:endParaRPr>
          </a:p>
          <a:p>
            <a:pPr lvl="0" algn="just">
              <a:spcBef>
                <a:spcPts val="0"/>
              </a:spcBef>
              <a:buNone/>
            </a:pPr>
            <a:endParaRPr lang="ar-SA" sz="2800" b="1" u="sng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spcBef>
                <a:spcPts val="0"/>
              </a:spcBef>
              <a:buNone/>
            </a:pPr>
            <a:r>
              <a:rPr lang="ar-SA" sz="2800" b="1" u="sng" dirty="0">
                <a:latin typeface="Times New Roman" pitchFamily="18" charset="0"/>
                <a:cs typeface="Times New Roman" pitchFamily="18" charset="0"/>
              </a:rPr>
              <a:t>أهمية البروتينات للكائن الحي:</a:t>
            </a:r>
            <a:endParaRPr lang="en-US" sz="2800" b="1" u="sng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spcBef>
                <a:spcPts val="0"/>
              </a:spcBef>
            </a:pPr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أحد المكونات الأساسية لغشاء الخلية والعضلات والأربطة والأنسجة </a:t>
            </a:r>
            <a:r>
              <a:rPr lang="ar-SA" sz="2800" dirty="0" err="1">
                <a:latin typeface="Times New Roman" pitchFamily="18" charset="0"/>
                <a:cs typeface="Times New Roman" pitchFamily="18" charset="0"/>
              </a:rPr>
              <a:t>الضامة.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spcBef>
                <a:spcPts val="0"/>
              </a:spcBef>
            </a:pPr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تدخل في تركيب الانزيمات </a:t>
            </a:r>
            <a:r>
              <a:rPr lang="ar-SA" sz="2800" dirty="0" err="1">
                <a:latin typeface="Times New Roman" pitchFamily="18" charset="0"/>
                <a:cs typeface="Times New Roman" pitchFamily="18" charset="0"/>
              </a:rPr>
              <a:t>والهرمونات.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spcBef>
                <a:spcPts val="0"/>
              </a:spcBef>
            </a:pPr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مكون أساسي من مكونات المادة </a:t>
            </a:r>
            <a:r>
              <a:rPr lang="ar-SA" sz="2800" dirty="0" err="1">
                <a:latin typeface="Times New Roman" pitchFamily="18" charset="0"/>
                <a:cs typeface="Times New Roman" pitchFamily="18" charset="0"/>
              </a:rPr>
              <a:t>الوراثية </a:t>
            </a:r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ar-SA" sz="2800" dirty="0" err="1">
                <a:latin typeface="Times New Roman" pitchFamily="18" charset="0"/>
                <a:cs typeface="Times New Roman" pitchFamily="18" charset="0"/>
              </a:rPr>
              <a:t>الكروموزومات</a:t>
            </a:r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) بالخلية.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spcBef>
                <a:spcPts val="0"/>
              </a:spcBef>
            </a:pPr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تدخل في تركيب الهيموجلوبين وبلازما </a:t>
            </a:r>
            <a:r>
              <a:rPr lang="ar-SA" sz="2800" dirty="0" err="1">
                <a:latin typeface="Times New Roman" pitchFamily="18" charset="0"/>
                <a:cs typeface="Times New Roman" pitchFamily="18" charset="0"/>
              </a:rPr>
              <a:t>الدم.</a:t>
            </a:r>
            <a:r>
              <a:rPr lang="ar-SA" sz="28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954</Words>
  <Application>Microsoft Office PowerPoint</Application>
  <PresentationFormat>عرض على الشاشة (4:3)</PresentationFormat>
  <Paragraphs>92</Paragraphs>
  <Slides>15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3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9" baseType="lpstr">
      <vt:lpstr>Arial</vt:lpstr>
      <vt:lpstr>Calibri</vt:lpstr>
      <vt:lpstr>Times New Roman</vt:lpstr>
      <vt:lpstr>سمة Office</vt:lpstr>
      <vt:lpstr>المعمل الثاني</vt:lpstr>
      <vt:lpstr>التدرج الهرمي للحياة  (مستويات التعضية – مبدأ التسلسل التركيبي – مبدأ التعضي) </vt:lpstr>
      <vt:lpstr>عرض تقديمي في PowerPoint</vt:lpstr>
      <vt:lpstr>المركبات (الجزيئات) التي تدخل في تكوين جسم الكائن الحي </vt:lpstr>
      <vt:lpstr>1- الكربوهيدرات (السكريات)  (Carbohydrates - Saccharides)</vt:lpstr>
      <vt:lpstr>1- الكربوهيدرات (السكريات)  (Carbohydrates - Saccharides)</vt:lpstr>
      <vt:lpstr>2- البروتينات (Proteins)</vt:lpstr>
      <vt:lpstr>2- البروتينات (Proteins)</vt:lpstr>
      <vt:lpstr>2- البروتينات (Proteins)</vt:lpstr>
      <vt:lpstr>3- الدهون (Lipids)</vt:lpstr>
      <vt:lpstr>3- الدهون (Lipids)</vt:lpstr>
      <vt:lpstr>مناقشة عامة</vt:lpstr>
      <vt:lpstr>مناقشة عامة</vt:lpstr>
      <vt:lpstr>الجزء العملي</vt:lpstr>
      <vt:lpstr>الجزء العملي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المعمل الأول</dc:title>
  <dc:creator>Dr Wael Omar</dc:creator>
  <cp:lastModifiedBy>Administrator</cp:lastModifiedBy>
  <cp:revision>76</cp:revision>
  <dcterms:created xsi:type="dcterms:W3CDTF">2017-09-24T20:35:31Z</dcterms:created>
  <dcterms:modified xsi:type="dcterms:W3CDTF">2020-09-16T07:43:09Z</dcterms:modified>
</cp:coreProperties>
</file>