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0" r:id="rId7"/>
    <p:sldId id="261" r:id="rId8"/>
    <p:sldId id="274" r:id="rId9"/>
    <p:sldId id="275" r:id="rId10"/>
    <p:sldId id="262" r:id="rId11"/>
    <p:sldId id="277" r:id="rId12"/>
    <p:sldId id="263" r:id="rId13"/>
    <p:sldId id="278" r:id="rId14"/>
    <p:sldId id="279" r:id="rId15"/>
    <p:sldId id="266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29/01/42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rmAutofit/>
          </a:bodyPr>
          <a:lstStyle/>
          <a:p>
            <a:r>
              <a:rPr lang="ar-SA" sz="6000" b="1" dirty="0"/>
              <a:t>المعمل الثاني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212976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ar-SA" sz="8800" b="1" dirty="0">
                <a:solidFill>
                  <a:schemeClr val="tx1"/>
                </a:solidFill>
                <a:cs typeface="+mj-cs"/>
              </a:rPr>
              <a:t>التركيب الكيميائي للكائنات الحية</a:t>
            </a:r>
            <a:endParaRPr lang="en-US" sz="8800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</a:pPr>
            <a:r>
              <a:rPr lang="ar-SA" b="1" dirty="0">
                <a:latin typeface="Times New Roman" pitchFamily="18" charset="0"/>
                <a:ea typeface="Calibri"/>
                <a:cs typeface="Times New Roman" pitchFamily="18" charset="0"/>
              </a:rPr>
              <a:t>3- 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الدهون (</a:t>
            </a:r>
            <a:r>
              <a:rPr lang="en-US" b="1" u="sng" dirty="0">
                <a:latin typeface="Times New Roman" pitchFamily="18" charset="0"/>
                <a:ea typeface="Calibri"/>
                <a:cs typeface="Times New Roman" pitchFamily="18" charset="0"/>
              </a:rPr>
              <a:t>Lipids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u="sng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7861"/>
            <a:ext cx="8507288" cy="5217443"/>
          </a:xfrm>
        </p:spPr>
        <p:txBody>
          <a:bodyPr>
            <a:normAutofit/>
          </a:bodyPr>
          <a:lstStyle/>
          <a:p>
            <a:pPr lvl="0" algn="just"/>
            <a:r>
              <a:rPr lang="ar-SA" dirty="0">
                <a:latin typeface="Times New Roman" pitchFamily="18" charset="0"/>
                <a:cs typeface="Times New Roman" pitchFamily="18" charset="0"/>
              </a:rPr>
              <a:t>مركبات عضوية تتكون من الكربون والهيدروجين والأكسجين.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dirty="0">
                <a:latin typeface="Times New Roman" pitchFamily="18" charset="0"/>
                <a:cs typeface="Times New Roman" pitchFamily="18" charset="0"/>
              </a:rPr>
              <a:t>لا تذوب في الماء لكنها تذوب في المذيبات العضوية مثل الكحول.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dirty="0">
                <a:latin typeface="Times New Roman" pitchFamily="18" charset="0"/>
                <a:cs typeface="Times New Roman" pitchFamily="18" charset="0"/>
              </a:rPr>
              <a:t>تتكون نتيجة ارتباط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الجليسرول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مع الأحماض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الدهنية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بروابط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أستيرية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Ester bonds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89" name="Picture 1" descr="E:\Wael Documents\AA محاضرات\الأحياء العامة\صور\enzymes\20170927_200630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31468"/>
            <a:ext cx="8020050" cy="3009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84984"/>
            <a:ext cx="8507288" cy="3456384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ar-SA" b="1" dirty="0">
                <a:latin typeface="Times New Roman" pitchFamily="18" charset="0"/>
                <a:cs typeface="Times New Roman" pitchFamily="18" charset="0"/>
              </a:rPr>
              <a:t>أمثلة الدهون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: الزيوت النباتية والحيوانية والشمع والشحم.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b="1" dirty="0">
                <a:latin typeface="Times New Roman" pitchFamily="18" charset="0"/>
                <a:cs typeface="Times New Roman" pitchFamily="18" charset="0"/>
              </a:rPr>
              <a:t>المصادر النباتية للدهون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: بذور القطن والسمسم والكتان ودوار الشمس والخروع.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b="1" dirty="0">
                <a:latin typeface="Times New Roman" pitchFamily="18" charset="0"/>
                <a:cs typeface="Times New Roman" pitchFamily="18" charset="0"/>
              </a:rPr>
              <a:t>المصادر الحيوانية للدهون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: الحليب وصفار البيض.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ar-SA" b="1" u="sng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ar-SA" b="1" u="sng" dirty="0">
                <a:latin typeface="Times New Roman" pitchFamily="18" charset="0"/>
                <a:cs typeface="Times New Roman" pitchFamily="18" charset="0"/>
              </a:rPr>
              <a:t>أهمية الدهون للكائن الحي:</a:t>
            </a:r>
            <a:endParaRPr lang="en-US" b="1" u="sng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SA" dirty="0">
                <a:latin typeface="Times New Roman" pitchFamily="18" charset="0"/>
                <a:cs typeface="Times New Roman" pitchFamily="18" charset="0"/>
              </a:rPr>
              <a:t>أحد المكونات الأساسية لغشاء الخلية والأنسجة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الدهنية.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SA" dirty="0">
                <a:latin typeface="Times New Roman" pitchFamily="18" charset="0"/>
                <a:cs typeface="Times New Roman" pitchFamily="18" charset="0"/>
              </a:rPr>
              <a:t>تعتبر من المصادر الجيدة للطاقة بالجسم بعد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الكربوهيدرات.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SA" dirty="0">
                <a:latin typeface="Times New Roman" pitchFamily="18" charset="0"/>
                <a:cs typeface="Times New Roman" pitchFamily="18" charset="0"/>
              </a:rPr>
              <a:t>بعضها يدخل في تركيب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الهرمونات.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ar-SA" dirty="0">
                <a:latin typeface="Times New Roman" pitchFamily="18" charset="0"/>
                <a:cs typeface="Times New Roman" pitchFamily="18" charset="0"/>
              </a:rPr>
              <a:t>تعمل الدهون كعازل للحرارة وممتص للصدمات.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</a:pPr>
            <a:r>
              <a:rPr lang="ar-SA" b="1" dirty="0">
                <a:latin typeface="Times New Roman" pitchFamily="18" charset="0"/>
                <a:ea typeface="Calibri"/>
                <a:cs typeface="Times New Roman" pitchFamily="18" charset="0"/>
              </a:rPr>
              <a:t>3- 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الدهون (</a:t>
            </a:r>
            <a:r>
              <a:rPr lang="en-US" b="1" u="sng" dirty="0">
                <a:latin typeface="Times New Roman" pitchFamily="18" charset="0"/>
                <a:ea typeface="Calibri"/>
                <a:cs typeface="Times New Roman" pitchFamily="18" charset="0"/>
              </a:rPr>
              <a:t>Lipids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u="sng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908720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ar-SA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تتكون الأحماض </a:t>
            </a:r>
            <a:r>
              <a:rPr lang="ar-SA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الدهنية</a:t>
            </a:r>
            <a:r>
              <a:rPr lang="ar-SA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من سلسلة </a:t>
            </a:r>
            <a:r>
              <a:rPr lang="ar-SA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هيدروكربونية</a:t>
            </a:r>
            <a:r>
              <a:rPr lang="ar-SA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تنتهي بمجموعة </a:t>
            </a:r>
            <a:r>
              <a:rPr lang="ar-SA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كاربوكسيل</a:t>
            </a:r>
            <a:r>
              <a:rPr lang="ar-SA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COOH</a:t>
            </a:r>
            <a:r>
              <a:rPr lang="ar-SA" sz="27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7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E:\Wael Documents\AA محاضرات\الأحياء العامة\صور\enzymes\20170927_200611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44824"/>
            <a:ext cx="6192687" cy="13753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0622"/>
            <a:ext cx="8229600" cy="778098"/>
          </a:xfrm>
        </p:spPr>
        <p:txBody>
          <a:bodyPr>
            <a:normAutofit/>
          </a:bodyPr>
          <a:lstStyle/>
          <a:p>
            <a:r>
              <a:rPr lang="ar-SA" b="1" u="sng" dirty="0"/>
              <a:t>مناقشة عامة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21744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2400" dirty="0">
                <a:latin typeface="Times New Roman"/>
                <a:ea typeface="Calibri"/>
                <a:cs typeface="Times New Roman"/>
              </a:rPr>
              <a:t>يتغير تركيب البروتين عند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تسخينه  (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Protein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denaturation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) مثلما يحدث عند تسخين زلال البيض أو تسخين قطعة لحم.</a:t>
            </a:r>
          </a:p>
          <a:p>
            <a:pPr algn="just">
              <a:lnSpc>
                <a:spcPct val="150000"/>
              </a:lnSpc>
            </a:pPr>
            <a:r>
              <a:rPr lang="ar-SA" sz="2400" dirty="0">
                <a:latin typeface="Times New Roman"/>
                <a:ea typeface="Calibri"/>
                <a:cs typeface="Times New Roman"/>
              </a:rPr>
              <a:t>يحدث ارتفاع لدرجة حرارة الجسم حتى يحدث تغيير لتركيب البروتينات في أجسام البكتريا والجراثيم المسببة للأمراض كوسيلة مناعية لمقاومة وقتل تلك الكائنات.</a:t>
            </a:r>
            <a:endParaRPr lang="en-US" sz="2400" dirty="0">
              <a:latin typeface="Times New Roman"/>
              <a:ea typeface="Calibri"/>
              <a:cs typeface="Traditional Arabic"/>
            </a:endParaRPr>
          </a:p>
          <a:p>
            <a:pPr algn="just">
              <a:lnSpc>
                <a:spcPct val="150000"/>
              </a:lnSpc>
            </a:pPr>
            <a:r>
              <a:rPr lang="ar-SA" sz="2400" dirty="0">
                <a:latin typeface="Times New Roman"/>
                <a:ea typeface="Calibri"/>
                <a:cs typeface="Times New Roman"/>
              </a:rPr>
              <a:t>تعتمد طرق هضم المركبات العضوية في الطعام على مبدأ تكسيرها وتحويلها من مركبات معقدة إلى مركبات بسيطة يسهل امتصاصها داخل الجسم:</a:t>
            </a:r>
            <a:endParaRPr lang="en-US" sz="2400" dirty="0">
              <a:latin typeface="Times New Roman"/>
              <a:ea typeface="Calibri"/>
              <a:cs typeface="Traditional Arabic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ar-SA" sz="2400" b="1" dirty="0">
                <a:latin typeface="Times New Roman"/>
                <a:ea typeface="Calibri"/>
                <a:cs typeface="Times New Roman"/>
              </a:rPr>
              <a:t>هضم </a:t>
            </a:r>
            <a:r>
              <a:rPr lang="ar-SA" sz="2400" b="1" dirty="0" err="1">
                <a:latin typeface="Times New Roman"/>
                <a:ea typeface="Calibri"/>
                <a:cs typeface="Times New Roman"/>
              </a:rPr>
              <a:t>الكربوهيدرات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: كسر الروابط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الجليكوسيدية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لتفكيك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الكربوهيدرات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إلى سكريات احادية.</a:t>
            </a:r>
            <a:endParaRPr lang="en-US" sz="2400" dirty="0">
              <a:latin typeface="Times New Roman"/>
              <a:ea typeface="Calibri"/>
              <a:cs typeface="Traditional Arabic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ar-SA" sz="2400" b="1" dirty="0">
                <a:latin typeface="Times New Roman"/>
                <a:ea typeface="Calibri"/>
                <a:cs typeface="Times New Roman"/>
              </a:rPr>
              <a:t>هضم البروتينات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: كسر الروابط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الببتيدية</a:t>
            </a:r>
            <a:r>
              <a:rPr lang="ar-SA" sz="2400">
                <a:latin typeface="Times New Roman"/>
                <a:ea typeface="Calibri"/>
                <a:cs typeface="Times New Roman"/>
              </a:rPr>
              <a:t> لتفكيك 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البروتين إلى أحماض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أمينية.</a:t>
            </a:r>
            <a:endParaRPr lang="ar-SA" sz="2400" dirty="0">
              <a:latin typeface="Times New Roman"/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buFont typeface="+mj-lt"/>
              <a:buAutoNum type="arabicPeriod"/>
            </a:pPr>
            <a:r>
              <a:rPr lang="ar-SA" sz="2400" b="1" dirty="0">
                <a:ea typeface="Calibri"/>
                <a:cs typeface="Times New Roman"/>
              </a:rPr>
              <a:t>هضم الدهون</a:t>
            </a:r>
            <a:r>
              <a:rPr lang="ar-SA" sz="2400" dirty="0">
                <a:ea typeface="Calibri"/>
                <a:cs typeface="Times New Roman"/>
              </a:rPr>
              <a:t>: كسر الروابط </a:t>
            </a:r>
            <a:r>
              <a:rPr lang="ar-SA" sz="2400" dirty="0" err="1">
                <a:ea typeface="Calibri"/>
                <a:cs typeface="Times New Roman"/>
              </a:rPr>
              <a:t>الأستيرية</a:t>
            </a:r>
            <a:r>
              <a:rPr lang="ar-SA" sz="2400" dirty="0">
                <a:ea typeface="Calibri"/>
                <a:cs typeface="Times New Roman"/>
              </a:rPr>
              <a:t> لتفكيك الدهون إلى أحماض </a:t>
            </a:r>
            <a:r>
              <a:rPr lang="ar-SA" sz="2400" dirty="0" err="1">
                <a:ea typeface="Calibri"/>
                <a:cs typeface="Times New Roman"/>
              </a:rPr>
              <a:t>دهنية</a:t>
            </a:r>
            <a:r>
              <a:rPr lang="ar-SA" sz="2400" dirty="0">
                <a:ea typeface="Calibri"/>
                <a:cs typeface="Times New Roman"/>
              </a:rPr>
              <a:t> </a:t>
            </a:r>
            <a:r>
              <a:rPr lang="ar-SA" sz="2400" dirty="0" err="1">
                <a:ea typeface="Calibri"/>
                <a:cs typeface="Times New Roman"/>
              </a:rPr>
              <a:t>وجليسرول.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30622"/>
            <a:ext cx="8229600" cy="778098"/>
          </a:xfrm>
        </p:spPr>
        <p:txBody>
          <a:bodyPr>
            <a:normAutofit/>
          </a:bodyPr>
          <a:lstStyle/>
          <a:p>
            <a:r>
              <a:rPr lang="ar-SA" b="1" u="sng" dirty="0"/>
              <a:t>مناقشة عامة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947861"/>
            <a:ext cx="8712968" cy="1905075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Times New Roman"/>
              <a:buChar char="-"/>
            </a:pPr>
            <a:r>
              <a:rPr lang="ar-SA" sz="2400" dirty="0">
                <a:latin typeface="Times New Roman"/>
                <a:ea typeface="Calibri"/>
                <a:cs typeface="Times New Roman"/>
              </a:rPr>
              <a:t>تحتوي مساحيق الغسيل على انزيمات هاضمة تقوم بتفكيك البقع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والأوساخ 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(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الكربوهيدرات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–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البروتينات 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- الدهون) من على الملابس بطريقة مشابهة لطرق الهضم داخل الجسم دون أن تضر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الألياف 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(الخيوط) التي تتكون منها الملابس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نفسها.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0" name="Picture 2" descr="E:\Wael Documents\AA محاضرات\الأحياء العامة\صور\enzymes\Advantage+of+biological+detergen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3024336"/>
            <a:ext cx="5052053" cy="3789040"/>
          </a:xfrm>
          <a:prstGeom prst="rect">
            <a:avLst/>
          </a:prstGeom>
          <a:noFill/>
        </p:spPr>
      </p:pic>
      <p:pic>
        <p:nvPicPr>
          <p:cNvPr id="37891" name="Picture 3" descr="E:\Wael Documents\AA محاضرات\الأحياء العامة\صور\enzymes\b235-making-use-of-enzymes-2-6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4291" y="3068960"/>
            <a:ext cx="3852205" cy="19442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686800" cy="634082"/>
          </a:xfrm>
        </p:spPr>
        <p:txBody>
          <a:bodyPr>
            <a:normAutofit fontScale="90000"/>
          </a:bodyPr>
          <a:lstStyle/>
          <a:p>
            <a:r>
              <a:rPr lang="ar-SA" b="1" u="sng" dirty="0"/>
              <a:t>الجزء العملي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47861"/>
            <a:ext cx="8784976" cy="3345235"/>
          </a:xfrm>
        </p:spPr>
        <p:txBody>
          <a:bodyPr>
            <a:normAutofit fontScale="925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ar-SA" b="1" u="sng" dirty="0">
                <a:cs typeface="+mj-cs"/>
              </a:rPr>
              <a:t>الفحص المجهري لحبيبات النشا من </a:t>
            </a:r>
            <a:r>
              <a:rPr lang="ar-SA" b="1" u="sng" dirty="0" err="1">
                <a:cs typeface="+mj-cs"/>
              </a:rPr>
              <a:t>البطاطس:</a:t>
            </a:r>
            <a:endParaRPr lang="ar-SA" b="1" u="sng" dirty="0">
              <a:cs typeface="+mj-cs"/>
            </a:endParaRPr>
          </a:p>
          <a:p>
            <a:pPr marL="404813" indent="-179388" algn="just"/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ضع قطرة من عصارة البطاطس على شريحة زجاجية </a:t>
            </a:r>
            <a:r>
              <a:rPr lang="ar-SA" sz="2400" dirty="0" err="1">
                <a:latin typeface="Times New Roman" pitchFamily="18" charset="0"/>
                <a:cs typeface="Times New Roman" pitchFamily="18" charset="0"/>
              </a:rPr>
              <a:t>واضف</a:t>
            </a:r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 قطرة ماء </a:t>
            </a:r>
            <a:r>
              <a:rPr lang="ar-SA" sz="2400" dirty="0" err="1">
                <a:latin typeface="Times New Roman" pitchFamily="18" charset="0"/>
                <a:cs typeface="Times New Roman" pitchFamily="18" charset="0"/>
              </a:rPr>
              <a:t>عليها.</a:t>
            </a:r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 غطها بغطاء الشريحة وافحصها على المجهر.</a:t>
            </a:r>
          </a:p>
          <a:p>
            <a:pPr marL="282575" indent="1588" algn="just">
              <a:buNone/>
            </a:pPr>
            <a:r>
              <a:rPr lang="ar-SA" sz="2400" b="1" u="sng" dirty="0">
                <a:latin typeface="Times New Roman" pitchFamily="18" charset="0"/>
                <a:cs typeface="Times New Roman" pitchFamily="18" charset="0"/>
              </a:rPr>
              <a:t>لاحظ </a:t>
            </a:r>
            <a:r>
              <a:rPr lang="ar-SA" sz="2400" b="1" u="sng" dirty="0" err="1">
                <a:latin typeface="Times New Roman" pitchFamily="18" charset="0"/>
                <a:cs typeface="Times New Roman" pitchFamily="18" charset="0"/>
              </a:rPr>
              <a:t>أن:</a:t>
            </a:r>
            <a:endParaRPr lang="ar-SA" sz="2400" b="1" u="sng" dirty="0">
              <a:latin typeface="Times New Roman" pitchFamily="18" charset="0"/>
              <a:cs typeface="Times New Roman" pitchFamily="18" charset="0"/>
            </a:endParaRPr>
          </a:p>
          <a:p>
            <a:pPr marL="282575" indent="1588" algn="just"/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أغلب حبيبات النشا من 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النوع </a:t>
            </a:r>
            <a:r>
              <a:rPr lang="ar-SA" sz="2400" b="1" dirty="0" err="1">
                <a:latin typeface="Times New Roman" pitchFamily="18" charset="0"/>
                <a:cs typeface="Times New Roman" pitchFamily="18" charset="0"/>
              </a:rPr>
              <a:t>البسيط </a:t>
            </a:r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(شكلها بيضاوي ومحاطة بعدة طبقات من أغلفة نشوية</a:t>
            </a:r>
            <a:r>
              <a:rPr lang="ar-SA" sz="2400" dirty="0" err="1">
                <a:latin typeface="Times New Roman" pitchFamily="18" charset="0"/>
                <a:cs typeface="Times New Roman" pitchFamily="18" charset="0"/>
              </a:rPr>
              <a:t>).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  <a:p>
            <a:pPr marL="282575" indent="1588" algn="just"/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 عدد قليل من الحبيبات </a:t>
            </a:r>
            <a:r>
              <a:rPr lang="ar-SA" sz="2400" b="1" dirty="0">
                <a:latin typeface="Times New Roman" pitchFamily="18" charset="0"/>
                <a:cs typeface="Times New Roman" pitchFamily="18" charset="0"/>
              </a:rPr>
              <a:t>نصف </a:t>
            </a:r>
            <a:r>
              <a:rPr lang="ar-SA" sz="2400" b="1" dirty="0" err="1">
                <a:latin typeface="Times New Roman" pitchFamily="18" charset="0"/>
                <a:cs typeface="Times New Roman" pitchFamily="18" charset="0"/>
              </a:rPr>
              <a:t>المركبة </a:t>
            </a:r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(تتكون من حبيبتين أو أكثر ومحاطة بعدة طبقات مشتركة من أغلفة نشوية</a:t>
            </a:r>
            <a:r>
              <a:rPr lang="ar-SA" sz="2400" dirty="0" err="1">
                <a:latin typeface="Times New Roman" pitchFamily="18" charset="0"/>
                <a:cs typeface="Times New Roman" pitchFamily="18" charset="0"/>
              </a:rPr>
              <a:t>).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  <a:p>
            <a:pPr marL="282575" indent="1588" algn="just"/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عدد قليل من الحبيبات </a:t>
            </a:r>
            <a:r>
              <a:rPr lang="ar-SA" sz="2400" b="1" dirty="0" err="1">
                <a:latin typeface="Times New Roman" pitchFamily="18" charset="0"/>
                <a:cs typeface="Times New Roman" pitchFamily="18" charset="0"/>
              </a:rPr>
              <a:t>المركبة </a:t>
            </a:r>
            <a:r>
              <a:rPr lang="ar-SA" sz="2400" dirty="0">
                <a:latin typeface="Times New Roman" pitchFamily="18" charset="0"/>
                <a:cs typeface="Times New Roman" pitchFamily="18" charset="0"/>
              </a:rPr>
              <a:t>(تتكون من حبيبتين أو أكثر ولكنها غير محاطة بأغلفة مشتركة</a:t>
            </a:r>
            <a:r>
              <a:rPr lang="ar-SA" sz="2400" dirty="0" err="1">
                <a:latin typeface="Times New Roman" pitchFamily="18" charset="0"/>
                <a:cs typeface="Times New Roman" pitchFamily="18" charset="0"/>
              </a:rPr>
              <a:t>).</a:t>
            </a:r>
            <a:endParaRPr lang="ar-S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 descr="E:\Wael Documents\AA محاضرات\الأحياء العامة\صور\enzymes\20170927_200208.jpg"/>
          <p:cNvPicPr>
            <a:picLocks noChangeAspect="1" noChangeArrowheads="1"/>
          </p:cNvPicPr>
          <p:nvPr/>
        </p:nvPicPr>
        <p:blipFill>
          <a:blip r:embed="rId2" cstate="print">
            <a:lum bright="10000" contrast="10000"/>
          </a:blip>
          <a:srcRect/>
          <a:stretch>
            <a:fillRect/>
          </a:stretch>
        </p:blipFill>
        <p:spPr bwMode="auto">
          <a:xfrm>
            <a:off x="1331640" y="4221088"/>
            <a:ext cx="6336704" cy="2512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686800" cy="634082"/>
          </a:xfrm>
        </p:spPr>
        <p:txBody>
          <a:bodyPr>
            <a:normAutofit fontScale="90000"/>
          </a:bodyPr>
          <a:lstStyle/>
          <a:p>
            <a:r>
              <a:rPr lang="ar-SA" b="1" u="sng" dirty="0"/>
              <a:t>الجزء العملي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47861"/>
            <a:ext cx="8640960" cy="5577483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ar-SA" b="1" u="sng" dirty="0">
                <a:latin typeface="Times New Roman" pitchFamily="18" charset="0"/>
                <a:cs typeface="Times New Roman" pitchFamily="18" charset="0"/>
              </a:rPr>
              <a:t>الكشف عن النشا باستخدام محلول </a:t>
            </a:r>
            <a:r>
              <a:rPr lang="ar-SA" b="1" u="sng" dirty="0" err="1">
                <a:latin typeface="Times New Roman" pitchFamily="18" charset="0"/>
                <a:cs typeface="Times New Roman" pitchFamily="18" charset="0"/>
              </a:rPr>
              <a:t>اليود:</a:t>
            </a:r>
            <a:endParaRPr lang="ar-SA" b="1" u="sng" dirty="0">
              <a:latin typeface="Times New Roman" pitchFamily="18" charset="0"/>
              <a:cs typeface="Times New Roman" pitchFamily="18" charset="0"/>
            </a:endParaRPr>
          </a:p>
          <a:p>
            <a:pPr marL="284163" indent="-225425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أضف قطرة من محلول اليود المخفف بجوار غطاء الشريحة على نفس شريحة عصارة البطاطس التي قمت بتجهيزها.</a:t>
            </a:r>
          </a:p>
          <a:p>
            <a:pPr marL="284163" indent="-225425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أعد فحص الشريحة على المجهر مرة أخرى.</a:t>
            </a:r>
          </a:p>
          <a:p>
            <a:pPr marL="284163" indent="-225425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قم بتدوين ملاحظاتك ومشاهداتك.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ar-SA" b="1" u="sng" dirty="0">
                <a:latin typeface="Times New Roman" pitchFamily="18" charset="0"/>
                <a:cs typeface="Times New Roman" pitchFamily="18" charset="0"/>
              </a:rPr>
              <a:t>اختبار بقعة الزيت أو الدهن على ورقة ترشيح أو أي ورقة </a:t>
            </a:r>
            <a:r>
              <a:rPr lang="ar-SA" b="1" u="sng" dirty="0" err="1">
                <a:latin typeface="Times New Roman" pitchFamily="18" charset="0"/>
                <a:cs typeface="Times New Roman" pitchFamily="18" charset="0"/>
              </a:rPr>
              <a:t>عادية:</a:t>
            </a:r>
            <a:endParaRPr lang="ar-SA" b="1" u="sng" dirty="0">
              <a:latin typeface="Times New Roman" pitchFamily="18" charset="0"/>
              <a:cs typeface="Times New Roman" pitchFamily="18" charset="0"/>
            </a:endParaRPr>
          </a:p>
          <a:p>
            <a:pPr marL="284163" indent="-163513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ضع قطرة واحدة من الزيت على ورقة كراس عادية.</a:t>
            </a:r>
          </a:p>
          <a:p>
            <a:pPr marL="284163" indent="-163513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ضع قطرة ماء على الطرف الأخر من الورقة.</a:t>
            </a:r>
          </a:p>
          <a:p>
            <a:pPr marL="284163" indent="-163513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اترك الورقة عدة دقائق لتجف ثم أفحصها بعينك.</a:t>
            </a:r>
          </a:p>
          <a:p>
            <a:pPr marL="284163" indent="-163513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قم بتدوين ملاحظاتك ومشاهداتك.</a:t>
            </a:r>
          </a:p>
          <a:p>
            <a:pPr algn="just">
              <a:buNone/>
            </a:pPr>
            <a:endParaRPr lang="ar-SA" sz="1200" dirty="0">
              <a:latin typeface="Times New Roman" pitchFamily="18" charset="0"/>
              <a:cs typeface="Times New Roman" pitchFamily="18" charset="0"/>
            </a:endParaRPr>
          </a:p>
          <a:p>
            <a:pPr marL="119063" indent="1588" algn="just">
              <a:buNone/>
            </a:pPr>
            <a:r>
              <a:rPr lang="ar-SA" b="1" dirty="0">
                <a:latin typeface="Times New Roman" pitchFamily="18" charset="0"/>
                <a:cs typeface="Times New Roman" pitchFamily="18" charset="0"/>
              </a:rPr>
              <a:t>برجاء تقديم تقرير عن المشاهدات والملاحظات للتجارب التي تم عملها وتصحيحه قبل مغادرة </a:t>
            </a:r>
            <a:r>
              <a:rPr lang="ar-SA" b="1" dirty="0" err="1">
                <a:latin typeface="Times New Roman" pitchFamily="18" charset="0"/>
                <a:cs typeface="Times New Roman" pitchFamily="18" charset="0"/>
              </a:rPr>
              <a:t>المعمل.</a:t>
            </a:r>
            <a:r>
              <a:rPr lang="ar-SA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 descr="E:\Wael Documents\AA محاضرات\الأحياء العامة\صور\enzymes\orgniz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5472608" cy="583264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880" y="476672"/>
            <a:ext cx="5400600" cy="1368152"/>
          </a:xfrm>
        </p:spPr>
        <p:txBody>
          <a:bodyPr>
            <a:noAutofit/>
          </a:bodyPr>
          <a:lstStyle/>
          <a:p>
            <a:r>
              <a:rPr lang="ar-SA" sz="2800" b="1" u="sng" dirty="0"/>
              <a:t>التدرج الهرمي </a:t>
            </a:r>
            <a:r>
              <a:rPr lang="ar-SA" sz="2800" b="1" u="sng" dirty="0" err="1"/>
              <a:t>للحياة </a:t>
            </a:r>
            <a:br>
              <a:rPr lang="ar-SA" sz="2800" b="1" dirty="0" err="1"/>
            </a:br>
            <a:r>
              <a:rPr lang="ar-SA" sz="2800" b="1" dirty="0"/>
              <a:t>(مستويات </a:t>
            </a:r>
            <a:r>
              <a:rPr lang="ar-SA" sz="2800" b="1" dirty="0" err="1"/>
              <a:t>التعضية</a:t>
            </a:r>
            <a:r>
              <a:rPr lang="ar-SA" sz="2800" b="1" dirty="0"/>
              <a:t> – مبدأ التسلسل </a:t>
            </a:r>
            <a:r>
              <a:rPr lang="ar-SA" sz="2800" b="1" dirty="0" err="1"/>
              <a:t>التركيبي </a:t>
            </a:r>
            <a:r>
              <a:rPr lang="ar-SA" sz="2800" b="1" dirty="0"/>
              <a:t>– مبدأ </a:t>
            </a:r>
            <a:r>
              <a:rPr lang="ar-SA" sz="2800" b="1" dirty="0" err="1"/>
              <a:t>التعضي)</a:t>
            </a:r>
            <a:r>
              <a:rPr lang="ar-SA" sz="2800" b="1" dirty="0"/>
              <a:t> </a:t>
            </a:r>
            <a:endParaRPr lang="en-US" sz="2800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80112" y="4437112"/>
            <a:ext cx="3322712" cy="1224136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يمكن تلخيص 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مبدأ التسلسل التركيبي أو </a:t>
            </a:r>
            <a:r>
              <a:rPr lang="ar-SA" sz="2800" b="1" dirty="0" err="1">
                <a:latin typeface="Times New Roman" pitchFamily="18" charset="0"/>
                <a:cs typeface="Times New Roman" pitchFamily="18" charset="0"/>
              </a:rPr>
              <a:t>التعضي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كالتالي: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7812360" y="623731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5436096" y="6237312"/>
            <a:ext cx="2880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179512" y="6021288"/>
            <a:ext cx="8532440" cy="461665"/>
            <a:chOff x="467544" y="5373216"/>
            <a:chExt cx="8316416" cy="461665"/>
          </a:xfrm>
        </p:grpSpPr>
        <p:sp>
          <p:nvSpPr>
            <p:cNvPr id="9" name="Rectangle 8"/>
            <p:cNvSpPr/>
            <p:nvPr/>
          </p:nvSpPr>
          <p:spPr>
            <a:xfrm>
              <a:off x="467544" y="5373216"/>
              <a:ext cx="83164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ar-SA" sz="2400" b="1" dirty="0" err="1">
                  <a:latin typeface="Times New Roman" pitchFamily="18" charset="0"/>
                  <a:cs typeface="Times New Roman" pitchFamily="18" charset="0"/>
                </a:rPr>
                <a:t>ذرات</a:t>
              </a:r>
              <a:r>
                <a:rPr lang="ar-SA" sz="2400" b="1" dirty="0">
                  <a:latin typeface="Times New Roman" pitchFamily="18" charset="0"/>
                  <a:cs typeface="Times New Roman" pitchFamily="18" charset="0"/>
                </a:rPr>
                <a:t>      جزيئات     </a:t>
              </a:r>
              <a:r>
                <a:rPr lang="ar-SA" sz="2400" b="1" dirty="0" err="1">
                  <a:latin typeface="Times New Roman" pitchFamily="18" charset="0"/>
                  <a:cs typeface="Times New Roman" pitchFamily="18" charset="0"/>
                </a:rPr>
                <a:t>عضيات</a:t>
              </a:r>
              <a:r>
                <a:rPr lang="ar-SA" sz="2400" b="1" dirty="0">
                  <a:latin typeface="Times New Roman" pitchFamily="18" charset="0"/>
                  <a:cs typeface="Times New Roman" pitchFamily="18" charset="0"/>
                </a:rPr>
                <a:t>     خلايا       أنسجة     أعضاء      أجهزة      كائن حي</a:t>
              </a:r>
              <a:endParaRPr lang="en-US" sz="24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6660232" y="5589240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 flipH="1">
              <a:off x="4644008" y="5589240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H="1">
              <a:off x="3635896" y="5589240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>
              <a:off x="2573091" y="5589240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flipH="1">
              <a:off x="1590502" y="5589240"/>
              <a:ext cx="288032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507288" cy="572149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ar-SA" b="1" u="sng" dirty="0" err="1">
                <a:cs typeface="+mj-cs"/>
              </a:rPr>
              <a:t>ذرات</a:t>
            </a:r>
            <a:r>
              <a:rPr lang="ar-SA" b="1" u="sng" dirty="0">
                <a:cs typeface="+mj-cs"/>
              </a:rPr>
              <a:t> العناصر الضرورية </a:t>
            </a:r>
            <a:r>
              <a:rPr lang="ar-SA" b="1" u="sng" dirty="0" err="1">
                <a:cs typeface="+mj-cs"/>
              </a:rPr>
              <a:t>للحياة:</a:t>
            </a:r>
            <a:r>
              <a:rPr lang="ar-SA" dirty="0">
                <a:cs typeface="+mj-cs"/>
              </a:rPr>
              <a:t> </a:t>
            </a:r>
          </a:p>
          <a:p>
            <a:pPr marL="223838" indent="15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3000" dirty="0">
                <a:cs typeface="+mj-cs"/>
              </a:rPr>
              <a:t>توجد في أي كائن حي وتتمثل في ستة عناصر هي</a:t>
            </a:r>
          </a:p>
          <a:p>
            <a:pPr marL="223838" indent="15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3000" dirty="0" err="1">
                <a:cs typeface="+mj-cs"/>
              </a:rPr>
              <a:t>الهيدروجين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الكربون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الأكسجين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النيتروجين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الفوسفور</a:t>
            </a:r>
            <a:r>
              <a:rPr lang="ar-SA" sz="3000" dirty="0">
                <a:cs typeface="+mj-cs"/>
              </a:rPr>
              <a:t> – الكبريت </a:t>
            </a:r>
            <a:endParaRPr lang="ar-SA" sz="3000" b="1" u="sng" dirty="0">
              <a:cs typeface="+mj-cs"/>
            </a:endParaRPr>
          </a:p>
          <a:p>
            <a:pPr algn="just"/>
            <a:r>
              <a:rPr lang="ar-SA" b="1" u="sng" dirty="0">
                <a:cs typeface="+mj-cs"/>
              </a:rPr>
              <a:t>العناصر </a:t>
            </a:r>
            <a:r>
              <a:rPr lang="ar-SA" b="1" u="sng" dirty="0" err="1">
                <a:cs typeface="+mj-cs"/>
              </a:rPr>
              <a:t>المتفاوتة:</a:t>
            </a:r>
            <a:endParaRPr lang="ar-SA" b="1" u="sng" dirty="0">
              <a:cs typeface="+mj-cs"/>
            </a:endParaRPr>
          </a:p>
          <a:p>
            <a:pPr marL="223838" indent="15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3000" dirty="0">
                <a:cs typeface="+mj-cs"/>
              </a:rPr>
              <a:t>هي العناصر التي تدخل في تكوين اجسام الكائنات الحية ولكنها تتفاوت في نسب وجودها من كائن إلى آخر </a:t>
            </a:r>
          </a:p>
          <a:p>
            <a:pPr marL="223838" indent="15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3000" dirty="0">
                <a:cs typeface="+mj-cs"/>
              </a:rPr>
              <a:t>توجد في شكل أملاح ذائبة وهي: </a:t>
            </a:r>
            <a:r>
              <a:rPr lang="ar-SA" sz="3000" dirty="0" err="1">
                <a:cs typeface="+mj-cs"/>
              </a:rPr>
              <a:t>الصوديوم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البوتاسيوم</a:t>
            </a:r>
            <a:r>
              <a:rPr lang="ar-SA" sz="3000" dirty="0">
                <a:cs typeface="+mj-cs"/>
              </a:rPr>
              <a:t> – </a:t>
            </a:r>
            <a:r>
              <a:rPr lang="ar-SA" sz="3000" dirty="0" err="1">
                <a:cs typeface="+mj-cs"/>
              </a:rPr>
              <a:t>الكالسيوم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الماغنيسيوم</a:t>
            </a:r>
            <a:r>
              <a:rPr lang="ar-SA" sz="3000" dirty="0">
                <a:cs typeface="+mj-cs"/>
              </a:rPr>
              <a:t> – </a:t>
            </a:r>
            <a:r>
              <a:rPr lang="ar-SA" sz="3000" dirty="0" err="1">
                <a:cs typeface="+mj-cs"/>
              </a:rPr>
              <a:t>الكلور</a:t>
            </a:r>
            <a:r>
              <a:rPr lang="ar-SA" sz="3000" dirty="0">
                <a:cs typeface="+mj-cs"/>
              </a:rPr>
              <a:t> – الحديد </a:t>
            </a:r>
          </a:p>
          <a:p>
            <a:pPr algn="just"/>
            <a:r>
              <a:rPr lang="ar-SA" b="1" u="sng" dirty="0">
                <a:cs typeface="+mj-cs"/>
              </a:rPr>
              <a:t>العناصر </a:t>
            </a:r>
            <a:r>
              <a:rPr lang="ar-SA" b="1" u="sng" dirty="0" err="1">
                <a:cs typeface="+mj-cs"/>
              </a:rPr>
              <a:t>النادرة </a:t>
            </a:r>
            <a:r>
              <a:rPr lang="ar-SA" b="1" u="sng" dirty="0">
                <a:cs typeface="+mj-cs"/>
              </a:rPr>
              <a:t>(الآثار الفلزية</a:t>
            </a:r>
            <a:r>
              <a:rPr lang="ar-SA" b="1" u="sng" dirty="0" err="1">
                <a:cs typeface="+mj-cs"/>
              </a:rPr>
              <a:t>):</a:t>
            </a:r>
            <a:endParaRPr lang="ar-SA" b="1" u="sng" dirty="0">
              <a:cs typeface="+mj-cs"/>
            </a:endParaRPr>
          </a:p>
          <a:p>
            <a:pPr marL="223838" indent="15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ar-SA" sz="3000" dirty="0">
                <a:cs typeface="+mj-cs"/>
              </a:rPr>
              <a:t>مجموعة من العناصر التي تدخل في تكوين أجسام الكائنات الحية بنسب ضئيلة جدا وقد توجد في كائنات معينة دون الأخرى ومنها: </a:t>
            </a:r>
            <a:r>
              <a:rPr lang="ar-SA" sz="3000" dirty="0" err="1">
                <a:cs typeface="+mj-cs"/>
              </a:rPr>
              <a:t>اليود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الفلور</a:t>
            </a:r>
            <a:r>
              <a:rPr lang="ar-SA" sz="3000" dirty="0">
                <a:cs typeface="+mj-cs"/>
              </a:rPr>
              <a:t> – </a:t>
            </a:r>
            <a:r>
              <a:rPr lang="ar-SA" sz="3000" dirty="0" err="1">
                <a:cs typeface="+mj-cs"/>
              </a:rPr>
              <a:t>الزنك </a:t>
            </a:r>
            <a:r>
              <a:rPr lang="ar-SA" sz="3000" dirty="0">
                <a:cs typeface="+mj-cs"/>
              </a:rPr>
              <a:t>– </a:t>
            </a:r>
            <a:r>
              <a:rPr lang="ar-SA" sz="3000" dirty="0" err="1">
                <a:cs typeface="+mj-cs"/>
              </a:rPr>
              <a:t>المنجنيز</a:t>
            </a:r>
            <a:r>
              <a:rPr lang="ar-SA" sz="3000" dirty="0">
                <a:cs typeface="+mj-cs"/>
              </a:rPr>
              <a:t> – </a:t>
            </a:r>
            <a:r>
              <a:rPr lang="ar-SA" sz="3000" dirty="0" err="1">
                <a:cs typeface="+mj-cs"/>
              </a:rPr>
              <a:t>السليكون </a:t>
            </a:r>
            <a:r>
              <a:rPr lang="ar-SA" sz="3000" dirty="0">
                <a:cs typeface="+mj-cs"/>
              </a:rPr>
              <a:t>– النحاس</a:t>
            </a:r>
          </a:p>
          <a:p>
            <a:pPr algn="just">
              <a:buNone/>
            </a:pPr>
            <a:r>
              <a:rPr lang="ar-SA" b="1" u="sng" dirty="0">
                <a:cs typeface="+mj-cs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u="sng" dirty="0" err="1"/>
              <a:t>المركبات </a:t>
            </a:r>
            <a:r>
              <a:rPr lang="ar-SA" b="1" u="sng" dirty="0"/>
              <a:t>(الجزيئات) التي تدخل في تكوين جسم الكائن الحي </a:t>
            </a:r>
            <a:endParaRPr lang="en-US" b="1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1520" y="1556792"/>
            <a:ext cx="8651304" cy="4752528"/>
          </a:xfrm>
        </p:spPr>
        <p:txBody>
          <a:bodyPr>
            <a:noAutofit/>
          </a:bodyPr>
          <a:lstStyle/>
          <a:p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تتحد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ذرات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العناصر مع بعضها لتكوين جزيئات المركبات في جسم الكائن الحي.</a:t>
            </a:r>
          </a:p>
          <a:p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تمثل ذرة الكربون الجزء الأساسي في تكوين المركبات العضوية.</a:t>
            </a:r>
          </a:p>
          <a:p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يعتبر 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الماء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من أكثر المركبات شيوعا في جسم الكائن الحي.</a:t>
            </a:r>
          </a:p>
          <a:p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من المركبات الأخرى الأساسية في جسم الكائن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الحي:</a:t>
            </a:r>
            <a:endParaRPr lang="ar-SA" sz="2800" dirty="0">
              <a:latin typeface="Times New Roman" pitchFamily="18" charset="0"/>
              <a:cs typeface="Times New Roman" pitchFamily="18" charset="0"/>
            </a:endParaRPr>
          </a:p>
          <a:p>
            <a:pPr marL="749300" indent="-404813">
              <a:buFont typeface="+mj-lt"/>
              <a:buAutoNum type="arabicPeriod"/>
            </a:pPr>
            <a:r>
              <a:rPr lang="ar-SA" sz="2800" b="1" dirty="0" err="1">
                <a:latin typeface="Times New Roman" pitchFamily="18" charset="0"/>
                <a:cs typeface="Times New Roman" pitchFamily="18" charset="0"/>
              </a:rPr>
              <a:t>الكربوهيدرات</a:t>
            </a: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 (السكريات</a:t>
            </a:r>
            <a:r>
              <a:rPr lang="ar-SA" sz="2800" b="1" dirty="0" err="1">
                <a:latin typeface="Times New Roman" pitchFamily="18" charset="0"/>
                <a:cs typeface="Times New Roman" pitchFamily="18" charset="0"/>
              </a:rPr>
              <a:t>)</a:t>
            </a:r>
            <a:endParaRPr lang="ar-SA" sz="2800" b="1" dirty="0">
              <a:latin typeface="Times New Roman" pitchFamily="18" charset="0"/>
              <a:cs typeface="Times New Roman" pitchFamily="18" charset="0"/>
            </a:endParaRPr>
          </a:p>
          <a:p>
            <a:pPr marL="749300" indent="-404813">
              <a:buFont typeface="+mj-lt"/>
              <a:buAutoNum type="arabicPeriod"/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البروتينات</a:t>
            </a:r>
          </a:p>
          <a:p>
            <a:pPr marL="749300" indent="-404813">
              <a:buFont typeface="+mj-lt"/>
              <a:buAutoNum type="arabicPeriod"/>
            </a:pPr>
            <a:r>
              <a:rPr lang="ar-SA" sz="2800" b="1" dirty="0">
                <a:latin typeface="Times New Roman" pitchFamily="18" charset="0"/>
                <a:cs typeface="Times New Roman" pitchFamily="18" charset="0"/>
              </a:rPr>
              <a:t>الدهون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ar-SA" b="1" dirty="0">
                <a:ea typeface="Calibri"/>
              </a:rPr>
              <a:t>1- </a:t>
            </a:r>
            <a:r>
              <a:rPr lang="ar-SA" b="1" u="sng" dirty="0" err="1">
                <a:ea typeface="Calibri"/>
              </a:rPr>
              <a:t>الكربوهيدرات</a:t>
            </a:r>
            <a:r>
              <a:rPr lang="ar-SA" b="1" u="sng" dirty="0">
                <a:ea typeface="Calibri"/>
              </a:rPr>
              <a:t> (السكريات</a:t>
            </a:r>
            <a:r>
              <a:rPr lang="ar-SA" b="1" u="sng" dirty="0" err="1">
                <a:ea typeface="Calibri"/>
              </a:rPr>
              <a:t>)</a:t>
            </a:r>
            <a:br>
              <a:rPr lang="ar-SA" b="1" u="sng" dirty="0">
                <a:ea typeface="Calibri"/>
              </a:rPr>
            </a:br>
            <a:r>
              <a:rPr lang="ar-SA" b="1" u="sng" dirty="0">
                <a:ea typeface="Calibri"/>
              </a:rPr>
              <a:t> </a:t>
            </a:r>
            <a:r>
              <a:rPr lang="ar-SA" b="1" u="sng" dirty="0" err="1">
                <a:ea typeface="Calibri"/>
              </a:rPr>
              <a:t>(</a:t>
            </a:r>
            <a:r>
              <a:rPr lang="en-US" b="1" u="sng" dirty="0">
                <a:latin typeface="Times New Roman"/>
                <a:ea typeface="Calibri"/>
              </a:rPr>
              <a:t>Carbohydrates - </a:t>
            </a:r>
            <a:r>
              <a:rPr lang="en-US" b="1" u="sng" dirty="0" err="1">
                <a:latin typeface="Times New Roman"/>
                <a:ea typeface="Calibri"/>
              </a:rPr>
              <a:t>Saccharides</a:t>
            </a:r>
            <a:r>
              <a:rPr lang="ar-SA" b="1" u="sng" dirty="0" err="1">
                <a:latin typeface="Times New Roman"/>
                <a:ea typeface="Calibri"/>
              </a:rPr>
              <a:t>)</a:t>
            </a:r>
            <a:endParaRPr lang="en-US" b="1" u="sng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323528" y="1484784"/>
            <a:ext cx="864096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4163" marR="0" lvl="0" indent="-284163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مركبات عضوية تتكون من الكربون والهيدروجين والأكسجين.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284163" marR="0" lvl="0" indent="-2841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تعتبر مصدر رئيسي للطاقة التي يحتاجها الكائن الحي.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284163" marR="0" lvl="0" indent="-2841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أنواع </a:t>
            </a:r>
            <a:r>
              <a:rPr kumimoji="0" lang="ar-SA" sz="32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الكربوهيدرات:</a:t>
            </a:r>
            <a:endParaRPr kumimoji="0" lang="en-US" sz="3200" b="1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514350" marR="0" lvl="0" indent="-51435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سكريات أحادية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: مثل الجلوكوز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والفركتوز.</a:t>
            </a:r>
            <a:endParaRPr lang="ar-SA" sz="3200" dirty="0">
              <a:latin typeface="Arial" pitchFamily="34" charset="0"/>
              <a:cs typeface="+mj-cs"/>
            </a:endParaRPr>
          </a:p>
          <a:p>
            <a:pPr marL="514350" marR="0" lvl="0" indent="-51435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سكريات ثنائية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: مثل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السكروز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والمالتوز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واللاكتوز</a:t>
            </a:r>
            <a:endParaRPr lang="ar-SA" sz="3200" dirty="0">
              <a:latin typeface="Arial" pitchFamily="34" charset="0"/>
              <a:cs typeface="+mj-cs"/>
            </a:endParaRPr>
          </a:p>
          <a:p>
            <a:pPr marL="514350" marR="0" lvl="0" indent="-51435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ar-SA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سكريات متعددة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: مثل النشا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النباتي 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(النشا) والنشا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الحيواني 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(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الجليكوجين)</a:t>
            </a:r>
            <a:endParaRPr kumimoji="0" 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  <a:p>
            <a:pPr marL="284163" marR="0" lvl="0" indent="-284163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تتكون السكريات الثنائية والمتعددة من وحدتين أو أكثر من السكريات الأحادية مرتبطة مع بعضها بروابط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جليكوسيدية</a:t>
            </a:r>
            <a:r>
              <a:rPr kumimoji="0" lang="ar-S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(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Glycosidic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 bonds</a:t>
            </a:r>
            <a:r>
              <a:rPr kumimoji="0" lang="ar-SA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+mj-cs"/>
              </a:rPr>
              <a:t>).</a:t>
            </a:r>
            <a:endParaRPr kumimoji="0" lang="ar-S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44008" y="476672"/>
            <a:ext cx="4499992" cy="720080"/>
          </a:xfrm>
        </p:spPr>
        <p:txBody>
          <a:bodyPr>
            <a:normAutofit fontScale="90000"/>
          </a:bodyPr>
          <a:lstStyle/>
          <a:p>
            <a:r>
              <a:rPr lang="ar-SA" sz="3200" b="1" dirty="0">
                <a:ea typeface="Calibri"/>
              </a:rPr>
              <a:t>1- </a:t>
            </a:r>
            <a:r>
              <a:rPr lang="ar-SA" sz="3200" b="1" u="sng" dirty="0" err="1">
                <a:ea typeface="Calibri"/>
              </a:rPr>
              <a:t>الكربوهيدرات</a:t>
            </a:r>
            <a:r>
              <a:rPr lang="ar-SA" sz="3200" b="1" u="sng" dirty="0">
                <a:ea typeface="Calibri"/>
              </a:rPr>
              <a:t> (السكريات</a:t>
            </a:r>
            <a:r>
              <a:rPr lang="ar-SA" sz="3200" b="1" u="sng" dirty="0" err="1">
                <a:ea typeface="Calibri"/>
              </a:rPr>
              <a:t>)</a:t>
            </a:r>
            <a:br>
              <a:rPr lang="ar-SA" sz="3200" b="1" u="sng" dirty="0">
                <a:ea typeface="Calibri"/>
              </a:rPr>
            </a:br>
            <a:r>
              <a:rPr lang="ar-SA" sz="3200" b="1" u="sng" dirty="0">
                <a:ea typeface="Calibri"/>
              </a:rPr>
              <a:t> </a:t>
            </a:r>
            <a:r>
              <a:rPr lang="ar-SA" sz="3200" b="1" u="sng" dirty="0" err="1">
                <a:ea typeface="Calibri"/>
              </a:rPr>
              <a:t>(</a:t>
            </a:r>
            <a:r>
              <a:rPr lang="en-US" sz="3200" b="1" u="sng" dirty="0">
                <a:latin typeface="Times New Roman"/>
                <a:ea typeface="Calibri"/>
              </a:rPr>
              <a:t>Carbohydrates - </a:t>
            </a:r>
            <a:r>
              <a:rPr lang="en-US" sz="3200" b="1" u="sng" dirty="0" err="1">
                <a:latin typeface="Times New Roman"/>
                <a:ea typeface="Calibri"/>
              </a:rPr>
              <a:t>Saccharides</a:t>
            </a:r>
            <a:r>
              <a:rPr lang="ar-SA" sz="3200" b="1" u="sng" dirty="0" err="1">
                <a:latin typeface="Times New Roman"/>
                <a:ea typeface="Calibri"/>
              </a:rPr>
              <a:t>)</a:t>
            </a:r>
            <a:endParaRPr lang="en-US" sz="3200" b="1" u="sng" dirty="0"/>
          </a:p>
        </p:txBody>
      </p:sp>
      <p:pic>
        <p:nvPicPr>
          <p:cNvPr id="36871" name="Picture 7" descr="E:\Wael Documents\AA محاضرات\الأحياء العامة\صور\enzymes\Pictur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099332" cy="24980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36872" name="Picture 8" descr="E:\Wael Documents\AA محاضرات\الأحياء العامة\صور\enzymes\20170927_200430 - Cop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2492897"/>
            <a:ext cx="7380312" cy="22799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36873" name="Picture 9" descr="E:\Wael Documents\AA محاضرات\الأحياء العامة\صور\enzymes\20170927_2005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650201"/>
            <a:ext cx="4661644" cy="22077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</a:pPr>
            <a:r>
              <a:rPr lang="ar-SA" b="1" dirty="0">
                <a:latin typeface="Times New Roman" pitchFamily="18" charset="0"/>
                <a:ea typeface="Calibri"/>
                <a:cs typeface="Times New Roman" pitchFamily="18" charset="0"/>
              </a:rPr>
              <a:t>2- 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البروتينات (</a:t>
            </a:r>
            <a:r>
              <a:rPr lang="en-US" b="1" u="sng" dirty="0">
                <a:latin typeface="Times New Roman" pitchFamily="18" charset="0"/>
                <a:ea typeface="Calibri"/>
                <a:cs typeface="Times New Roman" pitchFamily="18" charset="0"/>
              </a:rPr>
              <a:t>Proteins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u="sng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507288" cy="3960440"/>
          </a:xfrm>
        </p:spPr>
        <p:txBody>
          <a:bodyPr>
            <a:noAutofit/>
          </a:bodyPr>
          <a:lstStyle/>
          <a:p>
            <a:pPr lvl="0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مركبات عضوية تتكون أساسا من الكربون والهيدروجين والأكسجين والنيتروجين وقد تحتوي بعض البروتينات زيادة على ذلك عناصر الكبريت والفسفور والحديد.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أكثر الجزيئات شيوعا في جسم الكائن الحي بعد الماء.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أعقد المركبات العضوية الموجودة في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الخلية.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ar-SA" dirty="0">
                <a:latin typeface="Times New Roman" pitchFamily="18" charset="0"/>
                <a:cs typeface="Times New Roman" pitchFamily="18" charset="0"/>
              </a:rPr>
              <a:t>تتكون من أحماض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أمينية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مرتبطة مع بعضها بروابط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ببتيدية</a:t>
            </a:r>
            <a:r>
              <a:rPr lang="ar-S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Peptide bonds</a:t>
            </a:r>
            <a:r>
              <a:rPr lang="ar-SA" dirty="0" err="1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3" name="Picture 1" descr="E:\Wael Documents\AA محاضرات\الأحياء العامة\صور\enzymes\20170927_200715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4437112"/>
            <a:ext cx="6264696" cy="23691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</a:pPr>
            <a:r>
              <a:rPr lang="ar-SA" b="1" dirty="0">
                <a:latin typeface="Times New Roman"/>
                <a:ea typeface="Calibri"/>
              </a:rPr>
              <a:t>2- </a:t>
            </a:r>
            <a:r>
              <a:rPr lang="ar-SA" b="1" u="sng" dirty="0" err="1">
                <a:latin typeface="Times New Roman"/>
                <a:ea typeface="Calibri"/>
              </a:rPr>
              <a:t>البروتينات (</a:t>
            </a:r>
            <a:r>
              <a:rPr lang="en-US" b="1" u="sng" dirty="0">
                <a:latin typeface="Times New Roman"/>
                <a:ea typeface="Calibri"/>
              </a:rPr>
              <a:t>Proteins</a:t>
            </a:r>
            <a:r>
              <a:rPr lang="ar-SA" b="1" u="sng" dirty="0" err="1">
                <a:latin typeface="Times New Roman"/>
                <a:ea typeface="Calibri"/>
              </a:rPr>
              <a:t>)</a:t>
            </a:r>
            <a:endParaRPr lang="en-US" sz="2800" u="sng" dirty="0">
              <a:latin typeface="Times New Roman"/>
              <a:ea typeface="Calibri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507288" cy="1800200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Times New Roman"/>
              <a:buChar char="-"/>
            </a:pPr>
            <a:r>
              <a:rPr lang="ar-SA" sz="2400" dirty="0">
                <a:latin typeface="Times New Roman"/>
                <a:ea typeface="Calibri"/>
                <a:cs typeface="Times New Roman"/>
              </a:rPr>
              <a:t>تتكون الأحماض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الأمينية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أساسا من مجموعة أمين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[Amino group (NH</a:t>
            </a:r>
            <a:r>
              <a:rPr lang="en-US" sz="2400" baseline="-25000" dirty="0">
                <a:latin typeface="Times New Roman"/>
                <a:ea typeface="Calibri"/>
                <a:cs typeface="Times New Roman"/>
              </a:rPr>
              <a:t>2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)]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ومجموعة </a:t>
            </a:r>
            <a:r>
              <a:rPr lang="ar-SA" sz="2400" dirty="0" err="1">
                <a:latin typeface="Times New Roman"/>
                <a:ea typeface="Calibri"/>
                <a:cs typeface="Times New Roman"/>
              </a:rPr>
              <a:t>كاربوكسيل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[Carboxyl group (COOH)]</a:t>
            </a:r>
            <a:r>
              <a:rPr lang="ar-SA" sz="2400" dirty="0">
                <a:latin typeface="Times New Roman"/>
                <a:ea typeface="Calibri"/>
                <a:cs typeface="Times New Roman"/>
              </a:rPr>
              <a:t> بالإضافة إلى مجموعة جانبية تمثل باقي تركيب الحمض الأميني.</a:t>
            </a:r>
          </a:p>
          <a:p>
            <a:pPr lvl="0" algn="just">
              <a:lnSpc>
                <a:spcPct val="150000"/>
              </a:lnSpc>
              <a:buNone/>
            </a:pPr>
            <a:endParaRPr lang="en-US" sz="2400" dirty="0">
              <a:latin typeface="Times New Roman"/>
              <a:ea typeface="Calibri"/>
              <a:cs typeface="Traditional Arab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4725144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ct val="20000"/>
              </a:spcBef>
              <a:buFont typeface="Times New Roman"/>
              <a:buChar char="-"/>
            </a:pPr>
            <a:r>
              <a:rPr lang="ar-SA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عندما ترتبط عدة أحماض </a:t>
            </a:r>
            <a:r>
              <a:rPr lang="ar-SA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أمينية</a:t>
            </a:r>
            <a:r>
              <a:rPr lang="ar-SA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مع بعضها بروابط </a:t>
            </a:r>
            <a:r>
              <a:rPr lang="ar-SA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ببتيدية</a:t>
            </a:r>
            <a:r>
              <a:rPr lang="ar-SA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ينتج جزيئا كبيرا يسمي متعدد </a:t>
            </a:r>
            <a:r>
              <a:rPr lang="ar-SA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الببتيدات</a:t>
            </a:r>
            <a:r>
              <a:rPr lang="ar-SA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ar-SA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(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Polypeptide</a:t>
            </a:r>
            <a:r>
              <a:rPr lang="ar-SA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) وكل نوع من البروتينات يتكون من قطع كبيرة من متعدد </a:t>
            </a:r>
            <a:r>
              <a:rPr lang="ar-SA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الببتيدات.</a:t>
            </a:r>
            <a:endParaRPr lang="en-US" sz="2400" dirty="0">
              <a:solidFill>
                <a:prstClr val="black"/>
              </a:solidFill>
              <a:latin typeface="Times New Roman"/>
              <a:ea typeface="Calibri"/>
              <a:cs typeface="Traditional Arabic"/>
            </a:endParaRPr>
          </a:p>
        </p:txBody>
      </p:sp>
      <p:pic>
        <p:nvPicPr>
          <p:cNvPr id="34819" name="Picture 3" descr="E:\Wael Documents\AA محاضرات\الأحياء العامة\صور\enzymes\20170927_200702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6600" y="2708919"/>
            <a:ext cx="5013672" cy="19801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50000"/>
              </a:lnSpc>
            </a:pPr>
            <a:r>
              <a:rPr lang="ar-SA" b="1" dirty="0">
                <a:latin typeface="Times New Roman" pitchFamily="18" charset="0"/>
                <a:ea typeface="Calibri"/>
                <a:cs typeface="Times New Roman" pitchFamily="18" charset="0"/>
              </a:rPr>
              <a:t>2- 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البروتينات (</a:t>
            </a:r>
            <a:r>
              <a:rPr lang="en-US" b="1" u="sng" dirty="0">
                <a:latin typeface="Times New Roman" pitchFamily="18" charset="0"/>
                <a:ea typeface="Calibri"/>
                <a:cs typeface="Times New Roman" pitchFamily="18" charset="0"/>
              </a:rPr>
              <a:t>Proteins</a:t>
            </a:r>
            <a:r>
              <a:rPr lang="ar-SA" b="1" u="sng" dirty="0" err="1">
                <a:latin typeface="Times New Roman" pitchFamily="18" charset="0"/>
                <a:ea typeface="Calibri"/>
                <a:cs typeface="Times New Roman" pitchFamily="18" charset="0"/>
              </a:rPr>
              <a:t>)</a:t>
            </a:r>
            <a:endParaRPr lang="en-US" sz="2800" u="sng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507288" cy="5400600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  <a:buFont typeface="Times New Roman"/>
              <a:buChar char="-"/>
            </a:pPr>
            <a:r>
              <a:rPr lang="ar-SA" sz="2800" dirty="0">
                <a:latin typeface="Times New Roman"/>
                <a:ea typeface="Calibri"/>
                <a:cs typeface="Times New Roman"/>
              </a:rPr>
              <a:t>تنقسم الأحماض </a:t>
            </a:r>
            <a:r>
              <a:rPr lang="ar-SA" sz="2800" dirty="0" err="1">
                <a:latin typeface="Times New Roman"/>
                <a:ea typeface="Calibri"/>
                <a:cs typeface="Times New Roman"/>
              </a:rPr>
              <a:t>الأمينية</a:t>
            </a:r>
            <a:r>
              <a:rPr lang="ar-SA" sz="2800" dirty="0">
                <a:latin typeface="Times New Roman"/>
                <a:ea typeface="Calibri"/>
                <a:cs typeface="Times New Roman"/>
              </a:rPr>
              <a:t> من حيث أهميتها وحاجة الجسم لها إلى نوعين:</a:t>
            </a:r>
            <a:endParaRPr lang="en-US" sz="2800" dirty="0">
              <a:latin typeface="Times New Roman"/>
              <a:ea typeface="Calibri"/>
              <a:cs typeface="Traditional Arabic"/>
            </a:endParaRPr>
          </a:p>
          <a:p>
            <a:pPr lvl="0" algn="just"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latin typeface="Times New Roman"/>
                <a:ea typeface="Calibri"/>
                <a:cs typeface="Times New Roman"/>
              </a:rPr>
              <a:t>أحماض </a:t>
            </a:r>
            <a:r>
              <a:rPr lang="ar-SA" sz="2800" b="1" dirty="0" err="1">
                <a:latin typeface="Times New Roman"/>
                <a:ea typeface="Calibri"/>
                <a:cs typeface="Times New Roman"/>
              </a:rPr>
              <a:t>أمينية</a:t>
            </a:r>
            <a:r>
              <a:rPr lang="ar-SA" sz="2800" b="1" dirty="0">
                <a:latin typeface="Times New Roman"/>
                <a:ea typeface="Calibri"/>
                <a:cs typeface="Times New Roman"/>
              </a:rPr>
              <a:t> أساسية</a:t>
            </a:r>
            <a:r>
              <a:rPr lang="ar-SA" sz="2800" dirty="0">
                <a:latin typeface="Times New Roman"/>
                <a:ea typeface="Calibri"/>
                <a:cs typeface="Times New Roman"/>
              </a:rPr>
              <a:t>: لا يستطيع الجسم تكوينها ويجب أن توجد في الطعام.</a:t>
            </a:r>
            <a:endParaRPr lang="en-US" sz="2800" dirty="0">
              <a:latin typeface="Times New Roman"/>
              <a:ea typeface="Calibri"/>
              <a:cs typeface="Traditional Arabic"/>
            </a:endParaRPr>
          </a:p>
          <a:p>
            <a:pPr lvl="0" algn="just">
              <a:spcBef>
                <a:spcPts val="0"/>
              </a:spcBef>
              <a:buFont typeface="+mj-lt"/>
              <a:buAutoNum type="arabicPeriod"/>
            </a:pPr>
            <a:r>
              <a:rPr lang="ar-SA" sz="2800" b="1" dirty="0">
                <a:latin typeface="Times New Roman"/>
                <a:ea typeface="Calibri"/>
                <a:cs typeface="Times New Roman"/>
              </a:rPr>
              <a:t>أحماض </a:t>
            </a:r>
            <a:r>
              <a:rPr lang="ar-SA" sz="2800" b="1" dirty="0" err="1">
                <a:latin typeface="Times New Roman"/>
                <a:ea typeface="Calibri"/>
                <a:cs typeface="Times New Roman"/>
              </a:rPr>
              <a:t>أمينية</a:t>
            </a:r>
            <a:r>
              <a:rPr lang="ar-SA" sz="2800" b="1" dirty="0">
                <a:latin typeface="Times New Roman"/>
                <a:ea typeface="Calibri"/>
                <a:cs typeface="Times New Roman"/>
              </a:rPr>
              <a:t> غير أساسية</a:t>
            </a:r>
            <a:r>
              <a:rPr lang="ar-SA" sz="2800" dirty="0">
                <a:latin typeface="Times New Roman"/>
                <a:ea typeface="Calibri"/>
                <a:cs typeface="Times New Roman"/>
              </a:rPr>
              <a:t>: تستطيع خلايا الجسم تكوينها ولا يلزم وجودها في الطعام.</a:t>
            </a:r>
            <a:endParaRPr lang="en-US" sz="2800" dirty="0">
              <a:latin typeface="Times New Roman"/>
              <a:ea typeface="Calibri"/>
              <a:cs typeface="Traditional Arabic"/>
            </a:endParaRPr>
          </a:p>
          <a:p>
            <a:pPr lvl="0" algn="just">
              <a:spcBef>
                <a:spcPts val="0"/>
              </a:spcBef>
              <a:buNone/>
            </a:pPr>
            <a:endParaRPr lang="ar-SA" sz="2800" b="1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  <a:buNone/>
            </a:pPr>
            <a:r>
              <a:rPr lang="ar-SA" sz="2800" b="1" u="sng" dirty="0">
                <a:latin typeface="Times New Roman" pitchFamily="18" charset="0"/>
                <a:cs typeface="Times New Roman" pitchFamily="18" charset="0"/>
              </a:rPr>
              <a:t>أهمية البروتينات للكائن الحي:</a:t>
            </a: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أحد المكونات الأساسية لغشاء الخلية والعضلات والأربطة والأنسجة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الضامة.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تدخل في تركيب الانزيمات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والهرمونات.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مكون أساسي من مكونات المادة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الوراثية 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الكروموزومات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) بالخلية.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spcBef>
                <a:spcPts val="0"/>
              </a:spcBef>
            </a:pP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تدخل في تركيب الهيموجلوبين وبلازما </a:t>
            </a:r>
            <a:r>
              <a:rPr lang="ar-SA" sz="2800" dirty="0" err="1">
                <a:latin typeface="Times New Roman" pitchFamily="18" charset="0"/>
                <a:cs typeface="Times New Roman" pitchFamily="18" charset="0"/>
              </a:rPr>
              <a:t>الدم.</a:t>
            </a:r>
            <a:r>
              <a:rPr lang="ar-SA" sz="2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954</Words>
  <Application>Microsoft Office PowerPoint</Application>
  <PresentationFormat>عرض على الشاشة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سمة Office</vt:lpstr>
      <vt:lpstr>المعمل الثاني</vt:lpstr>
      <vt:lpstr>التدرج الهرمي للحياة  (مستويات التعضية – مبدأ التسلسل التركيبي – مبدأ التعضي) </vt:lpstr>
      <vt:lpstr>عرض تقديمي في PowerPoint</vt:lpstr>
      <vt:lpstr>المركبات (الجزيئات) التي تدخل في تكوين جسم الكائن الحي </vt:lpstr>
      <vt:lpstr>1- الكربوهيدرات (السكريات)  (Carbohydrates - Saccharides)</vt:lpstr>
      <vt:lpstr>1- الكربوهيدرات (السكريات)  (Carbohydrates - Saccharides)</vt:lpstr>
      <vt:lpstr>2- البروتينات (Proteins)</vt:lpstr>
      <vt:lpstr>2- البروتينات (Proteins)</vt:lpstr>
      <vt:lpstr>2- البروتينات (Proteins)</vt:lpstr>
      <vt:lpstr>3- الدهون (Lipids)</vt:lpstr>
      <vt:lpstr>3- الدهون (Lipids)</vt:lpstr>
      <vt:lpstr>مناقشة عامة</vt:lpstr>
      <vt:lpstr>مناقشة عامة</vt:lpstr>
      <vt:lpstr>الجزء العملي</vt:lpstr>
      <vt:lpstr>الجزء العملي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المعمل الأول</dc:title>
  <dc:creator>Dr Wael Omar</dc:creator>
  <cp:lastModifiedBy>Administrator</cp:lastModifiedBy>
  <cp:revision>76</cp:revision>
  <dcterms:created xsi:type="dcterms:W3CDTF">2017-09-24T20:35:31Z</dcterms:created>
  <dcterms:modified xsi:type="dcterms:W3CDTF">2020-09-16T07:43:09Z</dcterms:modified>
</cp:coreProperties>
</file>