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8" r:id="rId3"/>
    <p:sldId id="334" r:id="rId4"/>
    <p:sldId id="344" r:id="rId5"/>
    <p:sldId id="336" r:id="rId6"/>
    <p:sldId id="338" r:id="rId7"/>
    <p:sldId id="339" r:id="rId8"/>
    <p:sldId id="330" r:id="rId9"/>
    <p:sldId id="328" r:id="rId10"/>
    <p:sldId id="340" r:id="rId11"/>
    <p:sldId id="329" r:id="rId12"/>
    <p:sldId id="323" r:id="rId13"/>
    <p:sldId id="341" r:id="rId14"/>
    <p:sldId id="342" r:id="rId15"/>
    <p:sldId id="343" r:id="rId16"/>
    <p:sldId id="31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3519" autoAdjust="0"/>
  </p:normalViewPr>
  <p:slideViewPr>
    <p:cSldViewPr snapToGrid="0">
      <p:cViewPr varScale="1">
        <p:scale>
          <a:sx n="69" d="100"/>
          <a:sy n="69" d="100"/>
        </p:scale>
        <p:origin x="2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934D5A0E-1A3A-44A9-96A6-D1435E390A0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5E760F1-CB40-40A7-877D-CBCECFDE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760F1-CB40-40A7-877D-CBCECFDE9B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59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760F1-CB40-40A7-877D-CBCECFDE9B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8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6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3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0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627086" y="400791"/>
            <a:ext cx="7162800" cy="1182210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100CE191-E0A6-4C3E-AF42-7ACAD2DD3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4589" y="3282983"/>
            <a:ext cx="10144476" cy="22177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ar-BH" sz="53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القواعد النحوية</a:t>
            </a:r>
            <a:br>
              <a:rPr lang="ar-BH" sz="53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22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</a:t>
            </a:r>
            <a:r>
              <a:rPr lang="ar-BH" sz="53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ar-BH" sz="53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مُطَابَقَةُ الصِّفةِ </a:t>
            </a:r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لِلمَوْصُوفِ</a:t>
            </a:r>
            <a:b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BH" sz="6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7578CFFA-8B0A-47AC-8502-1083DB0F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1459" y="5674909"/>
            <a:ext cx="6990735" cy="763611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4000" b="1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صّفّ الرّابع الابتدائيّ</a:t>
            </a:r>
            <a:endParaRPr lang="ar-BH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7810D1B-8D09-4C9D-BF61-C7EF09A9C0EB}"/>
              </a:ext>
            </a:extLst>
          </p:cNvPr>
          <p:cNvSpPr txBox="1"/>
          <p:nvPr/>
        </p:nvSpPr>
        <p:spPr>
          <a:xfrm>
            <a:off x="2888141" y="1836433"/>
            <a:ext cx="73373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44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 في مادّة اللّغة العربيّة</a:t>
            </a:r>
          </a:p>
          <a:p>
            <a:pPr algn="ctr" rtl="1"/>
            <a:endParaRPr lang="en-US" sz="4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4" y="1084977"/>
            <a:ext cx="10826416" cy="1003885"/>
          </a:xfrm>
        </p:spPr>
        <p:txBody>
          <a:bodyPr>
            <a:normAutofit fontScale="90000"/>
          </a:bodyPr>
          <a:lstStyle/>
          <a:p>
            <a:pPr algn="r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ثانيًا: أكمِلُ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كلّ جملةٍ من الجملِ الآتية بموصوفٍ مناسِبٍ، وأضبُطه بالشّكلِ: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88862"/>
            <a:ext cx="10515600" cy="4351338"/>
          </a:xfrm>
        </p:spPr>
        <p:txBody>
          <a:bodyPr>
            <a:norm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السّباحةُ رياضةٌ .........................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بَنَى الأهراماتِ رجالٌ .......................... .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المُؤمنُ .................. خيرٌ عِنْدَ اللهِ مِنَ المُؤمنِ ...................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قَدَّمتْ المعلّمةُ هديّةً  ...................لِلطّالبَتَيْن .............................. .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07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السّباحةُ رياضةٌ 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بَنَى الأهراماتِ رجالٌ 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المُؤمنُ 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خيرٌ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عِنْدَ اللهِ مِنَ المُؤمنِ 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قَدَّمتْ المعلّمةُ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هديّةً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</a:t>
            </a:r>
            <a:r>
              <a:rPr lang="ar-BH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لِلطّالبَتَيْن </a:t>
            </a:r>
            <a:r>
              <a:rPr lang="en-US" sz="36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</a:t>
            </a:r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8CB9FD3-DE93-4807-B142-D5D2B146F008}"/>
              </a:ext>
            </a:extLst>
          </p:cNvPr>
          <p:cNvSpPr txBox="1">
            <a:spLocks/>
          </p:cNvSpPr>
          <p:nvPr/>
        </p:nvSpPr>
        <p:spPr>
          <a:xfrm>
            <a:off x="527384" y="821740"/>
            <a:ext cx="10826416" cy="1003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ثانيًا: أكمِلُ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كلّ جملةٍ من الجملِ الآتية بموصوفٍ مناسِبٍ، وأضبُطه بالشّكلِ:</a:t>
            </a:r>
          </a:p>
        </p:txBody>
      </p:sp>
      <p:sp>
        <p:nvSpPr>
          <p:cNvPr id="2" name="Rectangle 1"/>
          <p:cNvSpPr/>
          <p:nvPr/>
        </p:nvSpPr>
        <p:spPr>
          <a:xfrm>
            <a:off x="7818267" y="1756354"/>
            <a:ext cx="1106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مفيدةٌ.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342170" y="3024001"/>
            <a:ext cx="10775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أقوياءُ.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99599" y="4235253"/>
            <a:ext cx="1011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القويُّ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660460" y="4255762"/>
            <a:ext cx="1519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الضَّعيفِ.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440184" y="5468029"/>
            <a:ext cx="909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ثمينةً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60616" y="5468029"/>
            <a:ext cx="1635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المُتفوِّقتَيْن.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71354" y="1815737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8827" y="3062051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8972" y="4296809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9709" y="5511029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39374" y="4311182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92242" y="5465611"/>
            <a:ext cx="2299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689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122" y="1030281"/>
            <a:ext cx="10826416" cy="1003885"/>
          </a:xfrm>
        </p:spPr>
        <p:txBody>
          <a:bodyPr>
            <a:normAutofit fontScale="90000"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ثالثًا: أُحوّلُ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الجُملةَ الآتيةَ وفقًا للمطلوب في الجدول كما في المثال، مغيِّرًا مَا يَلزمُ: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493697"/>
              </p:ext>
            </p:extLst>
          </p:nvPr>
        </p:nvGraphicFramePr>
        <p:xfrm>
          <a:off x="1110007" y="2185509"/>
          <a:ext cx="10570840" cy="3914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0376">
                  <a:extLst>
                    <a:ext uri="{9D8B030D-6E8A-4147-A177-3AD203B41FA5}">
                      <a16:colId xmlns:a16="http://schemas.microsoft.com/office/drawing/2014/main" val="633422531"/>
                    </a:ext>
                  </a:extLst>
                </a:gridCol>
                <a:gridCol w="2680464">
                  <a:extLst>
                    <a:ext uri="{9D8B030D-6E8A-4147-A177-3AD203B41FA5}">
                      <a16:colId xmlns:a16="http://schemas.microsoft.com/office/drawing/2014/main" val="2814569969"/>
                    </a:ext>
                  </a:extLst>
                </a:gridCol>
              </a:tblGrid>
              <a:tr h="813641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BH" sz="3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المواطنُ الصالحُ </a:t>
                      </a:r>
                      <a:r>
                        <a:rPr kumimoji="0" lang="ar-BH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هُوَ مَنْ يَلتزمُ بِالقوانِين.</a:t>
                      </a:r>
                      <a:endParaRPr kumimoji="0" lang="ar-BH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69135"/>
                  </a:ext>
                </a:extLst>
              </a:tr>
              <a:tr h="677237">
                <a:tc>
                  <a:txBody>
                    <a:bodyPr/>
                    <a:lstStyle/>
                    <a:p>
                      <a:pPr algn="ctr"/>
                      <a:r>
                        <a:rPr kumimoji="0" lang="ar-BH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المُواطنةُ الصالحةُ هيَ مَنْ تلتزمُ بِالقوانِين.</a:t>
                      </a:r>
                      <a:endParaRPr lang="en-US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المفردُ المؤنثُ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67474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المُثنَّى المذكرُ: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408466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المُثنَّى المؤنثُ: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883630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الجمعُ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المذكرُ:</a:t>
                      </a: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435839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الجمعُ المؤنثُ: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90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5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7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18122" y="1030281"/>
            <a:ext cx="10826416" cy="10038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ثالثًا: أُحوّلُ الجُملةَ الآتيةَ وفقًا للمطلوب في الجدول كما في المثال، مغيِّرًا مَا يَلزمُ: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353731"/>
              </p:ext>
            </p:extLst>
          </p:nvPr>
        </p:nvGraphicFramePr>
        <p:xfrm>
          <a:off x="1110007" y="2185509"/>
          <a:ext cx="10570840" cy="3914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0376">
                  <a:extLst>
                    <a:ext uri="{9D8B030D-6E8A-4147-A177-3AD203B41FA5}">
                      <a16:colId xmlns:a16="http://schemas.microsoft.com/office/drawing/2014/main" val="633422531"/>
                    </a:ext>
                  </a:extLst>
                </a:gridCol>
                <a:gridCol w="2680464">
                  <a:extLst>
                    <a:ext uri="{9D8B030D-6E8A-4147-A177-3AD203B41FA5}">
                      <a16:colId xmlns:a16="http://schemas.microsoft.com/office/drawing/2014/main" val="2814569969"/>
                    </a:ext>
                  </a:extLst>
                </a:gridCol>
              </a:tblGrid>
              <a:tr h="813641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BH" sz="32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المواطنُ الصالحُ </a:t>
                      </a:r>
                      <a:r>
                        <a:rPr kumimoji="0" lang="ar-BH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هُوَ مَنْ يَلتزمُ بِالقوانِين.</a:t>
                      </a:r>
                      <a:endParaRPr kumimoji="0" lang="ar-BH" sz="3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الجملة</a:t>
                      </a:r>
                      <a:endParaRPr lang="en-US" sz="28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69135"/>
                  </a:ext>
                </a:extLst>
              </a:tr>
              <a:tr h="677237">
                <a:tc>
                  <a:txBody>
                    <a:bodyPr/>
                    <a:lstStyle/>
                    <a:p>
                      <a:pPr algn="r"/>
                      <a:r>
                        <a:rPr kumimoji="0" lang="en-US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                 </a:t>
                      </a:r>
                      <a:r>
                        <a:rPr kumimoji="0" lang="ar-BH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المُواطنةُ الصالحةُ هيَ مَنْ تلتزمُ بِالقوانِين.</a:t>
                      </a:r>
                      <a:endParaRPr lang="en-US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المفردُ المؤنثُ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 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67474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المُثنَّى المذكرُ: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408466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المُثنَّى المؤنثُ: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883630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الجمعُ</a:t>
                      </a:r>
                      <a:r>
                        <a:rPr lang="ar-BH" sz="2800" b="1" baseline="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المذكرُ:</a:t>
                      </a:r>
                      <a:endParaRPr lang="ar-BH" sz="2800" b="1" dirty="0" smtClean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435839"/>
                  </a:ext>
                </a:extLst>
              </a:tr>
              <a:tr h="605949">
                <a:tc>
                  <a:txBody>
                    <a:bodyPr/>
                    <a:lstStyle/>
                    <a:p>
                      <a:endParaRPr lang="en-US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الجمعُ المؤنثُ: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99048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-332846" y="3738893"/>
            <a:ext cx="81860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المُواطِنانِ الصَّالحانِ هُمَا مَنْ يَلتزِمانِ بِالقوانين.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7246" y="4321139"/>
            <a:ext cx="76477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المُواطنتانِ الصَّالحتانِ هُمَا مَنْ تَلتزِمان بِالقوانِين.</a:t>
            </a:r>
            <a:endParaRPr lang="en-US" sz="32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09324" y="4951976"/>
            <a:ext cx="8033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المُواطنُون الصَّالحُون هُمْ مَنْ يَلتزمُون بِالقوانِين.</a:t>
            </a:r>
            <a:endParaRPr lang="en-US" sz="32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8122" y="5547300"/>
            <a:ext cx="71905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defRPr/>
            </a:pP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المواطناتُ الصَّالحاتُ هُنَّ مَنْ يَلتزمنَ بِالقوانِين.</a:t>
            </a:r>
          </a:p>
        </p:txBody>
      </p:sp>
    </p:spTree>
    <p:extLst>
      <p:ext uri="{BB962C8B-B14F-4D97-AF65-F5344CB8AC3E}">
        <p14:creationId xmlns:p14="http://schemas.microsoft.com/office/powerpoint/2010/main" val="2467779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77" y="1526249"/>
            <a:ext cx="10826416" cy="754397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أَجْعَلُ كلَّ كَلمةٍ مِمَّا يَأتِي مَوْصُوفًا لصفةٍ مُناسبةٍ فِي جُملةٍ مُفيدةٍ: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أوَظِّفُ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C246105-C85D-49E8-88A9-47F0647F2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004673"/>
              </p:ext>
            </p:extLst>
          </p:nvPr>
        </p:nvGraphicFramePr>
        <p:xfrm>
          <a:off x="672379" y="2391679"/>
          <a:ext cx="11005722" cy="290175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159470">
                  <a:extLst>
                    <a:ext uri="{9D8B030D-6E8A-4147-A177-3AD203B41FA5}">
                      <a16:colId xmlns:a16="http://schemas.microsoft.com/office/drawing/2014/main" val="461789294"/>
                    </a:ext>
                  </a:extLst>
                </a:gridCol>
                <a:gridCol w="8846252">
                  <a:extLst>
                    <a:ext uri="{9D8B030D-6E8A-4147-A177-3AD203B41FA5}">
                      <a16:colId xmlns:a16="http://schemas.microsoft.com/office/drawing/2014/main" val="984187142"/>
                    </a:ext>
                  </a:extLst>
                </a:gridCol>
              </a:tblGrid>
              <a:tr h="905703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العَلَمُ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QA" sz="3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833567"/>
                  </a:ext>
                </a:extLst>
              </a:tr>
              <a:tr h="989300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المَدْرَسَتَان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820333"/>
                  </a:ext>
                </a:extLst>
              </a:tr>
              <a:tr h="1006751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المُعَلِّمُون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577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6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853" y="1416121"/>
            <a:ext cx="10826416" cy="754397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أَجْعَلُ كلَّ كَلمةٍ مِمَّا يَأتِي مَوصوفًا لصفةٍ مُناسبةٍ فِي جُملةٍ مُفيدةٍ: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C246105-C85D-49E8-88A9-47F0647F23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51672"/>
              </p:ext>
            </p:extLst>
          </p:nvPr>
        </p:nvGraphicFramePr>
        <p:xfrm>
          <a:off x="189444" y="2659247"/>
          <a:ext cx="11549270" cy="292719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66121">
                  <a:extLst>
                    <a:ext uri="{9D8B030D-6E8A-4147-A177-3AD203B41FA5}">
                      <a16:colId xmlns:a16="http://schemas.microsoft.com/office/drawing/2014/main" val="461789294"/>
                    </a:ext>
                  </a:extLst>
                </a:gridCol>
                <a:gridCol w="9283149">
                  <a:extLst>
                    <a:ext uri="{9D8B030D-6E8A-4147-A177-3AD203B41FA5}">
                      <a16:colId xmlns:a16="http://schemas.microsoft.com/office/drawing/2014/main" val="984187142"/>
                    </a:ext>
                  </a:extLst>
                </a:gridCol>
              </a:tblGrid>
              <a:tr h="890582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العَلَمُ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ar-QA" sz="36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833567"/>
                  </a:ext>
                </a:extLst>
              </a:tr>
              <a:tr h="980607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المَدْرَسَتَان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ar-BH" sz="36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820333"/>
                  </a:ext>
                </a:extLst>
              </a:tr>
              <a:tr h="105600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kern="1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المُعَلِمُّون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endParaRPr lang="ar-QA" sz="3600" b="1" kern="1200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9577214"/>
                  </a:ext>
                </a:extLst>
              </a:tr>
            </a:tbl>
          </a:graphicData>
        </a:graphic>
      </p:graphicFrame>
      <p:sp>
        <p:nvSpPr>
          <p:cNvPr id="8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87814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dirty="0"/>
              <a:t>أوَظِّفُ</a:t>
            </a:r>
            <a:endParaRPr lang="en-US" dirty="0"/>
          </a:p>
        </p:txBody>
      </p:sp>
      <p:sp>
        <p:nvSpPr>
          <p:cNvPr id="9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4184" y="2788626"/>
            <a:ext cx="3865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كُلَّ صَباحٍ نُحيِّي العلمَ الغَاليَ.</a:t>
            </a:r>
            <a:endParaRPr lang="ar-QA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6290" y="3796082"/>
            <a:ext cx="88530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فَازتْ المَدْرَسَتَان المُشَارِكتَانِ مِنْ مملكةِ البحرينِ فِي مُسابقةِ القراءةِ.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12690" y="4691263"/>
            <a:ext cx="71766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BH" sz="36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المُعلِّمُونَ المُخْلِصُونَ يَستحقُّونَ والتّحيةَ التّقديرَ.</a:t>
            </a:r>
            <a:endParaRPr lang="ar-QA" sz="36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76137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عنوان 1">
            <a:extLst>
              <a:ext uri="{FF2B5EF4-FFF2-40B4-BE49-F238E27FC236}">
                <a16:creationId xmlns:a16="http://schemas.microsoft.com/office/drawing/2014/main" id="{BD7A6C7D-D329-4BB4-AFA2-890EBD6B61A7}"/>
              </a:ext>
            </a:extLst>
          </p:cNvPr>
          <p:cNvSpPr txBox="1">
            <a:spLocks/>
          </p:cNvSpPr>
          <p:nvPr/>
        </p:nvSpPr>
        <p:spPr>
          <a:xfrm>
            <a:off x="3269673" y="2291530"/>
            <a:ext cx="4182162" cy="120905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4572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انتَهَى الدَّرْسُ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241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339208" y="262611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أَقْرَأُ النَّصَّ الآتِي بِتَمعّنٍ، وأُجِيبُ عَمَّا يلِيه:</a:t>
            </a:r>
            <a:endParaRPr 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DA42E56-A9CE-448D-A599-B6687E6B02F8}"/>
              </a:ext>
            </a:extLst>
          </p:cNvPr>
          <p:cNvSpPr txBox="1"/>
          <p:nvPr/>
        </p:nvSpPr>
        <p:spPr>
          <a:xfrm>
            <a:off x="267734" y="1159735"/>
            <a:ext cx="1143031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أحدِ أيّامِ عطلةِ الرّبيعِ ،ذهبَ صالحٌ مَعَ أُسرتِه إلى حديقةِ الحيواناتِ. وهناكَ شاهدَ الكثيرَ مِنَ الحيواناتِ ، ولكنَّ أحدَها شدَّ انتباهَه، فقضى صالحٌ أكثرَ الوقتِ يراقبُه ويُطعِمُه.</a:t>
            </a:r>
          </a:p>
          <a:p>
            <a:pPr algn="just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لهذا الحيوانِ 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رقبةٌ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طويلةٌ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قرنَان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صغيرَان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لسانٌ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طويلٌ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لونُه بُنِّــيٌّ وبرتقاليٌّ ، يأكلُ مِن أوراقِ 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الشجرَةِ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العاليَةِ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كما أنَّه 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حيوانٌ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سريعٌ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algn="just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شاهدَ صالحٌ </a:t>
            </a:r>
            <a:r>
              <a:rPr lang="ar-BH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العاملِين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الماهرِين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وهمْ يُنظّفونَ المكانَ، ويُطعمونَ الحيواناتِ، ويسمَحُونَ للأطفالِ بالمشاركةِ في إطعامِ الحيواناتِ الأليفةِ.</a:t>
            </a:r>
          </a:p>
          <a:p>
            <a:pPr algn="just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اسْتَمتعَ صالحٌ برحلتِه ، وحكى لأصدقائِه ما شاهدَه، ثمَّ طلبَ مِنهمْ معرفةَ اسمِ الحيوانِ الذي شدَّ انتباهَه. فهلْ تعتقدُونَ أنَّهمْ عَرَفُوه؟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833A32-8274-468F-9112-56F7DC9FCBB4}"/>
              </a:ext>
            </a:extLst>
          </p:cNvPr>
          <p:cNvSpPr txBox="1">
            <a:spLocks/>
          </p:cNvSpPr>
          <p:nvPr/>
        </p:nvSpPr>
        <p:spPr>
          <a:xfrm>
            <a:off x="10535478" y="184905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</p:spTree>
    <p:extLst>
      <p:ext uri="{BB962C8B-B14F-4D97-AF65-F5344CB8AC3E}">
        <p14:creationId xmlns:p14="http://schemas.microsoft.com/office/powerpoint/2010/main" val="8200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28AE5-481B-4DB5-93DB-D6B02F47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559" y="282316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1: ما نوعُ الكَلماتِ التي </a:t>
            </a:r>
            <a:r>
              <a:rPr lang="ar-BH" sz="3200" b="1" dirty="0">
                <a:solidFill>
                  <a:schemeClr val="accent5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الأزرقِ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أضعُ علامة 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Wingdings" panose="05000000000000000000" pitchFamily="2" charset="2"/>
              </a:rPr>
              <a:t>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الإجابة المناسبة.</a:t>
            </a:r>
          </a:p>
          <a:p>
            <a:pPr marL="0" indent="0">
              <a:buNone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أسماء                               أفعال                                أحرف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ما وظيفةُ الكلماتِ التي جاءَتْ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الأحمرِ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3: ماذا نسمّي الكلماتِ التي جاءَتْ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الأحمرِ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</a:p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.................................................................................................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Q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E6AB86-7DAA-409D-8338-500DBAB667B8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10175496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9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7514670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11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4820710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8" name="Rectangle 7"/>
          <p:cNvSpPr/>
          <p:nvPr/>
        </p:nvSpPr>
        <p:spPr>
          <a:xfrm>
            <a:off x="8148979" y="804486"/>
            <a:ext cx="2026517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رقبةٌ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طويلةٌ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98302" y="1646947"/>
            <a:ext cx="244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قرنان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صغيران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734196" y="779511"/>
            <a:ext cx="266202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لسانٌ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طويلٌ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98302" y="779511"/>
            <a:ext cx="244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الشجرةِ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العاليةِ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148979" y="1647201"/>
            <a:ext cx="2026517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حيوانٌ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سريعٌ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16181" y="1647201"/>
            <a:ext cx="2675732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العاملين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الماهرين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11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28AE5-481B-4DB5-93DB-D6B02F47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559" y="282316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1: ما نوعُ الكَلماتِ التي </a:t>
            </a:r>
            <a:r>
              <a:rPr lang="ar-BH" sz="3200" b="1" dirty="0">
                <a:solidFill>
                  <a:schemeClr val="accent5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الأزرقِ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أضعُ علامة 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  <a:sym typeface="Wingdings" panose="05000000000000000000" pitchFamily="2" charset="2"/>
              </a:rPr>
              <a:t></a:t>
            </a:r>
            <a:r>
              <a:rPr lang="ar-BH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</a:t>
            </a:r>
            <a:r>
              <a:rPr lang="ar-BH" sz="32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على الإجابة المناسبة.</a:t>
            </a:r>
          </a:p>
          <a:p>
            <a:pPr marL="0" indent="0">
              <a:buNone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أسماء                               أفعال                                أحرف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ما وظيفةُ الكلماتِ التي جاءَتْ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الأحمرِ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</a:p>
          <a:p>
            <a:pPr marL="0" indent="0">
              <a:buNone/>
            </a:pP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تصفُ الاسمَ الذي سبقَها.</a:t>
            </a:r>
          </a:p>
          <a:p>
            <a:pPr marL="0" indent="0">
              <a:buNone/>
            </a:pP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ماذا نسمّي الكلماتِ التي جاءَتْ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باللَّونِ الأحمرِ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؟ </a:t>
            </a:r>
          </a:p>
          <a:p>
            <a:pPr marL="0" indent="0">
              <a:buNone/>
            </a:pPr>
            <a:r>
              <a:rPr lang="ar-BH" sz="32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صِفَةٌ.</a:t>
            </a: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Q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E6AB86-7DAA-409D-8338-500DBAB667B8}"/>
              </a:ext>
            </a:extLst>
          </p:cNvPr>
          <p:cNvSpPr txBox="1">
            <a:spLocks/>
          </p:cNvSpPr>
          <p:nvPr/>
        </p:nvSpPr>
        <p:spPr>
          <a:xfrm>
            <a:off x="10535478" y="70299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10175496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9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7514670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11" name="Rectangle: Rounded Corners 4">
            <a:extLst>
              <a:ext uri="{FF2B5EF4-FFF2-40B4-BE49-F238E27FC236}">
                <a16:creationId xmlns:a16="http://schemas.microsoft.com/office/drawing/2014/main" id="{FF46DF10-F8B1-4403-ADD7-C48AA8721C7A}"/>
              </a:ext>
            </a:extLst>
          </p:cNvPr>
          <p:cNvSpPr/>
          <p:nvPr/>
        </p:nvSpPr>
        <p:spPr>
          <a:xfrm>
            <a:off x="4820710" y="3462075"/>
            <a:ext cx="259020" cy="2879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QA" dirty="0"/>
          </a:p>
        </p:txBody>
      </p:sp>
      <p:sp>
        <p:nvSpPr>
          <p:cNvPr id="8" name="Rectangle 7"/>
          <p:cNvSpPr/>
          <p:nvPr/>
        </p:nvSpPr>
        <p:spPr>
          <a:xfrm>
            <a:off x="8148979" y="804486"/>
            <a:ext cx="2026517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رقبةٌ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طويلةٌ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498302" y="1646947"/>
            <a:ext cx="244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قرنان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صغيران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734196" y="779511"/>
            <a:ext cx="266202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لسانٌ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طويلٌ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98302" y="779511"/>
            <a:ext cx="244650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الشجرةِ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العاليةِ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148979" y="1647201"/>
            <a:ext cx="2026517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حيوانٌ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سريعٌ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16181" y="1647201"/>
            <a:ext cx="2675732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العاملين</a:t>
            </a:r>
            <a:r>
              <a:rPr lang="ar-BH" sz="40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الماهرين</a:t>
            </a:r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88FC8AB5-583A-4720-8C88-123218D91DEF}"/>
              </a:ext>
            </a:extLst>
          </p:cNvPr>
          <p:cNvSpPr txBox="1">
            <a:spLocks/>
          </p:cNvSpPr>
          <p:nvPr/>
        </p:nvSpPr>
        <p:spPr>
          <a:xfrm>
            <a:off x="0" y="153129"/>
            <a:ext cx="2272742" cy="6927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أقيّمُ إجابَتي</a:t>
            </a:r>
          </a:p>
        </p:txBody>
      </p:sp>
      <p:sp>
        <p:nvSpPr>
          <p:cNvPr id="2" name="Rectangle 1"/>
          <p:cNvSpPr/>
          <p:nvPr/>
        </p:nvSpPr>
        <p:spPr>
          <a:xfrm>
            <a:off x="10113690" y="3299798"/>
            <a:ext cx="5469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6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04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3BB51-6331-4818-8DA6-F6E5A4E9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2479" y="249207"/>
            <a:ext cx="7858539" cy="77560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en-US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أُكمِلُ الجدولَ الآتِي بِما يُناسِبُ:</a:t>
            </a:r>
            <a:b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QA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BF2A059-8AC1-4DF3-807F-04C34C67F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600498"/>
              </p:ext>
            </p:extLst>
          </p:nvPr>
        </p:nvGraphicFramePr>
        <p:xfrm>
          <a:off x="183272" y="1274016"/>
          <a:ext cx="11797746" cy="51367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6291">
                  <a:extLst>
                    <a:ext uri="{9D8B030D-6E8A-4147-A177-3AD203B41FA5}">
                      <a16:colId xmlns:a16="http://schemas.microsoft.com/office/drawing/2014/main" val="356179750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19563759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718262579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3720649054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346883798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1076509515"/>
                    </a:ext>
                  </a:extLst>
                </a:gridCol>
              </a:tblGrid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الموصوفُ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النوعُ: مذكرٌ/مؤنثٌ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العددُ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الصفةُ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النوعُ: مذكرٌ/مؤنثٌ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العددُ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787944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رقبةٌ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طويلةٌ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448879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قرنان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صغيران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644750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لسانٌ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طويلٌ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437988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الشجرةِ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العاليةِ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560880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حيوانٌ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سريعٌ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54548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العاملين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الماهرين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88966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7A197467-E6CC-4373-B5FE-DD4F58D21246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</p:spTree>
    <p:extLst>
      <p:ext uri="{BB962C8B-B14F-4D97-AF65-F5344CB8AC3E}">
        <p14:creationId xmlns:p14="http://schemas.microsoft.com/office/powerpoint/2010/main" val="407281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BF2A059-8AC1-4DF3-807F-04C34C67F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209825"/>
              </p:ext>
            </p:extLst>
          </p:nvPr>
        </p:nvGraphicFramePr>
        <p:xfrm>
          <a:off x="197127" y="1175302"/>
          <a:ext cx="11797746" cy="50375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6291">
                  <a:extLst>
                    <a:ext uri="{9D8B030D-6E8A-4147-A177-3AD203B41FA5}">
                      <a16:colId xmlns:a16="http://schemas.microsoft.com/office/drawing/2014/main" val="356179750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19563759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718262579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3720649054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2346883798"/>
                    </a:ext>
                  </a:extLst>
                </a:gridCol>
                <a:gridCol w="1966291">
                  <a:extLst>
                    <a:ext uri="{9D8B030D-6E8A-4147-A177-3AD203B41FA5}">
                      <a16:colId xmlns:a16="http://schemas.microsoft.com/office/drawing/2014/main" val="1076509515"/>
                    </a:ext>
                  </a:extLst>
                </a:gridCol>
              </a:tblGrid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الموصوفُ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النوعُ: مذكرٌ/مؤنثٌ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العددُ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الصفةُ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النوعُ: مذكرٌ/مؤنثٌ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العددُ</a:t>
                      </a:r>
                      <a:endParaRPr lang="ar-QA" sz="32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787944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رقبةٌ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طويلةٌ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448879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قرنان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صغيران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644750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لسانٌ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طويلٌ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437988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الشجرةِ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العاليةِ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560880"/>
                  </a:ext>
                </a:extLst>
              </a:tr>
              <a:tr h="388151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حيوانٌ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سريعٌ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54548"/>
                  </a:ext>
                </a:extLst>
              </a:tr>
              <a:tr h="678318"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العاملين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الماهرين</a:t>
                      </a:r>
                      <a:endParaRPr lang="ar-QA" sz="3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QA" sz="3200" b="1" dirty="0">
                        <a:solidFill>
                          <a:srgbClr val="00B05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88966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7A197467-E6CC-4373-B5FE-DD4F58D21246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F54280C-E7BD-47A3-B3E8-F9323C633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3461" y="199850"/>
            <a:ext cx="7858539" cy="77560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</a:t>
            </a:r>
            <a:r>
              <a:rPr lang="en-US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أُكمِلُ الجدولَ الآتِي بِما يُناسِبُ:</a:t>
            </a:r>
            <a:br>
              <a:rPr lang="ar-BH" sz="3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ar-QA" sz="3600" b="1" dirty="0">
              <a:solidFill>
                <a:srgbClr val="FF00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91146" y="2277631"/>
            <a:ext cx="856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مؤنّث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53227" y="2277630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603970" y="2992981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12539" y="2960165"/>
            <a:ext cx="710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مثنَّى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53227" y="5495370"/>
            <a:ext cx="732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جمع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91145" y="4287186"/>
            <a:ext cx="856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مؤنّث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689110" y="2277629"/>
            <a:ext cx="856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مؤنّث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729345" y="4314495"/>
            <a:ext cx="856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مؤنّث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591145" y="3644051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8645234" y="4945683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645233" y="5495370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01934" y="2960165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689110" y="3644051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729345" y="4945683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701934" y="5513375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مذكّر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682882" y="3594112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712539" y="4287185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669827" y="4899270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51191" y="2277628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80847" y="3644050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51191" y="4942686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مفرد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69625" y="4298100"/>
            <a:ext cx="732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جمع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69624" y="5518952"/>
            <a:ext cx="732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جمع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84739" y="2960165"/>
            <a:ext cx="7104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مثنَّى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88FC8AB5-583A-4720-8C88-123218D91DEF}"/>
              </a:ext>
            </a:extLst>
          </p:cNvPr>
          <p:cNvSpPr txBox="1">
            <a:spLocks/>
          </p:cNvSpPr>
          <p:nvPr/>
        </p:nvSpPr>
        <p:spPr>
          <a:xfrm>
            <a:off x="0" y="153129"/>
            <a:ext cx="2272742" cy="6927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أقيّمُ إجابَتي</a:t>
            </a:r>
          </a:p>
        </p:txBody>
      </p:sp>
    </p:spTree>
    <p:extLst>
      <p:ext uri="{BB962C8B-B14F-4D97-AF65-F5344CB8AC3E}">
        <p14:creationId xmlns:p14="http://schemas.microsoft.com/office/powerpoint/2010/main" val="3679066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  <p:bldP spid="10" grpId="0"/>
      <p:bldP spid="11" grpId="0"/>
      <p:bldP spid="13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C298B-A75B-4426-B4CC-A1410A4EC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487" y="387800"/>
            <a:ext cx="6255026" cy="1325563"/>
          </a:xfrm>
        </p:spPr>
        <p:txBody>
          <a:bodyPr/>
          <a:lstStyle/>
          <a:p>
            <a:pPr algn="ctr"/>
            <a:r>
              <a:rPr lang="ar-BH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أَستنتجُ أنَّ:</a:t>
            </a:r>
            <a:endParaRPr lang="ar-QA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8CE515-9BEA-405B-B586-4DB4F207A505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أَكتشفُ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94C8E4F-5FBE-473A-B719-F72B04588448}"/>
              </a:ext>
            </a:extLst>
          </p:cNvPr>
          <p:cNvSpPr/>
          <p:nvPr/>
        </p:nvSpPr>
        <p:spPr>
          <a:xfrm>
            <a:off x="997226" y="1713363"/>
            <a:ext cx="10197548" cy="428376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الصّفةَ تصفُ الاسمَ الموصوفَ الواقعَ قبلَها.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الصفةَ تطابقُ الموصوفَ في: النوعِ (مذكّر/مؤنثٍ) والعددِ (مفردٍ/مثنَّى /جمعٍ).</a:t>
            </a:r>
            <a:endParaRPr lang="ar-QA" sz="4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0196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1152"/>
            <a:ext cx="10515600" cy="4351338"/>
          </a:xfrm>
        </p:spPr>
        <p:txBody>
          <a:bodyPr/>
          <a:lstStyle/>
          <a:p>
            <a:r>
              <a:rPr lang="ar-BH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شارَكتْ .........................البَحرينيَّةُ فِي نَهضةِ بِلادِها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يُحافظُ ...........................المُؤمنُ عَلَى صلاتِه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يَتعاونُ ................................ المُجْتَهدُون فِي إنجازِ العَملِ بسرعةٍ.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حلَّقتْ .............................كَبيرتَان فَوْقَ المَدينةِ . 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365584" y="839578"/>
            <a:ext cx="10826416" cy="1003885"/>
          </a:xfrm>
        </p:spPr>
        <p:txBody>
          <a:bodyPr>
            <a:normAutofit fontScale="90000"/>
          </a:bodyPr>
          <a:lstStyle/>
          <a:p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أولًا: أَضعُ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مَوْصوفًا مُناسبًا فِي الفَراغِ، مُراعيًا أَوجُهَ التّطابقِ بينَه وبينَ الصّفةِ:</a:t>
            </a:r>
          </a:p>
        </p:txBody>
      </p:sp>
    </p:spTree>
    <p:extLst>
      <p:ext uri="{BB962C8B-B14F-4D97-AF65-F5344CB8AC3E}">
        <p14:creationId xmlns:p14="http://schemas.microsoft.com/office/powerpoint/2010/main" val="185981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1885"/>
            <a:ext cx="10515600" cy="4351338"/>
          </a:xfrm>
        </p:spPr>
        <p:txBody>
          <a:bodyPr/>
          <a:lstStyle/>
          <a:p>
            <a:r>
              <a:rPr lang="ar-BH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شارَكتْ 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البَحرينيَّةُ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فِي نَهضةِ بِلادِها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يُحافظُ 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  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المُؤمنُ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عَلَى صلاتِه 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يَتعاونُ</a:t>
            </a:r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     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المُجْتَهدُون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فِي إنجازِ العَملِ بسرعةٍ.</a:t>
            </a:r>
          </a:p>
          <a:p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حلَّقتْ </a:t>
            </a:r>
            <a:r>
              <a:rPr lang="en-US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</a:t>
            </a:r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كَبيرتَان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فَوْقَ المَدينةِ . </a:t>
            </a:r>
          </a:p>
        </p:txBody>
      </p:sp>
      <p:sp>
        <p:nvSpPr>
          <p:cNvPr id="4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10897076" y="0"/>
            <a:ext cx="1294924" cy="83957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/>
              <a:t>أُطَبِّقُ</a:t>
            </a:r>
            <a:endParaRPr lang="en-US" dirty="0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B5CD38D9-DD2C-49A9-8266-F4A1A105A67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2209324" cy="83957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defPPr>
              <a:defRPr lang="ar-BH"/>
            </a:defPPr>
            <a:lvl1pPr defTabSz="457200">
              <a:spcBef>
                <a:spcPct val="0"/>
              </a:spcBef>
              <a:buNone/>
              <a:defRPr sz="4400" b="1">
                <a:solidFill>
                  <a:schemeClr val="bg1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dirty="0">
                <a:solidFill>
                  <a:schemeClr val="tx1"/>
                </a:solidFill>
              </a:rPr>
              <a:t>أُقَيِّمُ إِجَابَتِي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30948" y="906973"/>
            <a:ext cx="10826416" cy="1003885"/>
          </a:xfrm>
        </p:spPr>
        <p:txBody>
          <a:bodyPr>
            <a:normAutofit fontScale="90000"/>
          </a:bodyPr>
          <a:lstStyle/>
          <a:p>
            <a:r>
              <a:rPr lang="ar-BH" sz="4000" b="1" dirty="0" smtClean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أولًا: أَضعُ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مَوْصوفًا مُناسبًا فِي الفَراغِ، مُراعيًا أَوجَه التطابقِ بينَه وبينَ الصّفةِ:</a:t>
            </a:r>
          </a:p>
        </p:txBody>
      </p:sp>
      <p:sp>
        <p:nvSpPr>
          <p:cNvPr id="2" name="Rectangle 1"/>
          <p:cNvSpPr/>
          <p:nvPr/>
        </p:nvSpPr>
        <p:spPr>
          <a:xfrm>
            <a:off x="8200128" y="1936465"/>
            <a:ext cx="19431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المرأةُ / العاملةُ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022196" y="3063165"/>
            <a:ext cx="21210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الرجلُ/ الإنْسانُ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61281" y="4189865"/>
            <a:ext cx="2242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العاملُون/الطُّلابُ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28166" y="5316565"/>
            <a:ext cx="1109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طَائرتَان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275470" y="1915040"/>
            <a:ext cx="1867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060684" y="3041740"/>
            <a:ext cx="21082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980533" y="4168872"/>
            <a:ext cx="22685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196305" y="5295572"/>
            <a:ext cx="10663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BH" sz="3200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67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1502</TotalTime>
  <Words>734</Words>
  <Application>Microsoft Office PowerPoint</Application>
  <PresentationFormat>Widescreen</PresentationFormat>
  <Paragraphs>210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Sakkal Majalla</vt:lpstr>
      <vt:lpstr>Traditional Arabic</vt:lpstr>
      <vt:lpstr>Wingdings</vt:lpstr>
      <vt:lpstr>قالب الدروس</vt:lpstr>
      <vt:lpstr>القواعد النحوية ي مُطَابَقَةُ الصِّفةِ لِلمَوْصُوفِ </vt:lpstr>
      <vt:lpstr>PowerPoint Presentation</vt:lpstr>
      <vt:lpstr>PowerPoint Presentation</vt:lpstr>
      <vt:lpstr>PowerPoint Presentation</vt:lpstr>
      <vt:lpstr> 4. أُكمِلُ الجدولَ الآتِي بِما يُناسِبُ: </vt:lpstr>
      <vt:lpstr> 4. أُكمِلُ الجدولَ الآتِي بِما يُناسِبُ: </vt:lpstr>
      <vt:lpstr>أَستنتجُ أنَّ:</vt:lpstr>
      <vt:lpstr>أولًا: أَضعُ مَوْصوفًا مُناسبًا فِي الفَراغِ، مُراعيًا أَوجُهَ التّطابقِ بينَه وبينَ الصّفةِ:</vt:lpstr>
      <vt:lpstr>أولًا: أَضعُ مَوْصوفًا مُناسبًا فِي الفَراغِ، مُراعيًا أَوجَه التطابقِ بينَه وبينَ الصّفةِ:</vt:lpstr>
      <vt:lpstr>ثانيًا: أكمِلُ كلّ جملةٍ من الجملِ الآتية بموصوفٍ مناسِبٍ، وأضبُطه بالشّكلِ:</vt:lpstr>
      <vt:lpstr>PowerPoint Presentation</vt:lpstr>
      <vt:lpstr>ثالثًا: أُحوّلُ الجُملةَ الآتيةَ وفقًا للمطلوب في الجدول كما في المثال، مغيِّرًا مَا يَلزمُ:</vt:lpstr>
      <vt:lpstr>PowerPoint Presentation</vt:lpstr>
      <vt:lpstr>أَجْعَلُ كلَّ كَلمةٍ مِمَّا يَأتِي مَوْصُوفًا لصفةٍ مُناسبةٍ فِي جُملةٍ مُفيدةٍ:</vt:lpstr>
      <vt:lpstr>أَجْعَلُ كلَّ كَلمةٍ مِمَّا يَأتِي مَوصوفًا لصفةٍ مُناسبةٍ فِي جُملةٍ مُفيدةٍ: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تدريب على إنتاج نص سردي مغتنٍ بالوصف</dc:title>
  <dc:creator>Hatem bin Saleh Darwish</dc:creator>
  <cp:lastModifiedBy>user</cp:lastModifiedBy>
  <cp:revision>200</cp:revision>
  <dcterms:created xsi:type="dcterms:W3CDTF">2020-03-04T10:19:37Z</dcterms:created>
  <dcterms:modified xsi:type="dcterms:W3CDTF">2020-04-07T11:05:39Z</dcterms:modified>
</cp:coreProperties>
</file>