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15" autoAdjust="0"/>
    <p:restoredTop sz="94660"/>
  </p:normalViewPr>
  <p:slideViewPr>
    <p:cSldViewPr snapToGrid="0">
      <p:cViewPr varScale="1">
        <p:scale>
          <a:sx n="77" d="100"/>
          <a:sy n="77" d="100"/>
        </p:scale>
        <p:origin x="-52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155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044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257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013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8514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365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915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062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774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011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877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5B553-2957-4B35-81B9-49CB4CAEFD69}" type="datetimeFigureOut">
              <a:rPr lang="ar-SA" smtClean="0"/>
              <a:t>03/06/1438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A0FEE-ED05-496B-8C99-19B751A01D1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349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ar-SA" altLang="ar-SA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PT Bold Broken" panose="02010400000000000000" pitchFamily="2" charset="-78"/>
              </a:rPr>
              <a:t>أحكام النون الساكنة والتنوين    نْ</a:t>
            </a:r>
            <a:endParaRPr lang="ar-SA" sz="4800" dirty="0">
              <a:solidFill>
                <a:srgbClr val="FF0000"/>
              </a:solidFill>
            </a:endParaRPr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تعريف النون الساكنة :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* هي النون الخالية من الحركة .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* وهي التي تثبت خطاً ولفظاً ووصلاً ووقفاً .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* وتقع في الأسماء ( الإنْسان ) والأفعال ( أنْعمت ) وتكون متوسطة ومتطرفة .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sz="3300" kern="0" dirty="0">
                <a:solidFill>
                  <a:srgbClr val="000000"/>
                </a:solidFill>
                <a:latin typeface="Verdana"/>
                <a:cs typeface="Traditional Arabic" panose="02020603050405020304" pitchFamily="18" charset="-78"/>
              </a:rPr>
              <a:t>*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 وفي الحروف ( منْ ) تكون متطرفة فقط .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* المقصود بالنون الساكنة ( نْ ) أن سكونها ثابت وصلا ووقفا ..  وبالتالي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9516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Picture 5" descr="2hv446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22" y="270933"/>
            <a:ext cx="11085688" cy="6366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329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FF6699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/>
            </a:r>
            <a:b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FF6699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069541"/>
          </a:xfrm>
        </p:spPr>
        <p:txBody>
          <a:bodyPr>
            <a:norm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j-ea"/>
                <a:cs typeface="PT Bold Broken" panose="02010400000000000000" pitchFamily="2" charset="-78"/>
              </a:rPr>
              <a:t>تعريف التنوين :</a:t>
            </a:r>
            <a:endParaRPr kumimoji="0" lang="ar-SA" altLang="ar-SA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/>
              <a:cs typeface="Traditional Arabic" panose="02020603050405020304" pitchFamily="18" charset="-78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هو نون ساكنة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زائدة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تلحق آخر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الاسم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لفظاً ووصلاً وتفارقه خطاً ووقفاً 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علامته :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فتحتان أو كسرتان أو ضمتان 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حكمه حال الوقف :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التنوين بالفتح : تبدل ألفاً دائما إلا إذا كانت هاء تأنيث مثل :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( إلا رحمةً من ربك ) فيوقف عليها بالهاء من غير تنوين 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التنوين بالضم والكسر : يحذف التنوين ويوقف عليها بالسكون 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FF6699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 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للنون الساكنة والتنوين أربعة أحكام :</a:t>
            </a:r>
          </a:p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*الإظهار . *</a:t>
            </a:r>
            <a:r>
              <a:rPr kumimoji="0" lang="ar-SA" altLang="ar-SA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الإدغام .*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الإقلاب .*الإخفاء 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endParaRPr kumimoji="0" lang="ar-SA" altLang="ar-SA" sz="3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Traditional Arabic" panose="02020603050405020304" pitchFamily="18" charset="-78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endParaRPr kumimoji="0" lang="en-US" altLang="ar-SA" sz="33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Traditional Arabic" panose="02020603050405020304" pitchFamily="18" charset="-78"/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6691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   </a:t>
            </a:r>
            <a:r>
              <a:rPr lang="ar-SA" sz="4800" b="1" dirty="0" smtClean="0"/>
              <a:t> 1-  الإظهار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  <a:defRPr/>
            </a:pPr>
            <a:r>
              <a:rPr lang="ar-SA" sz="2900" kern="0" dirty="0">
                <a:solidFill>
                  <a:srgbClr val="660066"/>
                </a:solidFill>
                <a:latin typeface="Verdana"/>
                <a:cs typeface="PT Bold Broken" pitchFamily="2" charset="-78"/>
              </a:rPr>
              <a:t> </a:t>
            </a:r>
            <a:r>
              <a:rPr lang="ar-SA" sz="2900" kern="0" dirty="0" smtClean="0">
                <a:solidFill>
                  <a:srgbClr val="660066"/>
                </a:solidFill>
                <a:latin typeface="Verdana"/>
                <a:cs typeface="PT Bold Broken" pitchFamily="2" charset="-78"/>
              </a:rPr>
              <a:t> 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  <a:defRPr/>
            </a:pPr>
            <a:r>
              <a:rPr lang="ar-SA" sz="2400" kern="0" dirty="0" smtClean="0">
                <a:solidFill>
                  <a:srgbClr val="FF0000"/>
                </a:solidFill>
                <a:latin typeface="Verdana"/>
                <a:cs typeface="PT Bold Broken" pitchFamily="2" charset="-78"/>
              </a:rPr>
              <a:t>في اللغة </a:t>
            </a:r>
            <a:r>
              <a:rPr lang="ar-SA" sz="2400" kern="0" dirty="0">
                <a:solidFill>
                  <a:srgbClr val="FF0000"/>
                </a:solidFill>
                <a:latin typeface="Verdana"/>
                <a:cs typeface="PT Bold Broken" pitchFamily="2" charset="-78"/>
              </a:rPr>
              <a:t>:</a:t>
            </a:r>
            <a:r>
              <a:rPr lang="ar-SA" sz="2400" kern="0" dirty="0">
                <a:solidFill>
                  <a:srgbClr val="FF0000"/>
                </a:solidFill>
                <a:latin typeface="Verdana"/>
                <a:cs typeface="Traditional Arabic" pitchFamily="18" charset="-78"/>
              </a:rPr>
              <a:t> </a:t>
            </a:r>
            <a:r>
              <a:rPr lang="ar-SA" sz="3600" b="1" kern="0" dirty="0">
                <a:solidFill>
                  <a:srgbClr val="000000"/>
                </a:solidFill>
                <a:latin typeface="Verdana"/>
                <a:cs typeface="Traditional Arabic" pitchFamily="18" charset="-78"/>
              </a:rPr>
              <a:t>البيان والوضوح </a:t>
            </a:r>
            <a:r>
              <a:rPr lang="ar-SA" sz="2900" b="1" kern="0" dirty="0">
                <a:solidFill>
                  <a:srgbClr val="000000"/>
                </a:solidFill>
                <a:latin typeface="Verdana"/>
                <a:cs typeface="Traditional Arabic" pitchFamily="18" charset="-78"/>
              </a:rPr>
              <a:t>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  <a:defRPr/>
            </a:pPr>
            <a:r>
              <a:rPr lang="ar-SA" sz="2900" kern="0" dirty="0" smtClean="0">
                <a:solidFill>
                  <a:srgbClr val="660066"/>
                </a:solidFill>
                <a:latin typeface="Verdana"/>
                <a:cs typeface="PT Bold Broken" pitchFamily="2" charset="-78"/>
              </a:rPr>
              <a:t> </a:t>
            </a:r>
            <a:r>
              <a:rPr lang="ar-SA" sz="2400" kern="0" dirty="0" smtClean="0">
                <a:solidFill>
                  <a:srgbClr val="FF0000"/>
                </a:solidFill>
                <a:latin typeface="Verdana"/>
                <a:cs typeface="PT Bold Broken" pitchFamily="2" charset="-78"/>
              </a:rPr>
              <a:t>وفي الاصطلاح </a:t>
            </a:r>
            <a:r>
              <a:rPr lang="ar-SA" sz="2400" kern="0" dirty="0">
                <a:solidFill>
                  <a:srgbClr val="FF0000"/>
                </a:solidFill>
                <a:latin typeface="Verdana"/>
                <a:cs typeface="PT Bold Broken" pitchFamily="2" charset="-78"/>
              </a:rPr>
              <a:t>: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  <a:defRPr/>
            </a:pPr>
            <a:r>
              <a:rPr lang="ar-SA" sz="4000" b="1" kern="0" dirty="0">
                <a:solidFill>
                  <a:srgbClr val="000000"/>
                </a:solidFill>
                <a:latin typeface="Verdana"/>
                <a:cs typeface="Traditional Arabic" pitchFamily="18" charset="-78"/>
              </a:rPr>
              <a:t>إخراج كل حرف من مخرجه من غير </a:t>
            </a:r>
            <a:r>
              <a:rPr lang="ar-SA" sz="4000" b="1" kern="0" dirty="0" smtClean="0">
                <a:solidFill>
                  <a:srgbClr val="000000"/>
                </a:solidFill>
                <a:latin typeface="Verdana"/>
                <a:cs typeface="Traditional Arabic" pitchFamily="18" charset="-78"/>
              </a:rPr>
              <a:t>غنة.</a:t>
            </a:r>
            <a:endParaRPr lang="ar-SA" sz="4000" b="1" kern="0" dirty="0">
              <a:solidFill>
                <a:srgbClr val="000000"/>
              </a:solidFill>
              <a:latin typeface="Verdana"/>
              <a:cs typeface="Traditional Arabic" pitchFamily="18" charset="-78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  <a:defRPr/>
            </a:pPr>
            <a:r>
              <a:rPr lang="ar-SA" sz="2900" kern="0" dirty="0" smtClean="0">
                <a:solidFill>
                  <a:srgbClr val="FF0000"/>
                </a:solidFill>
                <a:latin typeface="Verdana"/>
                <a:cs typeface="PT Bold Broken" pitchFamily="2" charset="-78"/>
              </a:rPr>
              <a:t>حروفه </a:t>
            </a:r>
            <a:r>
              <a:rPr lang="ar-SA" sz="2900" kern="0" dirty="0">
                <a:solidFill>
                  <a:srgbClr val="FF0000"/>
                </a:solidFill>
                <a:latin typeface="Verdana"/>
                <a:cs typeface="PT Bold Broken" pitchFamily="2" charset="-78"/>
              </a:rPr>
              <a:t>: أ ، هـ ، ع ، ح ، غ ، خ .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0850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Picture 5" descr="646e2288a4f1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5779"/>
            <a:ext cx="10515600" cy="6152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898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  </a:t>
            </a:r>
            <a:r>
              <a:rPr lang="ar-SA" sz="4800" b="1" dirty="0" smtClean="0"/>
              <a:t>2- الإدغام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67556"/>
            <a:ext cx="10515600" cy="4709407"/>
          </a:xfrm>
        </p:spPr>
        <p:txBody>
          <a:bodyPr/>
          <a:lstStyle/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sz="2900" kern="0" dirty="0" smtClean="0">
                <a:solidFill>
                  <a:srgbClr val="FF0000"/>
                </a:solidFill>
                <a:latin typeface="Verdana"/>
                <a:cs typeface="PT Bold Broken" panose="02010400000000000000" pitchFamily="2" charset="-78"/>
              </a:rPr>
              <a:t>في</a:t>
            </a:r>
            <a:r>
              <a:rPr kumimoji="0" lang="ar-SA" altLang="ar-SA" sz="29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 اللغة :</a:t>
            </a:r>
            <a:r>
              <a:rPr kumimoji="0" lang="ar-SA" altLang="ar-SA" sz="29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الإدخال 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وفي الاصطلاح :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إدخال الحرف الساكن في الحرف المتحرك بحيث يصيران حرفا واحدا من جنس الثاني .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حروفه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مجموعة في :      </a:t>
            </a:r>
            <a:r>
              <a:rPr kumimoji="0" lang="ar-SA" altLang="ar-SA" sz="37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يرملون</a:t>
            </a:r>
            <a:r>
              <a:rPr kumimoji="0" lang="ar-SA" altLang="ar-SA" sz="3700" b="1" i="0" u="none" strike="noStrike" kern="0" cap="none" spc="0" normalizeH="0" baseline="0" noProof="0" dirty="0" smtClean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أقسام الإدغام :</a:t>
            </a:r>
            <a:r>
              <a:rPr kumimoji="0" lang="ar-SA" altLang="ar-SA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</a:t>
            </a: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FontTx/>
              <a:buAutoNum type="arabicParenR"/>
            </a:pP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إدغام بغنة : ( ينمو ).           2) إدغام بغير غنة ( ر ، ل ) </a:t>
            </a:r>
            <a:endParaRPr kumimoji="0" lang="en-US" altLang="ar-SA" sz="33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Traditional Arabic" panose="02020603050405020304" pitchFamily="18" charset="-78"/>
            </a:endParaRPr>
          </a:p>
          <a:p>
            <a:pPr marL="609600" lvl="0" indent="-6096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FontTx/>
              <a:buAutoNum type="arabicParenR"/>
            </a:pPr>
            <a:endParaRPr kumimoji="0" lang="ar-SA" altLang="ar-SA" sz="33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0275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Picture 5" descr="Makh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6038"/>
            <a:ext cx="10515600" cy="6332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727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09600" lvl="0" indent="-609600" algn="ct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</a:pPr>
            <a:r>
              <a:rPr lang="ar-SA" dirty="0" smtClean="0"/>
              <a:t> 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يشترط في الإدغام أن يكون في كلمتين .</a:t>
            </a:r>
            <a:endParaRPr kumimoji="0" lang="ar-SA" altLang="ar-SA" sz="33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/>
              <a:ea typeface="+mn-ea"/>
              <a:cs typeface="PT Bold Broken" panose="02010400000000000000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67556"/>
            <a:ext cx="10515600" cy="4709407"/>
          </a:xfrm>
        </p:spPr>
        <p:txBody>
          <a:bodyPr/>
          <a:lstStyle/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فإذا جاء النون وحرف الإدغام في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كلمة واحدة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وجب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إظهاره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. 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ويسمى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الإظهار المطلق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وهو غير الإظهار الحلقي والإظهار الشفوي 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وهو نوعان :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1) التقاء النون الساكنة مع أحد حروف الإدغام في كلمة واحدة وقد ورد ذلك في القرآن الكريم في ( 4 ) كلمات : </a:t>
            </a:r>
            <a:r>
              <a:rPr kumimoji="0" lang="ar-SA" altLang="ar-SA" sz="33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    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( الدنيا ، بنيان ، قنوان ، صنوان ) .</a:t>
            </a:r>
          </a:p>
          <a:p>
            <a:pPr marL="609600" lvl="0" indent="-6096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2) إظهار النون في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هجاء الحرف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عند حرف الإدغام وذلك في موضعين : (</a:t>
            </a:r>
            <a:r>
              <a:rPr kumimoji="0" lang="ar-SA" altLang="ar-SA" sz="3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يس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والقرآن ) ، ( نون والقلم ) .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6500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ar-SA" altLang="ar-SA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PT Bold Broken" panose="02010400000000000000" pitchFamily="2" charset="-78"/>
              </a:rPr>
              <a:t>الإقلاب</a:t>
            </a:r>
            <a:endParaRPr lang="ar-SA" sz="60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sz="2400" b="1" kern="0" dirty="0" smtClean="0">
                <a:solidFill>
                  <a:srgbClr val="FF0000"/>
                </a:solidFill>
                <a:latin typeface="Verdana"/>
                <a:cs typeface="PT Bold Broken" panose="02010400000000000000" pitchFamily="2" charset="-78"/>
              </a:rPr>
              <a:t>في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cs typeface="PT Bold Broken" panose="02010400000000000000" pitchFamily="2" charset="-78"/>
              </a:rPr>
              <a:t> اللغة :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تحويل الشيء عن وجهه</a:t>
            </a:r>
            <a:r>
              <a:rPr kumimoji="0" lang="ar-SA" altLang="ar-SA" sz="33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Broken" panose="02010400000000000000" pitchFamily="2" charset="-78"/>
              </a:rPr>
              <a:t>وفي الاصطلاح: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</a:t>
            </a:r>
            <a:r>
              <a:rPr lang="ar-SA" altLang="ar-SA" sz="2400" b="1" kern="0" dirty="0">
                <a:solidFill>
                  <a:srgbClr val="FF0000"/>
                </a:solidFill>
                <a:latin typeface="Verdana"/>
                <a:cs typeface="Traditional Arabic" panose="02020603050405020304" pitchFamily="18" charset="-78"/>
              </a:rPr>
              <a:t> </a:t>
            </a:r>
            <a:r>
              <a:rPr lang="ar-SA" altLang="ar-SA" sz="2400" b="1" kern="0" dirty="0" smtClean="0">
                <a:solidFill>
                  <a:srgbClr val="FF0000"/>
                </a:solidFill>
                <a:latin typeface="Verdana"/>
                <a:cs typeface="Traditional Arabic" panose="02020603050405020304" pitchFamily="18" charset="-78"/>
              </a:rPr>
              <a:t>  </a:t>
            </a:r>
            <a:r>
              <a:rPr kumimoji="0" lang="ar-SA" altLang="ar-SA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قلب النون الساكنة ميما .</a:t>
            </a:r>
            <a:endParaRPr kumimoji="0" lang="ar-SA" altLang="ar-SA" sz="33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Traditional Arabic" panose="02020603050405020304" pitchFamily="18" charset="-78"/>
            </a:endParaRPr>
          </a:p>
          <a:p>
            <a:pPr marL="0" lvl="0" indent="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 </a:t>
            </a:r>
            <a:r>
              <a:rPr kumimoji="0" lang="ar-SA" altLang="ar-SA" sz="6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مع:  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*</a:t>
            </a:r>
            <a:r>
              <a:rPr kumimoji="0" lang="ar-SA" altLang="ar-SA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 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إخفاء هذه الميم عند الباء .</a:t>
            </a:r>
          </a:p>
          <a:p>
            <a:pPr marL="0" lvl="0" indent="0" fontAlgn="base"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              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*</a:t>
            </a:r>
            <a:r>
              <a:rPr kumimoji="0" lang="ar-SA" altLang="ar-SA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 إظهار الغنة مع الإخفاء . 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4254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ar-SA" altLang="ar-SA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PT Bold Heading" panose="02010400000000000000" pitchFamily="2" charset="-78"/>
              </a:rPr>
              <a:t>الإخفاء</a:t>
            </a:r>
            <a:r>
              <a:rPr kumimoji="0" lang="ar-SA" altLang="ar-SA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PT Bold Broken" panose="02010400000000000000" pitchFamily="2" charset="-78"/>
              </a:rPr>
              <a:t>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54563"/>
          </a:xfrm>
        </p:spPr>
        <p:txBody>
          <a:bodyPr>
            <a:normAutofit lnSpcReduction="10000"/>
          </a:bodyPr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kern="0" dirty="0">
                <a:solidFill>
                  <a:srgbClr val="660066"/>
                </a:solidFill>
                <a:latin typeface="Verdana"/>
                <a:cs typeface="PT Bold Heading" panose="02010400000000000000" pitchFamily="2" charset="-78"/>
              </a:rPr>
              <a:t> </a:t>
            </a:r>
            <a:r>
              <a:rPr lang="ar-SA" altLang="ar-SA" kern="0" dirty="0" smtClean="0">
                <a:solidFill>
                  <a:srgbClr val="FF0000"/>
                </a:solidFill>
                <a:latin typeface="Verdana"/>
                <a:cs typeface="PT Bold Heading" panose="02010400000000000000" pitchFamily="2" charset="-78"/>
              </a:rPr>
              <a:t>في اللغة </a:t>
            </a:r>
            <a:r>
              <a:rPr lang="ar-SA" altLang="ar-SA" kern="0" dirty="0">
                <a:solidFill>
                  <a:srgbClr val="FF0000"/>
                </a:solidFill>
                <a:latin typeface="Verdana"/>
                <a:cs typeface="PT Bold Heading" panose="02010400000000000000" pitchFamily="2" charset="-78"/>
              </a:rPr>
              <a:t>:</a:t>
            </a:r>
            <a:r>
              <a:rPr kumimoji="0" lang="ar-SA" altLang="ar-SA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</a:t>
            </a:r>
            <a:r>
              <a:rPr kumimoji="0" lang="ar-SA" altLang="ar-SA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الستر </a:t>
            </a:r>
            <a:r>
              <a:rPr lang="ar-SA" altLang="ar-SA" kern="0" dirty="0">
                <a:solidFill>
                  <a:srgbClr val="000000"/>
                </a:solidFill>
                <a:latin typeface="Verdana"/>
                <a:cs typeface="Traditional Arabic" panose="02020603050405020304" pitchFamily="18" charset="-78"/>
              </a:rPr>
              <a:t>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kern="0" dirty="0" smtClean="0">
                <a:solidFill>
                  <a:srgbClr val="FF0000"/>
                </a:solidFill>
                <a:latin typeface="Verdana"/>
                <a:cs typeface="PT Bold Heading" panose="02010400000000000000" pitchFamily="2" charset="-78"/>
              </a:rPr>
              <a:t>وفي الاصطلاح:</a:t>
            </a:r>
            <a:r>
              <a:rPr lang="ar-SA" altLang="ar-SA" kern="0" dirty="0" smtClean="0">
                <a:solidFill>
                  <a:srgbClr val="FF0000"/>
                </a:solidFill>
                <a:latin typeface="Verdana"/>
                <a:cs typeface="Traditional Arabic" panose="02020603050405020304" pitchFamily="18" charset="-78"/>
              </a:rPr>
              <a:t> </a:t>
            </a:r>
            <a:endParaRPr lang="ar-SA" altLang="ar-SA" kern="0" dirty="0">
              <a:solidFill>
                <a:srgbClr val="FF0000"/>
              </a:solidFill>
              <a:latin typeface="Verdana"/>
              <a:cs typeface="Traditional Arabic" panose="02020603050405020304" pitchFamily="18" charset="-78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sz="3600" b="1" kern="0" dirty="0">
                <a:solidFill>
                  <a:srgbClr val="000000"/>
                </a:solidFill>
                <a:latin typeface="Verdana"/>
                <a:cs typeface="Traditional Arabic" panose="02020603050405020304" pitchFamily="18" charset="-78"/>
              </a:rPr>
              <a:t>النطق بالحرف على حالة متوسطة ما بين الإظهار والإدغام مع مراعاة الغنة 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b="1" kern="0" dirty="0">
                <a:solidFill>
                  <a:srgbClr val="000000"/>
                </a:solidFill>
                <a:latin typeface="Verdana"/>
                <a:cs typeface="Traditional Arabic" panose="02020603050405020304" pitchFamily="18" charset="-78"/>
              </a:rPr>
              <a:t>ويسمى الإخفاء الحقيقي .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PT Bold Heading" panose="02010400000000000000" pitchFamily="2" charset="-78"/>
              </a:rPr>
              <a:t>حروفه :</a:t>
            </a:r>
            <a:r>
              <a:rPr kumimoji="0" lang="ar-SA" altLang="ar-SA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( 15 ) حرفا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في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أول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الكلمات الآتية من هذا البيت :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ص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ف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ذ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ثن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ك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م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ج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اد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ش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خص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ق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د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س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ما 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                                 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د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م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ط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يبا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ز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د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ف</a:t>
            </a:r>
            <a:r>
              <a:rPr lang="ar-SA" altLang="ar-SA" sz="3200" b="1" kern="0" noProof="0" dirty="0" smtClean="0">
                <a:latin typeface="Verdana"/>
                <a:cs typeface="Traditional Arabic" panose="02020603050405020304" pitchFamily="18" charset="-78"/>
              </a:rPr>
              <a:t>ـي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 ت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ـ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قى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ض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ع 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ظـ</a:t>
            </a:r>
            <a:r>
              <a:rPr kumimoji="0" lang="ar-SA" altLang="ar-S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Traditional Arabic" panose="02020603050405020304" pitchFamily="18" charset="-78"/>
              </a:rPr>
              <a:t>الما 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None/>
            </a:pPr>
            <a:r>
              <a:rPr lang="ar-SA" altLang="ar-SA" sz="5400" b="1" kern="0" dirty="0" smtClean="0">
                <a:solidFill>
                  <a:srgbClr val="FF0000"/>
                </a:solidFill>
                <a:latin typeface="Verdana"/>
                <a:cs typeface="Traditional Arabic" panose="02020603050405020304" pitchFamily="18" charset="-78"/>
              </a:rPr>
              <a:t>أمثلته:</a:t>
            </a:r>
            <a:endParaRPr kumimoji="0" lang="ar-SA" altLang="ar-SA" sz="5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6444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413</Words>
  <Application>Microsoft Office PowerPoint</Application>
  <PresentationFormat>Custom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نسق Office</vt:lpstr>
      <vt:lpstr>أحكام النون الساكنة والتنوين    نْ</vt:lpstr>
      <vt:lpstr> </vt:lpstr>
      <vt:lpstr>    1-  الإظهار</vt:lpstr>
      <vt:lpstr>PowerPoint Presentation</vt:lpstr>
      <vt:lpstr>  2- الإدغام</vt:lpstr>
      <vt:lpstr>PowerPoint Presentation</vt:lpstr>
      <vt:lpstr>  يشترط في الإدغام أن يكون في كلمتين .</vt:lpstr>
      <vt:lpstr>الإقلاب</vt:lpstr>
      <vt:lpstr>الإخفاء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أحكام النون الساكنة والتنوين    نْ</dc:title>
  <dc:creator>1Ahmad ageel</dc:creator>
  <cp:lastModifiedBy>User</cp:lastModifiedBy>
  <cp:revision>8</cp:revision>
  <dcterms:created xsi:type="dcterms:W3CDTF">2016-02-02T21:16:54Z</dcterms:created>
  <dcterms:modified xsi:type="dcterms:W3CDTF">2017-03-01T08:55:33Z</dcterms:modified>
</cp:coreProperties>
</file>