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15.xml" ContentType="application/vnd.openxmlformats-officedocument.presentationml.slide+xml"/>
  <Override PartName="/ppt/slides/slide20.xml" ContentType="application/vnd.openxmlformats-officedocument.presentationml.slide+xml"/>
  <Override PartName="/ppt/slides/slide13.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29"/>
  </p:notesMasterIdLst>
  <p:sldIdLst>
    <p:sldId id="256" r:id="rId2"/>
    <p:sldId id="257" r:id="rId3"/>
    <p:sldId id="258" r:id="rId4"/>
    <p:sldId id="287" r:id="rId5"/>
    <p:sldId id="288" r:id="rId6"/>
    <p:sldId id="289" r:id="rId7"/>
    <p:sldId id="290" r:id="rId8"/>
    <p:sldId id="291" r:id="rId9"/>
    <p:sldId id="292" r:id="rId10"/>
    <p:sldId id="293" r:id="rId11"/>
    <p:sldId id="294" r:id="rId12"/>
    <p:sldId id="295" r:id="rId13"/>
    <p:sldId id="296" r:id="rId14"/>
    <p:sldId id="297"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 id="286" r:id="rId2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800"/>
    <a:srgbClr val="003300"/>
    <a:srgbClr val="FF6600"/>
    <a:srgbClr val="4BFF4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autoAdjust="0"/>
    <p:restoredTop sz="94576" autoAdjust="0"/>
  </p:normalViewPr>
  <p:slideViewPr>
    <p:cSldViewPr>
      <p:cViewPr varScale="1">
        <p:scale>
          <a:sx n="65" d="100"/>
          <a:sy n="65" d="100"/>
        </p:scale>
        <p:origin x="-1440"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2900EDC-9B4F-4686-90E1-6523CEC4E41E}" type="datetimeFigureOut">
              <a:rPr lang="ar-SA" smtClean="0"/>
              <a:pPr/>
              <a:t>25/01/36</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D066FA4-C37A-42D4-9EB1-3F2769D08737}" type="slidenum">
              <a:rPr lang="ar-SA" smtClean="0"/>
              <a:pPr/>
              <a:t>‹#›</a:t>
            </a:fld>
            <a:endParaRPr lang="ar-SA"/>
          </a:p>
        </p:txBody>
      </p:sp>
    </p:spTree>
    <p:extLst>
      <p:ext uri="{BB962C8B-B14F-4D97-AF65-F5344CB8AC3E}">
        <p14:creationId xmlns="" xmlns:p14="http://schemas.microsoft.com/office/powerpoint/2010/main" val="23970354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AD066FA4-C37A-42D4-9EB1-3F2769D08737}" type="slidenum">
              <a:rPr lang="ar-SA" smtClean="0"/>
              <a:pPr/>
              <a:t>1</a:t>
            </a:fld>
            <a:endParaRPr lang="ar-SA"/>
          </a:p>
        </p:txBody>
      </p:sp>
    </p:spTree>
    <p:extLst>
      <p:ext uri="{BB962C8B-B14F-4D97-AF65-F5344CB8AC3E}">
        <p14:creationId xmlns="" xmlns:p14="http://schemas.microsoft.com/office/powerpoint/2010/main" val="3857733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25/01/36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25/01/36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25/01/36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25/01/36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4769E3BA-8773-4233-B3A8-6F442663C130}" type="datetimeFigureOut">
              <a:rPr lang="ar-SA" smtClean="0"/>
              <a:pPr/>
              <a:t>25/01/36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4769E3BA-8773-4233-B3A8-6F442663C130}" type="datetimeFigureOut">
              <a:rPr lang="ar-SA" smtClean="0"/>
              <a:pPr/>
              <a:t>25/01/36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4769E3BA-8773-4233-B3A8-6F442663C130}" type="datetimeFigureOut">
              <a:rPr lang="ar-SA" smtClean="0"/>
              <a:pPr/>
              <a:t>25/01/36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4769E3BA-8773-4233-B3A8-6F442663C130}" type="datetimeFigureOut">
              <a:rPr lang="ar-SA" smtClean="0"/>
              <a:pPr/>
              <a:t>25/01/36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769E3BA-8773-4233-B3A8-6F442663C130}" type="datetimeFigureOut">
              <a:rPr lang="ar-SA" smtClean="0"/>
              <a:pPr/>
              <a:t>25/01/36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769E3BA-8773-4233-B3A8-6F442663C130}" type="datetimeFigureOut">
              <a:rPr lang="ar-SA" smtClean="0"/>
              <a:pPr/>
              <a:t>25/01/36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الرمز لإضافة صورة</a:t>
            </a:r>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769E3BA-8773-4233-B3A8-6F442663C130}" type="datetimeFigureOut">
              <a:rPr lang="ar-SA" smtClean="0"/>
              <a:pPr/>
              <a:t>25/01/36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339CD7F-6548-46A8-9F66-5B44D68E6E3C}"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769E3BA-8773-4233-B3A8-6F442663C130}" type="datetimeFigureOut">
              <a:rPr lang="ar-SA" smtClean="0"/>
              <a:pPr/>
              <a:t>25/01/36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339CD7F-6548-46A8-9F66-5B44D68E6E3C}"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SA" dirty="0"/>
          </a:p>
        </p:txBody>
      </p:sp>
      <p:sp>
        <p:nvSpPr>
          <p:cNvPr id="3" name="Subtitle 2"/>
          <p:cNvSpPr>
            <a:spLocks noGrp="1"/>
          </p:cNvSpPr>
          <p:nvPr>
            <p:ph type="subTitle" idx="1"/>
          </p:nvPr>
        </p:nvSpPr>
        <p:spPr>
          <a:xfrm>
            <a:off x="1428728" y="4143380"/>
            <a:ext cx="6400800" cy="1752600"/>
          </a:xfrm>
        </p:spPr>
        <p:txBody>
          <a:bodyPr>
            <a:normAutofit fontScale="62500" lnSpcReduction="20000"/>
          </a:bodyPr>
          <a:lstStyle/>
          <a:p>
            <a:endParaRPr lang="ar-SA" sz="4400" b="1" dirty="0" smtClean="0">
              <a:solidFill>
                <a:schemeClr val="bg1"/>
              </a:solidFill>
            </a:endParaRPr>
          </a:p>
          <a:p>
            <a:r>
              <a:rPr lang="ar-SA" sz="4400" b="1" dirty="0" smtClean="0">
                <a:solidFill>
                  <a:schemeClr val="bg1"/>
                </a:solidFill>
              </a:rPr>
              <a:t>الفصل </a:t>
            </a:r>
            <a:r>
              <a:rPr lang="ar-EG" sz="4400" b="1" dirty="0" smtClean="0">
                <a:solidFill>
                  <a:schemeClr val="bg1"/>
                </a:solidFill>
              </a:rPr>
              <a:t>السادسة</a:t>
            </a:r>
            <a:endParaRPr lang="ar-SA" sz="4400" b="1" dirty="0" smtClean="0">
              <a:solidFill>
                <a:schemeClr val="bg1"/>
              </a:solidFill>
            </a:endParaRPr>
          </a:p>
          <a:p>
            <a:r>
              <a:rPr lang="ar-SA" sz="8600" b="1" dirty="0" smtClean="0">
                <a:solidFill>
                  <a:schemeClr val="bg1"/>
                </a:solidFill>
              </a:rPr>
              <a:t>مهارات </a:t>
            </a:r>
            <a:r>
              <a:rPr lang="ar-EG" sz="8600" b="1" dirty="0" smtClean="0">
                <a:solidFill>
                  <a:schemeClr val="bg1"/>
                </a:solidFill>
              </a:rPr>
              <a:t>الحوار الفعال</a:t>
            </a:r>
            <a:endParaRPr lang="ar-SA" sz="8600" b="1" dirty="0" smtClean="0">
              <a:solidFill>
                <a:schemeClr val="bg1"/>
              </a:solidFill>
            </a:endParaRPr>
          </a:p>
          <a:p>
            <a:endParaRPr lang="ar-SA" b="1" dirty="0" smtClean="0">
              <a:solidFill>
                <a:schemeClr val="bg1"/>
              </a:solidFill>
            </a:endParaRPr>
          </a:p>
          <a:p>
            <a:endParaRPr lang="ar-SA" dirty="0"/>
          </a:p>
        </p:txBody>
      </p:sp>
      <p:sp>
        <p:nvSpPr>
          <p:cNvPr id="9" name="Rectangle 8"/>
          <p:cNvSpPr/>
          <p:nvPr/>
        </p:nvSpPr>
        <p:spPr>
          <a:xfrm>
            <a:off x="0" y="1844824"/>
            <a:ext cx="9144000" cy="2232248"/>
          </a:xfrm>
          <a:prstGeom prst="rect">
            <a:avLst/>
          </a:prstGeom>
          <a:solidFill>
            <a:schemeClr val="bg1"/>
          </a:solidFill>
          <a:ln>
            <a:solidFill>
              <a:schemeClr val="bg1"/>
            </a:solidFill>
          </a:ln>
          <a:scene3d>
            <a:camera prst="orthographicFront"/>
            <a:lightRig rig="threePt" dir="t"/>
          </a:scene3d>
          <a:sp3d contourW="6350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3" name="Rectangle 12"/>
          <p:cNvSpPr/>
          <p:nvPr/>
        </p:nvSpPr>
        <p:spPr>
          <a:xfrm>
            <a:off x="2843808" y="6505599"/>
            <a:ext cx="2925801" cy="307777"/>
          </a:xfrm>
          <a:prstGeom prst="rect">
            <a:avLst/>
          </a:prstGeom>
        </p:spPr>
        <p:txBody>
          <a:bodyPr wrap="none">
            <a:spAutoFit/>
          </a:bodyPr>
          <a:lstStyle/>
          <a:p>
            <a:r>
              <a:rPr lang="ar-SA" sz="1400" b="1" dirty="0" smtClean="0">
                <a:solidFill>
                  <a:schemeClr val="bg1"/>
                </a:solidFill>
              </a:rPr>
              <a:t>عمادة السنة التحضيرية والدراسات المساندة  </a:t>
            </a:r>
            <a:endParaRPr lang="ar-SA" sz="1400" dirty="0">
              <a:solidFill>
                <a:schemeClr val="bg1"/>
              </a:solidFill>
            </a:endParaRPr>
          </a:p>
        </p:txBody>
      </p:sp>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3" cstate="print"/>
          <a:stretch>
            <a:fillRect/>
          </a:stretch>
        </p:blipFill>
        <p:spPr bwMode="auto">
          <a:xfrm>
            <a:off x="7929586" y="312355"/>
            <a:ext cx="965842" cy="732566"/>
          </a:xfrm>
          <a:prstGeom prst="rect">
            <a:avLst/>
          </a:prstGeom>
          <a:noFill/>
        </p:spPr>
      </p:pic>
      <p:sp>
        <p:nvSpPr>
          <p:cNvPr id="10" name="TextBox 9"/>
          <p:cNvSpPr txBox="1"/>
          <p:nvPr/>
        </p:nvSpPr>
        <p:spPr>
          <a:xfrm>
            <a:off x="1259632" y="1916832"/>
            <a:ext cx="7215238" cy="1323439"/>
          </a:xfrm>
          <a:prstGeom prst="rect">
            <a:avLst/>
          </a:prstGeom>
          <a:noFill/>
        </p:spPr>
        <p:txBody>
          <a:bodyPr wrap="square" rtlCol="1">
            <a:spAutoFit/>
          </a:bodyPr>
          <a:lstStyle/>
          <a:p>
            <a:pPr algn="ctr"/>
            <a:r>
              <a:rPr lang="ar-SA" sz="8000" b="1" dirty="0" smtClean="0">
                <a:solidFill>
                  <a:schemeClr val="accent5">
                    <a:lumMod val="50000"/>
                  </a:schemeClr>
                </a:solidFill>
              </a:rPr>
              <a:t>مهارات الاتصال</a:t>
            </a:r>
            <a:endParaRPr lang="ar-SA" sz="8000" b="1" dirty="0">
              <a:solidFill>
                <a:schemeClr val="accent5">
                  <a:lumMod val="50000"/>
                </a:schemeClr>
              </a:solidFill>
            </a:endParaRPr>
          </a:p>
        </p:txBody>
      </p:sp>
      <p:sp>
        <p:nvSpPr>
          <p:cNvPr id="14" name="TextBox 9"/>
          <p:cNvSpPr txBox="1"/>
          <p:nvPr/>
        </p:nvSpPr>
        <p:spPr>
          <a:xfrm>
            <a:off x="1259632" y="3068960"/>
            <a:ext cx="7215238" cy="923330"/>
          </a:xfrm>
          <a:prstGeom prst="rect">
            <a:avLst/>
          </a:prstGeom>
          <a:noFill/>
        </p:spPr>
        <p:txBody>
          <a:bodyPr wrap="square" rtlCol="1">
            <a:spAutoFit/>
          </a:bodyPr>
          <a:lstStyle/>
          <a:p>
            <a:pPr algn="ctr"/>
            <a:r>
              <a:rPr lang="en-US" sz="5400" b="1" dirty="0" smtClean="0">
                <a:solidFill>
                  <a:srgbClr val="FF0000"/>
                </a:solidFill>
                <a:cs typeface="+mj-cs"/>
              </a:rPr>
              <a:t>Communication Skills</a:t>
            </a:r>
            <a:endParaRPr lang="ar-SA" sz="5400" b="1" dirty="0">
              <a:solidFill>
                <a:srgbClr val="FF0000"/>
              </a:solidFill>
              <a:cs typeface="+mj-cs"/>
            </a:endParaRPr>
          </a:p>
        </p:txBody>
      </p:sp>
      <p:sp>
        <p:nvSpPr>
          <p:cNvPr id="11" name="Rectangle 12"/>
          <p:cNvSpPr/>
          <p:nvPr/>
        </p:nvSpPr>
        <p:spPr>
          <a:xfrm>
            <a:off x="2483768" y="6217567"/>
            <a:ext cx="3720890" cy="307777"/>
          </a:xfrm>
          <a:prstGeom prst="rect">
            <a:avLst/>
          </a:prstGeom>
        </p:spPr>
        <p:txBody>
          <a:bodyPr wrap="none">
            <a:spAutoFit/>
          </a:bodyPr>
          <a:lstStyle/>
          <a:p>
            <a:r>
              <a:rPr lang="ar-SA" sz="1400" b="1" dirty="0" smtClean="0">
                <a:solidFill>
                  <a:schemeClr val="bg1"/>
                </a:solidFill>
              </a:rPr>
              <a:t>اعداد د/ هشام سعد </a:t>
            </a:r>
            <a:r>
              <a:rPr lang="ar-SA" sz="1400" b="1" dirty="0" err="1" smtClean="0">
                <a:solidFill>
                  <a:schemeClr val="bg1"/>
                </a:solidFill>
              </a:rPr>
              <a:t>زغلول </a:t>
            </a:r>
            <a:r>
              <a:rPr lang="ar-SA" sz="1400" b="1" dirty="0" smtClean="0">
                <a:solidFill>
                  <a:schemeClr val="bg1"/>
                </a:solidFill>
              </a:rPr>
              <a:t>– رئيس قسم مهارات تطوير الذات</a:t>
            </a:r>
            <a:endParaRPr lang="ar-SA"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10">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10">
                                            <p:txEl>
                                              <p:pRg st="0" end="0"/>
                                            </p:txEl>
                                          </p:spTgt>
                                        </p:tgtEl>
                                        <p:attrNameLst>
                                          <p:attrName>ppt_w</p:attrName>
                                        </p:attrNameLst>
                                      </p:cBhvr>
                                    </p:anim>
                                    <p:anim by="(#ppt_w*0.50)" calcmode="lin" valueType="num">
                                      <p:cBhvr>
                                        <p:cTn id="8" dur="250" decel="50000" autoRev="1" fill="hold">
                                          <p:stCondLst>
                                            <p:cond delay="0"/>
                                          </p:stCondLst>
                                        </p:cTn>
                                        <p:tgtEl>
                                          <p:spTgt spid="10">
                                            <p:txEl>
                                              <p:pRg st="0" end="0"/>
                                            </p:txEl>
                                          </p:spTgt>
                                        </p:tgtEl>
                                        <p:attrNameLst>
                                          <p:attrName>ppt_x</p:attrName>
                                        </p:attrNameLst>
                                      </p:cBhvr>
                                    </p:anim>
                                    <p:anim from="(-#ppt_h/2)" to="(#ppt_y)" calcmode="lin" valueType="num">
                                      <p:cBhvr>
                                        <p:cTn id="9" dur="500" fill="hold">
                                          <p:stCondLst>
                                            <p:cond delay="0"/>
                                          </p:stCondLst>
                                        </p:cTn>
                                        <p:tgtEl>
                                          <p:spTgt spid="10">
                                            <p:txEl>
                                              <p:pRg st="0" end="0"/>
                                            </p:txEl>
                                          </p:spTgt>
                                        </p:tgtEl>
                                        <p:attrNameLst>
                                          <p:attrName>ppt_y</p:attrName>
                                        </p:attrNameLst>
                                      </p:cBhvr>
                                    </p:anim>
                                    <p:animRot by="21600000">
                                      <p:cBhvr>
                                        <p:cTn id="10" dur="500" fill="hold">
                                          <p:stCondLst>
                                            <p:cond delay="0"/>
                                          </p:stCondLst>
                                        </p:cTn>
                                        <p:tgtEl>
                                          <p:spTgt spid="10">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4" presetClass="entr" presetSubtype="0" accel="10000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p:cTn id="15" dur="500" fill="hold"/>
                                        <p:tgtEl>
                                          <p:spTgt spid="14"/>
                                        </p:tgtEl>
                                        <p:attrNameLst>
                                          <p:attrName>ppt_w</p:attrName>
                                        </p:attrNameLst>
                                      </p:cBhvr>
                                      <p:tavLst>
                                        <p:tav tm="0">
                                          <p:val>
                                            <p:strVal val="#ppt_w*0.05"/>
                                          </p:val>
                                        </p:tav>
                                        <p:tav tm="100000">
                                          <p:val>
                                            <p:strVal val="#ppt_w"/>
                                          </p:val>
                                        </p:tav>
                                      </p:tavLst>
                                    </p:anim>
                                    <p:anim calcmode="lin" valueType="num">
                                      <p:cBhvr>
                                        <p:cTn id="16" dur="500" fill="hold"/>
                                        <p:tgtEl>
                                          <p:spTgt spid="14"/>
                                        </p:tgtEl>
                                        <p:attrNameLst>
                                          <p:attrName>ppt_h</p:attrName>
                                        </p:attrNameLst>
                                      </p:cBhvr>
                                      <p:tavLst>
                                        <p:tav tm="0">
                                          <p:val>
                                            <p:strVal val="#ppt_h"/>
                                          </p:val>
                                        </p:tav>
                                        <p:tav tm="100000">
                                          <p:val>
                                            <p:strVal val="#ppt_h"/>
                                          </p:val>
                                        </p:tav>
                                      </p:tavLst>
                                    </p:anim>
                                    <p:anim calcmode="lin" valueType="num">
                                      <p:cBhvr>
                                        <p:cTn id="17" dur="500" fill="hold"/>
                                        <p:tgtEl>
                                          <p:spTgt spid="14"/>
                                        </p:tgtEl>
                                        <p:attrNameLst>
                                          <p:attrName>ppt_x</p:attrName>
                                        </p:attrNameLst>
                                      </p:cBhvr>
                                      <p:tavLst>
                                        <p:tav tm="0">
                                          <p:val>
                                            <p:strVal val="#ppt_x-.2"/>
                                          </p:val>
                                        </p:tav>
                                        <p:tav tm="100000">
                                          <p:val>
                                            <p:strVal val="#ppt_x"/>
                                          </p:val>
                                        </p:tav>
                                      </p:tavLst>
                                    </p:anim>
                                    <p:anim calcmode="lin" valueType="num">
                                      <p:cBhvr>
                                        <p:cTn id="18" dur="500" fill="hold"/>
                                        <p:tgtEl>
                                          <p:spTgt spid="14"/>
                                        </p:tgtEl>
                                        <p:attrNameLst>
                                          <p:attrName>ppt_y</p:attrName>
                                        </p:attrNameLst>
                                      </p:cBhvr>
                                      <p:tavLst>
                                        <p:tav tm="0">
                                          <p:val>
                                            <p:strVal val="#ppt_y"/>
                                          </p:val>
                                        </p:tav>
                                        <p:tav tm="100000">
                                          <p:val>
                                            <p:strVal val="#ppt_y"/>
                                          </p:val>
                                        </p:tav>
                                      </p:tavLst>
                                    </p:anim>
                                    <p:animEffect transition="in" filter="fade">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35" presetClass="entr" presetSubtype="0"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2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1" end="1"/>
                                            </p:txEl>
                                          </p:spTgt>
                                        </p:tgtEl>
                                        <p:attrNameLst>
                                          <p:attrName>ppt_w</p:attrName>
                                        </p:attrNameLst>
                                      </p:cBhvr>
                                      <p:tavLst>
                                        <p:tav tm="0">
                                          <p:val>
                                            <p:fltVal val="0"/>
                                          </p:val>
                                        </p:tav>
                                        <p:tav tm="100000">
                                          <p:val>
                                            <p:strVal val="#ppt_w"/>
                                          </p:val>
                                        </p:tav>
                                      </p:tavLst>
                                    </p:anim>
                                  </p:childTnLst>
                                </p:cTn>
                              </p:par>
                              <p:par>
                                <p:cTn id="28" presetID="35" presetClass="entr" presetSubtype="0" fill="hold" nodeType="with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1000"/>
                                        <p:tgtEl>
                                          <p:spTgt spid="3">
                                            <p:txEl>
                                              <p:pRg st="2" end="2"/>
                                            </p:txEl>
                                          </p:spTgt>
                                        </p:tgtEl>
                                      </p:cBhvr>
                                    </p:animEffect>
                                    <p:anim calcmode="lin" valueType="num">
                                      <p:cBhvr>
                                        <p:cTn id="31" dur="1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grpId="0" nodeType="clickEffect">
                                  <p:stCondLst>
                                    <p:cond delay="0"/>
                                  </p:stCondLst>
                                  <p:iterate type="lt">
                                    <p:tmPct val="50000"/>
                                  </p:iterate>
                                  <p:childTnLst>
                                    <p:set>
                                      <p:cBhvr>
                                        <p:cTn id="37" dur="1" fill="hold">
                                          <p:stCondLst>
                                            <p:cond delay="0"/>
                                          </p:stCondLst>
                                        </p:cTn>
                                        <p:tgtEl>
                                          <p:spTgt spid="11"/>
                                        </p:tgtEl>
                                        <p:attrNameLst>
                                          <p:attrName>style.visibility</p:attrName>
                                        </p:attrNameLst>
                                      </p:cBhvr>
                                      <p:to>
                                        <p:strVal val="visible"/>
                                      </p:to>
                                    </p:set>
                                    <p:anim calcmode="discrete" valueType="clr">
                                      <p:cBhvr override="childStyle">
                                        <p:cTn id="38"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11"/>
                                        </p:tgtEl>
                                        <p:attrNameLst>
                                          <p:attrName>fillcolor</p:attrName>
                                        </p:attrNameLst>
                                      </p:cBhvr>
                                      <p:tavLst>
                                        <p:tav tm="0">
                                          <p:val>
                                            <p:clrVal>
                                              <a:schemeClr val="accent2"/>
                                            </p:clrVal>
                                          </p:val>
                                        </p:tav>
                                        <p:tav tm="50000">
                                          <p:val>
                                            <p:clrVal>
                                              <a:schemeClr val="hlink"/>
                                            </p:clrVal>
                                          </p:val>
                                        </p:tav>
                                      </p:tavLst>
                                    </p:anim>
                                    <p:set>
                                      <p:cBhvr>
                                        <p:cTn id="40" dur="80"/>
                                        <p:tgtEl>
                                          <p:spTgt spid="11"/>
                                        </p:tgtEl>
                                        <p:attrNameLst>
                                          <p:attrName>fill.type</p:attrName>
                                        </p:attrNameLst>
                                      </p:cBhvr>
                                      <p:to>
                                        <p:strVal val="solid"/>
                                      </p:to>
                                    </p:set>
                                  </p:childTnLst>
                                </p:cTn>
                              </p:par>
                              <p:par>
                                <p:cTn id="41" presetID="27" presetClass="entr" presetSubtype="0" fill="hold" grpId="0" nodeType="withEffect">
                                  <p:stCondLst>
                                    <p:cond delay="0"/>
                                  </p:stCondLst>
                                  <p:iterate type="lt">
                                    <p:tmPct val="50000"/>
                                  </p:iterate>
                                  <p:childTnLst>
                                    <p:set>
                                      <p:cBhvr>
                                        <p:cTn id="42" dur="1" fill="hold">
                                          <p:stCondLst>
                                            <p:cond delay="0"/>
                                          </p:stCondLst>
                                        </p:cTn>
                                        <p:tgtEl>
                                          <p:spTgt spid="13"/>
                                        </p:tgtEl>
                                        <p:attrNameLst>
                                          <p:attrName>style.visibility</p:attrName>
                                        </p:attrNameLst>
                                      </p:cBhvr>
                                      <p:to>
                                        <p:strVal val="visible"/>
                                      </p:to>
                                    </p:set>
                                    <p:anim calcmode="discrete" valueType="clr">
                                      <p:cBhvr override="childStyle">
                                        <p:cTn id="43" dur="80"/>
                                        <p:tgtEl>
                                          <p:spTgt spid="13"/>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13"/>
                                        </p:tgtEl>
                                        <p:attrNameLst>
                                          <p:attrName>fillcolor</p:attrName>
                                        </p:attrNameLst>
                                      </p:cBhvr>
                                      <p:tavLst>
                                        <p:tav tm="0">
                                          <p:val>
                                            <p:clrVal>
                                              <a:schemeClr val="accent2"/>
                                            </p:clrVal>
                                          </p:val>
                                        </p:tav>
                                        <p:tav tm="50000">
                                          <p:val>
                                            <p:clrVal>
                                              <a:schemeClr val="hlink"/>
                                            </p:clrVal>
                                          </p:val>
                                        </p:tav>
                                      </p:tavLst>
                                    </p:anim>
                                    <p:set>
                                      <p:cBhvr>
                                        <p:cTn id="45" dur="80"/>
                                        <p:tgtEl>
                                          <p:spTgt spid="1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مهارة التحدث والمخاطبة</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628800"/>
            <a:ext cx="8550589" cy="4935513"/>
          </a:xfrm>
        </p:spPr>
        <p:txBody>
          <a:bodyPr>
            <a:normAutofit/>
          </a:bodyPr>
          <a:lstStyle/>
          <a:p>
            <a:pPr marL="0" lvl="0" indent="0" algn="just">
              <a:buNone/>
            </a:pPr>
            <a:r>
              <a:rPr lang="ar-EG" b="1" u="sng" dirty="0" smtClean="0">
                <a:solidFill>
                  <a:srgbClr val="FF0000"/>
                </a:solidFill>
              </a:rPr>
              <a:t>مراحل </a:t>
            </a:r>
            <a:r>
              <a:rPr lang="ar-EG" b="1" u="sng" dirty="0">
                <a:solidFill>
                  <a:srgbClr val="FF0000"/>
                </a:solidFill>
              </a:rPr>
              <a:t>عملية التخطيط للحديث</a:t>
            </a:r>
            <a:r>
              <a:rPr lang="ar-EG" b="1" u="sng" dirty="0" smtClean="0">
                <a:solidFill>
                  <a:srgbClr val="FF0000"/>
                </a:solidFill>
              </a:rPr>
              <a:t>:</a:t>
            </a:r>
            <a:endParaRPr lang="ar-EG" b="1" u="sng" dirty="0">
              <a:solidFill>
                <a:srgbClr val="FF0000"/>
              </a:solidFill>
            </a:endParaRPr>
          </a:p>
          <a:p>
            <a:pPr marL="0" indent="0">
              <a:buNone/>
            </a:pPr>
            <a:r>
              <a:rPr lang="ar-EG" b="1" dirty="0">
                <a:solidFill>
                  <a:srgbClr val="C00000"/>
                </a:solidFill>
              </a:rPr>
              <a:t>أولا: مرحلة إعداد الحديث: </a:t>
            </a:r>
            <a:r>
              <a:rPr lang="ar-EG" b="1" dirty="0" smtClean="0">
                <a:solidFill>
                  <a:srgbClr val="C00000"/>
                </a:solidFill>
              </a:rPr>
              <a:t>وتشتمل علي:</a:t>
            </a:r>
            <a:endParaRPr lang="en-US" dirty="0">
              <a:solidFill>
                <a:srgbClr val="C00000"/>
              </a:solidFill>
            </a:endParaRPr>
          </a:p>
          <a:p>
            <a:pPr lvl="1">
              <a:buFont typeface="Wingdings" panose="05000000000000000000" pitchFamily="2" charset="2"/>
              <a:buChar char="Ø"/>
            </a:pPr>
            <a:r>
              <a:rPr lang="ar-EG" sz="2400" b="1" dirty="0" smtClean="0">
                <a:solidFill>
                  <a:schemeClr val="accent6">
                    <a:lumMod val="75000"/>
                  </a:schemeClr>
                </a:solidFill>
              </a:rPr>
              <a:t>تحديد </a:t>
            </a:r>
            <a:r>
              <a:rPr lang="ar-EG" sz="2400" b="1" dirty="0">
                <a:solidFill>
                  <a:schemeClr val="accent6">
                    <a:lumMod val="75000"/>
                  </a:schemeClr>
                </a:solidFill>
              </a:rPr>
              <a:t>الهدف من الحديث</a:t>
            </a:r>
            <a:r>
              <a:rPr lang="ar-EG" sz="2400" b="1" dirty="0" smtClean="0">
                <a:solidFill>
                  <a:schemeClr val="accent6">
                    <a:lumMod val="75000"/>
                  </a:schemeClr>
                </a:solidFill>
              </a:rPr>
              <a:t>.</a:t>
            </a:r>
            <a:endParaRPr lang="en-US" sz="2400" b="1" dirty="0">
              <a:solidFill>
                <a:schemeClr val="accent6">
                  <a:lumMod val="75000"/>
                </a:schemeClr>
              </a:solidFill>
            </a:endParaRPr>
          </a:p>
          <a:p>
            <a:pPr lvl="1">
              <a:buFont typeface="Wingdings" panose="05000000000000000000" pitchFamily="2" charset="2"/>
              <a:buChar char="Ø"/>
            </a:pPr>
            <a:r>
              <a:rPr lang="ar-EG" sz="2400" b="1" dirty="0" smtClean="0">
                <a:solidFill>
                  <a:srgbClr val="00B050"/>
                </a:solidFill>
              </a:rPr>
              <a:t>تحديد </a:t>
            </a:r>
            <a:r>
              <a:rPr lang="ar-EG" sz="2400" b="1" dirty="0">
                <a:solidFill>
                  <a:srgbClr val="00B050"/>
                </a:solidFill>
              </a:rPr>
              <a:t>موعد اللقاء</a:t>
            </a:r>
            <a:r>
              <a:rPr lang="en-US" sz="2400" b="1" dirty="0" smtClean="0">
                <a:solidFill>
                  <a:srgbClr val="00B050"/>
                </a:solidFill>
              </a:rPr>
              <a:t>.</a:t>
            </a:r>
            <a:endParaRPr lang="en-US" sz="2400" b="1" dirty="0">
              <a:solidFill>
                <a:srgbClr val="00B050"/>
              </a:solidFill>
            </a:endParaRPr>
          </a:p>
          <a:p>
            <a:pPr lvl="1">
              <a:buFont typeface="Wingdings" panose="05000000000000000000" pitchFamily="2" charset="2"/>
              <a:buChar char="Ø"/>
            </a:pPr>
            <a:r>
              <a:rPr lang="ar-EG" sz="2400" b="1" dirty="0" smtClean="0">
                <a:solidFill>
                  <a:srgbClr val="7030A0"/>
                </a:solidFill>
              </a:rPr>
              <a:t>اختيار </a:t>
            </a:r>
            <a:r>
              <a:rPr lang="ar-EG" sz="2400" b="1" dirty="0">
                <a:solidFill>
                  <a:srgbClr val="7030A0"/>
                </a:solidFill>
              </a:rPr>
              <a:t>المكان والزمان المناسب</a:t>
            </a:r>
            <a:r>
              <a:rPr lang="en-US" sz="2400" b="1" dirty="0" smtClean="0">
                <a:solidFill>
                  <a:srgbClr val="7030A0"/>
                </a:solidFill>
              </a:rPr>
              <a:t>.</a:t>
            </a:r>
            <a:endParaRPr lang="en-US" sz="2400" b="1" dirty="0">
              <a:solidFill>
                <a:srgbClr val="7030A0"/>
              </a:solidFill>
            </a:endParaRPr>
          </a:p>
          <a:p>
            <a:pPr lvl="1">
              <a:buFont typeface="Wingdings" panose="05000000000000000000" pitchFamily="2" charset="2"/>
              <a:buChar char="Ø"/>
            </a:pPr>
            <a:r>
              <a:rPr lang="ar-EG" sz="2400" b="1" dirty="0" smtClean="0">
                <a:solidFill>
                  <a:srgbClr val="0070C0"/>
                </a:solidFill>
              </a:rPr>
              <a:t>تحديد </a:t>
            </a:r>
            <a:r>
              <a:rPr lang="ar-EG" sz="2400" b="1" dirty="0">
                <a:solidFill>
                  <a:srgbClr val="0070C0"/>
                </a:solidFill>
              </a:rPr>
              <a:t>نوعية الجمهور</a:t>
            </a:r>
            <a:r>
              <a:rPr lang="en-US" sz="2400" b="1" dirty="0" smtClean="0">
                <a:solidFill>
                  <a:srgbClr val="0070C0"/>
                </a:solidFill>
              </a:rPr>
              <a:t>.</a:t>
            </a:r>
            <a:endParaRPr lang="en-US" sz="2400" b="1" dirty="0">
              <a:solidFill>
                <a:srgbClr val="0070C0"/>
              </a:solidFill>
            </a:endParaRPr>
          </a:p>
          <a:p>
            <a:pPr lvl="1">
              <a:buFont typeface="Wingdings" panose="05000000000000000000" pitchFamily="2" charset="2"/>
              <a:buChar char="Ø"/>
            </a:pPr>
            <a:r>
              <a:rPr lang="ar-EG" sz="2400" b="1" dirty="0" smtClean="0">
                <a:solidFill>
                  <a:srgbClr val="7030A0"/>
                </a:solidFill>
              </a:rPr>
              <a:t>اختيار </a:t>
            </a:r>
            <a:r>
              <a:rPr lang="ar-EG" sz="2400" b="1" dirty="0">
                <a:solidFill>
                  <a:srgbClr val="7030A0"/>
                </a:solidFill>
              </a:rPr>
              <a:t>مادة الحديث</a:t>
            </a:r>
            <a:r>
              <a:rPr lang="ar-EG" sz="2400" b="1" dirty="0" smtClean="0">
                <a:solidFill>
                  <a:srgbClr val="7030A0"/>
                </a:solidFill>
              </a:rPr>
              <a:t>.</a:t>
            </a:r>
            <a:endParaRPr lang="en-US" sz="2400" b="1" dirty="0">
              <a:solidFill>
                <a:srgbClr val="7030A0"/>
              </a:solidFill>
            </a:endParaRPr>
          </a:p>
          <a:p>
            <a:pPr marL="0" indent="0">
              <a:buNone/>
            </a:pPr>
            <a:r>
              <a:rPr lang="ar-EG" b="1" dirty="0">
                <a:solidFill>
                  <a:srgbClr val="C00000"/>
                </a:solidFill>
              </a:rPr>
              <a:t>ثانيا: مرحلة توجيه </a:t>
            </a:r>
            <a:r>
              <a:rPr lang="ar-EG" b="1" dirty="0" smtClean="0">
                <a:solidFill>
                  <a:srgbClr val="C00000"/>
                </a:solidFill>
              </a:rPr>
              <a:t>الحديث. </a:t>
            </a:r>
            <a:endParaRPr lang="en-US" dirty="0">
              <a:solidFill>
                <a:srgbClr val="C00000"/>
              </a:solidFill>
            </a:endParaRPr>
          </a:p>
          <a:p>
            <a:pPr marL="0" lvl="0" indent="0">
              <a:buNone/>
            </a:pPr>
            <a:r>
              <a:rPr lang="ar-EG" b="1" dirty="0">
                <a:solidFill>
                  <a:srgbClr val="C00000"/>
                </a:solidFill>
              </a:rPr>
              <a:t>ثالثا: مرحلة </a:t>
            </a:r>
            <a:r>
              <a:rPr lang="ar-EG" b="1" dirty="0" smtClean="0">
                <a:solidFill>
                  <a:srgbClr val="C00000"/>
                </a:solidFill>
              </a:rPr>
              <a:t>التقويم.</a:t>
            </a: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21510" name="Picture 6" descr="https://encrypted-tbn2.gstatic.com/images?q=tbn:ANd9GcQwU1E2jDrlvOiFdcl6C1isJY87Lt-zytV2KoeFjv3_kuPjsOQt"/>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2876634"/>
            <a:ext cx="4139952" cy="337315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857823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Effect transition="in" filter="fade">
                                      <p:cBhvr>
                                        <p:cTn id="29" dur="500"/>
                                        <p:tgtEl>
                                          <p:spTgt spid="9">
                                            <p:txEl>
                                              <p:pRg st="2" end="2"/>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9">
                                            <p:txEl>
                                              <p:pRg st="3" end="3"/>
                                            </p:txEl>
                                          </p:spTgt>
                                        </p:tgtEl>
                                        <p:attrNameLst>
                                          <p:attrName>style.visibility</p:attrName>
                                        </p:attrNameLst>
                                      </p:cBhvr>
                                      <p:to>
                                        <p:strVal val="visible"/>
                                      </p:to>
                                    </p:set>
                                    <p:animEffect transition="in" filter="fade">
                                      <p:cBhvr>
                                        <p:cTn id="32" dur="500"/>
                                        <p:tgtEl>
                                          <p:spTgt spid="9">
                                            <p:txEl>
                                              <p:pRg st="3" end="3"/>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Effect transition="in" filter="fade">
                                      <p:cBhvr>
                                        <p:cTn id="35" dur="500"/>
                                        <p:tgtEl>
                                          <p:spTgt spid="9">
                                            <p:txEl>
                                              <p:pRg st="4" end="4"/>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9">
                                            <p:txEl>
                                              <p:pRg st="5" end="5"/>
                                            </p:txEl>
                                          </p:spTgt>
                                        </p:tgtEl>
                                        <p:attrNameLst>
                                          <p:attrName>style.visibility</p:attrName>
                                        </p:attrNameLst>
                                      </p:cBhvr>
                                      <p:to>
                                        <p:strVal val="visible"/>
                                      </p:to>
                                    </p:set>
                                    <p:animEffect transition="in" filter="fade">
                                      <p:cBhvr>
                                        <p:cTn id="38" dur="500"/>
                                        <p:tgtEl>
                                          <p:spTgt spid="9">
                                            <p:txEl>
                                              <p:pRg st="5" end="5"/>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9">
                                            <p:txEl>
                                              <p:pRg st="6" end="6"/>
                                            </p:txEl>
                                          </p:spTgt>
                                        </p:tgtEl>
                                        <p:attrNameLst>
                                          <p:attrName>style.visibility</p:attrName>
                                        </p:attrNameLst>
                                      </p:cBhvr>
                                      <p:to>
                                        <p:strVal val="visible"/>
                                      </p:to>
                                    </p:set>
                                    <p:animEffect transition="in" filter="fade">
                                      <p:cBhvr>
                                        <p:cTn id="41" dur="500"/>
                                        <p:tgtEl>
                                          <p:spTgt spid="9">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9">
                                            <p:txEl>
                                              <p:pRg st="7" end="7"/>
                                            </p:txEl>
                                          </p:spTgt>
                                        </p:tgtEl>
                                        <p:attrNameLst>
                                          <p:attrName>style.visibility</p:attrName>
                                        </p:attrNameLst>
                                      </p:cBhvr>
                                      <p:to>
                                        <p:strVal val="visible"/>
                                      </p:to>
                                    </p:set>
                                    <p:anim calcmode="lin" valueType="num">
                                      <p:cBhvr additive="base">
                                        <p:cTn id="46"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9">
                                            <p:txEl>
                                              <p:pRg st="8" end="8"/>
                                            </p:txEl>
                                          </p:spTgt>
                                        </p:tgtEl>
                                        <p:attrNameLst>
                                          <p:attrName>style.visibility</p:attrName>
                                        </p:attrNameLst>
                                      </p:cBhvr>
                                      <p:to>
                                        <p:strVal val="visible"/>
                                      </p:to>
                                    </p:set>
                                    <p:anim calcmode="lin" valueType="num">
                                      <p:cBhvr additive="base">
                                        <p:cTn id="52"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مهارة التحدث والمخاطبة</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628800"/>
            <a:ext cx="8880921" cy="4935513"/>
          </a:xfrm>
        </p:spPr>
        <p:txBody>
          <a:bodyPr>
            <a:normAutofit fontScale="92500" lnSpcReduction="20000"/>
          </a:bodyPr>
          <a:lstStyle/>
          <a:p>
            <a:pPr marL="0" indent="0" algn="just">
              <a:buNone/>
            </a:pPr>
            <a:r>
              <a:rPr lang="ar-EG" b="1" u="sng" dirty="0" smtClean="0">
                <a:solidFill>
                  <a:srgbClr val="FF0000"/>
                </a:solidFill>
              </a:rPr>
              <a:t>الأسئلة </a:t>
            </a:r>
            <a:r>
              <a:rPr lang="ar-EG" b="1" u="sng" dirty="0">
                <a:solidFill>
                  <a:srgbClr val="FF0000"/>
                </a:solidFill>
              </a:rPr>
              <a:t>ودورها في مهارة التحدث</a:t>
            </a:r>
            <a:r>
              <a:rPr lang="en-US" b="1" u="sng" dirty="0" smtClean="0">
                <a:solidFill>
                  <a:srgbClr val="FF0000"/>
                </a:solidFill>
              </a:rPr>
              <a:t>:</a:t>
            </a:r>
            <a:endParaRPr lang="ar-EG" b="1" u="sng" dirty="0">
              <a:solidFill>
                <a:srgbClr val="FF0000"/>
              </a:solidFill>
            </a:endParaRPr>
          </a:p>
          <a:p>
            <a:pPr marL="0" indent="0">
              <a:buNone/>
            </a:pPr>
            <a:r>
              <a:rPr lang="ar-EG" b="1" dirty="0" smtClean="0">
                <a:solidFill>
                  <a:srgbClr val="C00000"/>
                </a:solidFill>
              </a:rPr>
              <a:t>من </a:t>
            </a:r>
            <a:r>
              <a:rPr lang="ar-EG" b="1" dirty="0">
                <a:solidFill>
                  <a:srgbClr val="C00000"/>
                </a:solidFill>
              </a:rPr>
              <a:t>أنواع </a:t>
            </a:r>
            <a:r>
              <a:rPr lang="ar-EG" b="1" dirty="0" smtClean="0">
                <a:solidFill>
                  <a:srgbClr val="C00000"/>
                </a:solidFill>
              </a:rPr>
              <a:t>الأسئلة:</a:t>
            </a:r>
            <a:endParaRPr lang="en-US" b="1" dirty="0">
              <a:solidFill>
                <a:srgbClr val="C00000"/>
              </a:solidFill>
            </a:endParaRPr>
          </a:p>
          <a:p>
            <a:pPr lvl="1">
              <a:buFont typeface="Wingdings" panose="05000000000000000000" pitchFamily="2" charset="2"/>
              <a:buChar char="Ø"/>
            </a:pPr>
            <a:r>
              <a:rPr lang="ar-EG" sz="2400" b="1" dirty="0"/>
              <a:t>السؤال </a:t>
            </a:r>
            <a:r>
              <a:rPr lang="ar-EG" sz="2400" b="1" dirty="0" smtClean="0"/>
              <a:t>المغلق.</a:t>
            </a:r>
            <a:endParaRPr lang="en-US" sz="2400" b="1" dirty="0" smtClean="0">
              <a:solidFill>
                <a:schemeClr val="accent6">
                  <a:lumMod val="75000"/>
                </a:schemeClr>
              </a:solidFill>
            </a:endParaRPr>
          </a:p>
          <a:p>
            <a:pPr lvl="1">
              <a:buFont typeface="Wingdings" panose="05000000000000000000" pitchFamily="2" charset="2"/>
              <a:buChar char="Ø"/>
            </a:pPr>
            <a:r>
              <a:rPr lang="ar-EG" sz="2400" b="1" dirty="0"/>
              <a:t>السؤال المتعلق بالحقائق</a:t>
            </a:r>
            <a:r>
              <a:rPr lang="en-US" sz="2400" b="1" dirty="0" smtClean="0">
                <a:solidFill>
                  <a:srgbClr val="00B050"/>
                </a:solidFill>
              </a:rPr>
              <a:t>.</a:t>
            </a:r>
          </a:p>
          <a:p>
            <a:pPr lvl="1">
              <a:buFont typeface="Wingdings" panose="05000000000000000000" pitchFamily="2" charset="2"/>
              <a:buChar char="Ø"/>
            </a:pPr>
            <a:r>
              <a:rPr lang="ar-SA" sz="2400" b="1" dirty="0"/>
              <a:t>سؤال </a:t>
            </a:r>
            <a:r>
              <a:rPr lang="ar-EG" sz="2400" b="1" dirty="0"/>
              <a:t>المتابعة</a:t>
            </a:r>
            <a:r>
              <a:rPr lang="en-US" sz="2400" b="1" dirty="0" smtClean="0">
                <a:solidFill>
                  <a:srgbClr val="7030A0"/>
                </a:solidFill>
              </a:rPr>
              <a:t>.</a:t>
            </a:r>
            <a:endParaRPr lang="en-US" sz="2400" b="1" dirty="0">
              <a:solidFill>
                <a:srgbClr val="7030A0"/>
              </a:solidFill>
            </a:endParaRPr>
          </a:p>
          <a:p>
            <a:pPr lvl="1">
              <a:buFont typeface="Wingdings" panose="05000000000000000000" pitchFamily="2" charset="2"/>
              <a:buChar char="Ø"/>
            </a:pPr>
            <a:r>
              <a:rPr lang="ar-EG" sz="2400" b="1" dirty="0"/>
              <a:t>سؤال التغذية الراجعة</a:t>
            </a:r>
            <a:r>
              <a:rPr lang="en-US" sz="2400" b="1" dirty="0"/>
              <a:t>) </a:t>
            </a:r>
            <a:r>
              <a:rPr lang="ar-EG" sz="2400" b="1" dirty="0"/>
              <a:t>المرتدة)</a:t>
            </a:r>
            <a:r>
              <a:rPr lang="en-US" sz="2400" b="1" dirty="0" smtClean="0">
                <a:solidFill>
                  <a:srgbClr val="0070C0"/>
                </a:solidFill>
              </a:rPr>
              <a:t>.</a:t>
            </a:r>
            <a:endParaRPr lang="en-US" sz="2400" b="1" dirty="0">
              <a:solidFill>
                <a:srgbClr val="0070C0"/>
              </a:solidFill>
            </a:endParaRPr>
          </a:p>
          <a:p>
            <a:pPr marL="0" indent="0">
              <a:buNone/>
            </a:pPr>
            <a:r>
              <a:rPr lang="ar-SA" b="1" u="sng" dirty="0" smtClean="0">
                <a:solidFill>
                  <a:srgbClr val="FF0000"/>
                </a:solidFill>
              </a:rPr>
              <a:t>مؤشرات </a:t>
            </a:r>
            <a:r>
              <a:rPr lang="ar-SA" b="1" u="sng" dirty="0">
                <a:solidFill>
                  <a:srgbClr val="FF0000"/>
                </a:solidFill>
              </a:rPr>
              <a:t>إيجابية لتفاعل الجمهور مع المتحدث</a:t>
            </a:r>
            <a:r>
              <a:rPr lang="en-US" b="1" u="sng" dirty="0">
                <a:solidFill>
                  <a:srgbClr val="FF0000"/>
                </a:solidFill>
              </a:rPr>
              <a:t>:</a:t>
            </a:r>
            <a:r>
              <a:rPr lang="ar-EG" b="1" u="sng" dirty="0">
                <a:solidFill>
                  <a:srgbClr val="FF0000"/>
                </a:solidFill>
              </a:rPr>
              <a:t> </a:t>
            </a:r>
            <a:endParaRPr lang="en-US" b="1" u="sng" dirty="0">
              <a:solidFill>
                <a:srgbClr val="FF0000"/>
              </a:solidFill>
            </a:endParaRPr>
          </a:p>
          <a:p>
            <a:pPr marL="0" lvl="0" indent="0" algn="just">
              <a:buNone/>
            </a:pPr>
            <a:r>
              <a:rPr lang="ar-EG" dirty="0" smtClean="0"/>
              <a:t>هز </a:t>
            </a:r>
            <a:r>
              <a:rPr lang="ar-EG" dirty="0"/>
              <a:t>الرأس </a:t>
            </a:r>
            <a:r>
              <a:rPr lang="ar-EG" dirty="0" smtClean="0"/>
              <a:t>بالموافقة</a:t>
            </a:r>
            <a:r>
              <a:rPr lang="ar-EG" dirty="0"/>
              <a:t> </a:t>
            </a:r>
            <a:r>
              <a:rPr lang="ar-EG" dirty="0" smtClean="0"/>
              <a:t>- ميل </a:t>
            </a:r>
            <a:r>
              <a:rPr lang="ar-EG" dirty="0"/>
              <a:t>الجسد </a:t>
            </a:r>
            <a:r>
              <a:rPr lang="ar-EG" dirty="0" smtClean="0"/>
              <a:t>للأمام- الإصبع </a:t>
            </a:r>
            <a:r>
              <a:rPr lang="ar-EG" dirty="0"/>
              <a:t>على </a:t>
            </a:r>
            <a:r>
              <a:rPr lang="ar-EG" dirty="0" smtClean="0"/>
              <a:t>الخد-النظر </a:t>
            </a:r>
            <a:r>
              <a:rPr lang="ar-EG" dirty="0"/>
              <a:t>المستمر </a:t>
            </a:r>
            <a:r>
              <a:rPr lang="ar-EG" dirty="0" smtClean="0"/>
              <a:t>- ترديد الكلمات</a:t>
            </a:r>
            <a:r>
              <a:rPr lang="en-US" dirty="0" smtClean="0"/>
              <a:t>-</a:t>
            </a:r>
            <a:r>
              <a:rPr lang="ar-EG" dirty="0" smtClean="0"/>
              <a:t>التفاعل </a:t>
            </a:r>
            <a:r>
              <a:rPr lang="ar-EG" dirty="0"/>
              <a:t>مع الحديث </a:t>
            </a:r>
            <a:r>
              <a:rPr lang="ar-EG" dirty="0" smtClean="0"/>
              <a:t>.</a:t>
            </a:r>
          </a:p>
          <a:p>
            <a:pPr marL="0" lvl="0" indent="0">
              <a:buNone/>
            </a:pPr>
            <a:r>
              <a:rPr lang="ar-SA" b="1" u="sng" dirty="0">
                <a:solidFill>
                  <a:srgbClr val="FF0000"/>
                </a:solidFill>
              </a:rPr>
              <a:t>مؤشرات </a:t>
            </a:r>
            <a:r>
              <a:rPr lang="ar-EG" b="1" u="sng" dirty="0">
                <a:solidFill>
                  <a:srgbClr val="FF0000"/>
                </a:solidFill>
              </a:rPr>
              <a:t>سلبية </a:t>
            </a:r>
            <a:r>
              <a:rPr lang="ar-SA" b="1" u="sng" dirty="0">
                <a:solidFill>
                  <a:srgbClr val="FF0000"/>
                </a:solidFill>
              </a:rPr>
              <a:t>لتفاعل الجمهور مع المتحدث</a:t>
            </a:r>
            <a:r>
              <a:rPr lang="en-US" b="1" u="sng" dirty="0">
                <a:solidFill>
                  <a:srgbClr val="FF0000"/>
                </a:solidFill>
              </a:rPr>
              <a:t>:</a:t>
            </a:r>
            <a:endParaRPr lang="ar-EG" b="1" u="sng" dirty="0">
              <a:solidFill>
                <a:srgbClr val="FF0000"/>
              </a:solidFill>
            </a:endParaRPr>
          </a:p>
          <a:p>
            <a:pPr marL="0" lvl="0" indent="0" algn="just">
              <a:buNone/>
            </a:pPr>
            <a:r>
              <a:rPr lang="ar-EG" dirty="0" smtClean="0"/>
              <a:t>التململ- </a:t>
            </a:r>
            <a:r>
              <a:rPr lang="ar-EG" dirty="0"/>
              <a:t>النظر إلى </a:t>
            </a:r>
            <a:r>
              <a:rPr lang="ar-EG" dirty="0" smtClean="0"/>
              <a:t>الساعة-</a:t>
            </a:r>
            <a:r>
              <a:rPr lang="ar-EG" dirty="0"/>
              <a:t> وضع اليدين خلف الرقبة </a:t>
            </a:r>
            <a:r>
              <a:rPr lang="ar-EG" dirty="0" smtClean="0"/>
              <a:t>– التثاؤب-</a:t>
            </a:r>
            <a:r>
              <a:rPr lang="ar-EG" dirty="0"/>
              <a:t> </a:t>
            </a:r>
            <a:r>
              <a:rPr lang="ar-EG" dirty="0" smtClean="0"/>
              <a:t>عبوس الوجه- </a:t>
            </a:r>
            <a:r>
              <a:rPr lang="ar-EG" dirty="0"/>
              <a:t>الإكثار من حك الرأس أو </a:t>
            </a:r>
            <a:r>
              <a:rPr lang="ar-EG" dirty="0" smtClean="0"/>
              <a:t>الجسد.</a:t>
            </a:r>
            <a:endParaRPr lang="en-US"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20482" name="Picture 2" descr="https://encrypted-tbn3.gstatic.com/images?q=tbn:ANd9GcSIgMc-86qyvU65jtjJxkYoCo_aORY3Gd6UPwwTSyUOpccH3_zL"/>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68300" y="1785229"/>
            <a:ext cx="2619524" cy="224222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168360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 calcmode="lin" valueType="num">
                                      <p:cBhvr additive="base">
                                        <p:cTn id="2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2" end="2"/>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 calcmode="lin" valueType="num">
                                      <p:cBhvr additive="base">
                                        <p:cTn id="31"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 calcmode="lin" valueType="num">
                                      <p:cBhvr additive="base">
                                        <p:cTn id="3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9">
                                            <p:txEl>
                                              <p:pRg st="5" end="5"/>
                                            </p:txEl>
                                          </p:spTgt>
                                        </p:tgtEl>
                                        <p:attrNameLst>
                                          <p:attrName>style.visibility</p:attrName>
                                        </p:attrNameLst>
                                      </p:cBhvr>
                                      <p:to>
                                        <p:strVal val="visible"/>
                                      </p:to>
                                    </p:set>
                                    <p:anim calcmode="lin" valueType="num">
                                      <p:cBhvr additive="base">
                                        <p:cTn id="39"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9">
                                            <p:txEl>
                                              <p:pRg st="6" end="6"/>
                                            </p:txEl>
                                          </p:spTgt>
                                        </p:tgtEl>
                                        <p:attrNameLst>
                                          <p:attrName>style.visibility</p:attrName>
                                        </p:attrNameLst>
                                      </p:cBhvr>
                                      <p:to>
                                        <p:strVal val="visible"/>
                                      </p:to>
                                    </p:set>
                                    <p:anim calcmode="lin" valueType="num">
                                      <p:cBhvr additive="base">
                                        <p:cTn id="45"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9">
                                            <p:txEl>
                                              <p:pRg st="7" end="7"/>
                                            </p:txEl>
                                          </p:spTgt>
                                        </p:tgtEl>
                                        <p:attrNameLst>
                                          <p:attrName>style.visibility</p:attrName>
                                        </p:attrNameLst>
                                      </p:cBhvr>
                                      <p:to>
                                        <p:strVal val="visible"/>
                                      </p:to>
                                    </p:set>
                                    <p:anim calcmode="lin" valueType="num">
                                      <p:cBhvr additive="base">
                                        <p:cTn id="51"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9">
                                            <p:txEl>
                                              <p:pRg st="8" end="8"/>
                                            </p:txEl>
                                          </p:spTgt>
                                        </p:tgtEl>
                                        <p:attrNameLst>
                                          <p:attrName>style.visibility</p:attrName>
                                        </p:attrNameLst>
                                      </p:cBhvr>
                                      <p:to>
                                        <p:strVal val="visible"/>
                                      </p:to>
                                    </p:set>
                                    <p:animEffect transition="in" filter="fade">
                                      <p:cBhvr>
                                        <p:cTn id="57" dur="1000"/>
                                        <p:tgtEl>
                                          <p:spTgt spid="9">
                                            <p:txEl>
                                              <p:pRg st="8" end="8"/>
                                            </p:txEl>
                                          </p:spTgt>
                                        </p:tgtEl>
                                      </p:cBhvr>
                                    </p:animEffect>
                                    <p:anim calcmode="lin" valueType="num">
                                      <p:cBhvr>
                                        <p:cTn id="58" dur="1000" fill="hold"/>
                                        <p:tgtEl>
                                          <p:spTgt spid="9">
                                            <p:txEl>
                                              <p:pRg st="8" end="8"/>
                                            </p:txEl>
                                          </p:spTgt>
                                        </p:tgtEl>
                                        <p:attrNameLst>
                                          <p:attrName>ppt_x</p:attrName>
                                        </p:attrNameLst>
                                      </p:cBhvr>
                                      <p:tavLst>
                                        <p:tav tm="0">
                                          <p:val>
                                            <p:strVal val="#ppt_x"/>
                                          </p:val>
                                        </p:tav>
                                        <p:tav tm="100000">
                                          <p:val>
                                            <p:strVal val="#ppt_x"/>
                                          </p:val>
                                        </p:tav>
                                      </p:tavLst>
                                    </p:anim>
                                    <p:anim calcmode="lin" valueType="num">
                                      <p:cBhvr>
                                        <p:cTn id="59" dur="1000" fill="hold"/>
                                        <p:tgtEl>
                                          <p:spTgt spid="9">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nodeType="clickEffect">
                                  <p:stCondLst>
                                    <p:cond delay="0"/>
                                  </p:stCondLst>
                                  <p:childTnLst>
                                    <p:set>
                                      <p:cBhvr>
                                        <p:cTn id="63" dur="1" fill="hold">
                                          <p:stCondLst>
                                            <p:cond delay="0"/>
                                          </p:stCondLst>
                                        </p:cTn>
                                        <p:tgtEl>
                                          <p:spTgt spid="9">
                                            <p:txEl>
                                              <p:pRg st="9" end="9"/>
                                            </p:txEl>
                                          </p:spTgt>
                                        </p:tgtEl>
                                        <p:attrNameLst>
                                          <p:attrName>style.visibility</p:attrName>
                                        </p:attrNameLst>
                                      </p:cBhvr>
                                      <p:to>
                                        <p:strVal val="visible"/>
                                      </p:to>
                                    </p:set>
                                    <p:anim calcmode="lin" valueType="num">
                                      <p:cBhvr additive="base">
                                        <p:cTn id="64"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مهارة التحدث والمخاطبة</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628800"/>
            <a:ext cx="8880921" cy="4935513"/>
          </a:xfrm>
        </p:spPr>
        <p:txBody>
          <a:bodyPr>
            <a:normAutofit lnSpcReduction="10000"/>
          </a:bodyPr>
          <a:lstStyle/>
          <a:p>
            <a:pPr marL="0" indent="0" algn="just">
              <a:buNone/>
            </a:pPr>
            <a:r>
              <a:rPr lang="ar-SA" b="1" u="sng" dirty="0">
                <a:solidFill>
                  <a:srgbClr val="FF0000"/>
                </a:solidFill>
              </a:rPr>
              <a:t>مقومات الحديث </a:t>
            </a:r>
            <a:r>
              <a:rPr lang="ar-SA" b="1" u="sng" dirty="0" smtClean="0">
                <a:solidFill>
                  <a:srgbClr val="FF0000"/>
                </a:solidFill>
              </a:rPr>
              <a:t>المؤثر</a:t>
            </a:r>
            <a:r>
              <a:rPr lang="en-US" b="1" u="sng" dirty="0" smtClean="0">
                <a:solidFill>
                  <a:srgbClr val="FF0000"/>
                </a:solidFill>
              </a:rPr>
              <a:t>:</a:t>
            </a:r>
            <a:endParaRPr lang="ar-EG" b="1" u="sng" dirty="0">
              <a:solidFill>
                <a:srgbClr val="FF0000"/>
              </a:solidFill>
            </a:endParaRPr>
          </a:p>
          <a:p>
            <a:pPr marL="0" indent="0">
              <a:buNone/>
            </a:pPr>
            <a:r>
              <a:rPr lang="ar-EG" b="1" u="sng" dirty="0" smtClean="0">
                <a:solidFill>
                  <a:srgbClr val="0070C0"/>
                </a:solidFill>
              </a:rPr>
              <a:t> </a:t>
            </a:r>
            <a:r>
              <a:rPr lang="ar-SA" b="1" u="sng" dirty="0">
                <a:solidFill>
                  <a:srgbClr val="0070C0"/>
                </a:solidFill>
              </a:rPr>
              <a:t>أولا: المقومات المتعلقة بالمتحدث:</a:t>
            </a:r>
            <a:endParaRPr lang="en-US" u="sng" dirty="0">
              <a:solidFill>
                <a:srgbClr val="0070C0"/>
              </a:solidFill>
            </a:endParaRPr>
          </a:p>
          <a:p>
            <a:pPr>
              <a:buFont typeface="Wingdings" panose="05000000000000000000" pitchFamily="2" charset="2"/>
              <a:buChar char="Ø"/>
            </a:pPr>
            <a:r>
              <a:rPr lang="ar-SA" b="1" dirty="0" smtClean="0">
                <a:solidFill>
                  <a:srgbClr val="7030A0"/>
                </a:solidFill>
              </a:rPr>
              <a:t>الاستهلال </a:t>
            </a:r>
            <a:r>
              <a:rPr lang="ar-SA" b="1" dirty="0">
                <a:solidFill>
                  <a:srgbClr val="7030A0"/>
                </a:solidFill>
              </a:rPr>
              <a:t>الجيد والختام الجيد </a:t>
            </a:r>
            <a:r>
              <a:rPr lang="ar-SA" b="1" dirty="0" smtClean="0">
                <a:solidFill>
                  <a:srgbClr val="7030A0"/>
                </a:solidFill>
              </a:rPr>
              <a:t>للحديث</a:t>
            </a:r>
            <a:r>
              <a:rPr lang="ar-EG" b="1" dirty="0" smtClean="0">
                <a:solidFill>
                  <a:srgbClr val="7030A0"/>
                </a:solidFill>
              </a:rPr>
              <a:t>.</a:t>
            </a:r>
          </a:p>
          <a:p>
            <a:pPr>
              <a:buFont typeface="Wingdings" panose="05000000000000000000" pitchFamily="2" charset="2"/>
              <a:buChar char="Ø"/>
            </a:pPr>
            <a:r>
              <a:rPr lang="ar-SA" b="1" dirty="0">
                <a:solidFill>
                  <a:srgbClr val="00B050"/>
                </a:solidFill>
              </a:rPr>
              <a:t>السيطرة على دفة </a:t>
            </a:r>
            <a:r>
              <a:rPr lang="ar-SA" b="1" dirty="0" smtClean="0">
                <a:solidFill>
                  <a:srgbClr val="00B050"/>
                </a:solidFill>
              </a:rPr>
              <a:t>الحديث</a:t>
            </a:r>
            <a:r>
              <a:rPr lang="ar-EG" b="1" dirty="0" smtClean="0">
                <a:solidFill>
                  <a:srgbClr val="00B050"/>
                </a:solidFill>
              </a:rPr>
              <a:t>.</a:t>
            </a:r>
          </a:p>
          <a:p>
            <a:pPr>
              <a:buFont typeface="Wingdings" panose="05000000000000000000" pitchFamily="2" charset="2"/>
              <a:buChar char="Ø"/>
            </a:pPr>
            <a:r>
              <a:rPr lang="ar-SA" b="1" dirty="0">
                <a:solidFill>
                  <a:schemeClr val="accent6">
                    <a:lumMod val="75000"/>
                  </a:schemeClr>
                </a:solidFill>
              </a:rPr>
              <a:t>تعلم حسن </a:t>
            </a:r>
            <a:r>
              <a:rPr lang="ar-SA" b="1" dirty="0" smtClean="0">
                <a:solidFill>
                  <a:schemeClr val="accent6">
                    <a:lumMod val="75000"/>
                  </a:schemeClr>
                </a:solidFill>
              </a:rPr>
              <a:t>الاستماع</a:t>
            </a:r>
            <a:r>
              <a:rPr lang="ar-EG" b="1" dirty="0" smtClean="0">
                <a:solidFill>
                  <a:schemeClr val="accent6">
                    <a:lumMod val="75000"/>
                  </a:schemeClr>
                </a:solidFill>
              </a:rPr>
              <a:t>.</a:t>
            </a:r>
          </a:p>
          <a:p>
            <a:pPr>
              <a:buFont typeface="Wingdings" panose="05000000000000000000" pitchFamily="2" charset="2"/>
              <a:buChar char="Ø"/>
            </a:pPr>
            <a:r>
              <a:rPr lang="ar-SA" b="1" dirty="0">
                <a:solidFill>
                  <a:srgbClr val="C00000"/>
                </a:solidFill>
              </a:rPr>
              <a:t>تجنب تقليد </a:t>
            </a:r>
            <a:r>
              <a:rPr lang="ar-SA" b="1" dirty="0" smtClean="0">
                <a:solidFill>
                  <a:srgbClr val="C00000"/>
                </a:solidFill>
              </a:rPr>
              <a:t>الآخرين</a:t>
            </a:r>
            <a:r>
              <a:rPr lang="ar-EG" b="1" dirty="0" smtClean="0">
                <a:solidFill>
                  <a:srgbClr val="C00000"/>
                </a:solidFill>
              </a:rPr>
              <a:t>.</a:t>
            </a:r>
          </a:p>
          <a:p>
            <a:pPr>
              <a:buFont typeface="Wingdings" panose="05000000000000000000" pitchFamily="2" charset="2"/>
              <a:buChar char="Ø"/>
            </a:pPr>
            <a:r>
              <a:rPr lang="ar-SA" b="1" dirty="0">
                <a:solidFill>
                  <a:srgbClr val="7030A0"/>
                </a:solidFill>
              </a:rPr>
              <a:t>استخدام أكبر قدر من </a:t>
            </a:r>
            <a:r>
              <a:rPr lang="ar-SA" b="1" dirty="0" smtClean="0">
                <a:solidFill>
                  <a:srgbClr val="7030A0"/>
                </a:solidFill>
              </a:rPr>
              <a:t>الحواس</a:t>
            </a:r>
            <a:r>
              <a:rPr lang="ar-EG" b="1" dirty="0" smtClean="0">
                <a:solidFill>
                  <a:srgbClr val="7030A0"/>
                </a:solidFill>
              </a:rPr>
              <a:t>.</a:t>
            </a:r>
          </a:p>
          <a:p>
            <a:pPr>
              <a:buFont typeface="Wingdings" panose="05000000000000000000" pitchFamily="2" charset="2"/>
              <a:buChar char="Ø"/>
            </a:pPr>
            <a:r>
              <a:rPr lang="ar-SA" b="1" dirty="0">
                <a:solidFill>
                  <a:srgbClr val="00B050"/>
                </a:solidFill>
              </a:rPr>
              <a:t>الحرص على </a:t>
            </a:r>
            <a:r>
              <a:rPr lang="ar-SA" b="1" dirty="0" smtClean="0">
                <a:solidFill>
                  <a:srgbClr val="00B050"/>
                </a:solidFill>
              </a:rPr>
              <a:t>التلقائية</a:t>
            </a:r>
            <a:r>
              <a:rPr lang="ar-EG" b="1" dirty="0" smtClean="0">
                <a:solidFill>
                  <a:srgbClr val="00B050"/>
                </a:solidFill>
              </a:rPr>
              <a:t>.</a:t>
            </a:r>
          </a:p>
          <a:p>
            <a:pPr>
              <a:buFont typeface="Wingdings" panose="05000000000000000000" pitchFamily="2" charset="2"/>
              <a:buChar char="Ø"/>
            </a:pPr>
            <a:r>
              <a:rPr lang="ar-SA" b="1" dirty="0">
                <a:solidFill>
                  <a:schemeClr val="accent6">
                    <a:lumMod val="75000"/>
                  </a:schemeClr>
                </a:solidFill>
              </a:rPr>
              <a:t>الإقرار </a:t>
            </a:r>
            <a:r>
              <a:rPr lang="ar-SA" b="1" dirty="0" smtClean="0">
                <a:solidFill>
                  <a:schemeClr val="accent6">
                    <a:lumMod val="75000"/>
                  </a:schemeClr>
                </a:solidFill>
              </a:rPr>
              <a:t>بالخطاء</a:t>
            </a:r>
            <a:r>
              <a:rPr lang="ar-EG" b="1" dirty="0" smtClean="0">
                <a:solidFill>
                  <a:schemeClr val="accent6">
                    <a:lumMod val="75000"/>
                  </a:schemeClr>
                </a:solidFill>
              </a:rPr>
              <a:t>.</a:t>
            </a:r>
            <a:endParaRPr lang="en-US" dirty="0">
              <a:solidFill>
                <a:schemeClr val="accent6">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19457" name="Picture 1" descr="33906vd669kphwn"/>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23528" y="3196371"/>
            <a:ext cx="4104456" cy="307834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4294075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9">
                                            <p:txEl>
                                              <p:pRg st="3" end="3"/>
                                            </p:txEl>
                                          </p:spTgt>
                                        </p:tgtEl>
                                        <p:attrNameLst>
                                          <p:attrName>style.visibility</p:attrName>
                                        </p:attrNameLst>
                                      </p:cBhvr>
                                      <p:to>
                                        <p:strVal val="visible"/>
                                      </p:to>
                                    </p:set>
                                    <p:anim calcmode="lin" valueType="num">
                                      <p:cBhvr additive="base">
                                        <p:cTn id="33"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9">
                                            <p:txEl>
                                              <p:pRg st="4" end="4"/>
                                            </p:txEl>
                                          </p:spTgt>
                                        </p:tgtEl>
                                        <p:attrNameLst>
                                          <p:attrName>style.visibility</p:attrName>
                                        </p:attrNameLst>
                                      </p:cBhvr>
                                      <p:to>
                                        <p:strVal val="visible"/>
                                      </p:to>
                                    </p:set>
                                    <p:anim calcmode="lin" valueType="num">
                                      <p:cBhvr additive="base">
                                        <p:cTn id="39"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txEl>
                                              <p:pRg st="4" end="4"/>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9">
                                            <p:txEl>
                                              <p:pRg st="5" end="5"/>
                                            </p:txEl>
                                          </p:spTgt>
                                        </p:tgtEl>
                                        <p:attrNameLst>
                                          <p:attrName>style.visibility</p:attrName>
                                        </p:attrNameLst>
                                      </p:cBhvr>
                                      <p:to>
                                        <p:strVal val="visible"/>
                                      </p:to>
                                    </p:set>
                                    <p:anim calcmode="lin" valueType="num">
                                      <p:cBhvr additive="base">
                                        <p:cTn id="43"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9">
                                            <p:txEl>
                                              <p:pRg st="6" end="6"/>
                                            </p:txEl>
                                          </p:spTgt>
                                        </p:tgtEl>
                                        <p:attrNameLst>
                                          <p:attrName>style.visibility</p:attrName>
                                        </p:attrNameLst>
                                      </p:cBhvr>
                                      <p:to>
                                        <p:strVal val="visible"/>
                                      </p:to>
                                    </p:set>
                                    <p:anim calcmode="lin" valueType="num">
                                      <p:cBhvr additive="base">
                                        <p:cTn id="49"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6" end="6"/>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9">
                                            <p:txEl>
                                              <p:pRg st="7" end="7"/>
                                            </p:txEl>
                                          </p:spTgt>
                                        </p:tgtEl>
                                        <p:attrNameLst>
                                          <p:attrName>style.visibility</p:attrName>
                                        </p:attrNameLst>
                                      </p:cBhvr>
                                      <p:to>
                                        <p:strVal val="visible"/>
                                      </p:to>
                                    </p:set>
                                    <p:anim calcmode="lin" valueType="num">
                                      <p:cBhvr additive="base">
                                        <p:cTn id="53"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9">
                                            <p:txEl>
                                              <p:pRg st="8" end="8"/>
                                            </p:txEl>
                                          </p:spTgt>
                                        </p:tgtEl>
                                        <p:attrNameLst>
                                          <p:attrName>style.visibility</p:attrName>
                                        </p:attrNameLst>
                                      </p:cBhvr>
                                      <p:to>
                                        <p:strVal val="visible"/>
                                      </p:to>
                                    </p:set>
                                    <p:anim calcmode="lin" valueType="num">
                                      <p:cBhvr additive="base">
                                        <p:cTn id="59"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مهارة التحدث والمخاطبة</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2204864"/>
            <a:ext cx="8880921" cy="4032448"/>
          </a:xfrm>
        </p:spPr>
        <p:txBody>
          <a:bodyPr>
            <a:normAutofit/>
          </a:bodyPr>
          <a:lstStyle/>
          <a:p>
            <a:pPr marL="0" indent="0" algn="just">
              <a:buNone/>
            </a:pPr>
            <a:r>
              <a:rPr lang="ar-SA" b="1" u="sng" dirty="0">
                <a:solidFill>
                  <a:srgbClr val="FF0000"/>
                </a:solidFill>
              </a:rPr>
              <a:t>مقومات الحديث </a:t>
            </a:r>
            <a:r>
              <a:rPr lang="ar-SA" b="1" u="sng" dirty="0" smtClean="0">
                <a:solidFill>
                  <a:srgbClr val="FF0000"/>
                </a:solidFill>
              </a:rPr>
              <a:t>المؤثر</a:t>
            </a:r>
            <a:r>
              <a:rPr lang="en-US" b="1" u="sng" dirty="0" smtClean="0">
                <a:solidFill>
                  <a:srgbClr val="FF0000"/>
                </a:solidFill>
              </a:rPr>
              <a:t>:</a:t>
            </a:r>
            <a:endParaRPr lang="ar-EG" b="1" u="sng" dirty="0">
              <a:solidFill>
                <a:srgbClr val="FF0000"/>
              </a:solidFill>
            </a:endParaRPr>
          </a:p>
          <a:p>
            <a:pPr marL="0" indent="0">
              <a:buNone/>
            </a:pPr>
            <a:r>
              <a:rPr lang="ar-EG" b="1" u="sng" dirty="0" smtClean="0">
                <a:solidFill>
                  <a:srgbClr val="0070C0"/>
                </a:solidFill>
              </a:rPr>
              <a:t> </a:t>
            </a:r>
            <a:r>
              <a:rPr lang="ar-SA" b="1" u="sng" dirty="0">
                <a:solidFill>
                  <a:srgbClr val="0070C0"/>
                </a:solidFill>
              </a:rPr>
              <a:t>ثانيا: مقومات متعلقة </a:t>
            </a:r>
            <a:r>
              <a:rPr lang="ar-SA" b="1" u="sng" dirty="0" smtClean="0">
                <a:solidFill>
                  <a:srgbClr val="0070C0"/>
                </a:solidFill>
              </a:rPr>
              <a:t>بالجمهور:</a:t>
            </a:r>
            <a:endParaRPr lang="en-US" u="sng" dirty="0">
              <a:solidFill>
                <a:srgbClr val="0070C0"/>
              </a:solidFill>
            </a:endParaRPr>
          </a:p>
          <a:p>
            <a:pPr lvl="1">
              <a:buFont typeface="Wingdings" panose="05000000000000000000" pitchFamily="2" charset="2"/>
              <a:buChar char="Ø"/>
            </a:pPr>
            <a:r>
              <a:rPr lang="ar-SA" b="1" dirty="0">
                <a:solidFill>
                  <a:srgbClr val="00B050"/>
                </a:solidFill>
              </a:rPr>
              <a:t>معرفة اتجاهات وميول </a:t>
            </a:r>
            <a:r>
              <a:rPr lang="ar-SA" b="1" dirty="0" smtClean="0">
                <a:solidFill>
                  <a:srgbClr val="00B050"/>
                </a:solidFill>
              </a:rPr>
              <a:t>المستمعين</a:t>
            </a:r>
            <a:r>
              <a:rPr lang="ar-EG" b="1" dirty="0" smtClean="0">
                <a:solidFill>
                  <a:srgbClr val="00B050"/>
                </a:solidFill>
              </a:rPr>
              <a:t>.</a:t>
            </a:r>
          </a:p>
          <a:p>
            <a:pPr lvl="1">
              <a:buFont typeface="Wingdings" panose="05000000000000000000" pitchFamily="2" charset="2"/>
              <a:buChar char="Ø"/>
            </a:pPr>
            <a:r>
              <a:rPr lang="ar-SA" b="1" dirty="0">
                <a:solidFill>
                  <a:srgbClr val="7030A0"/>
                </a:solidFill>
              </a:rPr>
              <a:t>البدء بنقاط الاتفاق</a:t>
            </a:r>
            <a:r>
              <a:rPr lang="ar-EG" b="1" dirty="0" smtClean="0">
                <a:solidFill>
                  <a:srgbClr val="7030A0"/>
                </a:solidFill>
              </a:rPr>
              <a:t>.</a:t>
            </a:r>
          </a:p>
          <a:p>
            <a:pPr lvl="1">
              <a:buFont typeface="Wingdings" panose="05000000000000000000" pitchFamily="2" charset="2"/>
              <a:buChar char="Ø"/>
            </a:pPr>
            <a:r>
              <a:rPr lang="ar-SA" b="1" dirty="0">
                <a:solidFill>
                  <a:schemeClr val="accent5">
                    <a:lumMod val="75000"/>
                  </a:schemeClr>
                </a:solidFill>
              </a:rPr>
              <a:t>احترام أراء </a:t>
            </a:r>
            <a:r>
              <a:rPr lang="ar-SA" b="1" dirty="0" smtClean="0">
                <a:solidFill>
                  <a:schemeClr val="accent5">
                    <a:lumMod val="75000"/>
                  </a:schemeClr>
                </a:solidFill>
              </a:rPr>
              <a:t>المستمعين</a:t>
            </a:r>
            <a:r>
              <a:rPr lang="ar-EG" b="1" dirty="0" smtClean="0">
                <a:solidFill>
                  <a:schemeClr val="accent5">
                    <a:lumMod val="75000"/>
                  </a:schemeClr>
                </a:solidFill>
              </a:rPr>
              <a:t>.</a:t>
            </a:r>
          </a:p>
          <a:p>
            <a:pPr lvl="1">
              <a:buFont typeface="Wingdings" panose="05000000000000000000" pitchFamily="2" charset="2"/>
              <a:buChar char="Ø"/>
            </a:pPr>
            <a:r>
              <a:rPr lang="ar-SA" b="1" dirty="0">
                <a:solidFill>
                  <a:srgbClr val="C00000"/>
                </a:solidFill>
              </a:rPr>
              <a:t>الشعور </a:t>
            </a:r>
            <a:r>
              <a:rPr lang="ar-SA" b="1" dirty="0" smtClean="0">
                <a:solidFill>
                  <a:srgbClr val="C00000"/>
                </a:solidFill>
              </a:rPr>
              <a:t>بالأهمية</a:t>
            </a:r>
            <a:r>
              <a:rPr lang="ar-EG" b="1" dirty="0" smtClean="0">
                <a:solidFill>
                  <a:srgbClr val="C00000"/>
                </a:solidFill>
              </a:rPr>
              <a:t>.</a:t>
            </a:r>
          </a:p>
          <a:p>
            <a:pPr marL="0" indent="0">
              <a:buNone/>
            </a:pPr>
            <a:r>
              <a:rPr lang="ar-SA" b="1" u="sng" dirty="0">
                <a:solidFill>
                  <a:srgbClr val="0070C0"/>
                </a:solidFill>
              </a:rPr>
              <a:t>ثالثا: مقومات متعلقة </a:t>
            </a:r>
            <a:r>
              <a:rPr lang="ar-SA" b="1" u="sng" dirty="0" smtClean="0">
                <a:solidFill>
                  <a:srgbClr val="0070C0"/>
                </a:solidFill>
              </a:rPr>
              <a:t>باللغة</a:t>
            </a:r>
            <a:r>
              <a:rPr lang="ar-EG" b="1" u="sng" dirty="0" smtClean="0">
                <a:solidFill>
                  <a:srgbClr val="0070C0"/>
                </a:solidFill>
              </a:rPr>
              <a:t>.</a:t>
            </a:r>
            <a:endParaRPr lang="en-US" b="1" u="sng" dirty="0">
              <a:solidFill>
                <a:srgbClr val="0070C0"/>
              </a:solidFill>
            </a:endParaRPr>
          </a:p>
          <a:p>
            <a:pPr marL="0" indent="0">
              <a:buNone/>
            </a:pPr>
            <a:endParaRPr lang="en-US"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18434" name="Picture 2" descr="https://encrypted-tbn0.gstatic.com/images?q=tbn:ANd9GcRrJr1J-8zPmAloxY1EGQ1mZklS8vAjLA4OhdxHhMU_N_KbnKh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2996952"/>
            <a:ext cx="4176464" cy="312831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254204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9">
                                            <p:txEl>
                                              <p:pRg st="3" end="3"/>
                                            </p:txEl>
                                          </p:spTgt>
                                        </p:tgtEl>
                                        <p:attrNameLst>
                                          <p:attrName>style.visibility</p:attrName>
                                        </p:attrNameLst>
                                      </p:cBhvr>
                                      <p:to>
                                        <p:strVal val="visible"/>
                                      </p:to>
                                    </p:set>
                                    <p:anim calcmode="lin" valueType="num">
                                      <p:cBhvr additive="base">
                                        <p:cTn id="33"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9">
                                            <p:txEl>
                                              <p:pRg st="4" end="4"/>
                                            </p:txEl>
                                          </p:spTgt>
                                        </p:tgtEl>
                                        <p:attrNameLst>
                                          <p:attrName>style.visibility</p:attrName>
                                        </p:attrNameLst>
                                      </p:cBhvr>
                                      <p:to>
                                        <p:strVal val="visible"/>
                                      </p:to>
                                    </p:set>
                                    <p:anim calcmode="lin" valueType="num">
                                      <p:cBhvr additive="base">
                                        <p:cTn id="39"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txEl>
                                              <p:pRg st="4" end="4"/>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9">
                                            <p:txEl>
                                              <p:pRg st="5" end="5"/>
                                            </p:txEl>
                                          </p:spTgt>
                                        </p:tgtEl>
                                        <p:attrNameLst>
                                          <p:attrName>style.visibility</p:attrName>
                                        </p:attrNameLst>
                                      </p:cBhvr>
                                      <p:to>
                                        <p:strVal val="visible"/>
                                      </p:to>
                                    </p:set>
                                    <p:anim calcmode="lin" valueType="num">
                                      <p:cBhvr additive="base">
                                        <p:cTn id="43"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9">
                                            <p:txEl>
                                              <p:pRg st="6" end="6"/>
                                            </p:txEl>
                                          </p:spTgt>
                                        </p:tgtEl>
                                        <p:attrNameLst>
                                          <p:attrName>style.visibility</p:attrName>
                                        </p:attrNameLst>
                                      </p:cBhvr>
                                      <p:to>
                                        <p:strVal val="visible"/>
                                      </p:to>
                                    </p:set>
                                    <p:anim calcmode="lin" valueType="num">
                                      <p:cBhvr additive="base">
                                        <p:cTn id="49"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مهارتي الاستماع والانصات</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628800"/>
            <a:ext cx="8880921" cy="4935513"/>
          </a:xfrm>
        </p:spPr>
        <p:txBody>
          <a:bodyPr>
            <a:normAutofit fontScale="92500" lnSpcReduction="20000"/>
          </a:bodyPr>
          <a:lstStyle/>
          <a:p>
            <a:pPr marL="0" indent="0" algn="just">
              <a:buNone/>
            </a:pPr>
            <a:r>
              <a:rPr lang="ar-SA" sz="4000" b="1" u="sng" dirty="0">
                <a:solidFill>
                  <a:srgbClr val="FF0000"/>
                </a:solidFill>
              </a:rPr>
              <a:t>أهمية الاستماع</a:t>
            </a:r>
            <a:r>
              <a:rPr lang="ar-EG" sz="4000" b="1" u="sng" dirty="0">
                <a:solidFill>
                  <a:srgbClr val="FF0000"/>
                </a:solidFill>
              </a:rPr>
              <a:t> </a:t>
            </a:r>
            <a:r>
              <a:rPr lang="en-US" sz="4000" b="1" u="sng" dirty="0" smtClean="0">
                <a:solidFill>
                  <a:srgbClr val="FF0000"/>
                </a:solidFill>
              </a:rPr>
              <a:t>:</a:t>
            </a:r>
            <a:endParaRPr lang="ar-EG" sz="4000" b="1" u="sng" dirty="0">
              <a:solidFill>
                <a:srgbClr val="FF0000"/>
              </a:solidFill>
            </a:endParaRPr>
          </a:p>
          <a:p>
            <a:pPr lvl="0">
              <a:buFont typeface="Wingdings" panose="05000000000000000000" pitchFamily="2" charset="2"/>
              <a:buChar char="§"/>
            </a:pPr>
            <a:r>
              <a:rPr lang="ar-SA" b="1" dirty="0" smtClean="0">
                <a:solidFill>
                  <a:srgbClr val="0070C0"/>
                </a:solidFill>
              </a:rPr>
              <a:t>السمع </a:t>
            </a:r>
            <a:r>
              <a:rPr lang="ar-SA" b="1" dirty="0">
                <a:solidFill>
                  <a:srgbClr val="0070C0"/>
                </a:solidFill>
              </a:rPr>
              <a:t>هو أسبق حواس </a:t>
            </a:r>
            <a:r>
              <a:rPr lang="ar-SA" b="1" dirty="0" smtClean="0">
                <a:solidFill>
                  <a:srgbClr val="0070C0"/>
                </a:solidFill>
              </a:rPr>
              <a:t>العقل</a:t>
            </a:r>
            <a:r>
              <a:rPr lang="en-US" b="1" dirty="0" smtClean="0">
                <a:solidFill>
                  <a:srgbClr val="0070C0"/>
                </a:solidFill>
              </a:rPr>
              <a:t>.</a:t>
            </a:r>
            <a:endParaRPr lang="en-US" b="1" dirty="0">
              <a:solidFill>
                <a:srgbClr val="0070C0"/>
              </a:solidFill>
            </a:endParaRPr>
          </a:p>
          <a:p>
            <a:pPr lvl="0">
              <a:buFont typeface="Wingdings" panose="05000000000000000000" pitchFamily="2" charset="2"/>
              <a:buChar char="§"/>
            </a:pPr>
            <a:r>
              <a:rPr lang="ar-SA" b="1" dirty="0">
                <a:solidFill>
                  <a:srgbClr val="00B050"/>
                </a:solidFill>
              </a:rPr>
              <a:t>يتسم السمع بالقدرة على الشمول والإحاطة </a:t>
            </a:r>
            <a:r>
              <a:rPr lang="ar-SA" b="1" dirty="0" smtClean="0">
                <a:solidFill>
                  <a:srgbClr val="00B050"/>
                </a:solidFill>
              </a:rPr>
              <a:t>للمواقف</a:t>
            </a:r>
            <a:r>
              <a:rPr lang="en-US" b="1" dirty="0" smtClean="0">
                <a:solidFill>
                  <a:srgbClr val="00B050"/>
                </a:solidFill>
              </a:rPr>
              <a:t>.</a:t>
            </a:r>
            <a:endParaRPr lang="en-US" b="1" dirty="0">
              <a:solidFill>
                <a:srgbClr val="00B050"/>
              </a:solidFill>
            </a:endParaRPr>
          </a:p>
          <a:p>
            <a:pPr lvl="0">
              <a:buFont typeface="Wingdings" panose="05000000000000000000" pitchFamily="2" charset="2"/>
              <a:buChar char="§"/>
            </a:pPr>
            <a:r>
              <a:rPr lang="ar-EG" b="1" dirty="0" smtClean="0">
                <a:solidFill>
                  <a:srgbClr val="7030A0"/>
                </a:solidFill>
              </a:rPr>
              <a:t>التكيف مع </a:t>
            </a:r>
            <a:r>
              <a:rPr lang="ar-SA" b="1" dirty="0" smtClean="0">
                <a:solidFill>
                  <a:srgbClr val="7030A0"/>
                </a:solidFill>
              </a:rPr>
              <a:t>المعيشة </a:t>
            </a:r>
            <a:r>
              <a:rPr lang="ar-SA" b="1" dirty="0">
                <a:solidFill>
                  <a:srgbClr val="7030A0"/>
                </a:solidFill>
              </a:rPr>
              <a:t>بشكل شبه </a:t>
            </a:r>
            <a:r>
              <a:rPr lang="ar-SA" b="1" dirty="0" smtClean="0">
                <a:solidFill>
                  <a:srgbClr val="7030A0"/>
                </a:solidFill>
              </a:rPr>
              <a:t>طبيعي</a:t>
            </a:r>
            <a:r>
              <a:rPr lang="ar-EG" b="1" dirty="0" smtClean="0">
                <a:solidFill>
                  <a:srgbClr val="7030A0"/>
                </a:solidFill>
              </a:rPr>
              <a:t>.</a:t>
            </a:r>
            <a:endParaRPr lang="en-US" b="1" dirty="0">
              <a:solidFill>
                <a:srgbClr val="7030A0"/>
              </a:solidFill>
            </a:endParaRPr>
          </a:p>
          <a:p>
            <a:pPr lvl="0">
              <a:buFont typeface="Wingdings" panose="05000000000000000000" pitchFamily="2" charset="2"/>
              <a:buChar char="§"/>
            </a:pPr>
            <a:r>
              <a:rPr lang="ar-SA" b="1" dirty="0">
                <a:solidFill>
                  <a:srgbClr val="C00000"/>
                </a:solidFill>
              </a:rPr>
              <a:t>الاستماع إلي خبرات الآخرين شرط أساسي للنمو </a:t>
            </a:r>
            <a:r>
              <a:rPr lang="ar-SA" b="1" dirty="0" smtClean="0">
                <a:solidFill>
                  <a:srgbClr val="C00000"/>
                </a:solidFill>
              </a:rPr>
              <a:t>اللغوي</a:t>
            </a:r>
            <a:r>
              <a:rPr lang="ar-EG" b="1" dirty="0" smtClean="0">
                <a:solidFill>
                  <a:srgbClr val="C00000"/>
                </a:solidFill>
              </a:rPr>
              <a:t>.</a:t>
            </a:r>
            <a:endParaRPr lang="en-US" b="1" dirty="0">
              <a:solidFill>
                <a:srgbClr val="C00000"/>
              </a:solidFill>
            </a:endParaRPr>
          </a:p>
          <a:p>
            <a:pPr lvl="0">
              <a:buFont typeface="Wingdings" panose="05000000000000000000" pitchFamily="2" charset="2"/>
              <a:buChar char="§"/>
            </a:pPr>
            <a:r>
              <a:rPr lang="ar-SA" b="1" dirty="0" smtClean="0">
                <a:solidFill>
                  <a:srgbClr val="00B0F0"/>
                </a:solidFill>
              </a:rPr>
              <a:t>تحسين العلاقات</a:t>
            </a:r>
            <a:r>
              <a:rPr lang="en-US" b="1" dirty="0" smtClean="0">
                <a:solidFill>
                  <a:srgbClr val="00B0F0"/>
                </a:solidFill>
              </a:rPr>
              <a:t>.</a:t>
            </a:r>
            <a:endParaRPr lang="en-US" b="1" dirty="0">
              <a:solidFill>
                <a:srgbClr val="00B0F0"/>
              </a:solidFill>
            </a:endParaRPr>
          </a:p>
          <a:p>
            <a:pPr lvl="0">
              <a:buFont typeface="Wingdings" panose="05000000000000000000" pitchFamily="2" charset="2"/>
              <a:buChar char="§"/>
            </a:pPr>
            <a:r>
              <a:rPr lang="ar-SA" b="1" dirty="0" smtClean="0">
                <a:solidFill>
                  <a:schemeClr val="accent6">
                    <a:lumMod val="75000"/>
                  </a:schemeClr>
                </a:solidFill>
              </a:rPr>
              <a:t>إجراء </a:t>
            </a:r>
            <a:r>
              <a:rPr lang="ar-SA" b="1" dirty="0">
                <a:solidFill>
                  <a:schemeClr val="accent6">
                    <a:lumMod val="75000"/>
                  </a:schemeClr>
                </a:solidFill>
              </a:rPr>
              <a:t>عمليات الفهم والتقييم للآخرين</a:t>
            </a:r>
            <a:r>
              <a:rPr lang="en-US" b="1" dirty="0" smtClean="0">
                <a:solidFill>
                  <a:schemeClr val="accent6">
                    <a:lumMod val="75000"/>
                  </a:schemeClr>
                </a:solidFill>
              </a:rPr>
              <a:t>.</a:t>
            </a:r>
            <a:endParaRPr lang="ar-EG" b="1" dirty="0" smtClean="0">
              <a:solidFill>
                <a:schemeClr val="accent6">
                  <a:lumMod val="75000"/>
                </a:schemeClr>
              </a:solidFill>
            </a:endParaRPr>
          </a:p>
          <a:p>
            <a:pPr marL="0" lvl="0" indent="0" algn="just">
              <a:buNone/>
            </a:pPr>
            <a:r>
              <a:rPr lang="ar-EG" sz="4000" b="1" u="sng" dirty="0">
                <a:solidFill>
                  <a:srgbClr val="FF0000"/>
                </a:solidFill>
              </a:rPr>
              <a:t>أنواع الاستماع:</a:t>
            </a:r>
          </a:p>
          <a:p>
            <a:pPr lvl="0">
              <a:buFont typeface="Wingdings" panose="05000000000000000000" pitchFamily="2" charset="2"/>
              <a:buChar char="Ø"/>
            </a:pPr>
            <a:r>
              <a:rPr lang="ar-SA" b="1" dirty="0" smtClean="0"/>
              <a:t>النوع الأول</a:t>
            </a:r>
            <a:r>
              <a:rPr lang="en-US" b="1" dirty="0" smtClean="0"/>
              <a:t>: </a:t>
            </a:r>
            <a:r>
              <a:rPr lang="ar-SA" b="1" dirty="0" smtClean="0"/>
              <a:t>الاستماع الحقيقي</a:t>
            </a:r>
            <a:r>
              <a:rPr lang="ar-EG" b="1" dirty="0" smtClean="0"/>
              <a:t>.</a:t>
            </a:r>
          </a:p>
          <a:p>
            <a:pPr lvl="0">
              <a:buFont typeface="Wingdings" panose="05000000000000000000" pitchFamily="2" charset="2"/>
              <a:buChar char="Ø"/>
            </a:pPr>
            <a:r>
              <a:rPr lang="ar-SA" b="1" dirty="0" smtClean="0"/>
              <a:t>النوع الثاني</a:t>
            </a:r>
            <a:r>
              <a:rPr lang="en-US" b="1" dirty="0" smtClean="0"/>
              <a:t>: </a:t>
            </a:r>
            <a:r>
              <a:rPr lang="ar-SA" b="1" dirty="0" smtClean="0"/>
              <a:t>الاستماع الشكلي</a:t>
            </a:r>
            <a:r>
              <a:rPr lang="ar-EG" b="1" dirty="0" smtClean="0"/>
              <a:t>.</a:t>
            </a:r>
            <a:endParaRPr lang="en-US" b="1" dirty="0">
              <a:solidFill>
                <a:schemeClr val="accent6">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 xmlns:p14="http://schemas.microsoft.com/office/powerpoint/2010/main" val="2676695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 calcmode="lin" valueType="num">
                                      <p:cBhvr additive="base">
                                        <p:cTn id="3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9">
                                            <p:txEl>
                                              <p:pRg st="4" end="4"/>
                                            </p:txEl>
                                          </p:spTgt>
                                        </p:tgtEl>
                                        <p:attrNameLst>
                                          <p:attrName>style.visibility</p:attrName>
                                        </p:attrNameLst>
                                      </p:cBhvr>
                                      <p:to>
                                        <p:strVal val="visible"/>
                                      </p:to>
                                    </p:set>
                                    <p:anim calcmode="lin" valueType="num">
                                      <p:cBhvr additive="base">
                                        <p:cTn id="4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xEl>
                                              <p:pRg st="5" end="5"/>
                                            </p:txEl>
                                          </p:spTgt>
                                        </p:tgtEl>
                                        <p:attrNameLst>
                                          <p:attrName>style.visibility</p:attrName>
                                        </p:attrNameLst>
                                      </p:cBhvr>
                                      <p:to>
                                        <p:strVal val="visible"/>
                                      </p:to>
                                    </p:set>
                                    <p:anim calcmode="lin" valueType="num">
                                      <p:cBhvr additive="base">
                                        <p:cTn id="4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6" end="6"/>
                                            </p:txEl>
                                          </p:spTgt>
                                        </p:tgtEl>
                                        <p:attrNameLst>
                                          <p:attrName>style.visibility</p:attrName>
                                        </p:attrNameLst>
                                      </p:cBhvr>
                                      <p:to>
                                        <p:strVal val="visible"/>
                                      </p:to>
                                    </p:set>
                                    <p:anim calcmode="lin" valueType="num">
                                      <p:cBhvr additive="base">
                                        <p:cTn id="53"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nodeType="clickEffect">
                                  <p:stCondLst>
                                    <p:cond delay="0"/>
                                  </p:stCondLst>
                                  <p:childTnLst>
                                    <p:set>
                                      <p:cBhvr>
                                        <p:cTn id="58" dur="1" fill="hold">
                                          <p:stCondLst>
                                            <p:cond delay="0"/>
                                          </p:stCondLst>
                                        </p:cTn>
                                        <p:tgtEl>
                                          <p:spTgt spid="9">
                                            <p:txEl>
                                              <p:pRg st="7" end="7"/>
                                            </p:txEl>
                                          </p:spTgt>
                                        </p:tgtEl>
                                        <p:attrNameLst>
                                          <p:attrName>style.visibility</p:attrName>
                                        </p:attrNameLst>
                                      </p:cBhvr>
                                      <p:to>
                                        <p:strVal val="visible"/>
                                      </p:to>
                                    </p:set>
                                    <p:animEffect transition="in" filter="barn(inVertical)">
                                      <p:cBhvr>
                                        <p:cTn id="59" dur="500"/>
                                        <p:tgtEl>
                                          <p:spTgt spid="9">
                                            <p:txEl>
                                              <p:pRg st="7" end="7"/>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nodeType="clickEffect">
                                  <p:stCondLst>
                                    <p:cond delay="0"/>
                                  </p:stCondLst>
                                  <p:childTnLst>
                                    <p:set>
                                      <p:cBhvr>
                                        <p:cTn id="63" dur="1" fill="hold">
                                          <p:stCondLst>
                                            <p:cond delay="0"/>
                                          </p:stCondLst>
                                        </p:cTn>
                                        <p:tgtEl>
                                          <p:spTgt spid="9">
                                            <p:txEl>
                                              <p:pRg st="8" end="8"/>
                                            </p:txEl>
                                          </p:spTgt>
                                        </p:tgtEl>
                                        <p:attrNameLst>
                                          <p:attrName>style.visibility</p:attrName>
                                        </p:attrNameLst>
                                      </p:cBhvr>
                                      <p:to>
                                        <p:strVal val="visible"/>
                                      </p:to>
                                    </p:set>
                                    <p:anim calcmode="lin" valueType="num">
                                      <p:cBhvr additive="base">
                                        <p:cTn id="64"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nodeType="clickEffect">
                                  <p:stCondLst>
                                    <p:cond delay="0"/>
                                  </p:stCondLst>
                                  <p:childTnLst>
                                    <p:set>
                                      <p:cBhvr>
                                        <p:cTn id="69" dur="1" fill="hold">
                                          <p:stCondLst>
                                            <p:cond delay="0"/>
                                          </p:stCondLst>
                                        </p:cTn>
                                        <p:tgtEl>
                                          <p:spTgt spid="9">
                                            <p:txEl>
                                              <p:pRg st="9" end="9"/>
                                            </p:txEl>
                                          </p:spTgt>
                                        </p:tgtEl>
                                        <p:attrNameLst>
                                          <p:attrName>style.visibility</p:attrName>
                                        </p:attrNameLst>
                                      </p:cBhvr>
                                      <p:to>
                                        <p:strVal val="visible"/>
                                      </p:to>
                                    </p:set>
                                    <p:anim calcmode="lin" valueType="num">
                                      <p:cBhvr additive="base">
                                        <p:cTn id="70"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مهارتي الاستماع والانصات</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844824"/>
            <a:ext cx="8880921" cy="4935513"/>
          </a:xfrm>
        </p:spPr>
        <p:txBody>
          <a:bodyPr>
            <a:normAutofit fontScale="92500" lnSpcReduction="10000"/>
          </a:bodyPr>
          <a:lstStyle/>
          <a:p>
            <a:pPr marL="0" indent="0" algn="just">
              <a:buNone/>
            </a:pPr>
            <a:r>
              <a:rPr lang="ar-SA" sz="4000" b="1" u="sng" dirty="0" smtClean="0">
                <a:solidFill>
                  <a:srgbClr val="FF0000"/>
                </a:solidFill>
              </a:rPr>
              <a:t>الفرق </a:t>
            </a:r>
            <a:r>
              <a:rPr lang="ar-SA" sz="4000" b="1" u="sng" dirty="0">
                <a:solidFill>
                  <a:srgbClr val="FF0000"/>
                </a:solidFill>
              </a:rPr>
              <a:t>بين السماع والاستماع والانصات</a:t>
            </a:r>
            <a:r>
              <a:rPr lang="en-US" sz="4000" b="1" u="sng" dirty="0" smtClean="0">
                <a:solidFill>
                  <a:srgbClr val="FF0000"/>
                </a:solidFill>
              </a:rPr>
              <a:t>:</a:t>
            </a:r>
            <a:endParaRPr lang="ar-EG" sz="4000" b="1" u="sng" dirty="0">
              <a:solidFill>
                <a:srgbClr val="FF0000"/>
              </a:solidFill>
            </a:endParaRPr>
          </a:p>
          <a:p>
            <a:pPr lvl="0" algn="just">
              <a:buFont typeface="Wingdings" panose="05000000000000000000" pitchFamily="2" charset="2"/>
              <a:buChar char="§"/>
            </a:pPr>
            <a:r>
              <a:rPr lang="ar-SA" b="1" u="sng" dirty="0" smtClean="0">
                <a:solidFill>
                  <a:srgbClr val="0070C0"/>
                </a:solidFill>
              </a:rPr>
              <a:t>السماع</a:t>
            </a:r>
            <a:r>
              <a:rPr lang="en-US" b="1" dirty="0">
                <a:solidFill>
                  <a:srgbClr val="0070C0"/>
                </a:solidFill>
              </a:rPr>
              <a:t>: </a:t>
            </a:r>
            <a:r>
              <a:rPr lang="ar-SA" b="1" dirty="0">
                <a:solidFill>
                  <a:srgbClr val="0070C0"/>
                </a:solidFill>
              </a:rPr>
              <a:t>وهو استجابة عضو السمع وهي الأذن للأصوات الخارجية</a:t>
            </a:r>
            <a:r>
              <a:rPr lang="en-US" b="1" dirty="0">
                <a:solidFill>
                  <a:srgbClr val="0070C0"/>
                </a:solidFill>
              </a:rPr>
              <a:t>.</a:t>
            </a:r>
          </a:p>
          <a:p>
            <a:pPr lvl="0">
              <a:buFont typeface="Wingdings" panose="05000000000000000000" pitchFamily="2" charset="2"/>
              <a:buChar char="§"/>
            </a:pPr>
            <a:r>
              <a:rPr lang="ar-SA" b="1" u="sng" dirty="0" smtClean="0">
                <a:solidFill>
                  <a:srgbClr val="00B050"/>
                </a:solidFill>
              </a:rPr>
              <a:t>الاستماع</a:t>
            </a:r>
            <a:r>
              <a:rPr lang="en-US" b="1" dirty="0">
                <a:solidFill>
                  <a:srgbClr val="00B050"/>
                </a:solidFill>
              </a:rPr>
              <a:t>: </a:t>
            </a:r>
            <a:r>
              <a:rPr lang="ar-SA" b="1" dirty="0">
                <a:solidFill>
                  <a:srgbClr val="00B050"/>
                </a:solidFill>
              </a:rPr>
              <a:t>وهو الأثر الناتج عن فعل </a:t>
            </a:r>
            <a:r>
              <a:rPr lang="ar-SA" b="1" dirty="0" smtClean="0">
                <a:solidFill>
                  <a:srgbClr val="00B050"/>
                </a:solidFill>
              </a:rPr>
              <a:t>الأذن</a:t>
            </a:r>
            <a:r>
              <a:rPr lang="ar-EG" b="1" dirty="0" smtClean="0">
                <a:solidFill>
                  <a:srgbClr val="00B050"/>
                </a:solidFill>
              </a:rPr>
              <a:t>.</a:t>
            </a:r>
            <a:endParaRPr lang="en-US" b="1" dirty="0">
              <a:solidFill>
                <a:srgbClr val="00B050"/>
              </a:solidFill>
            </a:endParaRPr>
          </a:p>
          <a:p>
            <a:pPr lvl="0" algn="just">
              <a:buFont typeface="Wingdings" panose="05000000000000000000" pitchFamily="2" charset="2"/>
              <a:buChar char="§"/>
            </a:pPr>
            <a:r>
              <a:rPr lang="ar-SA" b="1" u="sng" dirty="0" smtClean="0">
                <a:solidFill>
                  <a:srgbClr val="7030A0"/>
                </a:solidFill>
              </a:rPr>
              <a:t>الإنصات</a:t>
            </a:r>
            <a:r>
              <a:rPr lang="ar-SA" b="1" dirty="0">
                <a:solidFill>
                  <a:srgbClr val="7030A0"/>
                </a:solidFill>
              </a:rPr>
              <a:t>: وهو الاستجابة الفعلية الواعية من الفرد والناتجة عن إعمال العقل بشكل مقصود </a:t>
            </a:r>
            <a:r>
              <a:rPr lang="ar-EG" b="1" dirty="0">
                <a:solidFill>
                  <a:srgbClr val="7030A0"/>
                </a:solidFill>
              </a:rPr>
              <a:t>.</a:t>
            </a:r>
            <a:endParaRPr lang="en-US" b="1" dirty="0">
              <a:solidFill>
                <a:srgbClr val="7030A0"/>
              </a:solidFill>
            </a:endParaRPr>
          </a:p>
          <a:p>
            <a:pPr marL="0" lvl="0" indent="0" algn="just">
              <a:buNone/>
            </a:pPr>
            <a:r>
              <a:rPr lang="ar-SA" sz="4000" b="1" u="sng" dirty="0" smtClean="0">
                <a:solidFill>
                  <a:srgbClr val="FF0000"/>
                </a:solidFill>
              </a:rPr>
              <a:t>مراحل </a:t>
            </a:r>
            <a:r>
              <a:rPr lang="ar-SA" sz="4000" b="1" u="sng" dirty="0">
                <a:solidFill>
                  <a:srgbClr val="FF0000"/>
                </a:solidFill>
              </a:rPr>
              <a:t>عملية الإنصات</a:t>
            </a:r>
            <a:r>
              <a:rPr lang="ar-EG" sz="4000" b="1" u="sng" dirty="0">
                <a:solidFill>
                  <a:srgbClr val="FF0000"/>
                </a:solidFill>
              </a:rPr>
              <a:t>:</a:t>
            </a:r>
          </a:p>
          <a:p>
            <a:pPr lvl="0">
              <a:buFont typeface="Wingdings" panose="05000000000000000000" pitchFamily="2" charset="2"/>
              <a:buChar char="Ø"/>
            </a:pPr>
            <a:r>
              <a:rPr lang="ar-SA" b="1" dirty="0"/>
              <a:t>أولاً: مرحلة السمع</a:t>
            </a:r>
            <a:r>
              <a:rPr lang="ar-EG" b="1" dirty="0" smtClean="0"/>
              <a:t>.</a:t>
            </a:r>
          </a:p>
          <a:p>
            <a:pPr lvl="0">
              <a:buFont typeface="Wingdings" panose="05000000000000000000" pitchFamily="2" charset="2"/>
              <a:buChar char="Ø"/>
            </a:pPr>
            <a:r>
              <a:rPr lang="ar-SA" b="1" dirty="0"/>
              <a:t>ثانياً: مرحلة الاستماع</a:t>
            </a:r>
            <a:r>
              <a:rPr lang="ar-EG" b="1" dirty="0" smtClean="0"/>
              <a:t>.</a:t>
            </a:r>
          </a:p>
          <a:p>
            <a:pPr lvl="0">
              <a:buFont typeface="Wingdings" panose="05000000000000000000" pitchFamily="2" charset="2"/>
              <a:buChar char="Ø"/>
            </a:pPr>
            <a:r>
              <a:rPr lang="ar-SA" b="1" dirty="0"/>
              <a:t>ثالثاً: مرحلة </a:t>
            </a:r>
            <a:r>
              <a:rPr lang="ar-SA" b="1" dirty="0" smtClean="0"/>
              <a:t>الإنصات</a:t>
            </a:r>
            <a:r>
              <a:rPr lang="ar-EG" b="1" dirty="0" smtClean="0"/>
              <a:t>.</a:t>
            </a:r>
            <a:endParaRPr lang="en-US" b="1" dirty="0">
              <a:solidFill>
                <a:schemeClr val="accent6">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16385" name="Picture 1" descr="Listening-skills"/>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259632" y="4221087"/>
            <a:ext cx="2304256" cy="26874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555856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Effect transition="in" filter="circle(in)">
                                      <p:cBhvr>
                                        <p:cTn id="27" dur="2000"/>
                                        <p:tgtEl>
                                          <p:spTgt spid="9">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9">
                                            <p:txEl>
                                              <p:pRg st="3" end="3"/>
                                            </p:txEl>
                                          </p:spTgt>
                                        </p:tgtEl>
                                        <p:attrNameLst>
                                          <p:attrName>style.visibility</p:attrName>
                                        </p:attrNameLst>
                                      </p:cBhvr>
                                      <p:to>
                                        <p:strVal val="visible"/>
                                      </p:to>
                                    </p:set>
                                    <p:anim calcmode="lin" valueType="num">
                                      <p:cBhvr additive="base">
                                        <p:cTn id="32"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9">
                                            <p:txEl>
                                              <p:pRg st="4" end="4"/>
                                            </p:txEl>
                                          </p:spTgt>
                                        </p:tgtEl>
                                        <p:attrNameLst>
                                          <p:attrName>style.visibility</p:attrName>
                                        </p:attrNameLst>
                                      </p:cBhvr>
                                      <p:to>
                                        <p:strVal val="visible"/>
                                      </p:to>
                                    </p:set>
                                    <p:anim calcmode="lin" valueType="num">
                                      <p:cBhvr additive="base">
                                        <p:cTn id="38"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9">
                                            <p:txEl>
                                              <p:pRg st="5" end="5"/>
                                            </p:txEl>
                                          </p:spTgt>
                                        </p:tgtEl>
                                        <p:attrNameLst>
                                          <p:attrName>style.visibility</p:attrName>
                                        </p:attrNameLst>
                                      </p:cBhvr>
                                      <p:to>
                                        <p:strVal val="visible"/>
                                      </p:to>
                                    </p:set>
                                    <p:anim calcmode="lin" valueType="num">
                                      <p:cBhvr additive="base">
                                        <p:cTn id="44"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9">
                                            <p:txEl>
                                              <p:pRg st="6" end="6"/>
                                            </p:txEl>
                                          </p:spTgt>
                                        </p:tgtEl>
                                        <p:attrNameLst>
                                          <p:attrName>style.visibility</p:attrName>
                                        </p:attrNameLst>
                                      </p:cBhvr>
                                      <p:to>
                                        <p:strVal val="visible"/>
                                      </p:to>
                                    </p:set>
                                    <p:anim calcmode="lin" valueType="num">
                                      <p:cBhvr additive="base">
                                        <p:cTn id="50"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9">
                                            <p:txEl>
                                              <p:pRg st="7" end="7"/>
                                            </p:txEl>
                                          </p:spTgt>
                                        </p:tgtEl>
                                        <p:attrNameLst>
                                          <p:attrName>style.visibility</p:attrName>
                                        </p:attrNameLst>
                                      </p:cBhvr>
                                      <p:to>
                                        <p:strVal val="visible"/>
                                      </p:to>
                                    </p:set>
                                    <p:anim calcmode="lin" valueType="num">
                                      <p:cBhvr additive="base">
                                        <p:cTn id="56"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مهارتي الاستماع والانصات</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844824"/>
            <a:ext cx="8880921" cy="4935513"/>
          </a:xfrm>
        </p:spPr>
        <p:txBody>
          <a:bodyPr>
            <a:normAutofit lnSpcReduction="10000"/>
          </a:bodyPr>
          <a:lstStyle/>
          <a:p>
            <a:pPr marL="0" indent="0" algn="just">
              <a:buNone/>
            </a:pPr>
            <a:r>
              <a:rPr lang="ar-SA" sz="4000" b="1" u="sng" dirty="0" smtClean="0">
                <a:solidFill>
                  <a:srgbClr val="FF0000"/>
                </a:solidFill>
              </a:rPr>
              <a:t>المهارات </a:t>
            </a:r>
            <a:r>
              <a:rPr lang="ar-SA" sz="4000" b="1" u="sng" dirty="0">
                <a:solidFill>
                  <a:srgbClr val="FF0000"/>
                </a:solidFill>
              </a:rPr>
              <a:t>المطلوبة لإتقان مهارة الاستماع والإنصات</a:t>
            </a:r>
            <a:r>
              <a:rPr lang="en-US" sz="4000" b="1" u="sng" dirty="0" smtClean="0">
                <a:solidFill>
                  <a:srgbClr val="FF0000"/>
                </a:solidFill>
              </a:rPr>
              <a:t>:</a:t>
            </a:r>
            <a:endParaRPr lang="ar-EG" sz="4000" b="1" u="sng" dirty="0" smtClean="0">
              <a:solidFill>
                <a:srgbClr val="FF0000"/>
              </a:solidFill>
            </a:endParaRPr>
          </a:p>
          <a:p>
            <a:pPr marL="0" lvl="0" indent="0" algn="just">
              <a:buNone/>
            </a:pPr>
            <a:r>
              <a:rPr lang="ar-EG" b="1" dirty="0" smtClean="0">
                <a:solidFill>
                  <a:srgbClr val="0070C0"/>
                </a:solidFill>
              </a:rPr>
              <a:t>     </a:t>
            </a:r>
            <a:r>
              <a:rPr lang="ar-SA" b="1" u="sng" dirty="0" smtClean="0">
                <a:solidFill>
                  <a:srgbClr val="0070C0"/>
                </a:solidFill>
              </a:rPr>
              <a:t>أولاً: التهيؤ للإنصات</a:t>
            </a:r>
            <a:r>
              <a:rPr lang="en-US" b="1" u="sng" dirty="0" smtClean="0">
                <a:solidFill>
                  <a:srgbClr val="0070C0"/>
                </a:solidFill>
              </a:rPr>
              <a:t>.</a:t>
            </a:r>
          </a:p>
          <a:p>
            <a:pPr marL="0" lvl="0" indent="0">
              <a:buNone/>
            </a:pPr>
            <a:r>
              <a:rPr lang="ar-EG" b="1" dirty="0" smtClean="0">
                <a:solidFill>
                  <a:srgbClr val="00B050"/>
                </a:solidFill>
              </a:rPr>
              <a:t>    </a:t>
            </a:r>
            <a:r>
              <a:rPr lang="en-US" b="1" dirty="0" smtClean="0">
                <a:solidFill>
                  <a:srgbClr val="00B050"/>
                </a:solidFill>
              </a:rPr>
              <a:t> </a:t>
            </a:r>
            <a:r>
              <a:rPr lang="ar-SA" b="1" u="sng" dirty="0">
                <a:solidFill>
                  <a:srgbClr val="00B050"/>
                </a:solidFill>
              </a:rPr>
              <a:t>ثانياً: أثناء عملية الإنصات</a:t>
            </a:r>
            <a:r>
              <a:rPr lang="ar-EG" b="1" u="sng" dirty="0">
                <a:solidFill>
                  <a:srgbClr val="00B050"/>
                </a:solidFill>
              </a:rPr>
              <a:t>.</a:t>
            </a:r>
            <a:endParaRPr lang="en-US" b="1" u="sng" dirty="0">
              <a:solidFill>
                <a:srgbClr val="00B050"/>
              </a:solidFill>
            </a:endParaRPr>
          </a:p>
          <a:p>
            <a:pPr marL="0" lvl="0" indent="0" algn="just">
              <a:buNone/>
            </a:pPr>
            <a:r>
              <a:rPr lang="ar-SA" sz="4000" b="1" u="sng" dirty="0" smtClean="0">
                <a:solidFill>
                  <a:srgbClr val="FF0000"/>
                </a:solidFill>
              </a:rPr>
              <a:t>معوقات </a:t>
            </a:r>
            <a:r>
              <a:rPr lang="ar-SA" sz="4000" b="1" u="sng" dirty="0">
                <a:solidFill>
                  <a:srgbClr val="FF0000"/>
                </a:solidFill>
              </a:rPr>
              <a:t>الاستماع والإنصات</a:t>
            </a:r>
            <a:r>
              <a:rPr lang="ar-EG" sz="4000" b="1" u="sng" dirty="0" smtClean="0">
                <a:solidFill>
                  <a:srgbClr val="FF0000"/>
                </a:solidFill>
              </a:rPr>
              <a:t>:</a:t>
            </a:r>
            <a:endParaRPr lang="ar-EG" sz="4000" b="1" u="sng" dirty="0">
              <a:solidFill>
                <a:srgbClr val="FF0000"/>
              </a:solidFill>
            </a:endParaRPr>
          </a:p>
          <a:p>
            <a:pPr lvl="0">
              <a:buFont typeface="Wingdings" panose="05000000000000000000" pitchFamily="2" charset="2"/>
              <a:buChar char="Ø"/>
            </a:pPr>
            <a:r>
              <a:rPr lang="ar-SA" b="1" dirty="0"/>
              <a:t>معوقات تتعلق </a:t>
            </a:r>
            <a:r>
              <a:rPr lang="ar-SA" b="1" dirty="0" smtClean="0"/>
              <a:t>المستقبل</a:t>
            </a:r>
            <a:r>
              <a:rPr lang="en-US" b="1" dirty="0" smtClean="0"/>
              <a:t>.</a:t>
            </a:r>
          </a:p>
          <a:p>
            <a:pPr lvl="0">
              <a:buFont typeface="Wingdings" panose="05000000000000000000" pitchFamily="2" charset="2"/>
              <a:buChar char="Ø"/>
            </a:pPr>
            <a:r>
              <a:rPr lang="ar-SA" b="1" dirty="0" smtClean="0"/>
              <a:t>معوقات </a:t>
            </a:r>
            <a:r>
              <a:rPr lang="ar-SA" b="1" dirty="0"/>
              <a:t>تتعلق بالمرسل</a:t>
            </a:r>
            <a:r>
              <a:rPr lang="ar-EG" b="1" dirty="0" smtClean="0"/>
              <a:t>.</a:t>
            </a:r>
          </a:p>
          <a:p>
            <a:pPr lvl="0">
              <a:buFont typeface="Wingdings" panose="05000000000000000000" pitchFamily="2" charset="2"/>
              <a:buChar char="Ø"/>
            </a:pPr>
            <a:r>
              <a:rPr lang="ar-SA" b="1" dirty="0"/>
              <a:t>معوقات تتعلق بالرسالة</a:t>
            </a:r>
            <a:r>
              <a:rPr lang="ar-EG" b="1" dirty="0" smtClean="0"/>
              <a:t>.</a:t>
            </a:r>
          </a:p>
          <a:p>
            <a:pPr lvl="0">
              <a:buFont typeface="Wingdings" panose="05000000000000000000" pitchFamily="2" charset="2"/>
              <a:buChar char="Ø"/>
            </a:pPr>
            <a:r>
              <a:rPr lang="ar-SA" b="1" dirty="0"/>
              <a:t>معوقات تتعلق </a:t>
            </a:r>
            <a:r>
              <a:rPr lang="ar-SA" b="1" dirty="0" smtClean="0"/>
              <a:t>بالبيئة</a:t>
            </a:r>
            <a:r>
              <a:rPr lang="ar-EG" b="1" dirty="0" smtClean="0"/>
              <a:t>.</a:t>
            </a:r>
            <a:endParaRPr lang="en-US" b="1" dirty="0">
              <a:solidFill>
                <a:schemeClr val="accent6">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15362" name="Picture 2" descr="http://www.lahaonline.com/media/images/articles/whispers/89uit7896yt8976it87.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92303" y="2757451"/>
            <a:ext cx="3719657" cy="385744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585929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 calcmode="lin" valueType="num">
                                      <p:cBhvr additive="base">
                                        <p:cTn id="3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9">
                                            <p:txEl>
                                              <p:pRg st="4" end="4"/>
                                            </p:txEl>
                                          </p:spTgt>
                                        </p:tgtEl>
                                        <p:attrNameLst>
                                          <p:attrName>style.visibility</p:attrName>
                                        </p:attrNameLst>
                                      </p:cBhvr>
                                      <p:to>
                                        <p:strVal val="visible"/>
                                      </p:to>
                                    </p:set>
                                    <p:anim calcmode="lin" valueType="num">
                                      <p:cBhvr additive="base">
                                        <p:cTn id="4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xEl>
                                              <p:pRg st="5" end="5"/>
                                            </p:txEl>
                                          </p:spTgt>
                                        </p:tgtEl>
                                        <p:attrNameLst>
                                          <p:attrName>style.visibility</p:attrName>
                                        </p:attrNameLst>
                                      </p:cBhvr>
                                      <p:to>
                                        <p:strVal val="visible"/>
                                      </p:to>
                                    </p:set>
                                    <p:anim calcmode="lin" valueType="num">
                                      <p:cBhvr additive="base">
                                        <p:cTn id="4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6" end="6"/>
                                            </p:txEl>
                                          </p:spTgt>
                                        </p:tgtEl>
                                        <p:attrNameLst>
                                          <p:attrName>style.visibility</p:attrName>
                                        </p:attrNameLst>
                                      </p:cBhvr>
                                      <p:to>
                                        <p:strVal val="visible"/>
                                      </p:to>
                                    </p:set>
                                    <p:anim calcmode="lin" valueType="num">
                                      <p:cBhvr additive="base">
                                        <p:cTn id="53"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9">
                                            <p:txEl>
                                              <p:pRg st="7" end="7"/>
                                            </p:txEl>
                                          </p:spTgt>
                                        </p:tgtEl>
                                        <p:attrNameLst>
                                          <p:attrName>style.visibility</p:attrName>
                                        </p:attrNameLst>
                                      </p:cBhvr>
                                      <p:to>
                                        <p:strVal val="visible"/>
                                      </p:to>
                                    </p:set>
                                    <p:anim calcmode="lin" valueType="num">
                                      <p:cBhvr additive="base">
                                        <p:cTn id="59"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مهارة العرض والإلقاء</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844824"/>
            <a:ext cx="8880921" cy="4935513"/>
          </a:xfrm>
        </p:spPr>
        <p:txBody>
          <a:bodyPr>
            <a:normAutofit/>
          </a:bodyPr>
          <a:lstStyle/>
          <a:p>
            <a:pPr marL="0" indent="0" algn="just">
              <a:buNone/>
            </a:pPr>
            <a:r>
              <a:rPr lang="ar-SA" sz="4000" b="1" u="sng" dirty="0">
                <a:solidFill>
                  <a:srgbClr val="FF0000"/>
                </a:solidFill>
              </a:rPr>
              <a:t>متطلبات الإلقاء </a:t>
            </a:r>
            <a:r>
              <a:rPr lang="ar-SA" sz="4000" b="1" u="sng" dirty="0" smtClean="0">
                <a:solidFill>
                  <a:srgbClr val="FF0000"/>
                </a:solidFill>
              </a:rPr>
              <a:t>الجيد</a:t>
            </a:r>
            <a:r>
              <a:rPr lang="en-US" sz="4000" b="1" u="sng" dirty="0" smtClean="0">
                <a:solidFill>
                  <a:srgbClr val="FF0000"/>
                </a:solidFill>
              </a:rPr>
              <a:t>:</a:t>
            </a:r>
            <a:endParaRPr lang="ar-EG" sz="4000" b="1" u="sng" dirty="0" smtClean="0">
              <a:solidFill>
                <a:srgbClr val="FF0000"/>
              </a:solidFill>
            </a:endParaRPr>
          </a:p>
          <a:p>
            <a:pPr marL="0" lvl="0" indent="0" algn="just">
              <a:buNone/>
            </a:pPr>
            <a:r>
              <a:rPr lang="ar-EG" b="1" dirty="0" smtClean="0">
                <a:solidFill>
                  <a:srgbClr val="0070C0"/>
                </a:solidFill>
              </a:rPr>
              <a:t>1- </a:t>
            </a:r>
            <a:r>
              <a:rPr lang="ar-SA" b="1" dirty="0" smtClean="0">
                <a:solidFill>
                  <a:srgbClr val="0070C0"/>
                </a:solidFill>
              </a:rPr>
              <a:t>العلم</a:t>
            </a:r>
            <a:r>
              <a:rPr lang="ar-EG" b="1" dirty="0" smtClean="0">
                <a:solidFill>
                  <a:srgbClr val="0070C0"/>
                </a:solidFill>
              </a:rPr>
              <a:t>.                         2- </a:t>
            </a:r>
            <a:r>
              <a:rPr lang="ar-SA" b="1" dirty="0" smtClean="0">
                <a:solidFill>
                  <a:srgbClr val="0070C0"/>
                </a:solidFill>
              </a:rPr>
              <a:t>الإعداد والتحضير</a:t>
            </a:r>
            <a:r>
              <a:rPr lang="ar-EG" b="1" dirty="0" smtClean="0">
                <a:solidFill>
                  <a:srgbClr val="0070C0"/>
                </a:solidFill>
              </a:rPr>
              <a:t>.</a:t>
            </a:r>
          </a:p>
          <a:p>
            <a:pPr marL="0" lvl="0" indent="0" algn="just">
              <a:buNone/>
            </a:pPr>
            <a:r>
              <a:rPr lang="ar-EG" b="1" dirty="0">
                <a:solidFill>
                  <a:schemeClr val="accent6">
                    <a:lumMod val="75000"/>
                  </a:schemeClr>
                </a:solidFill>
              </a:rPr>
              <a:t>3- </a:t>
            </a:r>
            <a:r>
              <a:rPr lang="ar-SA" b="1" dirty="0">
                <a:solidFill>
                  <a:schemeClr val="accent6">
                    <a:lumMod val="75000"/>
                  </a:schemeClr>
                </a:solidFill>
              </a:rPr>
              <a:t>المهارة اللغوية</a:t>
            </a:r>
            <a:r>
              <a:rPr lang="ar-EG" b="1" dirty="0">
                <a:solidFill>
                  <a:schemeClr val="accent6">
                    <a:lumMod val="75000"/>
                  </a:schemeClr>
                </a:solidFill>
              </a:rPr>
              <a:t>.             </a:t>
            </a:r>
            <a:r>
              <a:rPr lang="ar-EG" b="1" dirty="0" smtClean="0">
                <a:solidFill>
                  <a:schemeClr val="accent6">
                    <a:lumMod val="75000"/>
                  </a:schemeClr>
                </a:solidFill>
              </a:rPr>
              <a:t>4- </a:t>
            </a:r>
            <a:r>
              <a:rPr lang="ar-SA" b="1" dirty="0" smtClean="0">
                <a:solidFill>
                  <a:schemeClr val="accent6">
                    <a:lumMod val="75000"/>
                  </a:schemeClr>
                </a:solidFill>
              </a:rPr>
              <a:t>فن </a:t>
            </a:r>
            <a:r>
              <a:rPr lang="ar-SA" b="1" dirty="0">
                <a:solidFill>
                  <a:schemeClr val="accent6">
                    <a:lumMod val="75000"/>
                  </a:schemeClr>
                </a:solidFill>
              </a:rPr>
              <a:t>إيصال </a:t>
            </a:r>
            <a:r>
              <a:rPr lang="ar-SA" b="1" dirty="0" smtClean="0">
                <a:solidFill>
                  <a:schemeClr val="accent6">
                    <a:lumMod val="75000"/>
                  </a:schemeClr>
                </a:solidFill>
              </a:rPr>
              <a:t>المعلومة</a:t>
            </a:r>
            <a:r>
              <a:rPr lang="ar-EG" b="1" dirty="0" smtClean="0">
                <a:solidFill>
                  <a:schemeClr val="accent6">
                    <a:lumMod val="75000"/>
                  </a:schemeClr>
                </a:solidFill>
              </a:rPr>
              <a:t>.</a:t>
            </a:r>
          </a:p>
          <a:p>
            <a:pPr marL="0" lvl="0" indent="0" algn="just">
              <a:buNone/>
            </a:pPr>
            <a:r>
              <a:rPr lang="ar-EG" b="1" dirty="0">
                <a:solidFill>
                  <a:schemeClr val="accent2">
                    <a:lumMod val="75000"/>
                  </a:schemeClr>
                </a:solidFill>
              </a:rPr>
              <a:t>5-</a:t>
            </a:r>
            <a:r>
              <a:rPr lang="ar-EG" b="1" dirty="0" smtClean="0">
                <a:solidFill>
                  <a:schemeClr val="accent2">
                    <a:lumMod val="75000"/>
                  </a:schemeClr>
                </a:solidFill>
              </a:rPr>
              <a:t> </a:t>
            </a:r>
            <a:r>
              <a:rPr lang="ar-SA" b="1" dirty="0">
                <a:solidFill>
                  <a:schemeClr val="accent2">
                    <a:lumMod val="75000"/>
                  </a:schemeClr>
                </a:solidFill>
              </a:rPr>
              <a:t>الثقة بالنفس</a:t>
            </a:r>
            <a:r>
              <a:rPr lang="ar-EG" b="1" dirty="0" smtClean="0">
                <a:solidFill>
                  <a:schemeClr val="accent2">
                    <a:lumMod val="75000"/>
                  </a:schemeClr>
                </a:solidFill>
              </a:rPr>
              <a:t>.                6- </a:t>
            </a:r>
            <a:r>
              <a:rPr lang="ar-SA" b="1" dirty="0" smtClean="0">
                <a:solidFill>
                  <a:schemeClr val="accent2">
                    <a:lumMod val="75000"/>
                  </a:schemeClr>
                </a:solidFill>
              </a:rPr>
              <a:t>الصدق</a:t>
            </a:r>
            <a:r>
              <a:rPr lang="ar-EG" b="1" dirty="0" smtClean="0">
                <a:solidFill>
                  <a:schemeClr val="accent2">
                    <a:lumMod val="75000"/>
                  </a:schemeClr>
                </a:solidFill>
              </a:rPr>
              <a:t>.</a:t>
            </a:r>
          </a:p>
          <a:p>
            <a:pPr marL="0" lvl="0" indent="0" algn="just">
              <a:buNone/>
            </a:pPr>
            <a:r>
              <a:rPr lang="ar-EG" b="1" dirty="0">
                <a:solidFill>
                  <a:srgbClr val="00B050"/>
                </a:solidFill>
              </a:rPr>
              <a:t>7- </a:t>
            </a:r>
            <a:r>
              <a:rPr lang="ar-SA" b="1" dirty="0">
                <a:solidFill>
                  <a:srgbClr val="00B050"/>
                </a:solidFill>
              </a:rPr>
              <a:t>مراعاة </a:t>
            </a:r>
            <a:r>
              <a:rPr lang="ar-SA" b="1" dirty="0" smtClean="0">
                <a:solidFill>
                  <a:srgbClr val="00B050"/>
                </a:solidFill>
              </a:rPr>
              <a:t>الحضور</a:t>
            </a:r>
            <a:r>
              <a:rPr lang="ar-EG" b="1" dirty="0" smtClean="0">
                <a:solidFill>
                  <a:srgbClr val="00B050"/>
                </a:solidFill>
              </a:rPr>
              <a:t>.           8- </a:t>
            </a:r>
            <a:r>
              <a:rPr lang="ar-SA" b="1" dirty="0">
                <a:solidFill>
                  <a:srgbClr val="00B050"/>
                </a:solidFill>
              </a:rPr>
              <a:t>الاستماع </a:t>
            </a:r>
            <a:r>
              <a:rPr lang="ar-SA" b="1" dirty="0" smtClean="0">
                <a:solidFill>
                  <a:srgbClr val="00B050"/>
                </a:solidFill>
              </a:rPr>
              <a:t>الجيد</a:t>
            </a:r>
            <a:r>
              <a:rPr lang="ar-EG" b="1" dirty="0" smtClean="0">
                <a:solidFill>
                  <a:srgbClr val="00B050"/>
                </a:solidFill>
              </a:rPr>
              <a:t>.      </a:t>
            </a:r>
          </a:p>
          <a:p>
            <a:pPr marL="0" lvl="0" indent="0" algn="just">
              <a:buNone/>
            </a:pPr>
            <a:r>
              <a:rPr lang="ar-EG" b="1" dirty="0" smtClean="0">
                <a:solidFill>
                  <a:srgbClr val="006800"/>
                </a:solidFill>
              </a:rPr>
              <a:t>9- </a:t>
            </a:r>
            <a:r>
              <a:rPr lang="ar-SA" b="1" dirty="0">
                <a:solidFill>
                  <a:srgbClr val="006800"/>
                </a:solidFill>
              </a:rPr>
              <a:t>الالتزام بما </a:t>
            </a:r>
            <a:r>
              <a:rPr lang="ar-SA" b="1" dirty="0" smtClean="0">
                <a:solidFill>
                  <a:srgbClr val="006800"/>
                </a:solidFill>
              </a:rPr>
              <a:t>يقول</a:t>
            </a:r>
            <a:r>
              <a:rPr lang="ar-EG" b="1" dirty="0" smtClean="0">
                <a:solidFill>
                  <a:srgbClr val="006800"/>
                </a:solidFill>
              </a:rPr>
              <a:t>.</a:t>
            </a:r>
            <a:endParaRPr lang="en-US" b="1" dirty="0" smtClean="0">
              <a:solidFill>
                <a:srgbClr val="0068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 xmlns:p14="http://schemas.microsoft.com/office/powerpoint/2010/main" val="2593856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9">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9">
                                            <p:txEl>
                                              <p:pRg st="4" end="4"/>
                                            </p:txEl>
                                          </p:spTgt>
                                        </p:tgtEl>
                                        <p:attrNameLst>
                                          <p:attrName>ppt_w</p:attrName>
                                        </p:attrNameLst>
                                      </p:cBhvr>
                                    </p:anim>
                                    <p:anim by="(#ppt_w*0.50)" calcmode="lin" valueType="num">
                                      <p:cBhvr>
                                        <p:cTn id="48" dur="250" decel="50000" autoRev="1" fill="hold">
                                          <p:stCondLst>
                                            <p:cond delay="0"/>
                                          </p:stCondLst>
                                        </p:cTn>
                                        <p:tgtEl>
                                          <p:spTgt spid="9">
                                            <p:txEl>
                                              <p:pRg st="4" end="4"/>
                                            </p:txEl>
                                          </p:spTgt>
                                        </p:tgtEl>
                                        <p:attrNameLst>
                                          <p:attrName>ppt_x</p:attrName>
                                        </p:attrNameLst>
                                      </p:cBhvr>
                                    </p:anim>
                                    <p:anim from="(-#ppt_h/2)" to="(#ppt_y)" calcmode="lin" valueType="num">
                                      <p:cBhvr>
                                        <p:cTn id="49" dur="500" fill="hold">
                                          <p:stCondLst>
                                            <p:cond delay="0"/>
                                          </p:stCondLst>
                                        </p:cTn>
                                        <p:tgtEl>
                                          <p:spTgt spid="9">
                                            <p:txEl>
                                              <p:pRg st="4" end="4"/>
                                            </p:txEl>
                                          </p:spTgt>
                                        </p:tgtEl>
                                        <p:attrNameLst>
                                          <p:attrName>ppt_y</p:attrName>
                                        </p:attrNameLst>
                                      </p:cBhvr>
                                    </p:anim>
                                    <p:animRot by="21600000">
                                      <p:cBhvr>
                                        <p:cTn id="50" dur="500" fill="hold">
                                          <p:stCondLst>
                                            <p:cond delay="0"/>
                                          </p:stCondLst>
                                        </p:cTn>
                                        <p:tgtEl>
                                          <p:spTgt spid="9">
                                            <p:txEl>
                                              <p:pRg st="4" end="4"/>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56" presetClass="entr" presetSubtype="0" fill="hold" nodeType="clickEffect">
                                  <p:stCondLst>
                                    <p:cond delay="0"/>
                                  </p:stCondLst>
                                  <p:iterate type="lt">
                                    <p:tmPct val="10000"/>
                                  </p:iterate>
                                  <p:childTnLst>
                                    <p:set>
                                      <p:cBhvr>
                                        <p:cTn id="54" dur="1" fill="hold">
                                          <p:stCondLst>
                                            <p:cond delay="0"/>
                                          </p:stCondLst>
                                        </p:cTn>
                                        <p:tgtEl>
                                          <p:spTgt spid="9">
                                            <p:txEl>
                                              <p:pRg st="5" end="5"/>
                                            </p:txEl>
                                          </p:spTgt>
                                        </p:tgtEl>
                                        <p:attrNameLst>
                                          <p:attrName>style.visibility</p:attrName>
                                        </p:attrNameLst>
                                      </p:cBhvr>
                                      <p:to>
                                        <p:strVal val="visible"/>
                                      </p:to>
                                    </p:set>
                                    <p:anim by="(-#ppt_w*2)" calcmode="lin" valueType="num">
                                      <p:cBhvr rctx="PPT">
                                        <p:cTn id="55" dur="250" autoRev="1" fill="hold">
                                          <p:stCondLst>
                                            <p:cond delay="0"/>
                                          </p:stCondLst>
                                        </p:cTn>
                                        <p:tgtEl>
                                          <p:spTgt spid="9">
                                            <p:txEl>
                                              <p:pRg st="5" end="5"/>
                                            </p:txEl>
                                          </p:spTgt>
                                        </p:tgtEl>
                                        <p:attrNameLst>
                                          <p:attrName>ppt_w</p:attrName>
                                        </p:attrNameLst>
                                      </p:cBhvr>
                                    </p:anim>
                                    <p:anim by="(#ppt_w*0.50)" calcmode="lin" valueType="num">
                                      <p:cBhvr>
                                        <p:cTn id="56" dur="250" decel="50000" autoRev="1" fill="hold">
                                          <p:stCondLst>
                                            <p:cond delay="0"/>
                                          </p:stCondLst>
                                        </p:cTn>
                                        <p:tgtEl>
                                          <p:spTgt spid="9">
                                            <p:txEl>
                                              <p:pRg st="5" end="5"/>
                                            </p:txEl>
                                          </p:spTgt>
                                        </p:tgtEl>
                                        <p:attrNameLst>
                                          <p:attrName>ppt_x</p:attrName>
                                        </p:attrNameLst>
                                      </p:cBhvr>
                                    </p:anim>
                                    <p:anim from="(-#ppt_h/2)" to="(#ppt_y)" calcmode="lin" valueType="num">
                                      <p:cBhvr>
                                        <p:cTn id="57" dur="500" fill="hold">
                                          <p:stCondLst>
                                            <p:cond delay="0"/>
                                          </p:stCondLst>
                                        </p:cTn>
                                        <p:tgtEl>
                                          <p:spTgt spid="9">
                                            <p:txEl>
                                              <p:pRg st="5" end="5"/>
                                            </p:txEl>
                                          </p:spTgt>
                                        </p:tgtEl>
                                        <p:attrNameLst>
                                          <p:attrName>ppt_y</p:attrName>
                                        </p:attrNameLst>
                                      </p:cBhvr>
                                    </p:anim>
                                    <p:animRot by="21600000">
                                      <p:cBhvr>
                                        <p:cTn id="58" dur="500" fill="hold">
                                          <p:stCondLst>
                                            <p:cond delay="0"/>
                                          </p:stCondLst>
                                        </p:cTn>
                                        <p:tgtEl>
                                          <p:spTgt spid="9">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مهارة العرض والإلقاء</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844824"/>
            <a:ext cx="8880921" cy="4935513"/>
          </a:xfrm>
        </p:spPr>
        <p:txBody>
          <a:bodyPr>
            <a:normAutofit/>
          </a:bodyPr>
          <a:lstStyle/>
          <a:p>
            <a:pPr marL="0" lvl="0" indent="0" algn="just">
              <a:buNone/>
            </a:pPr>
            <a:r>
              <a:rPr lang="ar-SA" sz="4000" b="1" u="sng" dirty="0" smtClean="0">
                <a:solidFill>
                  <a:srgbClr val="FF0000"/>
                </a:solidFill>
              </a:rPr>
              <a:t>مراحل </a:t>
            </a:r>
            <a:r>
              <a:rPr lang="ar-SA" sz="4000" b="1" u="sng" dirty="0">
                <a:solidFill>
                  <a:srgbClr val="FF0000"/>
                </a:solidFill>
              </a:rPr>
              <a:t>عملية الإلقاء</a:t>
            </a:r>
            <a:r>
              <a:rPr lang="ar-EG" sz="4000" b="1" u="sng" dirty="0">
                <a:solidFill>
                  <a:srgbClr val="FF0000"/>
                </a:solidFill>
              </a:rPr>
              <a:t>:</a:t>
            </a:r>
          </a:p>
          <a:p>
            <a:pPr lvl="0">
              <a:buFont typeface="Wingdings" panose="05000000000000000000" pitchFamily="2" charset="2"/>
              <a:buChar char="Ø"/>
            </a:pPr>
            <a:r>
              <a:rPr lang="ar-EG" b="1" dirty="0" smtClean="0">
                <a:solidFill>
                  <a:srgbClr val="006800"/>
                </a:solidFill>
              </a:rPr>
              <a:t>أ</a:t>
            </a:r>
            <a:r>
              <a:rPr lang="ar-SA" b="1" dirty="0" smtClean="0">
                <a:solidFill>
                  <a:srgbClr val="006800"/>
                </a:solidFill>
              </a:rPr>
              <a:t>ولاً</a:t>
            </a:r>
            <a:r>
              <a:rPr lang="en-US" b="1" dirty="0">
                <a:solidFill>
                  <a:srgbClr val="006800"/>
                </a:solidFill>
              </a:rPr>
              <a:t>: </a:t>
            </a:r>
            <a:r>
              <a:rPr lang="ar-SA" b="1" dirty="0">
                <a:solidFill>
                  <a:srgbClr val="006800"/>
                </a:solidFill>
              </a:rPr>
              <a:t>مرحلة جمع المعلومات</a:t>
            </a:r>
            <a:r>
              <a:rPr lang="en-US" b="1" dirty="0" smtClean="0">
                <a:solidFill>
                  <a:srgbClr val="006800"/>
                </a:solidFill>
              </a:rPr>
              <a:t>.</a:t>
            </a:r>
          </a:p>
          <a:p>
            <a:pPr lvl="0">
              <a:buFont typeface="Wingdings" panose="05000000000000000000" pitchFamily="2" charset="2"/>
              <a:buChar char="Ø"/>
            </a:pPr>
            <a:r>
              <a:rPr lang="ar-EG" b="1" dirty="0" smtClean="0">
                <a:solidFill>
                  <a:srgbClr val="003300"/>
                </a:solidFill>
              </a:rPr>
              <a:t>ث</a:t>
            </a:r>
            <a:r>
              <a:rPr lang="ar-SA" b="1" dirty="0" smtClean="0">
                <a:solidFill>
                  <a:srgbClr val="003300"/>
                </a:solidFill>
              </a:rPr>
              <a:t>انياً</a:t>
            </a:r>
            <a:r>
              <a:rPr lang="en-US" b="1" dirty="0">
                <a:solidFill>
                  <a:srgbClr val="003300"/>
                </a:solidFill>
              </a:rPr>
              <a:t>: </a:t>
            </a:r>
            <a:r>
              <a:rPr lang="ar-SA" b="1" dirty="0">
                <a:solidFill>
                  <a:srgbClr val="003300"/>
                </a:solidFill>
              </a:rPr>
              <a:t>مرحلة التدرّب المسبق على الإلقاء</a:t>
            </a:r>
            <a:r>
              <a:rPr lang="ar-EG" b="1" dirty="0" smtClean="0">
                <a:solidFill>
                  <a:srgbClr val="003300"/>
                </a:solidFill>
              </a:rPr>
              <a:t>.</a:t>
            </a:r>
          </a:p>
          <a:p>
            <a:pPr lvl="0">
              <a:buFont typeface="Wingdings" panose="05000000000000000000" pitchFamily="2" charset="2"/>
              <a:buChar char="Ø"/>
            </a:pPr>
            <a:r>
              <a:rPr lang="ar-SA" b="1" dirty="0">
                <a:solidFill>
                  <a:srgbClr val="002060"/>
                </a:solidFill>
              </a:rPr>
              <a:t>ثالثاً: مرحلة ما قبل الإلقاء</a:t>
            </a:r>
            <a:r>
              <a:rPr lang="ar-EG" b="1" dirty="0" smtClean="0">
                <a:solidFill>
                  <a:srgbClr val="002060"/>
                </a:solidFill>
              </a:rPr>
              <a:t>.</a:t>
            </a:r>
          </a:p>
          <a:p>
            <a:pPr lvl="0">
              <a:buFont typeface="Wingdings" panose="05000000000000000000" pitchFamily="2" charset="2"/>
              <a:buChar char="Ø"/>
            </a:pPr>
            <a:r>
              <a:rPr lang="ar-SA" b="1" dirty="0">
                <a:solidFill>
                  <a:schemeClr val="accent4">
                    <a:lumMod val="75000"/>
                  </a:schemeClr>
                </a:solidFill>
              </a:rPr>
              <a:t>رابعاً</a:t>
            </a:r>
            <a:r>
              <a:rPr lang="en-US" b="1" dirty="0">
                <a:solidFill>
                  <a:schemeClr val="accent4">
                    <a:lumMod val="75000"/>
                  </a:schemeClr>
                </a:solidFill>
              </a:rPr>
              <a:t>: </a:t>
            </a:r>
            <a:r>
              <a:rPr lang="ar-SA" b="1" dirty="0">
                <a:solidFill>
                  <a:schemeClr val="accent4">
                    <a:lumMod val="75000"/>
                  </a:schemeClr>
                </a:solidFill>
              </a:rPr>
              <a:t>مرحلة الإلقاء</a:t>
            </a:r>
            <a:r>
              <a:rPr lang="ar-EG" b="1" dirty="0" smtClean="0">
                <a:solidFill>
                  <a:schemeClr val="accent4">
                    <a:lumMod val="75000"/>
                  </a:schemeClr>
                </a:solidFill>
              </a:rPr>
              <a:t>.</a:t>
            </a:r>
          </a:p>
          <a:p>
            <a:pPr lvl="0">
              <a:buFont typeface="Wingdings" panose="05000000000000000000" pitchFamily="2" charset="2"/>
              <a:buChar char="Ø"/>
            </a:pPr>
            <a:r>
              <a:rPr lang="ar-SA" b="1" dirty="0">
                <a:solidFill>
                  <a:srgbClr val="0070C0"/>
                </a:solidFill>
              </a:rPr>
              <a:t>خامساً</a:t>
            </a:r>
            <a:r>
              <a:rPr lang="en-US" b="1" dirty="0">
                <a:solidFill>
                  <a:srgbClr val="0070C0"/>
                </a:solidFill>
              </a:rPr>
              <a:t>: </a:t>
            </a:r>
            <a:r>
              <a:rPr lang="ar-SA" b="1" dirty="0">
                <a:solidFill>
                  <a:srgbClr val="0070C0"/>
                </a:solidFill>
              </a:rPr>
              <a:t>مرحلة التقييم</a:t>
            </a:r>
            <a:endParaRPr lang="en-US" b="1" dirty="0">
              <a:solidFill>
                <a:srgbClr val="0070C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13314" name="Picture 2" descr="https://encrypted-tbn1.gstatic.com/images?q=tbn:ANd9GcRThzjk3-MPVbaCr1gTpKuEG8ukv6fdUzahXqa281-ZeEcW32q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79512" y="1916832"/>
            <a:ext cx="3178696" cy="464006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730801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 calcmode="lin" valueType="num">
                                      <p:cBhvr additive="base">
                                        <p:cTn id="1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 calcmode="lin" valueType="num">
                                      <p:cBhvr additive="base">
                                        <p:cTn id="21"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 calcmode="lin" valueType="num">
                                      <p:cBhvr additive="base">
                                        <p:cTn id="2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9">
                                            <p:txEl>
                                              <p:pRg st="3" end="3"/>
                                            </p:txEl>
                                          </p:spTgt>
                                        </p:tgtEl>
                                        <p:attrNameLst>
                                          <p:attrName>style.visibility</p:attrName>
                                        </p:attrNameLst>
                                      </p:cBhvr>
                                      <p:to>
                                        <p:strVal val="visible"/>
                                      </p:to>
                                    </p:set>
                                    <p:anim calcmode="lin" valueType="num">
                                      <p:cBhvr additive="base">
                                        <p:cTn id="33"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9">
                                            <p:txEl>
                                              <p:pRg st="4" end="4"/>
                                            </p:txEl>
                                          </p:spTgt>
                                        </p:tgtEl>
                                        <p:attrNameLst>
                                          <p:attrName>style.visibility</p:attrName>
                                        </p:attrNameLst>
                                      </p:cBhvr>
                                      <p:to>
                                        <p:strVal val="visible"/>
                                      </p:to>
                                    </p:set>
                                    <p:anim calcmode="lin" valueType="num">
                                      <p:cBhvr additive="base">
                                        <p:cTn id="39"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9">
                                            <p:txEl>
                                              <p:pRg st="5" end="5"/>
                                            </p:txEl>
                                          </p:spTgt>
                                        </p:tgtEl>
                                        <p:attrNameLst>
                                          <p:attrName>style.visibility</p:attrName>
                                        </p:attrNameLst>
                                      </p:cBhvr>
                                      <p:to>
                                        <p:strVal val="visible"/>
                                      </p:to>
                                    </p:set>
                                    <p:anim calcmode="lin" valueType="num">
                                      <p:cBhvr additive="base">
                                        <p:cTn id="45"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a:t>
            </a:r>
            <a:r>
              <a:rPr lang="ar-SA" sz="6000" b="1" dirty="0" smtClean="0">
                <a:solidFill>
                  <a:schemeClr val="bg1"/>
                </a:solidFill>
              </a:rPr>
              <a:t>مهارات </a:t>
            </a:r>
            <a:r>
              <a:rPr lang="ar-SA" sz="6000" b="1" dirty="0">
                <a:solidFill>
                  <a:schemeClr val="bg1"/>
                </a:solidFill>
              </a:rPr>
              <a:t>الإقناع والتفاوض</a:t>
            </a: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844824"/>
            <a:ext cx="8880921" cy="4935513"/>
          </a:xfrm>
        </p:spPr>
        <p:txBody>
          <a:bodyPr>
            <a:normAutofit/>
          </a:bodyPr>
          <a:lstStyle/>
          <a:p>
            <a:pPr marL="0" lvl="0" indent="0" algn="ctr">
              <a:buNone/>
            </a:pPr>
            <a:r>
              <a:rPr lang="ar-SA" sz="4000" b="1" u="sng" dirty="0">
                <a:solidFill>
                  <a:srgbClr val="FF0000"/>
                </a:solidFill>
              </a:rPr>
              <a:t>[ أ ]- مهارة </a:t>
            </a:r>
            <a:r>
              <a:rPr lang="ar-SA" sz="4000" b="1" u="sng" dirty="0" smtClean="0">
                <a:solidFill>
                  <a:srgbClr val="FF0000"/>
                </a:solidFill>
              </a:rPr>
              <a:t>الإقناع</a:t>
            </a:r>
            <a:endParaRPr lang="ar-EG" sz="4000" b="1" u="sng" dirty="0">
              <a:solidFill>
                <a:srgbClr val="FF0000"/>
              </a:solidFill>
            </a:endParaRPr>
          </a:p>
          <a:p>
            <a:pPr marL="0" lvl="0" indent="0">
              <a:buNone/>
            </a:pPr>
            <a:r>
              <a:rPr lang="ar-SA" sz="4000" b="1" u="sng" dirty="0" smtClean="0">
                <a:solidFill>
                  <a:srgbClr val="FF0000"/>
                </a:solidFill>
              </a:rPr>
              <a:t>مفهوم الإقناع</a:t>
            </a:r>
            <a:r>
              <a:rPr lang="ar-EG" sz="4000" b="1" u="sng" dirty="0" smtClean="0">
                <a:solidFill>
                  <a:srgbClr val="FF0000"/>
                </a:solidFill>
              </a:rPr>
              <a:t>:</a:t>
            </a:r>
            <a:endParaRPr lang="en-US" sz="4000" b="1" u="sng" dirty="0" smtClean="0">
              <a:solidFill>
                <a:srgbClr val="FF0000"/>
              </a:solidFill>
            </a:endParaRPr>
          </a:p>
          <a:p>
            <a:pPr marL="0" lvl="0" indent="0" algn="just">
              <a:buNone/>
            </a:pPr>
            <a:r>
              <a:rPr lang="ar-EG" b="1" dirty="0" smtClean="0">
                <a:solidFill>
                  <a:srgbClr val="003300"/>
                </a:solidFill>
              </a:rPr>
              <a:t>هو </a:t>
            </a:r>
            <a:r>
              <a:rPr lang="ar-EG" b="1" dirty="0">
                <a:solidFill>
                  <a:srgbClr val="003300"/>
                </a:solidFill>
              </a:rPr>
              <a:t>الجهد المنظم المدروس الذي يستخدم وسائل مختلفة للتأثير على آراء الآخرين وأفكارهم بحيث يجعلهم يقبلون ويوافقون على وجهة النظر في موضوعٍ معين، وذلك من خلال المعرفة النفسية والاجتماعية لذلك الجمهور </a:t>
            </a:r>
            <a:r>
              <a:rPr lang="ar-EG" b="1" dirty="0" smtClean="0">
                <a:solidFill>
                  <a:srgbClr val="003300"/>
                </a:solidFill>
              </a:rPr>
              <a:t>المستهدف. </a:t>
            </a:r>
            <a:endParaRPr lang="en-US" b="1" dirty="0">
              <a:solidFill>
                <a:srgbClr val="0033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 xmlns:p14="http://schemas.microsoft.com/office/powerpoint/2010/main" val="638838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 calcmode="lin" valueType="num">
                                      <p:cBhvr additive="base">
                                        <p:cTn id="1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 calcmode="lin" valueType="num">
                                      <p:cBhvr additive="base">
                                        <p:cTn id="21"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Effect transition="in" filter="fade">
                                      <p:cBhvr>
                                        <p:cTn id="27" dur="1000"/>
                                        <p:tgtEl>
                                          <p:spTgt spid="9">
                                            <p:txEl>
                                              <p:pRg st="2" end="2"/>
                                            </p:txEl>
                                          </p:spTgt>
                                        </p:tgtEl>
                                      </p:cBhvr>
                                    </p:animEffect>
                                    <p:anim calcmode="lin" valueType="num">
                                      <p:cBhvr>
                                        <p:cTn id="28"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12" name="عنصر نائب للمحتوى 11"/>
          <p:cNvSpPr>
            <a:spLocks noGrp="1"/>
          </p:cNvSpPr>
          <p:nvPr>
            <p:ph idx="1"/>
          </p:nvPr>
        </p:nvSpPr>
        <p:spPr/>
        <p:txBody>
          <a:bodyPr/>
          <a:lstStyle/>
          <a:p>
            <a:r>
              <a:rPr lang="ar-SA" b="1" u="sng" dirty="0" smtClean="0">
                <a:solidFill>
                  <a:srgbClr val="0070C0"/>
                </a:solidFill>
              </a:rPr>
              <a:t>موضوعات المحاضرة: </a:t>
            </a:r>
            <a:endParaRPr lang="ar-SA" b="1" u="sng" dirty="0">
              <a:solidFill>
                <a:srgbClr val="0070C0"/>
              </a:solidFill>
            </a:endParaRPr>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7668344" cy="769441"/>
          </a:xfrm>
          <a:prstGeom prst="rect">
            <a:avLst/>
          </a:prstGeom>
          <a:noFill/>
        </p:spPr>
        <p:txBody>
          <a:bodyPr wrap="square" rtlCol="1">
            <a:spAutoFit/>
          </a:bodyPr>
          <a:lstStyle/>
          <a:p>
            <a:pPr algn="ctr"/>
            <a:r>
              <a:rPr lang="ar-SA" sz="4400" b="1" dirty="0" smtClean="0">
                <a:solidFill>
                  <a:schemeClr val="bg1"/>
                </a:solidFill>
              </a:rPr>
              <a:t>مهارات </a:t>
            </a:r>
            <a:r>
              <a:rPr lang="ar-EG" sz="4400" b="1" dirty="0" smtClean="0">
                <a:solidFill>
                  <a:schemeClr val="bg1"/>
                </a:solidFill>
              </a:rPr>
              <a:t>الحوار الفعال</a:t>
            </a:r>
            <a:endParaRPr lang="ar-SA" sz="4400" b="1" dirty="0">
              <a:solidFill>
                <a:schemeClr val="bg1"/>
              </a:solidFill>
            </a:endParaRPr>
          </a:p>
        </p:txBody>
      </p:sp>
      <p:sp>
        <p:nvSpPr>
          <p:cNvPr id="19" name="TextBox 18"/>
          <p:cNvSpPr txBox="1"/>
          <p:nvPr/>
        </p:nvSpPr>
        <p:spPr>
          <a:xfrm>
            <a:off x="2357422" y="2285993"/>
            <a:ext cx="6329378" cy="2246769"/>
          </a:xfrm>
          <a:prstGeom prst="rect">
            <a:avLst/>
          </a:prstGeom>
          <a:noFill/>
        </p:spPr>
        <p:txBody>
          <a:bodyPr wrap="square" rtlCol="1">
            <a:spAutoFit/>
          </a:bodyPr>
          <a:lstStyle/>
          <a:p>
            <a:pPr marL="457200" lvl="0" indent="-457200">
              <a:buFont typeface="Wingdings" panose="05000000000000000000" pitchFamily="2" charset="2"/>
              <a:buChar char="q"/>
            </a:pPr>
            <a:r>
              <a:rPr lang="ar-SA" sz="2800" b="1" dirty="0" smtClean="0">
                <a:solidFill>
                  <a:srgbClr val="FF0000"/>
                </a:solidFill>
              </a:rPr>
              <a:t>مهارة </a:t>
            </a:r>
            <a:r>
              <a:rPr lang="ar-SA" sz="2800" b="1" dirty="0">
                <a:solidFill>
                  <a:srgbClr val="FF0000"/>
                </a:solidFill>
              </a:rPr>
              <a:t>الحوار</a:t>
            </a:r>
            <a:endParaRPr lang="en-US" sz="2800" b="1" dirty="0">
              <a:solidFill>
                <a:srgbClr val="FF0000"/>
              </a:solidFill>
            </a:endParaRPr>
          </a:p>
          <a:p>
            <a:pPr marL="457200" lvl="0" indent="-457200">
              <a:buFont typeface="Wingdings" panose="05000000000000000000" pitchFamily="2" charset="2"/>
              <a:buChar char="q"/>
            </a:pPr>
            <a:r>
              <a:rPr lang="ar-SA" sz="2800" b="1" dirty="0">
                <a:solidFill>
                  <a:srgbClr val="0070C0"/>
                </a:solidFill>
              </a:rPr>
              <a:t>مهارة التحدث والمخاطبة</a:t>
            </a:r>
            <a:endParaRPr lang="en-US" sz="2800" b="1" dirty="0">
              <a:solidFill>
                <a:srgbClr val="0070C0"/>
              </a:solidFill>
            </a:endParaRPr>
          </a:p>
          <a:p>
            <a:pPr marL="457200" lvl="0" indent="-457200">
              <a:buFont typeface="Wingdings" panose="05000000000000000000" pitchFamily="2" charset="2"/>
              <a:buChar char="q"/>
            </a:pPr>
            <a:r>
              <a:rPr lang="ar-SA" sz="2800" b="1" dirty="0">
                <a:solidFill>
                  <a:schemeClr val="accent5">
                    <a:lumMod val="75000"/>
                  </a:schemeClr>
                </a:solidFill>
              </a:rPr>
              <a:t>مهارتي الاستماع والإنصات</a:t>
            </a:r>
            <a:endParaRPr lang="en-US" sz="2800" b="1" dirty="0">
              <a:solidFill>
                <a:schemeClr val="accent5">
                  <a:lumMod val="75000"/>
                </a:schemeClr>
              </a:solidFill>
            </a:endParaRPr>
          </a:p>
          <a:p>
            <a:pPr marL="457200" lvl="0" indent="-457200">
              <a:buFont typeface="Wingdings" panose="05000000000000000000" pitchFamily="2" charset="2"/>
              <a:buChar char="q"/>
            </a:pPr>
            <a:r>
              <a:rPr lang="ar-SA" sz="2800" b="1" dirty="0">
                <a:solidFill>
                  <a:srgbClr val="00B050"/>
                </a:solidFill>
              </a:rPr>
              <a:t>مهارة العرض والإلقاء</a:t>
            </a:r>
            <a:endParaRPr lang="en-US" sz="2800" b="1" dirty="0">
              <a:solidFill>
                <a:srgbClr val="00B050"/>
              </a:solidFill>
            </a:endParaRPr>
          </a:p>
          <a:p>
            <a:pPr marL="457200" indent="-457200">
              <a:buFont typeface="Wingdings" panose="05000000000000000000" pitchFamily="2" charset="2"/>
              <a:buChar char="q"/>
            </a:pPr>
            <a:r>
              <a:rPr lang="ar-SA" sz="2800" b="1" dirty="0">
                <a:solidFill>
                  <a:srgbClr val="7030A0"/>
                </a:solidFill>
              </a:rPr>
              <a:t>مهارات التفاوض والإقناع</a:t>
            </a:r>
            <a:endParaRPr lang="en-US" sz="2800" b="1" dirty="0">
              <a:solidFill>
                <a:srgbClr val="7030A0"/>
              </a:solidFill>
            </a:endParaRPr>
          </a:p>
        </p:txBody>
      </p:sp>
      <p:pic>
        <p:nvPicPr>
          <p:cNvPr id="20" name="Picture 19" descr="tawasol.jpg"/>
          <p:cNvPicPr>
            <a:picLocks noChangeAspect="1"/>
          </p:cNvPicPr>
          <p:nvPr/>
        </p:nvPicPr>
        <p:blipFill>
          <a:blip r:embed="rId2" cstate="print"/>
          <a:stretch>
            <a:fillRect/>
          </a:stretch>
        </p:blipFill>
        <p:spPr>
          <a:xfrm>
            <a:off x="67205" y="2198703"/>
            <a:ext cx="3424675" cy="4755325"/>
          </a:xfrm>
          <a:prstGeom prst="rect">
            <a:avLst/>
          </a:prstGeom>
        </p:spPr>
      </p:pic>
      <p:pic>
        <p:nvPicPr>
          <p:cNvPr id="14" name="Picture 5"/>
          <p:cNvPicPr>
            <a:picLocks noChangeAspect="1" noChangeArrowheads="1"/>
          </p:cNvPicPr>
          <p:nvPr/>
        </p:nvPicPr>
        <p:blipFill>
          <a:blip r:embed="rId3" cstate="print"/>
          <a:stretch>
            <a:fillRect/>
          </a:stretch>
        </p:blipFill>
        <p:spPr bwMode="auto">
          <a:xfrm>
            <a:off x="7929586" y="312355"/>
            <a:ext cx="965842" cy="73256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a:t>
            </a:r>
            <a:r>
              <a:rPr lang="ar-SA" sz="6000" b="1" dirty="0" smtClean="0">
                <a:solidFill>
                  <a:schemeClr val="bg1"/>
                </a:solidFill>
              </a:rPr>
              <a:t>مهارات </a:t>
            </a:r>
            <a:r>
              <a:rPr lang="ar-SA" sz="6000" b="1" dirty="0">
                <a:solidFill>
                  <a:schemeClr val="bg1"/>
                </a:solidFill>
              </a:rPr>
              <a:t>الإقناع والتفاوض</a:t>
            </a: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844824"/>
            <a:ext cx="8880921" cy="4935513"/>
          </a:xfrm>
        </p:spPr>
        <p:txBody>
          <a:bodyPr>
            <a:normAutofit/>
          </a:bodyPr>
          <a:lstStyle/>
          <a:p>
            <a:pPr marL="0" lvl="0" indent="0" algn="ctr">
              <a:buNone/>
            </a:pPr>
            <a:r>
              <a:rPr lang="ar-SA" sz="4000" b="1" u="sng" dirty="0">
                <a:solidFill>
                  <a:srgbClr val="FF0000"/>
                </a:solidFill>
              </a:rPr>
              <a:t>[ أ ]- مهارة </a:t>
            </a:r>
            <a:r>
              <a:rPr lang="ar-SA" sz="4000" b="1" u="sng" dirty="0" smtClean="0">
                <a:solidFill>
                  <a:srgbClr val="FF0000"/>
                </a:solidFill>
              </a:rPr>
              <a:t>الإقناع</a:t>
            </a:r>
            <a:endParaRPr lang="ar-EG" sz="4000" b="1" u="sng" dirty="0">
              <a:solidFill>
                <a:srgbClr val="FF0000"/>
              </a:solidFill>
            </a:endParaRPr>
          </a:p>
          <a:p>
            <a:pPr marL="0" lvl="0" indent="0">
              <a:buNone/>
            </a:pPr>
            <a:r>
              <a:rPr lang="ar-EG" sz="4000" b="1" u="sng" dirty="0" smtClean="0">
                <a:solidFill>
                  <a:srgbClr val="FF0000"/>
                </a:solidFill>
              </a:rPr>
              <a:t>أساليب </a:t>
            </a:r>
            <a:r>
              <a:rPr lang="ar-SA" sz="4000" b="1" u="sng" dirty="0" smtClean="0">
                <a:solidFill>
                  <a:srgbClr val="FF0000"/>
                </a:solidFill>
              </a:rPr>
              <a:t>الإقناع</a:t>
            </a:r>
            <a:r>
              <a:rPr lang="ar-EG" sz="4000" b="1" u="sng" dirty="0" smtClean="0">
                <a:solidFill>
                  <a:srgbClr val="FF0000"/>
                </a:solidFill>
              </a:rPr>
              <a:t>:</a:t>
            </a:r>
            <a:endParaRPr lang="en-US" sz="4000" b="1" u="sng" dirty="0" smtClean="0">
              <a:solidFill>
                <a:srgbClr val="FF0000"/>
              </a:solidFill>
            </a:endParaRPr>
          </a:p>
          <a:p>
            <a:pPr algn="just">
              <a:buFont typeface="Wingdings" panose="05000000000000000000" pitchFamily="2" charset="2"/>
              <a:buChar char="§"/>
            </a:pPr>
            <a:r>
              <a:rPr lang="ar-SA" dirty="0">
                <a:solidFill>
                  <a:schemeClr val="tx2">
                    <a:lumMod val="60000"/>
                    <a:lumOff val="40000"/>
                  </a:schemeClr>
                </a:solidFill>
              </a:rPr>
              <a:t>ا</a:t>
            </a:r>
            <a:r>
              <a:rPr lang="ar-SA" b="1" dirty="0">
                <a:solidFill>
                  <a:schemeClr val="tx2">
                    <a:lumMod val="60000"/>
                    <a:lumOff val="40000"/>
                  </a:schemeClr>
                </a:solidFill>
              </a:rPr>
              <a:t>لتجارب </a:t>
            </a:r>
            <a:r>
              <a:rPr lang="ar-SA" b="1" dirty="0" smtClean="0">
                <a:solidFill>
                  <a:schemeClr val="tx2">
                    <a:lumMod val="60000"/>
                    <a:lumOff val="40000"/>
                  </a:schemeClr>
                </a:solidFill>
              </a:rPr>
              <a:t>الميدانية</a:t>
            </a:r>
            <a:r>
              <a:rPr lang="ar-EG" b="1" dirty="0" smtClean="0">
                <a:solidFill>
                  <a:schemeClr val="tx2">
                    <a:lumMod val="60000"/>
                    <a:lumOff val="40000"/>
                  </a:schemeClr>
                </a:solidFill>
              </a:rPr>
              <a:t>.</a:t>
            </a:r>
            <a:endParaRPr lang="ar-EG" b="1" dirty="0">
              <a:solidFill>
                <a:schemeClr val="tx2">
                  <a:lumMod val="60000"/>
                  <a:lumOff val="40000"/>
                </a:schemeClr>
              </a:solidFill>
            </a:endParaRPr>
          </a:p>
          <a:p>
            <a:pPr algn="just">
              <a:buFont typeface="Wingdings" panose="05000000000000000000" pitchFamily="2" charset="2"/>
              <a:buChar char="§"/>
            </a:pPr>
            <a:r>
              <a:rPr lang="ar-SA" b="1" dirty="0">
                <a:solidFill>
                  <a:srgbClr val="00B050"/>
                </a:solidFill>
              </a:rPr>
              <a:t>القصة القصيرة ذات المعاني </a:t>
            </a:r>
            <a:r>
              <a:rPr lang="ar-SA" b="1" dirty="0" smtClean="0">
                <a:solidFill>
                  <a:srgbClr val="00B050"/>
                </a:solidFill>
              </a:rPr>
              <a:t>والدلالات</a:t>
            </a:r>
            <a:r>
              <a:rPr lang="ar-EG" b="1" dirty="0" smtClean="0">
                <a:solidFill>
                  <a:srgbClr val="00B050"/>
                </a:solidFill>
              </a:rPr>
              <a:t>.</a:t>
            </a:r>
          </a:p>
          <a:p>
            <a:pPr algn="just">
              <a:buFont typeface="Wingdings" panose="05000000000000000000" pitchFamily="2" charset="2"/>
              <a:buChar char="§"/>
            </a:pPr>
            <a:r>
              <a:rPr lang="ar-SA" b="1" dirty="0">
                <a:solidFill>
                  <a:srgbClr val="C00000"/>
                </a:solidFill>
              </a:rPr>
              <a:t>الأمثال العربية </a:t>
            </a:r>
            <a:r>
              <a:rPr lang="ar-SA" b="1" dirty="0" smtClean="0">
                <a:solidFill>
                  <a:srgbClr val="C00000"/>
                </a:solidFill>
              </a:rPr>
              <a:t>الأصيلة</a:t>
            </a:r>
            <a:r>
              <a:rPr lang="en-US" b="1" dirty="0" smtClean="0">
                <a:solidFill>
                  <a:srgbClr val="C00000"/>
                </a:solidFill>
              </a:rPr>
              <a:t>.</a:t>
            </a:r>
          </a:p>
          <a:p>
            <a:pPr algn="just">
              <a:buFont typeface="Wingdings" panose="05000000000000000000" pitchFamily="2" charset="2"/>
              <a:buChar char="§"/>
            </a:pPr>
            <a:r>
              <a:rPr lang="ar-SA" b="1" dirty="0">
                <a:solidFill>
                  <a:schemeClr val="accent6">
                    <a:lumMod val="75000"/>
                  </a:schemeClr>
                </a:solidFill>
              </a:rPr>
              <a:t>البراهين </a:t>
            </a:r>
            <a:r>
              <a:rPr lang="ar-SA" b="1" dirty="0" smtClean="0">
                <a:solidFill>
                  <a:schemeClr val="accent6">
                    <a:lumMod val="75000"/>
                  </a:schemeClr>
                </a:solidFill>
              </a:rPr>
              <a:t>والحجج</a:t>
            </a:r>
            <a:r>
              <a:rPr lang="en-US" b="1" dirty="0" smtClean="0">
                <a:solidFill>
                  <a:schemeClr val="accent6">
                    <a:lumMod val="75000"/>
                  </a:schemeClr>
                </a:solidFill>
              </a:rPr>
              <a:t>.</a:t>
            </a:r>
            <a:endParaRPr lang="ar-EG" b="1" dirty="0" smtClean="0">
              <a:solidFill>
                <a:schemeClr val="accent6">
                  <a:lumMod val="75000"/>
                </a:schemeClr>
              </a:solidFill>
            </a:endParaRPr>
          </a:p>
          <a:p>
            <a:pPr algn="just">
              <a:buFont typeface="Wingdings" panose="05000000000000000000" pitchFamily="2" charset="2"/>
              <a:buChar char="§"/>
            </a:pPr>
            <a:r>
              <a:rPr lang="ar-SA" b="1" dirty="0">
                <a:solidFill>
                  <a:srgbClr val="006800"/>
                </a:solidFill>
              </a:rPr>
              <a:t>التعابير </a:t>
            </a:r>
            <a:r>
              <a:rPr lang="ar-SA" b="1" dirty="0" smtClean="0">
                <a:solidFill>
                  <a:srgbClr val="006800"/>
                </a:solidFill>
              </a:rPr>
              <a:t>الطبيعية</a:t>
            </a:r>
            <a:r>
              <a:rPr lang="ar-EG" b="1" dirty="0" smtClean="0">
                <a:solidFill>
                  <a:srgbClr val="006800"/>
                </a:solidFill>
              </a:rPr>
              <a:t>.</a:t>
            </a:r>
            <a:endParaRPr lang="ar-EG" b="1" dirty="0">
              <a:solidFill>
                <a:srgbClr val="0068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11268" name="Picture 4" descr="https://encrypted-tbn1.gstatic.com/images?q=tbn:ANd9GcS_MiXUrkhUewNllFCiSP7qy8SAan21U2gI7PiVsvO1JZIrxIGH"/>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2996951"/>
            <a:ext cx="3434731" cy="341905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886722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 calcmode="lin" valueType="num">
                                      <p:cBhvr additive="base">
                                        <p:cTn id="1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 calcmode="lin" valueType="num">
                                      <p:cBhvr additive="base">
                                        <p:cTn id="21"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 calcmode="lin" valueType="num">
                                      <p:cBhvr additive="base">
                                        <p:cTn id="2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2" end="2"/>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 calcmode="lin" valueType="num">
                                      <p:cBhvr additive="base">
                                        <p:cTn id="31"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xEl>
                                              <p:pRg st="4" end="4"/>
                                            </p:txEl>
                                          </p:spTgt>
                                        </p:tgtEl>
                                        <p:attrNameLst>
                                          <p:attrName>style.visibility</p:attrName>
                                        </p:attrNameLst>
                                      </p:cBhvr>
                                      <p:to>
                                        <p:strVal val="visible"/>
                                      </p:to>
                                    </p:set>
                                    <p:anim calcmode="lin" valueType="num">
                                      <p:cBhvr additive="base">
                                        <p:cTn id="37"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4" end="4"/>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9">
                                            <p:txEl>
                                              <p:pRg st="5" end="5"/>
                                            </p:txEl>
                                          </p:spTgt>
                                        </p:tgtEl>
                                        <p:attrNameLst>
                                          <p:attrName>style.visibility</p:attrName>
                                        </p:attrNameLst>
                                      </p:cBhvr>
                                      <p:to>
                                        <p:strVal val="visible"/>
                                      </p:to>
                                    </p:set>
                                    <p:anim calcmode="lin" valueType="num">
                                      <p:cBhvr additive="base">
                                        <p:cTn id="41"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xEl>
                                              <p:pRg st="6" end="6"/>
                                            </p:txEl>
                                          </p:spTgt>
                                        </p:tgtEl>
                                        <p:attrNameLst>
                                          <p:attrName>style.visibility</p:attrName>
                                        </p:attrNameLst>
                                      </p:cBhvr>
                                      <p:to>
                                        <p:strVal val="visible"/>
                                      </p:to>
                                    </p:set>
                                    <p:anim calcmode="lin" valueType="num">
                                      <p:cBhvr additive="base">
                                        <p:cTn id="47"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a:t>
            </a:r>
            <a:r>
              <a:rPr lang="ar-SA" sz="6000" b="1" dirty="0" smtClean="0">
                <a:solidFill>
                  <a:schemeClr val="bg1"/>
                </a:solidFill>
              </a:rPr>
              <a:t>مهارات </a:t>
            </a:r>
            <a:r>
              <a:rPr lang="ar-SA" sz="6000" b="1" dirty="0">
                <a:solidFill>
                  <a:schemeClr val="bg1"/>
                </a:solidFill>
              </a:rPr>
              <a:t>الإقناع والتفاوض</a:t>
            </a: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844824"/>
            <a:ext cx="8880921" cy="4935513"/>
          </a:xfrm>
        </p:spPr>
        <p:txBody>
          <a:bodyPr>
            <a:normAutofit fontScale="92500" lnSpcReduction="10000"/>
          </a:bodyPr>
          <a:lstStyle/>
          <a:p>
            <a:pPr marL="0" lvl="0" indent="0" algn="ctr">
              <a:buNone/>
            </a:pPr>
            <a:r>
              <a:rPr lang="ar-SA" sz="4000" b="1" u="sng" dirty="0">
                <a:solidFill>
                  <a:srgbClr val="FF0000"/>
                </a:solidFill>
              </a:rPr>
              <a:t>[ أ ]- مهارة </a:t>
            </a:r>
            <a:r>
              <a:rPr lang="ar-SA" sz="4000" b="1" u="sng" dirty="0" smtClean="0">
                <a:solidFill>
                  <a:srgbClr val="FF0000"/>
                </a:solidFill>
              </a:rPr>
              <a:t>الإقناع</a:t>
            </a:r>
            <a:endParaRPr lang="ar-EG" sz="4000" b="1" u="sng" dirty="0">
              <a:solidFill>
                <a:srgbClr val="FF0000"/>
              </a:solidFill>
            </a:endParaRPr>
          </a:p>
          <a:p>
            <a:pPr marL="0" lvl="0" indent="0">
              <a:buNone/>
            </a:pPr>
            <a:r>
              <a:rPr lang="ar-EG" sz="4000" b="1" u="sng" dirty="0">
                <a:solidFill>
                  <a:srgbClr val="FF0000"/>
                </a:solidFill>
              </a:rPr>
              <a:t>محفزات </a:t>
            </a:r>
            <a:r>
              <a:rPr lang="ar-SA" sz="4000" b="1" u="sng" dirty="0">
                <a:solidFill>
                  <a:srgbClr val="FF0000"/>
                </a:solidFill>
              </a:rPr>
              <a:t>الإقناع</a:t>
            </a:r>
            <a:r>
              <a:rPr lang="ar-EG" sz="4000" b="1" u="sng" dirty="0" smtClean="0">
                <a:solidFill>
                  <a:srgbClr val="FF0000"/>
                </a:solidFill>
              </a:rPr>
              <a:t>:</a:t>
            </a:r>
            <a:endParaRPr lang="en-US" sz="4000" b="1" u="sng" dirty="0" smtClean="0">
              <a:solidFill>
                <a:srgbClr val="FF0000"/>
              </a:solidFill>
            </a:endParaRPr>
          </a:p>
          <a:p>
            <a:pPr marL="0" indent="0" algn="just">
              <a:buNone/>
            </a:pPr>
            <a:r>
              <a:rPr lang="ar-EG" dirty="0" smtClean="0">
                <a:solidFill>
                  <a:schemeClr val="tx2">
                    <a:lumMod val="60000"/>
                    <a:lumOff val="40000"/>
                  </a:schemeClr>
                </a:solidFill>
              </a:rPr>
              <a:t>- </a:t>
            </a:r>
            <a:r>
              <a:rPr lang="ar-EG" b="1" dirty="0" smtClean="0">
                <a:solidFill>
                  <a:schemeClr val="tx2">
                    <a:lumMod val="60000"/>
                    <a:lumOff val="40000"/>
                  </a:schemeClr>
                </a:solidFill>
              </a:rPr>
              <a:t>المقارنة </a:t>
            </a:r>
            <a:r>
              <a:rPr lang="ar-EG" b="1" dirty="0">
                <a:solidFill>
                  <a:schemeClr val="tx2">
                    <a:lumMod val="60000"/>
                    <a:lumOff val="40000"/>
                  </a:schemeClr>
                </a:solidFill>
              </a:rPr>
              <a:t>أو المعيارية</a:t>
            </a:r>
            <a:r>
              <a:rPr lang="ar-EG" b="1" dirty="0" smtClean="0">
                <a:solidFill>
                  <a:schemeClr val="tx2">
                    <a:lumMod val="60000"/>
                    <a:lumOff val="40000"/>
                  </a:schemeClr>
                </a:solidFill>
              </a:rPr>
              <a:t>.            - </a:t>
            </a:r>
            <a:r>
              <a:rPr lang="ar-EG" b="1" dirty="0" smtClean="0">
                <a:solidFill>
                  <a:srgbClr val="00B050"/>
                </a:solidFill>
              </a:rPr>
              <a:t>التبادل</a:t>
            </a:r>
            <a:r>
              <a:rPr lang="ar-EG" b="1" dirty="0" smtClean="0"/>
              <a:t> </a:t>
            </a:r>
            <a:r>
              <a:rPr lang="ar-EG" b="1" dirty="0" smtClean="0">
                <a:solidFill>
                  <a:srgbClr val="00B050"/>
                </a:solidFill>
              </a:rPr>
              <a:t>.           - </a:t>
            </a:r>
            <a:r>
              <a:rPr lang="ar-EG" b="1" dirty="0" smtClean="0">
                <a:solidFill>
                  <a:srgbClr val="C00000"/>
                </a:solidFill>
              </a:rPr>
              <a:t>الولاء</a:t>
            </a:r>
            <a:r>
              <a:rPr lang="en-US" b="1" dirty="0" smtClean="0">
                <a:solidFill>
                  <a:srgbClr val="C00000"/>
                </a:solidFill>
              </a:rPr>
              <a:t>.</a:t>
            </a:r>
          </a:p>
          <a:p>
            <a:pPr marL="0" indent="0" algn="just">
              <a:buNone/>
            </a:pPr>
            <a:r>
              <a:rPr lang="ar-EG" b="1" dirty="0" smtClean="0">
                <a:solidFill>
                  <a:schemeClr val="accent6">
                    <a:lumMod val="75000"/>
                  </a:schemeClr>
                </a:solidFill>
              </a:rPr>
              <a:t>- السلطة</a:t>
            </a:r>
            <a:r>
              <a:rPr lang="en-US" b="1" dirty="0" smtClean="0">
                <a:solidFill>
                  <a:schemeClr val="accent6">
                    <a:lumMod val="75000"/>
                  </a:schemeClr>
                </a:solidFill>
              </a:rPr>
              <a:t>.</a:t>
            </a:r>
            <a:r>
              <a:rPr lang="ar-EG" b="1" dirty="0" smtClean="0">
                <a:solidFill>
                  <a:schemeClr val="accent6">
                    <a:lumMod val="75000"/>
                  </a:schemeClr>
                </a:solidFill>
              </a:rPr>
              <a:t>       - </a:t>
            </a:r>
            <a:r>
              <a:rPr lang="ar-EG" b="1" dirty="0" smtClean="0">
                <a:solidFill>
                  <a:srgbClr val="006800"/>
                </a:solidFill>
              </a:rPr>
              <a:t>النٌّدرة.           - </a:t>
            </a:r>
            <a:r>
              <a:rPr lang="ar-EG" b="1" dirty="0" smtClean="0">
                <a:solidFill>
                  <a:srgbClr val="0070C0"/>
                </a:solidFill>
              </a:rPr>
              <a:t>إتباع الجماعة</a:t>
            </a:r>
            <a:r>
              <a:rPr lang="ar-EG" b="1" dirty="0" smtClean="0"/>
              <a:t>.    </a:t>
            </a:r>
            <a:r>
              <a:rPr lang="ar-EG" b="1" dirty="0" smtClean="0">
                <a:solidFill>
                  <a:srgbClr val="006800"/>
                </a:solidFill>
              </a:rPr>
              <a:t>- المودة</a:t>
            </a:r>
            <a:r>
              <a:rPr lang="ar-EG" b="1" dirty="0" smtClean="0"/>
              <a:t>.</a:t>
            </a:r>
          </a:p>
          <a:p>
            <a:pPr marL="0" lvl="0" indent="0" algn="just">
              <a:buNone/>
            </a:pPr>
            <a:r>
              <a:rPr lang="ar-EG" sz="3900" b="1" dirty="0" smtClean="0"/>
              <a:t> </a:t>
            </a:r>
            <a:r>
              <a:rPr lang="ar-EG" sz="3900" b="1" u="sng" dirty="0" smtClean="0">
                <a:solidFill>
                  <a:srgbClr val="FF0000"/>
                </a:solidFill>
              </a:rPr>
              <a:t>مراحل </a:t>
            </a:r>
            <a:r>
              <a:rPr lang="ar-SA" sz="3900" b="1" u="sng" dirty="0" smtClean="0">
                <a:solidFill>
                  <a:srgbClr val="FF0000"/>
                </a:solidFill>
              </a:rPr>
              <a:t>الإقناع</a:t>
            </a:r>
            <a:r>
              <a:rPr lang="ar-EG" sz="3900" b="1" u="sng" dirty="0">
                <a:solidFill>
                  <a:srgbClr val="FF0000"/>
                </a:solidFill>
              </a:rPr>
              <a:t>:</a:t>
            </a:r>
            <a:endParaRPr lang="en-US" sz="3900" b="1" u="sng" dirty="0">
              <a:solidFill>
                <a:srgbClr val="FF0000"/>
              </a:solidFill>
            </a:endParaRPr>
          </a:p>
          <a:p>
            <a:pPr marL="0" indent="0" algn="just">
              <a:buNone/>
            </a:pPr>
            <a:r>
              <a:rPr lang="ar-EG" b="1" dirty="0" smtClean="0">
                <a:solidFill>
                  <a:srgbClr val="006800"/>
                </a:solidFill>
              </a:rPr>
              <a:t>1- الوعي.         </a:t>
            </a:r>
          </a:p>
          <a:p>
            <a:pPr marL="0" indent="0" algn="just">
              <a:buNone/>
            </a:pPr>
            <a:r>
              <a:rPr lang="ar-EG" b="1" dirty="0" smtClean="0">
                <a:solidFill>
                  <a:srgbClr val="006800"/>
                </a:solidFill>
              </a:rPr>
              <a:t>2- الاهتمام.           </a:t>
            </a:r>
          </a:p>
          <a:p>
            <a:pPr marL="0" indent="0" algn="just">
              <a:buNone/>
            </a:pPr>
            <a:r>
              <a:rPr lang="ar-EG" b="1" dirty="0" smtClean="0">
                <a:solidFill>
                  <a:srgbClr val="006800"/>
                </a:solidFill>
              </a:rPr>
              <a:t>3- التقويم.</a:t>
            </a:r>
          </a:p>
          <a:p>
            <a:pPr marL="0" indent="0" algn="just">
              <a:buNone/>
            </a:pPr>
            <a:r>
              <a:rPr lang="ar-EG" b="1" dirty="0" smtClean="0">
                <a:solidFill>
                  <a:srgbClr val="006800"/>
                </a:solidFill>
              </a:rPr>
              <a:t>4- التجربة.</a:t>
            </a:r>
            <a:endParaRPr lang="ar-EG" b="1" dirty="0">
              <a:solidFill>
                <a:srgbClr val="00680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10242" name="Picture 2" descr="https://encrypted-tbn0.gstatic.com/images?q=tbn:ANd9GcQuE5SU4klnUko4ssiATsaZaiHqcYPhIRgCEKTHHjJpXnc1pBEZ"/>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123728" y="4149079"/>
            <a:ext cx="2664296" cy="266504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922379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1000"/>
                                        <p:tgtEl>
                                          <p:spTgt spid="9">
                                            <p:txEl>
                                              <p:pRg st="0" end="0"/>
                                            </p:txEl>
                                          </p:spTgt>
                                        </p:tgtEl>
                                      </p:cBhvr>
                                    </p:animEffect>
                                    <p:anim calcmode="lin" valueType="num">
                                      <p:cBhvr>
                                        <p:cTn id="16"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9">
                                            <p:txEl>
                                              <p:pRg st="1" end="1"/>
                                            </p:txEl>
                                          </p:spTgt>
                                        </p:tgtEl>
                                        <p:attrNameLst>
                                          <p:attrName>style.visibility</p:attrName>
                                        </p:attrNameLst>
                                      </p:cBhvr>
                                      <p:to>
                                        <p:strVal val="visible"/>
                                      </p:to>
                                    </p:set>
                                    <p:animEffect transition="in" filter="circle(in)">
                                      <p:cBhvr>
                                        <p:cTn id="22" dur="2000"/>
                                        <p:tgtEl>
                                          <p:spTgt spid="9">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 calcmode="lin" valueType="num">
                                      <p:cBhvr additive="base">
                                        <p:cTn id="2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9">
                                            <p:txEl>
                                              <p:pRg st="3" end="3"/>
                                            </p:txEl>
                                          </p:spTgt>
                                        </p:tgtEl>
                                        <p:attrNameLst>
                                          <p:attrName>style.visibility</p:attrName>
                                        </p:attrNameLst>
                                      </p:cBhvr>
                                      <p:to>
                                        <p:strVal val="visible"/>
                                      </p:to>
                                    </p:set>
                                    <p:animEffect transition="in" filter="fade">
                                      <p:cBhvr>
                                        <p:cTn id="33" dur="1000"/>
                                        <p:tgtEl>
                                          <p:spTgt spid="9">
                                            <p:txEl>
                                              <p:pRg st="3" end="3"/>
                                            </p:txEl>
                                          </p:spTgt>
                                        </p:tgtEl>
                                      </p:cBhvr>
                                    </p:animEffect>
                                    <p:anim calcmode="lin" valueType="num">
                                      <p:cBhvr>
                                        <p:cTn id="34"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9">
                                            <p:txEl>
                                              <p:pRg st="4" end="4"/>
                                            </p:txEl>
                                          </p:spTgt>
                                        </p:tgtEl>
                                        <p:attrNameLst>
                                          <p:attrName>style.visibility</p:attrName>
                                        </p:attrNameLst>
                                      </p:cBhvr>
                                      <p:to>
                                        <p:strVal val="visible"/>
                                      </p:to>
                                    </p:set>
                                    <p:animEffect transition="in" filter="fade">
                                      <p:cBhvr>
                                        <p:cTn id="40" dur="500"/>
                                        <p:tgtEl>
                                          <p:spTgt spid="9">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9">
                                            <p:txEl>
                                              <p:pRg st="5" end="5"/>
                                            </p:txEl>
                                          </p:spTgt>
                                        </p:tgtEl>
                                        <p:attrNameLst>
                                          <p:attrName>style.visibility</p:attrName>
                                        </p:attrNameLst>
                                      </p:cBhvr>
                                      <p:to>
                                        <p:strVal val="visible"/>
                                      </p:to>
                                    </p:set>
                                    <p:animEffect transition="in" filter="fade">
                                      <p:cBhvr>
                                        <p:cTn id="45" dur="500"/>
                                        <p:tgtEl>
                                          <p:spTgt spid="9">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9">
                                            <p:txEl>
                                              <p:pRg st="6" end="6"/>
                                            </p:txEl>
                                          </p:spTgt>
                                        </p:tgtEl>
                                        <p:attrNameLst>
                                          <p:attrName>style.visibility</p:attrName>
                                        </p:attrNameLst>
                                      </p:cBhvr>
                                      <p:to>
                                        <p:strVal val="visible"/>
                                      </p:to>
                                    </p:set>
                                    <p:animEffect transition="in" filter="fade">
                                      <p:cBhvr>
                                        <p:cTn id="50" dur="500"/>
                                        <p:tgtEl>
                                          <p:spTgt spid="9">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9">
                                            <p:txEl>
                                              <p:pRg st="7" end="7"/>
                                            </p:txEl>
                                          </p:spTgt>
                                        </p:tgtEl>
                                        <p:attrNameLst>
                                          <p:attrName>style.visibility</p:attrName>
                                        </p:attrNameLst>
                                      </p:cBhvr>
                                      <p:to>
                                        <p:strVal val="visible"/>
                                      </p:to>
                                    </p:set>
                                    <p:animEffect transition="in" filter="fade">
                                      <p:cBhvr>
                                        <p:cTn id="55" dur="500"/>
                                        <p:tgtEl>
                                          <p:spTgt spid="9">
                                            <p:txEl>
                                              <p:pRg st="7" end="7"/>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a:t>
            </a:r>
            <a:r>
              <a:rPr lang="ar-SA" sz="6000" b="1" dirty="0" smtClean="0">
                <a:solidFill>
                  <a:schemeClr val="bg1"/>
                </a:solidFill>
              </a:rPr>
              <a:t>مهارات </a:t>
            </a:r>
            <a:r>
              <a:rPr lang="ar-SA" sz="6000" b="1" dirty="0">
                <a:solidFill>
                  <a:schemeClr val="bg1"/>
                </a:solidFill>
              </a:rPr>
              <a:t>الإقناع والتفاوض</a:t>
            </a: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844824"/>
            <a:ext cx="8880921" cy="5013175"/>
          </a:xfrm>
        </p:spPr>
        <p:txBody>
          <a:bodyPr>
            <a:normAutofit fontScale="40000" lnSpcReduction="20000"/>
          </a:bodyPr>
          <a:lstStyle/>
          <a:p>
            <a:pPr marL="0" lvl="0" indent="0" algn="ctr">
              <a:buNone/>
            </a:pPr>
            <a:r>
              <a:rPr lang="ar-SA" sz="8000" b="1" u="sng" dirty="0">
                <a:solidFill>
                  <a:srgbClr val="FF0000"/>
                </a:solidFill>
              </a:rPr>
              <a:t>[ أ ]- مهارة </a:t>
            </a:r>
            <a:r>
              <a:rPr lang="ar-SA" sz="8000" b="1" u="sng" dirty="0" smtClean="0">
                <a:solidFill>
                  <a:srgbClr val="FF0000"/>
                </a:solidFill>
              </a:rPr>
              <a:t>الإقناع</a:t>
            </a:r>
            <a:endParaRPr lang="ar-EG" sz="8000" b="1" u="sng" dirty="0">
              <a:solidFill>
                <a:srgbClr val="FF0000"/>
              </a:solidFill>
            </a:endParaRPr>
          </a:p>
          <a:p>
            <a:pPr marL="0" lvl="0" indent="0">
              <a:buNone/>
            </a:pPr>
            <a:r>
              <a:rPr lang="ar-EG" sz="8600" b="1" u="sng" dirty="0" smtClean="0">
                <a:solidFill>
                  <a:srgbClr val="FF0000"/>
                </a:solidFill>
              </a:rPr>
              <a:t>طرق تنمية مهارة </a:t>
            </a:r>
            <a:r>
              <a:rPr lang="ar-SA" sz="8600" b="1" u="sng" dirty="0" smtClean="0">
                <a:solidFill>
                  <a:srgbClr val="FF0000"/>
                </a:solidFill>
              </a:rPr>
              <a:t>الإقناع</a:t>
            </a:r>
            <a:r>
              <a:rPr lang="ar-EG" sz="8600" b="1" u="sng" dirty="0" smtClean="0">
                <a:solidFill>
                  <a:srgbClr val="FF0000"/>
                </a:solidFill>
              </a:rPr>
              <a:t>:</a:t>
            </a:r>
          </a:p>
          <a:p>
            <a:pPr lvl="0" algn="just">
              <a:buFont typeface="Wingdings" panose="05000000000000000000" pitchFamily="2" charset="2"/>
              <a:buChar char="Ø"/>
            </a:pPr>
            <a:r>
              <a:rPr lang="ar-SA" sz="5000" b="1" dirty="0">
                <a:solidFill>
                  <a:srgbClr val="006800"/>
                </a:solidFill>
              </a:rPr>
              <a:t>اقتنع أنت أولاً بالفكرة التي ستطرحها</a:t>
            </a:r>
            <a:r>
              <a:rPr lang="en-US" sz="5000" b="1" dirty="0">
                <a:solidFill>
                  <a:srgbClr val="006800"/>
                </a:solidFill>
              </a:rPr>
              <a:t>.</a:t>
            </a:r>
          </a:p>
          <a:p>
            <a:pPr lvl="0" algn="just">
              <a:buFont typeface="Wingdings" panose="05000000000000000000" pitchFamily="2" charset="2"/>
              <a:buChar char="Ø"/>
            </a:pPr>
            <a:r>
              <a:rPr lang="ar-SA" sz="5000" b="1" dirty="0">
                <a:solidFill>
                  <a:srgbClr val="0070C0"/>
                </a:solidFill>
              </a:rPr>
              <a:t>كن صادقاً ولا تغير الحقائق</a:t>
            </a:r>
            <a:r>
              <a:rPr lang="en-US" sz="5000" b="1" dirty="0">
                <a:solidFill>
                  <a:srgbClr val="0070C0"/>
                </a:solidFill>
              </a:rPr>
              <a:t>.</a:t>
            </a:r>
          </a:p>
          <a:p>
            <a:pPr lvl="0" algn="just">
              <a:buFont typeface="Wingdings" panose="05000000000000000000" pitchFamily="2" charset="2"/>
              <a:buChar char="Ø"/>
            </a:pPr>
            <a:r>
              <a:rPr lang="ar-SA" sz="5000" b="1" dirty="0">
                <a:solidFill>
                  <a:schemeClr val="accent6">
                    <a:lumMod val="75000"/>
                  </a:schemeClr>
                </a:solidFill>
              </a:rPr>
              <a:t>استخدم الحجج والبراهين والأدلة على صحة ما تقول</a:t>
            </a:r>
            <a:r>
              <a:rPr lang="en-US" sz="5000" b="1" dirty="0">
                <a:solidFill>
                  <a:schemeClr val="accent6">
                    <a:lumMod val="75000"/>
                  </a:schemeClr>
                </a:solidFill>
              </a:rPr>
              <a:t>.</a:t>
            </a:r>
          </a:p>
          <a:p>
            <a:pPr lvl="0" algn="just">
              <a:buFont typeface="Wingdings" panose="05000000000000000000" pitchFamily="2" charset="2"/>
              <a:buChar char="Ø"/>
            </a:pPr>
            <a:r>
              <a:rPr lang="ar-SA" sz="5000" b="1" dirty="0">
                <a:solidFill>
                  <a:schemeClr val="accent4">
                    <a:lumMod val="75000"/>
                  </a:schemeClr>
                </a:solidFill>
              </a:rPr>
              <a:t>استخدم أسلوب الرفق واللين في الكلام</a:t>
            </a:r>
            <a:r>
              <a:rPr lang="en-US" sz="5000" b="1" dirty="0">
                <a:solidFill>
                  <a:schemeClr val="accent4">
                    <a:lumMod val="75000"/>
                  </a:schemeClr>
                </a:solidFill>
              </a:rPr>
              <a:t>.</a:t>
            </a:r>
          </a:p>
          <a:p>
            <a:pPr lvl="0" algn="just">
              <a:buFont typeface="Wingdings" panose="05000000000000000000" pitchFamily="2" charset="2"/>
              <a:buChar char="Ø"/>
            </a:pPr>
            <a:r>
              <a:rPr lang="ar-SA" sz="5000" b="1" dirty="0">
                <a:solidFill>
                  <a:srgbClr val="C00000"/>
                </a:solidFill>
              </a:rPr>
              <a:t>كن واثقاً من نفسك أثناء الحديث</a:t>
            </a:r>
            <a:r>
              <a:rPr lang="en-US" sz="5000" b="1" dirty="0">
                <a:solidFill>
                  <a:srgbClr val="C00000"/>
                </a:solidFill>
              </a:rPr>
              <a:t>.</a:t>
            </a:r>
          </a:p>
          <a:p>
            <a:pPr lvl="0" algn="just">
              <a:buFont typeface="Wingdings" panose="05000000000000000000" pitchFamily="2" charset="2"/>
              <a:buChar char="Ø"/>
            </a:pPr>
            <a:r>
              <a:rPr lang="ar-SA" sz="5000" b="1" dirty="0">
                <a:solidFill>
                  <a:srgbClr val="00B0F0"/>
                </a:solidFill>
              </a:rPr>
              <a:t>لا تستخدم أسلوب الضغط على الطرف الآخر ليؤمن بفكرتك</a:t>
            </a:r>
            <a:r>
              <a:rPr lang="en-US" sz="5000" b="1" dirty="0">
                <a:solidFill>
                  <a:srgbClr val="00B0F0"/>
                </a:solidFill>
              </a:rPr>
              <a:t>.</a:t>
            </a:r>
          </a:p>
          <a:p>
            <a:pPr lvl="0" algn="just">
              <a:buFont typeface="Wingdings" panose="05000000000000000000" pitchFamily="2" charset="2"/>
              <a:buChar char="Ø"/>
            </a:pPr>
            <a:r>
              <a:rPr lang="ar-SA" sz="5000" b="1" dirty="0">
                <a:solidFill>
                  <a:srgbClr val="C00000"/>
                </a:solidFill>
              </a:rPr>
              <a:t>كن موضوعياً وتجرد من رغباتك وذاتك</a:t>
            </a:r>
            <a:r>
              <a:rPr lang="en-US" sz="5000" b="1" dirty="0">
                <a:solidFill>
                  <a:srgbClr val="C00000"/>
                </a:solidFill>
              </a:rPr>
              <a:t>.</a:t>
            </a:r>
          </a:p>
          <a:p>
            <a:pPr lvl="0" algn="just">
              <a:buFont typeface="Wingdings" panose="05000000000000000000" pitchFamily="2" charset="2"/>
              <a:buChar char="Ø"/>
            </a:pPr>
            <a:r>
              <a:rPr lang="ar-SA" sz="5000" b="1" dirty="0">
                <a:solidFill>
                  <a:srgbClr val="006800"/>
                </a:solidFill>
              </a:rPr>
              <a:t>طمئن الطرف الآخر وبدد مخاوفه</a:t>
            </a:r>
            <a:r>
              <a:rPr lang="en-US" sz="5000" b="1" dirty="0">
                <a:solidFill>
                  <a:srgbClr val="006800"/>
                </a:solidFill>
              </a:rPr>
              <a:t>.</a:t>
            </a:r>
          </a:p>
          <a:p>
            <a:pPr lvl="0" algn="just">
              <a:buFont typeface="Wingdings" panose="05000000000000000000" pitchFamily="2" charset="2"/>
              <a:buChar char="Ø"/>
            </a:pPr>
            <a:r>
              <a:rPr lang="ar-SA" sz="5000" b="1" dirty="0"/>
              <a:t>لا تهاجم أفكار الآخرين </a:t>
            </a:r>
            <a:endParaRPr lang="ar-EG" sz="5000" b="1" dirty="0" smtClean="0"/>
          </a:p>
          <a:p>
            <a:pPr lvl="0" algn="just">
              <a:buFont typeface="Wingdings" panose="05000000000000000000" pitchFamily="2" charset="2"/>
              <a:buChar char="Ø"/>
            </a:pPr>
            <a:r>
              <a:rPr lang="ar-SA" sz="5000" b="1" dirty="0" smtClean="0">
                <a:solidFill>
                  <a:srgbClr val="0070C0"/>
                </a:solidFill>
              </a:rPr>
              <a:t>استخدم </a:t>
            </a:r>
            <a:r>
              <a:rPr lang="ar-SA" sz="5000" b="1" dirty="0">
                <a:solidFill>
                  <a:srgbClr val="0070C0"/>
                </a:solidFill>
              </a:rPr>
              <a:t>لغة الجسد المناسبة التي تدل على صدق ما تقول</a:t>
            </a:r>
            <a:r>
              <a:rPr lang="en-US" sz="5000" b="1" dirty="0">
                <a:solidFill>
                  <a:srgbClr val="0070C0"/>
                </a:solidFill>
              </a:rPr>
              <a:t>.</a:t>
            </a:r>
          </a:p>
          <a:p>
            <a:pPr lvl="0" algn="just">
              <a:buFont typeface="Wingdings" panose="05000000000000000000" pitchFamily="2" charset="2"/>
              <a:buChar char="Ø"/>
            </a:pPr>
            <a:r>
              <a:rPr lang="ar-SA" sz="5000" b="1" dirty="0" smtClean="0">
                <a:solidFill>
                  <a:schemeClr val="accent6">
                    <a:lumMod val="75000"/>
                  </a:schemeClr>
                </a:solidFill>
              </a:rPr>
              <a:t>لا </a:t>
            </a:r>
            <a:r>
              <a:rPr lang="ar-SA" sz="5000" b="1" dirty="0">
                <a:solidFill>
                  <a:schemeClr val="accent6">
                    <a:lumMod val="75000"/>
                  </a:schemeClr>
                </a:solidFill>
              </a:rPr>
              <a:t>تحتكر الموقف فمن حق الطرف الآخر أن يسعى لإقناعك مثلما لك الحق في </a:t>
            </a:r>
            <a:r>
              <a:rPr lang="ar-SA" sz="5000" b="1" dirty="0" smtClean="0">
                <a:solidFill>
                  <a:schemeClr val="accent6">
                    <a:lumMod val="75000"/>
                  </a:schemeClr>
                </a:solidFill>
              </a:rPr>
              <a:t>ذلك</a:t>
            </a:r>
            <a:r>
              <a:rPr lang="ar-EG" sz="5000" b="1" dirty="0">
                <a:solidFill>
                  <a:schemeClr val="accent6">
                    <a:lumMod val="75000"/>
                  </a:schemeClr>
                </a:solidFill>
              </a:rPr>
              <a:t>.</a:t>
            </a:r>
            <a:endParaRPr lang="en-US" sz="5000" b="1" dirty="0">
              <a:solidFill>
                <a:schemeClr val="accent6">
                  <a:lumMod val="75000"/>
                </a:schemeClr>
              </a:solidFill>
            </a:endParaRPr>
          </a:p>
          <a:p>
            <a:pPr lvl="0" algn="just">
              <a:buFont typeface="Wingdings" panose="05000000000000000000" pitchFamily="2" charset="2"/>
              <a:buChar char="Ø"/>
            </a:pPr>
            <a:r>
              <a:rPr lang="ar-SA" sz="5000" b="1" dirty="0">
                <a:solidFill>
                  <a:schemeClr val="accent4">
                    <a:lumMod val="75000"/>
                  </a:schemeClr>
                </a:solidFill>
              </a:rPr>
              <a:t>لا تنفعل إذا كان الموضوع علمياً ويحتاج لبراهين </a:t>
            </a:r>
            <a:r>
              <a:rPr lang="ar-SA" sz="5000" b="1" dirty="0" smtClean="0">
                <a:solidFill>
                  <a:schemeClr val="accent4">
                    <a:lumMod val="75000"/>
                  </a:schemeClr>
                </a:solidFill>
              </a:rPr>
              <a:t>منطقية</a:t>
            </a:r>
            <a:r>
              <a:rPr lang="en-US" sz="4500" b="1" dirty="0" smtClean="0">
                <a:solidFill>
                  <a:schemeClr val="accent4">
                    <a:lumMod val="75000"/>
                  </a:schemeClr>
                </a:solidFill>
              </a:rPr>
              <a:t>.</a:t>
            </a:r>
            <a:endParaRPr lang="en-US" sz="4500" b="1" dirty="0">
              <a:solidFill>
                <a:schemeClr val="accent4">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9218" name="Picture 2" descr="https://encrypted-tbn0.gstatic.com/images?q=tbn:ANd9GcQBtg3A86qwW3J-yXO-BBjJc9lXusQCvabYl2eZdKGJgTBZ1do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51520" y="2595515"/>
            <a:ext cx="3115047" cy="290201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713215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9">
                                            <p:txEl>
                                              <p:pRg st="1" end="1"/>
                                            </p:txEl>
                                          </p:spTgt>
                                        </p:tgtEl>
                                        <p:attrNameLst>
                                          <p:attrName>style.visibility</p:attrName>
                                        </p:attrNameLst>
                                      </p:cBhvr>
                                      <p:to>
                                        <p:strVal val="visible"/>
                                      </p:to>
                                    </p:set>
                                    <p:animEffect transition="in" filter="circle(in)">
                                      <p:cBhvr>
                                        <p:cTn id="20" dur="2000"/>
                                        <p:tgtEl>
                                          <p:spTgt spid="9">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 calcmode="lin" valueType="num">
                                      <p:cBhvr additive="base">
                                        <p:cTn id="2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9">
                                            <p:txEl>
                                              <p:pRg st="3" end="3"/>
                                            </p:txEl>
                                          </p:spTgt>
                                        </p:tgtEl>
                                        <p:attrNameLst>
                                          <p:attrName>style.visibility</p:attrName>
                                        </p:attrNameLst>
                                      </p:cBhvr>
                                      <p:to>
                                        <p:strVal val="visible"/>
                                      </p:to>
                                    </p:set>
                                    <p:anim calcmode="lin" valueType="num">
                                      <p:cBhvr additive="base">
                                        <p:cTn id="2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 calcmode="lin" valueType="num">
                                      <p:cBhvr additive="base">
                                        <p:cTn id="3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9">
                                            <p:txEl>
                                              <p:pRg st="5" end="5"/>
                                            </p:txEl>
                                          </p:spTgt>
                                        </p:tgtEl>
                                        <p:attrNameLst>
                                          <p:attrName>style.visibility</p:attrName>
                                        </p:attrNameLst>
                                      </p:cBhvr>
                                      <p:to>
                                        <p:strVal val="visible"/>
                                      </p:to>
                                    </p:set>
                                    <p:anim calcmode="lin" valueType="num">
                                      <p:cBhvr additive="base">
                                        <p:cTn id="41"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xEl>
                                              <p:pRg st="6" end="6"/>
                                            </p:txEl>
                                          </p:spTgt>
                                        </p:tgtEl>
                                        <p:attrNameLst>
                                          <p:attrName>style.visibility</p:attrName>
                                        </p:attrNameLst>
                                      </p:cBhvr>
                                      <p:to>
                                        <p:strVal val="visible"/>
                                      </p:to>
                                    </p:set>
                                    <p:anim calcmode="lin" valueType="num">
                                      <p:cBhvr additive="base">
                                        <p:cTn id="47"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7" end="7"/>
                                            </p:txEl>
                                          </p:spTgt>
                                        </p:tgtEl>
                                        <p:attrNameLst>
                                          <p:attrName>style.visibility</p:attrName>
                                        </p:attrNameLst>
                                      </p:cBhvr>
                                      <p:to>
                                        <p:strVal val="visible"/>
                                      </p:to>
                                    </p:set>
                                    <p:anim calcmode="lin" valueType="num">
                                      <p:cBhvr additive="base">
                                        <p:cTn id="53"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9">
                                            <p:txEl>
                                              <p:pRg st="8" end="8"/>
                                            </p:txEl>
                                          </p:spTgt>
                                        </p:tgtEl>
                                        <p:attrNameLst>
                                          <p:attrName>style.visibility</p:attrName>
                                        </p:attrNameLst>
                                      </p:cBhvr>
                                      <p:to>
                                        <p:strVal val="visible"/>
                                      </p:to>
                                    </p:set>
                                    <p:anim calcmode="lin" valueType="num">
                                      <p:cBhvr additive="base">
                                        <p:cTn id="59"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9">
                                            <p:txEl>
                                              <p:pRg st="9" end="9"/>
                                            </p:txEl>
                                          </p:spTgt>
                                        </p:tgtEl>
                                        <p:attrNameLst>
                                          <p:attrName>style.visibility</p:attrName>
                                        </p:attrNameLst>
                                      </p:cBhvr>
                                      <p:to>
                                        <p:strVal val="visible"/>
                                      </p:to>
                                    </p:set>
                                    <p:anim calcmode="lin" valueType="num">
                                      <p:cBhvr additive="base">
                                        <p:cTn id="65"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9">
                                            <p:txEl>
                                              <p:pRg st="10" end="10"/>
                                            </p:txEl>
                                          </p:spTgt>
                                        </p:tgtEl>
                                        <p:attrNameLst>
                                          <p:attrName>style.visibility</p:attrName>
                                        </p:attrNameLst>
                                      </p:cBhvr>
                                      <p:to>
                                        <p:strVal val="visible"/>
                                      </p:to>
                                    </p:set>
                                    <p:anim calcmode="lin" valueType="num">
                                      <p:cBhvr additive="base">
                                        <p:cTn id="71" dur="500" fill="hold"/>
                                        <p:tgtEl>
                                          <p:spTgt spid="9">
                                            <p:txEl>
                                              <p:pRg st="10" end="10"/>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9">
                                            <p:txEl>
                                              <p:pRg st="11" end="11"/>
                                            </p:txEl>
                                          </p:spTgt>
                                        </p:tgtEl>
                                        <p:attrNameLst>
                                          <p:attrName>style.visibility</p:attrName>
                                        </p:attrNameLst>
                                      </p:cBhvr>
                                      <p:to>
                                        <p:strVal val="visible"/>
                                      </p:to>
                                    </p:set>
                                    <p:anim calcmode="lin" valueType="num">
                                      <p:cBhvr additive="base">
                                        <p:cTn id="77" dur="500" fill="hold"/>
                                        <p:tgtEl>
                                          <p:spTgt spid="9">
                                            <p:txEl>
                                              <p:pRg st="11" end="11"/>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9">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nodeType="clickEffect">
                                  <p:stCondLst>
                                    <p:cond delay="0"/>
                                  </p:stCondLst>
                                  <p:childTnLst>
                                    <p:set>
                                      <p:cBhvr>
                                        <p:cTn id="82" dur="1" fill="hold">
                                          <p:stCondLst>
                                            <p:cond delay="0"/>
                                          </p:stCondLst>
                                        </p:cTn>
                                        <p:tgtEl>
                                          <p:spTgt spid="9">
                                            <p:txEl>
                                              <p:pRg st="12" end="12"/>
                                            </p:txEl>
                                          </p:spTgt>
                                        </p:tgtEl>
                                        <p:attrNameLst>
                                          <p:attrName>style.visibility</p:attrName>
                                        </p:attrNameLst>
                                      </p:cBhvr>
                                      <p:to>
                                        <p:strVal val="visible"/>
                                      </p:to>
                                    </p:set>
                                    <p:anim calcmode="lin" valueType="num">
                                      <p:cBhvr additive="base">
                                        <p:cTn id="83" dur="500" fill="hold"/>
                                        <p:tgtEl>
                                          <p:spTgt spid="9">
                                            <p:txEl>
                                              <p:pRg st="12" end="12"/>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9">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nodeType="clickEffect">
                                  <p:stCondLst>
                                    <p:cond delay="0"/>
                                  </p:stCondLst>
                                  <p:childTnLst>
                                    <p:set>
                                      <p:cBhvr>
                                        <p:cTn id="88" dur="1" fill="hold">
                                          <p:stCondLst>
                                            <p:cond delay="0"/>
                                          </p:stCondLst>
                                        </p:cTn>
                                        <p:tgtEl>
                                          <p:spTgt spid="9">
                                            <p:txEl>
                                              <p:pRg st="13" end="13"/>
                                            </p:txEl>
                                          </p:spTgt>
                                        </p:tgtEl>
                                        <p:attrNameLst>
                                          <p:attrName>style.visibility</p:attrName>
                                        </p:attrNameLst>
                                      </p:cBhvr>
                                      <p:to>
                                        <p:strVal val="visible"/>
                                      </p:to>
                                    </p:set>
                                    <p:anim calcmode="lin" valueType="num">
                                      <p:cBhvr additive="base">
                                        <p:cTn id="89" dur="500" fill="hold"/>
                                        <p:tgtEl>
                                          <p:spTgt spid="9">
                                            <p:txEl>
                                              <p:pRg st="13" end="13"/>
                                            </p:txEl>
                                          </p:spTgt>
                                        </p:tgtEl>
                                        <p:attrNameLst>
                                          <p:attrName>ppt_x</p:attrName>
                                        </p:attrNameLst>
                                      </p:cBhvr>
                                      <p:tavLst>
                                        <p:tav tm="0">
                                          <p:val>
                                            <p:strVal val="#ppt_x"/>
                                          </p:val>
                                        </p:tav>
                                        <p:tav tm="100000">
                                          <p:val>
                                            <p:strVal val="#ppt_x"/>
                                          </p:val>
                                        </p:tav>
                                      </p:tavLst>
                                    </p:anim>
                                    <p:anim calcmode="lin" valueType="num">
                                      <p:cBhvr additive="base">
                                        <p:cTn id="90" dur="500" fill="hold"/>
                                        <p:tgtEl>
                                          <p:spTgt spid="9">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a:t>
            </a:r>
            <a:r>
              <a:rPr lang="ar-SA" sz="6000" b="1" dirty="0" smtClean="0">
                <a:solidFill>
                  <a:schemeClr val="bg1"/>
                </a:solidFill>
              </a:rPr>
              <a:t>مهارات </a:t>
            </a:r>
            <a:r>
              <a:rPr lang="ar-SA" sz="6000" b="1" dirty="0">
                <a:solidFill>
                  <a:schemeClr val="bg1"/>
                </a:solidFill>
              </a:rPr>
              <a:t>الإقناع والتفاوض</a:t>
            </a: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844825"/>
            <a:ext cx="8880921" cy="4032448"/>
          </a:xfrm>
        </p:spPr>
        <p:txBody>
          <a:bodyPr>
            <a:normAutofit fontScale="62500" lnSpcReduction="20000"/>
          </a:bodyPr>
          <a:lstStyle/>
          <a:p>
            <a:pPr marL="0" lvl="0" indent="0" algn="ctr">
              <a:buNone/>
            </a:pPr>
            <a:r>
              <a:rPr lang="ar-SA" sz="8000" b="1" u="sng" dirty="0" smtClean="0">
                <a:solidFill>
                  <a:srgbClr val="FF0000"/>
                </a:solidFill>
              </a:rPr>
              <a:t>[</a:t>
            </a:r>
            <a:r>
              <a:rPr lang="ar-EG" sz="5700" b="1" u="sng" dirty="0" smtClean="0">
                <a:solidFill>
                  <a:srgbClr val="FF0000"/>
                </a:solidFill>
              </a:rPr>
              <a:t>ب</a:t>
            </a:r>
            <a:r>
              <a:rPr lang="ar-SA" sz="5700" b="1" u="sng" dirty="0" smtClean="0">
                <a:solidFill>
                  <a:srgbClr val="FF0000"/>
                </a:solidFill>
              </a:rPr>
              <a:t>]- </a:t>
            </a:r>
            <a:r>
              <a:rPr lang="ar-SA" sz="5700" b="1" u="sng" dirty="0">
                <a:solidFill>
                  <a:srgbClr val="FF0000"/>
                </a:solidFill>
              </a:rPr>
              <a:t>مهارة </a:t>
            </a:r>
            <a:r>
              <a:rPr lang="ar-EG" sz="5700" b="1" u="sng" dirty="0" smtClean="0">
                <a:solidFill>
                  <a:srgbClr val="FF0000"/>
                </a:solidFill>
              </a:rPr>
              <a:t>التفاوض</a:t>
            </a:r>
            <a:endParaRPr lang="ar-EG" sz="5700" b="1" u="sng" dirty="0">
              <a:solidFill>
                <a:srgbClr val="FF0000"/>
              </a:solidFill>
            </a:endParaRPr>
          </a:p>
          <a:p>
            <a:pPr marL="0" lvl="0" indent="0">
              <a:buNone/>
            </a:pPr>
            <a:r>
              <a:rPr lang="ar-EG" sz="6200" b="1" u="sng" dirty="0" smtClean="0">
                <a:solidFill>
                  <a:srgbClr val="FF0000"/>
                </a:solidFill>
              </a:rPr>
              <a:t>مفهوم التفاوض:</a:t>
            </a:r>
          </a:p>
          <a:p>
            <a:pPr marL="0" lvl="0" indent="0" algn="just">
              <a:buNone/>
            </a:pPr>
            <a:r>
              <a:rPr lang="ar-EG" sz="6200" b="1" dirty="0"/>
              <a:t>هو</a:t>
            </a:r>
            <a:r>
              <a:rPr lang="ar-EG" sz="2800" dirty="0"/>
              <a:t> </a:t>
            </a:r>
            <a:r>
              <a:rPr lang="ar-EG" sz="6200" b="1" dirty="0"/>
              <a:t>عملية نقاش متبادلة بين طرفين للوصول إلى تسوية بين المصالح المتعارضة بطريقة ترضي طرفي المعادلة، وتكمن أهمية التفاوض في ضرورته للوصول إلى حل للخلافات والنزاعات بين </a:t>
            </a:r>
            <a:r>
              <a:rPr lang="ar-EG" sz="6200" b="1" dirty="0" smtClean="0"/>
              <a:t>الأطراف.</a:t>
            </a:r>
            <a:endParaRPr lang="en-US" sz="4500" b="1" dirty="0">
              <a:solidFill>
                <a:schemeClr val="accent4">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 xmlns:p14="http://schemas.microsoft.com/office/powerpoint/2010/main" val="1264683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 calcmode="lin" valueType="num">
                                      <p:cBhvr additive="base">
                                        <p:cTn id="1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1000"/>
                                        <p:tgtEl>
                                          <p:spTgt spid="9">
                                            <p:txEl>
                                              <p:pRg st="1" end="1"/>
                                            </p:txEl>
                                          </p:spTgt>
                                        </p:tgtEl>
                                      </p:cBhvr>
                                    </p:animEffect>
                                    <p:anim calcmode="lin" valueType="num">
                                      <p:cBhvr>
                                        <p:cTn id="22"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5" presetClass="entr" presetSubtype="0" fill="hold" nodeType="clickEffect">
                                  <p:stCondLst>
                                    <p:cond delay="0"/>
                                  </p:stCondLst>
                                  <p:childTnLst>
                                    <p:set>
                                      <p:cBhvr>
                                        <p:cTn id="27" dur="1" fill="hold">
                                          <p:stCondLst>
                                            <p:cond delay="0"/>
                                          </p:stCondLst>
                                        </p:cTn>
                                        <p:tgtEl>
                                          <p:spTgt spid="9">
                                            <p:txEl>
                                              <p:pRg st="2" end="2"/>
                                            </p:txEl>
                                          </p:spTgt>
                                        </p:tgtEl>
                                        <p:attrNameLst>
                                          <p:attrName>style.visibility</p:attrName>
                                        </p:attrNameLst>
                                      </p:cBhvr>
                                      <p:to>
                                        <p:strVal val="visible"/>
                                      </p:to>
                                    </p:set>
                                    <p:animEffect transition="in" filter="fade">
                                      <p:cBhvr>
                                        <p:cTn id="28" dur="2000"/>
                                        <p:tgtEl>
                                          <p:spTgt spid="9">
                                            <p:txEl>
                                              <p:pRg st="2" end="2"/>
                                            </p:txEl>
                                          </p:spTgt>
                                        </p:tgtEl>
                                      </p:cBhvr>
                                    </p:animEffect>
                                    <p:anim calcmode="lin" valueType="num">
                                      <p:cBhvr>
                                        <p:cTn id="29" dur="2000" fill="hold"/>
                                        <p:tgtEl>
                                          <p:spTgt spid="9">
                                            <p:txEl>
                                              <p:pRg st="2" end="2"/>
                                            </p:txEl>
                                          </p:spTgt>
                                        </p:tgtEl>
                                        <p:attrNameLst>
                                          <p:attrName>style.rotation</p:attrName>
                                        </p:attrNameLst>
                                      </p:cBhvr>
                                      <p:tavLst>
                                        <p:tav tm="0">
                                          <p:val>
                                            <p:fltVal val="720"/>
                                          </p:val>
                                        </p:tav>
                                        <p:tav tm="100000">
                                          <p:val>
                                            <p:fltVal val="0"/>
                                          </p:val>
                                        </p:tav>
                                      </p:tavLst>
                                    </p:anim>
                                    <p:anim calcmode="lin" valueType="num">
                                      <p:cBhvr>
                                        <p:cTn id="30" dur="2000" fill="hold"/>
                                        <p:tgtEl>
                                          <p:spTgt spid="9">
                                            <p:txEl>
                                              <p:pRg st="2" end="2"/>
                                            </p:txEl>
                                          </p:spTgt>
                                        </p:tgtEl>
                                        <p:attrNameLst>
                                          <p:attrName>ppt_h</p:attrName>
                                        </p:attrNameLst>
                                      </p:cBhvr>
                                      <p:tavLst>
                                        <p:tav tm="0">
                                          <p:val>
                                            <p:fltVal val="0"/>
                                          </p:val>
                                        </p:tav>
                                        <p:tav tm="100000">
                                          <p:val>
                                            <p:strVal val="#ppt_h"/>
                                          </p:val>
                                        </p:tav>
                                      </p:tavLst>
                                    </p:anim>
                                    <p:anim calcmode="lin" valueType="num">
                                      <p:cBhvr>
                                        <p:cTn id="31" dur="2000" fill="hold"/>
                                        <p:tgtEl>
                                          <p:spTgt spid="9">
                                            <p:txEl>
                                              <p:pRg st="2" end="2"/>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a:t>
            </a:r>
            <a:r>
              <a:rPr lang="ar-SA" sz="6000" b="1" dirty="0" smtClean="0">
                <a:solidFill>
                  <a:schemeClr val="bg1"/>
                </a:solidFill>
              </a:rPr>
              <a:t>مهارات </a:t>
            </a:r>
            <a:r>
              <a:rPr lang="ar-SA" sz="6000" b="1" dirty="0">
                <a:solidFill>
                  <a:schemeClr val="bg1"/>
                </a:solidFill>
              </a:rPr>
              <a:t>الإقناع والتفاوض</a:t>
            </a: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626755"/>
            <a:ext cx="8880921" cy="5402645"/>
          </a:xfrm>
        </p:spPr>
        <p:txBody>
          <a:bodyPr>
            <a:noAutofit/>
          </a:bodyPr>
          <a:lstStyle/>
          <a:p>
            <a:pPr marL="0" lvl="0" indent="0" algn="ctr">
              <a:buNone/>
            </a:pPr>
            <a:r>
              <a:rPr lang="ar-SA" sz="4400" b="1" u="sng" dirty="0" smtClean="0">
                <a:solidFill>
                  <a:srgbClr val="FF0000"/>
                </a:solidFill>
              </a:rPr>
              <a:t>[</a:t>
            </a:r>
            <a:r>
              <a:rPr lang="ar-EG" b="1" u="sng" dirty="0" smtClean="0">
                <a:solidFill>
                  <a:srgbClr val="FF0000"/>
                </a:solidFill>
              </a:rPr>
              <a:t>ب</a:t>
            </a:r>
            <a:r>
              <a:rPr lang="ar-SA" b="1" u="sng" dirty="0" smtClean="0">
                <a:solidFill>
                  <a:srgbClr val="FF0000"/>
                </a:solidFill>
              </a:rPr>
              <a:t>]- </a:t>
            </a:r>
            <a:r>
              <a:rPr lang="ar-SA" b="1" u="sng" dirty="0">
                <a:solidFill>
                  <a:srgbClr val="FF0000"/>
                </a:solidFill>
              </a:rPr>
              <a:t>مهارة </a:t>
            </a:r>
            <a:r>
              <a:rPr lang="ar-EG" b="1" u="sng" dirty="0" smtClean="0">
                <a:solidFill>
                  <a:srgbClr val="FF0000"/>
                </a:solidFill>
              </a:rPr>
              <a:t>التفاوض</a:t>
            </a:r>
            <a:endParaRPr lang="ar-EG" b="1" u="sng" dirty="0">
              <a:solidFill>
                <a:srgbClr val="FF0000"/>
              </a:solidFill>
            </a:endParaRPr>
          </a:p>
          <a:p>
            <a:pPr marL="0" lvl="0" indent="0">
              <a:buNone/>
            </a:pPr>
            <a:r>
              <a:rPr lang="ar-EG" sz="4000" b="1" u="sng" dirty="0" smtClean="0">
                <a:solidFill>
                  <a:srgbClr val="FF0000"/>
                </a:solidFill>
              </a:rPr>
              <a:t>شروط التفاوض:</a:t>
            </a:r>
          </a:p>
          <a:p>
            <a:pPr algn="just">
              <a:buFont typeface="Wingdings" panose="05000000000000000000" pitchFamily="2" charset="2"/>
              <a:buChar char="§"/>
            </a:pPr>
            <a:r>
              <a:rPr lang="ar-SA" sz="2800" b="1" dirty="0" smtClean="0">
                <a:solidFill>
                  <a:srgbClr val="0070C0"/>
                </a:solidFill>
              </a:rPr>
              <a:t>القوة </a:t>
            </a:r>
            <a:r>
              <a:rPr lang="ar-SA" sz="2800" b="1" dirty="0">
                <a:solidFill>
                  <a:srgbClr val="0070C0"/>
                </a:solidFill>
              </a:rPr>
              <a:t>التفاوضية</a:t>
            </a:r>
            <a:r>
              <a:rPr lang="en-US" sz="2800" dirty="0"/>
              <a:t>: </a:t>
            </a:r>
            <a:r>
              <a:rPr lang="ar-SA" sz="2800" dirty="0"/>
              <a:t>يقصد بها مدى السلطة التفاوضية </a:t>
            </a:r>
            <a:r>
              <a:rPr lang="ar-EG" sz="2800" dirty="0" smtClean="0"/>
              <a:t>للتفاوض.</a:t>
            </a:r>
            <a:endParaRPr lang="en-US" sz="2800" dirty="0"/>
          </a:p>
          <a:p>
            <a:pPr lvl="0" algn="just">
              <a:buFont typeface="Wingdings" panose="05000000000000000000" pitchFamily="2" charset="2"/>
              <a:buChar char="§"/>
            </a:pPr>
            <a:r>
              <a:rPr lang="ar-SA" sz="2800" b="1" dirty="0">
                <a:solidFill>
                  <a:srgbClr val="0070C0"/>
                </a:solidFill>
              </a:rPr>
              <a:t>المعلومات التفاوضية</a:t>
            </a:r>
            <a:r>
              <a:rPr lang="ar-SA" sz="2800" dirty="0"/>
              <a:t>: </a:t>
            </a:r>
            <a:r>
              <a:rPr lang="ar-EG" sz="2800" dirty="0" smtClean="0"/>
              <a:t>وهي </a:t>
            </a:r>
            <a:r>
              <a:rPr lang="ar-SA" sz="2800" dirty="0" smtClean="0"/>
              <a:t>المعلومات </a:t>
            </a:r>
            <a:r>
              <a:rPr lang="ar-SA" sz="2800" dirty="0"/>
              <a:t>الكافية </a:t>
            </a:r>
            <a:r>
              <a:rPr lang="ar-EG" sz="2800" dirty="0" smtClean="0"/>
              <a:t>عن </a:t>
            </a:r>
            <a:r>
              <a:rPr lang="ar-SA" sz="2800" dirty="0" smtClean="0"/>
              <a:t>الخصم</a:t>
            </a:r>
            <a:r>
              <a:rPr lang="ar-EG" sz="2800" dirty="0" smtClean="0"/>
              <a:t>.</a:t>
            </a:r>
            <a:endParaRPr lang="en-US" sz="2800" dirty="0"/>
          </a:p>
          <a:p>
            <a:pPr lvl="0" algn="just">
              <a:buFont typeface="Wingdings" panose="05000000000000000000" pitchFamily="2" charset="2"/>
              <a:buChar char="§"/>
            </a:pPr>
            <a:r>
              <a:rPr lang="ar-SA" sz="2800" b="1" dirty="0">
                <a:solidFill>
                  <a:srgbClr val="0070C0"/>
                </a:solidFill>
              </a:rPr>
              <a:t>القدرة </a:t>
            </a:r>
            <a:r>
              <a:rPr lang="ar-SA" sz="2800" b="1" dirty="0" smtClean="0">
                <a:solidFill>
                  <a:srgbClr val="0070C0"/>
                </a:solidFill>
              </a:rPr>
              <a:t>التفاوضية:</a:t>
            </a:r>
            <a:r>
              <a:rPr lang="ar-EG" sz="2800" b="1" dirty="0" smtClean="0">
                <a:solidFill>
                  <a:srgbClr val="0070C0"/>
                </a:solidFill>
              </a:rPr>
              <a:t> </a:t>
            </a:r>
            <a:r>
              <a:rPr lang="ar-SA" sz="2800" dirty="0" smtClean="0"/>
              <a:t>مدى </a:t>
            </a:r>
            <a:r>
              <a:rPr lang="ar-SA" sz="2800" dirty="0"/>
              <a:t>البراعة والمهارة والكفاءة </a:t>
            </a:r>
            <a:r>
              <a:rPr lang="ar-EG" sz="2800" dirty="0" smtClean="0"/>
              <a:t>في التفاوض.</a:t>
            </a:r>
            <a:endParaRPr lang="en-US" sz="2800" dirty="0"/>
          </a:p>
          <a:p>
            <a:pPr lvl="0" algn="just">
              <a:buFont typeface="Wingdings" panose="05000000000000000000" pitchFamily="2" charset="2"/>
              <a:buChar char="§"/>
            </a:pPr>
            <a:r>
              <a:rPr lang="ar-SA" sz="2800" b="1" dirty="0">
                <a:solidFill>
                  <a:srgbClr val="0070C0"/>
                </a:solidFill>
              </a:rPr>
              <a:t>الرغبة المشتركة</a:t>
            </a:r>
            <a:r>
              <a:rPr lang="ar-SA" sz="2800" dirty="0"/>
              <a:t>: </a:t>
            </a:r>
            <a:r>
              <a:rPr lang="ar-SA" sz="2800" dirty="0" smtClean="0"/>
              <a:t>توافر </a:t>
            </a:r>
            <a:r>
              <a:rPr lang="ar-SA" sz="2800" dirty="0"/>
              <a:t>رغبة حقيقية </a:t>
            </a:r>
            <a:r>
              <a:rPr lang="ar-SA" sz="2800" dirty="0" smtClean="0"/>
              <a:t>لدى </a:t>
            </a:r>
            <a:r>
              <a:rPr lang="ar-SA" sz="2800" dirty="0"/>
              <a:t>الأطراف المتفاوضة لحل </a:t>
            </a:r>
            <a:r>
              <a:rPr lang="ar-SA" sz="2800" dirty="0" smtClean="0"/>
              <a:t>مشاكله</a:t>
            </a:r>
            <a:r>
              <a:rPr lang="ar-EG" sz="2800" dirty="0" smtClean="0"/>
              <a:t>م</a:t>
            </a:r>
            <a:r>
              <a:rPr lang="ar-SA" sz="2800" dirty="0" smtClean="0"/>
              <a:t> </a:t>
            </a:r>
            <a:r>
              <a:rPr lang="ar-EG" sz="2800" dirty="0" smtClean="0"/>
              <a:t>.</a:t>
            </a:r>
            <a:endParaRPr lang="en-US" sz="2800" dirty="0"/>
          </a:p>
          <a:p>
            <a:pPr lvl="0" algn="just">
              <a:buFont typeface="Wingdings" panose="05000000000000000000" pitchFamily="2" charset="2"/>
              <a:buChar char="§"/>
            </a:pPr>
            <a:r>
              <a:rPr lang="ar-SA" sz="2800" b="1" dirty="0">
                <a:solidFill>
                  <a:srgbClr val="0070C0"/>
                </a:solidFill>
              </a:rPr>
              <a:t>المناخ المحيط</a:t>
            </a:r>
            <a:r>
              <a:rPr lang="ar-SA" sz="2800" dirty="0"/>
              <a:t>: حيث يجب أن تكون القضية التفاوضية ساخنة أي جديرة </a:t>
            </a:r>
            <a:r>
              <a:rPr lang="ar-SA" sz="2800" dirty="0" smtClean="0"/>
              <a:t>بالتفاوض</a:t>
            </a:r>
            <a:r>
              <a:rPr lang="ar-EG" sz="2800" dirty="0" smtClean="0"/>
              <a:t>.</a:t>
            </a:r>
            <a:endParaRPr lang="en-US" sz="2800"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 xmlns:p14="http://schemas.microsoft.com/office/powerpoint/2010/main" val="3109722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 calcmode="lin" valueType="num">
                                      <p:cBhvr additive="base">
                                        <p:cTn id="15"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Effect transition="in" filter="circle(in)">
                                      <p:cBhvr>
                                        <p:cTn id="25" dur="2000"/>
                                        <p:tgtEl>
                                          <p:spTgt spid="9">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9">
                                            <p:txEl>
                                              <p:pRg st="4" end="4"/>
                                            </p:txEl>
                                          </p:spTgt>
                                        </p:tgtEl>
                                        <p:attrNameLst>
                                          <p:attrName>style.visibility</p:attrName>
                                        </p:attrNameLst>
                                      </p:cBhvr>
                                      <p:to>
                                        <p:strVal val="visible"/>
                                      </p:to>
                                    </p:set>
                                    <p:animEffect transition="in" filter="barn(inVertical)">
                                      <p:cBhvr>
                                        <p:cTn id="30" dur="500"/>
                                        <p:tgtEl>
                                          <p:spTgt spid="9">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xEl>
                                              <p:pRg st="5" end="5"/>
                                            </p:txEl>
                                          </p:spTgt>
                                        </p:tgtEl>
                                        <p:attrNameLst>
                                          <p:attrName>style.visibility</p:attrName>
                                        </p:attrNameLst>
                                      </p:cBhvr>
                                      <p:to>
                                        <p:strVal val="visible"/>
                                      </p:to>
                                    </p:set>
                                    <p:anim calcmode="lin" valueType="num">
                                      <p:cBhvr additive="base">
                                        <p:cTn id="35"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9">
                                            <p:txEl>
                                              <p:pRg st="6" end="6"/>
                                            </p:txEl>
                                          </p:spTgt>
                                        </p:tgtEl>
                                        <p:attrNameLst>
                                          <p:attrName>style.visibility</p:attrName>
                                        </p:attrNameLst>
                                      </p:cBhvr>
                                      <p:to>
                                        <p:strVal val="visible"/>
                                      </p:to>
                                    </p:set>
                                    <p:animEffect transition="in" filter="fade">
                                      <p:cBhvr>
                                        <p:cTn id="41" dur="1000"/>
                                        <p:tgtEl>
                                          <p:spTgt spid="9">
                                            <p:txEl>
                                              <p:pRg st="6" end="6"/>
                                            </p:txEl>
                                          </p:spTgt>
                                        </p:tgtEl>
                                      </p:cBhvr>
                                    </p:animEffect>
                                    <p:anim calcmode="lin" valueType="num">
                                      <p:cBhvr>
                                        <p:cTn id="42" dur="1000" fill="hold"/>
                                        <p:tgtEl>
                                          <p:spTgt spid="9">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a:t>
            </a:r>
            <a:r>
              <a:rPr lang="ar-SA" sz="6000" b="1" dirty="0" smtClean="0">
                <a:solidFill>
                  <a:schemeClr val="bg1"/>
                </a:solidFill>
              </a:rPr>
              <a:t>مهارات </a:t>
            </a:r>
            <a:r>
              <a:rPr lang="ar-SA" sz="6000" b="1" dirty="0">
                <a:solidFill>
                  <a:schemeClr val="bg1"/>
                </a:solidFill>
              </a:rPr>
              <a:t>الإقناع والتفاوض</a:t>
            </a: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626755"/>
            <a:ext cx="8880921" cy="5402645"/>
          </a:xfrm>
        </p:spPr>
        <p:txBody>
          <a:bodyPr>
            <a:noAutofit/>
          </a:bodyPr>
          <a:lstStyle/>
          <a:p>
            <a:pPr marL="0" lvl="0" indent="0" algn="ctr">
              <a:buNone/>
            </a:pPr>
            <a:r>
              <a:rPr lang="ar-SA" sz="4400" b="1" u="sng" dirty="0" smtClean="0">
                <a:solidFill>
                  <a:srgbClr val="FF0000"/>
                </a:solidFill>
              </a:rPr>
              <a:t>[</a:t>
            </a:r>
            <a:r>
              <a:rPr lang="ar-EG" b="1" u="sng" dirty="0" smtClean="0">
                <a:solidFill>
                  <a:srgbClr val="FF0000"/>
                </a:solidFill>
              </a:rPr>
              <a:t>ب</a:t>
            </a:r>
            <a:r>
              <a:rPr lang="ar-SA" b="1" u="sng" dirty="0" smtClean="0">
                <a:solidFill>
                  <a:srgbClr val="FF0000"/>
                </a:solidFill>
              </a:rPr>
              <a:t>]- </a:t>
            </a:r>
            <a:r>
              <a:rPr lang="ar-SA" b="1" u="sng" dirty="0">
                <a:solidFill>
                  <a:srgbClr val="FF0000"/>
                </a:solidFill>
              </a:rPr>
              <a:t>مهارة </a:t>
            </a:r>
            <a:r>
              <a:rPr lang="ar-EG" b="1" u="sng" dirty="0" smtClean="0">
                <a:solidFill>
                  <a:srgbClr val="FF0000"/>
                </a:solidFill>
              </a:rPr>
              <a:t>التفاوض</a:t>
            </a:r>
            <a:endParaRPr lang="ar-EG" b="1" u="sng" dirty="0">
              <a:solidFill>
                <a:srgbClr val="FF0000"/>
              </a:solidFill>
            </a:endParaRPr>
          </a:p>
          <a:p>
            <a:pPr marL="0" lvl="0" indent="0">
              <a:buNone/>
            </a:pPr>
            <a:r>
              <a:rPr lang="ar-EG" sz="4000" b="1" u="sng" dirty="0" smtClean="0">
                <a:solidFill>
                  <a:srgbClr val="FF0000"/>
                </a:solidFill>
              </a:rPr>
              <a:t>خطوات عملية التفاوض:</a:t>
            </a:r>
          </a:p>
          <a:p>
            <a:pPr algn="just">
              <a:buFont typeface="Wingdings" panose="05000000000000000000" pitchFamily="2" charset="2"/>
              <a:buChar char="Ø"/>
            </a:pPr>
            <a:r>
              <a:rPr lang="ar-SA" sz="2800" b="1" dirty="0" smtClean="0">
                <a:solidFill>
                  <a:srgbClr val="0070C0"/>
                </a:solidFill>
              </a:rPr>
              <a:t>تحديد </a:t>
            </a:r>
            <a:r>
              <a:rPr lang="ar-SA" sz="2800" b="1" dirty="0">
                <a:solidFill>
                  <a:srgbClr val="0070C0"/>
                </a:solidFill>
              </a:rPr>
              <a:t>وتشخيص القضية التفاوضية</a:t>
            </a:r>
            <a:r>
              <a:rPr lang="ar-EG" sz="2800" dirty="0" smtClean="0"/>
              <a:t>.</a:t>
            </a:r>
            <a:endParaRPr lang="en-US" sz="2800" dirty="0"/>
          </a:p>
          <a:p>
            <a:pPr lvl="0" algn="just">
              <a:buFont typeface="Wingdings" panose="05000000000000000000" pitchFamily="2" charset="2"/>
              <a:buChar char="Ø"/>
            </a:pPr>
            <a:r>
              <a:rPr lang="ar-SA" sz="2800" b="1" dirty="0" smtClean="0">
                <a:solidFill>
                  <a:srgbClr val="00B050"/>
                </a:solidFill>
              </a:rPr>
              <a:t>تهيئة </a:t>
            </a:r>
            <a:r>
              <a:rPr lang="ar-SA" sz="2800" b="1" dirty="0">
                <a:solidFill>
                  <a:srgbClr val="00B050"/>
                </a:solidFill>
              </a:rPr>
              <a:t>المناخ للتفاوض</a:t>
            </a:r>
            <a:r>
              <a:rPr lang="ar-EG" sz="2800" dirty="0" smtClean="0">
                <a:solidFill>
                  <a:srgbClr val="00B050"/>
                </a:solidFill>
              </a:rPr>
              <a:t>.</a:t>
            </a:r>
            <a:endParaRPr lang="en-US" sz="2800" dirty="0">
              <a:solidFill>
                <a:srgbClr val="00B050"/>
              </a:solidFill>
            </a:endParaRPr>
          </a:p>
          <a:p>
            <a:pPr lvl="0" algn="just">
              <a:buFont typeface="Wingdings" panose="05000000000000000000" pitchFamily="2" charset="2"/>
              <a:buChar char="Ø"/>
            </a:pPr>
            <a:r>
              <a:rPr lang="ar-SA" sz="2800" b="1" dirty="0" smtClean="0">
                <a:solidFill>
                  <a:srgbClr val="C00000"/>
                </a:solidFill>
              </a:rPr>
              <a:t>قبول </a:t>
            </a:r>
            <a:r>
              <a:rPr lang="ar-SA" sz="2800" b="1" dirty="0">
                <a:solidFill>
                  <a:srgbClr val="C00000"/>
                </a:solidFill>
              </a:rPr>
              <a:t>الخصم للتفاوض</a:t>
            </a:r>
            <a:r>
              <a:rPr lang="ar-EG" sz="2800" dirty="0" smtClean="0">
                <a:solidFill>
                  <a:srgbClr val="C00000"/>
                </a:solidFill>
              </a:rPr>
              <a:t>.</a:t>
            </a:r>
            <a:endParaRPr lang="en-US" sz="2800" dirty="0">
              <a:solidFill>
                <a:srgbClr val="C00000"/>
              </a:solidFill>
            </a:endParaRPr>
          </a:p>
          <a:p>
            <a:pPr lvl="0" algn="just">
              <a:buFont typeface="Wingdings" panose="05000000000000000000" pitchFamily="2" charset="2"/>
              <a:buChar char="Ø"/>
            </a:pPr>
            <a:r>
              <a:rPr lang="ar-SA" sz="2800" b="1" dirty="0" smtClean="0">
                <a:solidFill>
                  <a:schemeClr val="accent6">
                    <a:lumMod val="75000"/>
                  </a:schemeClr>
                </a:solidFill>
              </a:rPr>
              <a:t>التمهيد </a:t>
            </a:r>
            <a:r>
              <a:rPr lang="ar-SA" sz="2800" b="1" dirty="0">
                <a:solidFill>
                  <a:schemeClr val="accent6">
                    <a:lumMod val="75000"/>
                  </a:schemeClr>
                </a:solidFill>
              </a:rPr>
              <a:t>لعملية التفاوض الفعلية والإعداد لها </a:t>
            </a:r>
            <a:r>
              <a:rPr lang="ar-SA" sz="2800" b="1" dirty="0" smtClean="0">
                <a:solidFill>
                  <a:schemeClr val="accent6">
                    <a:lumMod val="75000"/>
                  </a:schemeClr>
                </a:solidFill>
              </a:rPr>
              <a:t>تنفيذيا</a:t>
            </a:r>
            <a:r>
              <a:rPr lang="ar-EG" sz="2800" b="1" dirty="0" smtClean="0">
                <a:solidFill>
                  <a:schemeClr val="accent6">
                    <a:lumMod val="75000"/>
                  </a:schemeClr>
                </a:solidFill>
              </a:rPr>
              <a:t>.</a:t>
            </a:r>
            <a:endParaRPr lang="en-US" sz="2800" dirty="0">
              <a:solidFill>
                <a:schemeClr val="accent6">
                  <a:lumMod val="75000"/>
                </a:schemeClr>
              </a:solidFill>
            </a:endParaRPr>
          </a:p>
          <a:p>
            <a:pPr lvl="0" algn="just">
              <a:buFont typeface="Wingdings" panose="05000000000000000000" pitchFamily="2" charset="2"/>
              <a:buChar char="Ø"/>
            </a:pPr>
            <a:r>
              <a:rPr lang="ar-SA" sz="2800" b="1" dirty="0" smtClean="0">
                <a:solidFill>
                  <a:srgbClr val="7030A0"/>
                </a:solidFill>
              </a:rPr>
              <a:t>بدء </a:t>
            </a:r>
            <a:r>
              <a:rPr lang="ar-SA" sz="2800" b="1" dirty="0">
                <a:solidFill>
                  <a:srgbClr val="7030A0"/>
                </a:solidFill>
              </a:rPr>
              <a:t>جلسات التفاوض </a:t>
            </a:r>
            <a:r>
              <a:rPr lang="ar-SA" sz="2800" b="1" dirty="0" smtClean="0">
                <a:solidFill>
                  <a:srgbClr val="7030A0"/>
                </a:solidFill>
              </a:rPr>
              <a:t>الفعلية</a:t>
            </a:r>
            <a:r>
              <a:rPr lang="ar-EG" sz="2800" b="1" dirty="0" smtClean="0">
                <a:solidFill>
                  <a:srgbClr val="7030A0"/>
                </a:solidFill>
              </a:rPr>
              <a:t>.</a:t>
            </a:r>
          </a:p>
          <a:p>
            <a:pPr lvl="0" algn="just">
              <a:buFont typeface="Wingdings" panose="05000000000000000000" pitchFamily="2" charset="2"/>
              <a:buChar char="Ø"/>
            </a:pPr>
            <a:r>
              <a:rPr lang="ar-SA" sz="2800" b="1" dirty="0">
                <a:solidFill>
                  <a:srgbClr val="00B050"/>
                </a:solidFill>
              </a:rPr>
              <a:t>الوصول إلى الاتفاق النهائي وتوقيعه</a:t>
            </a:r>
            <a:endParaRPr lang="en-US" sz="2800" dirty="0">
              <a:solidFill>
                <a:srgbClr val="00B05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6146" name="Picture 2" descr="https://encrypted-tbn3.gstatic.com/images?q=tbn:ANd9GcSXGmgcHUxDF-jjYUAJdUe-2E4P0W96_Ik7r0AdgWBcB_86ZAWV"/>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51520" y="2328214"/>
            <a:ext cx="3340596" cy="246893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979885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 calcmode="lin" valueType="num">
                                      <p:cBhvr additive="base">
                                        <p:cTn id="1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 calcmode="lin" valueType="num">
                                      <p:cBhvr additive="base">
                                        <p:cTn id="21"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 calcmode="lin" valueType="num">
                                      <p:cBhvr additive="base">
                                        <p:cTn id="2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9">
                                            <p:txEl>
                                              <p:pRg st="3" end="3"/>
                                            </p:txEl>
                                          </p:spTgt>
                                        </p:tgtEl>
                                        <p:attrNameLst>
                                          <p:attrName>style.visibility</p:attrName>
                                        </p:attrNameLst>
                                      </p:cBhvr>
                                      <p:to>
                                        <p:strVal val="visible"/>
                                      </p:to>
                                    </p:set>
                                    <p:anim calcmode="lin" valueType="num">
                                      <p:cBhvr additive="base">
                                        <p:cTn id="33"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9">
                                            <p:txEl>
                                              <p:pRg st="4" end="4"/>
                                            </p:txEl>
                                          </p:spTgt>
                                        </p:tgtEl>
                                        <p:attrNameLst>
                                          <p:attrName>style.visibility</p:attrName>
                                        </p:attrNameLst>
                                      </p:cBhvr>
                                      <p:to>
                                        <p:strVal val="visible"/>
                                      </p:to>
                                    </p:set>
                                    <p:anim calcmode="lin" valueType="num">
                                      <p:cBhvr additive="base">
                                        <p:cTn id="39"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9">
                                            <p:txEl>
                                              <p:pRg st="5" end="5"/>
                                            </p:txEl>
                                          </p:spTgt>
                                        </p:tgtEl>
                                        <p:attrNameLst>
                                          <p:attrName>style.visibility</p:attrName>
                                        </p:attrNameLst>
                                      </p:cBhvr>
                                      <p:to>
                                        <p:strVal val="visible"/>
                                      </p:to>
                                    </p:set>
                                    <p:anim calcmode="lin" valueType="num">
                                      <p:cBhvr additive="base">
                                        <p:cTn id="45"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9">
                                            <p:txEl>
                                              <p:pRg st="6" end="6"/>
                                            </p:txEl>
                                          </p:spTgt>
                                        </p:tgtEl>
                                        <p:attrNameLst>
                                          <p:attrName>style.visibility</p:attrName>
                                        </p:attrNameLst>
                                      </p:cBhvr>
                                      <p:to>
                                        <p:strVal val="visible"/>
                                      </p:to>
                                    </p:set>
                                    <p:anim calcmode="lin" valueType="num">
                                      <p:cBhvr additive="base">
                                        <p:cTn id="51"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9">
                                            <p:txEl>
                                              <p:pRg st="7" end="7"/>
                                            </p:txEl>
                                          </p:spTgt>
                                        </p:tgtEl>
                                        <p:attrNameLst>
                                          <p:attrName>style.visibility</p:attrName>
                                        </p:attrNameLst>
                                      </p:cBhvr>
                                      <p:to>
                                        <p:strVal val="visible"/>
                                      </p:to>
                                    </p:set>
                                    <p:anim calcmode="lin" valueType="num">
                                      <p:cBhvr additive="base">
                                        <p:cTn id="57"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   </a:t>
            </a:r>
            <a:r>
              <a:rPr lang="ar-SA" sz="6000" b="1" dirty="0" smtClean="0">
                <a:solidFill>
                  <a:schemeClr val="bg1"/>
                </a:solidFill>
              </a:rPr>
              <a:t>مهارات </a:t>
            </a:r>
            <a:r>
              <a:rPr lang="ar-SA" sz="6000" b="1" dirty="0">
                <a:solidFill>
                  <a:schemeClr val="bg1"/>
                </a:solidFill>
              </a:rPr>
              <a:t>الإقناع والتفاوض</a:t>
            </a: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626755"/>
            <a:ext cx="8880921" cy="5402645"/>
          </a:xfrm>
        </p:spPr>
        <p:txBody>
          <a:bodyPr>
            <a:normAutofit lnSpcReduction="10000"/>
          </a:bodyPr>
          <a:lstStyle/>
          <a:p>
            <a:pPr marL="0" lvl="0" indent="0" algn="ctr">
              <a:buNone/>
            </a:pPr>
            <a:r>
              <a:rPr lang="ar-SA" sz="4400" b="1" u="sng" dirty="0" smtClean="0">
                <a:solidFill>
                  <a:srgbClr val="FF0000"/>
                </a:solidFill>
              </a:rPr>
              <a:t>[</a:t>
            </a:r>
            <a:r>
              <a:rPr lang="ar-EG" b="1" u="sng" dirty="0" smtClean="0">
                <a:solidFill>
                  <a:srgbClr val="FF0000"/>
                </a:solidFill>
              </a:rPr>
              <a:t>ب</a:t>
            </a:r>
            <a:r>
              <a:rPr lang="ar-SA" b="1" u="sng" dirty="0" smtClean="0">
                <a:solidFill>
                  <a:srgbClr val="FF0000"/>
                </a:solidFill>
              </a:rPr>
              <a:t>]- </a:t>
            </a:r>
            <a:r>
              <a:rPr lang="ar-SA" b="1" u="sng" dirty="0">
                <a:solidFill>
                  <a:srgbClr val="FF0000"/>
                </a:solidFill>
              </a:rPr>
              <a:t>مهارة </a:t>
            </a:r>
            <a:r>
              <a:rPr lang="ar-EG" b="1" u="sng" dirty="0" smtClean="0">
                <a:solidFill>
                  <a:srgbClr val="FF0000"/>
                </a:solidFill>
              </a:rPr>
              <a:t>التفاوض</a:t>
            </a:r>
            <a:endParaRPr lang="ar-EG" b="1" u="sng" dirty="0">
              <a:solidFill>
                <a:srgbClr val="FF0000"/>
              </a:solidFill>
            </a:endParaRPr>
          </a:p>
          <a:p>
            <a:pPr marL="0" lvl="0" indent="0">
              <a:buNone/>
            </a:pPr>
            <a:r>
              <a:rPr lang="ar-EG" sz="4000" b="1" u="sng" dirty="0" smtClean="0">
                <a:solidFill>
                  <a:srgbClr val="FF0000"/>
                </a:solidFill>
              </a:rPr>
              <a:t>سمات المفاوض الناجح:</a:t>
            </a:r>
          </a:p>
          <a:p>
            <a:pPr lvl="0">
              <a:buFont typeface="Wingdings" panose="05000000000000000000" pitchFamily="2" charset="2"/>
              <a:buChar char="ü"/>
            </a:pPr>
            <a:r>
              <a:rPr lang="ar-EG" sz="2800" b="1" dirty="0"/>
              <a:t>الحكم السليم على </a:t>
            </a:r>
            <a:r>
              <a:rPr lang="ar-EG" sz="2800" b="1" dirty="0" smtClean="0"/>
              <a:t>الأمور.</a:t>
            </a:r>
            <a:endParaRPr lang="en-US" sz="2800" b="1" dirty="0"/>
          </a:p>
          <a:p>
            <a:pPr lvl="0">
              <a:buFont typeface="Wingdings" panose="05000000000000000000" pitchFamily="2" charset="2"/>
              <a:buChar char="ü"/>
            </a:pPr>
            <a:r>
              <a:rPr lang="ar-EG" sz="2800" b="1" dirty="0"/>
              <a:t>الاستعداد والالتزام بالتخطيط </a:t>
            </a:r>
            <a:r>
              <a:rPr lang="ar-EG" sz="2800" b="1" dirty="0" smtClean="0"/>
              <a:t>.</a:t>
            </a:r>
            <a:endParaRPr lang="en-US" sz="2800" b="1" dirty="0"/>
          </a:p>
          <a:p>
            <a:pPr lvl="0">
              <a:buFont typeface="Wingdings" panose="05000000000000000000" pitchFamily="2" charset="2"/>
              <a:buChar char="ü"/>
            </a:pPr>
            <a:r>
              <a:rPr lang="ar-EG" sz="2800" b="1" dirty="0"/>
              <a:t>الحكمة والصبر </a:t>
            </a:r>
            <a:r>
              <a:rPr lang="ar-EG" sz="2800" b="1" dirty="0" smtClean="0"/>
              <a:t>والانتظار</a:t>
            </a:r>
            <a:r>
              <a:rPr lang="en-US" sz="2800" b="1" dirty="0" smtClean="0"/>
              <a:t>.</a:t>
            </a:r>
            <a:endParaRPr lang="en-US" sz="2800" b="1" dirty="0"/>
          </a:p>
          <a:p>
            <a:pPr lvl="0">
              <a:buFont typeface="Wingdings" panose="05000000000000000000" pitchFamily="2" charset="2"/>
              <a:buChar char="ü"/>
            </a:pPr>
            <a:r>
              <a:rPr lang="ar-EG" sz="2800" b="1" dirty="0"/>
              <a:t>القدرة على الاستماع بعقل متفتح</a:t>
            </a:r>
            <a:r>
              <a:rPr lang="en-US" sz="2800" b="1" dirty="0"/>
              <a:t>.</a:t>
            </a:r>
          </a:p>
          <a:p>
            <a:pPr lvl="0">
              <a:buFont typeface="Wingdings" panose="05000000000000000000" pitchFamily="2" charset="2"/>
              <a:buChar char="ü"/>
            </a:pPr>
            <a:r>
              <a:rPr lang="ar-EG" sz="2800" b="1" dirty="0" smtClean="0"/>
              <a:t>الشجاعة </a:t>
            </a:r>
            <a:r>
              <a:rPr lang="ar-EG" sz="2800" b="1" dirty="0"/>
              <a:t>في الاستعانة بالفريق المساعد في الوقت المناسب</a:t>
            </a:r>
            <a:r>
              <a:rPr lang="en-US" sz="2800" b="1" dirty="0"/>
              <a:t>.</a:t>
            </a:r>
          </a:p>
          <a:p>
            <a:pPr lvl="0">
              <a:buFont typeface="Wingdings" panose="05000000000000000000" pitchFamily="2" charset="2"/>
              <a:buChar char="ü"/>
            </a:pPr>
            <a:r>
              <a:rPr lang="ar-EG" sz="2800" b="1" dirty="0"/>
              <a:t>الثقة </a:t>
            </a:r>
            <a:r>
              <a:rPr lang="ar-EG" sz="2800" b="1" dirty="0" smtClean="0"/>
              <a:t>بالنفس</a:t>
            </a:r>
            <a:r>
              <a:rPr lang="en-US" sz="2800" b="1" dirty="0" smtClean="0"/>
              <a:t>.</a:t>
            </a:r>
            <a:endParaRPr lang="en-US" sz="2800" b="1" dirty="0"/>
          </a:p>
          <a:p>
            <a:pPr lvl="0">
              <a:buFont typeface="Wingdings" panose="05000000000000000000" pitchFamily="2" charset="2"/>
              <a:buChar char="ü"/>
            </a:pPr>
            <a:r>
              <a:rPr lang="ar-EG" sz="2800" b="1" dirty="0"/>
              <a:t>سرعة البديهة </a:t>
            </a:r>
            <a:r>
              <a:rPr lang="ar-EG" sz="2800" b="1" dirty="0" smtClean="0"/>
              <a:t>.</a:t>
            </a:r>
            <a:endParaRPr lang="en-US" sz="2800" b="1" dirty="0"/>
          </a:p>
          <a:p>
            <a:pPr lvl="0">
              <a:buFont typeface="Wingdings" panose="05000000000000000000" pitchFamily="2" charset="2"/>
              <a:buChar char="ü"/>
            </a:pPr>
            <a:r>
              <a:rPr lang="ar-EG" sz="2800" b="1" dirty="0" smtClean="0"/>
              <a:t>التفاوض </a:t>
            </a:r>
            <a:r>
              <a:rPr lang="ar-EG" sz="2800" b="1" dirty="0"/>
              <a:t>بفاعلية مع الطرف الآخر وكسب ثقته</a:t>
            </a:r>
            <a:r>
              <a:rPr lang="en-US" sz="2800" b="1" dirty="0" smtClean="0"/>
              <a:t>.</a:t>
            </a:r>
            <a:endParaRPr lang="en-US" sz="2800" b="1"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5124" name="Picture 4" descr="https://encrypted-tbn1.gstatic.com/images?q=tbn:ANd9GcQdnwjF84vVkoL0ea1IhFLttURvI2FAQDUQPkQPmSwydBZpl1a2"/>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b="6642"/>
          <a:stretch/>
        </p:blipFill>
        <p:spPr bwMode="auto">
          <a:xfrm>
            <a:off x="251520" y="2466001"/>
            <a:ext cx="3816424" cy="240315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798030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Effect transition="in" filter="fade">
                                      <p:cBhvr>
                                        <p:cTn id="19" dur="500"/>
                                        <p:tgtEl>
                                          <p:spTgt spid="9">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9">
                                            <p:txEl>
                                              <p:pRg st="2" end="2"/>
                                            </p:txEl>
                                          </p:spTgt>
                                        </p:tgtEl>
                                        <p:attrNameLst>
                                          <p:attrName>style.visibility</p:attrName>
                                        </p:attrNameLst>
                                      </p:cBhvr>
                                      <p:to>
                                        <p:strVal val="visible"/>
                                      </p:to>
                                    </p:set>
                                    <p:anim calcmode="lin" valueType="num">
                                      <p:cBhvr additive="base">
                                        <p:cTn id="24"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9">
                                            <p:txEl>
                                              <p:pRg st="3" end="3"/>
                                            </p:txEl>
                                          </p:spTgt>
                                        </p:tgtEl>
                                        <p:attrNameLst>
                                          <p:attrName>style.visibility</p:attrName>
                                        </p:attrNameLst>
                                      </p:cBhvr>
                                      <p:to>
                                        <p:strVal val="visible"/>
                                      </p:to>
                                    </p:set>
                                    <p:anim calcmode="lin" valueType="num">
                                      <p:cBhvr additive="base">
                                        <p:cTn id="30"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9">
                                            <p:txEl>
                                              <p:pRg st="4" end="4"/>
                                            </p:txEl>
                                          </p:spTgt>
                                        </p:tgtEl>
                                        <p:attrNameLst>
                                          <p:attrName>style.visibility</p:attrName>
                                        </p:attrNameLst>
                                      </p:cBhvr>
                                      <p:to>
                                        <p:strVal val="visible"/>
                                      </p:to>
                                    </p:set>
                                    <p:anim calcmode="lin" valueType="num">
                                      <p:cBhvr additive="base">
                                        <p:cTn id="36"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9">
                                            <p:txEl>
                                              <p:pRg st="5" end="5"/>
                                            </p:txEl>
                                          </p:spTgt>
                                        </p:tgtEl>
                                        <p:attrNameLst>
                                          <p:attrName>style.visibility</p:attrName>
                                        </p:attrNameLst>
                                      </p:cBhvr>
                                      <p:to>
                                        <p:strVal val="visible"/>
                                      </p:to>
                                    </p:set>
                                    <p:anim calcmode="lin" valueType="num">
                                      <p:cBhvr additive="base">
                                        <p:cTn id="42"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9">
                                            <p:txEl>
                                              <p:pRg st="6" end="6"/>
                                            </p:txEl>
                                          </p:spTgt>
                                        </p:tgtEl>
                                        <p:attrNameLst>
                                          <p:attrName>style.visibility</p:attrName>
                                        </p:attrNameLst>
                                      </p:cBhvr>
                                      <p:to>
                                        <p:strVal val="visible"/>
                                      </p:to>
                                    </p:set>
                                    <p:anim calcmode="lin" valueType="num">
                                      <p:cBhvr additive="base">
                                        <p:cTn id="48"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9">
                                            <p:txEl>
                                              <p:pRg st="7" end="7"/>
                                            </p:txEl>
                                          </p:spTgt>
                                        </p:tgtEl>
                                        <p:attrNameLst>
                                          <p:attrName>style.visibility</p:attrName>
                                        </p:attrNameLst>
                                      </p:cBhvr>
                                      <p:to>
                                        <p:strVal val="visible"/>
                                      </p:to>
                                    </p:set>
                                    <p:anim calcmode="lin" valueType="num">
                                      <p:cBhvr additive="base">
                                        <p:cTn id="54"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9">
                                            <p:txEl>
                                              <p:pRg st="8" end="8"/>
                                            </p:txEl>
                                          </p:spTgt>
                                        </p:tgtEl>
                                        <p:attrNameLst>
                                          <p:attrName>style.visibility</p:attrName>
                                        </p:attrNameLst>
                                      </p:cBhvr>
                                      <p:to>
                                        <p:strVal val="visible"/>
                                      </p:to>
                                    </p:set>
                                    <p:anim calcmode="lin" valueType="num">
                                      <p:cBhvr additive="base">
                                        <p:cTn id="60"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9">
                                            <p:txEl>
                                              <p:pRg st="9" end="9"/>
                                            </p:txEl>
                                          </p:spTgt>
                                        </p:tgtEl>
                                        <p:attrNameLst>
                                          <p:attrName>style.visibility</p:attrName>
                                        </p:attrNameLst>
                                      </p:cBhvr>
                                      <p:to>
                                        <p:strVal val="visible"/>
                                      </p:to>
                                    </p:set>
                                    <p:anim calcmode="lin" valueType="num">
                                      <p:cBhvr additive="base">
                                        <p:cTn id="66"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ممارسة الأنشطة اليومية</a:t>
            </a:r>
            <a:endParaRPr lang="ar-SA" dirty="0"/>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6000" dirty="0" smtClean="0"/>
              <a:t>شكراً لحسن انصاتكم</a:t>
            </a:r>
            <a:endParaRPr lang="ar-SA" sz="6000" dirty="0"/>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9" name="TextBox 18"/>
          <p:cNvSpPr txBox="1"/>
          <p:nvPr/>
        </p:nvSpPr>
        <p:spPr>
          <a:xfrm>
            <a:off x="2357422" y="2285992"/>
            <a:ext cx="5929354" cy="456535"/>
          </a:xfrm>
          <a:prstGeom prst="rect">
            <a:avLst/>
          </a:prstGeom>
          <a:noFill/>
        </p:spPr>
        <p:txBody>
          <a:bodyPr wrap="square" rtlCol="1">
            <a:spAutoFit/>
          </a:bodyPr>
          <a:lstStyle/>
          <a:p>
            <a:pPr>
              <a:lnSpc>
                <a:spcPct val="150000"/>
              </a:lnSpc>
              <a:buFont typeface="Arial" pitchFamily="34" charset="0"/>
              <a:buChar char="•"/>
            </a:pPr>
            <a:endParaRPr lang="ar-SA" dirty="0"/>
          </a:p>
        </p:txBody>
      </p:sp>
      <p:sp>
        <p:nvSpPr>
          <p:cNvPr id="9" name="TextBox 8"/>
          <p:cNvSpPr txBox="1"/>
          <p:nvPr/>
        </p:nvSpPr>
        <p:spPr>
          <a:xfrm>
            <a:off x="4427984" y="2348880"/>
            <a:ext cx="4500594" cy="658835"/>
          </a:xfrm>
          <a:prstGeom prst="rect">
            <a:avLst/>
          </a:prstGeom>
          <a:noFill/>
        </p:spPr>
        <p:txBody>
          <a:bodyPr wrap="square" rtlCol="1">
            <a:spAutoFit/>
          </a:bodyPr>
          <a:lstStyle/>
          <a:p>
            <a:pPr marL="457200" indent="-457200">
              <a:lnSpc>
                <a:spcPct val="150000"/>
              </a:lnSpc>
            </a:pPr>
            <a:endParaRPr lang="ar-SA" sz="2800" b="1" dirty="0">
              <a:solidFill>
                <a:srgbClr val="003300"/>
              </a:solidFill>
            </a:endParaRPr>
          </a:p>
        </p:txBody>
      </p:sp>
      <p:pic>
        <p:nvPicPr>
          <p:cNvPr id="14"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pic>
        <p:nvPicPr>
          <p:cNvPr id="15" name="صورة 14" descr="SAM_0280.JPG"/>
          <p:cNvPicPr>
            <a:picLocks noChangeAspect="1"/>
          </p:cNvPicPr>
          <p:nvPr/>
        </p:nvPicPr>
        <p:blipFill>
          <a:blip r:embed="rId3" cstate="print"/>
          <a:stretch>
            <a:fillRect/>
          </a:stretch>
        </p:blipFill>
        <p:spPr>
          <a:xfrm>
            <a:off x="0" y="1844824"/>
            <a:ext cx="9144000" cy="5022435"/>
          </a:xfrm>
          <a:prstGeom prst="rect">
            <a:avLst/>
          </a:prstGeom>
        </p:spPr>
      </p:pic>
      <p:sp>
        <p:nvSpPr>
          <p:cNvPr id="16" name="Flowchart: Document 3"/>
          <p:cNvSpPr/>
          <p:nvPr/>
        </p:nvSpPr>
        <p:spPr>
          <a:xfrm>
            <a:off x="15" y="5459498"/>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t>مع تحيات</a:t>
            </a:r>
          </a:p>
          <a:p>
            <a:pPr algn="ctr"/>
            <a:r>
              <a:rPr lang="ar-SA" b="1" dirty="0" smtClean="0"/>
              <a:t>قسم مهارات تطوير الذات</a:t>
            </a:r>
          </a:p>
          <a:p>
            <a:pPr algn="ctr"/>
            <a:r>
              <a:rPr lang="ar-SA" b="1" dirty="0" smtClean="0"/>
              <a:t>بعمادة السنة التحضيرية والدراسات المساندة</a:t>
            </a:r>
            <a:endParaRPr lang="ar-SA"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4">
                                            <p:txEl>
                                              <p:pRg st="0" end="0"/>
                                            </p:txEl>
                                          </p:spTgt>
                                        </p:tgtEl>
                                        <p:attrNameLst>
                                          <p:attrName>style.visibility</p:attrName>
                                        </p:attrNameLst>
                                      </p:cBhvr>
                                      <p:to>
                                        <p:strVal val="visible"/>
                                      </p:to>
                                    </p:set>
                                    <p:anim calcmode="discrete" valueType="clr">
                                      <p:cBhvr override="childStyle">
                                        <p:cTn id="7" dur="80"/>
                                        <p:tgtEl>
                                          <p:spTgt spid="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4">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32" presetClass="emph" presetSubtype="0" fill="hold" nodeType="clickEffect">
                                  <p:stCondLst>
                                    <p:cond delay="0"/>
                                  </p:stCondLst>
                                  <p:childTnLst>
                                    <p:animClr clrSpc="rgb" dir="cw">
                                      <p:cBhvr override="childStyle">
                                        <p:cTn id="13" dur="100" fill="hold"/>
                                        <p:tgtEl>
                                          <p:spTgt spid="15"/>
                                        </p:tgtEl>
                                        <p:attrNameLst>
                                          <p:attrName>style.color</p:attrName>
                                        </p:attrNameLst>
                                      </p:cBhvr>
                                      <p:to>
                                        <a:schemeClr val="accent2"/>
                                      </p:to>
                                    </p:animClr>
                                    <p:animClr clrSpc="rgb" dir="cw">
                                      <p:cBhvr>
                                        <p:cTn id="14" dur="100" fill="hold"/>
                                        <p:tgtEl>
                                          <p:spTgt spid="15"/>
                                        </p:tgtEl>
                                        <p:attrNameLst>
                                          <p:attrName>fillcolor</p:attrName>
                                        </p:attrNameLst>
                                      </p:cBhvr>
                                      <p:to>
                                        <a:schemeClr val="accent2"/>
                                      </p:to>
                                    </p:animClr>
                                    <p:set>
                                      <p:cBhvr>
                                        <p:cTn id="15" dur="100" fill="hold"/>
                                        <p:tgtEl>
                                          <p:spTgt spid="15"/>
                                        </p:tgtEl>
                                        <p:attrNameLst>
                                          <p:attrName>fill.type</p:attrName>
                                        </p:attrNameLst>
                                      </p:cBhvr>
                                      <p:to>
                                        <p:strVal val="solid"/>
                                      </p:to>
                                    </p:set>
                                    <p:set>
                                      <p:cBhvr>
                                        <p:cTn id="16" dur="100" fill="hold"/>
                                        <p:tgtEl>
                                          <p:spTgt spid="15"/>
                                        </p:tgtEl>
                                        <p:attrNameLst>
                                          <p:attrName>fill.on</p:attrName>
                                        </p:attrNameLst>
                                      </p:cBhvr>
                                      <p:to>
                                        <p:strVal val="true"/>
                                      </p:to>
                                    </p:set>
                                    <p:animRot by="120000">
                                      <p:cBhvr>
                                        <p:cTn id="17" dur="100" fill="hold">
                                          <p:stCondLst>
                                            <p:cond delay="0"/>
                                          </p:stCondLst>
                                        </p:cTn>
                                        <p:tgtEl>
                                          <p:spTgt spid="15"/>
                                        </p:tgtEl>
                                        <p:attrNameLst>
                                          <p:attrName>r</p:attrName>
                                        </p:attrNameLst>
                                      </p:cBhvr>
                                    </p:animRot>
                                    <p:animRot by="-240000">
                                      <p:cBhvr>
                                        <p:cTn id="18" dur="200" fill="hold">
                                          <p:stCondLst>
                                            <p:cond delay="200"/>
                                          </p:stCondLst>
                                        </p:cTn>
                                        <p:tgtEl>
                                          <p:spTgt spid="15"/>
                                        </p:tgtEl>
                                        <p:attrNameLst>
                                          <p:attrName>r</p:attrName>
                                        </p:attrNameLst>
                                      </p:cBhvr>
                                    </p:animRot>
                                    <p:animRot by="240000">
                                      <p:cBhvr>
                                        <p:cTn id="19" dur="200" fill="hold">
                                          <p:stCondLst>
                                            <p:cond delay="400"/>
                                          </p:stCondLst>
                                        </p:cTn>
                                        <p:tgtEl>
                                          <p:spTgt spid="15"/>
                                        </p:tgtEl>
                                        <p:attrNameLst>
                                          <p:attrName>r</p:attrName>
                                        </p:attrNameLst>
                                      </p:cBhvr>
                                    </p:animRot>
                                    <p:animRot by="-240000">
                                      <p:cBhvr>
                                        <p:cTn id="20" dur="200" fill="hold">
                                          <p:stCondLst>
                                            <p:cond delay="600"/>
                                          </p:stCondLst>
                                        </p:cTn>
                                        <p:tgtEl>
                                          <p:spTgt spid="15"/>
                                        </p:tgtEl>
                                        <p:attrNameLst>
                                          <p:attrName>r</p:attrName>
                                        </p:attrNameLst>
                                      </p:cBhvr>
                                    </p:animRot>
                                    <p:animRot by="120000">
                                      <p:cBhvr>
                                        <p:cTn id="21" dur="200" fill="hold">
                                          <p:stCondLst>
                                            <p:cond delay="800"/>
                                          </p:stCondLst>
                                        </p:cTn>
                                        <p:tgtEl>
                                          <p:spTgt spid="1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923330"/>
          </a:xfrm>
          <a:prstGeom prst="rect">
            <a:avLst/>
          </a:prstGeom>
          <a:noFill/>
        </p:spPr>
        <p:txBody>
          <a:bodyPr wrap="square" rtlCol="1">
            <a:spAutoFit/>
          </a:bodyPr>
          <a:lstStyle/>
          <a:p>
            <a:pPr algn="ctr"/>
            <a:r>
              <a:rPr lang="ar-SA" sz="5400" b="1" dirty="0" smtClean="0">
                <a:solidFill>
                  <a:schemeClr val="bg1"/>
                </a:solidFill>
              </a:rPr>
              <a:t> </a:t>
            </a:r>
            <a:r>
              <a:rPr lang="ar-EG" sz="5400" b="1" dirty="0" smtClean="0">
                <a:solidFill>
                  <a:schemeClr val="bg1"/>
                </a:solidFill>
              </a:rPr>
              <a:t>مهارة الحوار</a:t>
            </a:r>
            <a:endParaRPr lang="ar-SA" sz="5400" b="1" dirty="0">
              <a:solidFill>
                <a:schemeClr val="bg1"/>
              </a:solidFill>
            </a:endParaRPr>
          </a:p>
        </p:txBody>
      </p:sp>
      <p:sp>
        <p:nvSpPr>
          <p:cNvPr id="19" name="TextBox 18"/>
          <p:cNvSpPr txBox="1"/>
          <p:nvPr/>
        </p:nvSpPr>
        <p:spPr>
          <a:xfrm>
            <a:off x="341784" y="1412776"/>
            <a:ext cx="8460432" cy="3508653"/>
          </a:xfrm>
          <a:prstGeom prst="rect">
            <a:avLst/>
          </a:prstGeom>
          <a:noFill/>
        </p:spPr>
        <p:txBody>
          <a:bodyPr wrap="square" rtlCol="1">
            <a:spAutoFit/>
          </a:bodyPr>
          <a:lstStyle/>
          <a:p>
            <a:pPr algn="just">
              <a:lnSpc>
                <a:spcPct val="150000"/>
              </a:lnSpc>
            </a:pPr>
            <a:r>
              <a:rPr lang="ar-EG" sz="3600" b="1" u="sng" dirty="0" smtClean="0">
                <a:solidFill>
                  <a:srgbClr val="FF0000"/>
                </a:solidFill>
              </a:rPr>
              <a:t>مهارة الحوار:</a:t>
            </a:r>
          </a:p>
          <a:p>
            <a:pPr algn="just">
              <a:lnSpc>
                <a:spcPct val="150000"/>
              </a:lnSpc>
            </a:pPr>
            <a:r>
              <a:rPr lang="ar-EG" sz="2800" b="1" dirty="0" smtClean="0">
                <a:solidFill>
                  <a:srgbClr val="002060"/>
                </a:solidFill>
              </a:rPr>
              <a:t>هو </a:t>
            </a:r>
            <a:r>
              <a:rPr lang="ar-EG" sz="2800" b="1" dirty="0">
                <a:solidFill>
                  <a:srgbClr val="002060"/>
                </a:solidFill>
              </a:rPr>
              <a:t>عملية تتم بين طرفين أو أكثر ويتم من خلالها تبادل الآراء والأفكار حول موضوع معين دون وجود عوائق، مما يساعد في فهم كل منهم للآخر أو تقبل رأيه أو الوصول إلى قناعات مشتركة، أو في فهم المشكلات وحلها.</a:t>
            </a:r>
            <a:endParaRPr lang="ar-SA" sz="2800" b="1" dirty="0">
              <a:solidFill>
                <a:srgbClr val="00206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pic>
        <p:nvPicPr>
          <p:cNvPr id="3074" name="Picture 2" descr="DifficultDialogue"/>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67744" y="4437112"/>
            <a:ext cx="3600400" cy="2420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4)">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19">
                                            <p:txEl>
                                              <p:pRg st="1" end="1"/>
                                            </p:txEl>
                                          </p:spTgt>
                                        </p:tgtEl>
                                        <p:attrNameLst>
                                          <p:attrName>style.visibility</p:attrName>
                                        </p:attrNameLst>
                                      </p:cBhvr>
                                      <p:to>
                                        <p:strVal val="visible"/>
                                      </p:to>
                                    </p:set>
                                    <p:anim calcmode="discrete" valueType="clr">
                                      <p:cBhvr override="childStyle">
                                        <p:cTn id="12" dur="80"/>
                                        <p:tgtEl>
                                          <p:spTgt spid="1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9">
                                            <p:txEl>
                                              <p:pRg st="1" end="1"/>
                                            </p:txEl>
                                          </p:spTgt>
                                        </p:tgtEl>
                                        <p:attrNameLst>
                                          <p:attrName>fillcolor</p:attrName>
                                        </p:attrNameLst>
                                      </p:cBhvr>
                                      <p:tavLst>
                                        <p:tav tm="0">
                                          <p:val>
                                            <p:clrVal>
                                              <a:schemeClr val="accent2"/>
                                            </p:clrVal>
                                          </p:val>
                                        </p:tav>
                                        <p:tav tm="50000">
                                          <p:val>
                                            <p:clrVal>
                                              <a:schemeClr val="hlink"/>
                                            </p:clrVal>
                                          </p:val>
                                        </p:tav>
                                      </p:tavLst>
                                    </p:anim>
                                    <p:set>
                                      <p:cBhvr>
                                        <p:cTn id="14" dur="80"/>
                                        <p:tgtEl>
                                          <p:spTgt spid="19">
                                            <p:txEl>
                                              <p:pRg st="1" end="1"/>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nodeType="clickEffect">
                                  <p:stCondLst>
                                    <p:cond delay="0"/>
                                  </p:stCondLst>
                                  <p:iterate type="lt">
                                    <p:tmPct val="50000"/>
                                  </p:iterate>
                                  <p:childTnLst>
                                    <p:set>
                                      <p:cBhvr>
                                        <p:cTn id="18" dur="1" fill="hold">
                                          <p:stCondLst>
                                            <p:cond delay="0"/>
                                          </p:stCondLst>
                                        </p:cTn>
                                        <p:tgtEl>
                                          <p:spTgt spid="19">
                                            <p:txEl>
                                              <p:pRg st="0" end="0"/>
                                            </p:txEl>
                                          </p:spTgt>
                                        </p:tgtEl>
                                        <p:attrNameLst>
                                          <p:attrName>style.visibility</p:attrName>
                                        </p:attrNameLst>
                                      </p:cBhvr>
                                      <p:to>
                                        <p:strVal val="visible"/>
                                      </p:to>
                                    </p:set>
                                    <p:anim calcmode="discrete" valueType="clr">
                                      <p:cBhvr override="childStyle">
                                        <p:cTn id="19" dur="80"/>
                                        <p:tgtEl>
                                          <p:spTgt spid="1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9">
                                            <p:txEl>
                                              <p:pRg st="0" end="0"/>
                                            </p:txEl>
                                          </p:spTgt>
                                        </p:tgtEl>
                                        <p:attrNameLst>
                                          <p:attrName>fillcolor</p:attrName>
                                        </p:attrNameLst>
                                      </p:cBhvr>
                                      <p:tavLst>
                                        <p:tav tm="0">
                                          <p:val>
                                            <p:clrVal>
                                              <a:schemeClr val="accent2"/>
                                            </p:clrVal>
                                          </p:val>
                                        </p:tav>
                                        <p:tav tm="50000">
                                          <p:val>
                                            <p:clrVal>
                                              <a:schemeClr val="hlink"/>
                                            </p:clrVal>
                                          </p:val>
                                        </p:tav>
                                      </p:tavLst>
                                    </p:anim>
                                    <p:set>
                                      <p:cBhvr>
                                        <p:cTn id="21" dur="80"/>
                                        <p:tgtEl>
                                          <p:spTgt spid="19">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مهارة الحوار</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476564" y="1922487"/>
            <a:ext cx="8229600" cy="4674865"/>
          </a:xfrm>
        </p:spPr>
        <p:txBody>
          <a:bodyPr>
            <a:noAutofit/>
          </a:bodyPr>
          <a:lstStyle/>
          <a:p>
            <a:pPr marL="0" lvl="0" indent="0" algn="just">
              <a:buNone/>
            </a:pPr>
            <a:r>
              <a:rPr lang="ar-EG" sz="3600" b="1" u="sng" dirty="0" smtClean="0">
                <a:solidFill>
                  <a:srgbClr val="FF0000"/>
                </a:solidFill>
              </a:rPr>
              <a:t>أهداف الحوار :</a:t>
            </a:r>
          </a:p>
          <a:p>
            <a:pPr lvl="0" algn="just"/>
            <a:r>
              <a:rPr lang="ar-EG" b="1" dirty="0">
                <a:solidFill>
                  <a:srgbClr val="006800"/>
                </a:solidFill>
              </a:rPr>
              <a:t>تعديل بعض المفاهيم الخاطئة وتحسين بعض المعتقدات</a:t>
            </a:r>
            <a:r>
              <a:rPr lang="en-US" b="1" dirty="0">
                <a:solidFill>
                  <a:srgbClr val="006800"/>
                </a:solidFill>
              </a:rPr>
              <a:t>.</a:t>
            </a:r>
          </a:p>
          <a:p>
            <a:pPr lvl="0" algn="just"/>
            <a:r>
              <a:rPr lang="en-US" b="1" dirty="0">
                <a:solidFill>
                  <a:srgbClr val="0070C0"/>
                </a:solidFill>
              </a:rPr>
              <a:t> </a:t>
            </a:r>
            <a:r>
              <a:rPr lang="ar-EG" b="1" dirty="0">
                <a:solidFill>
                  <a:srgbClr val="0070C0"/>
                </a:solidFill>
              </a:rPr>
              <a:t>تهذيب وتعديل </a:t>
            </a:r>
            <a:r>
              <a:rPr lang="ar-EG" b="1" dirty="0" smtClean="0">
                <a:solidFill>
                  <a:srgbClr val="0070C0"/>
                </a:solidFill>
              </a:rPr>
              <a:t>السلوك</a:t>
            </a:r>
            <a:r>
              <a:rPr lang="en-US" b="1" dirty="0" smtClean="0">
                <a:solidFill>
                  <a:srgbClr val="0070C0"/>
                </a:solidFill>
              </a:rPr>
              <a:t>.</a:t>
            </a:r>
            <a:endParaRPr lang="en-US" b="1" dirty="0">
              <a:solidFill>
                <a:srgbClr val="0070C0"/>
              </a:solidFill>
            </a:endParaRPr>
          </a:p>
          <a:p>
            <a:pPr lvl="0" algn="just"/>
            <a:r>
              <a:rPr lang="en-US" b="1" dirty="0">
                <a:solidFill>
                  <a:srgbClr val="7030A0"/>
                </a:solidFill>
              </a:rPr>
              <a:t> </a:t>
            </a:r>
            <a:r>
              <a:rPr lang="ar-EG" b="1" dirty="0">
                <a:solidFill>
                  <a:srgbClr val="7030A0"/>
                </a:solidFill>
              </a:rPr>
              <a:t>إقناع الآخرين وتغيير التوجهات الشخصية</a:t>
            </a:r>
            <a:r>
              <a:rPr lang="en-US" b="1" dirty="0">
                <a:solidFill>
                  <a:srgbClr val="7030A0"/>
                </a:solidFill>
              </a:rPr>
              <a:t>.</a:t>
            </a:r>
          </a:p>
          <a:p>
            <a:pPr lvl="0" algn="just"/>
            <a:r>
              <a:rPr lang="en-US" b="1" dirty="0">
                <a:solidFill>
                  <a:srgbClr val="00B0F0"/>
                </a:solidFill>
              </a:rPr>
              <a:t> </a:t>
            </a:r>
            <a:r>
              <a:rPr lang="ar-EG" b="1" dirty="0">
                <a:solidFill>
                  <a:srgbClr val="00B0F0"/>
                </a:solidFill>
              </a:rPr>
              <a:t>ترويض للنفوس على تقبل </a:t>
            </a:r>
            <a:r>
              <a:rPr lang="ar-EG" b="1" dirty="0" smtClean="0">
                <a:solidFill>
                  <a:srgbClr val="00B0F0"/>
                </a:solidFill>
              </a:rPr>
              <a:t>النقد</a:t>
            </a:r>
            <a:r>
              <a:rPr lang="en-US" b="1" dirty="0" smtClean="0">
                <a:solidFill>
                  <a:srgbClr val="00B0F0"/>
                </a:solidFill>
              </a:rPr>
              <a:t>.</a:t>
            </a:r>
            <a:endParaRPr lang="en-US" b="1" dirty="0">
              <a:solidFill>
                <a:srgbClr val="00B0F0"/>
              </a:solidFill>
            </a:endParaRPr>
          </a:p>
          <a:p>
            <a:pPr lvl="0" algn="just"/>
            <a:r>
              <a:rPr lang="en-US" b="1" dirty="0">
                <a:solidFill>
                  <a:srgbClr val="00B050"/>
                </a:solidFill>
              </a:rPr>
              <a:t> </a:t>
            </a:r>
            <a:r>
              <a:rPr lang="ar-EG" b="1" dirty="0">
                <a:solidFill>
                  <a:srgbClr val="00B050"/>
                </a:solidFill>
              </a:rPr>
              <a:t>محاولة فهم الآخرين والتعرف على آرائهم </a:t>
            </a:r>
            <a:r>
              <a:rPr lang="ar-EG" b="1" dirty="0" smtClean="0">
                <a:solidFill>
                  <a:srgbClr val="00B050"/>
                </a:solidFill>
              </a:rPr>
              <a:t>.</a:t>
            </a:r>
            <a:endParaRPr lang="en-US" b="1" dirty="0">
              <a:solidFill>
                <a:srgbClr val="00B050"/>
              </a:solidFill>
            </a:endParaRPr>
          </a:p>
          <a:p>
            <a:pPr lvl="0" algn="just"/>
            <a:r>
              <a:rPr lang="en-US" b="1" dirty="0">
                <a:solidFill>
                  <a:srgbClr val="0070C0"/>
                </a:solidFill>
              </a:rPr>
              <a:t> </a:t>
            </a:r>
            <a:r>
              <a:rPr lang="ar-EG" b="1" dirty="0">
                <a:solidFill>
                  <a:srgbClr val="0070C0"/>
                </a:solidFill>
              </a:rPr>
              <a:t>الوصول إلى صيغة من التفاهم والتعايش </a:t>
            </a:r>
            <a:r>
              <a:rPr lang="ar-EG" b="1" dirty="0" smtClean="0">
                <a:solidFill>
                  <a:srgbClr val="0070C0"/>
                </a:solidFill>
              </a:rPr>
              <a:t>بين الأفراد</a:t>
            </a:r>
            <a:r>
              <a:rPr lang="en-US" b="1" dirty="0" smtClean="0">
                <a:solidFill>
                  <a:srgbClr val="0070C0"/>
                </a:solidFill>
              </a:rPr>
              <a:t>.</a:t>
            </a:r>
            <a:endParaRPr lang="en-US" b="1" dirty="0">
              <a:solidFill>
                <a:srgbClr val="0070C0"/>
              </a:solidFill>
            </a:endParaRPr>
          </a:p>
          <a:p>
            <a:pPr lvl="0" algn="just"/>
            <a:r>
              <a:rPr lang="ar-EG" b="1" dirty="0" smtClean="0">
                <a:solidFill>
                  <a:srgbClr val="C00000"/>
                </a:solidFill>
              </a:rPr>
              <a:t>تبادل </a:t>
            </a:r>
            <a:r>
              <a:rPr lang="ar-EG" b="1" dirty="0">
                <a:solidFill>
                  <a:srgbClr val="C00000"/>
                </a:solidFill>
              </a:rPr>
              <a:t>وتكامل </a:t>
            </a:r>
            <a:r>
              <a:rPr lang="ar-EG" b="1" dirty="0" smtClean="0">
                <a:solidFill>
                  <a:srgbClr val="C00000"/>
                </a:solidFill>
              </a:rPr>
              <a:t>الخبرات</a:t>
            </a:r>
            <a:r>
              <a:rPr lang="en-US" b="1" dirty="0">
                <a:solidFill>
                  <a:srgbClr val="C00000"/>
                </a:solidFill>
              </a:rPr>
              <a:t>.</a:t>
            </a:r>
          </a:p>
          <a:p>
            <a:pPr marL="0" indent="0" algn="just">
              <a:buNone/>
            </a:pPr>
            <a:endParaRPr lang="ar-EG" sz="2800"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Effect transition="in" filter="fade">
                                      <p:cBhvr>
                                        <p:cTn id="23" dur="1000"/>
                                        <p:tgtEl>
                                          <p:spTgt spid="9">
                                            <p:txEl>
                                              <p:pRg st="1" end="1"/>
                                            </p:txEl>
                                          </p:spTgt>
                                        </p:tgtEl>
                                      </p:cBhvr>
                                    </p:animEffect>
                                    <p:anim calcmode="lin" valueType="num">
                                      <p:cBhvr>
                                        <p:cTn id="2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9">
                                            <p:txEl>
                                              <p:pRg st="2" end="2"/>
                                            </p:txEl>
                                          </p:spTgt>
                                        </p:tgtEl>
                                        <p:attrNameLst>
                                          <p:attrName>style.visibility</p:attrName>
                                        </p:attrNameLst>
                                      </p:cBhvr>
                                      <p:to>
                                        <p:strVal val="visible"/>
                                      </p:to>
                                    </p:set>
                                    <p:anim calcmode="lin" valueType="num">
                                      <p:cBhvr additive="base">
                                        <p:cTn id="30"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9">
                                            <p:txEl>
                                              <p:pRg st="3" end="3"/>
                                            </p:txEl>
                                          </p:spTgt>
                                        </p:tgtEl>
                                        <p:attrNameLst>
                                          <p:attrName>style.visibility</p:attrName>
                                        </p:attrNameLst>
                                      </p:cBhvr>
                                      <p:to>
                                        <p:strVal val="visible"/>
                                      </p:to>
                                    </p:set>
                                    <p:anim calcmode="lin" valueType="num">
                                      <p:cBhvr additive="base">
                                        <p:cTn id="36"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9">
                                            <p:txEl>
                                              <p:pRg st="4" end="4"/>
                                            </p:txEl>
                                          </p:spTgt>
                                        </p:tgtEl>
                                        <p:attrNameLst>
                                          <p:attrName>style.visibility</p:attrName>
                                        </p:attrNameLst>
                                      </p:cBhvr>
                                      <p:to>
                                        <p:strVal val="visible"/>
                                      </p:to>
                                    </p:set>
                                    <p:anim calcmode="lin" valueType="num">
                                      <p:cBhvr additive="base">
                                        <p:cTn id="42"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9">
                                            <p:txEl>
                                              <p:pRg st="5" end="5"/>
                                            </p:txEl>
                                          </p:spTgt>
                                        </p:tgtEl>
                                        <p:attrNameLst>
                                          <p:attrName>style.visibility</p:attrName>
                                        </p:attrNameLst>
                                      </p:cBhvr>
                                      <p:to>
                                        <p:strVal val="visible"/>
                                      </p:to>
                                    </p:set>
                                    <p:anim calcmode="lin" valueType="num">
                                      <p:cBhvr additive="base">
                                        <p:cTn id="48"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9">
                                            <p:txEl>
                                              <p:pRg st="6" end="6"/>
                                            </p:txEl>
                                          </p:spTgt>
                                        </p:tgtEl>
                                        <p:attrNameLst>
                                          <p:attrName>style.visibility</p:attrName>
                                        </p:attrNameLst>
                                      </p:cBhvr>
                                      <p:to>
                                        <p:strVal val="visible"/>
                                      </p:to>
                                    </p:set>
                                    <p:anim calcmode="lin" valueType="num">
                                      <p:cBhvr additive="base">
                                        <p:cTn id="54"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9">
                                            <p:txEl>
                                              <p:pRg st="7" end="7"/>
                                            </p:txEl>
                                          </p:spTgt>
                                        </p:tgtEl>
                                        <p:attrNameLst>
                                          <p:attrName>style.visibility</p:attrName>
                                        </p:attrNameLst>
                                      </p:cBhvr>
                                      <p:to>
                                        <p:strVal val="visible"/>
                                      </p:to>
                                    </p:set>
                                    <p:anim calcmode="lin" valueType="num">
                                      <p:cBhvr additive="base">
                                        <p:cTn id="60"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مهارة الحوار</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476564" y="1700808"/>
            <a:ext cx="8229600" cy="4674865"/>
          </a:xfrm>
        </p:spPr>
        <p:txBody>
          <a:bodyPr>
            <a:noAutofit/>
          </a:bodyPr>
          <a:lstStyle/>
          <a:p>
            <a:pPr marL="0" lvl="0" indent="0" algn="just">
              <a:buNone/>
            </a:pPr>
            <a:r>
              <a:rPr lang="ar-EG" sz="3600" b="1" u="sng" dirty="0" smtClean="0">
                <a:solidFill>
                  <a:srgbClr val="FF0000"/>
                </a:solidFill>
              </a:rPr>
              <a:t>آداب الحوار :</a:t>
            </a:r>
          </a:p>
          <a:p>
            <a:pPr lvl="0" algn="just">
              <a:buFont typeface="Wingdings" panose="05000000000000000000" pitchFamily="2" charset="2"/>
              <a:buChar char="Ø"/>
            </a:pPr>
            <a:r>
              <a:rPr lang="ar-EG" b="1" dirty="0">
                <a:solidFill>
                  <a:srgbClr val="C00000"/>
                </a:solidFill>
              </a:rPr>
              <a:t>الإخلاص وحسن النية</a:t>
            </a:r>
            <a:r>
              <a:rPr lang="en-US" b="1" dirty="0" smtClean="0">
                <a:solidFill>
                  <a:srgbClr val="C00000"/>
                </a:solidFill>
              </a:rPr>
              <a:t>.</a:t>
            </a:r>
            <a:endParaRPr lang="en-US" b="1" dirty="0">
              <a:solidFill>
                <a:srgbClr val="C00000"/>
              </a:solidFill>
            </a:endParaRPr>
          </a:p>
          <a:p>
            <a:pPr lvl="0" algn="just">
              <a:buFont typeface="Wingdings" panose="05000000000000000000" pitchFamily="2" charset="2"/>
              <a:buChar char="Ø"/>
            </a:pPr>
            <a:r>
              <a:rPr lang="en-US" b="1" dirty="0">
                <a:solidFill>
                  <a:srgbClr val="0070C0"/>
                </a:solidFill>
              </a:rPr>
              <a:t> </a:t>
            </a:r>
            <a:r>
              <a:rPr lang="ar-EG" b="1" dirty="0">
                <a:solidFill>
                  <a:srgbClr val="0070C0"/>
                </a:solidFill>
              </a:rPr>
              <a:t>الفهم العميقٌ لموضوع </a:t>
            </a:r>
            <a:r>
              <a:rPr lang="ar-EG" b="1" dirty="0" smtClean="0">
                <a:solidFill>
                  <a:srgbClr val="0070C0"/>
                </a:solidFill>
              </a:rPr>
              <a:t>الحوار</a:t>
            </a:r>
            <a:r>
              <a:rPr lang="en-US" b="1" dirty="0" smtClean="0">
                <a:solidFill>
                  <a:srgbClr val="0070C0"/>
                </a:solidFill>
              </a:rPr>
              <a:t>.</a:t>
            </a:r>
            <a:endParaRPr lang="en-US" b="1" dirty="0">
              <a:solidFill>
                <a:srgbClr val="0070C0"/>
              </a:solidFill>
            </a:endParaRPr>
          </a:p>
          <a:p>
            <a:pPr lvl="0" algn="just">
              <a:buFont typeface="Wingdings" panose="05000000000000000000" pitchFamily="2" charset="2"/>
              <a:buChar char="Ø"/>
            </a:pPr>
            <a:r>
              <a:rPr lang="en-US" b="1" dirty="0">
                <a:solidFill>
                  <a:srgbClr val="7030A0"/>
                </a:solidFill>
              </a:rPr>
              <a:t> </a:t>
            </a:r>
            <a:r>
              <a:rPr lang="ar-EG" b="1" dirty="0">
                <a:solidFill>
                  <a:srgbClr val="7030A0"/>
                </a:solidFill>
              </a:rPr>
              <a:t>التواضع وحسن </a:t>
            </a:r>
            <a:r>
              <a:rPr lang="ar-EG" b="1" dirty="0" smtClean="0">
                <a:solidFill>
                  <a:srgbClr val="7030A0"/>
                </a:solidFill>
              </a:rPr>
              <a:t>الخلق</a:t>
            </a:r>
            <a:r>
              <a:rPr lang="en-US" b="1" dirty="0" smtClean="0">
                <a:solidFill>
                  <a:srgbClr val="7030A0"/>
                </a:solidFill>
              </a:rPr>
              <a:t>.</a:t>
            </a:r>
            <a:endParaRPr lang="en-US" b="1" dirty="0">
              <a:solidFill>
                <a:srgbClr val="7030A0"/>
              </a:solidFill>
            </a:endParaRPr>
          </a:p>
          <a:p>
            <a:pPr lvl="0" algn="just">
              <a:buFont typeface="Wingdings" panose="05000000000000000000" pitchFamily="2" charset="2"/>
              <a:buChar char="Ø"/>
            </a:pPr>
            <a:r>
              <a:rPr lang="en-US" b="1" dirty="0">
                <a:solidFill>
                  <a:srgbClr val="00B0F0"/>
                </a:solidFill>
              </a:rPr>
              <a:t> </a:t>
            </a:r>
            <a:r>
              <a:rPr lang="ar-EG" b="1" dirty="0">
                <a:solidFill>
                  <a:srgbClr val="00B0F0"/>
                </a:solidFill>
              </a:rPr>
              <a:t>الحلم </a:t>
            </a:r>
            <a:r>
              <a:rPr lang="ar-EG" b="1" dirty="0" smtClean="0">
                <a:solidFill>
                  <a:srgbClr val="00B0F0"/>
                </a:solidFill>
              </a:rPr>
              <a:t>والصبر</a:t>
            </a:r>
            <a:r>
              <a:rPr lang="en-US" b="1" dirty="0" smtClean="0">
                <a:solidFill>
                  <a:srgbClr val="00B0F0"/>
                </a:solidFill>
              </a:rPr>
              <a:t>.</a:t>
            </a:r>
            <a:endParaRPr lang="en-US" b="1" dirty="0">
              <a:solidFill>
                <a:srgbClr val="00B0F0"/>
              </a:solidFill>
            </a:endParaRPr>
          </a:p>
          <a:p>
            <a:pPr lvl="0" algn="just">
              <a:buFont typeface="Wingdings" panose="05000000000000000000" pitchFamily="2" charset="2"/>
              <a:buChar char="Ø"/>
            </a:pPr>
            <a:r>
              <a:rPr lang="en-US" b="1" dirty="0">
                <a:solidFill>
                  <a:srgbClr val="00B050"/>
                </a:solidFill>
              </a:rPr>
              <a:t> </a:t>
            </a:r>
            <a:r>
              <a:rPr lang="ar-EG" b="1" dirty="0">
                <a:solidFill>
                  <a:srgbClr val="00B050"/>
                </a:solidFill>
              </a:rPr>
              <a:t>حسن </a:t>
            </a:r>
            <a:r>
              <a:rPr lang="ar-EG" b="1" dirty="0" smtClean="0">
                <a:solidFill>
                  <a:srgbClr val="00B050"/>
                </a:solidFill>
              </a:rPr>
              <a:t>الإصغاء.</a:t>
            </a:r>
            <a:endParaRPr lang="en-US" b="1" dirty="0">
              <a:solidFill>
                <a:srgbClr val="00B050"/>
              </a:solidFill>
            </a:endParaRPr>
          </a:p>
          <a:p>
            <a:pPr lvl="0" algn="just">
              <a:buFont typeface="Wingdings" panose="05000000000000000000" pitchFamily="2" charset="2"/>
              <a:buChar char="Ø"/>
            </a:pPr>
            <a:r>
              <a:rPr lang="ar-EG" b="1" dirty="0">
                <a:solidFill>
                  <a:srgbClr val="0070C0"/>
                </a:solidFill>
              </a:rPr>
              <a:t>احترام الطرف </a:t>
            </a:r>
            <a:r>
              <a:rPr lang="ar-EG" b="1" dirty="0" smtClean="0">
                <a:solidFill>
                  <a:srgbClr val="0070C0"/>
                </a:solidFill>
              </a:rPr>
              <a:t>الآخر</a:t>
            </a:r>
            <a:r>
              <a:rPr lang="en-US" b="1" dirty="0" smtClean="0">
                <a:solidFill>
                  <a:srgbClr val="0070C0"/>
                </a:solidFill>
              </a:rPr>
              <a:t>.</a:t>
            </a:r>
            <a:endParaRPr lang="en-US" b="1" dirty="0">
              <a:solidFill>
                <a:srgbClr val="0070C0"/>
              </a:solidFill>
            </a:endParaRPr>
          </a:p>
          <a:p>
            <a:pPr lvl="0" algn="just">
              <a:buFont typeface="Wingdings" panose="05000000000000000000" pitchFamily="2" charset="2"/>
              <a:buChar char="Ø"/>
            </a:pPr>
            <a:r>
              <a:rPr lang="ar-EG" b="1" dirty="0">
                <a:solidFill>
                  <a:srgbClr val="C00000"/>
                </a:solidFill>
              </a:rPr>
              <a:t>احترام الرأي </a:t>
            </a:r>
            <a:r>
              <a:rPr lang="ar-EG" b="1" dirty="0" smtClean="0">
                <a:solidFill>
                  <a:srgbClr val="C00000"/>
                </a:solidFill>
              </a:rPr>
              <a:t>الصائب</a:t>
            </a:r>
            <a:r>
              <a:rPr lang="en-US" b="1" dirty="0" smtClean="0">
                <a:solidFill>
                  <a:srgbClr val="C00000"/>
                </a:solidFill>
              </a:rPr>
              <a:t>.</a:t>
            </a:r>
            <a:endParaRPr lang="en-US" b="1" dirty="0">
              <a:solidFill>
                <a:srgbClr val="C00000"/>
              </a:solidFill>
            </a:endParaRPr>
          </a:p>
          <a:p>
            <a:pPr marL="0" indent="0" algn="just">
              <a:buNone/>
            </a:pPr>
            <a:endParaRPr lang="ar-EG" sz="2800"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pic>
        <p:nvPicPr>
          <p:cNvPr id="4098" name="Picture 2" descr="http://www.basaer-online.com/wp-content/uploads/2013/12/182818_10150104043003324_516308323_6205676_2186587_a.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23528" y="2529436"/>
            <a:ext cx="3888432" cy="423665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808398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 calcmode="lin" valueType="num">
                                      <p:cBhvr additive="base">
                                        <p:cTn id="2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9">
                                            <p:txEl>
                                              <p:pRg st="3" end="3"/>
                                            </p:txEl>
                                          </p:spTgt>
                                        </p:tgtEl>
                                        <p:attrNameLst>
                                          <p:attrName>style.visibility</p:attrName>
                                        </p:attrNameLst>
                                      </p:cBhvr>
                                      <p:to>
                                        <p:strVal val="visible"/>
                                      </p:to>
                                    </p:set>
                                    <p:anim calcmode="lin" valueType="num">
                                      <p:cBhvr additive="base">
                                        <p:cTn id="33"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
                                            <p:txEl>
                                              <p:pRg st="3" end="3"/>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9">
                                            <p:txEl>
                                              <p:pRg st="4" end="4"/>
                                            </p:txEl>
                                          </p:spTgt>
                                        </p:tgtEl>
                                        <p:attrNameLst>
                                          <p:attrName>style.visibility</p:attrName>
                                        </p:attrNameLst>
                                      </p:cBhvr>
                                      <p:to>
                                        <p:strVal val="visible"/>
                                      </p:to>
                                    </p:set>
                                    <p:anim calcmode="lin" valueType="num">
                                      <p:cBhvr additive="base">
                                        <p:cTn id="37"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xEl>
                                              <p:pRg st="5" end="5"/>
                                            </p:txEl>
                                          </p:spTgt>
                                        </p:tgtEl>
                                        <p:attrNameLst>
                                          <p:attrName>style.visibility</p:attrName>
                                        </p:attrNameLst>
                                      </p:cBhvr>
                                      <p:to>
                                        <p:strVal val="visible"/>
                                      </p:to>
                                    </p:set>
                                    <p:anim calcmode="lin" valueType="num">
                                      <p:cBhvr additive="base">
                                        <p:cTn id="43"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5" end="5"/>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9">
                                            <p:txEl>
                                              <p:pRg st="6" end="6"/>
                                            </p:txEl>
                                          </p:spTgt>
                                        </p:tgtEl>
                                        <p:attrNameLst>
                                          <p:attrName>style.visibility</p:attrName>
                                        </p:attrNameLst>
                                      </p:cBhvr>
                                      <p:to>
                                        <p:strVal val="visible"/>
                                      </p:to>
                                    </p:set>
                                    <p:anim calcmode="lin" valueType="num">
                                      <p:cBhvr additive="base">
                                        <p:cTn id="47"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7" end="7"/>
                                            </p:txEl>
                                          </p:spTgt>
                                        </p:tgtEl>
                                        <p:attrNameLst>
                                          <p:attrName>style.visibility</p:attrName>
                                        </p:attrNameLst>
                                      </p:cBhvr>
                                      <p:to>
                                        <p:strVal val="visible"/>
                                      </p:to>
                                    </p:set>
                                    <p:anim calcmode="lin" valueType="num">
                                      <p:cBhvr additive="base">
                                        <p:cTn id="53"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مهارة الحوار</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922487"/>
            <a:ext cx="8550589" cy="4674865"/>
          </a:xfrm>
        </p:spPr>
        <p:txBody>
          <a:bodyPr>
            <a:noAutofit/>
          </a:bodyPr>
          <a:lstStyle/>
          <a:p>
            <a:pPr marL="0" lvl="0" indent="0" algn="just">
              <a:buNone/>
            </a:pPr>
            <a:r>
              <a:rPr lang="ar-EG" sz="3600" b="1" u="sng" dirty="0" smtClean="0">
                <a:solidFill>
                  <a:srgbClr val="FF0000"/>
                </a:solidFill>
              </a:rPr>
              <a:t>مراتب الحوار :</a:t>
            </a:r>
          </a:p>
          <a:p>
            <a:pPr lvl="0" algn="just"/>
            <a:r>
              <a:rPr lang="ar-EG" b="1" dirty="0">
                <a:solidFill>
                  <a:schemeClr val="tx2">
                    <a:lumMod val="60000"/>
                    <a:lumOff val="40000"/>
                  </a:schemeClr>
                </a:solidFill>
              </a:rPr>
              <a:t>المرتبة الأولى</a:t>
            </a:r>
            <a:r>
              <a:rPr lang="en-US" b="1" dirty="0">
                <a:solidFill>
                  <a:schemeClr val="tx2">
                    <a:lumMod val="60000"/>
                    <a:lumOff val="40000"/>
                  </a:schemeClr>
                </a:solidFill>
              </a:rPr>
              <a:t>) </a:t>
            </a:r>
            <a:r>
              <a:rPr lang="ar-EG" b="1" dirty="0">
                <a:solidFill>
                  <a:schemeClr val="tx2">
                    <a:lumMod val="60000"/>
                    <a:lumOff val="40000"/>
                  </a:schemeClr>
                </a:solidFill>
              </a:rPr>
              <a:t>الحوار</a:t>
            </a:r>
            <a:r>
              <a:rPr lang="en-US" b="1" dirty="0">
                <a:solidFill>
                  <a:schemeClr val="tx2">
                    <a:lumMod val="60000"/>
                    <a:lumOff val="40000"/>
                  </a:schemeClr>
                </a:solidFill>
              </a:rPr>
              <a:t> (</a:t>
            </a:r>
            <a:r>
              <a:rPr lang="ar-EG" b="1" dirty="0">
                <a:solidFill>
                  <a:schemeClr val="tx2">
                    <a:lumMod val="60000"/>
                    <a:lumOff val="40000"/>
                  </a:schemeClr>
                </a:solidFill>
              </a:rPr>
              <a:t>:</a:t>
            </a:r>
            <a:r>
              <a:rPr lang="ar-EG" b="1" dirty="0"/>
              <a:t> ويكون ب</a:t>
            </a:r>
            <a:r>
              <a:rPr lang="ar-SA" b="1" dirty="0"/>
              <a:t>ي</a:t>
            </a:r>
            <a:r>
              <a:rPr lang="ar-EG" b="1" dirty="0"/>
              <a:t>ن عالم وعالم؛ وهو أفضل المراتب</a:t>
            </a:r>
            <a:r>
              <a:rPr lang="en-US" b="1" dirty="0"/>
              <a:t>.</a:t>
            </a:r>
          </a:p>
          <a:p>
            <a:pPr lvl="0" algn="just"/>
            <a:r>
              <a:rPr lang="ar-EG" b="1" dirty="0">
                <a:solidFill>
                  <a:schemeClr val="tx2">
                    <a:lumMod val="60000"/>
                    <a:lumOff val="40000"/>
                  </a:schemeClr>
                </a:solidFill>
              </a:rPr>
              <a:t>المرتبة الثانية</a:t>
            </a:r>
            <a:r>
              <a:rPr lang="en-US" b="1" dirty="0">
                <a:solidFill>
                  <a:schemeClr val="tx2">
                    <a:lumMod val="60000"/>
                    <a:lumOff val="40000"/>
                  </a:schemeClr>
                </a:solidFill>
              </a:rPr>
              <a:t>) </a:t>
            </a:r>
            <a:r>
              <a:rPr lang="ar-EG" b="1" dirty="0">
                <a:solidFill>
                  <a:schemeClr val="tx2">
                    <a:lumMod val="60000"/>
                    <a:lumOff val="40000"/>
                  </a:schemeClr>
                </a:solidFill>
              </a:rPr>
              <a:t>الجدال</a:t>
            </a:r>
            <a:r>
              <a:rPr lang="en-US" b="1" dirty="0">
                <a:solidFill>
                  <a:schemeClr val="tx2">
                    <a:lumMod val="60000"/>
                    <a:lumOff val="40000"/>
                  </a:schemeClr>
                </a:solidFill>
              </a:rPr>
              <a:t>( </a:t>
            </a:r>
            <a:r>
              <a:rPr lang="ar-EG" b="1" dirty="0">
                <a:solidFill>
                  <a:schemeClr val="tx2">
                    <a:lumMod val="60000"/>
                    <a:lumOff val="40000"/>
                  </a:schemeClr>
                </a:solidFill>
              </a:rPr>
              <a:t>: </a:t>
            </a:r>
            <a:r>
              <a:rPr lang="ar-EG" b="1" dirty="0"/>
              <a:t>وله شكلين</a:t>
            </a:r>
            <a:r>
              <a:rPr lang="en-US" b="1" dirty="0" smtClean="0"/>
              <a:t>:</a:t>
            </a:r>
            <a:r>
              <a:rPr lang="ar-EG" b="1" dirty="0" smtClean="0"/>
              <a:t>جدال </a:t>
            </a:r>
            <a:r>
              <a:rPr lang="ar-EG" b="1" dirty="0"/>
              <a:t>مُجديّ</a:t>
            </a:r>
            <a:r>
              <a:rPr lang="en-US" b="1" dirty="0"/>
              <a:t>: </a:t>
            </a:r>
            <a:r>
              <a:rPr lang="ar-EG" b="1" dirty="0"/>
              <a:t>ويكون ب</a:t>
            </a:r>
            <a:r>
              <a:rPr lang="ar-SA" b="1" dirty="0"/>
              <a:t>ي</a:t>
            </a:r>
            <a:r>
              <a:rPr lang="ar-EG" b="1" dirty="0"/>
              <a:t>نٌ عالم </a:t>
            </a:r>
            <a:r>
              <a:rPr lang="ar-EG" b="1" dirty="0" smtClean="0"/>
              <a:t>ومتعلم، وجدال </a:t>
            </a:r>
            <a:r>
              <a:rPr lang="ar-EG" b="1" dirty="0"/>
              <a:t>عقيم</a:t>
            </a:r>
            <a:r>
              <a:rPr lang="en-US" b="1" dirty="0"/>
              <a:t>: </a:t>
            </a:r>
            <a:r>
              <a:rPr lang="ar-EG" b="1" dirty="0"/>
              <a:t>و</a:t>
            </a:r>
            <a:r>
              <a:rPr lang="ar-SA" b="1" dirty="0"/>
              <a:t>ي</a:t>
            </a:r>
            <a:r>
              <a:rPr lang="ar-EG" b="1" dirty="0"/>
              <a:t>كون ب</a:t>
            </a:r>
            <a:r>
              <a:rPr lang="ar-SA" b="1" dirty="0"/>
              <a:t>ي</a:t>
            </a:r>
            <a:r>
              <a:rPr lang="ar-EG" b="1" dirty="0"/>
              <a:t>ن عالمٍ </a:t>
            </a:r>
            <a:r>
              <a:rPr lang="ar-EG" b="1" dirty="0" smtClean="0"/>
              <a:t>ومتعالم</a:t>
            </a:r>
            <a:r>
              <a:rPr lang="en-US" b="1" dirty="0" smtClean="0"/>
              <a:t>) </a:t>
            </a:r>
            <a:r>
              <a:rPr lang="ar-EG" b="1" dirty="0" smtClean="0"/>
              <a:t>جاهل </a:t>
            </a:r>
            <a:r>
              <a:rPr lang="ar-EG" b="1" dirty="0"/>
              <a:t>معاند</a:t>
            </a:r>
            <a:r>
              <a:rPr lang="en-US" b="1" dirty="0"/>
              <a:t> (</a:t>
            </a:r>
            <a:r>
              <a:rPr lang="ar-EG" b="1" dirty="0"/>
              <a:t>وهذا الشكل هو </a:t>
            </a:r>
            <a:r>
              <a:rPr lang="en-US" b="1" dirty="0" smtClean="0"/>
              <a:t> </a:t>
            </a:r>
            <a:r>
              <a:rPr lang="ar-EG" b="1" dirty="0" smtClean="0"/>
              <a:t>السيئ</a:t>
            </a:r>
            <a:r>
              <a:rPr lang="en-US" b="1" dirty="0"/>
              <a:t>.</a:t>
            </a:r>
          </a:p>
          <a:p>
            <a:pPr lvl="0" algn="just"/>
            <a:r>
              <a:rPr lang="ar-EG" b="1" dirty="0">
                <a:solidFill>
                  <a:schemeClr val="tx2">
                    <a:lumMod val="60000"/>
                    <a:lumOff val="40000"/>
                  </a:schemeClr>
                </a:solidFill>
              </a:rPr>
              <a:t>المرتبة الثالثة</a:t>
            </a:r>
            <a:r>
              <a:rPr lang="en-US" b="1" dirty="0">
                <a:solidFill>
                  <a:schemeClr val="tx2">
                    <a:lumMod val="60000"/>
                    <a:lumOff val="40000"/>
                  </a:schemeClr>
                </a:solidFill>
              </a:rPr>
              <a:t>) </a:t>
            </a:r>
            <a:r>
              <a:rPr lang="ar-EG" b="1" dirty="0">
                <a:solidFill>
                  <a:schemeClr val="tx2">
                    <a:lumMod val="60000"/>
                    <a:lumOff val="40000"/>
                  </a:schemeClr>
                </a:solidFill>
              </a:rPr>
              <a:t>المراء</a:t>
            </a:r>
            <a:r>
              <a:rPr lang="en-US" b="1" dirty="0">
                <a:solidFill>
                  <a:schemeClr val="tx2">
                    <a:lumMod val="60000"/>
                    <a:lumOff val="40000"/>
                  </a:schemeClr>
                </a:solidFill>
              </a:rPr>
              <a:t> (</a:t>
            </a:r>
            <a:r>
              <a:rPr lang="ar-EG" b="1" dirty="0">
                <a:solidFill>
                  <a:schemeClr val="tx2">
                    <a:lumMod val="60000"/>
                    <a:lumOff val="40000"/>
                  </a:schemeClr>
                </a:solidFill>
              </a:rPr>
              <a:t>:</a:t>
            </a:r>
            <a:r>
              <a:rPr lang="ar-EG" b="1" dirty="0"/>
              <a:t> ويكون ب</a:t>
            </a:r>
            <a:r>
              <a:rPr lang="ar-SA" b="1" dirty="0"/>
              <a:t>ي</a:t>
            </a:r>
            <a:r>
              <a:rPr lang="ar-EG" b="1" dirty="0"/>
              <a:t>ن جاهل وجاهل، كأن يكون الموضوع ف</a:t>
            </a:r>
            <a:r>
              <a:rPr lang="ar-SA" b="1" dirty="0"/>
              <a:t>ي </a:t>
            </a:r>
            <a:r>
              <a:rPr lang="ar-EG" b="1" dirty="0"/>
              <a:t>أمور الغيب أو ما استأثر الله بعلمه</a:t>
            </a:r>
            <a:r>
              <a:rPr lang="en-US" b="1" dirty="0"/>
              <a:t>)</a:t>
            </a:r>
            <a:r>
              <a:rPr lang="ar-EG" b="1" dirty="0"/>
              <a:t> كالروح</a:t>
            </a:r>
            <a:r>
              <a:rPr lang="en-US" b="1" dirty="0"/>
              <a:t> </a:t>
            </a:r>
            <a:r>
              <a:rPr lang="en-US" b="1" dirty="0" smtClean="0"/>
              <a:t>(</a:t>
            </a:r>
            <a:r>
              <a:rPr lang="ar-EG" b="1" dirty="0" smtClean="0"/>
              <a:t> وهو </a:t>
            </a:r>
            <a:r>
              <a:rPr lang="en-US" b="1" dirty="0" smtClean="0"/>
              <a:t> </a:t>
            </a:r>
            <a:r>
              <a:rPr lang="ar-EG" b="1" dirty="0" smtClean="0"/>
              <a:t>الأسوأ</a:t>
            </a:r>
            <a:r>
              <a:rPr lang="en-US" b="1" dirty="0" smtClean="0"/>
              <a:t>.</a:t>
            </a:r>
            <a:endParaRPr lang="en-US" b="1" dirty="0"/>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 xmlns:p14="http://schemas.microsoft.com/office/powerpoint/2010/main" val="286401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 calcmode="lin" valueType="num">
                                      <p:cBhvr additive="base">
                                        <p:cTn id="3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مهارة الحوار</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922487"/>
            <a:ext cx="8550589" cy="4674865"/>
          </a:xfrm>
        </p:spPr>
        <p:txBody>
          <a:bodyPr>
            <a:normAutofit fontScale="85000" lnSpcReduction="20000"/>
          </a:bodyPr>
          <a:lstStyle/>
          <a:p>
            <a:pPr marL="0" lvl="0" indent="0" algn="just">
              <a:buNone/>
            </a:pPr>
            <a:r>
              <a:rPr lang="ar-EG" sz="5200" b="1" u="sng" dirty="0" smtClean="0">
                <a:solidFill>
                  <a:srgbClr val="FF0000"/>
                </a:solidFill>
              </a:rPr>
              <a:t>سمات المحاور الجيد :</a:t>
            </a:r>
          </a:p>
          <a:p>
            <a:pPr marL="0" lvl="0" indent="0" algn="just">
              <a:buNone/>
            </a:pPr>
            <a:r>
              <a:rPr lang="ar-EG" sz="3300" b="1" dirty="0" smtClean="0">
                <a:solidFill>
                  <a:schemeClr val="tx2">
                    <a:lumMod val="60000"/>
                    <a:lumOff val="40000"/>
                  </a:schemeClr>
                </a:solidFill>
              </a:rPr>
              <a:t>1-</a:t>
            </a:r>
            <a:r>
              <a:rPr lang="ar-SA" sz="3300" b="1" dirty="0" smtClean="0">
                <a:solidFill>
                  <a:schemeClr val="tx2">
                    <a:lumMod val="60000"/>
                    <a:lumOff val="40000"/>
                  </a:schemeClr>
                </a:solidFill>
              </a:rPr>
              <a:t> العلم</a:t>
            </a:r>
            <a:r>
              <a:rPr lang="ar-EG" sz="3300" b="1" dirty="0" smtClean="0">
                <a:solidFill>
                  <a:schemeClr val="tx2">
                    <a:lumMod val="60000"/>
                    <a:lumOff val="40000"/>
                  </a:schemeClr>
                </a:solidFill>
              </a:rPr>
              <a:t>.                                       </a:t>
            </a:r>
            <a:r>
              <a:rPr lang="ar-EG" sz="3300" b="1" dirty="0" smtClean="0">
                <a:solidFill>
                  <a:srgbClr val="7030A0"/>
                </a:solidFill>
              </a:rPr>
              <a:t>2-</a:t>
            </a:r>
            <a:r>
              <a:rPr lang="ar-SA" sz="3300" b="1" dirty="0" smtClean="0">
                <a:solidFill>
                  <a:srgbClr val="7030A0"/>
                </a:solidFill>
              </a:rPr>
              <a:t> إخلاص النية لله تعالي</a:t>
            </a:r>
            <a:r>
              <a:rPr lang="ar-EG" sz="3300" b="1" dirty="0" smtClean="0">
                <a:solidFill>
                  <a:srgbClr val="7030A0"/>
                </a:solidFill>
              </a:rPr>
              <a:t>.</a:t>
            </a:r>
          </a:p>
          <a:p>
            <a:pPr marL="0" lvl="0" indent="0" algn="just">
              <a:buNone/>
            </a:pPr>
            <a:r>
              <a:rPr lang="ar-EG" sz="3300" b="1" dirty="0" smtClean="0">
                <a:solidFill>
                  <a:schemeClr val="accent6">
                    <a:lumMod val="75000"/>
                  </a:schemeClr>
                </a:solidFill>
              </a:rPr>
              <a:t>3-</a:t>
            </a:r>
            <a:r>
              <a:rPr lang="ar-SA" sz="3300" b="1" dirty="0" smtClean="0">
                <a:solidFill>
                  <a:schemeClr val="accent6">
                    <a:lumMod val="75000"/>
                  </a:schemeClr>
                </a:solidFill>
              </a:rPr>
              <a:t> فهم نفسية وطبيعة الطرف الآخر</a:t>
            </a:r>
            <a:r>
              <a:rPr lang="ar-EG" sz="3300" b="1" dirty="0" smtClean="0">
                <a:solidFill>
                  <a:schemeClr val="accent6">
                    <a:lumMod val="75000"/>
                  </a:schemeClr>
                </a:solidFill>
              </a:rPr>
              <a:t>.       </a:t>
            </a:r>
            <a:r>
              <a:rPr lang="ar-EG" sz="3300" b="1" dirty="0" smtClean="0">
                <a:solidFill>
                  <a:srgbClr val="00B050"/>
                </a:solidFill>
              </a:rPr>
              <a:t>4-</a:t>
            </a:r>
            <a:r>
              <a:rPr lang="ar-SA" sz="3300" b="1" dirty="0" smtClean="0">
                <a:solidFill>
                  <a:srgbClr val="00B050"/>
                </a:solidFill>
              </a:rPr>
              <a:t> حسن الخطاب</a:t>
            </a:r>
            <a:r>
              <a:rPr lang="ar-EG" sz="3300" b="1" dirty="0" smtClean="0">
                <a:solidFill>
                  <a:srgbClr val="00B050"/>
                </a:solidFill>
              </a:rPr>
              <a:t>.</a:t>
            </a:r>
          </a:p>
          <a:p>
            <a:pPr marL="0" lvl="0" indent="0" algn="just">
              <a:buNone/>
            </a:pPr>
            <a:r>
              <a:rPr lang="ar-EG" sz="3300" b="1" dirty="0" smtClean="0">
                <a:solidFill>
                  <a:srgbClr val="C00000"/>
                </a:solidFill>
              </a:rPr>
              <a:t>5-</a:t>
            </a:r>
            <a:r>
              <a:rPr lang="ar-SA" sz="3300" b="1" dirty="0" smtClean="0">
                <a:solidFill>
                  <a:srgbClr val="C00000"/>
                </a:solidFill>
              </a:rPr>
              <a:t> حسن الاستماع</a:t>
            </a:r>
            <a:r>
              <a:rPr lang="ar-EG" sz="3300" b="1" dirty="0" smtClean="0">
                <a:solidFill>
                  <a:srgbClr val="C00000"/>
                </a:solidFill>
              </a:rPr>
              <a:t>.                           6-</a:t>
            </a:r>
            <a:r>
              <a:rPr lang="ar-SA" sz="3300" b="1" dirty="0" smtClean="0">
                <a:solidFill>
                  <a:srgbClr val="C00000"/>
                </a:solidFill>
              </a:rPr>
              <a:t> قبول الحق</a:t>
            </a:r>
            <a:r>
              <a:rPr lang="ar-EG" sz="3300" b="1" dirty="0" smtClean="0">
                <a:solidFill>
                  <a:srgbClr val="C00000"/>
                </a:solidFill>
              </a:rPr>
              <a:t>.</a:t>
            </a:r>
          </a:p>
          <a:p>
            <a:pPr marL="0" lvl="0" indent="0" algn="just">
              <a:buNone/>
            </a:pPr>
            <a:r>
              <a:rPr lang="ar-EG" sz="3300" b="1" dirty="0" smtClean="0">
                <a:solidFill>
                  <a:schemeClr val="tx2">
                    <a:lumMod val="60000"/>
                    <a:lumOff val="40000"/>
                  </a:schemeClr>
                </a:solidFill>
              </a:rPr>
              <a:t>7-</a:t>
            </a:r>
            <a:r>
              <a:rPr lang="ar-SA" sz="3300" b="1" dirty="0" smtClean="0">
                <a:solidFill>
                  <a:schemeClr val="tx2">
                    <a:lumMod val="60000"/>
                    <a:lumOff val="40000"/>
                  </a:schemeClr>
                </a:solidFill>
              </a:rPr>
              <a:t> أن يكون الكلام في حدود الموضوع المطروح</a:t>
            </a:r>
            <a:r>
              <a:rPr lang="ar-EG" sz="3300" b="1" dirty="0" smtClean="0">
                <a:solidFill>
                  <a:schemeClr val="tx2">
                    <a:lumMod val="60000"/>
                    <a:lumOff val="40000"/>
                  </a:schemeClr>
                </a:solidFill>
              </a:rPr>
              <a:t>.</a:t>
            </a:r>
          </a:p>
          <a:p>
            <a:pPr marL="0" lvl="0" indent="0" algn="just">
              <a:buNone/>
            </a:pPr>
            <a:r>
              <a:rPr lang="ar-EG" sz="3300" b="1" dirty="0" smtClean="0">
                <a:solidFill>
                  <a:srgbClr val="7030A0"/>
                </a:solidFill>
              </a:rPr>
              <a:t>8- البعد عن اللجج.                          9- البعد عن الإعجاب بالنفس.</a:t>
            </a:r>
          </a:p>
          <a:p>
            <a:pPr marL="0" lvl="0" indent="0" algn="just">
              <a:buNone/>
            </a:pPr>
            <a:r>
              <a:rPr lang="ar-EG" sz="3300" b="1" dirty="0" smtClean="0">
                <a:solidFill>
                  <a:srgbClr val="C00000"/>
                </a:solidFill>
              </a:rPr>
              <a:t>10- التروي وعدم الاستعجال.             </a:t>
            </a:r>
            <a:r>
              <a:rPr lang="ar-EG" sz="3300" b="1" dirty="0" smtClean="0">
                <a:solidFill>
                  <a:srgbClr val="00B050"/>
                </a:solidFill>
              </a:rPr>
              <a:t>11- الرغبة في الحوار.</a:t>
            </a:r>
          </a:p>
          <a:p>
            <a:pPr marL="0" lvl="0" indent="0" algn="just">
              <a:buNone/>
            </a:pPr>
            <a:r>
              <a:rPr lang="ar-EG" sz="3300" b="1" dirty="0" smtClean="0">
                <a:solidFill>
                  <a:srgbClr val="006800"/>
                </a:solidFill>
              </a:rPr>
              <a:t>12- الإعداد الجيد لموضوع الحوار.      </a:t>
            </a:r>
            <a:r>
              <a:rPr lang="ar-EG" sz="3300" b="1" dirty="0" smtClean="0">
                <a:solidFill>
                  <a:srgbClr val="0070C0"/>
                </a:solidFill>
              </a:rPr>
              <a:t>13- الانصات الجيد.</a:t>
            </a:r>
          </a:p>
          <a:p>
            <a:pPr marL="0" lvl="0" indent="0" algn="just">
              <a:buNone/>
            </a:pPr>
            <a:r>
              <a:rPr lang="ar-EG" sz="3300" b="1" dirty="0" smtClean="0">
                <a:solidFill>
                  <a:srgbClr val="7030A0"/>
                </a:solidFill>
              </a:rPr>
              <a:t>14- بداية الحوار.                         </a:t>
            </a:r>
            <a:r>
              <a:rPr lang="ar-EG" sz="3300" b="1" dirty="0" smtClean="0">
                <a:solidFill>
                  <a:srgbClr val="C00000"/>
                </a:solidFill>
              </a:rPr>
              <a:t>15- الموضوعية.</a:t>
            </a:r>
          </a:p>
          <a:p>
            <a:pPr marL="0" lvl="0" indent="0" algn="just">
              <a:buNone/>
            </a:pPr>
            <a:r>
              <a:rPr lang="ar-EG" sz="3300" b="1" dirty="0" smtClean="0">
                <a:solidFill>
                  <a:srgbClr val="00B050"/>
                </a:solidFill>
              </a:rPr>
              <a:t>16- الصدق والأمانة.                     </a:t>
            </a:r>
            <a:r>
              <a:rPr lang="ar-EG" sz="3300" b="1" dirty="0" smtClean="0">
                <a:solidFill>
                  <a:schemeClr val="accent6">
                    <a:lumMod val="75000"/>
                  </a:schemeClr>
                </a:solidFill>
              </a:rPr>
              <a:t>17- الاتزان العاطفي.</a:t>
            </a:r>
            <a:endParaRPr lang="ar-EG" sz="3300" b="1" u="sng" dirty="0" smtClean="0">
              <a:solidFill>
                <a:schemeClr val="accent6">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 xmlns:p14="http://schemas.microsoft.com/office/powerpoint/2010/main" val="4126163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9">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9">
                                            <p:txEl>
                                              <p:pRg st="4" end="4"/>
                                            </p:txEl>
                                          </p:spTgt>
                                        </p:tgtEl>
                                        <p:attrNameLst>
                                          <p:attrName>ppt_w</p:attrName>
                                        </p:attrNameLst>
                                      </p:cBhvr>
                                    </p:anim>
                                    <p:anim by="(#ppt_w*0.50)" calcmode="lin" valueType="num">
                                      <p:cBhvr>
                                        <p:cTn id="48" dur="250" decel="50000" autoRev="1" fill="hold">
                                          <p:stCondLst>
                                            <p:cond delay="0"/>
                                          </p:stCondLst>
                                        </p:cTn>
                                        <p:tgtEl>
                                          <p:spTgt spid="9">
                                            <p:txEl>
                                              <p:pRg st="4" end="4"/>
                                            </p:txEl>
                                          </p:spTgt>
                                        </p:tgtEl>
                                        <p:attrNameLst>
                                          <p:attrName>ppt_x</p:attrName>
                                        </p:attrNameLst>
                                      </p:cBhvr>
                                    </p:anim>
                                    <p:anim from="(-#ppt_h/2)" to="(#ppt_y)" calcmode="lin" valueType="num">
                                      <p:cBhvr>
                                        <p:cTn id="49" dur="500" fill="hold">
                                          <p:stCondLst>
                                            <p:cond delay="0"/>
                                          </p:stCondLst>
                                        </p:cTn>
                                        <p:tgtEl>
                                          <p:spTgt spid="9">
                                            <p:txEl>
                                              <p:pRg st="4" end="4"/>
                                            </p:txEl>
                                          </p:spTgt>
                                        </p:tgtEl>
                                        <p:attrNameLst>
                                          <p:attrName>ppt_y</p:attrName>
                                        </p:attrNameLst>
                                      </p:cBhvr>
                                    </p:anim>
                                    <p:animRot by="21600000">
                                      <p:cBhvr>
                                        <p:cTn id="50" dur="500" fill="hold">
                                          <p:stCondLst>
                                            <p:cond delay="0"/>
                                          </p:stCondLst>
                                        </p:cTn>
                                        <p:tgtEl>
                                          <p:spTgt spid="9">
                                            <p:txEl>
                                              <p:pRg st="4" end="4"/>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56" presetClass="entr" presetSubtype="0" fill="hold" nodeType="clickEffect">
                                  <p:stCondLst>
                                    <p:cond delay="0"/>
                                  </p:stCondLst>
                                  <p:iterate type="lt">
                                    <p:tmPct val="10000"/>
                                  </p:iterate>
                                  <p:childTnLst>
                                    <p:set>
                                      <p:cBhvr>
                                        <p:cTn id="54" dur="1" fill="hold">
                                          <p:stCondLst>
                                            <p:cond delay="0"/>
                                          </p:stCondLst>
                                        </p:cTn>
                                        <p:tgtEl>
                                          <p:spTgt spid="9">
                                            <p:txEl>
                                              <p:pRg st="5" end="5"/>
                                            </p:txEl>
                                          </p:spTgt>
                                        </p:tgtEl>
                                        <p:attrNameLst>
                                          <p:attrName>style.visibility</p:attrName>
                                        </p:attrNameLst>
                                      </p:cBhvr>
                                      <p:to>
                                        <p:strVal val="visible"/>
                                      </p:to>
                                    </p:set>
                                    <p:anim by="(-#ppt_w*2)" calcmode="lin" valueType="num">
                                      <p:cBhvr rctx="PPT">
                                        <p:cTn id="55" dur="250" autoRev="1" fill="hold">
                                          <p:stCondLst>
                                            <p:cond delay="0"/>
                                          </p:stCondLst>
                                        </p:cTn>
                                        <p:tgtEl>
                                          <p:spTgt spid="9">
                                            <p:txEl>
                                              <p:pRg st="5" end="5"/>
                                            </p:txEl>
                                          </p:spTgt>
                                        </p:tgtEl>
                                        <p:attrNameLst>
                                          <p:attrName>ppt_w</p:attrName>
                                        </p:attrNameLst>
                                      </p:cBhvr>
                                    </p:anim>
                                    <p:anim by="(#ppt_w*0.50)" calcmode="lin" valueType="num">
                                      <p:cBhvr>
                                        <p:cTn id="56" dur="250" decel="50000" autoRev="1" fill="hold">
                                          <p:stCondLst>
                                            <p:cond delay="0"/>
                                          </p:stCondLst>
                                        </p:cTn>
                                        <p:tgtEl>
                                          <p:spTgt spid="9">
                                            <p:txEl>
                                              <p:pRg st="5" end="5"/>
                                            </p:txEl>
                                          </p:spTgt>
                                        </p:tgtEl>
                                        <p:attrNameLst>
                                          <p:attrName>ppt_x</p:attrName>
                                        </p:attrNameLst>
                                      </p:cBhvr>
                                    </p:anim>
                                    <p:anim from="(-#ppt_h/2)" to="(#ppt_y)" calcmode="lin" valueType="num">
                                      <p:cBhvr>
                                        <p:cTn id="57" dur="500" fill="hold">
                                          <p:stCondLst>
                                            <p:cond delay="0"/>
                                          </p:stCondLst>
                                        </p:cTn>
                                        <p:tgtEl>
                                          <p:spTgt spid="9">
                                            <p:txEl>
                                              <p:pRg st="5" end="5"/>
                                            </p:txEl>
                                          </p:spTgt>
                                        </p:tgtEl>
                                        <p:attrNameLst>
                                          <p:attrName>ppt_y</p:attrName>
                                        </p:attrNameLst>
                                      </p:cBhvr>
                                    </p:anim>
                                    <p:animRot by="21600000">
                                      <p:cBhvr>
                                        <p:cTn id="58" dur="500" fill="hold">
                                          <p:stCondLst>
                                            <p:cond delay="0"/>
                                          </p:stCondLst>
                                        </p:cTn>
                                        <p:tgtEl>
                                          <p:spTgt spid="9">
                                            <p:txEl>
                                              <p:pRg st="5" end="5"/>
                                            </p:txEl>
                                          </p:spTgt>
                                        </p:tgtEl>
                                        <p:attrNameLst>
                                          <p:attrName>r</p:attrName>
                                        </p:attrNameLst>
                                      </p:cBhvr>
                                    </p:animRot>
                                  </p:childTnLst>
                                </p:cTn>
                              </p:par>
                            </p:childTnLst>
                          </p:cTn>
                        </p:par>
                      </p:childTnLst>
                    </p:cTn>
                  </p:par>
                  <p:par>
                    <p:cTn id="59" fill="hold">
                      <p:stCondLst>
                        <p:cond delay="indefinite"/>
                      </p:stCondLst>
                      <p:childTnLst>
                        <p:par>
                          <p:cTn id="60" fill="hold">
                            <p:stCondLst>
                              <p:cond delay="0"/>
                            </p:stCondLst>
                            <p:childTnLst>
                              <p:par>
                                <p:cTn id="61" presetID="56" presetClass="entr" presetSubtype="0" fill="hold" nodeType="clickEffect">
                                  <p:stCondLst>
                                    <p:cond delay="0"/>
                                  </p:stCondLst>
                                  <p:iterate type="lt">
                                    <p:tmPct val="10000"/>
                                  </p:iterate>
                                  <p:childTnLst>
                                    <p:set>
                                      <p:cBhvr>
                                        <p:cTn id="62" dur="1" fill="hold">
                                          <p:stCondLst>
                                            <p:cond delay="0"/>
                                          </p:stCondLst>
                                        </p:cTn>
                                        <p:tgtEl>
                                          <p:spTgt spid="9">
                                            <p:txEl>
                                              <p:pRg st="6" end="6"/>
                                            </p:txEl>
                                          </p:spTgt>
                                        </p:tgtEl>
                                        <p:attrNameLst>
                                          <p:attrName>style.visibility</p:attrName>
                                        </p:attrNameLst>
                                      </p:cBhvr>
                                      <p:to>
                                        <p:strVal val="visible"/>
                                      </p:to>
                                    </p:set>
                                    <p:anim by="(-#ppt_w*2)" calcmode="lin" valueType="num">
                                      <p:cBhvr rctx="PPT">
                                        <p:cTn id="63" dur="250" autoRev="1" fill="hold">
                                          <p:stCondLst>
                                            <p:cond delay="0"/>
                                          </p:stCondLst>
                                        </p:cTn>
                                        <p:tgtEl>
                                          <p:spTgt spid="9">
                                            <p:txEl>
                                              <p:pRg st="6" end="6"/>
                                            </p:txEl>
                                          </p:spTgt>
                                        </p:tgtEl>
                                        <p:attrNameLst>
                                          <p:attrName>ppt_w</p:attrName>
                                        </p:attrNameLst>
                                      </p:cBhvr>
                                    </p:anim>
                                    <p:anim by="(#ppt_w*0.50)" calcmode="lin" valueType="num">
                                      <p:cBhvr>
                                        <p:cTn id="64" dur="250" decel="50000" autoRev="1" fill="hold">
                                          <p:stCondLst>
                                            <p:cond delay="0"/>
                                          </p:stCondLst>
                                        </p:cTn>
                                        <p:tgtEl>
                                          <p:spTgt spid="9">
                                            <p:txEl>
                                              <p:pRg st="6" end="6"/>
                                            </p:txEl>
                                          </p:spTgt>
                                        </p:tgtEl>
                                        <p:attrNameLst>
                                          <p:attrName>ppt_x</p:attrName>
                                        </p:attrNameLst>
                                      </p:cBhvr>
                                    </p:anim>
                                    <p:anim from="(-#ppt_h/2)" to="(#ppt_y)" calcmode="lin" valueType="num">
                                      <p:cBhvr>
                                        <p:cTn id="65" dur="500" fill="hold">
                                          <p:stCondLst>
                                            <p:cond delay="0"/>
                                          </p:stCondLst>
                                        </p:cTn>
                                        <p:tgtEl>
                                          <p:spTgt spid="9">
                                            <p:txEl>
                                              <p:pRg st="6" end="6"/>
                                            </p:txEl>
                                          </p:spTgt>
                                        </p:tgtEl>
                                        <p:attrNameLst>
                                          <p:attrName>ppt_y</p:attrName>
                                        </p:attrNameLst>
                                      </p:cBhvr>
                                    </p:anim>
                                    <p:animRot by="21600000">
                                      <p:cBhvr>
                                        <p:cTn id="66" dur="500" fill="hold">
                                          <p:stCondLst>
                                            <p:cond delay="0"/>
                                          </p:stCondLst>
                                        </p:cTn>
                                        <p:tgtEl>
                                          <p:spTgt spid="9">
                                            <p:txEl>
                                              <p:pRg st="6" end="6"/>
                                            </p:txEl>
                                          </p:spTgt>
                                        </p:tgtEl>
                                        <p:attrNameLst>
                                          <p:attrName>r</p:attrName>
                                        </p:attrNameLst>
                                      </p:cBhvr>
                                    </p:animRot>
                                  </p:childTnLst>
                                </p:cTn>
                              </p:par>
                            </p:childTnLst>
                          </p:cTn>
                        </p:par>
                      </p:childTnLst>
                    </p:cTn>
                  </p:par>
                  <p:par>
                    <p:cTn id="67" fill="hold">
                      <p:stCondLst>
                        <p:cond delay="indefinite"/>
                      </p:stCondLst>
                      <p:childTnLst>
                        <p:par>
                          <p:cTn id="68" fill="hold">
                            <p:stCondLst>
                              <p:cond delay="0"/>
                            </p:stCondLst>
                            <p:childTnLst>
                              <p:par>
                                <p:cTn id="69" presetID="56" presetClass="entr" presetSubtype="0" fill="hold" nodeType="clickEffect">
                                  <p:stCondLst>
                                    <p:cond delay="0"/>
                                  </p:stCondLst>
                                  <p:iterate type="lt">
                                    <p:tmPct val="10000"/>
                                  </p:iterate>
                                  <p:childTnLst>
                                    <p:set>
                                      <p:cBhvr>
                                        <p:cTn id="70" dur="1" fill="hold">
                                          <p:stCondLst>
                                            <p:cond delay="0"/>
                                          </p:stCondLst>
                                        </p:cTn>
                                        <p:tgtEl>
                                          <p:spTgt spid="9">
                                            <p:txEl>
                                              <p:pRg st="7" end="7"/>
                                            </p:txEl>
                                          </p:spTgt>
                                        </p:tgtEl>
                                        <p:attrNameLst>
                                          <p:attrName>style.visibility</p:attrName>
                                        </p:attrNameLst>
                                      </p:cBhvr>
                                      <p:to>
                                        <p:strVal val="visible"/>
                                      </p:to>
                                    </p:set>
                                    <p:anim by="(-#ppt_w*2)" calcmode="lin" valueType="num">
                                      <p:cBhvr rctx="PPT">
                                        <p:cTn id="71" dur="250" autoRev="1" fill="hold">
                                          <p:stCondLst>
                                            <p:cond delay="0"/>
                                          </p:stCondLst>
                                        </p:cTn>
                                        <p:tgtEl>
                                          <p:spTgt spid="9">
                                            <p:txEl>
                                              <p:pRg st="7" end="7"/>
                                            </p:txEl>
                                          </p:spTgt>
                                        </p:tgtEl>
                                        <p:attrNameLst>
                                          <p:attrName>ppt_w</p:attrName>
                                        </p:attrNameLst>
                                      </p:cBhvr>
                                    </p:anim>
                                    <p:anim by="(#ppt_w*0.50)" calcmode="lin" valueType="num">
                                      <p:cBhvr>
                                        <p:cTn id="72" dur="250" decel="50000" autoRev="1" fill="hold">
                                          <p:stCondLst>
                                            <p:cond delay="0"/>
                                          </p:stCondLst>
                                        </p:cTn>
                                        <p:tgtEl>
                                          <p:spTgt spid="9">
                                            <p:txEl>
                                              <p:pRg st="7" end="7"/>
                                            </p:txEl>
                                          </p:spTgt>
                                        </p:tgtEl>
                                        <p:attrNameLst>
                                          <p:attrName>ppt_x</p:attrName>
                                        </p:attrNameLst>
                                      </p:cBhvr>
                                    </p:anim>
                                    <p:anim from="(-#ppt_h/2)" to="(#ppt_y)" calcmode="lin" valueType="num">
                                      <p:cBhvr>
                                        <p:cTn id="73" dur="500" fill="hold">
                                          <p:stCondLst>
                                            <p:cond delay="0"/>
                                          </p:stCondLst>
                                        </p:cTn>
                                        <p:tgtEl>
                                          <p:spTgt spid="9">
                                            <p:txEl>
                                              <p:pRg st="7" end="7"/>
                                            </p:txEl>
                                          </p:spTgt>
                                        </p:tgtEl>
                                        <p:attrNameLst>
                                          <p:attrName>ppt_y</p:attrName>
                                        </p:attrNameLst>
                                      </p:cBhvr>
                                    </p:anim>
                                    <p:animRot by="21600000">
                                      <p:cBhvr>
                                        <p:cTn id="74" dur="500" fill="hold">
                                          <p:stCondLst>
                                            <p:cond delay="0"/>
                                          </p:stCondLst>
                                        </p:cTn>
                                        <p:tgtEl>
                                          <p:spTgt spid="9">
                                            <p:txEl>
                                              <p:pRg st="7" end="7"/>
                                            </p:txEl>
                                          </p:spTgt>
                                        </p:tgtEl>
                                        <p:attrNameLst>
                                          <p:attrName>r</p:attrName>
                                        </p:attrNameLst>
                                      </p:cBhvr>
                                    </p:animRot>
                                  </p:childTnLst>
                                </p:cTn>
                              </p:par>
                            </p:childTnLst>
                          </p:cTn>
                        </p:par>
                      </p:childTnLst>
                    </p:cTn>
                  </p:par>
                  <p:par>
                    <p:cTn id="75" fill="hold">
                      <p:stCondLst>
                        <p:cond delay="indefinite"/>
                      </p:stCondLst>
                      <p:childTnLst>
                        <p:par>
                          <p:cTn id="76" fill="hold">
                            <p:stCondLst>
                              <p:cond delay="0"/>
                            </p:stCondLst>
                            <p:childTnLst>
                              <p:par>
                                <p:cTn id="77" presetID="56" presetClass="entr" presetSubtype="0" fill="hold" nodeType="clickEffect">
                                  <p:stCondLst>
                                    <p:cond delay="0"/>
                                  </p:stCondLst>
                                  <p:iterate type="lt">
                                    <p:tmPct val="10000"/>
                                  </p:iterate>
                                  <p:childTnLst>
                                    <p:set>
                                      <p:cBhvr>
                                        <p:cTn id="78" dur="1" fill="hold">
                                          <p:stCondLst>
                                            <p:cond delay="0"/>
                                          </p:stCondLst>
                                        </p:cTn>
                                        <p:tgtEl>
                                          <p:spTgt spid="9">
                                            <p:txEl>
                                              <p:pRg st="8" end="8"/>
                                            </p:txEl>
                                          </p:spTgt>
                                        </p:tgtEl>
                                        <p:attrNameLst>
                                          <p:attrName>style.visibility</p:attrName>
                                        </p:attrNameLst>
                                      </p:cBhvr>
                                      <p:to>
                                        <p:strVal val="visible"/>
                                      </p:to>
                                    </p:set>
                                    <p:anim by="(-#ppt_w*2)" calcmode="lin" valueType="num">
                                      <p:cBhvr rctx="PPT">
                                        <p:cTn id="79" dur="250" autoRev="1" fill="hold">
                                          <p:stCondLst>
                                            <p:cond delay="0"/>
                                          </p:stCondLst>
                                        </p:cTn>
                                        <p:tgtEl>
                                          <p:spTgt spid="9">
                                            <p:txEl>
                                              <p:pRg st="8" end="8"/>
                                            </p:txEl>
                                          </p:spTgt>
                                        </p:tgtEl>
                                        <p:attrNameLst>
                                          <p:attrName>ppt_w</p:attrName>
                                        </p:attrNameLst>
                                      </p:cBhvr>
                                    </p:anim>
                                    <p:anim by="(#ppt_w*0.50)" calcmode="lin" valueType="num">
                                      <p:cBhvr>
                                        <p:cTn id="80" dur="250" decel="50000" autoRev="1" fill="hold">
                                          <p:stCondLst>
                                            <p:cond delay="0"/>
                                          </p:stCondLst>
                                        </p:cTn>
                                        <p:tgtEl>
                                          <p:spTgt spid="9">
                                            <p:txEl>
                                              <p:pRg st="8" end="8"/>
                                            </p:txEl>
                                          </p:spTgt>
                                        </p:tgtEl>
                                        <p:attrNameLst>
                                          <p:attrName>ppt_x</p:attrName>
                                        </p:attrNameLst>
                                      </p:cBhvr>
                                    </p:anim>
                                    <p:anim from="(-#ppt_h/2)" to="(#ppt_y)" calcmode="lin" valueType="num">
                                      <p:cBhvr>
                                        <p:cTn id="81" dur="500" fill="hold">
                                          <p:stCondLst>
                                            <p:cond delay="0"/>
                                          </p:stCondLst>
                                        </p:cTn>
                                        <p:tgtEl>
                                          <p:spTgt spid="9">
                                            <p:txEl>
                                              <p:pRg st="8" end="8"/>
                                            </p:txEl>
                                          </p:spTgt>
                                        </p:tgtEl>
                                        <p:attrNameLst>
                                          <p:attrName>ppt_y</p:attrName>
                                        </p:attrNameLst>
                                      </p:cBhvr>
                                    </p:anim>
                                    <p:animRot by="21600000">
                                      <p:cBhvr>
                                        <p:cTn id="82" dur="500" fill="hold">
                                          <p:stCondLst>
                                            <p:cond delay="0"/>
                                          </p:stCondLst>
                                        </p:cTn>
                                        <p:tgtEl>
                                          <p:spTgt spid="9">
                                            <p:txEl>
                                              <p:pRg st="8" end="8"/>
                                            </p:txEl>
                                          </p:spTgt>
                                        </p:tgtEl>
                                        <p:attrNameLst>
                                          <p:attrName>r</p:attrName>
                                        </p:attrNameLst>
                                      </p:cBhvr>
                                    </p:animRot>
                                  </p:childTnLst>
                                </p:cTn>
                              </p:par>
                            </p:childTnLst>
                          </p:cTn>
                        </p:par>
                      </p:childTnLst>
                    </p:cTn>
                  </p:par>
                  <p:par>
                    <p:cTn id="83" fill="hold">
                      <p:stCondLst>
                        <p:cond delay="indefinite"/>
                      </p:stCondLst>
                      <p:childTnLst>
                        <p:par>
                          <p:cTn id="84" fill="hold">
                            <p:stCondLst>
                              <p:cond delay="0"/>
                            </p:stCondLst>
                            <p:childTnLst>
                              <p:par>
                                <p:cTn id="85" presetID="56" presetClass="entr" presetSubtype="0" fill="hold" nodeType="clickEffect">
                                  <p:stCondLst>
                                    <p:cond delay="0"/>
                                  </p:stCondLst>
                                  <p:iterate type="lt">
                                    <p:tmPct val="10000"/>
                                  </p:iterate>
                                  <p:childTnLst>
                                    <p:set>
                                      <p:cBhvr>
                                        <p:cTn id="86" dur="1" fill="hold">
                                          <p:stCondLst>
                                            <p:cond delay="0"/>
                                          </p:stCondLst>
                                        </p:cTn>
                                        <p:tgtEl>
                                          <p:spTgt spid="9">
                                            <p:txEl>
                                              <p:pRg st="9" end="9"/>
                                            </p:txEl>
                                          </p:spTgt>
                                        </p:tgtEl>
                                        <p:attrNameLst>
                                          <p:attrName>style.visibility</p:attrName>
                                        </p:attrNameLst>
                                      </p:cBhvr>
                                      <p:to>
                                        <p:strVal val="visible"/>
                                      </p:to>
                                    </p:set>
                                    <p:anim by="(-#ppt_w*2)" calcmode="lin" valueType="num">
                                      <p:cBhvr rctx="PPT">
                                        <p:cTn id="87" dur="250" autoRev="1" fill="hold">
                                          <p:stCondLst>
                                            <p:cond delay="0"/>
                                          </p:stCondLst>
                                        </p:cTn>
                                        <p:tgtEl>
                                          <p:spTgt spid="9">
                                            <p:txEl>
                                              <p:pRg st="9" end="9"/>
                                            </p:txEl>
                                          </p:spTgt>
                                        </p:tgtEl>
                                        <p:attrNameLst>
                                          <p:attrName>ppt_w</p:attrName>
                                        </p:attrNameLst>
                                      </p:cBhvr>
                                    </p:anim>
                                    <p:anim by="(#ppt_w*0.50)" calcmode="lin" valueType="num">
                                      <p:cBhvr>
                                        <p:cTn id="88" dur="250" decel="50000" autoRev="1" fill="hold">
                                          <p:stCondLst>
                                            <p:cond delay="0"/>
                                          </p:stCondLst>
                                        </p:cTn>
                                        <p:tgtEl>
                                          <p:spTgt spid="9">
                                            <p:txEl>
                                              <p:pRg st="9" end="9"/>
                                            </p:txEl>
                                          </p:spTgt>
                                        </p:tgtEl>
                                        <p:attrNameLst>
                                          <p:attrName>ppt_x</p:attrName>
                                        </p:attrNameLst>
                                      </p:cBhvr>
                                    </p:anim>
                                    <p:anim from="(-#ppt_h/2)" to="(#ppt_y)" calcmode="lin" valueType="num">
                                      <p:cBhvr>
                                        <p:cTn id="89" dur="500" fill="hold">
                                          <p:stCondLst>
                                            <p:cond delay="0"/>
                                          </p:stCondLst>
                                        </p:cTn>
                                        <p:tgtEl>
                                          <p:spTgt spid="9">
                                            <p:txEl>
                                              <p:pRg st="9" end="9"/>
                                            </p:txEl>
                                          </p:spTgt>
                                        </p:tgtEl>
                                        <p:attrNameLst>
                                          <p:attrName>ppt_y</p:attrName>
                                        </p:attrNameLst>
                                      </p:cBhvr>
                                    </p:anim>
                                    <p:animRot by="21600000">
                                      <p:cBhvr>
                                        <p:cTn id="90" dur="500" fill="hold">
                                          <p:stCondLst>
                                            <p:cond delay="0"/>
                                          </p:stCondLst>
                                        </p:cTn>
                                        <p:tgtEl>
                                          <p:spTgt spid="9">
                                            <p:txEl>
                                              <p:pRg st="9" end="9"/>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مهارة الحوار</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628800"/>
            <a:ext cx="8550589" cy="4935513"/>
          </a:xfrm>
        </p:spPr>
        <p:txBody>
          <a:bodyPr>
            <a:noAutofit/>
          </a:bodyPr>
          <a:lstStyle/>
          <a:p>
            <a:pPr marL="0" lvl="0" indent="0" algn="just">
              <a:buNone/>
            </a:pPr>
            <a:r>
              <a:rPr lang="ar-EG" b="1" u="sng" dirty="0" smtClean="0">
                <a:solidFill>
                  <a:srgbClr val="FF0000"/>
                </a:solidFill>
              </a:rPr>
              <a:t>مراحل الحوار:</a:t>
            </a:r>
          </a:p>
          <a:p>
            <a:pPr marL="0" lvl="0" indent="0" algn="just">
              <a:buNone/>
            </a:pPr>
            <a:r>
              <a:rPr lang="ar-EG" sz="2800" b="1" dirty="0" smtClean="0">
                <a:solidFill>
                  <a:srgbClr val="0070C0"/>
                </a:solidFill>
              </a:rPr>
              <a:t>أولا</a:t>
            </a:r>
            <a:r>
              <a:rPr lang="ar-EG" sz="2800" b="1" dirty="0">
                <a:solidFill>
                  <a:srgbClr val="0070C0"/>
                </a:solidFill>
              </a:rPr>
              <a:t>: مرحلة الإعداد</a:t>
            </a:r>
            <a:r>
              <a:rPr lang="ar-EG" sz="2400" b="1" dirty="0" smtClean="0">
                <a:solidFill>
                  <a:schemeClr val="tx2">
                    <a:lumMod val="60000"/>
                    <a:lumOff val="40000"/>
                  </a:schemeClr>
                </a:solidFill>
              </a:rPr>
              <a:t>.       </a:t>
            </a:r>
            <a:r>
              <a:rPr lang="ar-EG" sz="2800" b="1" dirty="0" smtClean="0">
                <a:solidFill>
                  <a:srgbClr val="00B050"/>
                </a:solidFill>
              </a:rPr>
              <a:t>ثانيا</a:t>
            </a:r>
            <a:r>
              <a:rPr lang="ar-EG" sz="2800" b="1" dirty="0">
                <a:solidFill>
                  <a:srgbClr val="00B050"/>
                </a:solidFill>
              </a:rPr>
              <a:t>: مرحلة </a:t>
            </a:r>
            <a:r>
              <a:rPr lang="ar-EG" sz="2800" b="1" dirty="0" smtClean="0">
                <a:solidFill>
                  <a:srgbClr val="00B050"/>
                </a:solidFill>
              </a:rPr>
              <a:t>التنفيذ.        </a:t>
            </a:r>
            <a:r>
              <a:rPr lang="ar-EG" sz="2800" b="1" dirty="0" smtClean="0">
                <a:solidFill>
                  <a:schemeClr val="accent6">
                    <a:lumMod val="75000"/>
                  </a:schemeClr>
                </a:solidFill>
              </a:rPr>
              <a:t>ثالثا: مرحلة التقويم.</a:t>
            </a:r>
          </a:p>
          <a:p>
            <a:pPr marL="0" indent="0" algn="just">
              <a:buNone/>
            </a:pPr>
            <a:r>
              <a:rPr lang="ar-EG" b="1" u="sng" dirty="0">
                <a:solidFill>
                  <a:srgbClr val="FF0000"/>
                </a:solidFill>
              </a:rPr>
              <a:t>معوقات الحوار:</a:t>
            </a:r>
          </a:p>
          <a:p>
            <a:pPr marL="0" lvl="0" indent="0">
              <a:buNone/>
            </a:pPr>
            <a:r>
              <a:rPr lang="ar-EG" sz="2400" b="1" dirty="0" smtClean="0">
                <a:solidFill>
                  <a:schemeClr val="accent3">
                    <a:lumMod val="75000"/>
                  </a:schemeClr>
                </a:solidFill>
              </a:rPr>
              <a:t>-</a:t>
            </a:r>
            <a:r>
              <a:rPr lang="en-US" sz="2400" b="1" dirty="0" smtClean="0">
                <a:solidFill>
                  <a:schemeClr val="accent3">
                    <a:lumMod val="75000"/>
                  </a:schemeClr>
                </a:solidFill>
              </a:rPr>
              <a:t> </a:t>
            </a:r>
            <a:r>
              <a:rPr lang="ar-EG" sz="2400" b="1" dirty="0" smtClean="0">
                <a:solidFill>
                  <a:schemeClr val="accent3">
                    <a:lumMod val="75000"/>
                  </a:schemeClr>
                </a:solidFill>
              </a:rPr>
              <a:t>الكبر </a:t>
            </a:r>
            <a:r>
              <a:rPr lang="ar-EG" sz="2400" b="1" dirty="0">
                <a:solidFill>
                  <a:schemeClr val="accent3">
                    <a:lumMod val="75000"/>
                  </a:schemeClr>
                </a:solidFill>
              </a:rPr>
              <a:t>وسوء </a:t>
            </a:r>
            <a:r>
              <a:rPr lang="ar-EG" sz="2400" b="1" dirty="0" smtClean="0">
                <a:solidFill>
                  <a:schemeClr val="accent3">
                    <a:lumMod val="75000"/>
                  </a:schemeClr>
                </a:solidFill>
              </a:rPr>
              <a:t>الخلق</a:t>
            </a:r>
            <a:r>
              <a:rPr lang="en-US" sz="2400" b="1" dirty="0" smtClean="0">
                <a:solidFill>
                  <a:schemeClr val="tx2">
                    <a:lumMod val="60000"/>
                    <a:lumOff val="40000"/>
                  </a:schemeClr>
                </a:solidFill>
              </a:rPr>
              <a:t>.</a:t>
            </a:r>
            <a:r>
              <a:rPr lang="ar-EG" sz="2400" b="1" dirty="0" smtClean="0">
                <a:solidFill>
                  <a:schemeClr val="tx2">
                    <a:lumMod val="60000"/>
                    <a:lumOff val="40000"/>
                  </a:schemeClr>
                </a:solidFill>
              </a:rPr>
              <a:t>                            - </a:t>
            </a:r>
            <a:r>
              <a:rPr lang="en-US" sz="2400" b="1" dirty="0" smtClean="0">
                <a:solidFill>
                  <a:schemeClr val="tx2">
                    <a:lumMod val="60000"/>
                    <a:lumOff val="40000"/>
                  </a:schemeClr>
                </a:solidFill>
              </a:rPr>
              <a:t> </a:t>
            </a:r>
            <a:r>
              <a:rPr lang="ar-EG" sz="2400" b="1" dirty="0">
                <a:solidFill>
                  <a:schemeClr val="tx2">
                    <a:lumMod val="60000"/>
                    <a:lumOff val="40000"/>
                  </a:schemeClr>
                </a:solidFill>
              </a:rPr>
              <a:t>الغضب والانفعال</a:t>
            </a:r>
            <a:r>
              <a:rPr lang="en-US" sz="2400" b="1" dirty="0">
                <a:solidFill>
                  <a:schemeClr val="tx2">
                    <a:lumMod val="60000"/>
                    <a:lumOff val="40000"/>
                  </a:schemeClr>
                </a:solidFill>
              </a:rPr>
              <a:t>.</a:t>
            </a:r>
          </a:p>
          <a:p>
            <a:pPr marL="0" lvl="0" indent="0">
              <a:buNone/>
            </a:pPr>
            <a:r>
              <a:rPr lang="ar-EG" sz="2400" b="1" dirty="0" smtClean="0">
                <a:solidFill>
                  <a:srgbClr val="002060"/>
                </a:solidFill>
              </a:rPr>
              <a:t>- عدم </a:t>
            </a:r>
            <a:r>
              <a:rPr lang="ar-EG" sz="2400" b="1" dirty="0">
                <a:solidFill>
                  <a:srgbClr val="002060"/>
                </a:solidFill>
              </a:rPr>
              <a:t>الاستماع </a:t>
            </a:r>
            <a:r>
              <a:rPr lang="ar-EG" sz="2400" b="1" dirty="0" smtClean="0">
                <a:solidFill>
                  <a:srgbClr val="002060"/>
                </a:solidFill>
              </a:rPr>
              <a:t>والانصات</a:t>
            </a:r>
            <a:r>
              <a:rPr lang="ar-EG" sz="2400" b="1" dirty="0" smtClean="0">
                <a:solidFill>
                  <a:srgbClr val="C00000"/>
                </a:solidFill>
              </a:rPr>
              <a:t>.                     -</a:t>
            </a:r>
            <a:r>
              <a:rPr lang="en-US" sz="2400" b="1" dirty="0" smtClean="0">
                <a:solidFill>
                  <a:srgbClr val="C00000"/>
                </a:solidFill>
              </a:rPr>
              <a:t> </a:t>
            </a:r>
            <a:r>
              <a:rPr lang="ar-EG" sz="2400" b="1" dirty="0">
                <a:solidFill>
                  <a:srgbClr val="C00000"/>
                </a:solidFill>
              </a:rPr>
              <a:t>الثرثرة وكثرة الكلام</a:t>
            </a:r>
            <a:r>
              <a:rPr lang="en-US" sz="2400" b="1" dirty="0">
                <a:solidFill>
                  <a:srgbClr val="C00000"/>
                </a:solidFill>
              </a:rPr>
              <a:t>.</a:t>
            </a:r>
          </a:p>
          <a:p>
            <a:pPr marL="0" lvl="0" indent="0">
              <a:buNone/>
            </a:pPr>
            <a:r>
              <a:rPr lang="ar-EG" sz="2400" b="1" dirty="0" smtClean="0">
                <a:solidFill>
                  <a:schemeClr val="tx2">
                    <a:lumMod val="60000"/>
                    <a:lumOff val="40000"/>
                  </a:schemeClr>
                </a:solidFill>
              </a:rPr>
              <a:t>- وجود </a:t>
            </a:r>
            <a:r>
              <a:rPr lang="ar-EG" sz="2400" b="1" dirty="0">
                <a:solidFill>
                  <a:schemeClr val="tx2">
                    <a:lumMod val="60000"/>
                    <a:lumOff val="40000"/>
                  </a:schemeClr>
                </a:solidFill>
              </a:rPr>
              <a:t>المشوشات</a:t>
            </a:r>
            <a:r>
              <a:rPr lang="en-US" sz="2400" b="1" dirty="0" smtClean="0">
                <a:solidFill>
                  <a:schemeClr val="tx2">
                    <a:lumMod val="60000"/>
                    <a:lumOff val="40000"/>
                  </a:schemeClr>
                </a:solidFill>
              </a:rPr>
              <a:t>.</a:t>
            </a:r>
            <a:r>
              <a:rPr lang="ar-EG" sz="2400" b="1" dirty="0" smtClean="0">
                <a:solidFill>
                  <a:schemeClr val="tx2">
                    <a:lumMod val="60000"/>
                    <a:lumOff val="40000"/>
                  </a:schemeClr>
                </a:solidFill>
              </a:rPr>
              <a:t>                             </a:t>
            </a:r>
            <a:r>
              <a:rPr lang="ar-EG" sz="2400" b="1" dirty="0" smtClean="0">
                <a:solidFill>
                  <a:srgbClr val="00B050"/>
                </a:solidFill>
              </a:rPr>
              <a:t>-</a:t>
            </a:r>
            <a:r>
              <a:rPr lang="en-US" sz="2400" b="1" dirty="0" smtClean="0">
                <a:solidFill>
                  <a:srgbClr val="00B050"/>
                </a:solidFill>
              </a:rPr>
              <a:t> </a:t>
            </a:r>
            <a:r>
              <a:rPr lang="ar-EG" sz="2400" b="1" dirty="0">
                <a:solidFill>
                  <a:srgbClr val="00B050"/>
                </a:solidFill>
              </a:rPr>
              <a:t>تحول مسار عملية الحوار إلى جدال</a:t>
            </a:r>
            <a:r>
              <a:rPr lang="en-US" sz="2400" b="1" dirty="0">
                <a:solidFill>
                  <a:srgbClr val="00B050"/>
                </a:solidFill>
              </a:rPr>
              <a:t>.</a:t>
            </a:r>
          </a:p>
          <a:p>
            <a:pPr marL="0" lvl="0" indent="0">
              <a:buNone/>
            </a:pPr>
            <a:r>
              <a:rPr lang="ar-EG" sz="2400" b="1" dirty="0" smtClean="0">
                <a:solidFill>
                  <a:srgbClr val="00B050"/>
                </a:solidFill>
              </a:rPr>
              <a:t>- سوء </a:t>
            </a:r>
            <a:r>
              <a:rPr lang="ar-EG" sz="2400" b="1" dirty="0">
                <a:solidFill>
                  <a:srgbClr val="00B050"/>
                </a:solidFill>
              </a:rPr>
              <a:t>اختيار المكان والزمان</a:t>
            </a:r>
            <a:r>
              <a:rPr lang="en-US" sz="2400" b="1" dirty="0" smtClean="0">
                <a:solidFill>
                  <a:srgbClr val="00B050"/>
                </a:solidFill>
              </a:rPr>
              <a:t>.</a:t>
            </a:r>
            <a:r>
              <a:rPr lang="ar-EG" sz="2400" b="1" dirty="0" smtClean="0">
                <a:solidFill>
                  <a:srgbClr val="00B050"/>
                </a:solidFill>
              </a:rPr>
              <a:t>                 </a:t>
            </a:r>
            <a:r>
              <a:rPr lang="ar-EG" sz="2400" b="1" dirty="0" smtClean="0"/>
              <a:t>-</a:t>
            </a:r>
            <a:r>
              <a:rPr lang="en-US" sz="2400" b="1" dirty="0" smtClean="0"/>
              <a:t> </a:t>
            </a:r>
            <a:r>
              <a:rPr lang="ar-EG" sz="2400" b="1" dirty="0"/>
              <a:t>خلو الحوار من عبارات الثناء والمدح</a:t>
            </a:r>
            <a:r>
              <a:rPr lang="en-US" sz="2400" b="1" dirty="0"/>
              <a:t>.</a:t>
            </a:r>
          </a:p>
          <a:p>
            <a:pPr marL="0" lvl="0" indent="0">
              <a:buNone/>
            </a:pPr>
            <a:r>
              <a:rPr lang="ar-EG" sz="2400" b="1" dirty="0" smtClean="0">
                <a:solidFill>
                  <a:srgbClr val="C00000"/>
                </a:solidFill>
              </a:rPr>
              <a:t>-</a:t>
            </a:r>
            <a:r>
              <a:rPr lang="en-US" sz="2400" b="1" dirty="0" smtClean="0">
                <a:solidFill>
                  <a:srgbClr val="C00000"/>
                </a:solidFill>
              </a:rPr>
              <a:t> </a:t>
            </a:r>
            <a:r>
              <a:rPr lang="ar-EG" sz="2400" b="1" dirty="0">
                <a:solidFill>
                  <a:srgbClr val="C00000"/>
                </a:solidFill>
              </a:rPr>
              <a:t>كثرة عبارات العتاب والذم واللوم</a:t>
            </a:r>
            <a:r>
              <a:rPr lang="en-US" sz="2400" b="1" dirty="0" smtClean="0">
                <a:solidFill>
                  <a:srgbClr val="C00000"/>
                </a:solidFill>
              </a:rPr>
              <a:t>.</a:t>
            </a:r>
            <a:r>
              <a:rPr lang="ar-EG" sz="2400" b="1" dirty="0" smtClean="0">
                <a:solidFill>
                  <a:srgbClr val="C00000"/>
                </a:solidFill>
              </a:rPr>
              <a:t>            </a:t>
            </a:r>
            <a:r>
              <a:rPr lang="ar-EG" sz="2400" b="1" dirty="0" smtClean="0">
                <a:solidFill>
                  <a:schemeClr val="accent6">
                    <a:lumMod val="50000"/>
                  </a:schemeClr>
                </a:solidFill>
              </a:rPr>
              <a:t>- مهاجمة </a:t>
            </a:r>
            <a:r>
              <a:rPr lang="ar-EG" sz="2400" b="1" dirty="0">
                <a:solidFill>
                  <a:schemeClr val="accent6">
                    <a:lumMod val="50000"/>
                  </a:schemeClr>
                </a:solidFill>
              </a:rPr>
              <a:t>الشخص المحاور </a:t>
            </a:r>
            <a:r>
              <a:rPr lang="ar-EG" sz="2400" b="1" dirty="0" smtClean="0">
                <a:solidFill>
                  <a:schemeClr val="accent6">
                    <a:lumMod val="50000"/>
                  </a:schemeClr>
                </a:solidFill>
              </a:rPr>
              <a:t>لشخصه</a:t>
            </a:r>
            <a:r>
              <a:rPr lang="en-US" sz="2400" b="1" dirty="0" smtClean="0">
                <a:solidFill>
                  <a:schemeClr val="accent6">
                    <a:lumMod val="50000"/>
                  </a:schemeClr>
                </a:solidFill>
              </a:rPr>
              <a:t>.</a:t>
            </a:r>
            <a:endParaRPr lang="en-US" sz="2400" b="1" dirty="0">
              <a:solidFill>
                <a:schemeClr val="accent6">
                  <a:lumMod val="50000"/>
                </a:schemeClr>
              </a:solidFill>
            </a:endParaRPr>
          </a:p>
          <a:p>
            <a:pPr marL="0" lvl="0" indent="0">
              <a:buNone/>
            </a:pPr>
            <a:r>
              <a:rPr lang="ar-EG" sz="2400" b="1" dirty="0" smtClean="0">
                <a:solidFill>
                  <a:srgbClr val="7030A0"/>
                </a:solidFill>
              </a:rPr>
              <a:t>- عدم </a:t>
            </a:r>
            <a:r>
              <a:rPr lang="ar-EG" sz="2400" b="1" dirty="0">
                <a:solidFill>
                  <a:srgbClr val="7030A0"/>
                </a:solidFill>
              </a:rPr>
              <a:t>ادراك أن الخلاف أمر </a:t>
            </a:r>
            <a:r>
              <a:rPr lang="ar-EG" sz="2400" b="1" dirty="0" smtClean="0">
                <a:solidFill>
                  <a:srgbClr val="7030A0"/>
                </a:solidFill>
              </a:rPr>
              <a:t>طبيعي</a:t>
            </a:r>
            <a:r>
              <a:rPr lang="en-US" sz="2400" b="1" dirty="0" smtClean="0"/>
              <a:t>.</a:t>
            </a:r>
            <a:r>
              <a:rPr lang="ar-EG" sz="2400" b="1" dirty="0" smtClean="0"/>
              <a:t>            </a:t>
            </a:r>
            <a:r>
              <a:rPr lang="ar-EG" sz="2400" b="1" dirty="0" smtClean="0">
                <a:solidFill>
                  <a:srgbClr val="002060"/>
                </a:solidFill>
              </a:rPr>
              <a:t>-اللف </a:t>
            </a:r>
            <a:r>
              <a:rPr lang="ar-EG" sz="2400" b="1" dirty="0">
                <a:solidFill>
                  <a:srgbClr val="002060"/>
                </a:solidFill>
              </a:rPr>
              <a:t>والدوران في </a:t>
            </a:r>
            <a:r>
              <a:rPr lang="ar-EG" sz="2400" b="1" dirty="0" smtClean="0">
                <a:solidFill>
                  <a:srgbClr val="002060"/>
                </a:solidFill>
              </a:rPr>
              <a:t>الحديث</a:t>
            </a:r>
            <a:r>
              <a:rPr lang="en-US" sz="2400" b="1" dirty="0" smtClean="0">
                <a:solidFill>
                  <a:srgbClr val="002060"/>
                </a:solidFill>
              </a:rPr>
              <a:t>.</a:t>
            </a:r>
            <a:endParaRPr lang="en-US" sz="2400" b="1" dirty="0">
              <a:solidFill>
                <a:srgbClr val="002060"/>
              </a:solidFill>
            </a:endParaRPr>
          </a:p>
          <a:p>
            <a:pPr marL="0" lvl="0" indent="0">
              <a:buNone/>
            </a:pPr>
            <a:r>
              <a:rPr lang="ar-EG" sz="2400" b="1" dirty="0" smtClean="0">
                <a:solidFill>
                  <a:schemeClr val="accent3">
                    <a:lumMod val="75000"/>
                  </a:schemeClr>
                </a:solidFill>
              </a:rPr>
              <a:t>- اختلاف </a:t>
            </a:r>
            <a:r>
              <a:rPr lang="ar-EG" sz="2400" b="1" dirty="0">
                <a:solidFill>
                  <a:schemeClr val="accent3">
                    <a:lumMod val="75000"/>
                  </a:schemeClr>
                </a:solidFill>
              </a:rPr>
              <a:t>الاجيال وتباين المفاهيم</a:t>
            </a:r>
            <a:r>
              <a:rPr lang="en-US" sz="2400" b="1" dirty="0" smtClean="0">
                <a:solidFill>
                  <a:schemeClr val="accent3">
                    <a:lumMod val="75000"/>
                  </a:schemeClr>
                </a:solidFill>
              </a:rPr>
              <a:t>.</a:t>
            </a:r>
            <a:endParaRPr lang="en-US" sz="2400" b="1" dirty="0">
              <a:solidFill>
                <a:schemeClr val="accent3">
                  <a:lumMod val="75000"/>
                </a:schemeClr>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 xmlns:p14="http://schemas.microsoft.com/office/powerpoint/2010/main" val="135314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nodeType="clickEffect">
                                  <p:stCondLst>
                                    <p:cond delay="0"/>
                                  </p:stCondLst>
                                  <p:iterate type="lt">
                                    <p:tmPct val="10000"/>
                                  </p:iterate>
                                  <p:childTnLst>
                                    <p:set>
                                      <p:cBhvr>
                                        <p:cTn id="22" dur="1" fill="hold">
                                          <p:stCondLst>
                                            <p:cond delay="0"/>
                                          </p:stCondLst>
                                        </p:cTn>
                                        <p:tgtEl>
                                          <p:spTgt spid="9">
                                            <p:txEl>
                                              <p:pRg st="1" end="1"/>
                                            </p:txEl>
                                          </p:spTgt>
                                        </p:tgtEl>
                                        <p:attrNameLst>
                                          <p:attrName>style.visibility</p:attrName>
                                        </p:attrNameLst>
                                      </p:cBhvr>
                                      <p:to>
                                        <p:strVal val="visible"/>
                                      </p:to>
                                    </p:set>
                                    <p:anim by="(-#ppt_w*2)" calcmode="lin" valueType="num">
                                      <p:cBhvr rctx="PPT">
                                        <p:cTn id="23" dur="250" autoRev="1" fill="hold">
                                          <p:stCondLst>
                                            <p:cond delay="0"/>
                                          </p:stCondLst>
                                        </p:cTn>
                                        <p:tgtEl>
                                          <p:spTgt spid="9">
                                            <p:txEl>
                                              <p:pRg st="1" end="1"/>
                                            </p:txEl>
                                          </p:spTgt>
                                        </p:tgtEl>
                                        <p:attrNameLst>
                                          <p:attrName>ppt_w</p:attrName>
                                        </p:attrNameLst>
                                      </p:cBhvr>
                                    </p:anim>
                                    <p:anim by="(#ppt_w*0.50)" calcmode="lin" valueType="num">
                                      <p:cBhvr>
                                        <p:cTn id="24" dur="250" decel="50000" autoRev="1" fill="hold">
                                          <p:stCondLst>
                                            <p:cond delay="0"/>
                                          </p:stCondLst>
                                        </p:cTn>
                                        <p:tgtEl>
                                          <p:spTgt spid="9">
                                            <p:txEl>
                                              <p:pRg st="1" end="1"/>
                                            </p:txEl>
                                          </p:spTgt>
                                        </p:tgtEl>
                                        <p:attrNameLst>
                                          <p:attrName>ppt_x</p:attrName>
                                        </p:attrNameLst>
                                      </p:cBhvr>
                                    </p:anim>
                                    <p:anim from="(-#ppt_h/2)" to="(#ppt_y)" calcmode="lin" valueType="num">
                                      <p:cBhvr>
                                        <p:cTn id="25" dur="500" fill="hold">
                                          <p:stCondLst>
                                            <p:cond delay="0"/>
                                          </p:stCondLst>
                                        </p:cTn>
                                        <p:tgtEl>
                                          <p:spTgt spid="9">
                                            <p:txEl>
                                              <p:pRg st="1" end="1"/>
                                            </p:txEl>
                                          </p:spTgt>
                                        </p:tgtEl>
                                        <p:attrNameLst>
                                          <p:attrName>ppt_y</p:attrName>
                                        </p:attrNameLst>
                                      </p:cBhvr>
                                    </p:anim>
                                    <p:animRot by="21600000">
                                      <p:cBhvr>
                                        <p:cTn id="26" dur="500" fill="hold">
                                          <p:stCondLst>
                                            <p:cond delay="0"/>
                                          </p:stCondLst>
                                        </p:cTn>
                                        <p:tgtEl>
                                          <p:spTgt spid="9">
                                            <p:txEl>
                                              <p:pRg st="1" end="1"/>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9">
                                            <p:txEl>
                                              <p:pRg st="2" end="2"/>
                                            </p:txEl>
                                          </p:spTgt>
                                        </p:tgtEl>
                                        <p:attrNameLst>
                                          <p:attrName>style.visibility</p:attrName>
                                        </p:attrNameLst>
                                      </p:cBhvr>
                                      <p:to>
                                        <p:strVal val="visible"/>
                                      </p:to>
                                    </p:set>
                                    <p:anim by="(-#ppt_w*2)" calcmode="lin" valueType="num">
                                      <p:cBhvr rctx="PPT">
                                        <p:cTn id="31" dur="250" autoRev="1" fill="hold">
                                          <p:stCondLst>
                                            <p:cond delay="0"/>
                                          </p:stCondLst>
                                        </p:cTn>
                                        <p:tgtEl>
                                          <p:spTgt spid="9">
                                            <p:txEl>
                                              <p:pRg st="2" end="2"/>
                                            </p:txEl>
                                          </p:spTgt>
                                        </p:tgtEl>
                                        <p:attrNameLst>
                                          <p:attrName>ppt_w</p:attrName>
                                        </p:attrNameLst>
                                      </p:cBhvr>
                                    </p:anim>
                                    <p:anim by="(#ppt_w*0.50)" calcmode="lin" valueType="num">
                                      <p:cBhvr>
                                        <p:cTn id="32" dur="250" decel="50000" autoRev="1" fill="hold">
                                          <p:stCondLst>
                                            <p:cond delay="0"/>
                                          </p:stCondLst>
                                        </p:cTn>
                                        <p:tgtEl>
                                          <p:spTgt spid="9">
                                            <p:txEl>
                                              <p:pRg st="2" end="2"/>
                                            </p:txEl>
                                          </p:spTgt>
                                        </p:tgtEl>
                                        <p:attrNameLst>
                                          <p:attrName>ppt_x</p:attrName>
                                        </p:attrNameLst>
                                      </p:cBhvr>
                                    </p:anim>
                                    <p:anim from="(-#ppt_h/2)" to="(#ppt_y)" calcmode="lin" valueType="num">
                                      <p:cBhvr>
                                        <p:cTn id="33" dur="500" fill="hold">
                                          <p:stCondLst>
                                            <p:cond delay="0"/>
                                          </p:stCondLst>
                                        </p:cTn>
                                        <p:tgtEl>
                                          <p:spTgt spid="9">
                                            <p:txEl>
                                              <p:pRg st="2" end="2"/>
                                            </p:txEl>
                                          </p:spTgt>
                                        </p:tgtEl>
                                        <p:attrNameLst>
                                          <p:attrName>ppt_y</p:attrName>
                                        </p:attrNameLst>
                                      </p:cBhvr>
                                    </p:anim>
                                    <p:animRot by="21600000">
                                      <p:cBhvr>
                                        <p:cTn id="34" dur="500" fill="hold">
                                          <p:stCondLst>
                                            <p:cond delay="0"/>
                                          </p:stCondLst>
                                        </p:cTn>
                                        <p:tgtEl>
                                          <p:spTgt spid="9">
                                            <p:txEl>
                                              <p:pRg st="2" end="2"/>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9">
                                            <p:txEl>
                                              <p:pRg st="3" end="3"/>
                                            </p:txEl>
                                          </p:spTgt>
                                        </p:tgtEl>
                                        <p:attrNameLst>
                                          <p:attrName>style.visibility</p:attrName>
                                        </p:attrNameLst>
                                      </p:cBhvr>
                                      <p:to>
                                        <p:strVal val="visible"/>
                                      </p:to>
                                    </p:set>
                                    <p:anim by="(-#ppt_w*2)" calcmode="lin" valueType="num">
                                      <p:cBhvr rctx="PPT">
                                        <p:cTn id="39" dur="250" autoRev="1" fill="hold">
                                          <p:stCondLst>
                                            <p:cond delay="0"/>
                                          </p:stCondLst>
                                        </p:cTn>
                                        <p:tgtEl>
                                          <p:spTgt spid="9">
                                            <p:txEl>
                                              <p:pRg st="3" end="3"/>
                                            </p:txEl>
                                          </p:spTgt>
                                        </p:tgtEl>
                                        <p:attrNameLst>
                                          <p:attrName>ppt_w</p:attrName>
                                        </p:attrNameLst>
                                      </p:cBhvr>
                                    </p:anim>
                                    <p:anim by="(#ppt_w*0.50)" calcmode="lin" valueType="num">
                                      <p:cBhvr>
                                        <p:cTn id="40" dur="250" decel="50000" autoRev="1" fill="hold">
                                          <p:stCondLst>
                                            <p:cond delay="0"/>
                                          </p:stCondLst>
                                        </p:cTn>
                                        <p:tgtEl>
                                          <p:spTgt spid="9">
                                            <p:txEl>
                                              <p:pRg st="3" end="3"/>
                                            </p:txEl>
                                          </p:spTgt>
                                        </p:tgtEl>
                                        <p:attrNameLst>
                                          <p:attrName>ppt_x</p:attrName>
                                        </p:attrNameLst>
                                      </p:cBhvr>
                                    </p:anim>
                                    <p:anim from="(-#ppt_h/2)" to="(#ppt_y)" calcmode="lin" valueType="num">
                                      <p:cBhvr>
                                        <p:cTn id="41" dur="500" fill="hold">
                                          <p:stCondLst>
                                            <p:cond delay="0"/>
                                          </p:stCondLst>
                                        </p:cTn>
                                        <p:tgtEl>
                                          <p:spTgt spid="9">
                                            <p:txEl>
                                              <p:pRg st="3" end="3"/>
                                            </p:txEl>
                                          </p:spTgt>
                                        </p:tgtEl>
                                        <p:attrNameLst>
                                          <p:attrName>ppt_y</p:attrName>
                                        </p:attrNameLst>
                                      </p:cBhvr>
                                    </p:anim>
                                    <p:animRot by="21600000">
                                      <p:cBhvr>
                                        <p:cTn id="42" dur="500" fill="hold">
                                          <p:stCondLst>
                                            <p:cond delay="0"/>
                                          </p:stCondLst>
                                        </p:cTn>
                                        <p:tgtEl>
                                          <p:spTgt spid="9">
                                            <p:txEl>
                                              <p:pRg st="3" end="3"/>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9">
                                            <p:txEl>
                                              <p:pRg st="4" end="4"/>
                                            </p:txEl>
                                          </p:spTgt>
                                        </p:tgtEl>
                                        <p:attrNameLst>
                                          <p:attrName>style.visibility</p:attrName>
                                        </p:attrNameLst>
                                      </p:cBhvr>
                                      <p:to>
                                        <p:strVal val="visible"/>
                                      </p:to>
                                    </p:set>
                                    <p:anim by="(-#ppt_w*2)" calcmode="lin" valueType="num">
                                      <p:cBhvr rctx="PPT">
                                        <p:cTn id="47" dur="250" autoRev="1" fill="hold">
                                          <p:stCondLst>
                                            <p:cond delay="0"/>
                                          </p:stCondLst>
                                        </p:cTn>
                                        <p:tgtEl>
                                          <p:spTgt spid="9">
                                            <p:txEl>
                                              <p:pRg st="4" end="4"/>
                                            </p:txEl>
                                          </p:spTgt>
                                        </p:tgtEl>
                                        <p:attrNameLst>
                                          <p:attrName>ppt_w</p:attrName>
                                        </p:attrNameLst>
                                      </p:cBhvr>
                                    </p:anim>
                                    <p:anim by="(#ppt_w*0.50)" calcmode="lin" valueType="num">
                                      <p:cBhvr>
                                        <p:cTn id="48" dur="250" decel="50000" autoRev="1" fill="hold">
                                          <p:stCondLst>
                                            <p:cond delay="0"/>
                                          </p:stCondLst>
                                        </p:cTn>
                                        <p:tgtEl>
                                          <p:spTgt spid="9">
                                            <p:txEl>
                                              <p:pRg st="4" end="4"/>
                                            </p:txEl>
                                          </p:spTgt>
                                        </p:tgtEl>
                                        <p:attrNameLst>
                                          <p:attrName>ppt_x</p:attrName>
                                        </p:attrNameLst>
                                      </p:cBhvr>
                                    </p:anim>
                                    <p:anim from="(-#ppt_h/2)" to="(#ppt_y)" calcmode="lin" valueType="num">
                                      <p:cBhvr>
                                        <p:cTn id="49" dur="500" fill="hold">
                                          <p:stCondLst>
                                            <p:cond delay="0"/>
                                          </p:stCondLst>
                                        </p:cTn>
                                        <p:tgtEl>
                                          <p:spTgt spid="9">
                                            <p:txEl>
                                              <p:pRg st="4" end="4"/>
                                            </p:txEl>
                                          </p:spTgt>
                                        </p:tgtEl>
                                        <p:attrNameLst>
                                          <p:attrName>ppt_y</p:attrName>
                                        </p:attrNameLst>
                                      </p:cBhvr>
                                    </p:anim>
                                    <p:animRot by="21600000">
                                      <p:cBhvr>
                                        <p:cTn id="50" dur="500" fill="hold">
                                          <p:stCondLst>
                                            <p:cond delay="0"/>
                                          </p:stCondLst>
                                        </p:cTn>
                                        <p:tgtEl>
                                          <p:spTgt spid="9">
                                            <p:txEl>
                                              <p:pRg st="4" end="4"/>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56" presetClass="entr" presetSubtype="0" fill="hold" nodeType="clickEffect">
                                  <p:stCondLst>
                                    <p:cond delay="0"/>
                                  </p:stCondLst>
                                  <p:iterate type="lt">
                                    <p:tmPct val="10000"/>
                                  </p:iterate>
                                  <p:childTnLst>
                                    <p:set>
                                      <p:cBhvr>
                                        <p:cTn id="54" dur="1" fill="hold">
                                          <p:stCondLst>
                                            <p:cond delay="0"/>
                                          </p:stCondLst>
                                        </p:cTn>
                                        <p:tgtEl>
                                          <p:spTgt spid="9">
                                            <p:txEl>
                                              <p:pRg st="5" end="5"/>
                                            </p:txEl>
                                          </p:spTgt>
                                        </p:tgtEl>
                                        <p:attrNameLst>
                                          <p:attrName>style.visibility</p:attrName>
                                        </p:attrNameLst>
                                      </p:cBhvr>
                                      <p:to>
                                        <p:strVal val="visible"/>
                                      </p:to>
                                    </p:set>
                                    <p:anim by="(-#ppt_w*2)" calcmode="lin" valueType="num">
                                      <p:cBhvr rctx="PPT">
                                        <p:cTn id="55" dur="250" autoRev="1" fill="hold">
                                          <p:stCondLst>
                                            <p:cond delay="0"/>
                                          </p:stCondLst>
                                        </p:cTn>
                                        <p:tgtEl>
                                          <p:spTgt spid="9">
                                            <p:txEl>
                                              <p:pRg st="5" end="5"/>
                                            </p:txEl>
                                          </p:spTgt>
                                        </p:tgtEl>
                                        <p:attrNameLst>
                                          <p:attrName>ppt_w</p:attrName>
                                        </p:attrNameLst>
                                      </p:cBhvr>
                                    </p:anim>
                                    <p:anim by="(#ppt_w*0.50)" calcmode="lin" valueType="num">
                                      <p:cBhvr>
                                        <p:cTn id="56" dur="250" decel="50000" autoRev="1" fill="hold">
                                          <p:stCondLst>
                                            <p:cond delay="0"/>
                                          </p:stCondLst>
                                        </p:cTn>
                                        <p:tgtEl>
                                          <p:spTgt spid="9">
                                            <p:txEl>
                                              <p:pRg st="5" end="5"/>
                                            </p:txEl>
                                          </p:spTgt>
                                        </p:tgtEl>
                                        <p:attrNameLst>
                                          <p:attrName>ppt_x</p:attrName>
                                        </p:attrNameLst>
                                      </p:cBhvr>
                                    </p:anim>
                                    <p:anim from="(-#ppt_h/2)" to="(#ppt_y)" calcmode="lin" valueType="num">
                                      <p:cBhvr>
                                        <p:cTn id="57" dur="500" fill="hold">
                                          <p:stCondLst>
                                            <p:cond delay="0"/>
                                          </p:stCondLst>
                                        </p:cTn>
                                        <p:tgtEl>
                                          <p:spTgt spid="9">
                                            <p:txEl>
                                              <p:pRg st="5" end="5"/>
                                            </p:txEl>
                                          </p:spTgt>
                                        </p:tgtEl>
                                        <p:attrNameLst>
                                          <p:attrName>ppt_y</p:attrName>
                                        </p:attrNameLst>
                                      </p:cBhvr>
                                    </p:anim>
                                    <p:animRot by="21600000">
                                      <p:cBhvr>
                                        <p:cTn id="58" dur="500" fill="hold">
                                          <p:stCondLst>
                                            <p:cond delay="0"/>
                                          </p:stCondLst>
                                        </p:cTn>
                                        <p:tgtEl>
                                          <p:spTgt spid="9">
                                            <p:txEl>
                                              <p:pRg st="5" end="5"/>
                                            </p:txEl>
                                          </p:spTgt>
                                        </p:tgtEl>
                                        <p:attrNameLst>
                                          <p:attrName>r</p:attrName>
                                        </p:attrNameLst>
                                      </p:cBhvr>
                                    </p:animRot>
                                  </p:childTnLst>
                                </p:cTn>
                              </p:par>
                            </p:childTnLst>
                          </p:cTn>
                        </p:par>
                      </p:childTnLst>
                    </p:cTn>
                  </p:par>
                  <p:par>
                    <p:cTn id="59" fill="hold">
                      <p:stCondLst>
                        <p:cond delay="indefinite"/>
                      </p:stCondLst>
                      <p:childTnLst>
                        <p:par>
                          <p:cTn id="60" fill="hold">
                            <p:stCondLst>
                              <p:cond delay="0"/>
                            </p:stCondLst>
                            <p:childTnLst>
                              <p:par>
                                <p:cTn id="61" presetID="56" presetClass="entr" presetSubtype="0" fill="hold" nodeType="clickEffect">
                                  <p:stCondLst>
                                    <p:cond delay="0"/>
                                  </p:stCondLst>
                                  <p:iterate type="lt">
                                    <p:tmPct val="10000"/>
                                  </p:iterate>
                                  <p:childTnLst>
                                    <p:set>
                                      <p:cBhvr>
                                        <p:cTn id="62" dur="1" fill="hold">
                                          <p:stCondLst>
                                            <p:cond delay="0"/>
                                          </p:stCondLst>
                                        </p:cTn>
                                        <p:tgtEl>
                                          <p:spTgt spid="9">
                                            <p:txEl>
                                              <p:pRg st="6" end="6"/>
                                            </p:txEl>
                                          </p:spTgt>
                                        </p:tgtEl>
                                        <p:attrNameLst>
                                          <p:attrName>style.visibility</p:attrName>
                                        </p:attrNameLst>
                                      </p:cBhvr>
                                      <p:to>
                                        <p:strVal val="visible"/>
                                      </p:to>
                                    </p:set>
                                    <p:anim by="(-#ppt_w*2)" calcmode="lin" valueType="num">
                                      <p:cBhvr rctx="PPT">
                                        <p:cTn id="63" dur="250" autoRev="1" fill="hold">
                                          <p:stCondLst>
                                            <p:cond delay="0"/>
                                          </p:stCondLst>
                                        </p:cTn>
                                        <p:tgtEl>
                                          <p:spTgt spid="9">
                                            <p:txEl>
                                              <p:pRg st="6" end="6"/>
                                            </p:txEl>
                                          </p:spTgt>
                                        </p:tgtEl>
                                        <p:attrNameLst>
                                          <p:attrName>ppt_w</p:attrName>
                                        </p:attrNameLst>
                                      </p:cBhvr>
                                    </p:anim>
                                    <p:anim by="(#ppt_w*0.50)" calcmode="lin" valueType="num">
                                      <p:cBhvr>
                                        <p:cTn id="64" dur="250" decel="50000" autoRev="1" fill="hold">
                                          <p:stCondLst>
                                            <p:cond delay="0"/>
                                          </p:stCondLst>
                                        </p:cTn>
                                        <p:tgtEl>
                                          <p:spTgt spid="9">
                                            <p:txEl>
                                              <p:pRg st="6" end="6"/>
                                            </p:txEl>
                                          </p:spTgt>
                                        </p:tgtEl>
                                        <p:attrNameLst>
                                          <p:attrName>ppt_x</p:attrName>
                                        </p:attrNameLst>
                                      </p:cBhvr>
                                    </p:anim>
                                    <p:anim from="(-#ppt_h/2)" to="(#ppt_y)" calcmode="lin" valueType="num">
                                      <p:cBhvr>
                                        <p:cTn id="65" dur="500" fill="hold">
                                          <p:stCondLst>
                                            <p:cond delay="0"/>
                                          </p:stCondLst>
                                        </p:cTn>
                                        <p:tgtEl>
                                          <p:spTgt spid="9">
                                            <p:txEl>
                                              <p:pRg st="6" end="6"/>
                                            </p:txEl>
                                          </p:spTgt>
                                        </p:tgtEl>
                                        <p:attrNameLst>
                                          <p:attrName>ppt_y</p:attrName>
                                        </p:attrNameLst>
                                      </p:cBhvr>
                                    </p:anim>
                                    <p:animRot by="21600000">
                                      <p:cBhvr>
                                        <p:cTn id="66" dur="500" fill="hold">
                                          <p:stCondLst>
                                            <p:cond delay="0"/>
                                          </p:stCondLst>
                                        </p:cTn>
                                        <p:tgtEl>
                                          <p:spTgt spid="9">
                                            <p:txEl>
                                              <p:pRg st="6" end="6"/>
                                            </p:txEl>
                                          </p:spTgt>
                                        </p:tgtEl>
                                        <p:attrNameLst>
                                          <p:attrName>r</p:attrName>
                                        </p:attrNameLst>
                                      </p:cBhvr>
                                    </p:animRot>
                                  </p:childTnLst>
                                </p:cTn>
                              </p:par>
                            </p:childTnLst>
                          </p:cTn>
                        </p:par>
                      </p:childTnLst>
                    </p:cTn>
                  </p:par>
                  <p:par>
                    <p:cTn id="67" fill="hold">
                      <p:stCondLst>
                        <p:cond delay="indefinite"/>
                      </p:stCondLst>
                      <p:childTnLst>
                        <p:par>
                          <p:cTn id="68" fill="hold">
                            <p:stCondLst>
                              <p:cond delay="0"/>
                            </p:stCondLst>
                            <p:childTnLst>
                              <p:par>
                                <p:cTn id="69" presetID="56" presetClass="entr" presetSubtype="0" fill="hold" nodeType="clickEffect">
                                  <p:stCondLst>
                                    <p:cond delay="0"/>
                                  </p:stCondLst>
                                  <p:iterate type="lt">
                                    <p:tmPct val="10000"/>
                                  </p:iterate>
                                  <p:childTnLst>
                                    <p:set>
                                      <p:cBhvr>
                                        <p:cTn id="70" dur="1" fill="hold">
                                          <p:stCondLst>
                                            <p:cond delay="0"/>
                                          </p:stCondLst>
                                        </p:cTn>
                                        <p:tgtEl>
                                          <p:spTgt spid="9">
                                            <p:txEl>
                                              <p:pRg st="7" end="7"/>
                                            </p:txEl>
                                          </p:spTgt>
                                        </p:tgtEl>
                                        <p:attrNameLst>
                                          <p:attrName>style.visibility</p:attrName>
                                        </p:attrNameLst>
                                      </p:cBhvr>
                                      <p:to>
                                        <p:strVal val="visible"/>
                                      </p:to>
                                    </p:set>
                                    <p:anim by="(-#ppt_w*2)" calcmode="lin" valueType="num">
                                      <p:cBhvr rctx="PPT">
                                        <p:cTn id="71" dur="250" autoRev="1" fill="hold">
                                          <p:stCondLst>
                                            <p:cond delay="0"/>
                                          </p:stCondLst>
                                        </p:cTn>
                                        <p:tgtEl>
                                          <p:spTgt spid="9">
                                            <p:txEl>
                                              <p:pRg st="7" end="7"/>
                                            </p:txEl>
                                          </p:spTgt>
                                        </p:tgtEl>
                                        <p:attrNameLst>
                                          <p:attrName>ppt_w</p:attrName>
                                        </p:attrNameLst>
                                      </p:cBhvr>
                                    </p:anim>
                                    <p:anim by="(#ppt_w*0.50)" calcmode="lin" valueType="num">
                                      <p:cBhvr>
                                        <p:cTn id="72" dur="250" decel="50000" autoRev="1" fill="hold">
                                          <p:stCondLst>
                                            <p:cond delay="0"/>
                                          </p:stCondLst>
                                        </p:cTn>
                                        <p:tgtEl>
                                          <p:spTgt spid="9">
                                            <p:txEl>
                                              <p:pRg st="7" end="7"/>
                                            </p:txEl>
                                          </p:spTgt>
                                        </p:tgtEl>
                                        <p:attrNameLst>
                                          <p:attrName>ppt_x</p:attrName>
                                        </p:attrNameLst>
                                      </p:cBhvr>
                                    </p:anim>
                                    <p:anim from="(-#ppt_h/2)" to="(#ppt_y)" calcmode="lin" valueType="num">
                                      <p:cBhvr>
                                        <p:cTn id="73" dur="500" fill="hold">
                                          <p:stCondLst>
                                            <p:cond delay="0"/>
                                          </p:stCondLst>
                                        </p:cTn>
                                        <p:tgtEl>
                                          <p:spTgt spid="9">
                                            <p:txEl>
                                              <p:pRg st="7" end="7"/>
                                            </p:txEl>
                                          </p:spTgt>
                                        </p:tgtEl>
                                        <p:attrNameLst>
                                          <p:attrName>ppt_y</p:attrName>
                                        </p:attrNameLst>
                                      </p:cBhvr>
                                    </p:anim>
                                    <p:animRot by="21600000">
                                      <p:cBhvr>
                                        <p:cTn id="74" dur="500" fill="hold">
                                          <p:stCondLst>
                                            <p:cond delay="0"/>
                                          </p:stCondLst>
                                        </p:cTn>
                                        <p:tgtEl>
                                          <p:spTgt spid="9">
                                            <p:txEl>
                                              <p:pRg st="7" end="7"/>
                                            </p:txEl>
                                          </p:spTgt>
                                        </p:tgtEl>
                                        <p:attrNameLst>
                                          <p:attrName>r</p:attrName>
                                        </p:attrNameLst>
                                      </p:cBhvr>
                                    </p:animRot>
                                  </p:childTnLst>
                                </p:cTn>
                              </p:par>
                            </p:childTnLst>
                          </p:cTn>
                        </p:par>
                      </p:childTnLst>
                    </p:cTn>
                  </p:par>
                  <p:par>
                    <p:cTn id="75" fill="hold">
                      <p:stCondLst>
                        <p:cond delay="indefinite"/>
                      </p:stCondLst>
                      <p:childTnLst>
                        <p:par>
                          <p:cTn id="76" fill="hold">
                            <p:stCondLst>
                              <p:cond delay="0"/>
                            </p:stCondLst>
                            <p:childTnLst>
                              <p:par>
                                <p:cTn id="77" presetID="56" presetClass="entr" presetSubtype="0" fill="hold" nodeType="clickEffect">
                                  <p:stCondLst>
                                    <p:cond delay="0"/>
                                  </p:stCondLst>
                                  <p:iterate type="lt">
                                    <p:tmPct val="10000"/>
                                  </p:iterate>
                                  <p:childTnLst>
                                    <p:set>
                                      <p:cBhvr>
                                        <p:cTn id="78" dur="1" fill="hold">
                                          <p:stCondLst>
                                            <p:cond delay="0"/>
                                          </p:stCondLst>
                                        </p:cTn>
                                        <p:tgtEl>
                                          <p:spTgt spid="9">
                                            <p:txEl>
                                              <p:pRg st="8" end="8"/>
                                            </p:txEl>
                                          </p:spTgt>
                                        </p:tgtEl>
                                        <p:attrNameLst>
                                          <p:attrName>style.visibility</p:attrName>
                                        </p:attrNameLst>
                                      </p:cBhvr>
                                      <p:to>
                                        <p:strVal val="visible"/>
                                      </p:to>
                                    </p:set>
                                    <p:anim by="(-#ppt_w*2)" calcmode="lin" valueType="num">
                                      <p:cBhvr rctx="PPT">
                                        <p:cTn id="79" dur="250" autoRev="1" fill="hold">
                                          <p:stCondLst>
                                            <p:cond delay="0"/>
                                          </p:stCondLst>
                                        </p:cTn>
                                        <p:tgtEl>
                                          <p:spTgt spid="9">
                                            <p:txEl>
                                              <p:pRg st="8" end="8"/>
                                            </p:txEl>
                                          </p:spTgt>
                                        </p:tgtEl>
                                        <p:attrNameLst>
                                          <p:attrName>ppt_w</p:attrName>
                                        </p:attrNameLst>
                                      </p:cBhvr>
                                    </p:anim>
                                    <p:anim by="(#ppt_w*0.50)" calcmode="lin" valueType="num">
                                      <p:cBhvr>
                                        <p:cTn id="80" dur="250" decel="50000" autoRev="1" fill="hold">
                                          <p:stCondLst>
                                            <p:cond delay="0"/>
                                          </p:stCondLst>
                                        </p:cTn>
                                        <p:tgtEl>
                                          <p:spTgt spid="9">
                                            <p:txEl>
                                              <p:pRg st="8" end="8"/>
                                            </p:txEl>
                                          </p:spTgt>
                                        </p:tgtEl>
                                        <p:attrNameLst>
                                          <p:attrName>ppt_x</p:attrName>
                                        </p:attrNameLst>
                                      </p:cBhvr>
                                    </p:anim>
                                    <p:anim from="(-#ppt_h/2)" to="(#ppt_y)" calcmode="lin" valueType="num">
                                      <p:cBhvr>
                                        <p:cTn id="81" dur="500" fill="hold">
                                          <p:stCondLst>
                                            <p:cond delay="0"/>
                                          </p:stCondLst>
                                        </p:cTn>
                                        <p:tgtEl>
                                          <p:spTgt spid="9">
                                            <p:txEl>
                                              <p:pRg st="8" end="8"/>
                                            </p:txEl>
                                          </p:spTgt>
                                        </p:tgtEl>
                                        <p:attrNameLst>
                                          <p:attrName>ppt_y</p:attrName>
                                        </p:attrNameLst>
                                      </p:cBhvr>
                                    </p:anim>
                                    <p:animRot by="21600000">
                                      <p:cBhvr>
                                        <p:cTn id="82" dur="500" fill="hold">
                                          <p:stCondLst>
                                            <p:cond delay="0"/>
                                          </p:stCondLst>
                                        </p:cTn>
                                        <p:tgtEl>
                                          <p:spTgt spid="9">
                                            <p:txEl>
                                              <p:pRg st="8" end="8"/>
                                            </p:txEl>
                                          </p:spTgt>
                                        </p:tgtEl>
                                        <p:attrNameLst>
                                          <p:attrName>r</p:attrName>
                                        </p:attrNameLst>
                                      </p:cBhvr>
                                    </p:animRot>
                                  </p:childTnLst>
                                </p:cTn>
                              </p:par>
                            </p:childTnLst>
                          </p:cTn>
                        </p:par>
                      </p:childTnLst>
                    </p:cTn>
                  </p:par>
                  <p:par>
                    <p:cTn id="83" fill="hold">
                      <p:stCondLst>
                        <p:cond delay="indefinite"/>
                      </p:stCondLst>
                      <p:childTnLst>
                        <p:par>
                          <p:cTn id="84" fill="hold">
                            <p:stCondLst>
                              <p:cond delay="0"/>
                            </p:stCondLst>
                            <p:childTnLst>
                              <p:par>
                                <p:cTn id="85" presetID="56" presetClass="entr" presetSubtype="0" fill="hold" nodeType="clickEffect">
                                  <p:stCondLst>
                                    <p:cond delay="0"/>
                                  </p:stCondLst>
                                  <p:iterate type="lt">
                                    <p:tmPct val="10000"/>
                                  </p:iterate>
                                  <p:childTnLst>
                                    <p:set>
                                      <p:cBhvr>
                                        <p:cTn id="86" dur="1" fill="hold">
                                          <p:stCondLst>
                                            <p:cond delay="0"/>
                                          </p:stCondLst>
                                        </p:cTn>
                                        <p:tgtEl>
                                          <p:spTgt spid="9">
                                            <p:txEl>
                                              <p:pRg st="9" end="9"/>
                                            </p:txEl>
                                          </p:spTgt>
                                        </p:tgtEl>
                                        <p:attrNameLst>
                                          <p:attrName>style.visibility</p:attrName>
                                        </p:attrNameLst>
                                      </p:cBhvr>
                                      <p:to>
                                        <p:strVal val="visible"/>
                                      </p:to>
                                    </p:set>
                                    <p:anim by="(-#ppt_w*2)" calcmode="lin" valueType="num">
                                      <p:cBhvr rctx="PPT">
                                        <p:cTn id="87" dur="250" autoRev="1" fill="hold">
                                          <p:stCondLst>
                                            <p:cond delay="0"/>
                                          </p:stCondLst>
                                        </p:cTn>
                                        <p:tgtEl>
                                          <p:spTgt spid="9">
                                            <p:txEl>
                                              <p:pRg st="9" end="9"/>
                                            </p:txEl>
                                          </p:spTgt>
                                        </p:tgtEl>
                                        <p:attrNameLst>
                                          <p:attrName>ppt_w</p:attrName>
                                        </p:attrNameLst>
                                      </p:cBhvr>
                                    </p:anim>
                                    <p:anim by="(#ppt_w*0.50)" calcmode="lin" valueType="num">
                                      <p:cBhvr>
                                        <p:cTn id="88" dur="250" decel="50000" autoRev="1" fill="hold">
                                          <p:stCondLst>
                                            <p:cond delay="0"/>
                                          </p:stCondLst>
                                        </p:cTn>
                                        <p:tgtEl>
                                          <p:spTgt spid="9">
                                            <p:txEl>
                                              <p:pRg st="9" end="9"/>
                                            </p:txEl>
                                          </p:spTgt>
                                        </p:tgtEl>
                                        <p:attrNameLst>
                                          <p:attrName>ppt_x</p:attrName>
                                        </p:attrNameLst>
                                      </p:cBhvr>
                                    </p:anim>
                                    <p:anim from="(-#ppt_h/2)" to="(#ppt_y)" calcmode="lin" valueType="num">
                                      <p:cBhvr>
                                        <p:cTn id="89" dur="500" fill="hold">
                                          <p:stCondLst>
                                            <p:cond delay="0"/>
                                          </p:stCondLst>
                                        </p:cTn>
                                        <p:tgtEl>
                                          <p:spTgt spid="9">
                                            <p:txEl>
                                              <p:pRg st="9" end="9"/>
                                            </p:txEl>
                                          </p:spTgt>
                                        </p:tgtEl>
                                        <p:attrNameLst>
                                          <p:attrName>ppt_y</p:attrName>
                                        </p:attrNameLst>
                                      </p:cBhvr>
                                    </p:anim>
                                    <p:animRot by="21600000">
                                      <p:cBhvr>
                                        <p:cTn id="90" dur="500" fill="hold">
                                          <p:stCondLst>
                                            <p:cond delay="0"/>
                                          </p:stCondLst>
                                        </p:cTn>
                                        <p:tgtEl>
                                          <p:spTgt spid="9">
                                            <p:txEl>
                                              <p:pRg st="9" end="9"/>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4" name="Flowchart: Document 3"/>
          <p:cNvSpPr/>
          <p:nvPr/>
        </p:nvSpPr>
        <p:spPr>
          <a:xfrm>
            <a:off x="14" y="0"/>
            <a:ext cx="9143985" cy="1785926"/>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TextBox 17"/>
          <p:cNvSpPr txBox="1"/>
          <p:nvPr/>
        </p:nvSpPr>
        <p:spPr>
          <a:xfrm>
            <a:off x="0" y="428604"/>
            <a:ext cx="9144000" cy="1015663"/>
          </a:xfrm>
          <a:prstGeom prst="rect">
            <a:avLst/>
          </a:prstGeom>
          <a:noFill/>
        </p:spPr>
        <p:txBody>
          <a:bodyPr wrap="square" rtlCol="1">
            <a:spAutoFit/>
          </a:bodyPr>
          <a:lstStyle/>
          <a:p>
            <a:pPr algn="ctr"/>
            <a:r>
              <a:rPr lang="ar-EG" sz="6000" b="1" dirty="0" smtClean="0">
                <a:solidFill>
                  <a:schemeClr val="bg1"/>
                </a:solidFill>
              </a:rPr>
              <a:t>مهارة التحدث والمخاطبة</a:t>
            </a:r>
            <a:endParaRPr lang="ar-SA" sz="6000" b="1" dirty="0">
              <a:solidFill>
                <a:schemeClr val="bg1"/>
              </a:solidFill>
            </a:endParaRPr>
          </a:p>
        </p:txBody>
      </p:sp>
      <p:sp>
        <p:nvSpPr>
          <p:cNvPr id="19" name="TextBox 18"/>
          <p:cNvSpPr txBox="1"/>
          <p:nvPr/>
        </p:nvSpPr>
        <p:spPr>
          <a:xfrm>
            <a:off x="323528" y="1844824"/>
            <a:ext cx="8460432" cy="658835"/>
          </a:xfrm>
          <a:prstGeom prst="rect">
            <a:avLst/>
          </a:prstGeom>
          <a:noFill/>
        </p:spPr>
        <p:txBody>
          <a:bodyPr wrap="square" rtlCol="1">
            <a:spAutoFit/>
          </a:bodyPr>
          <a:lstStyle/>
          <a:p>
            <a:pPr algn="ctr">
              <a:lnSpc>
                <a:spcPct val="150000"/>
              </a:lnSpc>
            </a:pPr>
            <a:r>
              <a:rPr lang="ar-SA" sz="2800" b="1" dirty="0" smtClean="0"/>
              <a:t> </a:t>
            </a:r>
            <a:endParaRPr lang="ar-SA" sz="2800" b="1" dirty="0">
              <a:solidFill>
                <a:srgbClr val="003300"/>
              </a:solidFill>
            </a:endParaRPr>
          </a:p>
        </p:txBody>
      </p:sp>
      <p:pic>
        <p:nvPicPr>
          <p:cNvPr id="10" name="Picture 5"/>
          <p:cNvPicPr>
            <a:picLocks noChangeAspect="1" noChangeArrowheads="1"/>
          </p:cNvPicPr>
          <p:nvPr/>
        </p:nvPicPr>
        <p:blipFill>
          <a:blip r:embed="rId2" cstate="print"/>
          <a:stretch>
            <a:fillRect/>
          </a:stretch>
        </p:blipFill>
        <p:spPr bwMode="auto">
          <a:xfrm>
            <a:off x="7929586" y="312355"/>
            <a:ext cx="965842" cy="732566"/>
          </a:xfrm>
          <a:prstGeom prst="rect">
            <a:avLst/>
          </a:prstGeom>
          <a:noFill/>
        </p:spPr>
      </p:pic>
      <p:sp>
        <p:nvSpPr>
          <p:cNvPr id="9" name="عنصر نائب للمحتوى 8"/>
          <p:cNvSpPr>
            <a:spLocks noGrp="1"/>
          </p:cNvSpPr>
          <p:nvPr>
            <p:ph idx="1"/>
          </p:nvPr>
        </p:nvSpPr>
        <p:spPr>
          <a:xfrm>
            <a:off x="155575" y="1628800"/>
            <a:ext cx="8550589" cy="4935513"/>
          </a:xfrm>
        </p:spPr>
        <p:txBody>
          <a:bodyPr>
            <a:normAutofit lnSpcReduction="10000"/>
          </a:bodyPr>
          <a:lstStyle/>
          <a:p>
            <a:pPr marL="0" lvl="0" indent="0" algn="just">
              <a:buNone/>
            </a:pPr>
            <a:r>
              <a:rPr lang="ar-EG" b="1" u="sng" dirty="0" smtClean="0">
                <a:solidFill>
                  <a:srgbClr val="FF0000"/>
                </a:solidFill>
              </a:rPr>
              <a:t>متطلبات </a:t>
            </a:r>
            <a:r>
              <a:rPr lang="ar-EG" b="1" u="sng" dirty="0">
                <a:solidFill>
                  <a:srgbClr val="FF0000"/>
                </a:solidFill>
              </a:rPr>
              <a:t>الحديث بفاعلية:</a:t>
            </a:r>
          </a:p>
          <a:p>
            <a:pPr lvl="0">
              <a:buFont typeface="Wingdings" panose="05000000000000000000" pitchFamily="2" charset="2"/>
              <a:buChar char="Ø"/>
            </a:pPr>
            <a:r>
              <a:rPr lang="ar-EG" sz="2800" b="1" dirty="0">
                <a:solidFill>
                  <a:srgbClr val="7030A0"/>
                </a:solidFill>
              </a:rPr>
              <a:t>تعرف على ما يريده المستمع قبل التحدث إليه</a:t>
            </a:r>
            <a:r>
              <a:rPr lang="en-US" sz="2800" b="1" dirty="0">
                <a:solidFill>
                  <a:srgbClr val="7030A0"/>
                </a:solidFill>
              </a:rPr>
              <a:t>.</a:t>
            </a:r>
          </a:p>
          <a:p>
            <a:pPr lvl="0">
              <a:buFont typeface="Wingdings" panose="05000000000000000000" pitchFamily="2" charset="2"/>
              <a:buChar char="Ø"/>
            </a:pPr>
            <a:r>
              <a:rPr lang="ar-EG" sz="2800" b="1" dirty="0">
                <a:solidFill>
                  <a:schemeClr val="accent6">
                    <a:lumMod val="75000"/>
                  </a:schemeClr>
                </a:solidFill>
              </a:rPr>
              <a:t>اختر التوقيت المناسب </a:t>
            </a:r>
            <a:r>
              <a:rPr lang="ar-EG" sz="2800" b="1" dirty="0" smtClean="0">
                <a:solidFill>
                  <a:schemeClr val="accent6">
                    <a:lumMod val="75000"/>
                  </a:schemeClr>
                </a:solidFill>
              </a:rPr>
              <a:t>للحديث .</a:t>
            </a:r>
            <a:endParaRPr lang="en-US" sz="2800" b="1" dirty="0">
              <a:solidFill>
                <a:schemeClr val="accent6">
                  <a:lumMod val="75000"/>
                </a:schemeClr>
              </a:solidFill>
            </a:endParaRPr>
          </a:p>
          <a:p>
            <a:pPr lvl="0">
              <a:buFont typeface="Wingdings" panose="05000000000000000000" pitchFamily="2" charset="2"/>
              <a:buChar char="Ø"/>
            </a:pPr>
            <a:r>
              <a:rPr lang="ar-EG" sz="2800" b="1" dirty="0">
                <a:solidFill>
                  <a:srgbClr val="00B050"/>
                </a:solidFill>
              </a:rPr>
              <a:t>يفضّل الكثيرون أن يكون الحديث الموجّه إليهم </a:t>
            </a:r>
            <a:r>
              <a:rPr lang="ar-EG" sz="2800" b="1" dirty="0" smtClean="0">
                <a:solidFill>
                  <a:srgbClr val="00B050"/>
                </a:solidFill>
              </a:rPr>
              <a:t>خاصاً</a:t>
            </a:r>
            <a:r>
              <a:rPr lang="en-US" sz="2800" b="1" dirty="0" smtClean="0">
                <a:solidFill>
                  <a:srgbClr val="00B050"/>
                </a:solidFill>
              </a:rPr>
              <a:t>.</a:t>
            </a:r>
            <a:endParaRPr lang="en-US" sz="2800" b="1" dirty="0">
              <a:solidFill>
                <a:srgbClr val="00B050"/>
              </a:solidFill>
            </a:endParaRPr>
          </a:p>
          <a:p>
            <a:pPr lvl="0">
              <a:buFont typeface="Wingdings" panose="05000000000000000000" pitchFamily="2" charset="2"/>
              <a:buChar char="Ø"/>
            </a:pPr>
            <a:r>
              <a:rPr lang="ar-EG" sz="2800" b="1" dirty="0">
                <a:solidFill>
                  <a:srgbClr val="7030A0"/>
                </a:solidFill>
              </a:rPr>
              <a:t>أرسل أفكارك إلى المستمع بطريقة </a:t>
            </a:r>
            <a:r>
              <a:rPr lang="ar-EG" sz="2800" b="1" dirty="0" smtClean="0">
                <a:solidFill>
                  <a:srgbClr val="7030A0"/>
                </a:solidFill>
              </a:rPr>
              <a:t>منظمة وواضحة</a:t>
            </a:r>
            <a:r>
              <a:rPr lang="en-US" sz="2800" b="1" dirty="0" smtClean="0">
                <a:solidFill>
                  <a:srgbClr val="7030A0"/>
                </a:solidFill>
              </a:rPr>
              <a:t>.</a:t>
            </a:r>
            <a:endParaRPr lang="en-US" sz="2800" b="1" dirty="0">
              <a:solidFill>
                <a:srgbClr val="7030A0"/>
              </a:solidFill>
            </a:endParaRPr>
          </a:p>
          <a:p>
            <a:pPr lvl="0">
              <a:buFont typeface="Wingdings" panose="05000000000000000000" pitchFamily="2" charset="2"/>
              <a:buChar char="Ø"/>
            </a:pPr>
            <a:r>
              <a:rPr lang="ar-EG" sz="2800" b="1" dirty="0">
                <a:solidFill>
                  <a:srgbClr val="0070C0"/>
                </a:solidFill>
              </a:rPr>
              <a:t>استخدم مدخل الإقناع في </a:t>
            </a:r>
            <a:r>
              <a:rPr lang="ar-EG" sz="2800" b="1" dirty="0" smtClean="0">
                <a:solidFill>
                  <a:srgbClr val="0070C0"/>
                </a:solidFill>
              </a:rPr>
              <a:t>الحديث</a:t>
            </a:r>
            <a:r>
              <a:rPr lang="en-US" sz="2800" b="1" dirty="0" smtClean="0">
                <a:solidFill>
                  <a:srgbClr val="0070C0"/>
                </a:solidFill>
              </a:rPr>
              <a:t>.</a:t>
            </a:r>
            <a:endParaRPr lang="en-US" sz="2800" b="1" dirty="0">
              <a:solidFill>
                <a:srgbClr val="0070C0"/>
              </a:solidFill>
            </a:endParaRPr>
          </a:p>
          <a:p>
            <a:pPr lvl="0">
              <a:buFont typeface="Wingdings" panose="05000000000000000000" pitchFamily="2" charset="2"/>
              <a:buChar char="Ø"/>
            </a:pPr>
            <a:r>
              <a:rPr lang="ar-EG" sz="2800" b="1" dirty="0">
                <a:solidFill>
                  <a:srgbClr val="7030A0"/>
                </a:solidFill>
              </a:rPr>
              <a:t>بسّط لغة التخاطب مع </a:t>
            </a:r>
            <a:r>
              <a:rPr lang="ar-EG" sz="2800" b="1" dirty="0" smtClean="0">
                <a:solidFill>
                  <a:srgbClr val="7030A0"/>
                </a:solidFill>
              </a:rPr>
              <a:t>المستمع.</a:t>
            </a:r>
            <a:endParaRPr lang="en-US" sz="2800" b="1" dirty="0">
              <a:solidFill>
                <a:srgbClr val="7030A0"/>
              </a:solidFill>
            </a:endParaRPr>
          </a:p>
          <a:p>
            <a:pPr lvl="0">
              <a:buFont typeface="Wingdings" panose="05000000000000000000" pitchFamily="2" charset="2"/>
              <a:buChar char="Ø"/>
            </a:pPr>
            <a:r>
              <a:rPr lang="ar-EG" sz="2800" b="1" dirty="0">
                <a:solidFill>
                  <a:schemeClr val="accent6">
                    <a:lumMod val="75000"/>
                  </a:schemeClr>
                </a:solidFill>
              </a:rPr>
              <a:t>تأكد تماماً من أن المستمع يفهم الحديث الموجه </a:t>
            </a:r>
            <a:r>
              <a:rPr lang="ar-EG" sz="2800" b="1" dirty="0" smtClean="0">
                <a:solidFill>
                  <a:schemeClr val="accent6">
                    <a:lumMod val="75000"/>
                  </a:schemeClr>
                </a:solidFill>
              </a:rPr>
              <a:t>إليه.</a:t>
            </a:r>
            <a:endParaRPr lang="en-US" sz="2800" b="1" dirty="0">
              <a:solidFill>
                <a:schemeClr val="accent6">
                  <a:lumMod val="75000"/>
                </a:schemeClr>
              </a:solidFill>
            </a:endParaRPr>
          </a:p>
          <a:p>
            <a:pPr lvl="0">
              <a:buFont typeface="Wingdings" panose="05000000000000000000" pitchFamily="2" charset="2"/>
              <a:buChar char="Ø"/>
            </a:pPr>
            <a:r>
              <a:rPr lang="ar-EG" sz="2800" b="1" dirty="0">
                <a:solidFill>
                  <a:srgbClr val="00B050"/>
                </a:solidFill>
              </a:rPr>
              <a:t>تقبل انتقادات المستمع أثناء الحديث الموجه </a:t>
            </a:r>
            <a:r>
              <a:rPr lang="ar-EG" sz="2800" b="1" dirty="0" smtClean="0">
                <a:solidFill>
                  <a:srgbClr val="00B050"/>
                </a:solidFill>
              </a:rPr>
              <a:t>إليك.</a:t>
            </a:r>
            <a:endParaRPr lang="en-US" sz="2800" b="1" dirty="0">
              <a:solidFill>
                <a:srgbClr val="00B050"/>
              </a:solidFill>
            </a:endParaRPr>
          </a:p>
          <a:p>
            <a:pPr lvl="0">
              <a:buFont typeface="Wingdings" panose="05000000000000000000" pitchFamily="2" charset="2"/>
              <a:buChar char="Ø"/>
            </a:pPr>
            <a:r>
              <a:rPr lang="ar-EG" sz="2800" b="1" dirty="0">
                <a:solidFill>
                  <a:srgbClr val="7030A0"/>
                </a:solidFill>
              </a:rPr>
              <a:t>استخدم الأمثلة والعرض إنْ أمكن أثناء حديثك </a:t>
            </a:r>
            <a:r>
              <a:rPr lang="ar-EG" sz="2800" b="1" dirty="0" smtClean="0">
                <a:solidFill>
                  <a:srgbClr val="7030A0"/>
                </a:solidFill>
              </a:rPr>
              <a:t>للمستمعين.</a:t>
            </a:r>
            <a:endParaRPr lang="en-US" sz="2800" b="1" dirty="0">
              <a:solidFill>
                <a:srgbClr val="7030A0"/>
              </a:solidFill>
            </a:endParaRPr>
          </a:p>
        </p:txBody>
      </p:sp>
      <p:sp>
        <p:nvSpPr>
          <p:cNvPr id="3" name="AutoShape 2" descr="https://encrypted-tbn3.gstatic.com/images?q=tbn:ANd9GcQ7I_ameDaXcM9yg6BAlp0RhlfaznPemnIEcXuWdHpbe4TzeEp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6" name="AutoShape 6" descr="https://encrypted-tbn3.gstatic.com/images?q=tbn:ANd9GcQ7I_ameDaXcM9yg6BAlp0RhlfaznPemnIEcXuWdHpbe4TzeEp8"/>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 xmlns:p14="http://schemas.microsoft.com/office/powerpoint/2010/main" val="107149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250" autoRev="1" fill="hold">
                                          <p:stCondLst>
                                            <p:cond delay="0"/>
                                          </p:stCondLst>
                                        </p:cTn>
                                        <p:tgtEl>
                                          <p:spTgt spid="18"/>
                                        </p:tgtEl>
                                        <p:attrNameLst>
                                          <p:attrName>ppt_w</p:attrName>
                                        </p:attrNameLst>
                                      </p:cBhvr>
                                    </p:anim>
                                    <p:anim by="(#ppt_w*0.50)" calcmode="lin" valueType="num">
                                      <p:cBhvr>
                                        <p:cTn id="8" dur="250" decel="50000" autoRev="1" fill="hold">
                                          <p:stCondLst>
                                            <p:cond delay="0"/>
                                          </p:stCondLst>
                                        </p:cTn>
                                        <p:tgtEl>
                                          <p:spTgt spid="18"/>
                                        </p:tgtEl>
                                        <p:attrNameLst>
                                          <p:attrName>ppt_x</p:attrName>
                                        </p:attrNameLst>
                                      </p:cBhvr>
                                    </p:anim>
                                    <p:anim from="(-#ppt_h/2)" to="(#ppt_y)" calcmode="lin" valueType="num">
                                      <p:cBhvr>
                                        <p:cTn id="9" dur="500" fill="hold">
                                          <p:stCondLst>
                                            <p:cond delay="0"/>
                                          </p:stCondLst>
                                        </p:cTn>
                                        <p:tgtEl>
                                          <p:spTgt spid="18"/>
                                        </p:tgtEl>
                                        <p:attrNameLst>
                                          <p:attrName>ppt_y</p:attrName>
                                        </p:attrNameLst>
                                      </p:cBhvr>
                                    </p:anim>
                                    <p:animRot by="21600000">
                                      <p:cBhvr>
                                        <p:cTn id="10" dur="5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9">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9">
                                            <p:txEl>
                                              <p:pRg st="0" end="0"/>
                                            </p:txEl>
                                          </p:spTgt>
                                        </p:tgtEl>
                                        <p:attrNameLst>
                                          <p:attrName>ppt_w</p:attrName>
                                        </p:attrNameLst>
                                      </p:cBhvr>
                                    </p:anim>
                                    <p:anim by="(#ppt_w*0.50)" calcmode="lin" valueType="num">
                                      <p:cBhvr>
                                        <p:cTn id="16" dur="250" decel="50000" autoRev="1" fill="hold">
                                          <p:stCondLst>
                                            <p:cond delay="0"/>
                                          </p:stCondLst>
                                        </p:cTn>
                                        <p:tgtEl>
                                          <p:spTgt spid="9">
                                            <p:txEl>
                                              <p:pRg st="0" end="0"/>
                                            </p:txEl>
                                          </p:spTgt>
                                        </p:tgtEl>
                                        <p:attrNameLst>
                                          <p:attrName>ppt_x</p:attrName>
                                        </p:attrNameLst>
                                      </p:cBhvr>
                                    </p:anim>
                                    <p:anim from="(-#ppt_h/2)" to="(#ppt_y)" calcmode="lin" valueType="num">
                                      <p:cBhvr>
                                        <p:cTn id="17" dur="500" fill="hold">
                                          <p:stCondLst>
                                            <p:cond delay="0"/>
                                          </p:stCondLst>
                                        </p:cTn>
                                        <p:tgtEl>
                                          <p:spTgt spid="9">
                                            <p:txEl>
                                              <p:pRg st="0" end="0"/>
                                            </p:txEl>
                                          </p:spTgt>
                                        </p:tgtEl>
                                        <p:attrNameLst>
                                          <p:attrName>ppt_y</p:attrName>
                                        </p:attrNameLst>
                                      </p:cBhvr>
                                    </p:anim>
                                    <p:animRot by="21600000">
                                      <p:cBhvr>
                                        <p:cTn id="18" dur="500" fill="hold">
                                          <p:stCondLst>
                                            <p:cond delay="0"/>
                                          </p:stCondLst>
                                        </p:cTn>
                                        <p:tgtEl>
                                          <p:spTgt spid="9">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 calcmode="lin" valueType="num">
                                      <p:cBhvr additive="base">
                                        <p:cTn id="2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 calcmode="lin" valueType="num">
                                      <p:cBhvr additive="base">
                                        <p:cTn id="2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 calcmode="lin" valueType="num">
                                      <p:cBhvr additive="base">
                                        <p:cTn id="3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9">
                                            <p:txEl>
                                              <p:pRg st="4" end="4"/>
                                            </p:txEl>
                                          </p:spTgt>
                                        </p:tgtEl>
                                        <p:attrNameLst>
                                          <p:attrName>style.visibility</p:attrName>
                                        </p:attrNameLst>
                                      </p:cBhvr>
                                      <p:to>
                                        <p:strVal val="visible"/>
                                      </p:to>
                                    </p:set>
                                    <p:anim calcmode="lin" valueType="num">
                                      <p:cBhvr additive="base">
                                        <p:cTn id="4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xEl>
                                              <p:pRg st="5" end="5"/>
                                            </p:txEl>
                                          </p:spTgt>
                                        </p:tgtEl>
                                        <p:attrNameLst>
                                          <p:attrName>style.visibility</p:attrName>
                                        </p:attrNameLst>
                                      </p:cBhvr>
                                      <p:to>
                                        <p:strVal val="visible"/>
                                      </p:to>
                                    </p:set>
                                    <p:anim calcmode="lin" valueType="num">
                                      <p:cBhvr additive="base">
                                        <p:cTn id="4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6" end="6"/>
                                            </p:txEl>
                                          </p:spTgt>
                                        </p:tgtEl>
                                        <p:attrNameLst>
                                          <p:attrName>style.visibility</p:attrName>
                                        </p:attrNameLst>
                                      </p:cBhvr>
                                      <p:to>
                                        <p:strVal val="visible"/>
                                      </p:to>
                                    </p:set>
                                    <p:anim calcmode="lin" valueType="num">
                                      <p:cBhvr additive="base">
                                        <p:cTn id="53"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9">
                                            <p:txEl>
                                              <p:pRg st="7" end="7"/>
                                            </p:txEl>
                                          </p:spTgt>
                                        </p:tgtEl>
                                        <p:attrNameLst>
                                          <p:attrName>style.visibility</p:attrName>
                                        </p:attrNameLst>
                                      </p:cBhvr>
                                      <p:to>
                                        <p:strVal val="visible"/>
                                      </p:to>
                                    </p:set>
                                    <p:anim calcmode="lin" valueType="num">
                                      <p:cBhvr additive="base">
                                        <p:cTn id="59"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9">
                                            <p:txEl>
                                              <p:pRg st="8" end="8"/>
                                            </p:txEl>
                                          </p:spTgt>
                                        </p:tgtEl>
                                        <p:attrNameLst>
                                          <p:attrName>style.visibility</p:attrName>
                                        </p:attrNameLst>
                                      </p:cBhvr>
                                      <p:to>
                                        <p:strVal val="visible"/>
                                      </p:to>
                                    </p:set>
                                    <p:anim calcmode="lin" valueType="num">
                                      <p:cBhvr additive="base">
                                        <p:cTn id="65"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9">
                                            <p:txEl>
                                              <p:pRg st="9" end="9"/>
                                            </p:txEl>
                                          </p:spTgt>
                                        </p:tgtEl>
                                        <p:attrNameLst>
                                          <p:attrName>style.visibility</p:attrName>
                                        </p:attrNameLst>
                                      </p:cBhvr>
                                      <p:to>
                                        <p:strVal val="visible"/>
                                      </p:to>
                                    </p:set>
                                    <p:anim calcmode="lin" valueType="num">
                                      <p:cBhvr additive="base">
                                        <p:cTn id="71"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theme/theme1.xml><?xml version="1.0" encoding="utf-8"?>
<a:theme xmlns:a="http://schemas.openxmlformats.org/drawingml/2006/main" name="الوحدة الأولى">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DE7318CCAF5741468586D67F3E6D1D0C" ma:contentTypeVersion="0" ma:contentTypeDescription="إنشاء مستند جديد." ma:contentTypeScope="" ma:versionID="e7bd36b573ee01252620c1bb348998f7">
  <xsd:schema xmlns:xsd="http://www.w3.org/2001/XMLSchema" xmlns:xs="http://www.w3.org/2001/XMLSchema" xmlns:p="http://schemas.microsoft.com/office/2006/metadata/properties" targetNamespace="http://schemas.microsoft.com/office/2006/metadata/properties" ma:root="true" ma:fieldsID="b8d804356fb0d354094a9f23b7d0afd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296243-E079-4279-B0B6-699DB5FDFD6F}"/>
</file>

<file path=customXml/itemProps2.xml><?xml version="1.0" encoding="utf-8"?>
<ds:datastoreItem xmlns:ds="http://schemas.openxmlformats.org/officeDocument/2006/customXml" ds:itemID="{643372D2-6353-4B9D-8A43-FB20722E7F63}"/>
</file>

<file path=customXml/itemProps3.xml><?xml version="1.0" encoding="utf-8"?>
<ds:datastoreItem xmlns:ds="http://schemas.openxmlformats.org/officeDocument/2006/customXml" ds:itemID="{682100A7-EF87-4840-AFFC-52D286828F82}"/>
</file>

<file path=docProps/app.xml><?xml version="1.0" encoding="utf-8"?>
<Properties xmlns="http://schemas.openxmlformats.org/officeDocument/2006/extended-properties" xmlns:vt="http://schemas.openxmlformats.org/officeDocument/2006/docPropsVTypes">
  <Template>الوحدة الأولى</Template>
  <TotalTime>1338</TotalTime>
  <Words>1503</Words>
  <Application>Microsoft Office PowerPoint</Application>
  <PresentationFormat>عرض على الشاشة (3:4)‏</PresentationFormat>
  <Paragraphs>253</Paragraphs>
  <Slides>27</Slides>
  <Notes>1</Notes>
  <HiddenSlides>0</HiddenSlides>
  <MMClips>0</MMClips>
  <ScaleCrop>false</ScaleCrop>
  <HeadingPairs>
    <vt:vector size="4" baseType="variant">
      <vt:variant>
        <vt:lpstr>سمة</vt:lpstr>
      </vt:variant>
      <vt:variant>
        <vt:i4>1</vt:i4>
      </vt:variant>
      <vt:variant>
        <vt:lpstr>عناوين الشرائح</vt:lpstr>
      </vt:variant>
      <vt:variant>
        <vt:i4>27</vt:i4>
      </vt:variant>
    </vt:vector>
  </HeadingPairs>
  <TitlesOfParts>
    <vt:vector size="28" baseType="lpstr">
      <vt:lpstr>الوحدة الأولى</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ممارسة الأنشطة اليومية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DR-Hisham</dc:creator>
  <cp:lastModifiedBy>Dr.Hisham</cp:lastModifiedBy>
  <cp:revision>162</cp:revision>
  <dcterms:created xsi:type="dcterms:W3CDTF">2014-09-05T11:22:47Z</dcterms:created>
  <dcterms:modified xsi:type="dcterms:W3CDTF">2014-11-17T09:19:17Z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0x010100DE7318CCAF5741468586D67F3E6D1D0C</vt:lpwstr>
  </property>
</Properties>
</file>