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72099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074040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74370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5051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023573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034840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6262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054052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742768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684506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253432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1699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018872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84074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13752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23841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12159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00032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113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48009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9253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48418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58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5021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10" Type="http://schemas.openxmlformats.org/officeDocument/2006/relationships/image" Target="../media/image6.gif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NULL"/><Relationship Id="rId7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4.wdp"/><Relationship Id="rId4" Type="http://schemas.openxmlformats.org/officeDocument/2006/relationships/image" Target="../media/image8.png"/><Relationship Id="rId9" Type="http://schemas.openxmlformats.org/officeDocument/2006/relationships/audio" Target="../media/audio3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1.wav"/><Relationship Id="rId5" Type="http://schemas.openxmlformats.org/officeDocument/2006/relationships/image" Target="../media/image9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1.wav"/><Relationship Id="rId3" Type="http://schemas.openxmlformats.org/officeDocument/2006/relationships/audio" Target="NUL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31.wav"/><Relationship Id="rId5" Type="http://schemas.openxmlformats.org/officeDocument/2006/relationships/image" Target="../media/image9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31.wav"/><Relationship Id="rId5" Type="http://schemas.openxmlformats.org/officeDocument/2006/relationships/image" Target="../media/image9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audio" Target="../media/audio31.wav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583577" y="116632"/>
              <a:ext cx="3676007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فكر , زاوج, شارك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مجموعة 9"/>
          <p:cNvGrpSpPr/>
          <p:nvPr/>
        </p:nvGrpSpPr>
        <p:grpSpPr>
          <a:xfrm>
            <a:off x="6378973" y="228780"/>
            <a:ext cx="2573674" cy="913751"/>
            <a:chOff x="2269300" y="0"/>
            <a:chExt cx="4462939" cy="845423"/>
          </a:xfrm>
        </p:grpSpPr>
        <p:pic>
          <p:nvPicPr>
            <p:cNvPr id="11" name="صورة 1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2" name="مستطيل 8"/>
            <p:cNvSpPr/>
            <p:nvPr/>
          </p:nvSpPr>
          <p:spPr>
            <a:xfrm>
              <a:off x="2269300" y="160125"/>
              <a:ext cx="4304641" cy="535595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8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القرآن الكريم كتاب الله</a:t>
              </a:r>
              <a:endParaRPr lang="ar-SA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6" name="صورة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19" name="صورة 1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692804" y="1196755"/>
            <a:ext cx="7635242" cy="4663863"/>
            <a:chOff x="810196" y="1319476"/>
            <a:chExt cx="8928991" cy="5142125"/>
          </a:xfrm>
        </p:grpSpPr>
        <p:grpSp>
          <p:nvGrpSpPr>
            <p:cNvPr id="15" name="مجموعة 14"/>
            <p:cNvGrpSpPr/>
            <p:nvPr/>
          </p:nvGrpSpPr>
          <p:grpSpPr>
            <a:xfrm>
              <a:off x="810196" y="1319476"/>
              <a:ext cx="8928991" cy="5142125"/>
              <a:chOff x="762000" y="1169243"/>
              <a:chExt cx="7620000" cy="5572125"/>
            </a:xfrm>
          </p:grpSpPr>
          <p:pic>
            <p:nvPicPr>
              <p:cNvPr id="14" name="صورة 1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62000" y="1169243"/>
                <a:ext cx="7620000" cy="5572125"/>
              </a:xfrm>
              <a:prstGeom prst="rect">
                <a:avLst/>
              </a:prstGeom>
            </p:spPr>
          </p:pic>
          <p:pic>
            <p:nvPicPr>
              <p:cNvPr id="7" name="صورة 6"/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 xmlns="">
                      <a14:imgLayer r:embed="rId12">
                        <a14:imgEffect>
                          <a14:sharpenSoften amount="50000"/>
                        </a14:imgEffect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322404" y="1340769"/>
                <a:ext cx="3849996" cy="5184576"/>
              </a:xfrm>
              <a:prstGeom prst="rect">
                <a:avLst/>
              </a:prstGeom>
            </p:spPr>
          </p:pic>
        </p:grpSp>
        <p:sp>
          <p:nvSpPr>
            <p:cNvPr id="2" name="مستطيل 1"/>
            <p:cNvSpPr/>
            <p:nvPr/>
          </p:nvSpPr>
          <p:spPr>
            <a:xfrm>
              <a:off x="1026221" y="1470999"/>
              <a:ext cx="3960440" cy="479124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300499" indent="-300499" algn="ctr" defTabSz="970811">
                <a:buFont typeface="Wingdings" panose="05000000000000000000" pitchFamily="2" charset="2"/>
                <a:buChar char="Ø"/>
              </a:pPr>
              <a:r>
                <a:rPr lang="ar-SA" sz="2100" b="1" u="sng" dirty="0">
                  <a:solidFill>
                    <a:srgbClr val="C00000"/>
                  </a:solidFill>
                </a:rPr>
                <a:t>خطوات الاستراتيجية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04617B"/>
                  </a:solidFill>
                </a:rPr>
                <a:t>قسم الطلاب إلي مجاميع صغيرة بحيث تكون رباعية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FF0000"/>
                  </a:solidFill>
                </a:rPr>
                <a:t>أطرح سؤالا على الطلاب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7030A0"/>
                  </a:solidFill>
                </a:rPr>
                <a:t>يفكر كل طالب في الإجابة عن السؤال وتدوين الأفكار ذهنيا أو كتابيا 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04617B"/>
                  </a:solidFill>
                </a:rPr>
                <a:t>يشارك كل طالبين معا في المجموعة في مناقشة أفكارهما والاتفاق علي نتيجة</a:t>
              </a:r>
            </a:p>
            <a:p>
              <a:pPr marL="300499" indent="-300499" defTabSz="970811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FF66FF"/>
                  </a:solidFill>
                </a:rPr>
                <a:t>ثم يتشارك الفريق </a:t>
              </a:r>
            </a:p>
            <a:p>
              <a:pPr marL="300499" indent="-300499" defTabSz="970811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prstClr val="black"/>
                  </a:solidFill>
                </a:rPr>
                <a:t>يدونون أو يتفقون على الأفكار التي سيعرضونها أمام بقية المجاميع</a:t>
              </a:r>
              <a:endParaRPr lang="ar-EG" sz="2100" b="1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010180403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781" y="758708"/>
            <a:ext cx="2912733" cy="40939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تمرير أفقي 10">
            <a:hlinkClick r:id="" action="ppaction://noaction"/>
          </p:cNvPr>
          <p:cNvSpPr/>
          <p:nvPr/>
        </p:nvSpPr>
        <p:spPr>
          <a:xfrm>
            <a:off x="2231155" y="2209852"/>
            <a:ext cx="4107437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القرآن الكريم كتاب الله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5975571" y="1951968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الوحدة الثانية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7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50259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9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483768" y="37158"/>
            <a:ext cx="4752528" cy="1735658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القرآن الكريم </a:t>
            </a:r>
          </a:p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كتاب الله المنزل علي نبينا محمد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395536" y="1857592"/>
            <a:ext cx="8496944" cy="3803656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571500" indent="-571500">
              <a:buFont typeface="Wingdings" pitchFamily="2" charset="2"/>
              <a:buChar char="v"/>
            </a:pPr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نؤمن بأن القرآن الكريم الله نزل به جبريل </a:t>
            </a: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.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يجب </a:t>
            </a:r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علينا تعلم احترام القرآن الكريم </a:t>
            </a: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وتوقيره.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نزل </a:t>
            </a:r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القرآن الكريم في شهر رمضان في ليلة القدر</a:t>
            </a:r>
          </a:p>
          <a:p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قال الله تعالي (( إنا انزلنه في ليلة القدر </a:t>
            </a:r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)). 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المسلم </a:t>
            </a:r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يحرص علي قراءة القرآن الكريم وتدبره والعمل </a:t>
            </a:r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به. </a:t>
            </a:r>
          </a:p>
          <a:p>
            <a:r>
              <a:rPr lang="ar-SA" sz="4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قال الله تعالى: (كتاب أنزلناه إليك مبارك ليدبروا آياته وليتذكر أولوا الألباب).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9733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9925" y="1600658"/>
            <a:ext cx="2912733" cy="40939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وسيلة شرح مع سهم إلى الأسفل 3"/>
          <p:cNvSpPr/>
          <p:nvPr/>
        </p:nvSpPr>
        <p:spPr>
          <a:xfrm>
            <a:off x="2051720" y="37158"/>
            <a:ext cx="5488492" cy="1735657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نشاط : ألون الأمثلة التي تدل علي تعظيم القرآن الكريم وتوقيره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6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" name="سداسي 1"/>
          <p:cNvSpPr/>
          <p:nvPr/>
        </p:nvSpPr>
        <p:spPr>
          <a:xfrm>
            <a:off x="1940248" y="1916832"/>
            <a:ext cx="1636768" cy="1584176"/>
          </a:xfrm>
          <a:prstGeom prst="hexag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عدم الإنصات إليه </a:t>
            </a:r>
          </a:p>
        </p:txBody>
      </p:sp>
      <p:sp>
        <p:nvSpPr>
          <p:cNvPr id="11" name="سداسي 10"/>
          <p:cNvSpPr/>
          <p:nvPr/>
        </p:nvSpPr>
        <p:spPr>
          <a:xfrm>
            <a:off x="5903444" y="1916832"/>
            <a:ext cx="1636768" cy="1584176"/>
          </a:xfrm>
          <a:prstGeom prst="hexag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الاستعاذة</a:t>
            </a:r>
            <a:endParaRPr lang="ar-SA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عند قراءته</a:t>
            </a:r>
          </a:p>
        </p:txBody>
      </p:sp>
      <p:sp>
        <p:nvSpPr>
          <p:cNvPr id="12" name="سداسي 11"/>
          <p:cNvSpPr/>
          <p:nvPr/>
        </p:nvSpPr>
        <p:spPr>
          <a:xfrm>
            <a:off x="5903444" y="3861048"/>
            <a:ext cx="1636768" cy="1584176"/>
          </a:xfrm>
          <a:prstGeom prst="hexag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الطهارة عند قراءته</a:t>
            </a:r>
          </a:p>
        </p:txBody>
      </p:sp>
      <p:sp>
        <p:nvSpPr>
          <p:cNvPr id="13" name="سداسي 12"/>
          <p:cNvSpPr/>
          <p:nvPr/>
        </p:nvSpPr>
        <p:spPr>
          <a:xfrm>
            <a:off x="1907704" y="3874368"/>
            <a:ext cx="1636768" cy="1584176"/>
          </a:xfrm>
          <a:prstGeom prst="hexag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وضع الكتب فوقه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88918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8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الأسئلة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من الملك الذي أرسله الله بالقرآن الكريم إلي النبي </a:t>
            </a:r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</a:p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جبريل 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5686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وسيلة شرح مع سهم إلى الأسفل 10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الأسئلة</a:t>
            </a:r>
          </a:p>
        </p:txBody>
      </p:sp>
      <p:pic>
        <p:nvPicPr>
          <p:cNvPr id="12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12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4" name="سهم مسنن إلى اليمين 13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5" name="سهم مسنن إلى اليمين 14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6" name="مخطط انسيابي: تحضير 15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7" name="مستطيل 16"/>
          <p:cNvSpPr/>
          <p:nvPr/>
        </p:nvSpPr>
        <p:spPr>
          <a:xfrm>
            <a:off x="1223628" y="2204864"/>
            <a:ext cx="7056784" cy="2736304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ما الواجب علينا تجاه القرآن الكريم</a:t>
            </a:r>
          </a:p>
          <a:p>
            <a:pPr algn="ctr"/>
            <a:r>
              <a:rPr lang="ar-SA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الاستعاذة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عند </a:t>
            </a:r>
            <a:r>
              <a:rPr lang="ar-S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قراءته. 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الطهارة عند </a:t>
            </a:r>
            <a:r>
              <a:rPr lang="ar-S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قراءته.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الإنصات </a:t>
            </a:r>
            <a:r>
              <a:rPr lang="ar-S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إليه.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43462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88077" y="2564904"/>
            <a:ext cx="316785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تم بحمد الله</a:t>
            </a:r>
          </a:p>
        </p:txBody>
      </p:sp>
      <p:sp>
        <p:nvSpPr>
          <p:cNvPr id="3" name="سهم مسنن إلى اليمين 2">
            <a:hlinkClick r:id="" action="ppaction://hlinkshowjump?jump=previousslide"/>
          </p:cNvPr>
          <p:cNvSpPr/>
          <p:nvPr/>
        </p:nvSpPr>
        <p:spPr>
          <a:xfrm>
            <a:off x="6084168" y="5790441"/>
            <a:ext cx="2592288" cy="1050984"/>
          </a:xfrm>
          <a:prstGeom prst="notchedRightArrow">
            <a:avLst>
              <a:gd name="adj1" fmla="val 50000"/>
              <a:gd name="adj2" fmla="val 37571"/>
            </a:avLst>
          </a:prstGeom>
          <a:ln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>
            <a:bevelT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  <a:cs typeface="Arabic Typesetting" pitchFamily="66" charset="-78"/>
              </a:rPr>
              <a:t>السابق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1144684"/>
            <a:ext cx="3021427" cy="223224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51520" y="1131465"/>
            <a:ext cx="3021427" cy="2232248"/>
          </a:xfrm>
          <a:prstGeom prst="rect">
            <a:avLst/>
          </a:prstGeom>
        </p:spPr>
      </p:pic>
      <p:sp>
        <p:nvSpPr>
          <p:cNvPr id="6" name="مخطط انسيابي: تحضير 5">
            <a:hlinkClick r:id="" action="ppaction://hlinkshowjump?jump=firstslide"/>
          </p:cNvPr>
          <p:cNvSpPr/>
          <p:nvPr/>
        </p:nvSpPr>
        <p:spPr>
          <a:xfrm>
            <a:off x="3273585" y="5869475"/>
            <a:ext cx="2952328" cy="926470"/>
          </a:xfrm>
          <a:prstGeom prst="flowChartPreparation">
            <a:avLst/>
          </a:prstGeom>
          <a:ln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>
            <a:bevelT prst="angl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  <a:cs typeface="Arabic Typesetting" pitchFamily="66" charset="-78"/>
              </a:rPr>
              <a:t>الرئــــيسية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0896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5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212</Words>
  <Application>Microsoft Office PowerPoint</Application>
  <PresentationFormat>عرض على الشاشة (3:4)‏</PresentationFormat>
  <Paragraphs>51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7</vt:i4>
      </vt:variant>
    </vt:vector>
  </HeadingPairs>
  <TitlesOfParts>
    <vt:vector size="9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5</cp:revision>
  <dcterms:created xsi:type="dcterms:W3CDTF">2015-10-13T18:48:25Z</dcterms:created>
  <dcterms:modified xsi:type="dcterms:W3CDTF">2016-11-12T16:39:21Z</dcterms:modified>
</cp:coreProperties>
</file>