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7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72" r:id="rId2"/>
  </p:sldMasterIdLst>
  <p:sldIdLst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1720993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0740401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2743703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B34F065-1154-456A-91E3-76DE8E75E17B}" type="slidenum">
              <a:rPr lang="ar-SA" smtClean="0">
                <a:solidFill>
                  <a:srgbClr val="0F6FC6"/>
                </a:solidFill>
              </a:rPr>
              <a:pPr/>
              <a:t>‹#›</a:t>
            </a:fld>
            <a:endParaRPr lang="ar-SA">
              <a:solidFill>
                <a:srgbClr val="0F6FC6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50511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40235737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4034840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62625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1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0540528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7427682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6845064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58" name="Rectangle 57"/>
          <p:cNvSpPr/>
          <p:nvPr/>
        </p:nvSpPr>
        <p:spPr>
          <a:xfrm>
            <a:off x="905571" y="601884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8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4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</p:spTree>
    <p:extLst>
      <p:ext uri="{BB962C8B-B14F-4D97-AF65-F5344CB8AC3E}">
        <p14:creationId xmlns:p14="http://schemas.microsoft.com/office/powerpoint/2010/main" xmlns="" val="2534327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4169991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1" y="601884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0188726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840746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7" y="1030148"/>
            <a:ext cx="5423704" cy="4780344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413752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9238412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0121599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0000325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91139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9480095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2925344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2484189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8587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zoom/>
    <p:sndAc>
      <p:stSnd>
        <p:snd r:embed="rId13" name="laser.wav"/>
      </p:stSnd>
    </p:sndAc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24" tIns="45712" rIns="91424" bIns="45712" rtlCol="0" anchor="b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24" tIns="45712" rIns="91424" bIns="45712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9" y="224493"/>
            <a:ext cx="2133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pPr defTabSz="970983"/>
            <a:fld id="{1B8ABB09-4A1D-463E-8065-109CC2B7EFAA}" type="datetimeFigureOut">
              <a:rPr lang="ar-SA" smtClean="0"/>
              <a:pPr defTabSz="970983"/>
              <a:t>12/02/38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defTabSz="970983"/>
            <a:endParaRPr lang="ar-SA">
              <a:solidFill>
                <a:srgbClr val="0F6F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2"/>
            <a:ext cx="1332156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pPr defTabSz="970983"/>
            <a:fld id="{0B34F065-1154-456A-91E3-76DE8E75E17B}" type="slidenum">
              <a:rPr lang="ar-SA" smtClean="0"/>
              <a:pPr defTabSz="970983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50218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239" rtl="1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839" indent="-274272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967" indent="-274272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239" indent="-228560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514" indent="-228560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646" indent="-228560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636" indent="-228560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8768" indent="-228560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19901" indent="-228560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034" indent="-228560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audio" Target="../media/audio2.wav"/><Relationship Id="rId7" Type="http://schemas.openxmlformats.org/officeDocument/2006/relationships/image" Target="../media/image4.png"/><Relationship Id="rId12" Type="http://schemas.microsoft.com/office/2007/relationships/hdphoto" Target="../media/hdphoto3.wdp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6" Type="http://schemas.microsoft.com/office/2007/relationships/hdphoto" Target="../media/hdphoto1.wdp"/><Relationship Id="rId11" Type="http://schemas.openxmlformats.org/officeDocument/2006/relationships/image" Target="../media/image7.png"/><Relationship Id="rId10" Type="http://schemas.openxmlformats.org/officeDocument/2006/relationships/image" Target="../media/image6.gif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audio" Target="NULL"/><Relationship Id="rId7" Type="http://schemas.openxmlformats.org/officeDocument/2006/relationships/audio" Target="../media/audio3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microsoft.com/office/2007/relationships/hdphoto" Target="../media/hdphoto4.wdp"/><Relationship Id="rId4" Type="http://schemas.openxmlformats.org/officeDocument/2006/relationships/image" Target="../media/image8.png"/><Relationship Id="rId9" Type="http://schemas.openxmlformats.org/officeDocument/2006/relationships/audio" Target="../media/audio3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audio" Target="../media/audio31.wav"/><Relationship Id="rId5" Type="http://schemas.openxmlformats.org/officeDocument/2006/relationships/image" Target="../media/image9.png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audio" Target="../media/audio31.wav"/><Relationship Id="rId3" Type="http://schemas.openxmlformats.org/officeDocument/2006/relationships/audio" Target="NULL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audio" Target="../media/audio3.wav"/><Relationship Id="rId5" Type="http://schemas.microsoft.com/office/2007/relationships/hdphoto" Target="../media/hdphoto4.wdp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audio" Target="../media/audio31.wav"/><Relationship Id="rId5" Type="http://schemas.openxmlformats.org/officeDocument/2006/relationships/image" Target="../media/image9.png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audio" Target="../media/audio31.wav"/><Relationship Id="rId5" Type="http://schemas.openxmlformats.org/officeDocument/2006/relationships/image" Target="../media/image9.png"/><Relationship Id="rId4" Type="http://schemas.openxmlformats.org/officeDocument/2006/relationships/audio" Target="../media/audio3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audio" Target="../media/audio31.wav"/><Relationship Id="rId4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مجموعة 12"/>
          <p:cNvGrpSpPr/>
          <p:nvPr/>
        </p:nvGrpSpPr>
        <p:grpSpPr>
          <a:xfrm>
            <a:off x="2271143" y="2"/>
            <a:ext cx="4457700" cy="1179698"/>
            <a:chOff x="2274540" y="0"/>
            <a:chExt cx="4457700" cy="845423"/>
          </a:xfrm>
        </p:grpSpPr>
        <p:pic>
          <p:nvPicPr>
            <p:cNvPr id="8" name="صورة 7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2274540" y="0"/>
              <a:ext cx="4457700" cy="845423"/>
            </a:xfrm>
            <a:prstGeom prst="downArrowCallout">
              <a:avLst/>
            </a:prstGeom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sp>
          <p:nvSpPr>
            <p:cNvPr id="9" name="مستطيل 8"/>
            <p:cNvSpPr/>
            <p:nvPr/>
          </p:nvSpPr>
          <p:spPr>
            <a:xfrm>
              <a:off x="2583577" y="116632"/>
              <a:ext cx="3676007" cy="675777"/>
            </a:xfrm>
            <a:prstGeom prst="downArrowCallout">
              <a:avLst/>
            </a:prstGeom>
            <a:scene3d>
              <a:camera prst="orthographicFront"/>
              <a:lightRig rig="threePt" dir="t"/>
            </a:scene3d>
            <a:sp3d>
              <a:bevelT prst="slope"/>
            </a:sp3d>
          </p:spPr>
          <p:txBody>
            <a:bodyPr wrap="none">
              <a:spAutoFit/>
            </a:bodyPr>
            <a:lstStyle/>
            <a:p>
              <a:pPr algn="ctr" defTabSz="970811"/>
              <a:r>
                <a:rPr lang="ar-SA" sz="3400" b="1" dirty="0">
                  <a:ln w="10541" cmpd="sng">
                    <a:solidFill>
                      <a:srgbClr val="0F6FC6">
                        <a:shade val="88000"/>
                        <a:satMod val="110000"/>
                      </a:srgb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استراتيجية فكر , زاوج, شارك</a:t>
              </a:r>
              <a:endParaRPr lang="ar-EG" sz="3400" b="1" dirty="0">
                <a:ln w="10541" cmpd="sng">
                  <a:solidFill>
                    <a:srgbClr val="0F6FC6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endParaRPr>
            </a:p>
          </p:txBody>
        </p:sp>
      </p:grpSp>
      <p:grpSp>
        <p:nvGrpSpPr>
          <p:cNvPr id="10" name="مجموعة 9"/>
          <p:cNvGrpSpPr/>
          <p:nvPr/>
        </p:nvGrpSpPr>
        <p:grpSpPr>
          <a:xfrm>
            <a:off x="6378973" y="228780"/>
            <a:ext cx="2573674" cy="913751"/>
            <a:chOff x="2269300" y="0"/>
            <a:chExt cx="4462939" cy="845423"/>
          </a:xfrm>
        </p:grpSpPr>
        <p:pic>
          <p:nvPicPr>
            <p:cNvPr id="11" name="صورة 10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2274540" y="0"/>
              <a:ext cx="4457699" cy="845423"/>
            </a:xfrm>
            <a:prstGeom prst="roundRect">
              <a:avLst/>
            </a:prstGeom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sp>
          <p:nvSpPr>
            <p:cNvPr id="12" name="مستطيل 8"/>
            <p:cNvSpPr/>
            <p:nvPr/>
          </p:nvSpPr>
          <p:spPr>
            <a:xfrm>
              <a:off x="2269300" y="160125"/>
              <a:ext cx="4304641" cy="535595"/>
            </a:xfrm>
            <a:prstGeom prst="roundRect">
              <a:avLst/>
            </a:prstGeom>
            <a:scene3d>
              <a:camera prst="orthographicFront"/>
              <a:lightRig rig="threePt" dir="t"/>
            </a:scene3d>
            <a:sp3d>
              <a:bevelT prst="slope"/>
            </a:sp3d>
          </p:spPr>
          <p:txBody>
            <a:bodyPr wrap="none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 defTabSz="970811"/>
              <a:r>
                <a:rPr lang="ar-SA" sz="2800" b="1" dirty="0" smtClean="0">
                  <a:ln w="11430"/>
                  <a:solidFill>
                    <a:srgbClr val="FF0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القرآن الكريم كتاب الله</a:t>
              </a:r>
              <a:endParaRPr lang="ar-SA" sz="28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endParaRPr>
            </a:p>
          </p:txBody>
        </p:sp>
      </p:grpSp>
      <p:pic>
        <p:nvPicPr>
          <p:cNvPr id="16" name="صورة 15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sharpenSoften amount="5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 flipH="1" flipV="1">
            <a:off x="2203247" y="5809106"/>
            <a:ext cx="1011187" cy="953342"/>
          </a:xfrm>
          <a:prstGeom prst="rect">
            <a:avLst/>
          </a:prstGeom>
        </p:spPr>
      </p:pic>
      <p:pic>
        <p:nvPicPr>
          <p:cNvPr id="19" name="صورة 18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9655" y="5860616"/>
            <a:ext cx="909360" cy="964536"/>
          </a:xfrm>
          <a:prstGeom prst="rect">
            <a:avLst/>
          </a:prstGeom>
        </p:spPr>
      </p:pic>
      <p:grpSp>
        <p:nvGrpSpPr>
          <p:cNvPr id="3" name="مجموعة 2"/>
          <p:cNvGrpSpPr/>
          <p:nvPr/>
        </p:nvGrpSpPr>
        <p:grpSpPr>
          <a:xfrm>
            <a:off x="692804" y="1196755"/>
            <a:ext cx="7635242" cy="4663863"/>
            <a:chOff x="810196" y="1319476"/>
            <a:chExt cx="8928991" cy="5142125"/>
          </a:xfrm>
        </p:grpSpPr>
        <p:grpSp>
          <p:nvGrpSpPr>
            <p:cNvPr id="15" name="مجموعة 14"/>
            <p:cNvGrpSpPr/>
            <p:nvPr/>
          </p:nvGrpSpPr>
          <p:grpSpPr>
            <a:xfrm>
              <a:off x="810196" y="1319476"/>
              <a:ext cx="8928991" cy="5142125"/>
              <a:chOff x="762000" y="1169243"/>
              <a:chExt cx="7620000" cy="5572125"/>
            </a:xfrm>
          </p:grpSpPr>
          <p:pic>
            <p:nvPicPr>
              <p:cNvPr id="14" name="صورة 13"/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762000" y="1169243"/>
                <a:ext cx="7620000" cy="5572125"/>
              </a:xfrm>
              <a:prstGeom prst="rect">
                <a:avLst/>
              </a:prstGeom>
            </p:spPr>
          </p:pic>
          <p:pic>
            <p:nvPicPr>
              <p:cNvPr id="7" name="صورة 6"/>
              <p:cNvPicPr>
                <a:picLocks noChangeAspect="1"/>
              </p:cNvPicPr>
              <p:nvPr/>
            </p:nvPicPr>
            <p:blipFill>
              <a:blip r:embed="rId11">
                <a:extLst>
                  <a:ext uri="{BEBA8EAE-BF5A-486C-A8C5-ECC9F3942E4B}">
                    <a14:imgProps xmlns:a14="http://schemas.microsoft.com/office/drawing/2010/main" xmlns="">
                      <a14:imgLayer r:embed="rId12">
                        <a14:imgEffect>
                          <a14:sharpenSoften amount="50000"/>
                        </a14:imgEffect>
                        <a14:imgEffect>
                          <a14:brightnessContrast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4322404" y="1340769"/>
                <a:ext cx="3849996" cy="5184576"/>
              </a:xfrm>
              <a:prstGeom prst="rect">
                <a:avLst/>
              </a:prstGeom>
            </p:spPr>
          </p:pic>
        </p:grpSp>
        <p:sp>
          <p:nvSpPr>
            <p:cNvPr id="2" name="مستطيل 1"/>
            <p:cNvSpPr/>
            <p:nvPr/>
          </p:nvSpPr>
          <p:spPr>
            <a:xfrm>
              <a:off x="1026221" y="1470999"/>
              <a:ext cx="3960440" cy="479124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300499" indent="-300499" algn="ctr" defTabSz="970811">
                <a:buFont typeface="Wingdings" panose="05000000000000000000" pitchFamily="2" charset="2"/>
                <a:buChar char="Ø"/>
              </a:pPr>
              <a:r>
                <a:rPr lang="ar-SA" sz="2100" b="1" u="sng" dirty="0">
                  <a:solidFill>
                    <a:srgbClr val="C00000"/>
                  </a:solidFill>
                </a:rPr>
                <a:t>خطوات الاستراتيجية</a:t>
              </a:r>
            </a:p>
            <a:p>
              <a:pPr marL="300499" indent="-300499" defTabSz="970811">
                <a:buClr>
                  <a:srgbClr val="002060"/>
                </a:buClr>
                <a:buFont typeface="Wingdings" panose="05000000000000000000" pitchFamily="2" charset="2"/>
                <a:buChar char="v"/>
              </a:pPr>
              <a:r>
                <a:rPr lang="ar-SA" sz="2100" b="1" dirty="0">
                  <a:solidFill>
                    <a:srgbClr val="04617B"/>
                  </a:solidFill>
                </a:rPr>
                <a:t>قسم الطلاب إلي مجاميع صغيرة بحيث تكون رباعية</a:t>
              </a:r>
            </a:p>
            <a:p>
              <a:pPr marL="300499" indent="-300499" defTabSz="970811">
                <a:buClr>
                  <a:srgbClr val="002060"/>
                </a:buClr>
                <a:buFont typeface="Wingdings" panose="05000000000000000000" pitchFamily="2" charset="2"/>
                <a:buChar char="v"/>
              </a:pPr>
              <a:r>
                <a:rPr lang="ar-SA" sz="2100" b="1" dirty="0">
                  <a:solidFill>
                    <a:srgbClr val="FF0000"/>
                  </a:solidFill>
                </a:rPr>
                <a:t>أطرح سؤالا على الطلاب</a:t>
              </a:r>
            </a:p>
            <a:p>
              <a:pPr marL="300499" indent="-300499" defTabSz="970811">
                <a:buClr>
                  <a:srgbClr val="002060"/>
                </a:buClr>
                <a:buFont typeface="Wingdings" panose="05000000000000000000" pitchFamily="2" charset="2"/>
                <a:buChar char="v"/>
              </a:pPr>
              <a:r>
                <a:rPr lang="ar-SA" sz="2100" b="1" dirty="0">
                  <a:solidFill>
                    <a:srgbClr val="7030A0"/>
                  </a:solidFill>
                </a:rPr>
                <a:t>يفكر كل طالب في الإجابة عن السؤال وتدوين الأفكار ذهنيا أو كتابيا </a:t>
              </a:r>
            </a:p>
            <a:p>
              <a:pPr marL="300499" indent="-300499" defTabSz="970811">
                <a:buClr>
                  <a:srgbClr val="002060"/>
                </a:buClr>
                <a:buFont typeface="Wingdings" panose="05000000000000000000" pitchFamily="2" charset="2"/>
                <a:buChar char="v"/>
              </a:pPr>
              <a:r>
                <a:rPr lang="ar-SA" sz="2100" b="1" dirty="0">
                  <a:solidFill>
                    <a:srgbClr val="04617B"/>
                  </a:solidFill>
                </a:rPr>
                <a:t>يشارك كل طالبين معا في المجموعة في مناقشة أفكارهما والاتفاق علي نتيجة</a:t>
              </a:r>
            </a:p>
            <a:p>
              <a:pPr marL="300499" indent="-300499" defTabSz="970811">
                <a:buClr>
                  <a:srgbClr val="FF0000"/>
                </a:buClr>
                <a:buFont typeface="Wingdings" panose="05000000000000000000" pitchFamily="2" charset="2"/>
                <a:buChar char="v"/>
              </a:pPr>
              <a:r>
                <a:rPr lang="ar-SA" sz="2100" b="1" dirty="0">
                  <a:solidFill>
                    <a:srgbClr val="FF66FF"/>
                  </a:solidFill>
                </a:rPr>
                <a:t>ثم يتشارك الفريق </a:t>
              </a:r>
            </a:p>
            <a:p>
              <a:pPr marL="300499" indent="-300499" defTabSz="970811">
                <a:buClr>
                  <a:srgbClr val="FF0000"/>
                </a:buClr>
                <a:buFont typeface="Wingdings" panose="05000000000000000000" pitchFamily="2" charset="2"/>
                <a:buChar char="v"/>
              </a:pPr>
              <a:r>
                <a:rPr lang="ar-SA" sz="2100" b="1" dirty="0">
                  <a:solidFill>
                    <a:prstClr val="black"/>
                  </a:solidFill>
                </a:rPr>
                <a:t>يدونون أو يتفقون على الأفكار التي سيعرضونها أمام بقية المجاميع</a:t>
              </a:r>
              <a:endParaRPr lang="ar-EG" sz="2100" b="1" dirty="0">
                <a:solidFill>
                  <a:prstClr val="black"/>
                </a:solidFill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xmlns="" val="1010180403"/>
      </p:ext>
    </p:extLst>
  </p:cSld>
  <p:clrMapOvr>
    <a:masterClrMapping/>
  </p:clrMapOvr>
  <p:transition spd="slow">
    <p:cover dir="r"/>
    <p:sndAc>
      <p:stSnd>
        <p:snd r:embed="rId3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90781" y="758708"/>
            <a:ext cx="2912733" cy="4093934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تمرير أفقي 10">
            <a:hlinkClick r:id="" action="ppaction://noaction"/>
          </p:cNvPr>
          <p:cNvSpPr/>
          <p:nvPr/>
        </p:nvSpPr>
        <p:spPr>
          <a:xfrm>
            <a:off x="2231155" y="2209852"/>
            <a:ext cx="4107437" cy="1033272"/>
          </a:xfrm>
          <a:prstGeom prst="horizontalScroll">
            <a:avLst/>
          </a:prstGeom>
          <a:scene3d>
            <a:camera prst="orthographicFront"/>
            <a:lightRig rig="threePt" dir="t"/>
          </a:scene3d>
          <a:sp3d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القرآن الكريم كتاب الله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2" name="شكل بيضاوي 11"/>
          <p:cNvSpPr/>
          <p:nvPr/>
        </p:nvSpPr>
        <p:spPr>
          <a:xfrm>
            <a:off x="5975571" y="1951968"/>
            <a:ext cx="1548757" cy="1549040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الوحدة الثانية</a:t>
            </a:r>
            <a:endParaRPr lang="en-US" sz="3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13" name="Picture 8" descr="D:\Work2\exxit.png">
            <a:hlinkClick r:id="" action="ppaction://hlinkshowjump?jump=endshow"/>
            <a:hlinkHover r:id="" action="ppaction://noaction" highlightClick="1">
              <a:snd r:embed="rId7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5796717"/>
            <a:ext cx="981313" cy="980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" name="مجموعة 13"/>
          <p:cNvGrpSpPr/>
          <p:nvPr/>
        </p:nvGrpSpPr>
        <p:grpSpPr>
          <a:xfrm>
            <a:off x="1552334" y="5792496"/>
            <a:ext cx="6443601" cy="1065706"/>
            <a:chOff x="1691680" y="5715517"/>
            <a:chExt cx="6443601" cy="1065706"/>
          </a:xfrm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</p:grpSpPr>
        <p:sp>
          <p:nvSpPr>
            <p:cNvPr id="15" name="سهم مسنن إلى اليمين 14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6" name="سهم مسنن إلى اليمين 15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7" name="مخطط انسيابي: تحضير 16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ln/>
            <a:sp3d>
              <a:bevelT prst="angle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xmlns="" val="1502599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u"/>
        <p:sndAc>
          <p:stSnd>
            <p:snd r:embed="rId9" name="wind.wav"/>
          </p:stSnd>
        </p:sndAc>
      </p:transition>
    </mc:Choice>
    <mc:Fallback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وسيلة شرح مع سهم إلى الأسفل 3"/>
          <p:cNvSpPr/>
          <p:nvPr/>
        </p:nvSpPr>
        <p:spPr>
          <a:xfrm>
            <a:off x="2483768" y="37158"/>
            <a:ext cx="4752528" cy="1735658"/>
          </a:xfrm>
          <a:prstGeom prst="downArrowCallout">
            <a:avLst/>
          </a:prstGeom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cross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القرآن الكريم </a:t>
            </a:r>
          </a:p>
          <a:p>
            <a:pPr algn="ctr"/>
            <a:r>
              <a:rPr lang="ar-SA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كتاب الله المنزل علي نبينا محمد </a:t>
            </a:r>
            <a:r>
              <a:rPr lang="ar-SA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  <a:sym typeface="AGA Arabesque"/>
              </a:rPr>
              <a:t></a:t>
            </a:r>
            <a:endParaRPr lang="ar-SA" sz="3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5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5796717"/>
            <a:ext cx="981313" cy="980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مجموعة 5"/>
          <p:cNvGrpSpPr/>
          <p:nvPr/>
        </p:nvGrpSpPr>
        <p:grpSpPr>
          <a:xfrm>
            <a:off x="1552334" y="5792496"/>
            <a:ext cx="6443601" cy="1065706"/>
            <a:chOff x="1691680" y="5715517"/>
            <a:chExt cx="6443601" cy="1065706"/>
          </a:xfrm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</p:grpSpPr>
        <p:sp>
          <p:nvSpPr>
            <p:cNvPr id="7" name="سهم مسنن إلى اليمين 6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8" name="سهم مسنن إلى اليمين 7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9" name="مخطط انسيابي: تحضير 8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ln/>
            <a:sp3d>
              <a:bevelT prst="angle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sp>
        <p:nvSpPr>
          <p:cNvPr id="10" name="مستطيل 9"/>
          <p:cNvSpPr/>
          <p:nvPr/>
        </p:nvSpPr>
        <p:spPr>
          <a:xfrm>
            <a:off x="395536" y="1857592"/>
            <a:ext cx="8496944" cy="3803656"/>
          </a:xfrm>
          <a:prstGeom prst="rect">
            <a:avLst/>
          </a:prstGeom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marL="571500" indent="-571500">
              <a:buFont typeface="Wingdings" pitchFamily="2" charset="2"/>
              <a:buChar char="v"/>
            </a:pPr>
            <a:r>
              <a:rPr lang="ar-SA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نؤمن بأن القرآن الكريم الله نزل به جبريل </a:t>
            </a:r>
            <a:r>
              <a:rPr lang="ar-SA" sz="4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  <a:sym typeface="AGA Arabesque"/>
              </a:rPr>
              <a:t>.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ar-SA" sz="4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  <a:sym typeface="AGA Arabesque"/>
              </a:rPr>
              <a:t>يجب </a:t>
            </a:r>
            <a:r>
              <a:rPr lang="ar-SA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  <a:sym typeface="AGA Arabesque"/>
              </a:rPr>
              <a:t>علينا تعلم احترام القرآن الكريم </a:t>
            </a:r>
            <a:r>
              <a:rPr lang="ar-SA" sz="4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  <a:sym typeface="AGA Arabesque"/>
              </a:rPr>
              <a:t>وتوقيره.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ar-SA" sz="4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  <a:sym typeface="AGA Arabesque"/>
              </a:rPr>
              <a:t>نزل </a:t>
            </a:r>
            <a:r>
              <a:rPr lang="ar-SA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  <a:sym typeface="AGA Arabesque"/>
              </a:rPr>
              <a:t>القرآن الكريم في شهر رمضان في ليلة القدر</a:t>
            </a:r>
          </a:p>
          <a:p>
            <a:r>
              <a:rPr lang="ar-S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  <a:sym typeface="AGA Arabesque"/>
              </a:rPr>
              <a:t>قال الله تعالي (( إنا انزلنه في ليلة القدر </a:t>
            </a:r>
            <a:r>
              <a:rPr lang="ar-S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  <a:sym typeface="AGA Arabesque"/>
              </a:rPr>
              <a:t>)). 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ar-SA" sz="4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  <a:sym typeface="AGA Arabesque"/>
              </a:rPr>
              <a:t>المسلم </a:t>
            </a:r>
            <a:r>
              <a:rPr lang="ar-SA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  <a:sym typeface="AGA Arabesque"/>
              </a:rPr>
              <a:t>يحرص علي قراءة القرآن الكريم وتدبره والعمل </a:t>
            </a:r>
            <a:r>
              <a:rPr lang="ar-SA" sz="4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  <a:sym typeface="AGA Arabesque"/>
              </a:rPr>
              <a:t>به. </a:t>
            </a:r>
          </a:p>
          <a:p>
            <a:r>
              <a:rPr lang="ar-SA" sz="4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  <a:sym typeface="AGA Arabesque"/>
              </a:rPr>
              <a:t>قال الله تعالى: (كتاب أنزلناه إليك مبارك ليدبروا آياته وليتذكر أولوا الألباب).</a:t>
            </a:r>
            <a:endParaRPr lang="ar-SA" sz="40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897330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u"/>
        <p:sndAc>
          <p:stSnd>
            <p:snd r:embed="rId6" name="wind.wav"/>
          </p:stSnd>
        </p:sndAc>
      </p:transition>
    </mc:Choice>
    <mc:Fallback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9925" y="1600658"/>
            <a:ext cx="2912733" cy="4093934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وسيلة شرح مع سهم إلى الأسفل 3"/>
          <p:cNvSpPr/>
          <p:nvPr/>
        </p:nvSpPr>
        <p:spPr>
          <a:xfrm>
            <a:off x="2051720" y="37158"/>
            <a:ext cx="5488492" cy="1735657"/>
          </a:xfrm>
          <a:prstGeom prst="downArrowCallout">
            <a:avLst/>
          </a:prstGeom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hardEdg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نشاط : ألون الأمثلة التي تدل علي تعظيم القرآن الكريم وتوقيره</a:t>
            </a:r>
          </a:p>
        </p:txBody>
      </p:sp>
      <p:pic>
        <p:nvPicPr>
          <p:cNvPr id="5" name="Picture 8" descr="D:\Work2\exxit.png">
            <a:hlinkClick r:id="" action="ppaction://hlinkshowjump?jump=endshow"/>
            <a:hlinkHover r:id="" action="ppaction://noaction" highlightClick="1">
              <a:snd r:embed="rId6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5796717"/>
            <a:ext cx="981313" cy="980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مجموعة 5"/>
          <p:cNvGrpSpPr/>
          <p:nvPr/>
        </p:nvGrpSpPr>
        <p:grpSpPr>
          <a:xfrm>
            <a:off x="1552334" y="5792496"/>
            <a:ext cx="6443601" cy="1065706"/>
            <a:chOff x="1691680" y="5715517"/>
            <a:chExt cx="6443601" cy="1065706"/>
          </a:xfrm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</p:grpSpPr>
        <p:sp>
          <p:nvSpPr>
            <p:cNvPr id="7" name="سهم مسنن إلى اليمين 6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8" name="سهم مسنن إلى اليمين 7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9" name="مخطط انسيابي: تحضير 8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ln/>
            <a:sp3d>
              <a:bevelT prst="angle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sp>
        <p:nvSpPr>
          <p:cNvPr id="2" name="سداسي 1"/>
          <p:cNvSpPr/>
          <p:nvPr/>
        </p:nvSpPr>
        <p:spPr>
          <a:xfrm>
            <a:off x="1940248" y="1916832"/>
            <a:ext cx="1636768" cy="1584176"/>
          </a:xfrm>
          <a:prstGeom prst="hexag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عدم الإنصات إليه </a:t>
            </a:r>
          </a:p>
        </p:txBody>
      </p:sp>
      <p:sp>
        <p:nvSpPr>
          <p:cNvPr id="11" name="سداسي 10"/>
          <p:cNvSpPr/>
          <p:nvPr/>
        </p:nvSpPr>
        <p:spPr>
          <a:xfrm>
            <a:off x="5903444" y="1916832"/>
            <a:ext cx="1636768" cy="1584176"/>
          </a:xfrm>
          <a:prstGeom prst="hexag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الاستعاذة</a:t>
            </a:r>
            <a:endParaRPr lang="ar-SA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  <a:p>
            <a:pPr algn="ctr"/>
            <a:r>
              <a:rPr lang="ar-SA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عند قراءته</a:t>
            </a:r>
          </a:p>
        </p:txBody>
      </p:sp>
      <p:sp>
        <p:nvSpPr>
          <p:cNvPr id="12" name="سداسي 11"/>
          <p:cNvSpPr/>
          <p:nvPr/>
        </p:nvSpPr>
        <p:spPr>
          <a:xfrm>
            <a:off x="5903444" y="3861048"/>
            <a:ext cx="1636768" cy="1584176"/>
          </a:xfrm>
          <a:prstGeom prst="hexag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الطهارة عند قراءته</a:t>
            </a:r>
          </a:p>
        </p:txBody>
      </p:sp>
      <p:sp>
        <p:nvSpPr>
          <p:cNvPr id="13" name="سداسي 12"/>
          <p:cNvSpPr/>
          <p:nvPr/>
        </p:nvSpPr>
        <p:spPr>
          <a:xfrm>
            <a:off x="1907704" y="3874368"/>
            <a:ext cx="1636768" cy="1584176"/>
          </a:xfrm>
          <a:prstGeom prst="hexag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وضع الكتب فوقه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188918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u"/>
        <p:sndAc>
          <p:stSnd>
            <p:snd r:embed="rId8" name="wind.wav"/>
          </p:stSnd>
        </p:sndAc>
      </p:transition>
    </mc:Choice>
    <mc:Fallback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2" grpId="0" animBg="1"/>
      <p:bldP spid="11" grpId="0" animBg="1"/>
      <p:bldP spid="11" grpId="1" animBg="1"/>
      <p:bldP spid="12" grpId="0" animBg="1"/>
      <p:bldP spid="12" grpId="1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وسيلة شرح مع سهم إلى الأسفل 3"/>
          <p:cNvSpPr/>
          <p:nvPr/>
        </p:nvSpPr>
        <p:spPr>
          <a:xfrm>
            <a:off x="2627784" y="37159"/>
            <a:ext cx="4248472" cy="1159594"/>
          </a:xfrm>
          <a:prstGeom prst="downArrowCallout">
            <a:avLst/>
          </a:prstGeom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الأسئلة</a:t>
            </a:r>
          </a:p>
        </p:txBody>
      </p:sp>
      <p:pic>
        <p:nvPicPr>
          <p:cNvPr id="5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5796717"/>
            <a:ext cx="981313" cy="980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مجموعة 5"/>
          <p:cNvGrpSpPr/>
          <p:nvPr/>
        </p:nvGrpSpPr>
        <p:grpSpPr>
          <a:xfrm>
            <a:off x="1552334" y="5792496"/>
            <a:ext cx="6443601" cy="1065706"/>
            <a:chOff x="1691680" y="5715517"/>
            <a:chExt cx="6443601" cy="1065706"/>
          </a:xfrm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</p:grpSpPr>
        <p:sp>
          <p:nvSpPr>
            <p:cNvPr id="7" name="سهم مسنن إلى اليمين 6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8" name="سهم مسنن إلى اليمين 7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9" name="مخطط انسيابي: تحضير 8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ln/>
            <a:sp3d>
              <a:bevelT prst="angle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sp>
        <p:nvSpPr>
          <p:cNvPr id="10" name="مستطيل 9"/>
          <p:cNvSpPr/>
          <p:nvPr/>
        </p:nvSpPr>
        <p:spPr>
          <a:xfrm>
            <a:off x="1223628" y="2204864"/>
            <a:ext cx="7056784" cy="2291488"/>
          </a:xfrm>
          <a:prstGeom prst="rect">
            <a:avLst/>
          </a:prstGeom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من الملك الذي أرسله الله بالقرآن الكريم إلي النبي </a:t>
            </a:r>
            <a:r>
              <a:rPr lang="ar-SA" sz="40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  <a:sym typeface="AGA Arabesque"/>
              </a:rPr>
              <a:t></a:t>
            </a:r>
          </a:p>
          <a:p>
            <a:pPr algn="ctr"/>
            <a:r>
              <a:rPr lang="ar-SA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  <a:sym typeface="AGA Arabesque"/>
              </a:rPr>
              <a:t>جبريل </a:t>
            </a:r>
            <a:endParaRPr lang="ar-SA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65686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u"/>
        <p:sndAc>
          <p:stSnd>
            <p:snd r:embed="rId6" name="wind.wav"/>
          </p:stSnd>
        </p:sndAc>
      </p:transition>
    </mc:Choice>
    <mc:Fallback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0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وسيلة شرح مع سهم إلى الأسفل 10"/>
          <p:cNvSpPr/>
          <p:nvPr/>
        </p:nvSpPr>
        <p:spPr>
          <a:xfrm>
            <a:off x="2627784" y="37159"/>
            <a:ext cx="4248472" cy="1159594"/>
          </a:xfrm>
          <a:prstGeom prst="downArrowCallout">
            <a:avLst/>
          </a:prstGeom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الأسئلة</a:t>
            </a:r>
          </a:p>
        </p:txBody>
      </p:sp>
      <p:pic>
        <p:nvPicPr>
          <p:cNvPr id="12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5796717"/>
            <a:ext cx="981313" cy="980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" name="مجموعة 12"/>
          <p:cNvGrpSpPr/>
          <p:nvPr/>
        </p:nvGrpSpPr>
        <p:grpSpPr>
          <a:xfrm>
            <a:off x="1552334" y="5792496"/>
            <a:ext cx="6443601" cy="1065706"/>
            <a:chOff x="1691680" y="5715517"/>
            <a:chExt cx="6443601" cy="1065706"/>
          </a:xfrm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</p:grpSpPr>
        <p:sp>
          <p:nvSpPr>
            <p:cNvPr id="14" name="سهم مسنن إلى اليمين 13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5" name="سهم مسنن إلى اليمين 14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6" name="مخطط انسيابي: تحضير 15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ln/>
            <a:sp3d>
              <a:bevelT prst="angle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sp>
        <p:nvSpPr>
          <p:cNvPr id="17" name="مستطيل 16"/>
          <p:cNvSpPr/>
          <p:nvPr/>
        </p:nvSpPr>
        <p:spPr>
          <a:xfrm>
            <a:off x="1223628" y="2204864"/>
            <a:ext cx="7056784" cy="2736304"/>
          </a:xfrm>
          <a:prstGeom prst="rect">
            <a:avLst/>
          </a:prstGeom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ما الواجب علينا تجاه القرآن الكريم</a:t>
            </a:r>
          </a:p>
          <a:p>
            <a:pPr algn="ctr"/>
            <a:r>
              <a:rPr lang="ar-SA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الاستعاذة</a:t>
            </a:r>
            <a:r>
              <a:rPr lang="ar-SA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 عند </a:t>
            </a:r>
            <a:r>
              <a:rPr lang="ar-SA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قراءته. </a:t>
            </a:r>
            <a:endParaRPr lang="ar-SA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  <a:p>
            <a:pPr algn="ctr"/>
            <a:r>
              <a:rPr lang="ar-SA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الطهارة عند </a:t>
            </a:r>
            <a:r>
              <a:rPr lang="ar-SA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قراءته.</a:t>
            </a:r>
            <a:endParaRPr lang="ar-SA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  <a:p>
            <a:pPr algn="ctr"/>
            <a:r>
              <a:rPr lang="ar-SA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الإنصات </a:t>
            </a:r>
            <a:r>
              <a:rPr lang="ar-SA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إليه.</a:t>
            </a:r>
            <a:endParaRPr lang="ar-SA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043462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u"/>
        <p:sndAc>
          <p:stSnd>
            <p:snd r:embed="rId6" name="wind.wav"/>
          </p:stSnd>
        </p:sndAc>
      </p:transition>
    </mc:Choice>
    <mc:Fallback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7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988077" y="2564904"/>
            <a:ext cx="316785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96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تم بحمد الله</a:t>
            </a:r>
          </a:p>
        </p:txBody>
      </p:sp>
      <p:sp>
        <p:nvSpPr>
          <p:cNvPr id="3" name="سهم مسنن إلى اليمين 2">
            <a:hlinkClick r:id="" action="ppaction://hlinkshowjump?jump=previousslide"/>
          </p:cNvPr>
          <p:cNvSpPr/>
          <p:nvPr/>
        </p:nvSpPr>
        <p:spPr>
          <a:xfrm>
            <a:off x="6084168" y="5790441"/>
            <a:ext cx="2592288" cy="1050984"/>
          </a:xfrm>
          <a:prstGeom prst="notchedRightArrow">
            <a:avLst>
              <a:gd name="adj1" fmla="val 50000"/>
              <a:gd name="adj2" fmla="val 37571"/>
            </a:avLst>
          </a:prstGeom>
          <a:ln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>
            <a:bevelT prst="angle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abriola" pitchFamily="82" charset="0"/>
                <a:cs typeface="Arabic Typesetting" pitchFamily="66" charset="-78"/>
              </a:rPr>
              <a:t>السابق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84168" y="1144684"/>
            <a:ext cx="3021427" cy="2232248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251520" y="1131465"/>
            <a:ext cx="3021427" cy="2232248"/>
          </a:xfrm>
          <a:prstGeom prst="rect">
            <a:avLst/>
          </a:prstGeom>
        </p:spPr>
      </p:pic>
      <p:sp>
        <p:nvSpPr>
          <p:cNvPr id="6" name="مخطط انسيابي: تحضير 5">
            <a:hlinkClick r:id="" action="ppaction://hlinkshowjump?jump=firstslide"/>
          </p:cNvPr>
          <p:cNvSpPr/>
          <p:nvPr/>
        </p:nvSpPr>
        <p:spPr>
          <a:xfrm>
            <a:off x="3273585" y="5869475"/>
            <a:ext cx="2952328" cy="926470"/>
          </a:xfrm>
          <a:prstGeom prst="flowChartPreparation">
            <a:avLst/>
          </a:prstGeom>
          <a:ln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>
            <a:bevelT prst="angle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abriola" pitchFamily="82" charset="0"/>
                <a:cs typeface="Arabic Typesetting" pitchFamily="66" charset="-78"/>
              </a:rPr>
              <a:t>الرئــــيسية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908964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u"/>
        <p:sndAc>
          <p:stSnd>
            <p:snd r:embed="rId5" name="wind.wav"/>
          </p:stSnd>
        </p:sndAc>
      </p:transition>
    </mc:Choice>
    <mc:Fallback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أوستن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1">
      <a:majorFont>
        <a:latin typeface="Sakkal Majalla"/>
        <a:ea typeface=""/>
        <a:cs typeface="Sakkal Majalla"/>
      </a:majorFont>
      <a:minorFont>
        <a:latin typeface="Sakkal Majalla"/>
        <a:ea typeface=""/>
        <a:cs typeface="Sakkal Majalla"/>
      </a:minorFont>
    </a:fontScheme>
    <a:fmtScheme name="حضري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212</Words>
  <Application>Microsoft Office PowerPoint</Application>
  <PresentationFormat>عرض على الشاشة (3:4)‏</PresentationFormat>
  <Paragraphs>51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2</vt:i4>
      </vt:variant>
      <vt:variant>
        <vt:lpstr>عناوين الشرائح</vt:lpstr>
      </vt:variant>
      <vt:variant>
        <vt:i4>7</vt:i4>
      </vt:variant>
    </vt:vector>
  </HeadingPairs>
  <TitlesOfParts>
    <vt:vector size="9" baseType="lpstr">
      <vt:lpstr>سمة Office</vt:lpstr>
      <vt:lpstr>أوستن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0</dc:creator>
  <cp:lastModifiedBy>TSC</cp:lastModifiedBy>
  <cp:revision>5</cp:revision>
  <dcterms:created xsi:type="dcterms:W3CDTF">2015-10-13T18:48:25Z</dcterms:created>
  <dcterms:modified xsi:type="dcterms:W3CDTF">2016-11-12T16:39:21Z</dcterms:modified>
</cp:coreProperties>
</file>