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327" r:id="rId3"/>
    <p:sldId id="357" r:id="rId4"/>
    <p:sldId id="373" r:id="rId5"/>
    <p:sldId id="374" r:id="rId6"/>
    <p:sldId id="381" r:id="rId7"/>
    <p:sldId id="347" r:id="rId8"/>
    <p:sldId id="382" r:id="rId9"/>
    <p:sldId id="351" r:id="rId10"/>
    <p:sldId id="377" r:id="rId11"/>
    <p:sldId id="371" r:id="rId12"/>
    <p:sldId id="32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EEE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09" autoAdjust="0"/>
    <p:restoredTop sz="92647" autoAdjust="0"/>
  </p:normalViewPr>
  <p:slideViewPr>
    <p:cSldViewPr snapToGrid="0">
      <p:cViewPr varScale="1">
        <p:scale>
          <a:sx n="63" d="100"/>
          <a:sy n="63" d="100"/>
        </p:scale>
        <p:origin x="180" y="1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l">
              <a:defRPr sz="1200"/>
            </a:lvl1pPr>
          </a:lstStyle>
          <a:p>
            <a:endParaRPr lang="en-US"/>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r">
              <a:defRPr sz="1200"/>
            </a:lvl1pPr>
          </a:lstStyle>
          <a:p>
            <a:fld id="{DF867A2C-93C7-458C-8EDB-94CB365715D2}" type="datetimeFigureOut">
              <a:rPr lang="en-US" smtClean="0"/>
              <a:t>9/17/2020</a:t>
            </a:fld>
            <a:endParaRPr lang="en-US"/>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en-US"/>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r">
              <a:defRPr sz="1200"/>
            </a:lvl1pPr>
          </a:lstStyle>
          <a:p>
            <a:fld id="{95E7EEB7-7186-499B-A38B-1AAFFAA2C1F2}" type="slidenum">
              <a:rPr lang="en-US" smtClean="0"/>
              <a:t>‹#›</a:t>
            </a:fld>
            <a:endParaRPr lang="en-US"/>
          </a:p>
        </p:txBody>
      </p:sp>
    </p:spTree>
    <p:extLst>
      <p:ext uri="{BB962C8B-B14F-4D97-AF65-F5344CB8AC3E}">
        <p14:creationId xmlns:p14="http://schemas.microsoft.com/office/powerpoint/2010/main" val="85255900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BH" dirty="0"/>
              <a:t>توظيف الرؤوس المرقمة </a:t>
            </a:r>
            <a:endParaRPr lang="en-US" dirty="0"/>
          </a:p>
        </p:txBody>
      </p:sp>
      <p:sp>
        <p:nvSpPr>
          <p:cNvPr id="4" name="Slide Number Placeholder 3"/>
          <p:cNvSpPr>
            <a:spLocks noGrp="1"/>
          </p:cNvSpPr>
          <p:nvPr>
            <p:ph type="sldNum" sz="quarter" idx="5"/>
          </p:nvPr>
        </p:nvSpPr>
        <p:spPr/>
        <p:txBody>
          <a:bodyPr/>
          <a:lstStyle/>
          <a:p>
            <a:fld id="{CE1265ED-1274-48D1-8F94-10DD890EDB08}" type="slidenum">
              <a:rPr lang="en-GB" smtClean="0"/>
              <a:t>8</a:t>
            </a:fld>
            <a:endParaRPr lang="en-GB"/>
          </a:p>
        </p:txBody>
      </p:sp>
    </p:spTree>
    <p:extLst>
      <p:ext uri="{BB962C8B-B14F-4D97-AF65-F5344CB8AC3E}">
        <p14:creationId xmlns:p14="http://schemas.microsoft.com/office/powerpoint/2010/main" val="1578931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BH" dirty="0"/>
              <a:t>توظيف الرؤوس المرقمة </a:t>
            </a:r>
            <a:endParaRPr lang="en-US" dirty="0"/>
          </a:p>
        </p:txBody>
      </p:sp>
      <p:sp>
        <p:nvSpPr>
          <p:cNvPr id="4" name="Slide Number Placeholder 3"/>
          <p:cNvSpPr>
            <a:spLocks noGrp="1"/>
          </p:cNvSpPr>
          <p:nvPr>
            <p:ph type="sldNum" sz="quarter" idx="5"/>
          </p:nvPr>
        </p:nvSpPr>
        <p:spPr/>
        <p:txBody>
          <a:bodyPr/>
          <a:lstStyle/>
          <a:p>
            <a:fld id="{CE1265ED-1274-48D1-8F94-10DD890EDB08}" type="slidenum">
              <a:rPr lang="en-GB" smtClean="0"/>
              <a:t>9</a:t>
            </a:fld>
            <a:endParaRPr lang="en-GB"/>
          </a:p>
        </p:txBody>
      </p:sp>
    </p:spTree>
    <p:extLst>
      <p:ext uri="{BB962C8B-B14F-4D97-AF65-F5344CB8AC3E}">
        <p14:creationId xmlns:p14="http://schemas.microsoft.com/office/powerpoint/2010/main" val="4037209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BH" dirty="0"/>
              <a:t>توظيف الرؤوس المرقمة </a:t>
            </a:r>
            <a:endParaRPr lang="en-US" dirty="0"/>
          </a:p>
        </p:txBody>
      </p:sp>
      <p:sp>
        <p:nvSpPr>
          <p:cNvPr id="4" name="Slide Number Placeholder 3"/>
          <p:cNvSpPr>
            <a:spLocks noGrp="1"/>
          </p:cNvSpPr>
          <p:nvPr>
            <p:ph type="sldNum" sz="quarter" idx="5"/>
          </p:nvPr>
        </p:nvSpPr>
        <p:spPr/>
        <p:txBody>
          <a:bodyPr/>
          <a:lstStyle/>
          <a:p>
            <a:fld id="{CE1265ED-1274-48D1-8F94-10DD890EDB08}" type="slidenum">
              <a:rPr lang="en-GB" smtClean="0"/>
              <a:t>10</a:t>
            </a:fld>
            <a:endParaRPr lang="en-GB"/>
          </a:p>
        </p:txBody>
      </p:sp>
    </p:spTree>
    <p:extLst>
      <p:ext uri="{BB962C8B-B14F-4D97-AF65-F5344CB8AC3E}">
        <p14:creationId xmlns:p14="http://schemas.microsoft.com/office/powerpoint/2010/main" val="4037209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5BB54EE-DF0D-4FA1-B48F-C292469C25C4}"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2521196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BB54EE-DF0D-4FA1-B48F-C292469C25C4}"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3517833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BB54EE-DF0D-4FA1-B48F-C292469C25C4}"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3858995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BB54EE-DF0D-4FA1-B48F-C292469C25C4}"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1101985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BB54EE-DF0D-4FA1-B48F-C292469C25C4}" type="datetimeFigureOut">
              <a:rPr lang="en-US" smtClean="0"/>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1644887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BB54EE-DF0D-4FA1-B48F-C292469C25C4}"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3405739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BB54EE-DF0D-4FA1-B48F-C292469C25C4}" type="datetimeFigureOut">
              <a:rPr lang="en-US" smtClean="0"/>
              <a:t>9/17/2020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1602588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BB54EE-DF0D-4FA1-B48F-C292469C25C4}" type="datetimeFigureOut">
              <a:rPr lang="en-US" smtClean="0"/>
              <a:t>9/17/2020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227546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BB54EE-DF0D-4FA1-B48F-C292469C25C4}" type="datetimeFigureOut">
              <a:rPr lang="en-US" smtClean="0"/>
              <a:t>9/17/2020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2040465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5BB54EE-DF0D-4FA1-B48F-C292469C25C4}"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479861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5BB54EE-DF0D-4FA1-B48F-C292469C25C4}" type="datetimeFigureOut">
              <a:rPr lang="en-US" smtClean="0"/>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F20112-F681-4D23-BAD6-386DBC2EFDE9}" type="slidenum">
              <a:rPr lang="en-US" smtClean="0"/>
              <a:t>‹#›</a:t>
            </a:fld>
            <a:endParaRPr lang="en-US"/>
          </a:p>
        </p:txBody>
      </p:sp>
    </p:spTree>
    <p:extLst>
      <p:ext uri="{BB962C8B-B14F-4D97-AF65-F5344CB8AC3E}">
        <p14:creationId xmlns:p14="http://schemas.microsoft.com/office/powerpoint/2010/main" val="2370401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BB54EE-DF0D-4FA1-B48F-C292469C25C4}" type="datetimeFigureOut">
              <a:rPr lang="en-US" smtClean="0"/>
              <a:t>9/17/2020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F20112-F681-4D23-BAD6-386DBC2EFDE9}" type="slidenum">
              <a:rPr lang="en-US" smtClean="0"/>
              <a:t>‹#›</a:t>
            </a:fld>
            <a:endParaRPr lang="en-US"/>
          </a:p>
        </p:txBody>
      </p:sp>
    </p:spTree>
    <p:extLst>
      <p:ext uri="{BB962C8B-B14F-4D97-AF65-F5344CB8AC3E}">
        <p14:creationId xmlns:p14="http://schemas.microsoft.com/office/powerpoint/2010/main" val="11039109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46000">
              <a:schemeClr val="bg1"/>
            </a:gs>
            <a:gs pos="0">
              <a:schemeClr val="bg1">
                <a:lumMod val="95000"/>
              </a:schemeClr>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clrChange>
              <a:clrFrom>
                <a:srgbClr val="FDFDFD"/>
              </a:clrFrom>
              <a:clrTo>
                <a:srgbClr val="FDFDFD">
                  <a:alpha val="0"/>
                </a:srgbClr>
              </a:clrTo>
            </a:clrChange>
            <a:extLst>
              <a:ext uri="{28A0092B-C50C-407E-A947-70E740481C1C}">
                <a14:useLocalDpi xmlns:a14="http://schemas.microsoft.com/office/drawing/2010/main" val="0"/>
              </a:ext>
            </a:extLst>
          </a:blip>
          <a:srcRect l="6723" t="25076" r="6723" b="21638"/>
          <a:stretch/>
        </p:blipFill>
        <p:spPr>
          <a:xfrm>
            <a:off x="2514600" y="306445"/>
            <a:ext cx="7162800" cy="1182210"/>
          </a:xfrm>
          <a:prstGeom prst="rect">
            <a:avLst/>
          </a:prstGeom>
        </p:spPr>
      </p:pic>
      <p:sp>
        <p:nvSpPr>
          <p:cNvPr id="7" name="Subtitle 4">
            <a:extLst>
              <a:ext uri="{FF2B5EF4-FFF2-40B4-BE49-F238E27FC236}">
                <a16:creationId xmlns:a16="http://schemas.microsoft.com/office/drawing/2014/main" id="{48024BBA-7773-4B10-B6BC-A451E95D5C08}"/>
              </a:ext>
            </a:extLst>
          </p:cNvPr>
          <p:cNvSpPr>
            <a:spLocks noGrp="1"/>
          </p:cNvSpPr>
          <p:nvPr>
            <p:ph type="subTitle" idx="1"/>
          </p:nvPr>
        </p:nvSpPr>
        <p:spPr>
          <a:xfrm>
            <a:off x="2768727" y="5817870"/>
            <a:ext cx="6990735" cy="2080259"/>
          </a:xfrm>
        </p:spPr>
        <p:txBody>
          <a:bodyPr>
            <a:normAutofit/>
          </a:bodyPr>
          <a:lstStyle/>
          <a:p>
            <a:pPr algn="ctr" rtl="1"/>
            <a:r>
              <a:rPr lang="ar-BH" sz="3600" b="1" dirty="0">
                <a:latin typeface="Sakkal Majalla" panose="02000000000000000000" pitchFamily="2" charset="-78"/>
                <a:cs typeface="Sakkal Majalla" panose="02000000000000000000" pitchFamily="2" charset="-78"/>
              </a:rPr>
              <a:t>الص</a:t>
            </a:r>
            <a:r>
              <a:rPr lang="ar-SA" sz="3600" b="1" dirty="0">
                <a:latin typeface="Sakkal Majalla" panose="02000000000000000000" pitchFamily="2" charset="-78"/>
                <a:cs typeface="Sakkal Majalla" panose="02000000000000000000" pitchFamily="2" charset="-78"/>
              </a:rPr>
              <a:t>ّ</a:t>
            </a:r>
            <a:r>
              <a:rPr lang="ar-BH" sz="3600" b="1" dirty="0">
                <a:latin typeface="Sakkal Majalla" panose="02000000000000000000" pitchFamily="2" charset="-78"/>
                <a:cs typeface="Sakkal Majalla" panose="02000000000000000000" pitchFamily="2" charset="-78"/>
              </a:rPr>
              <a:t>َف</a:t>
            </a:r>
            <a:r>
              <a:rPr lang="ar-SA" sz="3600" b="1" dirty="0">
                <a:latin typeface="Sakkal Majalla" panose="02000000000000000000" pitchFamily="2" charset="-78"/>
                <a:cs typeface="Sakkal Majalla" panose="02000000000000000000" pitchFamily="2" charset="-78"/>
              </a:rPr>
              <a:t>ّ</a:t>
            </a:r>
            <a:r>
              <a:rPr lang="ar-BH" sz="3600" b="1" dirty="0">
                <a:latin typeface="Sakkal Majalla" panose="02000000000000000000" pitchFamily="2" charset="-78"/>
                <a:cs typeface="Sakkal Majalla" panose="02000000000000000000" pitchFamily="2" charset="-78"/>
              </a:rPr>
              <a:t>ُ الرَّابعُ الابتدائي</a:t>
            </a:r>
            <a:r>
              <a:rPr lang="ar-SA" sz="3600" b="1" dirty="0">
                <a:latin typeface="Sakkal Majalla" panose="02000000000000000000" pitchFamily="2" charset="-78"/>
                <a:cs typeface="Sakkal Majalla" panose="02000000000000000000" pitchFamily="2" charset="-78"/>
              </a:rPr>
              <a:t>ّ</a:t>
            </a:r>
            <a:r>
              <a:rPr lang="ar-BH" sz="3600" b="1" dirty="0">
                <a:latin typeface="Sakkal Majalla" panose="02000000000000000000" pitchFamily="2" charset="-78"/>
                <a:cs typeface="Sakkal Majalla" panose="02000000000000000000" pitchFamily="2" charset="-78"/>
              </a:rPr>
              <a:t>ُ</a:t>
            </a:r>
          </a:p>
        </p:txBody>
      </p:sp>
      <p:sp>
        <p:nvSpPr>
          <p:cNvPr id="8" name="مربع نص 7">
            <a:extLst>
              <a:ext uri="{FF2B5EF4-FFF2-40B4-BE49-F238E27FC236}">
                <a16:creationId xmlns:a16="http://schemas.microsoft.com/office/drawing/2014/main" id="{5BA305D1-C304-46EB-B4B1-426C2825E1C4}"/>
              </a:ext>
            </a:extLst>
          </p:cNvPr>
          <p:cNvSpPr txBox="1"/>
          <p:nvPr/>
        </p:nvSpPr>
        <p:spPr>
          <a:xfrm>
            <a:off x="423084" y="1915375"/>
            <a:ext cx="11345831" cy="4278094"/>
          </a:xfrm>
          <a:prstGeom prst="rect">
            <a:avLst/>
          </a:prstGeom>
          <a:noFill/>
        </p:spPr>
        <p:txBody>
          <a:bodyPr wrap="square" rtlCol="0">
            <a:spAutoFit/>
          </a:bodyPr>
          <a:lstStyle/>
          <a:p>
            <a:pPr algn="ctr" rtl="1"/>
            <a:r>
              <a:rPr lang="ar-BH" sz="4400" b="1" dirty="0">
                <a:solidFill>
                  <a:srgbClr val="7030A0"/>
                </a:solidFill>
                <a:latin typeface="Sakkal Majalla" panose="02000000000000000000" pitchFamily="2" charset="-78"/>
                <a:cs typeface="Sakkal Majalla" panose="02000000000000000000" pitchFamily="2" charset="-78"/>
              </a:rPr>
              <a:t>دَرسٌ فِي ماد</a:t>
            </a:r>
            <a:r>
              <a:rPr lang="ar-SA" sz="4400" b="1" dirty="0">
                <a:solidFill>
                  <a:srgbClr val="7030A0"/>
                </a:solidFill>
                <a:latin typeface="Sakkal Majalla" panose="02000000000000000000" pitchFamily="2" charset="-78"/>
                <a:cs typeface="Sakkal Majalla" panose="02000000000000000000" pitchFamily="2" charset="-78"/>
              </a:rPr>
              <a:t>ّ</a:t>
            </a:r>
            <a:r>
              <a:rPr lang="ar-BH" sz="4400" b="1" dirty="0">
                <a:solidFill>
                  <a:srgbClr val="7030A0"/>
                </a:solidFill>
                <a:latin typeface="Sakkal Majalla" panose="02000000000000000000" pitchFamily="2" charset="-78"/>
                <a:cs typeface="Sakkal Majalla" panose="02000000000000000000" pitchFamily="2" charset="-78"/>
              </a:rPr>
              <a:t>َةِ الل</a:t>
            </a:r>
            <a:r>
              <a:rPr lang="ar-SA" sz="4400" b="1" dirty="0">
                <a:solidFill>
                  <a:srgbClr val="7030A0"/>
                </a:solidFill>
                <a:latin typeface="Sakkal Majalla" panose="02000000000000000000" pitchFamily="2" charset="-78"/>
                <a:cs typeface="Sakkal Majalla" panose="02000000000000000000" pitchFamily="2" charset="-78"/>
              </a:rPr>
              <a:t>ّ</a:t>
            </a:r>
            <a:r>
              <a:rPr lang="ar-BH" sz="4400" b="1" dirty="0">
                <a:solidFill>
                  <a:srgbClr val="7030A0"/>
                </a:solidFill>
                <a:latin typeface="Sakkal Majalla" panose="02000000000000000000" pitchFamily="2" charset="-78"/>
                <a:cs typeface="Sakkal Majalla" panose="02000000000000000000" pitchFamily="2" charset="-78"/>
              </a:rPr>
              <a:t>غةِ العَرَبيَّةِ</a:t>
            </a:r>
          </a:p>
          <a:p>
            <a:pPr algn="ctr" rtl="1"/>
            <a:r>
              <a:rPr lang="ar-BH" sz="4400" b="1" dirty="0">
                <a:solidFill>
                  <a:srgbClr val="7030A0"/>
                </a:solidFill>
                <a:latin typeface="Sakkal Majalla" panose="02000000000000000000" pitchFamily="2" charset="-78"/>
                <a:cs typeface="Sakkal Majalla" panose="02000000000000000000" pitchFamily="2" charset="-78"/>
              </a:rPr>
              <a:t>القَوَاعدُ النحويَّةُ - الفصلُ الدراسيُّ الأوّل  </a:t>
            </a:r>
          </a:p>
          <a:p>
            <a:pPr algn="ctr" rtl="1"/>
            <a:endParaRPr lang="ar-BH" sz="4400" b="1" dirty="0">
              <a:solidFill>
                <a:srgbClr val="7030A0"/>
              </a:solidFill>
              <a:latin typeface="Sakkal Majalla" panose="02000000000000000000" pitchFamily="2" charset="-78"/>
              <a:cs typeface="Sakkal Majalla" panose="02000000000000000000" pitchFamily="2" charset="-78"/>
            </a:endParaRPr>
          </a:p>
          <a:p>
            <a:pPr algn="ctr" rtl="1"/>
            <a:r>
              <a:rPr lang="ar-BH" sz="6000" b="1" dirty="0">
                <a:solidFill>
                  <a:srgbClr val="FF0000"/>
                </a:solidFill>
                <a:latin typeface="Sakkal Majalla" panose="02000000000000000000" pitchFamily="2" charset="-78"/>
                <a:cs typeface="Sakkal Majalla" panose="02000000000000000000" pitchFamily="2" charset="-78"/>
              </a:rPr>
              <a:t>تَقْسيمُ الاسْمِ إِلى مُفْرَدٍ وجَمْعٍ</a:t>
            </a:r>
          </a:p>
          <a:p>
            <a:pPr algn="ctr" rtl="1"/>
            <a:br>
              <a:rPr lang="ar-BH" sz="4000" dirty="0">
                <a:solidFill>
                  <a:srgbClr val="7030A0"/>
                </a:solidFill>
                <a:latin typeface="Traditional Arabic" panose="02020603050405020304" pitchFamily="18" charset="-78"/>
                <a:cs typeface="Traditional Arabic" panose="02020603050405020304" pitchFamily="18" charset="-78"/>
              </a:rPr>
            </a:br>
            <a:endParaRPr lang="en-US" sz="4000" b="1" dirty="0">
              <a:solidFill>
                <a:srgbClr val="7030A0"/>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255457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3231" y="1368578"/>
            <a:ext cx="10900610" cy="5595302"/>
          </a:xfrm>
        </p:spPr>
        <p:txBody>
          <a:bodyPr>
            <a:normAutofit/>
          </a:bodyPr>
          <a:lstStyle/>
          <a:p>
            <a:pPr marL="0" indent="0">
              <a:buNone/>
            </a:pPr>
            <a:r>
              <a:rPr lang="ar-BH" sz="3600" b="1" dirty="0">
                <a:solidFill>
                  <a:srgbClr val="FF0000"/>
                </a:solidFill>
                <a:latin typeface="Sakkal Majalla" panose="02000000000000000000" pitchFamily="2" charset="-78"/>
                <a:cs typeface="Sakkal Majalla" panose="02000000000000000000" pitchFamily="2" charset="-78"/>
              </a:rPr>
              <a:t> أضعُ اسمًا مناسبًا في كلِّ فراغٍ ممّا يأتي:</a:t>
            </a:r>
            <a:endParaRPr lang="ar-BH" sz="3200" b="1" dirty="0">
              <a:latin typeface="Sakkal Majalla" panose="02000000000000000000" pitchFamily="2" charset="-78"/>
              <a:cs typeface="Sakkal Majalla" panose="02000000000000000000" pitchFamily="2" charset="-78"/>
            </a:endParaRPr>
          </a:p>
          <a:p>
            <a:pPr marL="0" indent="0">
              <a:lnSpc>
                <a:spcPct val="150000"/>
              </a:lnSpc>
              <a:buNone/>
            </a:pPr>
            <a:r>
              <a:rPr lang="ar-BH" b="1" dirty="0">
                <a:latin typeface="Sakkal Majalla" panose="02000000000000000000" pitchFamily="2" charset="-78"/>
                <a:cs typeface="Sakkal Majalla" panose="02000000000000000000" pitchFamily="2" charset="-78"/>
              </a:rPr>
              <a:t>             أ. ذَهبَ </a:t>
            </a:r>
            <a:r>
              <a:rPr lang="ar-BH" b="1" dirty="0">
                <a:solidFill>
                  <a:srgbClr val="00B050"/>
                </a:solidFill>
                <a:latin typeface="Sakkal Majalla" panose="02000000000000000000" pitchFamily="2" charset="-78"/>
                <a:cs typeface="Sakkal Majalla" panose="02000000000000000000" pitchFamily="2" charset="-78"/>
              </a:rPr>
              <a:t>التَّلاميذُ</a:t>
            </a:r>
            <a:r>
              <a:rPr lang="ar-BH" b="1" dirty="0">
                <a:latin typeface="Sakkal Majalla" panose="02000000000000000000" pitchFamily="2" charset="-78"/>
                <a:cs typeface="Sakkal Majalla" panose="02000000000000000000" pitchFamily="2" charset="-78"/>
              </a:rPr>
              <a:t> في رحلةٍ وهمْ في قمّةِ السرورِ.  </a:t>
            </a:r>
          </a:p>
          <a:p>
            <a:pPr marL="0" indent="0">
              <a:lnSpc>
                <a:spcPct val="150000"/>
              </a:lnSpc>
              <a:buNone/>
            </a:pPr>
            <a:r>
              <a:rPr lang="ar-BH" b="1" dirty="0">
                <a:latin typeface="Sakkal Majalla" panose="02000000000000000000" pitchFamily="2" charset="-78"/>
                <a:cs typeface="Sakkal Majalla" panose="02000000000000000000" pitchFamily="2" charset="-78"/>
              </a:rPr>
              <a:t>             ب. </a:t>
            </a:r>
            <a:r>
              <a:rPr lang="ar-BH" b="1" dirty="0">
                <a:solidFill>
                  <a:srgbClr val="00B050"/>
                </a:solidFill>
                <a:latin typeface="Sakkal Majalla" panose="02000000000000000000" pitchFamily="2" charset="-78"/>
                <a:cs typeface="Sakkal Majalla" panose="02000000000000000000" pitchFamily="2" charset="-78"/>
              </a:rPr>
              <a:t>المدرسة</a:t>
            </a:r>
            <a:r>
              <a:rPr lang="ar-BH" b="1" dirty="0">
                <a:latin typeface="Sakkal Majalla" panose="02000000000000000000" pitchFamily="2" charset="-78"/>
                <a:cs typeface="Sakkal Majalla" panose="02000000000000000000" pitchFamily="2" charset="-78"/>
              </a:rPr>
              <a:t>ُ هيَ المكانُ الذي نتعلّمُ فِيه.                                  </a:t>
            </a:r>
          </a:p>
          <a:p>
            <a:pPr marL="0" indent="0">
              <a:lnSpc>
                <a:spcPct val="150000"/>
              </a:lnSpc>
              <a:buNone/>
            </a:pPr>
            <a:r>
              <a:rPr lang="ar-BH" b="1" dirty="0">
                <a:latin typeface="Sakkal Majalla" panose="02000000000000000000" pitchFamily="2" charset="-78"/>
                <a:cs typeface="Sakkal Majalla" panose="02000000000000000000" pitchFamily="2" charset="-78"/>
              </a:rPr>
              <a:t>             ج. </a:t>
            </a:r>
            <a:r>
              <a:rPr lang="ar-BH" b="1" dirty="0">
                <a:solidFill>
                  <a:srgbClr val="00B050"/>
                </a:solidFill>
                <a:latin typeface="Sakkal Majalla" panose="02000000000000000000" pitchFamily="2" charset="-78"/>
                <a:cs typeface="Sakkal Majalla" panose="02000000000000000000" pitchFamily="2" charset="-78"/>
              </a:rPr>
              <a:t>فريقُ</a:t>
            </a:r>
            <a:r>
              <a:rPr lang="ar-BH" b="1" dirty="0">
                <a:latin typeface="Sakkal Majalla" panose="02000000000000000000" pitchFamily="2" charset="-78"/>
                <a:cs typeface="Sakkal Majalla" panose="02000000000000000000" pitchFamily="2" charset="-78"/>
              </a:rPr>
              <a:t> أحمدَ هَوَ الفائزُ في مباراةِ كرةِ القدمِ.              </a:t>
            </a:r>
          </a:p>
          <a:p>
            <a:pPr marL="0" indent="0">
              <a:lnSpc>
                <a:spcPct val="150000"/>
              </a:lnSpc>
              <a:buNone/>
            </a:pPr>
            <a:r>
              <a:rPr lang="ar-BH" b="1" dirty="0">
                <a:latin typeface="Traditional Arabic" panose="02020603050405020304" pitchFamily="18" charset="-78"/>
                <a:cs typeface="Traditional Arabic" panose="02020603050405020304" pitchFamily="18" charset="-78"/>
              </a:rPr>
              <a:t>        </a:t>
            </a:r>
            <a:r>
              <a:rPr lang="ar-BH" b="1" dirty="0">
                <a:latin typeface="Sakkal Majalla" panose="02000000000000000000" pitchFamily="2" charset="-78"/>
                <a:cs typeface="Sakkal Majalla" panose="02000000000000000000" pitchFamily="2" charset="-78"/>
              </a:rPr>
              <a:t>     د. تسهرُ</a:t>
            </a:r>
            <a:r>
              <a:rPr lang="ar-BH" b="1" dirty="0">
                <a:latin typeface="Traditional Arabic" panose="02020603050405020304" pitchFamily="18" charset="-78"/>
                <a:cs typeface="Traditional Arabic" panose="02020603050405020304" pitchFamily="18" charset="-78"/>
              </a:rPr>
              <a:t> </a:t>
            </a:r>
            <a:r>
              <a:rPr lang="ar-BH" b="1" dirty="0">
                <a:solidFill>
                  <a:srgbClr val="00B050"/>
                </a:solidFill>
                <a:latin typeface="Sakkal Majalla" panose="02000000000000000000" pitchFamily="2" charset="-78"/>
                <a:cs typeface="Sakkal Majalla" panose="02000000000000000000" pitchFamily="2" charset="-78"/>
              </a:rPr>
              <a:t>الأمّهاتُ</a:t>
            </a:r>
            <a:r>
              <a:rPr lang="ar-BH" b="1" dirty="0">
                <a:latin typeface="Sakkal Majalla" panose="02000000000000000000" pitchFamily="2" charset="-78"/>
                <a:cs typeface="Sakkal Majalla" panose="02000000000000000000" pitchFamily="2" charset="-78"/>
              </a:rPr>
              <a:t> على راحةِ أبنائِهنَّ. </a:t>
            </a:r>
          </a:p>
          <a:p>
            <a:pPr marL="0" indent="0">
              <a:lnSpc>
                <a:spcPct val="150000"/>
              </a:lnSpc>
              <a:buNone/>
            </a:pPr>
            <a:r>
              <a:rPr lang="ar-BH" b="1" dirty="0">
                <a:latin typeface="Sakkal Majalla" panose="02000000000000000000" pitchFamily="2" charset="-78"/>
                <a:cs typeface="Sakkal Majalla" panose="02000000000000000000" pitchFamily="2" charset="-78"/>
              </a:rPr>
              <a:t>                   و . يوجَدُ في المكتبةِ </a:t>
            </a:r>
            <a:r>
              <a:rPr lang="ar-BH" b="1" dirty="0">
                <a:solidFill>
                  <a:srgbClr val="00B050"/>
                </a:solidFill>
                <a:latin typeface="Sakkal Majalla" panose="02000000000000000000" pitchFamily="2" charset="-78"/>
                <a:cs typeface="Sakkal Majalla" panose="02000000000000000000" pitchFamily="2" charset="-78"/>
              </a:rPr>
              <a:t>كتبٌ</a:t>
            </a:r>
            <a:r>
              <a:rPr lang="ar-BH" b="1" dirty="0">
                <a:latin typeface="Sakkal Majalla" panose="02000000000000000000" pitchFamily="2" charset="-78"/>
                <a:cs typeface="Sakkal Majalla" panose="02000000000000000000" pitchFamily="2" charset="-78"/>
              </a:rPr>
              <a:t> عديدةٌ ومتنوعةٌ.                         </a:t>
            </a:r>
          </a:p>
        </p:txBody>
      </p:sp>
      <p:sp>
        <p:nvSpPr>
          <p:cNvPr id="9" name="عنوان 1">
            <a:extLst>
              <a:ext uri="{FF2B5EF4-FFF2-40B4-BE49-F238E27FC236}">
                <a16:creationId xmlns:a16="http://schemas.microsoft.com/office/drawing/2014/main" id="{2F7AA078-C8B8-40F9-9A15-54F5EEEAA7D2}"/>
              </a:ext>
            </a:extLst>
          </p:cNvPr>
          <p:cNvSpPr txBox="1">
            <a:spLocks/>
          </p:cNvSpPr>
          <p:nvPr/>
        </p:nvSpPr>
        <p:spPr>
          <a:xfrm>
            <a:off x="10315575" y="107152"/>
            <a:ext cx="1876425" cy="700088"/>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fontScale="92500" lnSpcReduction="10000"/>
          </a:bodyPr>
          <a:lstStyle>
            <a:defPPr>
              <a:defRPr lang="ar-BH"/>
            </a:defPPr>
            <a:lvl1pPr defTabSz="457200">
              <a:spcBef>
                <a:spcPct val="0"/>
              </a:spcBef>
              <a:buNone/>
              <a:defRPr sz="4400" b="1">
                <a:solidFill>
                  <a:schemeClr val="bg1"/>
                </a:solidFill>
                <a:latin typeface="Sakkal Majalla" panose="02000000000000000000" pitchFamily="2" charset="-78"/>
                <a:ea typeface="+mj-ea"/>
                <a:cs typeface="Sakkal Majalla" panose="02000000000000000000" pitchFamily="2" charset="-7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ctr"/>
            <a:r>
              <a:rPr lang="ar-BH" dirty="0"/>
              <a:t>أوظِّفُ</a:t>
            </a:r>
            <a:endParaRPr lang="en-US" dirty="0"/>
          </a:p>
        </p:txBody>
      </p:sp>
      <p:sp>
        <p:nvSpPr>
          <p:cNvPr id="7" name="مستطيل 6">
            <a:extLst>
              <a:ext uri="{FF2B5EF4-FFF2-40B4-BE49-F238E27FC236}">
                <a16:creationId xmlns:a16="http://schemas.microsoft.com/office/drawing/2014/main" id="{1CE03CC9-1A63-414F-8FE1-C7F7ABE91DA8}"/>
              </a:ext>
            </a:extLst>
          </p:cNvPr>
          <p:cNvSpPr/>
          <p:nvPr/>
        </p:nvSpPr>
        <p:spPr>
          <a:xfrm>
            <a:off x="0" y="96833"/>
            <a:ext cx="5186363" cy="3603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000" b="1" dirty="0">
                <a:latin typeface="Sakkal Majalla" panose="02000000000000000000" pitchFamily="2" charset="-78"/>
                <a:cs typeface="Sakkal Majalla" panose="02000000000000000000" pitchFamily="2" charset="-78"/>
              </a:rPr>
              <a:t>تقسيمُ الاسمِ إلى مفردٍ وجمعِ</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اللّغةُ العربيَةُ –</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الصفّ الرابع الابتدائي</a:t>
            </a:r>
          </a:p>
        </p:txBody>
      </p:sp>
      <p:sp>
        <p:nvSpPr>
          <p:cNvPr id="10" name="Title 1">
            <a:extLst>
              <a:ext uri="{FF2B5EF4-FFF2-40B4-BE49-F238E27FC236}">
                <a16:creationId xmlns:a16="http://schemas.microsoft.com/office/drawing/2014/main" id="{1383A350-4767-4BF8-ABF2-203B468BA6AB}"/>
              </a:ext>
            </a:extLst>
          </p:cNvPr>
          <p:cNvSpPr txBox="1">
            <a:spLocks/>
          </p:cNvSpPr>
          <p:nvPr/>
        </p:nvSpPr>
        <p:spPr>
          <a:xfrm>
            <a:off x="6863901" y="225301"/>
            <a:ext cx="2028009" cy="839578"/>
          </a:xfrm>
          <a:prstGeom prst="rect">
            <a:avLst/>
          </a:prstGeom>
        </p:spPr>
        <p:txBody>
          <a:bodyPr vert="horz" lIns="91440" tIns="45720" rIns="91440" bIns="45720" rtlCol="0" anchor="ctr">
            <a:normAutofit/>
          </a:bodyPr>
          <a:lstStyle>
            <a:lvl1pPr algn="l"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ctr"/>
            <a:r>
              <a:rPr lang="ar-BH" b="1" dirty="0">
                <a:solidFill>
                  <a:srgbClr val="FF0000"/>
                </a:solidFill>
                <a:latin typeface="Sakkal Majalla" panose="02000000000000000000" pitchFamily="2" charset="-78"/>
                <a:cs typeface="Sakkal Majalla" panose="02000000000000000000" pitchFamily="2" charset="-78"/>
              </a:rPr>
              <a:t>نشاط (3)</a:t>
            </a:r>
            <a:endParaRPr lang="en-GB" b="1" dirty="0">
              <a:solidFill>
                <a:srgbClr val="FF0000"/>
              </a:solidFill>
              <a:latin typeface="Sakkal Majalla" panose="02000000000000000000" pitchFamily="2" charset="-78"/>
              <a:cs typeface="Sakkal Majalla" panose="02000000000000000000" pitchFamily="2" charset="-78"/>
            </a:endParaRPr>
          </a:p>
        </p:txBody>
      </p:sp>
      <p:sp>
        <p:nvSpPr>
          <p:cNvPr id="11" name="Rectangle 5">
            <a:extLst>
              <a:ext uri="{FF2B5EF4-FFF2-40B4-BE49-F238E27FC236}">
                <a16:creationId xmlns:a16="http://schemas.microsoft.com/office/drawing/2014/main" id="{5A84596B-A3AA-4119-90FE-BE0E5ACC7E43}"/>
              </a:ext>
            </a:extLst>
          </p:cNvPr>
          <p:cNvSpPr/>
          <p:nvPr/>
        </p:nvSpPr>
        <p:spPr>
          <a:xfrm>
            <a:off x="0" y="505034"/>
            <a:ext cx="2031325" cy="707886"/>
          </a:xfrm>
          <a:prstGeom prst="rect">
            <a:avLst/>
          </a:prstGeom>
          <a:solidFill>
            <a:schemeClr val="accent4">
              <a:lumMod val="60000"/>
              <a:lumOff val="40000"/>
            </a:schemeClr>
          </a:solidFill>
        </p:spPr>
        <p:txBody>
          <a:bodyPr wrap="none">
            <a:spAutoFit/>
          </a:bodyPr>
          <a:lstStyle/>
          <a:p>
            <a:r>
              <a:rPr lang="ar-BH" sz="4000" b="1" dirty="0">
                <a:latin typeface="Sakkal Majalla" panose="02000000000000000000" pitchFamily="2" charset="-78"/>
                <a:cs typeface="Sakkal Majalla" panose="02000000000000000000" pitchFamily="2" charset="-78"/>
              </a:rPr>
              <a:t>أُقيّمُ إِجَابَتِي </a:t>
            </a:r>
            <a:endParaRPr lang="en-US"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516895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additive="base">
                                        <p:cTn id="3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7384" y="821740"/>
            <a:ext cx="10826416" cy="754397"/>
          </a:xfrm>
        </p:spPr>
        <p:txBody>
          <a:bodyPr>
            <a:normAutofit/>
          </a:bodyPr>
          <a:lstStyle/>
          <a:p>
            <a:pPr algn="r"/>
            <a:r>
              <a:rPr lang="ar-BH" sz="3600" b="1" dirty="0">
                <a:solidFill>
                  <a:srgbClr val="FF0000"/>
                </a:solidFill>
                <a:latin typeface="Sakkal Majalla" panose="02000000000000000000" pitchFamily="2" charset="-78"/>
                <a:ea typeface="+mn-ea"/>
                <a:cs typeface="Sakkal Majalla" panose="02000000000000000000" pitchFamily="2" charset="-78"/>
              </a:rPr>
              <a:t>أَجعلُ كلَّ كلمةٍ مِمَّا يَأتِي فِي جملةٍ مفيدةٍ:</a:t>
            </a:r>
          </a:p>
        </p:txBody>
      </p:sp>
      <p:sp>
        <p:nvSpPr>
          <p:cNvPr id="4" name="عنوان 1">
            <a:extLst>
              <a:ext uri="{FF2B5EF4-FFF2-40B4-BE49-F238E27FC236}">
                <a16:creationId xmlns:a16="http://schemas.microsoft.com/office/drawing/2014/main" id="{B5CD38D9-DD2C-49A9-8266-F4A1A105A670}"/>
              </a:ext>
            </a:extLst>
          </p:cNvPr>
          <p:cNvSpPr txBox="1">
            <a:spLocks/>
          </p:cNvSpPr>
          <p:nvPr/>
        </p:nvSpPr>
        <p:spPr>
          <a:xfrm>
            <a:off x="10163991" y="0"/>
            <a:ext cx="2028009" cy="616065"/>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fontScale="85000" lnSpcReduction="10000"/>
          </a:bodyPr>
          <a:lstStyle>
            <a:defPPr>
              <a:defRPr lang="ar-BH"/>
            </a:defPPr>
            <a:lvl1pPr defTabSz="457200">
              <a:spcBef>
                <a:spcPct val="0"/>
              </a:spcBef>
              <a:buNone/>
              <a:defRPr sz="4400" b="1">
                <a:solidFill>
                  <a:schemeClr val="bg1"/>
                </a:solidFill>
                <a:latin typeface="Sakkal Majalla" panose="02000000000000000000" pitchFamily="2" charset="-78"/>
                <a:ea typeface="+mj-ea"/>
                <a:cs typeface="Sakkal Majalla" panose="02000000000000000000" pitchFamily="2" charset="-7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ctr"/>
            <a:r>
              <a:rPr lang="ar-BH" dirty="0"/>
              <a:t>نشاطٌ ختاميّ</a:t>
            </a:r>
            <a:endParaRPr lang="en-US" dirty="0"/>
          </a:p>
        </p:txBody>
      </p:sp>
      <p:grpSp>
        <p:nvGrpSpPr>
          <p:cNvPr id="18" name="Group 17"/>
          <p:cNvGrpSpPr/>
          <p:nvPr/>
        </p:nvGrpSpPr>
        <p:grpSpPr>
          <a:xfrm>
            <a:off x="835157" y="1781812"/>
            <a:ext cx="10981705" cy="3670871"/>
            <a:chOff x="527383" y="1663454"/>
            <a:chExt cx="10515601" cy="4376397"/>
          </a:xfrm>
        </p:grpSpPr>
        <p:sp>
          <p:nvSpPr>
            <p:cNvPr id="19" name="Freeform 18"/>
            <p:cNvSpPr/>
            <p:nvPr/>
          </p:nvSpPr>
          <p:spPr>
            <a:xfrm rot="21600000">
              <a:off x="527383" y="1804560"/>
              <a:ext cx="6729985" cy="1128842"/>
            </a:xfrm>
            <a:custGeom>
              <a:avLst/>
              <a:gdLst>
                <a:gd name="connsiteX0" fmla="*/ 188144 w 1128841"/>
                <a:gd name="connsiteY0" fmla="*/ 0 h 6729984"/>
                <a:gd name="connsiteX1" fmla="*/ 940697 w 1128841"/>
                <a:gd name="connsiteY1" fmla="*/ 0 h 6729984"/>
                <a:gd name="connsiteX2" fmla="*/ 1128841 w 1128841"/>
                <a:gd name="connsiteY2" fmla="*/ 188144 h 6729984"/>
                <a:gd name="connsiteX3" fmla="*/ 1128841 w 1128841"/>
                <a:gd name="connsiteY3" fmla="*/ 6729984 h 6729984"/>
                <a:gd name="connsiteX4" fmla="*/ 1128841 w 1128841"/>
                <a:gd name="connsiteY4" fmla="*/ 6729984 h 6729984"/>
                <a:gd name="connsiteX5" fmla="*/ 0 w 1128841"/>
                <a:gd name="connsiteY5" fmla="*/ 6729984 h 6729984"/>
                <a:gd name="connsiteX6" fmla="*/ 0 w 1128841"/>
                <a:gd name="connsiteY6" fmla="*/ 6729984 h 6729984"/>
                <a:gd name="connsiteX7" fmla="*/ 0 w 1128841"/>
                <a:gd name="connsiteY7" fmla="*/ 188144 h 6729984"/>
                <a:gd name="connsiteX8" fmla="*/ 188144 w 1128841"/>
                <a:gd name="connsiteY8" fmla="*/ 0 h 6729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8841" h="6729984">
                  <a:moveTo>
                    <a:pt x="0" y="5608295"/>
                  </a:moveTo>
                  <a:lnTo>
                    <a:pt x="0" y="1121689"/>
                  </a:lnTo>
                  <a:cubicBezTo>
                    <a:pt x="0" y="502199"/>
                    <a:pt x="14129" y="3"/>
                    <a:pt x="31558" y="3"/>
                  </a:cubicBezTo>
                  <a:lnTo>
                    <a:pt x="1128841" y="3"/>
                  </a:lnTo>
                  <a:lnTo>
                    <a:pt x="1128841" y="3"/>
                  </a:lnTo>
                  <a:lnTo>
                    <a:pt x="1128841" y="6729981"/>
                  </a:lnTo>
                  <a:lnTo>
                    <a:pt x="1128841" y="6729981"/>
                  </a:lnTo>
                  <a:lnTo>
                    <a:pt x="31558" y="6729981"/>
                  </a:lnTo>
                  <a:cubicBezTo>
                    <a:pt x="14129" y="6729981"/>
                    <a:pt x="0" y="6227785"/>
                    <a:pt x="0" y="5608295"/>
                  </a:cubicBez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72276" tIns="163690" rIns="217170" bIns="163691" numCol="1" spcCol="1270" anchor="ctr" anchorCtr="0">
              <a:noAutofit/>
            </a:bodyPr>
            <a:lstStyle/>
            <a:p>
              <a:pPr marL="0" lvl="1" algn="r" defTabSz="2533650" rtl="1">
                <a:lnSpc>
                  <a:spcPct val="90000"/>
                </a:lnSpc>
                <a:spcBef>
                  <a:spcPct val="0"/>
                </a:spcBef>
                <a:spcAft>
                  <a:spcPct val="15000"/>
                </a:spcAft>
              </a:pPr>
              <a:r>
                <a:rPr lang="ar-BH" sz="4000" b="1" dirty="0">
                  <a:solidFill>
                    <a:srgbClr val="00B050"/>
                  </a:solidFill>
                  <a:latin typeface="Sakkal Majalla" panose="02000000000000000000" pitchFamily="2" charset="-78"/>
                  <a:cs typeface="Sakkal Majalla" panose="02000000000000000000" pitchFamily="2" charset="-78"/>
                </a:rPr>
                <a:t>بيتُ جدّي في مدينةِ المحرَّقِ. </a:t>
              </a:r>
            </a:p>
          </p:txBody>
        </p:sp>
        <p:sp>
          <p:nvSpPr>
            <p:cNvPr id="20" name="Freeform 19"/>
            <p:cNvSpPr/>
            <p:nvPr/>
          </p:nvSpPr>
          <p:spPr>
            <a:xfrm>
              <a:off x="7257368" y="1663454"/>
              <a:ext cx="3785616" cy="1411051"/>
            </a:xfrm>
            <a:custGeom>
              <a:avLst/>
              <a:gdLst>
                <a:gd name="connsiteX0" fmla="*/ 0 w 3785616"/>
                <a:gd name="connsiteY0" fmla="*/ 235180 h 1411051"/>
                <a:gd name="connsiteX1" fmla="*/ 235180 w 3785616"/>
                <a:gd name="connsiteY1" fmla="*/ 0 h 1411051"/>
                <a:gd name="connsiteX2" fmla="*/ 3550436 w 3785616"/>
                <a:gd name="connsiteY2" fmla="*/ 0 h 1411051"/>
                <a:gd name="connsiteX3" fmla="*/ 3785616 w 3785616"/>
                <a:gd name="connsiteY3" fmla="*/ 235180 h 1411051"/>
                <a:gd name="connsiteX4" fmla="*/ 3785616 w 3785616"/>
                <a:gd name="connsiteY4" fmla="*/ 1175871 h 1411051"/>
                <a:gd name="connsiteX5" fmla="*/ 3550436 w 3785616"/>
                <a:gd name="connsiteY5" fmla="*/ 1411051 h 1411051"/>
                <a:gd name="connsiteX6" fmla="*/ 235180 w 3785616"/>
                <a:gd name="connsiteY6" fmla="*/ 1411051 h 1411051"/>
                <a:gd name="connsiteX7" fmla="*/ 0 w 3785616"/>
                <a:gd name="connsiteY7" fmla="*/ 1175871 h 1411051"/>
                <a:gd name="connsiteX8" fmla="*/ 0 w 3785616"/>
                <a:gd name="connsiteY8" fmla="*/ 235180 h 1411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85616" h="1411051">
                  <a:moveTo>
                    <a:pt x="0" y="235180"/>
                  </a:moveTo>
                  <a:cubicBezTo>
                    <a:pt x="0" y="105294"/>
                    <a:pt x="105294" y="0"/>
                    <a:pt x="235180" y="0"/>
                  </a:cubicBezTo>
                  <a:lnTo>
                    <a:pt x="3550436" y="0"/>
                  </a:lnTo>
                  <a:cubicBezTo>
                    <a:pt x="3680322" y="0"/>
                    <a:pt x="3785616" y="105294"/>
                    <a:pt x="3785616" y="235180"/>
                  </a:cubicBezTo>
                  <a:lnTo>
                    <a:pt x="3785616" y="1175871"/>
                  </a:lnTo>
                  <a:cubicBezTo>
                    <a:pt x="3785616" y="1305757"/>
                    <a:pt x="3680322" y="1411051"/>
                    <a:pt x="3550436" y="1411051"/>
                  </a:cubicBezTo>
                  <a:lnTo>
                    <a:pt x="235180" y="1411051"/>
                  </a:lnTo>
                  <a:cubicBezTo>
                    <a:pt x="105294" y="1411051"/>
                    <a:pt x="0" y="1305757"/>
                    <a:pt x="0" y="1175871"/>
                  </a:cubicBezTo>
                  <a:lnTo>
                    <a:pt x="0" y="23518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6532" tIns="192707" rIns="316532" bIns="192707" numCol="1" spcCol="1270" anchor="ctr" anchorCtr="0">
              <a:noAutofit/>
            </a:bodyPr>
            <a:lstStyle/>
            <a:p>
              <a:pPr lvl="0" algn="ctr" rtl="1">
                <a:lnSpc>
                  <a:spcPct val="90000"/>
                </a:lnSpc>
                <a:spcBef>
                  <a:spcPct val="0"/>
                </a:spcBef>
                <a:spcAft>
                  <a:spcPct val="35000"/>
                </a:spcAft>
              </a:pPr>
              <a:r>
                <a:rPr lang="ar-BH" sz="4000" b="1" dirty="0">
                  <a:solidFill>
                    <a:schemeClr val="bg1"/>
                  </a:solidFill>
                  <a:latin typeface="Sakkal Majalla" panose="02000000000000000000" pitchFamily="2" charset="-78"/>
                  <a:cs typeface="Sakkal Majalla" panose="02000000000000000000" pitchFamily="2" charset="-78"/>
                </a:rPr>
                <a:t>بيتٌ </a:t>
              </a:r>
            </a:p>
          </p:txBody>
        </p:sp>
        <p:sp>
          <p:nvSpPr>
            <p:cNvPr id="21" name="Freeform 20"/>
            <p:cNvSpPr/>
            <p:nvPr/>
          </p:nvSpPr>
          <p:spPr>
            <a:xfrm rot="21600000">
              <a:off x="527383" y="3286164"/>
              <a:ext cx="6729985" cy="1128842"/>
            </a:xfrm>
            <a:custGeom>
              <a:avLst/>
              <a:gdLst>
                <a:gd name="connsiteX0" fmla="*/ 188144 w 1128841"/>
                <a:gd name="connsiteY0" fmla="*/ 0 h 6729984"/>
                <a:gd name="connsiteX1" fmla="*/ 940697 w 1128841"/>
                <a:gd name="connsiteY1" fmla="*/ 0 h 6729984"/>
                <a:gd name="connsiteX2" fmla="*/ 1128841 w 1128841"/>
                <a:gd name="connsiteY2" fmla="*/ 188144 h 6729984"/>
                <a:gd name="connsiteX3" fmla="*/ 1128841 w 1128841"/>
                <a:gd name="connsiteY3" fmla="*/ 6729984 h 6729984"/>
                <a:gd name="connsiteX4" fmla="*/ 1128841 w 1128841"/>
                <a:gd name="connsiteY4" fmla="*/ 6729984 h 6729984"/>
                <a:gd name="connsiteX5" fmla="*/ 0 w 1128841"/>
                <a:gd name="connsiteY5" fmla="*/ 6729984 h 6729984"/>
                <a:gd name="connsiteX6" fmla="*/ 0 w 1128841"/>
                <a:gd name="connsiteY6" fmla="*/ 6729984 h 6729984"/>
                <a:gd name="connsiteX7" fmla="*/ 0 w 1128841"/>
                <a:gd name="connsiteY7" fmla="*/ 188144 h 6729984"/>
                <a:gd name="connsiteX8" fmla="*/ 188144 w 1128841"/>
                <a:gd name="connsiteY8" fmla="*/ 0 h 6729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8841" h="6729984">
                  <a:moveTo>
                    <a:pt x="0" y="5608295"/>
                  </a:moveTo>
                  <a:lnTo>
                    <a:pt x="0" y="1121689"/>
                  </a:lnTo>
                  <a:cubicBezTo>
                    <a:pt x="0" y="502199"/>
                    <a:pt x="14129" y="3"/>
                    <a:pt x="31558" y="3"/>
                  </a:cubicBezTo>
                  <a:lnTo>
                    <a:pt x="1128841" y="3"/>
                  </a:lnTo>
                  <a:lnTo>
                    <a:pt x="1128841" y="3"/>
                  </a:lnTo>
                  <a:lnTo>
                    <a:pt x="1128841" y="6729981"/>
                  </a:lnTo>
                  <a:lnTo>
                    <a:pt x="1128841" y="6729981"/>
                  </a:lnTo>
                  <a:lnTo>
                    <a:pt x="31558" y="6729981"/>
                  </a:lnTo>
                  <a:cubicBezTo>
                    <a:pt x="14129" y="6729981"/>
                    <a:pt x="0" y="6227785"/>
                    <a:pt x="0" y="5608295"/>
                  </a:cubicBez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72276" tIns="163690" rIns="217170" bIns="163691" numCol="1" spcCol="1270" anchor="ctr" anchorCtr="0">
              <a:noAutofit/>
            </a:bodyPr>
            <a:lstStyle/>
            <a:p>
              <a:pPr marL="0" lvl="1" algn="r" defTabSz="2533650" rtl="1">
                <a:lnSpc>
                  <a:spcPct val="90000"/>
                </a:lnSpc>
                <a:spcBef>
                  <a:spcPct val="0"/>
                </a:spcBef>
                <a:spcAft>
                  <a:spcPct val="15000"/>
                </a:spcAft>
              </a:pPr>
              <a:r>
                <a:rPr lang="ar-BH" sz="4000" b="1" dirty="0">
                  <a:solidFill>
                    <a:srgbClr val="00B050"/>
                  </a:solidFill>
                  <a:latin typeface="Sakkal Majalla" panose="02000000000000000000" pitchFamily="2" charset="-78"/>
                  <a:cs typeface="Sakkal Majalla" panose="02000000000000000000" pitchFamily="2" charset="-78"/>
                </a:rPr>
                <a:t>عَلينَا أنْ نُحافِظَ على نظافةِ الشوارعِ في بلدِنَا.  </a:t>
              </a:r>
            </a:p>
          </p:txBody>
        </p:sp>
        <p:sp>
          <p:nvSpPr>
            <p:cNvPr id="22" name="Freeform 21"/>
            <p:cNvSpPr/>
            <p:nvPr/>
          </p:nvSpPr>
          <p:spPr>
            <a:xfrm>
              <a:off x="7257368" y="3145058"/>
              <a:ext cx="3785616" cy="1411051"/>
            </a:xfrm>
            <a:custGeom>
              <a:avLst/>
              <a:gdLst>
                <a:gd name="connsiteX0" fmla="*/ 0 w 3785616"/>
                <a:gd name="connsiteY0" fmla="*/ 235180 h 1411051"/>
                <a:gd name="connsiteX1" fmla="*/ 235180 w 3785616"/>
                <a:gd name="connsiteY1" fmla="*/ 0 h 1411051"/>
                <a:gd name="connsiteX2" fmla="*/ 3550436 w 3785616"/>
                <a:gd name="connsiteY2" fmla="*/ 0 h 1411051"/>
                <a:gd name="connsiteX3" fmla="*/ 3785616 w 3785616"/>
                <a:gd name="connsiteY3" fmla="*/ 235180 h 1411051"/>
                <a:gd name="connsiteX4" fmla="*/ 3785616 w 3785616"/>
                <a:gd name="connsiteY4" fmla="*/ 1175871 h 1411051"/>
                <a:gd name="connsiteX5" fmla="*/ 3550436 w 3785616"/>
                <a:gd name="connsiteY5" fmla="*/ 1411051 h 1411051"/>
                <a:gd name="connsiteX6" fmla="*/ 235180 w 3785616"/>
                <a:gd name="connsiteY6" fmla="*/ 1411051 h 1411051"/>
                <a:gd name="connsiteX7" fmla="*/ 0 w 3785616"/>
                <a:gd name="connsiteY7" fmla="*/ 1175871 h 1411051"/>
                <a:gd name="connsiteX8" fmla="*/ 0 w 3785616"/>
                <a:gd name="connsiteY8" fmla="*/ 235180 h 1411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85616" h="1411051">
                  <a:moveTo>
                    <a:pt x="0" y="235180"/>
                  </a:moveTo>
                  <a:cubicBezTo>
                    <a:pt x="0" y="105294"/>
                    <a:pt x="105294" y="0"/>
                    <a:pt x="235180" y="0"/>
                  </a:cubicBezTo>
                  <a:lnTo>
                    <a:pt x="3550436" y="0"/>
                  </a:lnTo>
                  <a:cubicBezTo>
                    <a:pt x="3680322" y="0"/>
                    <a:pt x="3785616" y="105294"/>
                    <a:pt x="3785616" y="235180"/>
                  </a:cubicBezTo>
                  <a:lnTo>
                    <a:pt x="3785616" y="1175871"/>
                  </a:lnTo>
                  <a:cubicBezTo>
                    <a:pt x="3785616" y="1305757"/>
                    <a:pt x="3680322" y="1411051"/>
                    <a:pt x="3550436" y="1411051"/>
                  </a:cubicBezTo>
                  <a:lnTo>
                    <a:pt x="235180" y="1411051"/>
                  </a:lnTo>
                  <a:cubicBezTo>
                    <a:pt x="105294" y="1411051"/>
                    <a:pt x="0" y="1305757"/>
                    <a:pt x="0" y="1175871"/>
                  </a:cubicBezTo>
                  <a:lnTo>
                    <a:pt x="0" y="23518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6532" tIns="192707" rIns="316532" bIns="192707" numCol="1" spcCol="1270" anchor="ctr" anchorCtr="0">
              <a:noAutofit/>
            </a:bodyPr>
            <a:lstStyle/>
            <a:p>
              <a:pPr algn="ctr" rtl="1">
                <a:lnSpc>
                  <a:spcPct val="90000"/>
                </a:lnSpc>
                <a:spcBef>
                  <a:spcPct val="0"/>
                </a:spcBef>
                <a:spcAft>
                  <a:spcPct val="35000"/>
                </a:spcAft>
              </a:pPr>
              <a:r>
                <a:rPr lang="ar-BH" sz="4000" b="1" dirty="0">
                  <a:solidFill>
                    <a:schemeClr val="bg1"/>
                  </a:solidFill>
                  <a:latin typeface="Sakkal Majalla" panose="02000000000000000000" pitchFamily="2" charset="-78"/>
                  <a:cs typeface="Sakkal Majalla" panose="02000000000000000000" pitchFamily="2" charset="-78"/>
                </a:rPr>
                <a:t>شوارعُ</a:t>
              </a:r>
            </a:p>
          </p:txBody>
        </p:sp>
        <p:sp>
          <p:nvSpPr>
            <p:cNvPr id="23" name="Freeform 22"/>
            <p:cNvSpPr/>
            <p:nvPr/>
          </p:nvSpPr>
          <p:spPr>
            <a:xfrm rot="21600000">
              <a:off x="527383" y="4767767"/>
              <a:ext cx="6729985" cy="1128842"/>
            </a:xfrm>
            <a:custGeom>
              <a:avLst/>
              <a:gdLst>
                <a:gd name="connsiteX0" fmla="*/ 188144 w 1128841"/>
                <a:gd name="connsiteY0" fmla="*/ 0 h 6729984"/>
                <a:gd name="connsiteX1" fmla="*/ 940697 w 1128841"/>
                <a:gd name="connsiteY1" fmla="*/ 0 h 6729984"/>
                <a:gd name="connsiteX2" fmla="*/ 1128841 w 1128841"/>
                <a:gd name="connsiteY2" fmla="*/ 188144 h 6729984"/>
                <a:gd name="connsiteX3" fmla="*/ 1128841 w 1128841"/>
                <a:gd name="connsiteY3" fmla="*/ 6729984 h 6729984"/>
                <a:gd name="connsiteX4" fmla="*/ 1128841 w 1128841"/>
                <a:gd name="connsiteY4" fmla="*/ 6729984 h 6729984"/>
                <a:gd name="connsiteX5" fmla="*/ 0 w 1128841"/>
                <a:gd name="connsiteY5" fmla="*/ 6729984 h 6729984"/>
                <a:gd name="connsiteX6" fmla="*/ 0 w 1128841"/>
                <a:gd name="connsiteY6" fmla="*/ 6729984 h 6729984"/>
                <a:gd name="connsiteX7" fmla="*/ 0 w 1128841"/>
                <a:gd name="connsiteY7" fmla="*/ 188144 h 6729984"/>
                <a:gd name="connsiteX8" fmla="*/ 188144 w 1128841"/>
                <a:gd name="connsiteY8" fmla="*/ 0 h 67299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8841" h="6729984">
                  <a:moveTo>
                    <a:pt x="0" y="5608295"/>
                  </a:moveTo>
                  <a:lnTo>
                    <a:pt x="0" y="1121689"/>
                  </a:lnTo>
                  <a:cubicBezTo>
                    <a:pt x="0" y="502199"/>
                    <a:pt x="14129" y="3"/>
                    <a:pt x="31558" y="3"/>
                  </a:cubicBezTo>
                  <a:lnTo>
                    <a:pt x="1128841" y="3"/>
                  </a:lnTo>
                  <a:lnTo>
                    <a:pt x="1128841" y="3"/>
                  </a:lnTo>
                  <a:lnTo>
                    <a:pt x="1128841" y="6729981"/>
                  </a:lnTo>
                  <a:lnTo>
                    <a:pt x="1128841" y="6729981"/>
                  </a:lnTo>
                  <a:lnTo>
                    <a:pt x="31558" y="6729981"/>
                  </a:lnTo>
                  <a:cubicBezTo>
                    <a:pt x="14129" y="6729981"/>
                    <a:pt x="0" y="6227785"/>
                    <a:pt x="0" y="5608295"/>
                  </a:cubicBez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72276" tIns="163691" rIns="217170" bIns="163690" numCol="1" spcCol="1270" anchor="ctr" anchorCtr="0">
              <a:noAutofit/>
            </a:bodyPr>
            <a:lstStyle/>
            <a:p>
              <a:pPr marL="0" lvl="1" algn="r" defTabSz="2533650" rtl="1">
                <a:lnSpc>
                  <a:spcPct val="90000"/>
                </a:lnSpc>
                <a:spcBef>
                  <a:spcPct val="0"/>
                </a:spcBef>
                <a:spcAft>
                  <a:spcPct val="15000"/>
                </a:spcAft>
              </a:pPr>
              <a:r>
                <a:rPr lang="ar-BH" sz="4000" b="1" dirty="0">
                  <a:solidFill>
                    <a:srgbClr val="00B050"/>
                  </a:solidFill>
                  <a:latin typeface="Sakkal Majalla" panose="02000000000000000000" pitchFamily="2" charset="-78"/>
                  <a:cs typeface="Sakkal Majalla" panose="02000000000000000000" pitchFamily="2" charset="-78"/>
                </a:rPr>
                <a:t>أَلقَى الطّلابُ أُنشودةً في الطَّابورِ الصَّباحِي. </a:t>
              </a:r>
            </a:p>
          </p:txBody>
        </p:sp>
        <p:sp>
          <p:nvSpPr>
            <p:cNvPr id="24" name="Freeform 23"/>
            <p:cNvSpPr/>
            <p:nvPr/>
          </p:nvSpPr>
          <p:spPr>
            <a:xfrm>
              <a:off x="7257368" y="4628800"/>
              <a:ext cx="3785616" cy="1411051"/>
            </a:xfrm>
            <a:custGeom>
              <a:avLst/>
              <a:gdLst>
                <a:gd name="connsiteX0" fmla="*/ 0 w 3785616"/>
                <a:gd name="connsiteY0" fmla="*/ 235180 h 1411051"/>
                <a:gd name="connsiteX1" fmla="*/ 235180 w 3785616"/>
                <a:gd name="connsiteY1" fmla="*/ 0 h 1411051"/>
                <a:gd name="connsiteX2" fmla="*/ 3550436 w 3785616"/>
                <a:gd name="connsiteY2" fmla="*/ 0 h 1411051"/>
                <a:gd name="connsiteX3" fmla="*/ 3785616 w 3785616"/>
                <a:gd name="connsiteY3" fmla="*/ 235180 h 1411051"/>
                <a:gd name="connsiteX4" fmla="*/ 3785616 w 3785616"/>
                <a:gd name="connsiteY4" fmla="*/ 1175871 h 1411051"/>
                <a:gd name="connsiteX5" fmla="*/ 3550436 w 3785616"/>
                <a:gd name="connsiteY5" fmla="*/ 1411051 h 1411051"/>
                <a:gd name="connsiteX6" fmla="*/ 235180 w 3785616"/>
                <a:gd name="connsiteY6" fmla="*/ 1411051 h 1411051"/>
                <a:gd name="connsiteX7" fmla="*/ 0 w 3785616"/>
                <a:gd name="connsiteY7" fmla="*/ 1175871 h 1411051"/>
                <a:gd name="connsiteX8" fmla="*/ 0 w 3785616"/>
                <a:gd name="connsiteY8" fmla="*/ 235180 h 1411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85616" h="1411051">
                  <a:moveTo>
                    <a:pt x="0" y="235180"/>
                  </a:moveTo>
                  <a:cubicBezTo>
                    <a:pt x="0" y="105294"/>
                    <a:pt x="105294" y="0"/>
                    <a:pt x="235180" y="0"/>
                  </a:cubicBezTo>
                  <a:lnTo>
                    <a:pt x="3550436" y="0"/>
                  </a:lnTo>
                  <a:cubicBezTo>
                    <a:pt x="3680322" y="0"/>
                    <a:pt x="3785616" y="105294"/>
                    <a:pt x="3785616" y="235180"/>
                  </a:cubicBezTo>
                  <a:lnTo>
                    <a:pt x="3785616" y="1175871"/>
                  </a:lnTo>
                  <a:cubicBezTo>
                    <a:pt x="3785616" y="1305757"/>
                    <a:pt x="3680322" y="1411051"/>
                    <a:pt x="3550436" y="1411051"/>
                  </a:cubicBezTo>
                  <a:lnTo>
                    <a:pt x="235180" y="1411051"/>
                  </a:lnTo>
                  <a:cubicBezTo>
                    <a:pt x="105294" y="1411051"/>
                    <a:pt x="0" y="1305757"/>
                    <a:pt x="0" y="1175871"/>
                  </a:cubicBezTo>
                  <a:lnTo>
                    <a:pt x="0" y="23518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6532" tIns="192707" rIns="316532" bIns="192707" numCol="1" spcCol="1270" anchor="ctr" anchorCtr="0">
              <a:noAutofit/>
            </a:bodyPr>
            <a:lstStyle/>
            <a:p>
              <a:pPr lvl="0" algn="ctr" rtl="1">
                <a:lnSpc>
                  <a:spcPct val="90000"/>
                </a:lnSpc>
                <a:spcBef>
                  <a:spcPct val="0"/>
                </a:spcBef>
                <a:spcAft>
                  <a:spcPct val="35000"/>
                </a:spcAft>
              </a:pPr>
              <a:r>
                <a:rPr lang="ar-BH" sz="4000" b="1" dirty="0">
                  <a:solidFill>
                    <a:schemeClr val="bg1"/>
                  </a:solidFill>
                  <a:latin typeface="Sakkal Majalla" panose="02000000000000000000" pitchFamily="2" charset="-78"/>
                  <a:cs typeface="Sakkal Majalla" panose="02000000000000000000" pitchFamily="2" charset="-78"/>
                </a:rPr>
                <a:t>أنشودةٌ</a:t>
              </a:r>
            </a:p>
          </p:txBody>
        </p:sp>
      </p:grpSp>
      <p:sp>
        <p:nvSpPr>
          <p:cNvPr id="12" name="Title 1"/>
          <p:cNvSpPr txBox="1">
            <a:spLocks/>
          </p:cNvSpPr>
          <p:nvPr/>
        </p:nvSpPr>
        <p:spPr>
          <a:xfrm>
            <a:off x="5647167" y="222623"/>
            <a:ext cx="2028009" cy="839577"/>
          </a:xfrm>
          <a:prstGeom prst="rect">
            <a:avLst/>
          </a:prstGeom>
        </p:spPr>
        <p:txBody>
          <a:bodyPr vert="horz" lIns="91440" tIns="45720" rIns="91440" bIns="45720" rtlCol="0" anchor="ctr">
            <a:normAutofit fontScale="97500"/>
          </a:bodyPr>
          <a:lstStyle>
            <a:lvl1pPr algn="l"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ctr"/>
            <a:r>
              <a:rPr lang="ar-BH" b="1" dirty="0">
                <a:solidFill>
                  <a:srgbClr val="FF0000"/>
                </a:solidFill>
                <a:latin typeface="Sakkal Majalla" panose="02000000000000000000" pitchFamily="2" charset="-78"/>
                <a:cs typeface="Sakkal Majalla" panose="02000000000000000000" pitchFamily="2" charset="-78"/>
              </a:rPr>
              <a:t>نشاط (4)</a:t>
            </a:r>
            <a:endParaRPr lang="en-GB" b="1" dirty="0">
              <a:solidFill>
                <a:srgbClr val="FF0000"/>
              </a:solidFill>
              <a:latin typeface="Sakkal Majalla" panose="02000000000000000000" pitchFamily="2" charset="-78"/>
              <a:cs typeface="Sakkal Majalla" panose="02000000000000000000" pitchFamily="2" charset="-78"/>
            </a:endParaRPr>
          </a:p>
        </p:txBody>
      </p:sp>
      <p:sp>
        <p:nvSpPr>
          <p:cNvPr id="13" name="Rectangle 12">
            <a:extLst>
              <a:ext uri="{FF2B5EF4-FFF2-40B4-BE49-F238E27FC236}">
                <a16:creationId xmlns:a16="http://schemas.microsoft.com/office/drawing/2014/main" id="{FCB13034-CA81-48B9-B50A-5626F3897F1F}"/>
              </a:ext>
            </a:extLst>
          </p:cNvPr>
          <p:cNvSpPr/>
          <p:nvPr/>
        </p:nvSpPr>
        <p:spPr>
          <a:xfrm>
            <a:off x="158323" y="531418"/>
            <a:ext cx="2031325" cy="707886"/>
          </a:xfrm>
          <a:prstGeom prst="rect">
            <a:avLst/>
          </a:prstGeom>
          <a:solidFill>
            <a:schemeClr val="accent4">
              <a:lumMod val="60000"/>
              <a:lumOff val="40000"/>
            </a:schemeClr>
          </a:solidFill>
        </p:spPr>
        <p:txBody>
          <a:bodyPr wrap="none">
            <a:spAutoFit/>
          </a:bodyPr>
          <a:lstStyle/>
          <a:p>
            <a:r>
              <a:rPr lang="ar-BH" sz="4000" b="1" dirty="0">
                <a:latin typeface="Sakkal Majalla" panose="02000000000000000000" pitchFamily="2" charset="-78"/>
                <a:cs typeface="Sakkal Majalla" panose="02000000000000000000" pitchFamily="2" charset="-78"/>
              </a:rPr>
              <a:t>أُقيّمُ إِجَابَتِي </a:t>
            </a:r>
            <a:endParaRPr lang="en-US" dirty="0">
              <a:latin typeface="Sakkal Majalla" panose="02000000000000000000" pitchFamily="2" charset="-78"/>
              <a:cs typeface="Sakkal Majalla" panose="02000000000000000000" pitchFamily="2" charset="-78"/>
            </a:endParaRPr>
          </a:p>
        </p:txBody>
      </p:sp>
      <p:sp>
        <p:nvSpPr>
          <p:cNvPr id="15" name="مستطيل 14">
            <a:extLst>
              <a:ext uri="{FF2B5EF4-FFF2-40B4-BE49-F238E27FC236}">
                <a16:creationId xmlns:a16="http://schemas.microsoft.com/office/drawing/2014/main" id="{BC9DFAB1-E501-4896-833F-2A8B11EF7D80}"/>
              </a:ext>
            </a:extLst>
          </p:cNvPr>
          <p:cNvSpPr/>
          <p:nvPr/>
        </p:nvSpPr>
        <p:spPr>
          <a:xfrm>
            <a:off x="0" y="96833"/>
            <a:ext cx="5186363" cy="3603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000" b="1" dirty="0">
                <a:latin typeface="Sakkal Majalla" panose="02000000000000000000" pitchFamily="2" charset="-78"/>
                <a:cs typeface="Sakkal Majalla" panose="02000000000000000000" pitchFamily="2" charset="-78"/>
              </a:rPr>
              <a:t>تقسيمُ الاسمِ إلى مفردٍ وجمعِ</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اللّغةُ العربيَةُ –</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الصفّ الرابع الابتدائي</a:t>
            </a:r>
          </a:p>
        </p:txBody>
      </p:sp>
    </p:spTree>
    <p:extLst>
      <p:ext uri="{BB962C8B-B14F-4D97-AF65-F5344CB8AC3E}">
        <p14:creationId xmlns:p14="http://schemas.microsoft.com/office/powerpoint/2010/main" val="1656597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a:extLst>
              <a:ext uri="{FF2B5EF4-FFF2-40B4-BE49-F238E27FC236}">
                <a16:creationId xmlns:a16="http://schemas.microsoft.com/office/drawing/2014/main" id="{97CC3879-3E1E-4F0D-B1DB-6923CE5968C9}"/>
              </a:ext>
            </a:extLst>
          </p:cNvPr>
          <p:cNvSpPr txBox="1">
            <a:spLocks/>
          </p:cNvSpPr>
          <p:nvPr/>
        </p:nvSpPr>
        <p:spPr>
          <a:xfrm>
            <a:off x="838200" y="2756508"/>
            <a:ext cx="10515600" cy="1344984"/>
          </a:xfrm>
          <a:prstGeom prst="rect">
            <a:avLst/>
          </a:prstGeom>
          <a:solidFill>
            <a:schemeClr val="bg1">
              <a:lumMod val="95000"/>
            </a:schemeClr>
          </a:solidFill>
        </p:spPr>
        <p:txBody>
          <a:bodyPr vert="horz" wrap="square" lIns="91440" tIns="45720" rIns="91440" bIns="45720" rtlCol="0">
            <a:spAutoFit/>
          </a:bodyPr>
          <a:lstStyle>
            <a:defPPr>
              <a:defRPr lang="en-US"/>
            </a:defPPr>
            <a:lvl1pPr marL="0" indent="0" algn="l" defTabSz="914400" rtl="0" eaLnBrk="1" latinLnBrk="0" hangingPunct="1">
              <a:lnSpc>
                <a:spcPct val="9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9pPr>
          </a:lstStyle>
          <a:p>
            <a:pPr algn="ctr"/>
            <a:r>
              <a:rPr lang="ar-BH" sz="8800">
                <a:solidFill>
                  <a:srgbClr val="FF0000"/>
                </a:solidFill>
                <a:latin typeface="Sakkal Majalla" panose="02000000000000000000" pitchFamily="2" charset="-78"/>
                <a:cs typeface="Sakkal Majalla" panose="02000000000000000000" pitchFamily="2" charset="-78"/>
              </a:rPr>
              <a:t>انتهى الدّرسُ</a:t>
            </a:r>
            <a:endParaRPr lang="en-US" sz="8800" dirty="0">
              <a:solidFill>
                <a:srgbClr val="FF0000"/>
              </a:solidFill>
              <a:latin typeface="Sakkal Majalla" panose="02000000000000000000" pitchFamily="2" charset="-78"/>
              <a:cs typeface="Sakkal Majalla" panose="02000000000000000000" pitchFamily="2" charset="-78"/>
            </a:endParaRPr>
          </a:p>
        </p:txBody>
      </p:sp>
      <p:sp>
        <p:nvSpPr>
          <p:cNvPr id="4" name="مستطيل 3">
            <a:extLst>
              <a:ext uri="{FF2B5EF4-FFF2-40B4-BE49-F238E27FC236}">
                <a16:creationId xmlns:a16="http://schemas.microsoft.com/office/drawing/2014/main" id="{C441CD19-8056-47BD-B282-28D3E49CE029}"/>
              </a:ext>
            </a:extLst>
          </p:cNvPr>
          <p:cNvSpPr/>
          <p:nvPr/>
        </p:nvSpPr>
        <p:spPr>
          <a:xfrm>
            <a:off x="0" y="96833"/>
            <a:ext cx="5186363" cy="3603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000" b="1" dirty="0">
                <a:latin typeface="Sakkal Majalla" panose="02000000000000000000" pitchFamily="2" charset="-78"/>
                <a:cs typeface="Sakkal Majalla" panose="02000000000000000000" pitchFamily="2" charset="-78"/>
              </a:rPr>
              <a:t>تقسيمُ الاسمِ إلى مفردٍ وجمعِ</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اللّغةُ العربيَةُ –</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الصفّ الرابع الابتدائي</a:t>
            </a:r>
          </a:p>
        </p:txBody>
      </p:sp>
    </p:spTree>
    <p:custDataLst>
      <p:tags r:id="rId1"/>
    </p:custDataLst>
    <p:extLst>
      <p:ext uri="{BB962C8B-B14F-4D97-AF65-F5344CB8AC3E}">
        <p14:creationId xmlns:p14="http://schemas.microsoft.com/office/powerpoint/2010/main" val="53626106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barn(inVertical)">
                                      <p:cBhvr>
                                        <p:cTn id="7" dur="500"/>
                                        <p:tgtEl>
                                          <p:spTgt spid="5">
                                            <p:bg/>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arn(inVertical)">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5">
            <a:extLst>
              <a:ext uri="{FF2B5EF4-FFF2-40B4-BE49-F238E27FC236}">
                <a16:creationId xmlns:a16="http://schemas.microsoft.com/office/drawing/2014/main" id="{EBF5E2E6-636B-448E-830D-7BA0FE669B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63777" y="254000"/>
            <a:ext cx="1646183" cy="1268068"/>
          </a:xfrm>
          <a:prstGeom prst="rect">
            <a:avLst/>
          </a:prstGeom>
        </p:spPr>
      </p:pic>
      <p:sp>
        <p:nvSpPr>
          <p:cNvPr id="4" name="Rectangle 2">
            <a:extLst>
              <a:ext uri="{FF2B5EF4-FFF2-40B4-BE49-F238E27FC236}">
                <a16:creationId xmlns:a16="http://schemas.microsoft.com/office/drawing/2014/main" id="{B20E027F-3B49-4AF6-8201-FA54EE003DC4}"/>
              </a:ext>
            </a:extLst>
          </p:cNvPr>
          <p:cNvSpPr/>
          <p:nvPr/>
        </p:nvSpPr>
        <p:spPr>
          <a:xfrm>
            <a:off x="4691074" y="1001584"/>
            <a:ext cx="3294530" cy="919981"/>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BH" sz="4800" b="1" dirty="0">
                <a:solidFill>
                  <a:schemeClr val="bg1"/>
                </a:solidFill>
                <a:latin typeface="Sakkal Majalla" panose="02000000000000000000" pitchFamily="2" charset="-78"/>
                <a:cs typeface="Sakkal Majalla" panose="02000000000000000000" pitchFamily="2" charset="-78"/>
              </a:rPr>
              <a:t>أهْدافُ الدَّرْسِ</a:t>
            </a:r>
            <a:endParaRPr lang="en-US" sz="4800" b="1" dirty="0">
              <a:solidFill>
                <a:schemeClr val="bg1"/>
              </a:solidFill>
              <a:latin typeface="Sakkal Majalla" panose="02000000000000000000" pitchFamily="2" charset="-78"/>
              <a:cs typeface="Sakkal Majalla" panose="02000000000000000000" pitchFamily="2" charset="-78"/>
            </a:endParaRPr>
          </a:p>
        </p:txBody>
      </p:sp>
      <p:sp>
        <p:nvSpPr>
          <p:cNvPr id="6" name="Rectangle 8">
            <a:extLst>
              <a:ext uri="{FF2B5EF4-FFF2-40B4-BE49-F238E27FC236}">
                <a16:creationId xmlns:a16="http://schemas.microsoft.com/office/drawing/2014/main" id="{B2962016-5250-4F0F-B181-4440CA99D0F4}"/>
              </a:ext>
            </a:extLst>
          </p:cNvPr>
          <p:cNvSpPr/>
          <p:nvPr/>
        </p:nvSpPr>
        <p:spPr>
          <a:xfrm>
            <a:off x="832338" y="2518089"/>
            <a:ext cx="10374924" cy="806296"/>
          </a:xfrm>
          <a:prstGeom prst="rect">
            <a:avLst/>
          </a:prstGeom>
          <a:solidFill>
            <a:srgbClr val="FFFFCC"/>
          </a:solidFill>
          <a:ln w="57150">
            <a:solidFill>
              <a:schemeClr val="accent2">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justLow" rtl="1"/>
            <a:r>
              <a:rPr lang="ar-BH" sz="3600" b="1" dirty="0">
                <a:solidFill>
                  <a:srgbClr val="FF0000"/>
                </a:solidFill>
                <a:latin typeface="Sakkal Majalla" panose="02000000000000000000" pitchFamily="2" charset="-78"/>
                <a:cs typeface="Sakkal Majalla" panose="02000000000000000000" pitchFamily="2" charset="-78"/>
              </a:rPr>
              <a:t>الهدفُ الأوَّلُ: </a:t>
            </a:r>
            <a:r>
              <a:rPr lang="ar-BH" sz="3600" b="1" dirty="0">
                <a:solidFill>
                  <a:srgbClr val="002060"/>
                </a:solidFill>
                <a:latin typeface="Sakkal Majalla" panose="02000000000000000000" pitchFamily="2" charset="-78"/>
                <a:cs typeface="Sakkal Majalla" panose="02000000000000000000" pitchFamily="2" charset="-78"/>
              </a:rPr>
              <a:t>التمييزُ بينَ الاسمِ المفردِ، والاسمِ الجمعِ بشكلٍ دقيقٍ. </a:t>
            </a:r>
          </a:p>
        </p:txBody>
      </p:sp>
      <p:sp>
        <p:nvSpPr>
          <p:cNvPr id="7" name="Rectangle 9">
            <a:extLst>
              <a:ext uri="{FF2B5EF4-FFF2-40B4-BE49-F238E27FC236}">
                <a16:creationId xmlns:a16="http://schemas.microsoft.com/office/drawing/2014/main" id="{2B19BE8D-AF72-4BEE-AC76-1662A1DAF318}"/>
              </a:ext>
            </a:extLst>
          </p:cNvPr>
          <p:cNvSpPr/>
          <p:nvPr/>
        </p:nvSpPr>
        <p:spPr>
          <a:xfrm>
            <a:off x="832338" y="3667027"/>
            <a:ext cx="10374924" cy="806296"/>
          </a:xfrm>
          <a:prstGeom prst="rect">
            <a:avLst/>
          </a:prstGeom>
          <a:solidFill>
            <a:srgbClr val="FFFFCC"/>
          </a:solidFill>
          <a:ln w="57150">
            <a:solidFill>
              <a:schemeClr val="accent2">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justLow" rtl="1"/>
            <a:r>
              <a:rPr lang="ar-BH" sz="3600" b="1" dirty="0">
                <a:solidFill>
                  <a:srgbClr val="FF0000"/>
                </a:solidFill>
                <a:latin typeface="Sakkal Majalla" panose="02000000000000000000" pitchFamily="2" charset="-78"/>
                <a:cs typeface="Sakkal Majalla" panose="02000000000000000000" pitchFamily="2" charset="-78"/>
              </a:rPr>
              <a:t>الهدَفُ الثّاني: </a:t>
            </a:r>
            <a:r>
              <a:rPr lang="ar-BH" sz="3600" b="1" dirty="0">
                <a:solidFill>
                  <a:schemeClr val="accent5">
                    <a:lumMod val="50000"/>
                  </a:schemeClr>
                </a:solidFill>
                <a:latin typeface="Sakkal Majalla" panose="02000000000000000000" pitchFamily="2" charset="-78"/>
                <a:cs typeface="Sakkal Majalla" panose="02000000000000000000" pitchFamily="2" charset="-78"/>
              </a:rPr>
              <a:t>اسْتنتاجُ قَاعدةِ الدَّرسِ مِنْ خِلالِ الأَمثلةِ المعروضةِ. </a:t>
            </a:r>
          </a:p>
        </p:txBody>
      </p:sp>
      <p:sp>
        <p:nvSpPr>
          <p:cNvPr id="8" name="Rectangle 4">
            <a:extLst>
              <a:ext uri="{FF2B5EF4-FFF2-40B4-BE49-F238E27FC236}">
                <a16:creationId xmlns:a16="http://schemas.microsoft.com/office/drawing/2014/main" id="{1B6B4518-DB54-4886-9E9F-D9364AFABCB4}"/>
              </a:ext>
            </a:extLst>
          </p:cNvPr>
          <p:cNvSpPr/>
          <p:nvPr/>
        </p:nvSpPr>
        <p:spPr>
          <a:xfrm>
            <a:off x="832338" y="4738060"/>
            <a:ext cx="10374924" cy="806296"/>
          </a:xfrm>
          <a:prstGeom prst="rect">
            <a:avLst/>
          </a:prstGeom>
          <a:solidFill>
            <a:srgbClr val="FFFFCC"/>
          </a:solidFill>
          <a:ln w="57150">
            <a:solidFill>
              <a:schemeClr val="accent2">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justLow" rtl="1"/>
            <a:r>
              <a:rPr lang="ar-BH" sz="3600" b="1" dirty="0">
                <a:solidFill>
                  <a:srgbClr val="FF0000"/>
                </a:solidFill>
                <a:latin typeface="Sakkal Majalla" panose="02000000000000000000" pitchFamily="2" charset="-78"/>
                <a:cs typeface="Sakkal Majalla" panose="02000000000000000000" pitchFamily="2" charset="-78"/>
              </a:rPr>
              <a:t>الهدَفُ الثالثُ: </a:t>
            </a:r>
            <a:r>
              <a:rPr lang="ar-BH" sz="3600" b="1" dirty="0">
                <a:solidFill>
                  <a:schemeClr val="accent5">
                    <a:lumMod val="50000"/>
                  </a:schemeClr>
                </a:solidFill>
                <a:latin typeface="Sakkal Majalla" panose="02000000000000000000" pitchFamily="2" charset="-78"/>
                <a:cs typeface="Sakkal Majalla" panose="02000000000000000000" pitchFamily="2" charset="-78"/>
              </a:rPr>
              <a:t>تَوظيفُ الاسم مفردًا وجمعًا توظيفًا صحيحًا في الإنتاجِ الكتابِي. </a:t>
            </a:r>
          </a:p>
        </p:txBody>
      </p:sp>
      <p:sp>
        <p:nvSpPr>
          <p:cNvPr id="9" name="مستطيل 8">
            <a:extLst>
              <a:ext uri="{FF2B5EF4-FFF2-40B4-BE49-F238E27FC236}">
                <a16:creationId xmlns:a16="http://schemas.microsoft.com/office/drawing/2014/main" id="{77E5004B-1008-4B4D-BCD8-6E09E58D38D7}"/>
              </a:ext>
            </a:extLst>
          </p:cNvPr>
          <p:cNvSpPr/>
          <p:nvPr/>
        </p:nvSpPr>
        <p:spPr>
          <a:xfrm>
            <a:off x="0" y="96833"/>
            <a:ext cx="5186363" cy="3603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000" b="1" dirty="0">
                <a:latin typeface="Sakkal Majalla" panose="02000000000000000000" pitchFamily="2" charset="-78"/>
                <a:cs typeface="Sakkal Majalla" panose="02000000000000000000" pitchFamily="2" charset="-78"/>
              </a:rPr>
              <a:t>تقسيمُ الاسمِ إلى مفردٍ وجمعِ</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اللّغةُ العربيَةُ –</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الصفّ الرابع الابتدائي</a:t>
            </a:r>
          </a:p>
        </p:txBody>
      </p:sp>
    </p:spTree>
    <p:custDataLst>
      <p:tags r:id="rId1"/>
    </p:custDataLst>
    <p:extLst>
      <p:ext uri="{BB962C8B-B14F-4D97-AF65-F5344CB8AC3E}">
        <p14:creationId xmlns:p14="http://schemas.microsoft.com/office/powerpoint/2010/main" val="304654129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58800" y="1100715"/>
            <a:ext cx="11201400" cy="6274025"/>
          </a:xfrm>
          <a:prstGeom prst="rect">
            <a:avLst/>
          </a:prstGeom>
        </p:spPr>
        <p:txBody>
          <a:bodyPr wrap="square">
            <a:spAutoFit/>
          </a:bodyPr>
          <a:lstStyle/>
          <a:p>
            <a:pPr marL="0" lvl="1" algn="r" rtl="1">
              <a:spcBef>
                <a:spcPct val="0"/>
              </a:spcBef>
              <a:spcAft>
                <a:spcPts val="600"/>
              </a:spcAft>
              <a:buClr>
                <a:srgbClr val="83992A"/>
              </a:buClr>
              <a:buSzPct val="115000"/>
            </a:pPr>
            <a:r>
              <a:rPr lang="ar-BH" sz="2400" b="1" dirty="0">
                <a:latin typeface="Sakkal Majalla" panose="02000000000000000000" pitchFamily="2" charset="-78"/>
                <a:cs typeface="Sakkal Majalla" panose="02000000000000000000" pitchFamily="2" charset="-78"/>
              </a:rPr>
              <a:t>أَعلنَتْ الإذَاعةُ المَدرسيَّةُ في الطَّابورِ الصَّباحِي عَنْ مُسابقةِ (أنْظفِ صَفٍّ)، وأنَّ الصَّفَ الفَائِزَ سَيحظَى بِرحلةٍ ترفيهيَّةٍ إلى مُنتزهِ عينِ عَذارِي . </a:t>
            </a:r>
          </a:p>
          <a:p>
            <a:pPr marL="0" lvl="1" algn="r" rtl="1">
              <a:spcBef>
                <a:spcPct val="0"/>
              </a:spcBef>
              <a:spcAft>
                <a:spcPts val="600"/>
              </a:spcAft>
              <a:buClr>
                <a:srgbClr val="83992A"/>
              </a:buClr>
              <a:buSzPct val="115000"/>
            </a:pPr>
            <a:r>
              <a:rPr lang="ar-BH" sz="2400" b="1" dirty="0">
                <a:latin typeface="Sakkal Majalla" panose="02000000000000000000" pitchFamily="2" charset="-78"/>
                <a:cs typeface="Sakkal Majalla" panose="02000000000000000000" pitchFamily="2" charset="-78"/>
              </a:rPr>
              <a:t>تَحمَّسَ عُمَرُ لِخبرِ المسَابقةِ، واجْتمعَ مَعَ تَلاميذِ صَفّهِ للاتّفاقِ علَى خطَّةٍ جيّدةٍ مِنْ أجلِ العملِ بِهَا، وبَذلِ قَصارَى جُهدِهمْ للفَوزِ بالرّحلةِ . </a:t>
            </a:r>
          </a:p>
          <a:p>
            <a:pPr marL="0" lvl="1" algn="r" rtl="1">
              <a:spcBef>
                <a:spcPct val="0"/>
              </a:spcBef>
              <a:spcAft>
                <a:spcPts val="600"/>
              </a:spcAft>
              <a:buClr>
                <a:srgbClr val="83992A"/>
              </a:buClr>
              <a:buSzPct val="115000"/>
            </a:pPr>
            <a:r>
              <a:rPr lang="ar-BH" sz="2400" b="1" dirty="0">
                <a:latin typeface="Sakkal Majalla" panose="02000000000000000000" pitchFamily="2" charset="-78"/>
                <a:cs typeface="Sakkal Majalla" panose="02000000000000000000" pitchFamily="2" charset="-78"/>
              </a:rPr>
              <a:t>كانَ عددُ التَّلامِيذِ في صفّ عُمرَ عشْرِين تلميذًا، وافقَ تِسعةَ عشرَ تلميذًا على الخطَّةِ، ولمْ يوافقْ عليها تلميذٌ واحدٌ هوَ خالدٌ الذي شَكَّكَ بِالفوزِ بالجائزةِ. </a:t>
            </a:r>
          </a:p>
          <a:p>
            <a:pPr marL="0" lvl="1" algn="r" rtl="1">
              <a:spcBef>
                <a:spcPct val="0"/>
              </a:spcBef>
              <a:spcAft>
                <a:spcPts val="600"/>
              </a:spcAft>
              <a:buClr>
                <a:srgbClr val="83992A"/>
              </a:buClr>
              <a:buSzPct val="115000"/>
            </a:pPr>
            <a:r>
              <a:rPr lang="ar-BH" sz="2400" b="1" dirty="0">
                <a:latin typeface="Sakkal Majalla" panose="02000000000000000000" pitchFamily="2" charset="-78"/>
                <a:cs typeface="Sakkal Majalla" panose="02000000000000000000" pitchFamily="2" charset="-78"/>
              </a:rPr>
              <a:t>بَدأَ التَّلاميذُ بِمسحِ الأرضِ، ثُمَّ بتنظيفِ الكراسِي والطاولاتِ الخاصَّةِ بالتَّلاميذِ، وكرسِيِّ المعلّمِ  وطاولته. بَعدَ ذلكَ رتّبُوا اللّوحاتِ والوسائلَ بِشكلٍ جميلٍ، واقْترحَ عُمَرُ عَليهم أنْ يُلصِقُوا لوحةَ التعليماتِ والقوانينِ في مكانٍ مناسبٍ، ثُمَّ زَيَّنوا الصَّفَّ بزينةٍ صَنعُوها بأيدِيهم . </a:t>
            </a:r>
          </a:p>
          <a:p>
            <a:pPr marL="0" lvl="1" algn="r" rtl="1">
              <a:spcBef>
                <a:spcPct val="0"/>
              </a:spcBef>
              <a:spcAft>
                <a:spcPts val="600"/>
              </a:spcAft>
              <a:buClr>
                <a:srgbClr val="83992A"/>
              </a:buClr>
              <a:buSzPct val="115000"/>
            </a:pPr>
            <a:r>
              <a:rPr lang="ar-BH" sz="2400" b="1" dirty="0">
                <a:latin typeface="Sakkal Majalla" panose="02000000000000000000" pitchFamily="2" charset="-78"/>
                <a:cs typeface="Sakkal Majalla" panose="02000000000000000000" pitchFamily="2" charset="-78"/>
              </a:rPr>
              <a:t>نَصَحَ عُمَرُ  التَّلاميذَ بأنْ يحرصُوا عَلى نَظافتِهم الشخصيَّةِ ومَظهرِهم المُرتَّبِ مِثلَمَا حرَصُوا على نظافَةِ الصفِّ وجمالِهِ؛ حتَّى تَكتملَ صُورةُ صفّهم. </a:t>
            </a:r>
            <a:endParaRPr lang="en-US" sz="2400" b="1" dirty="0">
              <a:latin typeface="Sakkal Majalla" panose="02000000000000000000" pitchFamily="2" charset="-78"/>
              <a:cs typeface="Sakkal Majalla" panose="02000000000000000000" pitchFamily="2" charset="-78"/>
            </a:endParaRPr>
          </a:p>
          <a:p>
            <a:pPr marL="0" lvl="1" algn="r" rtl="1">
              <a:spcBef>
                <a:spcPct val="0"/>
              </a:spcBef>
              <a:spcAft>
                <a:spcPts val="600"/>
              </a:spcAft>
              <a:buClr>
                <a:srgbClr val="83992A"/>
              </a:buClr>
              <a:buSzPct val="115000"/>
            </a:pPr>
            <a:r>
              <a:rPr lang="ar-BH" sz="2400" b="1" dirty="0">
                <a:latin typeface="Sakkal Majalla" panose="02000000000000000000" pitchFamily="2" charset="-78"/>
                <a:cs typeface="Sakkal Majalla" panose="02000000000000000000" pitchFamily="2" charset="-78"/>
              </a:rPr>
              <a:t>في اليومِ المحدَّدِ لإعلانِّ النَّتيجةِ، تَفاجأَ فريقُ عُمَرَ بِفوزِهم بالرّحلةِ. كانَتْ السّعادةُ تَغمرُهم مَا عدا خالدًا، فَقدْ خَجِلَ مِنْ تَصرّفِه، ولكنَّ تلاميذَ صفّهِ طلبُوا منْهُ الانْضِمامَ إليهم في الرّحلةِ ومُشاركتَهم هذهِ الفرحةَ، لأنَّها فرحةٌ للصَّفِ بِأكملِه.  </a:t>
            </a:r>
          </a:p>
          <a:p>
            <a:pPr marL="0" lvl="1" algn="r" rtl="1">
              <a:lnSpc>
                <a:spcPct val="90000"/>
              </a:lnSpc>
              <a:spcBef>
                <a:spcPct val="0"/>
              </a:spcBef>
              <a:spcAft>
                <a:spcPts val="600"/>
              </a:spcAft>
              <a:buClr>
                <a:srgbClr val="83992A"/>
              </a:buClr>
              <a:buSzPct val="115000"/>
            </a:pPr>
            <a:endParaRPr lang="ar-BH" sz="3200" b="1" dirty="0">
              <a:solidFill>
                <a:srgbClr val="FF0000"/>
              </a:solidFill>
              <a:latin typeface="Sakkal Majalla" panose="02000000000000000000" pitchFamily="2" charset="-78"/>
              <a:cs typeface="Sakkal Majalla" panose="02000000000000000000" pitchFamily="2" charset="-78"/>
            </a:endParaRPr>
          </a:p>
          <a:p>
            <a:pPr lvl="1" indent="-457200" algn="r" rtl="1">
              <a:lnSpc>
                <a:spcPct val="90000"/>
              </a:lnSpc>
              <a:spcBef>
                <a:spcPct val="0"/>
              </a:spcBef>
              <a:spcAft>
                <a:spcPts val="600"/>
              </a:spcAft>
              <a:buClr>
                <a:srgbClr val="83992A"/>
              </a:buClr>
              <a:buSzPct val="115000"/>
              <a:buFontTx/>
              <a:buChar char="-"/>
            </a:pPr>
            <a:endParaRPr lang="ar-BH" sz="2800" b="1" dirty="0">
              <a:solidFill>
                <a:srgbClr val="FF0000"/>
              </a:solidFill>
              <a:latin typeface="Traditional Arabic" panose="02020603050405020304" pitchFamily="18" charset="-78"/>
              <a:ea typeface="+mj-ea"/>
              <a:cs typeface="Traditional Arabic" panose="02020603050405020304" pitchFamily="18" charset="-78"/>
            </a:endParaRPr>
          </a:p>
        </p:txBody>
      </p:sp>
      <p:sp>
        <p:nvSpPr>
          <p:cNvPr id="11" name="مربع نص 3">
            <a:extLst>
              <a:ext uri="{FF2B5EF4-FFF2-40B4-BE49-F238E27FC236}">
                <a16:creationId xmlns:a16="http://schemas.microsoft.com/office/drawing/2014/main" id="{A73D69AF-4C52-4910-8A39-AF20FFF67942}"/>
              </a:ext>
            </a:extLst>
          </p:cNvPr>
          <p:cNvSpPr txBox="1"/>
          <p:nvPr/>
        </p:nvSpPr>
        <p:spPr>
          <a:xfrm>
            <a:off x="4661948" y="455790"/>
            <a:ext cx="5815937" cy="646331"/>
          </a:xfrm>
          <a:prstGeom prst="rect">
            <a:avLst/>
          </a:prstGeom>
          <a:noFill/>
        </p:spPr>
        <p:txBody>
          <a:bodyPr wrap="square" rtlCol="0">
            <a:spAutoFit/>
          </a:bodyPr>
          <a:lstStyle/>
          <a:p>
            <a:pPr algn="r" rtl="1"/>
            <a:r>
              <a:rPr lang="ar-BH" sz="3600" b="1" dirty="0">
                <a:solidFill>
                  <a:srgbClr val="FF0000"/>
                </a:solidFill>
                <a:latin typeface="Sakkal Majalla" panose="02000000000000000000" pitchFamily="2" charset="-78"/>
                <a:cs typeface="Sakkal Majalla" panose="02000000000000000000" pitchFamily="2" charset="-78"/>
              </a:rPr>
              <a:t>أَقْرَأُ </a:t>
            </a:r>
            <a:r>
              <a:rPr lang="ar-BH" sz="3600" b="1">
                <a:solidFill>
                  <a:srgbClr val="FF0000"/>
                </a:solidFill>
                <a:latin typeface="Sakkal Majalla" panose="02000000000000000000" pitchFamily="2" charset="-78"/>
                <a:cs typeface="Sakkal Majalla" panose="02000000000000000000" pitchFamily="2" charset="-78"/>
              </a:rPr>
              <a:t>النَّصَّ الآتِيَ </a:t>
            </a:r>
            <a:r>
              <a:rPr lang="ar-BH" sz="3600" b="1" dirty="0">
                <a:solidFill>
                  <a:srgbClr val="FF0000"/>
                </a:solidFill>
                <a:latin typeface="Sakkal Majalla" panose="02000000000000000000" pitchFamily="2" charset="-78"/>
                <a:cs typeface="Sakkal Majalla" panose="02000000000000000000" pitchFamily="2" charset="-78"/>
              </a:rPr>
              <a:t>بِتَمعّنٍ، وأُجِيبُ عَمَّا يلِيه:</a:t>
            </a:r>
            <a:endParaRPr lang="en-US" sz="3600" b="1" dirty="0">
              <a:solidFill>
                <a:srgbClr val="FF0000"/>
              </a:solidFill>
              <a:latin typeface="Sakkal Majalla" panose="02000000000000000000" pitchFamily="2" charset="-78"/>
              <a:cs typeface="Sakkal Majalla" panose="02000000000000000000" pitchFamily="2" charset="-78"/>
            </a:endParaRPr>
          </a:p>
        </p:txBody>
      </p:sp>
      <p:sp>
        <p:nvSpPr>
          <p:cNvPr id="7" name="مستطيل 6">
            <a:extLst>
              <a:ext uri="{FF2B5EF4-FFF2-40B4-BE49-F238E27FC236}">
                <a16:creationId xmlns:a16="http://schemas.microsoft.com/office/drawing/2014/main" id="{18F6C89C-440D-4AD7-9796-8B7EAE13B221}"/>
              </a:ext>
            </a:extLst>
          </p:cNvPr>
          <p:cNvSpPr/>
          <p:nvPr/>
        </p:nvSpPr>
        <p:spPr>
          <a:xfrm>
            <a:off x="0" y="96833"/>
            <a:ext cx="5186363" cy="3603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000" b="1" dirty="0">
                <a:latin typeface="Sakkal Majalla" panose="02000000000000000000" pitchFamily="2" charset="-78"/>
                <a:cs typeface="Sakkal Majalla" panose="02000000000000000000" pitchFamily="2" charset="-78"/>
              </a:rPr>
              <a:t>تقسيمُ الاسمِ إلى مفردٍ وجمعِ</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اللّغةُ العربيَةُ –</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الصفّ الرابع الابتدائي</a:t>
            </a:r>
          </a:p>
        </p:txBody>
      </p:sp>
      <p:sp>
        <p:nvSpPr>
          <p:cNvPr id="8" name="Title 1">
            <a:extLst>
              <a:ext uri="{FF2B5EF4-FFF2-40B4-BE49-F238E27FC236}">
                <a16:creationId xmlns:a16="http://schemas.microsoft.com/office/drawing/2014/main" id="{89587DCE-4029-4A2B-9FC3-39AC87D3972D}"/>
              </a:ext>
            </a:extLst>
          </p:cNvPr>
          <p:cNvSpPr txBox="1">
            <a:spLocks/>
          </p:cNvSpPr>
          <p:nvPr/>
        </p:nvSpPr>
        <p:spPr>
          <a:xfrm>
            <a:off x="10715622" y="71440"/>
            <a:ext cx="1390650" cy="646331"/>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r>
              <a:rPr lang="ar-BH" b="1" dirty="0">
                <a:solidFill>
                  <a:schemeClr val="bg1"/>
                </a:solidFill>
                <a:latin typeface="Sakkal Majalla" panose="02000000000000000000" pitchFamily="2" charset="-78"/>
                <a:cs typeface="Sakkal Majalla" panose="02000000000000000000" pitchFamily="2" charset="-78"/>
              </a:rPr>
              <a:t>أ</a:t>
            </a:r>
            <a:r>
              <a:rPr lang="ar-SA" b="1" dirty="0">
                <a:solidFill>
                  <a:schemeClr val="bg1"/>
                </a:solidFill>
                <a:latin typeface="Sakkal Majalla" panose="02000000000000000000" pitchFamily="2" charset="-78"/>
                <a:cs typeface="Sakkal Majalla" panose="02000000000000000000" pitchFamily="2" charset="-78"/>
              </a:rPr>
              <a:t>َ</a:t>
            </a:r>
            <a:r>
              <a:rPr lang="ar-BH" b="1" dirty="0">
                <a:solidFill>
                  <a:schemeClr val="bg1"/>
                </a:solidFill>
                <a:latin typeface="Sakkal Majalla" panose="02000000000000000000" pitchFamily="2" charset="-78"/>
                <a:cs typeface="Sakkal Majalla" panose="02000000000000000000" pitchFamily="2" charset="-78"/>
              </a:rPr>
              <a:t>ك</a:t>
            </a:r>
            <a:r>
              <a:rPr lang="ar-SA" b="1" dirty="0">
                <a:solidFill>
                  <a:schemeClr val="bg1"/>
                </a:solidFill>
                <a:latin typeface="Sakkal Majalla" panose="02000000000000000000" pitchFamily="2" charset="-78"/>
                <a:cs typeface="Sakkal Majalla" panose="02000000000000000000" pitchFamily="2" charset="-78"/>
              </a:rPr>
              <a:t>ْ</a:t>
            </a:r>
            <a:r>
              <a:rPr lang="ar-BH" b="1" dirty="0">
                <a:solidFill>
                  <a:schemeClr val="bg1"/>
                </a:solidFill>
                <a:latin typeface="Sakkal Majalla" panose="02000000000000000000" pitchFamily="2" charset="-78"/>
                <a:cs typeface="Sakkal Majalla" panose="02000000000000000000" pitchFamily="2" charset="-78"/>
              </a:rPr>
              <a:t>ت</a:t>
            </a:r>
            <a:r>
              <a:rPr lang="ar-SA" b="1" dirty="0">
                <a:solidFill>
                  <a:schemeClr val="bg1"/>
                </a:solidFill>
                <a:latin typeface="Sakkal Majalla" panose="02000000000000000000" pitchFamily="2" charset="-78"/>
                <a:cs typeface="Sakkal Majalla" panose="02000000000000000000" pitchFamily="2" charset="-78"/>
              </a:rPr>
              <a:t>َ</a:t>
            </a:r>
            <a:r>
              <a:rPr lang="ar-BH" b="1" dirty="0">
                <a:solidFill>
                  <a:schemeClr val="bg1"/>
                </a:solidFill>
                <a:latin typeface="Sakkal Majalla" panose="02000000000000000000" pitchFamily="2" charset="-78"/>
                <a:cs typeface="Sakkal Majalla" panose="02000000000000000000" pitchFamily="2" charset="-78"/>
              </a:rPr>
              <a:t>ش</a:t>
            </a:r>
            <a:r>
              <a:rPr lang="ar-SA" b="1" dirty="0">
                <a:solidFill>
                  <a:schemeClr val="bg1"/>
                </a:solidFill>
                <a:latin typeface="Sakkal Majalla" panose="02000000000000000000" pitchFamily="2" charset="-78"/>
                <a:cs typeface="Sakkal Majalla" panose="02000000000000000000" pitchFamily="2" charset="-78"/>
              </a:rPr>
              <a:t>ِ</a:t>
            </a:r>
            <a:r>
              <a:rPr lang="ar-BH" b="1" dirty="0">
                <a:solidFill>
                  <a:schemeClr val="bg1"/>
                </a:solidFill>
                <a:latin typeface="Sakkal Majalla" panose="02000000000000000000" pitchFamily="2" charset="-78"/>
                <a:cs typeface="Sakkal Majalla" panose="02000000000000000000" pitchFamily="2" charset="-78"/>
              </a:rPr>
              <a:t>ف</a:t>
            </a:r>
            <a:r>
              <a:rPr lang="ar-SA" b="1" dirty="0">
                <a:solidFill>
                  <a:schemeClr val="bg1"/>
                </a:solidFill>
                <a:latin typeface="Sakkal Majalla" panose="02000000000000000000" pitchFamily="2" charset="-78"/>
                <a:cs typeface="Sakkal Majalla" panose="02000000000000000000" pitchFamily="2" charset="-78"/>
              </a:rPr>
              <a:t>ُ</a:t>
            </a:r>
            <a:endParaRPr lang="en-GB" b="1" dirty="0">
              <a:solidFill>
                <a:schemeClr val="bg1"/>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838127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9400" y="1588673"/>
            <a:ext cx="9918700" cy="3416320"/>
          </a:xfrm>
          <a:prstGeom prst="rect">
            <a:avLst/>
          </a:prstGeom>
          <a:noFill/>
        </p:spPr>
        <p:txBody>
          <a:bodyPr wrap="square" rtlCol="0">
            <a:spAutoFit/>
          </a:bodyPr>
          <a:lstStyle/>
          <a:p>
            <a:pPr algn="r" rtl="1"/>
            <a:r>
              <a:rPr lang="ar-BH" sz="3600" b="1" dirty="0">
                <a:latin typeface="Sakkal Majalla" panose="02000000000000000000" pitchFamily="2" charset="-78"/>
                <a:cs typeface="Sakkal Majalla" panose="02000000000000000000" pitchFamily="2" charset="-78"/>
              </a:rPr>
              <a:t>1- ما الخبرُ الذي تمَّ إعلانُه في إذاعةِ الطَّابورِ الصَّباحِي؟ </a:t>
            </a:r>
          </a:p>
          <a:p>
            <a:pPr algn="r" rtl="1"/>
            <a:r>
              <a:rPr lang="ar-BH" sz="3600" b="1" dirty="0">
                <a:solidFill>
                  <a:srgbClr val="00B050"/>
                </a:solidFill>
                <a:latin typeface="Sakkal Majalla" panose="02000000000000000000" pitchFamily="2" charset="-78"/>
                <a:cs typeface="Sakkal Majalla" panose="02000000000000000000" pitchFamily="2" charset="-78"/>
              </a:rPr>
              <a:t>مسابقةُ (أنْظَفِ صفٍّ)، وجائزةُ الرّحلةِ الترفيهيّةِ للصَّفِ الفَائزِ.  </a:t>
            </a:r>
          </a:p>
          <a:p>
            <a:pPr algn="r" rtl="1"/>
            <a:endParaRPr lang="ar-BH" sz="3600" b="1" dirty="0">
              <a:latin typeface="Sakkal Majalla" panose="02000000000000000000" pitchFamily="2" charset="-78"/>
              <a:cs typeface="Sakkal Majalla" panose="02000000000000000000" pitchFamily="2" charset="-78"/>
            </a:endParaRPr>
          </a:p>
          <a:p>
            <a:pPr algn="r" rtl="1"/>
            <a:endParaRPr lang="ar-BH" sz="3600" b="1" dirty="0">
              <a:latin typeface="Sakkal Majalla" panose="02000000000000000000" pitchFamily="2" charset="-78"/>
              <a:cs typeface="Sakkal Majalla" panose="02000000000000000000" pitchFamily="2" charset="-78"/>
            </a:endParaRPr>
          </a:p>
          <a:p>
            <a:pPr algn="r" rtl="1"/>
            <a:r>
              <a:rPr lang="ar-BH" sz="3600" b="1" dirty="0">
                <a:latin typeface="Sakkal Majalla" panose="02000000000000000000" pitchFamily="2" charset="-78"/>
                <a:cs typeface="Sakkal Majalla" panose="02000000000000000000" pitchFamily="2" charset="-78"/>
              </a:rPr>
              <a:t>2- كيفَ عَامَلَ تلاميذُ الصفّ خالدًا بَعدَ النَّتيجةِ؟ </a:t>
            </a:r>
          </a:p>
          <a:p>
            <a:pPr algn="r" rtl="1"/>
            <a:r>
              <a:rPr lang="ar-BH" sz="3600" b="1" dirty="0">
                <a:solidFill>
                  <a:srgbClr val="00B050"/>
                </a:solidFill>
                <a:latin typeface="Sakkal Majalla" panose="02000000000000000000" pitchFamily="2" charset="-78"/>
                <a:cs typeface="Sakkal Majalla" panose="02000000000000000000" pitchFamily="2" charset="-78"/>
              </a:rPr>
              <a:t>طلبُوا مِنْه مشاركتَهم الفرحةَ والرّحلةَ. </a:t>
            </a:r>
            <a:endParaRPr lang="en-US" sz="3600" b="1" dirty="0">
              <a:solidFill>
                <a:srgbClr val="00B050"/>
              </a:solidFill>
              <a:latin typeface="Sakkal Majalla" panose="02000000000000000000" pitchFamily="2" charset="-78"/>
              <a:cs typeface="Sakkal Majalla" panose="02000000000000000000" pitchFamily="2" charset="-78"/>
            </a:endParaRPr>
          </a:p>
        </p:txBody>
      </p:sp>
      <p:sp>
        <p:nvSpPr>
          <p:cNvPr id="6" name="Rectangle 5"/>
          <p:cNvSpPr/>
          <p:nvPr/>
        </p:nvSpPr>
        <p:spPr>
          <a:xfrm>
            <a:off x="6318250" y="668992"/>
            <a:ext cx="3740126" cy="707886"/>
          </a:xfrm>
          <a:prstGeom prst="rect">
            <a:avLst/>
          </a:prstGeom>
        </p:spPr>
        <p:txBody>
          <a:bodyPr wrap="none">
            <a:spAutoFit/>
          </a:bodyPr>
          <a:lstStyle/>
          <a:p>
            <a:r>
              <a:rPr lang="ar-BH" sz="4000" b="1" dirty="0">
                <a:solidFill>
                  <a:srgbClr val="FF0000"/>
                </a:solidFill>
                <a:latin typeface="Sakkal Majalla" panose="02000000000000000000" pitchFamily="2" charset="-78"/>
                <a:cs typeface="Sakkal Majalla" panose="02000000000000000000" pitchFamily="2" charset="-78"/>
              </a:rPr>
              <a:t>أُجيبُ عن الأسئلةِ الآتِيَةِ:</a:t>
            </a:r>
            <a:endParaRPr lang="en-US" sz="4000" b="1" dirty="0">
              <a:solidFill>
                <a:srgbClr val="FF0000"/>
              </a:solidFill>
              <a:latin typeface="Sakkal Majalla" panose="02000000000000000000" pitchFamily="2" charset="-78"/>
              <a:cs typeface="Sakkal Majalla" panose="02000000000000000000" pitchFamily="2" charset="-78"/>
            </a:endParaRPr>
          </a:p>
        </p:txBody>
      </p:sp>
      <p:sp>
        <p:nvSpPr>
          <p:cNvPr id="7" name="Rectangle 6">
            <a:extLst>
              <a:ext uri="{FF2B5EF4-FFF2-40B4-BE49-F238E27FC236}">
                <a16:creationId xmlns:a16="http://schemas.microsoft.com/office/drawing/2014/main" id="{FCB13034-CA81-48B9-B50A-5626F3897F1F}"/>
              </a:ext>
            </a:extLst>
          </p:cNvPr>
          <p:cNvSpPr/>
          <p:nvPr/>
        </p:nvSpPr>
        <p:spPr>
          <a:xfrm>
            <a:off x="0" y="563123"/>
            <a:ext cx="2031325" cy="707886"/>
          </a:xfrm>
          <a:prstGeom prst="rect">
            <a:avLst/>
          </a:prstGeom>
          <a:solidFill>
            <a:schemeClr val="accent4">
              <a:lumMod val="60000"/>
              <a:lumOff val="40000"/>
            </a:schemeClr>
          </a:solidFill>
        </p:spPr>
        <p:txBody>
          <a:bodyPr wrap="none">
            <a:spAutoFit/>
          </a:bodyPr>
          <a:lstStyle/>
          <a:p>
            <a:r>
              <a:rPr lang="ar-BH" sz="4000" b="1" dirty="0">
                <a:latin typeface="Sakkal Majalla" panose="02000000000000000000" pitchFamily="2" charset="-78"/>
                <a:cs typeface="Sakkal Majalla" panose="02000000000000000000" pitchFamily="2" charset="-78"/>
              </a:rPr>
              <a:t>أُقيّمُ إِجَابَتِي </a:t>
            </a:r>
            <a:endParaRPr lang="en-US" dirty="0">
              <a:latin typeface="Sakkal Majalla" panose="02000000000000000000" pitchFamily="2" charset="-78"/>
              <a:cs typeface="Sakkal Majalla" panose="02000000000000000000" pitchFamily="2" charset="-78"/>
            </a:endParaRPr>
          </a:p>
        </p:txBody>
      </p:sp>
      <p:sp>
        <p:nvSpPr>
          <p:cNvPr id="8" name="مستطيل 7">
            <a:extLst>
              <a:ext uri="{FF2B5EF4-FFF2-40B4-BE49-F238E27FC236}">
                <a16:creationId xmlns:a16="http://schemas.microsoft.com/office/drawing/2014/main" id="{EAD0E458-5063-4145-9544-51A4DCD828FA}"/>
              </a:ext>
            </a:extLst>
          </p:cNvPr>
          <p:cNvSpPr/>
          <p:nvPr/>
        </p:nvSpPr>
        <p:spPr>
          <a:xfrm>
            <a:off x="0" y="96833"/>
            <a:ext cx="5186363" cy="3603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000" b="1" dirty="0">
                <a:latin typeface="Sakkal Majalla" panose="02000000000000000000" pitchFamily="2" charset="-78"/>
                <a:cs typeface="Sakkal Majalla" panose="02000000000000000000" pitchFamily="2" charset="-78"/>
              </a:rPr>
              <a:t>تقسيمُ الاسمِ إلى مفردٍ وجمعِ</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اللّغةُ العربيَةُ –</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الصفّ الرابع الابتدائي</a:t>
            </a:r>
          </a:p>
        </p:txBody>
      </p:sp>
      <p:sp>
        <p:nvSpPr>
          <p:cNvPr id="10" name="Title 1">
            <a:extLst>
              <a:ext uri="{FF2B5EF4-FFF2-40B4-BE49-F238E27FC236}">
                <a16:creationId xmlns:a16="http://schemas.microsoft.com/office/drawing/2014/main" id="{AFB1BF4B-4D57-4F11-8BCE-490DC067AB34}"/>
              </a:ext>
            </a:extLst>
          </p:cNvPr>
          <p:cNvSpPr txBox="1">
            <a:spLocks/>
          </p:cNvSpPr>
          <p:nvPr/>
        </p:nvSpPr>
        <p:spPr>
          <a:xfrm>
            <a:off x="10392157" y="57152"/>
            <a:ext cx="1714115" cy="909920"/>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r>
              <a:rPr lang="ar-BH" sz="4400" b="1" dirty="0">
                <a:solidFill>
                  <a:schemeClr val="bg1"/>
                </a:solidFill>
                <a:latin typeface="Sakkal Majalla" panose="02000000000000000000" pitchFamily="2" charset="-78"/>
                <a:cs typeface="Sakkal Majalla" panose="02000000000000000000" pitchFamily="2" charset="-78"/>
              </a:rPr>
              <a:t>أ</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ك</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ت</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ش</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ف</a:t>
            </a:r>
            <a:r>
              <a:rPr lang="ar-SA" sz="4400" b="1" dirty="0">
                <a:solidFill>
                  <a:schemeClr val="bg1"/>
                </a:solidFill>
                <a:latin typeface="Sakkal Majalla" panose="02000000000000000000" pitchFamily="2" charset="-78"/>
                <a:cs typeface="Sakkal Majalla" panose="02000000000000000000" pitchFamily="2" charset="-78"/>
              </a:rPr>
              <a:t>ُ</a:t>
            </a:r>
            <a:endParaRPr lang="en-GB" sz="4400" b="1" dirty="0">
              <a:solidFill>
                <a:schemeClr val="bg1"/>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410747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1000"/>
                                        <p:tgtEl>
                                          <p:spTgt spid="4">
                                            <p:txEl>
                                              <p:pRg st="1" end="1"/>
                                            </p:txEl>
                                          </p:spTgt>
                                        </p:tgtEl>
                                      </p:cBhvr>
                                    </p:animEffect>
                                    <p:anim calcmode="lin" valueType="num">
                                      <p:cBhvr>
                                        <p:cTn id="14"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4">
                                            <p:txEl>
                                              <p:pRg st="5" end="5"/>
                                            </p:txEl>
                                          </p:spTgt>
                                        </p:tgtEl>
                                        <p:attrNameLst>
                                          <p:attrName>style.visibility</p:attrName>
                                        </p:attrNameLst>
                                      </p:cBhvr>
                                      <p:to>
                                        <p:strVal val="visible"/>
                                      </p:to>
                                    </p:set>
                                    <p:anim calcmode="lin" valueType="num">
                                      <p:cBhvr additive="base">
                                        <p:cTn id="20"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9400" y="1072857"/>
            <a:ext cx="9918700" cy="6063198"/>
          </a:xfrm>
          <a:prstGeom prst="rect">
            <a:avLst/>
          </a:prstGeom>
          <a:noFill/>
        </p:spPr>
        <p:txBody>
          <a:bodyPr wrap="square" rtlCol="0">
            <a:spAutoFit/>
          </a:bodyPr>
          <a:lstStyle/>
          <a:p>
            <a:pPr algn="r" rtl="1"/>
            <a:r>
              <a:rPr lang="ar-BH" sz="3200" b="1" dirty="0">
                <a:latin typeface="Sakkal Majalla" panose="02000000000000000000" pitchFamily="2" charset="-78"/>
                <a:cs typeface="Sakkal Majalla" panose="02000000000000000000" pitchFamily="2" charset="-78"/>
              </a:rPr>
              <a:t>- مَنْ شاركَ في عمليَّةِ التَّنظيفِ؟ </a:t>
            </a:r>
          </a:p>
          <a:p>
            <a:pPr algn="r" rtl="1"/>
            <a:r>
              <a:rPr lang="ar-BH" sz="3200" b="1" dirty="0">
                <a:solidFill>
                  <a:srgbClr val="00B050"/>
                </a:solidFill>
                <a:latin typeface="Sakkal Majalla" panose="02000000000000000000" pitchFamily="2" charset="-78"/>
                <a:cs typeface="Sakkal Majalla" panose="02000000000000000000" pitchFamily="2" charset="-78"/>
              </a:rPr>
              <a:t>تلاميذُ الصَّفِّ. </a:t>
            </a:r>
            <a:endParaRPr lang="ar-BH" sz="3200" b="1" dirty="0">
              <a:latin typeface="Sakkal Majalla" panose="02000000000000000000" pitchFamily="2" charset="-78"/>
              <a:cs typeface="Sakkal Majalla" panose="02000000000000000000" pitchFamily="2" charset="-78"/>
            </a:endParaRPr>
          </a:p>
          <a:p>
            <a:pPr algn="r" rtl="1"/>
            <a:r>
              <a:rPr lang="ar-BH" sz="3200" b="1" dirty="0">
                <a:latin typeface="Sakkal Majalla" panose="02000000000000000000" pitchFamily="2" charset="-78"/>
                <a:cs typeface="Sakkal Majalla" panose="02000000000000000000" pitchFamily="2" charset="-78"/>
              </a:rPr>
              <a:t>- كمْ تلميذًا كانُوا؟ </a:t>
            </a:r>
          </a:p>
          <a:p>
            <a:pPr algn="r" rtl="1"/>
            <a:r>
              <a:rPr lang="ar-BH" sz="3200" b="1" dirty="0">
                <a:solidFill>
                  <a:srgbClr val="00B050"/>
                </a:solidFill>
                <a:latin typeface="Sakkal Majalla" panose="02000000000000000000" pitchFamily="2" charset="-78"/>
                <a:cs typeface="Sakkal Majalla" panose="02000000000000000000" pitchFamily="2" charset="-78"/>
              </a:rPr>
              <a:t>تسعةَ عشرَ  تلميذًا.</a:t>
            </a:r>
          </a:p>
          <a:p>
            <a:pPr algn="r" rtl="1"/>
            <a:r>
              <a:rPr lang="ar-BH" sz="3200" b="1" dirty="0">
                <a:latin typeface="Sakkal Majalla" panose="02000000000000000000" pitchFamily="2" charset="-78"/>
                <a:cs typeface="Sakkal Majalla" panose="02000000000000000000" pitchFamily="2" charset="-78"/>
              </a:rPr>
              <a:t>- علامَ يدلُّ العددُ؟ </a:t>
            </a:r>
          </a:p>
          <a:p>
            <a:pPr algn="r" rtl="1"/>
            <a:r>
              <a:rPr lang="ar-BH" sz="3200" b="1" dirty="0">
                <a:solidFill>
                  <a:srgbClr val="00B050"/>
                </a:solidFill>
                <a:latin typeface="Sakkal Majalla" panose="02000000000000000000" pitchFamily="2" charset="-78"/>
                <a:cs typeface="Sakkal Majalla" panose="02000000000000000000" pitchFamily="2" charset="-78"/>
              </a:rPr>
              <a:t>على مجموعةٍ مِن التَّلاميذِ. </a:t>
            </a:r>
          </a:p>
          <a:p>
            <a:pPr algn="r" rtl="1"/>
            <a:r>
              <a:rPr lang="ar-BH" sz="3200" b="1" dirty="0">
                <a:latin typeface="Sakkal Majalla" panose="02000000000000000000" pitchFamily="2" charset="-78"/>
                <a:cs typeface="Sakkal Majalla" panose="02000000000000000000" pitchFamily="2" charset="-78"/>
              </a:rPr>
              <a:t>-أُحدِّدُ نوعَ الجمعِ فِيما يأتِي:</a:t>
            </a:r>
          </a:p>
          <a:p>
            <a:pPr algn="r" rtl="1"/>
            <a:r>
              <a:rPr lang="ar-BH" sz="3200" b="1" dirty="0">
                <a:latin typeface="Sakkal Majalla" panose="02000000000000000000" pitchFamily="2" charset="-78"/>
                <a:cs typeface="Sakkal Majalla" panose="02000000000000000000" pitchFamily="2" charset="-78"/>
              </a:rPr>
              <a:t>تلاميذُ</a:t>
            </a:r>
          </a:p>
          <a:p>
            <a:pPr algn="r" rtl="1"/>
            <a:r>
              <a:rPr lang="ar-BH" sz="3200" b="1" dirty="0">
                <a:latin typeface="Sakkal Majalla" panose="02000000000000000000" pitchFamily="2" charset="-78"/>
                <a:cs typeface="Sakkal Majalla" panose="02000000000000000000" pitchFamily="2" charset="-78"/>
              </a:rPr>
              <a:t>طاولاتٌ</a:t>
            </a:r>
          </a:p>
          <a:p>
            <a:pPr algn="r" rtl="1"/>
            <a:r>
              <a:rPr lang="ar-BH" sz="3200" b="1" dirty="0">
                <a:latin typeface="Sakkal Majalla" panose="02000000000000000000" pitchFamily="2" charset="-78"/>
                <a:cs typeface="Sakkal Majalla" panose="02000000000000000000" pitchFamily="2" charset="-78"/>
              </a:rPr>
              <a:t>كراسيُّ</a:t>
            </a:r>
          </a:p>
          <a:p>
            <a:pPr algn="r" rtl="1"/>
            <a:r>
              <a:rPr lang="ar-BH" sz="3200" b="1" dirty="0">
                <a:latin typeface="Sakkal Majalla" panose="02000000000000000000" pitchFamily="2" charset="-78"/>
                <a:cs typeface="Sakkal Majalla" panose="02000000000000000000" pitchFamily="2" charset="-78"/>
              </a:rPr>
              <a:t>لوحاتٌ  </a:t>
            </a:r>
          </a:p>
          <a:p>
            <a:pPr algn="r" rtl="1"/>
            <a:endParaRPr lang="en-US" sz="3600" b="1" dirty="0">
              <a:latin typeface="Sakkal Majalla" panose="02000000000000000000" pitchFamily="2" charset="-78"/>
              <a:cs typeface="Sakkal Majalla" panose="02000000000000000000" pitchFamily="2" charset="-78"/>
            </a:endParaRPr>
          </a:p>
        </p:txBody>
      </p:sp>
      <p:sp>
        <p:nvSpPr>
          <p:cNvPr id="6" name="Rectangle 5"/>
          <p:cNvSpPr/>
          <p:nvPr/>
        </p:nvSpPr>
        <p:spPr>
          <a:xfrm>
            <a:off x="7502770" y="323942"/>
            <a:ext cx="2483372" cy="707886"/>
          </a:xfrm>
          <a:prstGeom prst="rect">
            <a:avLst/>
          </a:prstGeom>
        </p:spPr>
        <p:txBody>
          <a:bodyPr wrap="none">
            <a:spAutoFit/>
          </a:bodyPr>
          <a:lstStyle/>
          <a:p>
            <a:r>
              <a:rPr lang="ar-BH" sz="4000" b="1" dirty="0">
                <a:solidFill>
                  <a:srgbClr val="FF0000"/>
                </a:solidFill>
                <a:latin typeface="Sakkal Majalla" panose="02000000000000000000" pitchFamily="2" charset="-78"/>
                <a:cs typeface="Sakkal Majalla" panose="02000000000000000000" pitchFamily="2" charset="-78"/>
              </a:rPr>
              <a:t>أُجيبُ لأكْتشِفَ:</a:t>
            </a:r>
            <a:endParaRPr lang="en-US" sz="4000" b="1" dirty="0">
              <a:solidFill>
                <a:srgbClr val="FF0000"/>
              </a:solidFill>
              <a:latin typeface="Sakkal Majalla" panose="02000000000000000000" pitchFamily="2" charset="-78"/>
              <a:cs typeface="Sakkal Majalla" panose="02000000000000000000" pitchFamily="2" charset="-78"/>
            </a:endParaRPr>
          </a:p>
        </p:txBody>
      </p:sp>
      <p:sp>
        <p:nvSpPr>
          <p:cNvPr id="7" name="Rectangle 6">
            <a:extLst>
              <a:ext uri="{FF2B5EF4-FFF2-40B4-BE49-F238E27FC236}">
                <a16:creationId xmlns:a16="http://schemas.microsoft.com/office/drawing/2014/main" id="{FCB13034-CA81-48B9-B50A-5626F3897F1F}"/>
              </a:ext>
            </a:extLst>
          </p:cNvPr>
          <p:cNvSpPr/>
          <p:nvPr/>
        </p:nvSpPr>
        <p:spPr>
          <a:xfrm>
            <a:off x="79494" y="555977"/>
            <a:ext cx="2031325" cy="707886"/>
          </a:xfrm>
          <a:prstGeom prst="rect">
            <a:avLst/>
          </a:prstGeom>
          <a:solidFill>
            <a:schemeClr val="accent4">
              <a:lumMod val="60000"/>
              <a:lumOff val="40000"/>
            </a:schemeClr>
          </a:solidFill>
        </p:spPr>
        <p:txBody>
          <a:bodyPr wrap="none">
            <a:spAutoFit/>
          </a:bodyPr>
          <a:lstStyle/>
          <a:p>
            <a:r>
              <a:rPr lang="ar-BH" sz="4000" b="1" dirty="0">
                <a:latin typeface="Sakkal Majalla" panose="02000000000000000000" pitchFamily="2" charset="-78"/>
                <a:cs typeface="Sakkal Majalla" panose="02000000000000000000" pitchFamily="2" charset="-78"/>
              </a:rPr>
              <a:t>أُقيّمُ إِجَابَتِي </a:t>
            </a:r>
            <a:endParaRPr lang="en-US" dirty="0">
              <a:latin typeface="Sakkal Majalla" panose="02000000000000000000" pitchFamily="2" charset="-78"/>
              <a:cs typeface="Sakkal Majalla" panose="02000000000000000000" pitchFamily="2" charset="-78"/>
            </a:endParaRPr>
          </a:p>
        </p:txBody>
      </p:sp>
      <p:sp>
        <p:nvSpPr>
          <p:cNvPr id="2" name="Rectangle 1"/>
          <p:cNvSpPr/>
          <p:nvPr/>
        </p:nvSpPr>
        <p:spPr>
          <a:xfrm>
            <a:off x="8663361" y="4633546"/>
            <a:ext cx="609600" cy="369277"/>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Rectangle 8"/>
          <p:cNvSpPr/>
          <p:nvPr/>
        </p:nvSpPr>
        <p:spPr>
          <a:xfrm>
            <a:off x="8675085" y="5043852"/>
            <a:ext cx="609600" cy="36927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0" name="Rectangle 9"/>
          <p:cNvSpPr/>
          <p:nvPr/>
        </p:nvSpPr>
        <p:spPr>
          <a:xfrm>
            <a:off x="8675086" y="5465881"/>
            <a:ext cx="609600" cy="369277"/>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 name="Rectangle 10"/>
          <p:cNvSpPr/>
          <p:nvPr/>
        </p:nvSpPr>
        <p:spPr>
          <a:xfrm>
            <a:off x="8686810" y="5887910"/>
            <a:ext cx="609600" cy="36927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2" name="Rectangle 11"/>
          <p:cNvSpPr/>
          <p:nvPr/>
        </p:nvSpPr>
        <p:spPr>
          <a:xfrm>
            <a:off x="6518050" y="4633546"/>
            <a:ext cx="609600" cy="36927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3" name="Rectangle 12"/>
          <p:cNvSpPr/>
          <p:nvPr/>
        </p:nvSpPr>
        <p:spPr>
          <a:xfrm>
            <a:off x="6520493" y="5058504"/>
            <a:ext cx="609600" cy="369277"/>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4" name="Rectangle 13"/>
          <p:cNvSpPr/>
          <p:nvPr/>
        </p:nvSpPr>
        <p:spPr>
          <a:xfrm>
            <a:off x="6518050" y="5486396"/>
            <a:ext cx="609600" cy="36927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5" name="Rectangle 14"/>
          <p:cNvSpPr/>
          <p:nvPr/>
        </p:nvSpPr>
        <p:spPr>
          <a:xfrm>
            <a:off x="6518051" y="5899631"/>
            <a:ext cx="609600" cy="369277"/>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3" name="TextBox 2"/>
          <p:cNvSpPr txBox="1"/>
          <p:nvPr/>
        </p:nvSpPr>
        <p:spPr>
          <a:xfrm>
            <a:off x="7491046" y="4610100"/>
            <a:ext cx="973016" cy="461665"/>
          </a:xfrm>
          <a:prstGeom prst="rect">
            <a:avLst/>
          </a:prstGeom>
          <a:noFill/>
        </p:spPr>
        <p:txBody>
          <a:bodyPr wrap="square" rtlCol="0">
            <a:spAutoFit/>
          </a:bodyPr>
          <a:lstStyle/>
          <a:p>
            <a:pPr algn="ctr"/>
            <a:r>
              <a:rPr lang="ar-BH" sz="2400" b="1" dirty="0">
                <a:latin typeface="Sakkal Majalla" panose="02000000000000000000" pitchFamily="2" charset="-78"/>
                <a:cs typeface="Sakkal Majalla" panose="02000000000000000000" pitchFamily="2" charset="-78"/>
              </a:rPr>
              <a:t>مذكّرٌ</a:t>
            </a:r>
            <a:endParaRPr lang="en-US" sz="1400" dirty="0"/>
          </a:p>
        </p:txBody>
      </p:sp>
      <p:sp>
        <p:nvSpPr>
          <p:cNvPr id="16" name="TextBox 15"/>
          <p:cNvSpPr txBox="1"/>
          <p:nvPr/>
        </p:nvSpPr>
        <p:spPr>
          <a:xfrm>
            <a:off x="7491047" y="4961791"/>
            <a:ext cx="973016" cy="461665"/>
          </a:xfrm>
          <a:prstGeom prst="rect">
            <a:avLst/>
          </a:prstGeom>
          <a:noFill/>
        </p:spPr>
        <p:txBody>
          <a:bodyPr wrap="square" rtlCol="0">
            <a:spAutoFit/>
          </a:bodyPr>
          <a:lstStyle/>
          <a:p>
            <a:pPr algn="ctr"/>
            <a:r>
              <a:rPr lang="ar-BH" sz="2400" b="1" dirty="0">
                <a:latin typeface="Sakkal Majalla" panose="02000000000000000000" pitchFamily="2" charset="-78"/>
                <a:cs typeface="Sakkal Majalla" panose="02000000000000000000" pitchFamily="2" charset="-78"/>
              </a:rPr>
              <a:t>مذكّرٌ</a:t>
            </a:r>
            <a:endParaRPr lang="en-US" sz="1400" dirty="0"/>
          </a:p>
        </p:txBody>
      </p:sp>
      <p:sp>
        <p:nvSpPr>
          <p:cNvPr id="17" name="TextBox 16"/>
          <p:cNvSpPr txBox="1"/>
          <p:nvPr/>
        </p:nvSpPr>
        <p:spPr>
          <a:xfrm>
            <a:off x="7502770" y="5407265"/>
            <a:ext cx="973016" cy="461665"/>
          </a:xfrm>
          <a:prstGeom prst="rect">
            <a:avLst/>
          </a:prstGeom>
          <a:noFill/>
        </p:spPr>
        <p:txBody>
          <a:bodyPr wrap="square" rtlCol="0">
            <a:spAutoFit/>
          </a:bodyPr>
          <a:lstStyle/>
          <a:p>
            <a:pPr algn="ctr"/>
            <a:r>
              <a:rPr lang="ar-BH" sz="2400" b="1" dirty="0">
                <a:latin typeface="Sakkal Majalla" panose="02000000000000000000" pitchFamily="2" charset="-78"/>
                <a:cs typeface="Sakkal Majalla" panose="02000000000000000000" pitchFamily="2" charset="-78"/>
              </a:rPr>
              <a:t>مذكّرٌ</a:t>
            </a:r>
            <a:endParaRPr lang="en-US" sz="1400" dirty="0"/>
          </a:p>
        </p:txBody>
      </p:sp>
      <p:sp>
        <p:nvSpPr>
          <p:cNvPr id="18" name="TextBox 17"/>
          <p:cNvSpPr txBox="1"/>
          <p:nvPr/>
        </p:nvSpPr>
        <p:spPr>
          <a:xfrm>
            <a:off x="7491047" y="5852739"/>
            <a:ext cx="973016" cy="461665"/>
          </a:xfrm>
          <a:prstGeom prst="rect">
            <a:avLst/>
          </a:prstGeom>
          <a:noFill/>
        </p:spPr>
        <p:txBody>
          <a:bodyPr wrap="square" rtlCol="0">
            <a:spAutoFit/>
          </a:bodyPr>
          <a:lstStyle/>
          <a:p>
            <a:pPr algn="ctr"/>
            <a:r>
              <a:rPr lang="ar-BH" sz="2400" b="1" dirty="0">
                <a:latin typeface="Sakkal Majalla" panose="02000000000000000000" pitchFamily="2" charset="-78"/>
                <a:cs typeface="Sakkal Majalla" panose="02000000000000000000" pitchFamily="2" charset="-78"/>
              </a:rPr>
              <a:t>مذكّرٌ</a:t>
            </a:r>
            <a:endParaRPr lang="en-US" sz="1400" dirty="0"/>
          </a:p>
        </p:txBody>
      </p:sp>
      <p:sp>
        <p:nvSpPr>
          <p:cNvPr id="19" name="TextBox 18"/>
          <p:cNvSpPr txBox="1"/>
          <p:nvPr/>
        </p:nvSpPr>
        <p:spPr>
          <a:xfrm>
            <a:off x="5122984" y="4633545"/>
            <a:ext cx="973016" cy="461665"/>
          </a:xfrm>
          <a:prstGeom prst="rect">
            <a:avLst/>
          </a:prstGeom>
          <a:noFill/>
        </p:spPr>
        <p:txBody>
          <a:bodyPr wrap="square" rtlCol="0">
            <a:spAutoFit/>
          </a:bodyPr>
          <a:lstStyle/>
          <a:p>
            <a:pPr algn="ctr"/>
            <a:r>
              <a:rPr lang="ar-BH" sz="2400" b="1" dirty="0">
                <a:latin typeface="Sakkal Majalla" panose="02000000000000000000" pitchFamily="2" charset="-78"/>
                <a:cs typeface="Sakkal Majalla" panose="02000000000000000000" pitchFamily="2" charset="-78"/>
              </a:rPr>
              <a:t>مؤنّثٌ</a:t>
            </a:r>
            <a:endParaRPr lang="en-US" sz="1400" dirty="0"/>
          </a:p>
        </p:txBody>
      </p:sp>
      <p:sp>
        <p:nvSpPr>
          <p:cNvPr id="20" name="TextBox 19"/>
          <p:cNvSpPr txBox="1"/>
          <p:nvPr/>
        </p:nvSpPr>
        <p:spPr>
          <a:xfrm>
            <a:off x="5146431" y="4997657"/>
            <a:ext cx="973016" cy="461665"/>
          </a:xfrm>
          <a:prstGeom prst="rect">
            <a:avLst/>
          </a:prstGeom>
          <a:noFill/>
        </p:spPr>
        <p:txBody>
          <a:bodyPr wrap="square" rtlCol="0">
            <a:spAutoFit/>
          </a:bodyPr>
          <a:lstStyle/>
          <a:p>
            <a:pPr algn="ctr"/>
            <a:r>
              <a:rPr lang="ar-BH" sz="2400" b="1" dirty="0">
                <a:latin typeface="Sakkal Majalla" panose="02000000000000000000" pitchFamily="2" charset="-78"/>
                <a:cs typeface="Sakkal Majalla" panose="02000000000000000000" pitchFamily="2" charset="-78"/>
              </a:rPr>
              <a:t>مؤنّثٌ</a:t>
            </a:r>
            <a:endParaRPr lang="en-US" sz="1400" dirty="0"/>
          </a:p>
        </p:txBody>
      </p:sp>
      <p:sp>
        <p:nvSpPr>
          <p:cNvPr id="21" name="TextBox 20"/>
          <p:cNvSpPr txBox="1"/>
          <p:nvPr/>
        </p:nvSpPr>
        <p:spPr>
          <a:xfrm>
            <a:off x="5158154" y="5396937"/>
            <a:ext cx="973016" cy="461665"/>
          </a:xfrm>
          <a:prstGeom prst="rect">
            <a:avLst/>
          </a:prstGeom>
          <a:noFill/>
        </p:spPr>
        <p:txBody>
          <a:bodyPr wrap="square" rtlCol="0">
            <a:spAutoFit/>
          </a:bodyPr>
          <a:lstStyle/>
          <a:p>
            <a:pPr algn="ctr"/>
            <a:r>
              <a:rPr lang="ar-BH" sz="2400" b="1" dirty="0">
                <a:latin typeface="Sakkal Majalla" panose="02000000000000000000" pitchFamily="2" charset="-78"/>
                <a:cs typeface="Sakkal Majalla" panose="02000000000000000000" pitchFamily="2" charset="-78"/>
              </a:rPr>
              <a:t>مؤنّثٌ</a:t>
            </a:r>
            <a:endParaRPr lang="en-US" sz="1400" dirty="0"/>
          </a:p>
        </p:txBody>
      </p:sp>
      <p:sp>
        <p:nvSpPr>
          <p:cNvPr id="22" name="TextBox 21"/>
          <p:cNvSpPr txBox="1"/>
          <p:nvPr/>
        </p:nvSpPr>
        <p:spPr>
          <a:xfrm>
            <a:off x="5122984" y="5830830"/>
            <a:ext cx="973016" cy="461665"/>
          </a:xfrm>
          <a:prstGeom prst="rect">
            <a:avLst/>
          </a:prstGeom>
          <a:noFill/>
        </p:spPr>
        <p:txBody>
          <a:bodyPr wrap="square" rtlCol="0">
            <a:spAutoFit/>
          </a:bodyPr>
          <a:lstStyle/>
          <a:p>
            <a:pPr algn="ctr"/>
            <a:r>
              <a:rPr lang="ar-BH" sz="2400" b="1" dirty="0">
                <a:latin typeface="Sakkal Majalla" panose="02000000000000000000" pitchFamily="2" charset="-78"/>
                <a:cs typeface="Sakkal Majalla" panose="02000000000000000000" pitchFamily="2" charset="-78"/>
              </a:rPr>
              <a:t>مؤنّثٌ</a:t>
            </a:r>
            <a:endParaRPr lang="en-US" sz="1400" dirty="0"/>
          </a:p>
        </p:txBody>
      </p:sp>
      <p:sp>
        <p:nvSpPr>
          <p:cNvPr id="23" name="مستطيل 22">
            <a:extLst>
              <a:ext uri="{FF2B5EF4-FFF2-40B4-BE49-F238E27FC236}">
                <a16:creationId xmlns:a16="http://schemas.microsoft.com/office/drawing/2014/main" id="{688F69A6-337D-4CF6-AB8E-D679EE87484C}"/>
              </a:ext>
            </a:extLst>
          </p:cNvPr>
          <p:cNvSpPr/>
          <p:nvPr/>
        </p:nvSpPr>
        <p:spPr>
          <a:xfrm>
            <a:off x="0" y="96833"/>
            <a:ext cx="5186363" cy="3603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000" b="1" dirty="0">
                <a:latin typeface="Sakkal Majalla" panose="02000000000000000000" pitchFamily="2" charset="-78"/>
                <a:cs typeface="Sakkal Majalla" panose="02000000000000000000" pitchFamily="2" charset="-78"/>
              </a:rPr>
              <a:t>تقسيمُ الاسمِ إلى مفردٍ وجمعِ</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اللّغةُ العربيَةُ –</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الصفّ الرابع الابتدائي</a:t>
            </a:r>
          </a:p>
        </p:txBody>
      </p:sp>
      <p:sp>
        <p:nvSpPr>
          <p:cNvPr id="25" name="Title 1">
            <a:extLst>
              <a:ext uri="{FF2B5EF4-FFF2-40B4-BE49-F238E27FC236}">
                <a16:creationId xmlns:a16="http://schemas.microsoft.com/office/drawing/2014/main" id="{743B06FF-D232-42FE-B1EC-070D347C93DC}"/>
              </a:ext>
            </a:extLst>
          </p:cNvPr>
          <p:cNvSpPr txBox="1">
            <a:spLocks/>
          </p:cNvSpPr>
          <p:nvPr/>
        </p:nvSpPr>
        <p:spPr>
          <a:xfrm>
            <a:off x="10406445" y="57152"/>
            <a:ext cx="1714115" cy="909920"/>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r>
              <a:rPr lang="ar-BH" sz="4400" b="1" dirty="0">
                <a:solidFill>
                  <a:schemeClr val="bg1"/>
                </a:solidFill>
                <a:latin typeface="Sakkal Majalla" panose="02000000000000000000" pitchFamily="2" charset="-78"/>
                <a:cs typeface="Sakkal Majalla" panose="02000000000000000000" pitchFamily="2" charset="-78"/>
              </a:rPr>
              <a:t>أ</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ك</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ت</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ش</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ف</a:t>
            </a:r>
            <a:r>
              <a:rPr lang="ar-SA" sz="4400" b="1" dirty="0">
                <a:solidFill>
                  <a:schemeClr val="bg1"/>
                </a:solidFill>
                <a:latin typeface="Sakkal Majalla" panose="02000000000000000000" pitchFamily="2" charset="-78"/>
                <a:cs typeface="Sakkal Majalla" panose="02000000000000000000" pitchFamily="2" charset="-78"/>
              </a:rPr>
              <a:t>ُ</a:t>
            </a:r>
            <a:endParaRPr lang="en-GB" sz="4400" b="1" dirty="0">
              <a:solidFill>
                <a:schemeClr val="bg1"/>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300863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circle(in)">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circle(in)">
                                      <p:cBhvr>
                                        <p:cTn id="17" dur="20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circle(in)">
                                      <p:cBhvr>
                                        <p:cTn id="22" dur="2000"/>
                                        <p:tgtEl>
                                          <p:spTgt spid="4">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circle(in)">
                                      <p:cBhvr>
                                        <p:cTn id="27" dur="20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circle(in)">
                                      <p:cBhvr>
                                        <p:cTn id="32" dur="20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circle(in)">
                                      <p:cBhvr>
                                        <p:cTn id="37" dur="2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circle(in)">
                                      <p:cBhvr>
                                        <p:cTn id="42"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animBg="1"/>
      <p:bldP spid="10" grpId="0" animBg="1"/>
      <p:bldP spid="13"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16242" y="1944395"/>
            <a:ext cx="9918700" cy="5078313"/>
          </a:xfrm>
          <a:prstGeom prst="rect">
            <a:avLst/>
          </a:prstGeom>
          <a:noFill/>
        </p:spPr>
        <p:txBody>
          <a:bodyPr wrap="square" rtlCol="0">
            <a:spAutoFit/>
          </a:bodyPr>
          <a:lstStyle/>
          <a:p>
            <a:pPr algn="r" rtl="1"/>
            <a:r>
              <a:rPr lang="ar-BH" sz="3200" b="1" dirty="0">
                <a:latin typeface="Sakkal Majalla" panose="02000000000000000000" pitchFamily="2" charset="-78"/>
                <a:cs typeface="Sakkal Majalla" panose="02000000000000000000" pitchFamily="2" charset="-78"/>
              </a:rPr>
              <a:t>- كم كانَ عددُ التّلاميذِ الذين امتنَعُوا عن المشاركةِ في التَّنظيفِ؟ </a:t>
            </a:r>
          </a:p>
          <a:p>
            <a:pPr algn="r" rtl="1"/>
            <a:r>
              <a:rPr lang="ar-BH" sz="3200" b="1" dirty="0">
                <a:solidFill>
                  <a:srgbClr val="00B050"/>
                </a:solidFill>
                <a:latin typeface="Sakkal Majalla" panose="02000000000000000000" pitchFamily="2" charset="-78"/>
                <a:cs typeface="Sakkal Majalla" panose="02000000000000000000" pitchFamily="2" charset="-78"/>
              </a:rPr>
              <a:t> تلميذٌ واحدٌ. </a:t>
            </a:r>
          </a:p>
          <a:p>
            <a:pPr algn="r" rtl="1"/>
            <a:r>
              <a:rPr lang="ar-BH" sz="3200" b="1" dirty="0">
                <a:latin typeface="Sakkal Majalla" panose="02000000000000000000" pitchFamily="2" charset="-78"/>
                <a:cs typeface="Sakkal Majalla" panose="02000000000000000000" pitchFamily="2" charset="-78"/>
              </a:rPr>
              <a:t>- مَاذَا يُسمّى الاسمُ إذا دَلَّ على واحدٍ؟ </a:t>
            </a:r>
          </a:p>
          <a:p>
            <a:pPr algn="r" rtl="1"/>
            <a:r>
              <a:rPr lang="ar-BH" sz="3200" b="1" dirty="0">
                <a:solidFill>
                  <a:srgbClr val="00B050"/>
                </a:solidFill>
                <a:latin typeface="Sakkal Majalla" panose="02000000000000000000" pitchFamily="2" charset="-78"/>
                <a:cs typeface="Sakkal Majalla" panose="02000000000000000000" pitchFamily="2" charset="-78"/>
              </a:rPr>
              <a:t>نسمّيه اسمًا مفردًا. </a:t>
            </a:r>
          </a:p>
          <a:p>
            <a:pPr algn="r" rtl="1"/>
            <a:r>
              <a:rPr lang="ar-BH" sz="3200" b="1" dirty="0">
                <a:latin typeface="Sakkal Majalla" panose="02000000000000000000" pitchFamily="2" charset="-78"/>
                <a:cs typeface="Sakkal Majalla" panose="02000000000000000000" pitchFamily="2" charset="-78"/>
              </a:rPr>
              <a:t>-أُحددُ نوعَ المفردِ فِيما يأتِي:</a:t>
            </a:r>
          </a:p>
          <a:p>
            <a:pPr algn="r" rtl="1"/>
            <a:r>
              <a:rPr lang="ar-BH" sz="3200" b="1" dirty="0">
                <a:latin typeface="Sakkal Majalla" panose="02000000000000000000" pitchFamily="2" charset="-78"/>
                <a:cs typeface="Sakkal Majalla" panose="02000000000000000000" pitchFamily="2" charset="-78"/>
              </a:rPr>
              <a:t>تلميذٌ</a:t>
            </a:r>
          </a:p>
          <a:p>
            <a:pPr algn="r" rtl="1"/>
            <a:r>
              <a:rPr lang="ar-BH" sz="3200" b="1" dirty="0">
                <a:latin typeface="Sakkal Majalla" panose="02000000000000000000" pitchFamily="2" charset="-78"/>
                <a:cs typeface="Sakkal Majalla" panose="02000000000000000000" pitchFamily="2" charset="-78"/>
              </a:rPr>
              <a:t>لوحةٌ</a:t>
            </a:r>
          </a:p>
          <a:p>
            <a:pPr algn="r" rtl="1"/>
            <a:r>
              <a:rPr lang="ar-BH" sz="3200" b="1" dirty="0">
                <a:latin typeface="Sakkal Majalla" panose="02000000000000000000" pitchFamily="2" charset="-78"/>
                <a:cs typeface="Sakkal Majalla" panose="02000000000000000000" pitchFamily="2" charset="-78"/>
              </a:rPr>
              <a:t>كرسيٌ</a:t>
            </a:r>
          </a:p>
          <a:p>
            <a:pPr algn="r" rtl="1"/>
            <a:r>
              <a:rPr lang="ar-BH" sz="3200" b="1" dirty="0">
                <a:latin typeface="Sakkal Majalla" panose="02000000000000000000" pitchFamily="2" charset="-78"/>
                <a:cs typeface="Sakkal Majalla" panose="02000000000000000000" pitchFamily="2" charset="-78"/>
              </a:rPr>
              <a:t>رحلةٌ</a:t>
            </a:r>
          </a:p>
          <a:p>
            <a:pPr algn="r" rtl="1"/>
            <a:endParaRPr lang="en-US" sz="3600" b="1" dirty="0">
              <a:latin typeface="Sakkal Majalla" panose="02000000000000000000" pitchFamily="2" charset="-78"/>
              <a:cs typeface="Sakkal Majalla" panose="02000000000000000000" pitchFamily="2" charset="-78"/>
            </a:endParaRPr>
          </a:p>
        </p:txBody>
      </p:sp>
      <p:sp>
        <p:nvSpPr>
          <p:cNvPr id="5" name="Title 1">
            <a:extLst>
              <a:ext uri="{FF2B5EF4-FFF2-40B4-BE49-F238E27FC236}">
                <a16:creationId xmlns:a16="http://schemas.microsoft.com/office/drawing/2014/main" id="{FD8A2EA4-E80F-4C35-88C4-5FB5E33F85D3}"/>
              </a:ext>
            </a:extLst>
          </p:cNvPr>
          <p:cNvSpPr txBox="1">
            <a:spLocks/>
          </p:cNvSpPr>
          <p:nvPr/>
        </p:nvSpPr>
        <p:spPr>
          <a:xfrm>
            <a:off x="10477885" y="0"/>
            <a:ext cx="1714115" cy="909920"/>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r>
              <a:rPr lang="ar-BH" sz="4400" b="1" dirty="0">
                <a:solidFill>
                  <a:schemeClr val="bg1"/>
                </a:solidFill>
                <a:latin typeface="Sakkal Majalla" panose="02000000000000000000" pitchFamily="2" charset="-78"/>
                <a:cs typeface="Sakkal Majalla" panose="02000000000000000000" pitchFamily="2" charset="-78"/>
              </a:rPr>
              <a:t>أ</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ك</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ت</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ش</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ف</a:t>
            </a:r>
            <a:r>
              <a:rPr lang="ar-SA" sz="4400" b="1" dirty="0">
                <a:solidFill>
                  <a:schemeClr val="bg1"/>
                </a:solidFill>
                <a:latin typeface="Sakkal Majalla" panose="02000000000000000000" pitchFamily="2" charset="-78"/>
                <a:cs typeface="Sakkal Majalla" panose="02000000000000000000" pitchFamily="2" charset="-78"/>
              </a:rPr>
              <a:t>ُ</a:t>
            </a:r>
            <a:endParaRPr lang="en-GB" sz="4400" b="1" dirty="0">
              <a:solidFill>
                <a:schemeClr val="bg1"/>
              </a:solidFill>
              <a:latin typeface="Sakkal Majalla" panose="02000000000000000000" pitchFamily="2" charset="-78"/>
              <a:cs typeface="Sakkal Majalla" panose="02000000000000000000" pitchFamily="2" charset="-78"/>
            </a:endParaRPr>
          </a:p>
        </p:txBody>
      </p:sp>
      <p:sp>
        <p:nvSpPr>
          <p:cNvPr id="6" name="Rectangle 5"/>
          <p:cNvSpPr/>
          <p:nvPr/>
        </p:nvSpPr>
        <p:spPr>
          <a:xfrm>
            <a:off x="7650537" y="920603"/>
            <a:ext cx="2682145" cy="707886"/>
          </a:xfrm>
          <a:prstGeom prst="rect">
            <a:avLst/>
          </a:prstGeom>
        </p:spPr>
        <p:txBody>
          <a:bodyPr wrap="none">
            <a:spAutoFit/>
          </a:bodyPr>
          <a:lstStyle/>
          <a:p>
            <a:r>
              <a:rPr lang="ar-BH" sz="4000" b="1" dirty="0">
                <a:solidFill>
                  <a:srgbClr val="FF0000"/>
                </a:solidFill>
                <a:latin typeface="Sakkal Majalla" panose="02000000000000000000" pitchFamily="2" charset="-78"/>
                <a:cs typeface="Sakkal Majalla" panose="02000000000000000000" pitchFamily="2" charset="-78"/>
              </a:rPr>
              <a:t>أُجيبُ لأكْتشِفُ :</a:t>
            </a:r>
            <a:endParaRPr lang="en-US" sz="4000" b="1" dirty="0">
              <a:solidFill>
                <a:srgbClr val="FF0000"/>
              </a:solidFill>
              <a:latin typeface="Sakkal Majalla" panose="02000000000000000000" pitchFamily="2" charset="-78"/>
              <a:cs typeface="Sakkal Majalla" panose="02000000000000000000" pitchFamily="2" charset="-78"/>
            </a:endParaRPr>
          </a:p>
        </p:txBody>
      </p:sp>
      <p:sp>
        <p:nvSpPr>
          <p:cNvPr id="7" name="Rectangle 6">
            <a:extLst>
              <a:ext uri="{FF2B5EF4-FFF2-40B4-BE49-F238E27FC236}">
                <a16:creationId xmlns:a16="http://schemas.microsoft.com/office/drawing/2014/main" id="{FCB13034-CA81-48B9-B50A-5626F3897F1F}"/>
              </a:ext>
            </a:extLst>
          </p:cNvPr>
          <p:cNvSpPr/>
          <p:nvPr/>
        </p:nvSpPr>
        <p:spPr>
          <a:xfrm>
            <a:off x="0" y="604697"/>
            <a:ext cx="2031325" cy="707886"/>
          </a:xfrm>
          <a:prstGeom prst="rect">
            <a:avLst/>
          </a:prstGeom>
          <a:solidFill>
            <a:schemeClr val="accent4">
              <a:lumMod val="60000"/>
              <a:lumOff val="40000"/>
            </a:schemeClr>
          </a:solidFill>
        </p:spPr>
        <p:txBody>
          <a:bodyPr wrap="none">
            <a:spAutoFit/>
          </a:bodyPr>
          <a:lstStyle/>
          <a:p>
            <a:r>
              <a:rPr lang="ar-BH" sz="4000" b="1" dirty="0">
                <a:latin typeface="Sakkal Majalla" panose="02000000000000000000" pitchFamily="2" charset="-78"/>
                <a:cs typeface="Sakkal Majalla" panose="02000000000000000000" pitchFamily="2" charset="-78"/>
              </a:rPr>
              <a:t>أُقيّمُ إِجَابَتِي </a:t>
            </a:r>
            <a:endParaRPr lang="en-US" dirty="0">
              <a:latin typeface="Sakkal Majalla" panose="02000000000000000000" pitchFamily="2" charset="-78"/>
              <a:cs typeface="Sakkal Majalla" panose="02000000000000000000" pitchFamily="2" charset="-78"/>
            </a:endParaRPr>
          </a:p>
        </p:txBody>
      </p:sp>
      <p:sp>
        <p:nvSpPr>
          <p:cNvPr id="2" name="Rectangle 1"/>
          <p:cNvSpPr/>
          <p:nvPr/>
        </p:nvSpPr>
        <p:spPr>
          <a:xfrm>
            <a:off x="8663361" y="4633546"/>
            <a:ext cx="609600" cy="369277"/>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Rectangle 8"/>
          <p:cNvSpPr/>
          <p:nvPr/>
        </p:nvSpPr>
        <p:spPr>
          <a:xfrm>
            <a:off x="8675085" y="5043852"/>
            <a:ext cx="609600" cy="36927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0" name="Rectangle 9"/>
          <p:cNvSpPr/>
          <p:nvPr/>
        </p:nvSpPr>
        <p:spPr>
          <a:xfrm>
            <a:off x="8675086" y="5465881"/>
            <a:ext cx="609600" cy="369277"/>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 name="Rectangle 10"/>
          <p:cNvSpPr/>
          <p:nvPr/>
        </p:nvSpPr>
        <p:spPr>
          <a:xfrm>
            <a:off x="8686810" y="5887910"/>
            <a:ext cx="609600" cy="36927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2" name="Rectangle 11"/>
          <p:cNvSpPr/>
          <p:nvPr/>
        </p:nvSpPr>
        <p:spPr>
          <a:xfrm>
            <a:off x="6518050" y="4633546"/>
            <a:ext cx="609600" cy="36927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3" name="Rectangle 12"/>
          <p:cNvSpPr/>
          <p:nvPr/>
        </p:nvSpPr>
        <p:spPr>
          <a:xfrm>
            <a:off x="6520493" y="5058504"/>
            <a:ext cx="609600" cy="369277"/>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4" name="Rectangle 13"/>
          <p:cNvSpPr/>
          <p:nvPr/>
        </p:nvSpPr>
        <p:spPr>
          <a:xfrm>
            <a:off x="6518050" y="5486396"/>
            <a:ext cx="609600" cy="36927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5" name="Rectangle 14"/>
          <p:cNvSpPr/>
          <p:nvPr/>
        </p:nvSpPr>
        <p:spPr>
          <a:xfrm>
            <a:off x="6518051" y="5899631"/>
            <a:ext cx="609600" cy="369277"/>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3" name="TextBox 2"/>
          <p:cNvSpPr txBox="1"/>
          <p:nvPr/>
        </p:nvSpPr>
        <p:spPr>
          <a:xfrm>
            <a:off x="7491046" y="4610100"/>
            <a:ext cx="973016" cy="461665"/>
          </a:xfrm>
          <a:prstGeom prst="rect">
            <a:avLst/>
          </a:prstGeom>
          <a:noFill/>
        </p:spPr>
        <p:txBody>
          <a:bodyPr wrap="square" rtlCol="0">
            <a:spAutoFit/>
          </a:bodyPr>
          <a:lstStyle/>
          <a:p>
            <a:pPr algn="ctr"/>
            <a:r>
              <a:rPr lang="ar-BH" sz="2400" b="1" dirty="0">
                <a:latin typeface="Sakkal Majalla" panose="02000000000000000000" pitchFamily="2" charset="-78"/>
                <a:cs typeface="Sakkal Majalla" panose="02000000000000000000" pitchFamily="2" charset="-78"/>
              </a:rPr>
              <a:t>مذكّرٌ</a:t>
            </a:r>
            <a:endParaRPr lang="en-US" sz="1400" dirty="0"/>
          </a:p>
        </p:txBody>
      </p:sp>
      <p:sp>
        <p:nvSpPr>
          <p:cNvPr id="16" name="TextBox 15"/>
          <p:cNvSpPr txBox="1"/>
          <p:nvPr/>
        </p:nvSpPr>
        <p:spPr>
          <a:xfrm>
            <a:off x="7491047" y="4961791"/>
            <a:ext cx="973016" cy="461665"/>
          </a:xfrm>
          <a:prstGeom prst="rect">
            <a:avLst/>
          </a:prstGeom>
          <a:noFill/>
        </p:spPr>
        <p:txBody>
          <a:bodyPr wrap="square" rtlCol="0">
            <a:spAutoFit/>
          </a:bodyPr>
          <a:lstStyle/>
          <a:p>
            <a:pPr algn="ctr"/>
            <a:r>
              <a:rPr lang="ar-BH" sz="2400" b="1" dirty="0">
                <a:latin typeface="Sakkal Majalla" panose="02000000000000000000" pitchFamily="2" charset="-78"/>
                <a:cs typeface="Sakkal Majalla" panose="02000000000000000000" pitchFamily="2" charset="-78"/>
              </a:rPr>
              <a:t>مذكّرٌ</a:t>
            </a:r>
            <a:endParaRPr lang="en-US" sz="1400" dirty="0"/>
          </a:p>
        </p:txBody>
      </p:sp>
      <p:sp>
        <p:nvSpPr>
          <p:cNvPr id="17" name="TextBox 16"/>
          <p:cNvSpPr txBox="1"/>
          <p:nvPr/>
        </p:nvSpPr>
        <p:spPr>
          <a:xfrm>
            <a:off x="7502770" y="5407265"/>
            <a:ext cx="973016" cy="461665"/>
          </a:xfrm>
          <a:prstGeom prst="rect">
            <a:avLst/>
          </a:prstGeom>
          <a:noFill/>
        </p:spPr>
        <p:txBody>
          <a:bodyPr wrap="square" rtlCol="0">
            <a:spAutoFit/>
          </a:bodyPr>
          <a:lstStyle/>
          <a:p>
            <a:pPr algn="ctr"/>
            <a:r>
              <a:rPr lang="ar-BH" sz="2400" b="1" dirty="0">
                <a:latin typeface="Sakkal Majalla" panose="02000000000000000000" pitchFamily="2" charset="-78"/>
                <a:cs typeface="Sakkal Majalla" panose="02000000000000000000" pitchFamily="2" charset="-78"/>
              </a:rPr>
              <a:t>مذكّرٌ</a:t>
            </a:r>
            <a:endParaRPr lang="en-US" sz="1400" dirty="0"/>
          </a:p>
        </p:txBody>
      </p:sp>
      <p:sp>
        <p:nvSpPr>
          <p:cNvPr id="18" name="TextBox 17"/>
          <p:cNvSpPr txBox="1"/>
          <p:nvPr/>
        </p:nvSpPr>
        <p:spPr>
          <a:xfrm>
            <a:off x="7491047" y="5852739"/>
            <a:ext cx="973016" cy="461665"/>
          </a:xfrm>
          <a:prstGeom prst="rect">
            <a:avLst/>
          </a:prstGeom>
          <a:noFill/>
        </p:spPr>
        <p:txBody>
          <a:bodyPr wrap="square" rtlCol="0">
            <a:spAutoFit/>
          </a:bodyPr>
          <a:lstStyle/>
          <a:p>
            <a:pPr algn="ctr"/>
            <a:r>
              <a:rPr lang="ar-BH" sz="2400" b="1" dirty="0">
                <a:latin typeface="Sakkal Majalla" panose="02000000000000000000" pitchFamily="2" charset="-78"/>
                <a:cs typeface="Sakkal Majalla" panose="02000000000000000000" pitchFamily="2" charset="-78"/>
              </a:rPr>
              <a:t>مذكّرٌ</a:t>
            </a:r>
            <a:endParaRPr lang="en-US" sz="1400" dirty="0"/>
          </a:p>
        </p:txBody>
      </p:sp>
      <p:sp>
        <p:nvSpPr>
          <p:cNvPr id="19" name="TextBox 18"/>
          <p:cNvSpPr txBox="1"/>
          <p:nvPr/>
        </p:nvSpPr>
        <p:spPr>
          <a:xfrm>
            <a:off x="5122984" y="4633545"/>
            <a:ext cx="973016" cy="461665"/>
          </a:xfrm>
          <a:prstGeom prst="rect">
            <a:avLst/>
          </a:prstGeom>
          <a:noFill/>
        </p:spPr>
        <p:txBody>
          <a:bodyPr wrap="square" rtlCol="0">
            <a:spAutoFit/>
          </a:bodyPr>
          <a:lstStyle/>
          <a:p>
            <a:pPr algn="ctr"/>
            <a:r>
              <a:rPr lang="ar-BH" sz="2400" b="1" dirty="0">
                <a:latin typeface="Sakkal Majalla" panose="02000000000000000000" pitchFamily="2" charset="-78"/>
                <a:cs typeface="Sakkal Majalla" panose="02000000000000000000" pitchFamily="2" charset="-78"/>
              </a:rPr>
              <a:t>مؤنّثٌ</a:t>
            </a:r>
            <a:endParaRPr lang="en-US" sz="1400" dirty="0"/>
          </a:p>
        </p:txBody>
      </p:sp>
      <p:sp>
        <p:nvSpPr>
          <p:cNvPr id="20" name="TextBox 19"/>
          <p:cNvSpPr txBox="1"/>
          <p:nvPr/>
        </p:nvSpPr>
        <p:spPr>
          <a:xfrm>
            <a:off x="5146431" y="4997657"/>
            <a:ext cx="973016" cy="461665"/>
          </a:xfrm>
          <a:prstGeom prst="rect">
            <a:avLst/>
          </a:prstGeom>
          <a:noFill/>
        </p:spPr>
        <p:txBody>
          <a:bodyPr wrap="square" rtlCol="0">
            <a:spAutoFit/>
          </a:bodyPr>
          <a:lstStyle/>
          <a:p>
            <a:pPr algn="ctr"/>
            <a:r>
              <a:rPr lang="ar-BH" sz="2400" b="1" dirty="0">
                <a:latin typeface="Sakkal Majalla" panose="02000000000000000000" pitchFamily="2" charset="-78"/>
                <a:cs typeface="Sakkal Majalla" panose="02000000000000000000" pitchFamily="2" charset="-78"/>
              </a:rPr>
              <a:t>مؤنّثٌ</a:t>
            </a:r>
            <a:endParaRPr lang="en-US" sz="1400" dirty="0"/>
          </a:p>
        </p:txBody>
      </p:sp>
      <p:sp>
        <p:nvSpPr>
          <p:cNvPr id="21" name="TextBox 20"/>
          <p:cNvSpPr txBox="1"/>
          <p:nvPr/>
        </p:nvSpPr>
        <p:spPr>
          <a:xfrm>
            <a:off x="5158154" y="5396937"/>
            <a:ext cx="973016" cy="461665"/>
          </a:xfrm>
          <a:prstGeom prst="rect">
            <a:avLst/>
          </a:prstGeom>
          <a:noFill/>
        </p:spPr>
        <p:txBody>
          <a:bodyPr wrap="square" rtlCol="0">
            <a:spAutoFit/>
          </a:bodyPr>
          <a:lstStyle/>
          <a:p>
            <a:pPr algn="ctr"/>
            <a:r>
              <a:rPr lang="ar-BH" sz="2400" b="1" dirty="0">
                <a:latin typeface="Sakkal Majalla" panose="02000000000000000000" pitchFamily="2" charset="-78"/>
                <a:cs typeface="Sakkal Majalla" panose="02000000000000000000" pitchFamily="2" charset="-78"/>
              </a:rPr>
              <a:t>مؤنّثٌ</a:t>
            </a:r>
            <a:endParaRPr lang="en-US" sz="1400" dirty="0"/>
          </a:p>
        </p:txBody>
      </p:sp>
      <p:sp>
        <p:nvSpPr>
          <p:cNvPr id="22" name="TextBox 21"/>
          <p:cNvSpPr txBox="1"/>
          <p:nvPr/>
        </p:nvSpPr>
        <p:spPr>
          <a:xfrm>
            <a:off x="5122984" y="5830830"/>
            <a:ext cx="973016" cy="461665"/>
          </a:xfrm>
          <a:prstGeom prst="rect">
            <a:avLst/>
          </a:prstGeom>
          <a:noFill/>
        </p:spPr>
        <p:txBody>
          <a:bodyPr wrap="square" rtlCol="0">
            <a:spAutoFit/>
          </a:bodyPr>
          <a:lstStyle/>
          <a:p>
            <a:pPr algn="ctr"/>
            <a:r>
              <a:rPr lang="ar-BH" sz="2400" b="1" dirty="0">
                <a:latin typeface="Sakkal Majalla" panose="02000000000000000000" pitchFamily="2" charset="-78"/>
                <a:cs typeface="Sakkal Majalla" panose="02000000000000000000" pitchFamily="2" charset="-78"/>
              </a:rPr>
              <a:t>مؤنّثٌ</a:t>
            </a:r>
            <a:endParaRPr lang="en-US" sz="1400" dirty="0"/>
          </a:p>
        </p:txBody>
      </p:sp>
      <p:sp>
        <p:nvSpPr>
          <p:cNvPr id="23" name="مستطيل 22">
            <a:extLst>
              <a:ext uri="{FF2B5EF4-FFF2-40B4-BE49-F238E27FC236}">
                <a16:creationId xmlns:a16="http://schemas.microsoft.com/office/drawing/2014/main" id="{8EFC72CD-85B0-4DF5-AA31-23F7FC0A8DEB}"/>
              </a:ext>
            </a:extLst>
          </p:cNvPr>
          <p:cNvSpPr/>
          <p:nvPr/>
        </p:nvSpPr>
        <p:spPr>
          <a:xfrm>
            <a:off x="0" y="96833"/>
            <a:ext cx="5186363" cy="3603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000" b="1" dirty="0">
                <a:latin typeface="Sakkal Majalla" panose="02000000000000000000" pitchFamily="2" charset="-78"/>
                <a:cs typeface="Sakkal Majalla" panose="02000000000000000000" pitchFamily="2" charset="-78"/>
              </a:rPr>
              <a:t>تقسيمُ الاسمِ إلى مفردٍ وجمعِ</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اللّغةُ العربيَةُ –</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الصفّ الرابع الابتدائي</a:t>
            </a:r>
          </a:p>
        </p:txBody>
      </p:sp>
    </p:spTree>
    <p:extLst>
      <p:ext uri="{BB962C8B-B14F-4D97-AF65-F5344CB8AC3E}">
        <p14:creationId xmlns:p14="http://schemas.microsoft.com/office/powerpoint/2010/main" val="164811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circle(in)">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circle(in)">
                                      <p:cBhvr>
                                        <p:cTn id="17" dur="20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circle(in)">
                                      <p:cBhvr>
                                        <p:cTn id="22" dur="20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circle(in)">
                                      <p:cBhvr>
                                        <p:cTn id="27" dur="20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circle(in)">
                                      <p:cBhvr>
                                        <p:cTn id="32" dur="20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circle(in)">
                                      <p:cBhvr>
                                        <p:cTn id="3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animBg="1"/>
      <p:bldP spid="10" grpId="0" animBg="1"/>
      <p:bldP spid="13"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عنوان 1">
            <a:extLst>
              <a:ext uri="{FF2B5EF4-FFF2-40B4-BE49-F238E27FC236}">
                <a16:creationId xmlns:a16="http://schemas.microsoft.com/office/drawing/2014/main" id="{B5CD38D9-DD2C-49A9-8266-F4A1A105A670}"/>
              </a:ext>
            </a:extLst>
          </p:cNvPr>
          <p:cNvSpPr txBox="1">
            <a:spLocks/>
          </p:cNvSpPr>
          <p:nvPr/>
        </p:nvSpPr>
        <p:spPr>
          <a:xfrm>
            <a:off x="8309312" y="1013864"/>
            <a:ext cx="3042088" cy="998352"/>
          </a:xfrm>
          <a:prstGeom prst="rect">
            <a:avLst/>
          </a:prstGeom>
        </p:spPr>
        <p:txBody>
          <a:bodyPr vert="horz" lIns="91440" tIns="45720" rIns="91440" bIns="45720" rtlCol="0" anchor="t">
            <a:norm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r>
              <a:rPr lang="ar-SA" sz="5400" b="1" dirty="0">
                <a:solidFill>
                  <a:srgbClr val="FF0000"/>
                </a:solidFill>
                <a:latin typeface="Sakkal Majalla" panose="02000000000000000000" pitchFamily="2" charset="-78"/>
                <a:ea typeface="+mn-ea"/>
                <a:cs typeface="Sakkal Majalla" panose="02000000000000000000" pitchFamily="2" charset="-78"/>
              </a:rPr>
              <a:t>أَسْتَنْتِجُ أَنَّ</a:t>
            </a:r>
            <a:r>
              <a:rPr lang="ar-BH" sz="5400" b="1" dirty="0">
                <a:solidFill>
                  <a:srgbClr val="FF0000"/>
                </a:solidFill>
                <a:latin typeface="Sakkal Majalla" panose="02000000000000000000" pitchFamily="2" charset="-78"/>
                <a:ea typeface="+mn-ea"/>
                <a:cs typeface="Sakkal Majalla" panose="02000000000000000000" pitchFamily="2" charset="-78"/>
              </a:rPr>
              <a:t>:</a:t>
            </a:r>
            <a:endParaRPr lang="en-US" sz="5400" b="1" dirty="0">
              <a:solidFill>
                <a:srgbClr val="FF0000"/>
              </a:solidFill>
              <a:latin typeface="Sakkal Majalla" panose="02000000000000000000" pitchFamily="2" charset="-78"/>
              <a:ea typeface="+mn-ea"/>
              <a:cs typeface="Sakkal Majalla" panose="02000000000000000000" pitchFamily="2" charset="-78"/>
            </a:endParaRPr>
          </a:p>
        </p:txBody>
      </p:sp>
      <p:sp>
        <p:nvSpPr>
          <p:cNvPr id="4" name="Round Diagonal Corner Rectangle 3"/>
          <p:cNvSpPr/>
          <p:nvPr/>
        </p:nvSpPr>
        <p:spPr>
          <a:xfrm>
            <a:off x="1535722" y="2155091"/>
            <a:ext cx="9519139" cy="2252785"/>
          </a:xfrm>
          <a:prstGeom prst="round2DiagRect">
            <a:avLst/>
          </a:prstGeom>
          <a:solidFill>
            <a:schemeClr val="accent4">
              <a:lumMod val="40000"/>
              <a:lumOff val="6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r" rtl="1"/>
            <a:endParaRPr lang="ar-BH" sz="3600" b="1" dirty="0">
              <a:solidFill>
                <a:schemeClr val="tx1"/>
              </a:solidFill>
              <a:latin typeface="Sakkal Majalla" panose="02000000000000000000" pitchFamily="2" charset="-78"/>
              <a:cs typeface="Sakkal Majalla" panose="02000000000000000000" pitchFamily="2" charset="-78"/>
            </a:endParaRPr>
          </a:p>
          <a:p>
            <a:pPr algn="r" rtl="1"/>
            <a:r>
              <a:rPr lang="ar-BH" sz="3600" b="1" dirty="0">
                <a:solidFill>
                  <a:schemeClr val="tx1"/>
                </a:solidFill>
                <a:latin typeface="Sakkal Majalla" panose="02000000000000000000" pitchFamily="2" charset="-78"/>
                <a:cs typeface="Sakkal Majalla" panose="02000000000000000000" pitchFamily="2" charset="-78"/>
              </a:rPr>
              <a:t>-الاسْمَ الدَّالَّ على شَيْءٍ واحِدٍ هو اسْمٌ مُفْرَدٌ.</a:t>
            </a:r>
          </a:p>
          <a:p>
            <a:pPr algn="r" rtl="1"/>
            <a:r>
              <a:rPr lang="ar-BH" sz="3600" b="1" dirty="0">
                <a:solidFill>
                  <a:schemeClr val="tx1"/>
                </a:solidFill>
                <a:latin typeface="Sakkal Majalla" panose="02000000000000000000" pitchFamily="2" charset="-78"/>
                <a:cs typeface="Sakkal Majalla" panose="02000000000000000000" pitchFamily="2" charset="-78"/>
              </a:rPr>
              <a:t>- الاسْمَ الدَّالَّ على ثَلاثِة أشْياء فأكْثر يَكونُ جمْعًا. </a:t>
            </a:r>
          </a:p>
          <a:p>
            <a:pPr algn="r" rtl="1"/>
            <a:endParaRPr lang="ar-BH" sz="3600" b="1" dirty="0">
              <a:solidFill>
                <a:schemeClr val="tx1"/>
              </a:solidFill>
              <a:latin typeface="Sakkal Majalla" panose="02000000000000000000" pitchFamily="2" charset="-78"/>
              <a:cs typeface="Sakkal Majalla" panose="02000000000000000000" pitchFamily="2" charset="-78"/>
            </a:endParaRPr>
          </a:p>
        </p:txBody>
      </p:sp>
      <p:sp>
        <p:nvSpPr>
          <p:cNvPr id="5" name="مستطيل 4">
            <a:extLst>
              <a:ext uri="{FF2B5EF4-FFF2-40B4-BE49-F238E27FC236}">
                <a16:creationId xmlns:a16="http://schemas.microsoft.com/office/drawing/2014/main" id="{040F1F3E-39CF-4CEB-A092-627412AFCAAC}"/>
              </a:ext>
            </a:extLst>
          </p:cNvPr>
          <p:cNvSpPr/>
          <p:nvPr/>
        </p:nvSpPr>
        <p:spPr>
          <a:xfrm>
            <a:off x="0" y="96833"/>
            <a:ext cx="5186363" cy="3603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000" b="1" dirty="0">
                <a:latin typeface="Sakkal Majalla" panose="02000000000000000000" pitchFamily="2" charset="-78"/>
                <a:cs typeface="Sakkal Majalla" panose="02000000000000000000" pitchFamily="2" charset="-78"/>
              </a:rPr>
              <a:t>تقسيمُ الاسمِ إلى مفردٍ وجمعِ</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اللّغةُ العربيَةُ –</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الصفّ الرابع الابتدائي</a:t>
            </a:r>
          </a:p>
        </p:txBody>
      </p:sp>
      <p:sp>
        <p:nvSpPr>
          <p:cNvPr id="7" name="Title 1">
            <a:extLst>
              <a:ext uri="{FF2B5EF4-FFF2-40B4-BE49-F238E27FC236}">
                <a16:creationId xmlns:a16="http://schemas.microsoft.com/office/drawing/2014/main" id="{AA7D4880-3A4D-4446-9070-2DE6C8684790}"/>
              </a:ext>
            </a:extLst>
          </p:cNvPr>
          <p:cNvSpPr txBox="1">
            <a:spLocks/>
          </p:cNvSpPr>
          <p:nvPr/>
        </p:nvSpPr>
        <p:spPr>
          <a:xfrm>
            <a:off x="10435021" y="71440"/>
            <a:ext cx="1714115" cy="909920"/>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a:bodyPr>
          <a:lstStyle>
            <a:lvl1pPr algn="l" defTabSz="457200" rtl="1" eaLnBrk="1" latinLnBrk="0" hangingPunct="1">
              <a:spcBef>
                <a:spcPct val="0"/>
              </a:spcBef>
              <a:buNone/>
              <a:defRPr sz="3600" kern="1200">
                <a:solidFill>
                  <a:schemeClr val="accent1">
                    <a:lumMod val="7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r>
              <a:rPr lang="ar-BH" sz="4400" b="1" dirty="0">
                <a:solidFill>
                  <a:schemeClr val="bg1"/>
                </a:solidFill>
                <a:latin typeface="Sakkal Majalla" panose="02000000000000000000" pitchFamily="2" charset="-78"/>
                <a:cs typeface="Sakkal Majalla" panose="02000000000000000000" pitchFamily="2" charset="-78"/>
              </a:rPr>
              <a:t>أ</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ك</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ت</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ش</a:t>
            </a:r>
            <a:r>
              <a:rPr lang="ar-SA" sz="4400" b="1" dirty="0">
                <a:solidFill>
                  <a:schemeClr val="bg1"/>
                </a:solidFill>
                <a:latin typeface="Sakkal Majalla" panose="02000000000000000000" pitchFamily="2" charset="-78"/>
                <a:cs typeface="Sakkal Majalla" panose="02000000000000000000" pitchFamily="2" charset="-78"/>
              </a:rPr>
              <a:t>ِ</a:t>
            </a:r>
            <a:r>
              <a:rPr lang="ar-BH" sz="4400" b="1" dirty="0">
                <a:solidFill>
                  <a:schemeClr val="bg1"/>
                </a:solidFill>
                <a:latin typeface="Sakkal Majalla" panose="02000000000000000000" pitchFamily="2" charset="-78"/>
                <a:cs typeface="Sakkal Majalla" panose="02000000000000000000" pitchFamily="2" charset="-78"/>
              </a:rPr>
              <a:t>ف</a:t>
            </a:r>
            <a:r>
              <a:rPr lang="ar-SA" sz="4400" b="1" dirty="0">
                <a:solidFill>
                  <a:schemeClr val="bg1"/>
                </a:solidFill>
                <a:latin typeface="Sakkal Majalla" panose="02000000000000000000" pitchFamily="2" charset="-78"/>
                <a:cs typeface="Sakkal Majalla" panose="02000000000000000000" pitchFamily="2" charset="-78"/>
              </a:rPr>
              <a:t>ُ</a:t>
            </a:r>
            <a:endParaRPr lang="en-GB" sz="4400" b="1" dirty="0">
              <a:solidFill>
                <a:schemeClr val="bg1"/>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561378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circle(in)">
                                      <p:cBhvr>
                                        <p:cTn id="14" dur="2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2921" y="1356483"/>
            <a:ext cx="10900610" cy="5057667"/>
          </a:xfrm>
        </p:spPr>
        <p:txBody>
          <a:bodyPr>
            <a:normAutofit/>
          </a:bodyPr>
          <a:lstStyle/>
          <a:p>
            <a:pPr marL="0" indent="0">
              <a:buNone/>
            </a:pPr>
            <a:r>
              <a:rPr lang="ar-BH" sz="3600" b="1" dirty="0">
                <a:solidFill>
                  <a:srgbClr val="FF0000"/>
                </a:solidFill>
                <a:latin typeface="Sakkal Majalla" panose="02000000000000000000" pitchFamily="2" charset="-78"/>
                <a:cs typeface="Sakkal Majalla" panose="02000000000000000000" pitchFamily="2" charset="-78"/>
              </a:rPr>
              <a:t>أَشْطُبُ الكَلِمةَ المُخْتلِفةَ في العددِ في كُلِّ مجموعَةٍ مِمّا يأتِي: </a:t>
            </a:r>
          </a:p>
          <a:p>
            <a:pPr marL="0" indent="0">
              <a:buNone/>
            </a:pPr>
            <a:endParaRPr lang="ar-BH" b="1" dirty="0">
              <a:latin typeface="Sakkal Majalla" panose="02000000000000000000" pitchFamily="2" charset="-78"/>
              <a:cs typeface="Sakkal Majalla" panose="02000000000000000000" pitchFamily="2" charset="-78"/>
            </a:endParaRPr>
          </a:p>
          <a:p>
            <a:pPr marL="0" indent="0">
              <a:buNone/>
            </a:pPr>
            <a:endParaRPr lang="ar-BH" b="1" dirty="0">
              <a:latin typeface="Traditional Arabic" panose="02020603050405020304" pitchFamily="18" charset="-78"/>
              <a:cs typeface="Traditional Arabic" panose="02020603050405020304" pitchFamily="18" charset="-78"/>
            </a:endParaRPr>
          </a:p>
        </p:txBody>
      </p:sp>
      <p:sp>
        <p:nvSpPr>
          <p:cNvPr id="7" name="عنوان 1">
            <a:extLst>
              <a:ext uri="{FF2B5EF4-FFF2-40B4-BE49-F238E27FC236}">
                <a16:creationId xmlns:a16="http://schemas.microsoft.com/office/drawing/2014/main" id="{B5CD38D9-DD2C-49A9-8266-F4A1A105A670}"/>
              </a:ext>
            </a:extLst>
          </p:cNvPr>
          <p:cNvSpPr txBox="1">
            <a:spLocks/>
          </p:cNvSpPr>
          <p:nvPr/>
        </p:nvSpPr>
        <p:spPr>
          <a:xfrm>
            <a:off x="10897076" y="0"/>
            <a:ext cx="1294924" cy="839578"/>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t">
            <a:normAutofit/>
          </a:bodyPr>
          <a:lstStyle>
            <a:defPPr>
              <a:defRPr lang="ar-BH"/>
            </a:defPPr>
            <a:lvl1pPr defTabSz="457200">
              <a:spcBef>
                <a:spcPct val="0"/>
              </a:spcBef>
              <a:buNone/>
              <a:defRPr sz="4400" b="1">
                <a:solidFill>
                  <a:schemeClr val="bg1"/>
                </a:solidFill>
                <a:latin typeface="Sakkal Majalla" panose="02000000000000000000" pitchFamily="2" charset="-78"/>
                <a:ea typeface="+mj-ea"/>
                <a:cs typeface="Sakkal Majalla" panose="02000000000000000000" pitchFamily="2" charset="-7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ctr"/>
            <a:r>
              <a:rPr lang="ar-SA" dirty="0"/>
              <a:t>أُطَبِّقُ</a:t>
            </a:r>
            <a:endParaRPr lang="en-US" dirty="0"/>
          </a:p>
        </p:txBody>
      </p:sp>
      <p:sp>
        <p:nvSpPr>
          <p:cNvPr id="6" name="Rounded Rectangle 5"/>
          <p:cNvSpPr/>
          <p:nvPr/>
        </p:nvSpPr>
        <p:spPr>
          <a:xfrm>
            <a:off x="7678619" y="2198076"/>
            <a:ext cx="2790092" cy="161192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 name="Rounded Rectangle 7"/>
          <p:cNvSpPr/>
          <p:nvPr/>
        </p:nvSpPr>
        <p:spPr>
          <a:xfrm>
            <a:off x="1922611" y="2198075"/>
            <a:ext cx="2790092" cy="161192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Rounded Rectangle 8"/>
          <p:cNvSpPr/>
          <p:nvPr/>
        </p:nvSpPr>
        <p:spPr>
          <a:xfrm>
            <a:off x="7666896" y="4393207"/>
            <a:ext cx="2790092" cy="161192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 name="Rounded Rectangle 9"/>
          <p:cNvSpPr/>
          <p:nvPr/>
        </p:nvSpPr>
        <p:spPr>
          <a:xfrm>
            <a:off x="1852272" y="4393207"/>
            <a:ext cx="2790092" cy="161192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 name="TextBox 10"/>
          <p:cNvSpPr txBox="1"/>
          <p:nvPr/>
        </p:nvSpPr>
        <p:spPr>
          <a:xfrm>
            <a:off x="9331568" y="2240649"/>
            <a:ext cx="931985"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زهورٌ</a:t>
            </a:r>
            <a:endParaRPr lang="en-US" sz="2800" b="1" dirty="0">
              <a:latin typeface="Sakkal Majalla" panose="02000000000000000000" pitchFamily="2" charset="-78"/>
              <a:cs typeface="Sakkal Majalla" panose="02000000000000000000" pitchFamily="2" charset="-78"/>
            </a:endParaRPr>
          </a:p>
        </p:txBody>
      </p:sp>
      <p:sp>
        <p:nvSpPr>
          <p:cNvPr id="12" name="TextBox 11"/>
          <p:cNvSpPr txBox="1"/>
          <p:nvPr/>
        </p:nvSpPr>
        <p:spPr>
          <a:xfrm>
            <a:off x="9331568" y="3068669"/>
            <a:ext cx="931985"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أوراقٌ</a:t>
            </a:r>
            <a:endParaRPr lang="en-US" sz="2800" b="1" dirty="0">
              <a:latin typeface="Sakkal Majalla" panose="02000000000000000000" pitchFamily="2" charset="-78"/>
              <a:cs typeface="Sakkal Majalla" panose="02000000000000000000" pitchFamily="2" charset="-78"/>
            </a:endParaRPr>
          </a:p>
        </p:txBody>
      </p:sp>
      <p:sp>
        <p:nvSpPr>
          <p:cNvPr id="13" name="TextBox 12"/>
          <p:cNvSpPr txBox="1"/>
          <p:nvPr/>
        </p:nvSpPr>
        <p:spPr>
          <a:xfrm>
            <a:off x="7877907" y="3068669"/>
            <a:ext cx="1078524"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فراشاتٌ</a:t>
            </a:r>
            <a:endParaRPr lang="en-US" sz="2800" b="1" dirty="0">
              <a:latin typeface="Sakkal Majalla" panose="02000000000000000000" pitchFamily="2" charset="-78"/>
              <a:cs typeface="Sakkal Majalla" panose="02000000000000000000" pitchFamily="2" charset="-78"/>
            </a:endParaRPr>
          </a:p>
        </p:txBody>
      </p:sp>
      <p:sp>
        <p:nvSpPr>
          <p:cNvPr id="14" name="TextBox 13"/>
          <p:cNvSpPr txBox="1"/>
          <p:nvPr/>
        </p:nvSpPr>
        <p:spPr>
          <a:xfrm>
            <a:off x="7877907" y="2334434"/>
            <a:ext cx="931985"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أشجارٌ</a:t>
            </a:r>
            <a:endParaRPr lang="en-US" sz="2800" b="1" dirty="0">
              <a:latin typeface="Sakkal Majalla" panose="02000000000000000000" pitchFamily="2" charset="-78"/>
              <a:cs typeface="Sakkal Majalla" panose="02000000000000000000" pitchFamily="2" charset="-78"/>
            </a:endParaRPr>
          </a:p>
        </p:txBody>
      </p:sp>
      <p:sp>
        <p:nvSpPr>
          <p:cNvPr id="15" name="TextBox 14"/>
          <p:cNvSpPr txBox="1"/>
          <p:nvPr/>
        </p:nvSpPr>
        <p:spPr>
          <a:xfrm>
            <a:off x="8704385" y="2654659"/>
            <a:ext cx="931985"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حديقةٌ</a:t>
            </a:r>
            <a:endParaRPr lang="en-US" sz="2800" b="1" dirty="0">
              <a:latin typeface="Sakkal Majalla" panose="02000000000000000000" pitchFamily="2" charset="-78"/>
              <a:cs typeface="Sakkal Majalla" panose="02000000000000000000" pitchFamily="2" charset="-78"/>
            </a:endParaRPr>
          </a:p>
        </p:txBody>
      </p:sp>
      <p:sp>
        <p:nvSpPr>
          <p:cNvPr id="16" name="TextBox 15"/>
          <p:cNvSpPr txBox="1"/>
          <p:nvPr/>
        </p:nvSpPr>
        <p:spPr>
          <a:xfrm>
            <a:off x="9360875" y="4479757"/>
            <a:ext cx="931985"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سفينةٌ</a:t>
            </a:r>
            <a:endParaRPr lang="en-US" sz="2800" b="1" dirty="0">
              <a:latin typeface="Sakkal Majalla" panose="02000000000000000000" pitchFamily="2" charset="-78"/>
              <a:cs typeface="Sakkal Majalla" panose="02000000000000000000" pitchFamily="2" charset="-78"/>
            </a:endParaRPr>
          </a:p>
        </p:txBody>
      </p:sp>
      <p:sp>
        <p:nvSpPr>
          <p:cNvPr id="17" name="TextBox 16"/>
          <p:cNvSpPr txBox="1"/>
          <p:nvPr/>
        </p:nvSpPr>
        <p:spPr>
          <a:xfrm>
            <a:off x="7877906" y="4491481"/>
            <a:ext cx="1078525"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غوّاصةٌ </a:t>
            </a:r>
            <a:endParaRPr lang="en-US" sz="2800" b="1" dirty="0">
              <a:latin typeface="Sakkal Majalla" panose="02000000000000000000" pitchFamily="2" charset="-78"/>
              <a:cs typeface="Sakkal Majalla" panose="02000000000000000000" pitchFamily="2" charset="-78"/>
            </a:endParaRPr>
          </a:p>
        </p:txBody>
      </p:sp>
      <p:sp>
        <p:nvSpPr>
          <p:cNvPr id="18" name="TextBox 17"/>
          <p:cNvSpPr txBox="1"/>
          <p:nvPr/>
        </p:nvSpPr>
        <p:spPr>
          <a:xfrm>
            <a:off x="9437074" y="5312095"/>
            <a:ext cx="931985"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شاطئٌ</a:t>
            </a:r>
            <a:endParaRPr lang="en-US" sz="2800" b="1" dirty="0">
              <a:latin typeface="Sakkal Majalla" panose="02000000000000000000" pitchFamily="2" charset="-78"/>
              <a:cs typeface="Sakkal Majalla" panose="02000000000000000000" pitchFamily="2" charset="-78"/>
            </a:endParaRPr>
          </a:p>
        </p:txBody>
      </p:sp>
      <p:sp>
        <p:nvSpPr>
          <p:cNvPr id="19" name="TextBox 18"/>
          <p:cNvSpPr txBox="1"/>
          <p:nvPr/>
        </p:nvSpPr>
        <p:spPr>
          <a:xfrm>
            <a:off x="8683867" y="4890990"/>
            <a:ext cx="931985"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بحرٌ</a:t>
            </a:r>
            <a:endParaRPr lang="en-US" sz="2800" b="1" dirty="0">
              <a:latin typeface="Sakkal Majalla" panose="02000000000000000000" pitchFamily="2" charset="-78"/>
              <a:cs typeface="Sakkal Majalla" panose="02000000000000000000" pitchFamily="2" charset="-78"/>
            </a:endParaRPr>
          </a:p>
        </p:txBody>
      </p:sp>
      <p:sp>
        <p:nvSpPr>
          <p:cNvPr id="20" name="TextBox 19"/>
          <p:cNvSpPr txBox="1"/>
          <p:nvPr/>
        </p:nvSpPr>
        <p:spPr>
          <a:xfrm>
            <a:off x="7877906" y="5321041"/>
            <a:ext cx="1078525"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أسماكٌ</a:t>
            </a:r>
            <a:endParaRPr lang="en-US" sz="2800" b="1" dirty="0">
              <a:latin typeface="Sakkal Majalla" panose="02000000000000000000" pitchFamily="2" charset="-78"/>
              <a:cs typeface="Sakkal Majalla" panose="02000000000000000000" pitchFamily="2" charset="-78"/>
            </a:endParaRPr>
          </a:p>
        </p:txBody>
      </p:sp>
      <p:sp>
        <p:nvSpPr>
          <p:cNvPr id="21" name="TextBox 20"/>
          <p:cNvSpPr txBox="1"/>
          <p:nvPr/>
        </p:nvSpPr>
        <p:spPr>
          <a:xfrm>
            <a:off x="3581398" y="2334434"/>
            <a:ext cx="1060966"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مكعباتٌ</a:t>
            </a:r>
            <a:endParaRPr lang="en-US" sz="2800" b="1" dirty="0">
              <a:latin typeface="Sakkal Majalla" panose="02000000000000000000" pitchFamily="2" charset="-78"/>
              <a:cs typeface="Sakkal Majalla" panose="02000000000000000000" pitchFamily="2" charset="-78"/>
            </a:endParaRPr>
          </a:p>
        </p:txBody>
      </p:sp>
      <p:sp>
        <p:nvSpPr>
          <p:cNvPr id="22" name="TextBox 21"/>
          <p:cNvSpPr txBox="1"/>
          <p:nvPr/>
        </p:nvSpPr>
        <p:spPr>
          <a:xfrm>
            <a:off x="2851664" y="2742426"/>
            <a:ext cx="931985"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كرةٌ</a:t>
            </a:r>
            <a:endParaRPr lang="en-US" sz="2800" b="1" dirty="0">
              <a:latin typeface="Sakkal Majalla" panose="02000000000000000000" pitchFamily="2" charset="-78"/>
              <a:cs typeface="Sakkal Majalla" panose="02000000000000000000" pitchFamily="2" charset="-78"/>
            </a:endParaRPr>
          </a:p>
        </p:txBody>
      </p:sp>
      <p:sp>
        <p:nvSpPr>
          <p:cNvPr id="23" name="TextBox 22"/>
          <p:cNvSpPr txBox="1"/>
          <p:nvPr/>
        </p:nvSpPr>
        <p:spPr>
          <a:xfrm>
            <a:off x="3651735" y="3151656"/>
            <a:ext cx="931985"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دميةٌ</a:t>
            </a:r>
            <a:endParaRPr lang="en-US" sz="2800" b="1" dirty="0">
              <a:latin typeface="Sakkal Majalla" panose="02000000000000000000" pitchFamily="2" charset="-78"/>
              <a:cs typeface="Sakkal Majalla" panose="02000000000000000000" pitchFamily="2" charset="-78"/>
            </a:endParaRPr>
          </a:p>
        </p:txBody>
      </p:sp>
      <p:sp>
        <p:nvSpPr>
          <p:cNvPr id="24" name="TextBox 23"/>
          <p:cNvSpPr txBox="1"/>
          <p:nvPr/>
        </p:nvSpPr>
        <p:spPr>
          <a:xfrm>
            <a:off x="2139459" y="3167081"/>
            <a:ext cx="931985"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دراجةٌ</a:t>
            </a:r>
            <a:endParaRPr lang="en-US" sz="2800" b="1" dirty="0">
              <a:latin typeface="Sakkal Majalla" panose="02000000000000000000" pitchFamily="2" charset="-78"/>
              <a:cs typeface="Sakkal Majalla" panose="02000000000000000000" pitchFamily="2" charset="-78"/>
            </a:endParaRPr>
          </a:p>
        </p:txBody>
      </p:sp>
      <p:sp>
        <p:nvSpPr>
          <p:cNvPr id="25" name="TextBox 24"/>
          <p:cNvSpPr txBox="1"/>
          <p:nvPr/>
        </p:nvSpPr>
        <p:spPr>
          <a:xfrm>
            <a:off x="2139460" y="2334434"/>
            <a:ext cx="931985"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شريطٌ</a:t>
            </a:r>
            <a:endParaRPr lang="en-US" sz="2800" b="1" dirty="0">
              <a:latin typeface="Sakkal Majalla" panose="02000000000000000000" pitchFamily="2" charset="-78"/>
              <a:cs typeface="Sakkal Majalla" panose="02000000000000000000" pitchFamily="2" charset="-78"/>
            </a:endParaRPr>
          </a:p>
        </p:txBody>
      </p:sp>
      <p:sp>
        <p:nvSpPr>
          <p:cNvPr id="26" name="TextBox 25"/>
          <p:cNvSpPr txBox="1"/>
          <p:nvPr/>
        </p:nvSpPr>
        <p:spPr>
          <a:xfrm>
            <a:off x="3581397" y="4512150"/>
            <a:ext cx="931985"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طاولاتٌ</a:t>
            </a:r>
            <a:endParaRPr lang="en-US" sz="2800" b="1" dirty="0">
              <a:latin typeface="Sakkal Majalla" panose="02000000000000000000" pitchFamily="2" charset="-78"/>
              <a:cs typeface="Sakkal Majalla" panose="02000000000000000000" pitchFamily="2" charset="-78"/>
            </a:endParaRPr>
          </a:p>
        </p:txBody>
      </p:sp>
      <p:sp>
        <p:nvSpPr>
          <p:cNvPr id="27" name="TextBox 26"/>
          <p:cNvSpPr txBox="1"/>
          <p:nvPr/>
        </p:nvSpPr>
        <p:spPr>
          <a:xfrm>
            <a:off x="2851664" y="4913200"/>
            <a:ext cx="931985"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أقلامٌ</a:t>
            </a:r>
            <a:endParaRPr lang="en-US" sz="2800" b="1" dirty="0">
              <a:latin typeface="Sakkal Majalla" panose="02000000000000000000" pitchFamily="2" charset="-78"/>
              <a:cs typeface="Sakkal Majalla" panose="02000000000000000000" pitchFamily="2" charset="-78"/>
            </a:endParaRPr>
          </a:p>
        </p:txBody>
      </p:sp>
      <p:sp>
        <p:nvSpPr>
          <p:cNvPr id="28" name="TextBox 27"/>
          <p:cNvSpPr txBox="1"/>
          <p:nvPr/>
        </p:nvSpPr>
        <p:spPr>
          <a:xfrm>
            <a:off x="3581396" y="5340170"/>
            <a:ext cx="931985" cy="523220"/>
          </a:xfrm>
          <a:prstGeom prst="rect">
            <a:avLst/>
          </a:prstGeom>
          <a:noFill/>
        </p:spPr>
        <p:txBody>
          <a:bodyPr wrap="square" rtlCol="0">
            <a:spAutoFit/>
          </a:bodyPr>
          <a:lstStyle/>
          <a:p>
            <a:pPr algn="ctr" rtl="1"/>
            <a:r>
              <a:rPr lang="ar-BH" sz="2800" b="1" dirty="0">
                <a:latin typeface="Sakkal Majalla" panose="02000000000000000000" pitchFamily="2" charset="-78"/>
                <a:cs typeface="Sakkal Majalla" panose="02000000000000000000" pitchFamily="2" charset="-78"/>
              </a:rPr>
              <a:t>سبّورةٌ</a:t>
            </a:r>
            <a:endParaRPr lang="en-US" sz="2800" b="1" dirty="0">
              <a:latin typeface="Sakkal Majalla" panose="02000000000000000000" pitchFamily="2" charset="-78"/>
              <a:cs typeface="Sakkal Majalla" panose="02000000000000000000" pitchFamily="2" charset="-78"/>
            </a:endParaRPr>
          </a:p>
        </p:txBody>
      </p:sp>
      <p:sp>
        <p:nvSpPr>
          <p:cNvPr id="29" name="TextBox 28"/>
          <p:cNvSpPr txBox="1"/>
          <p:nvPr/>
        </p:nvSpPr>
        <p:spPr>
          <a:xfrm>
            <a:off x="2139457" y="5340170"/>
            <a:ext cx="931985" cy="523220"/>
          </a:xfrm>
          <a:prstGeom prst="rect">
            <a:avLst/>
          </a:prstGeom>
          <a:noFill/>
        </p:spPr>
        <p:txBody>
          <a:bodyPr wrap="square" rtlCol="0">
            <a:spAutoFit/>
          </a:bodyPr>
          <a:lstStyle/>
          <a:p>
            <a:pPr algn="ctr"/>
            <a:r>
              <a:rPr lang="ar-BH" sz="2800" b="1" dirty="0">
                <a:latin typeface="Sakkal Majalla" panose="02000000000000000000" pitchFamily="2" charset="-78"/>
                <a:cs typeface="Sakkal Majalla" panose="02000000000000000000" pitchFamily="2" charset="-78"/>
              </a:rPr>
              <a:t>لوحاتٌ</a:t>
            </a:r>
            <a:endParaRPr lang="en-US" sz="2800" b="1" dirty="0">
              <a:latin typeface="Sakkal Majalla" panose="02000000000000000000" pitchFamily="2" charset="-78"/>
              <a:cs typeface="Sakkal Majalla" panose="02000000000000000000" pitchFamily="2" charset="-78"/>
            </a:endParaRPr>
          </a:p>
        </p:txBody>
      </p:sp>
      <p:sp>
        <p:nvSpPr>
          <p:cNvPr id="30" name="TextBox 29"/>
          <p:cNvSpPr txBox="1"/>
          <p:nvPr/>
        </p:nvSpPr>
        <p:spPr>
          <a:xfrm>
            <a:off x="2139458" y="4581254"/>
            <a:ext cx="931985" cy="523220"/>
          </a:xfrm>
          <a:prstGeom prst="rect">
            <a:avLst/>
          </a:prstGeom>
          <a:noFill/>
        </p:spPr>
        <p:txBody>
          <a:bodyPr wrap="square" rtlCol="0">
            <a:spAutoFit/>
          </a:bodyPr>
          <a:lstStyle/>
          <a:p>
            <a:pPr algn="ctr" rtl="1"/>
            <a:r>
              <a:rPr lang="ar-BH" sz="2800" b="1" dirty="0">
                <a:latin typeface="Sakkal Majalla" panose="02000000000000000000" pitchFamily="2" charset="-78"/>
                <a:cs typeface="Sakkal Majalla" panose="02000000000000000000" pitchFamily="2" charset="-78"/>
              </a:rPr>
              <a:t>كراسيُّ</a:t>
            </a:r>
            <a:endParaRPr lang="en-US" sz="2800" b="1" dirty="0">
              <a:latin typeface="Sakkal Majalla" panose="02000000000000000000" pitchFamily="2" charset="-78"/>
              <a:cs typeface="Sakkal Majalla" panose="02000000000000000000" pitchFamily="2" charset="-78"/>
            </a:endParaRPr>
          </a:p>
        </p:txBody>
      </p:sp>
      <p:cxnSp>
        <p:nvCxnSpPr>
          <p:cNvPr id="5" name="رابط مستقيم 4">
            <a:extLst>
              <a:ext uri="{FF2B5EF4-FFF2-40B4-BE49-F238E27FC236}">
                <a16:creationId xmlns:a16="http://schemas.microsoft.com/office/drawing/2014/main" id="{CC001285-DE24-4CD6-A882-AA7B83EAA1FA}"/>
              </a:ext>
            </a:extLst>
          </p:cNvPr>
          <p:cNvCxnSpPr/>
          <p:nvPr/>
        </p:nvCxnSpPr>
        <p:spPr>
          <a:xfrm flipH="1">
            <a:off x="8956431" y="2654659"/>
            <a:ext cx="375137" cy="523220"/>
          </a:xfrm>
          <a:prstGeom prst="line">
            <a:avLst/>
          </a:prstGeom>
          <a:ln w="38100">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32" name="رابط مستقيم 31">
            <a:extLst>
              <a:ext uri="{FF2B5EF4-FFF2-40B4-BE49-F238E27FC236}">
                <a16:creationId xmlns:a16="http://schemas.microsoft.com/office/drawing/2014/main" id="{9B5A02F0-4ADF-4CD9-8C91-623AB9530F22}"/>
              </a:ext>
            </a:extLst>
          </p:cNvPr>
          <p:cNvCxnSpPr/>
          <p:nvPr/>
        </p:nvCxnSpPr>
        <p:spPr>
          <a:xfrm flipH="1">
            <a:off x="3909672" y="2364428"/>
            <a:ext cx="375137" cy="523220"/>
          </a:xfrm>
          <a:prstGeom prst="line">
            <a:avLst/>
          </a:prstGeom>
          <a:ln w="38100">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33" name="رابط مستقيم 32">
            <a:extLst>
              <a:ext uri="{FF2B5EF4-FFF2-40B4-BE49-F238E27FC236}">
                <a16:creationId xmlns:a16="http://schemas.microsoft.com/office/drawing/2014/main" id="{E36D5D7E-3293-43F5-855F-7EC857597705}"/>
              </a:ext>
            </a:extLst>
          </p:cNvPr>
          <p:cNvCxnSpPr/>
          <p:nvPr/>
        </p:nvCxnSpPr>
        <p:spPr>
          <a:xfrm flipH="1">
            <a:off x="8203224" y="5369600"/>
            <a:ext cx="375137" cy="523220"/>
          </a:xfrm>
          <a:prstGeom prst="line">
            <a:avLst/>
          </a:prstGeom>
          <a:ln w="38100">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34" name="رابط مستقيم 33">
            <a:extLst>
              <a:ext uri="{FF2B5EF4-FFF2-40B4-BE49-F238E27FC236}">
                <a16:creationId xmlns:a16="http://schemas.microsoft.com/office/drawing/2014/main" id="{9EEED535-63E9-4BA9-BDB6-DFC62EC4DB05}"/>
              </a:ext>
            </a:extLst>
          </p:cNvPr>
          <p:cNvCxnSpPr/>
          <p:nvPr/>
        </p:nvCxnSpPr>
        <p:spPr>
          <a:xfrm flipH="1">
            <a:off x="3783649" y="5369600"/>
            <a:ext cx="375137" cy="523220"/>
          </a:xfrm>
          <a:prstGeom prst="line">
            <a:avLst/>
          </a:prstGeom>
          <a:ln w="38100">
            <a:solidFill>
              <a:srgbClr val="FF0000"/>
            </a:solidFill>
          </a:ln>
        </p:spPr>
        <p:style>
          <a:lnRef idx="3">
            <a:schemeClr val="accent6"/>
          </a:lnRef>
          <a:fillRef idx="0">
            <a:schemeClr val="accent6"/>
          </a:fillRef>
          <a:effectRef idx="2">
            <a:schemeClr val="accent6"/>
          </a:effectRef>
          <a:fontRef idx="minor">
            <a:schemeClr val="tx1"/>
          </a:fontRef>
        </p:style>
      </p:cxnSp>
      <p:sp>
        <p:nvSpPr>
          <p:cNvPr id="35" name="Rectangle 30">
            <a:extLst>
              <a:ext uri="{FF2B5EF4-FFF2-40B4-BE49-F238E27FC236}">
                <a16:creationId xmlns:a16="http://schemas.microsoft.com/office/drawing/2014/main" id="{3AB715C2-16F0-45C9-AEFA-1782FA5E5AAC}"/>
              </a:ext>
            </a:extLst>
          </p:cNvPr>
          <p:cNvSpPr/>
          <p:nvPr/>
        </p:nvSpPr>
        <p:spPr>
          <a:xfrm>
            <a:off x="0" y="565452"/>
            <a:ext cx="2031325" cy="707886"/>
          </a:xfrm>
          <a:prstGeom prst="rect">
            <a:avLst/>
          </a:prstGeom>
          <a:solidFill>
            <a:schemeClr val="accent4">
              <a:lumMod val="60000"/>
              <a:lumOff val="40000"/>
            </a:schemeClr>
          </a:solidFill>
        </p:spPr>
        <p:txBody>
          <a:bodyPr wrap="none">
            <a:spAutoFit/>
          </a:bodyPr>
          <a:lstStyle/>
          <a:p>
            <a:r>
              <a:rPr lang="ar-BH" sz="4000" b="1" dirty="0">
                <a:latin typeface="Sakkal Majalla" panose="02000000000000000000" pitchFamily="2" charset="-78"/>
                <a:cs typeface="Sakkal Majalla" panose="02000000000000000000" pitchFamily="2" charset="-78"/>
              </a:rPr>
              <a:t>أُقيّمُ إِجَابَتِي </a:t>
            </a:r>
            <a:endParaRPr lang="en-US" dirty="0">
              <a:latin typeface="Sakkal Majalla" panose="02000000000000000000" pitchFamily="2" charset="-78"/>
              <a:cs typeface="Sakkal Majalla" panose="02000000000000000000" pitchFamily="2" charset="-78"/>
            </a:endParaRPr>
          </a:p>
        </p:txBody>
      </p:sp>
      <p:sp>
        <p:nvSpPr>
          <p:cNvPr id="37" name="مستطيل 36">
            <a:extLst>
              <a:ext uri="{FF2B5EF4-FFF2-40B4-BE49-F238E27FC236}">
                <a16:creationId xmlns:a16="http://schemas.microsoft.com/office/drawing/2014/main" id="{EEC46F5F-9339-4E67-A855-AE7092C7875D}"/>
              </a:ext>
            </a:extLst>
          </p:cNvPr>
          <p:cNvSpPr/>
          <p:nvPr/>
        </p:nvSpPr>
        <p:spPr>
          <a:xfrm>
            <a:off x="0" y="96833"/>
            <a:ext cx="5186363" cy="3603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000" b="1" dirty="0">
                <a:latin typeface="Sakkal Majalla" panose="02000000000000000000" pitchFamily="2" charset="-78"/>
                <a:cs typeface="Sakkal Majalla" panose="02000000000000000000" pitchFamily="2" charset="-78"/>
              </a:rPr>
              <a:t>تقسيمُ الاسمِ إلى مفردٍ وجمعِ</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اللّغةُ العربيَةُ –</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الصفّ الرابع الابتدائي</a:t>
            </a:r>
          </a:p>
        </p:txBody>
      </p:sp>
      <p:sp>
        <p:nvSpPr>
          <p:cNvPr id="38" name="Title 1">
            <a:extLst>
              <a:ext uri="{FF2B5EF4-FFF2-40B4-BE49-F238E27FC236}">
                <a16:creationId xmlns:a16="http://schemas.microsoft.com/office/drawing/2014/main" id="{664F4C92-AE1D-45BF-9C9F-23E4E988B6DC}"/>
              </a:ext>
            </a:extLst>
          </p:cNvPr>
          <p:cNvSpPr txBox="1">
            <a:spLocks/>
          </p:cNvSpPr>
          <p:nvPr/>
        </p:nvSpPr>
        <p:spPr>
          <a:xfrm>
            <a:off x="6863901" y="225301"/>
            <a:ext cx="2028009" cy="839578"/>
          </a:xfrm>
          <a:prstGeom prst="rect">
            <a:avLst/>
          </a:prstGeom>
        </p:spPr>
        <p:txBody>
          <a:bodyPr vert="horz" lIns="91440" tIns="45720" rIns="91440" bIns="45720" rtlCol="0" anchor="ctr">
            <a:normAutofit/>
          </a:bodyPr>
          <a:lstStyle>
            <a:lvl1pPr algn="l"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ctr"/>
            <a:r>
              <a:rPr lang="ar-BH" b="1" dirty="0">
                <a:solidFill>
                  <a:srgbClr val="FF0000"/>
                </a:solidFill>
                <a:latin typeface="Sakkal Majalla" panose="02000000000000000000" pitchFamily="2" charset="-78"/>
                <a:cs typeface="Sakkal Majalla" panose="02000000000000000000" pitchFamily="2" charset="-78"/>
              </a:rPr>
              <a:t>نشاط (1)</a:t>
            </a:r>
            <a:endParaRPr lang="en-GB" b="1" dirty="0">
              <a:solidFill>
                <a:srgbClr val="FF0000"/>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370417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circle(in)">
                                      <p:cBhvr>
                                        <p:cTn id="18" dur="2000"/>
                                        <p:tgtEl>
                                          <p:spTgt spid="32"/>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33"/>
                                        </p:tgtEl>
                                        <p:attrNameLst>
                                          <p:attrName>style.visibility</p:attrName>
                                        </p:attrNameLst>
                                      </p:cBhvr>
                                      <p:to>
                                        <p:strVal val="visible"/>
                                      </p:to>
                                    </p:set>
                                    <p:animEffect transition="in" filter="circle(in)">
                                      <p:cBhvr>
                                        <p:cTn id="23" dur="2000"/>
                                        <p:tgtEl>
                                          <p:spTgt spid="33"/>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nodeType="clickEffect">
                                  <p:stCondLst>
                                    <p:cond delay="0"/>
                                  </p:stCondLst>
                                  <p:childTnLst>
                                    <p:set>
                                      <p:cBhvr>
                                        <p:cTn id="27" dur="1" fill="hold">
                                          <p:stCondLst>
                                            <p:cond delay="0"/>
                                          </p:stCondLst>
                                        </p:cTn>
                                        <p:tgtEl>
                                          <p:spTgt spid="34"/>
                                        </p:tgtEl>
                                        <p:attrNameLst>
                                          <p:attrName>style.visibility</p:attrName>
                                        </p:attrNameLst>
                                      </p:cBhvr>
                                      <p:to>
                                        <p:strVal val="visible"/>
                                      </p:to>
                                    </p:set>
                                    <p:animEffect transition="in" filter="circle(in)">
                                      <p:cBhvr>
                                        <p:cTn id="28" dur="20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1766" y="1413160"/>
            <a:ext cx="10900610" cy="1110967"/>
          </a:xfrm>
        </p:spPr>
        <p:txBody>
          <a:bodyPr>
            <a:normAutofit/>
          </a:bodyPr>
          <a:lstStyle/>
          <a:p>
            <a:pPr marL="0" indent="0">
              <a:buNone/>
            </a:pPr>
            <a:r>
              <a:rPr lang="ar-BH" sz="3600" b="1" dirty="0">
                <a:solidFill>
                  <a:srgbClr val="FF0000"/>
                </a:solidFill>
                <a:latin typeface="Sakkal Majalla" panose="02000000000000000000" pitchFamily="2" charset="-78"/>
                <a:cs typeface="Sakkal Majalla" panose="02000000000000000000" pitchFamily="2" charset="-78"/>
              </a:rPr>
              <a:t>أُحدِّدُ نوعَ الاسمِ، ثُمَّ أحوّلُ المفردَ إلى جمعٍ، والجمعَ إلى مفرَدٍ، كما في المثالِ:</a:t>
            </a:r>
            <a:endParaRPr lang="ar-BH" sz="3200" b="1" dirty="0">
              <a:latin typeface="Sakkal Majalla" panose="02000000000000000000" pitchFamily="2" charset="-78"/>
              <a:cs typeface="Sakkal Majalla" panose="02000000000000000000" pitchFamily="2" charset="-78"/>
            </a:endParaRPr>
          </a:p>
          <a:p>
            <a:pPr marL="0" indent="0">
              <a:lnSpc>
                <a:spcPct val="150000"/>
              </a:lnSpc>
              <a:buNone/>
            </a:pPr>
            <a:endParaRPr lang="ar-BH" b="1" dirty="0">
              <a:latin typeface="Traditional Arabic" panose="02020603050405020304" pitchFamily="18" charset="-78"/>
              <a:cs typeface="Traditional Arabic" panose="02020603050405020304" pitchFamily="18" charset="-78"/>
            </a:endParaRPr>
          </a:p>
          <a:p>
            <a:pPr marL="0" indent="0">
              <a:lnSpc>
                <a:spcPct val="150000"/>
              </a:lnSpc>
              <a:buNone/>
            </a:pPr>
            <a:endParaRPr lang="ar-BH" b="1" dirty="0">
              <a:latin typeface="Traditional Arabic" panose="02020603050405020304" pitchFamily="18" charset="-78"/>
              <a:cs typeface="Traditional Arabic" panose="02020603050405020304" pitchFamily="18" charset="-78"/>
            </a:endParaRPr>
          </a:p>
          <a:p>
            <a:pPr marL="0" indent="0">
              <a:lnSpc>
                <a:spcPct val="150000"/>
              </a:lnSpc>
              <a:buNone/>
            </a:pPr>
            <a:endParaRPr lang="ar-BH" b="1" dirty="0">
              <a:latin typeface="Traditional Arabic" panose="02020603050405020304" pitchFamily="18" charset="-78"/>
              <a:cs typeface="Traditional Arabic" panose="02020603050405020304" pitchFamily="18" charset="-78"/>
            </a:endParaRPr>
          </a:p>
        </p:txBody>
      </p:sp>
      <p:sp>
        <p:nvSpPr>
          <p:cNvPr id="7" name="عنوان 1">
            <a:extLst>
              <a:ext uri="{FF2B5EF4-FFF2-40B4-BE49-F238E27FC236}">
                <a16:creationId xmlns:a16="http://schemas.microsoft.com/office/drawing/2014/main" id="{B5CD38D9-DD2C-49A9-8266-F4A1A105A670}"/>
              </a:ext>
            </a:extLst>
          </p:cNvPr>
          <p:cNvSpPr txBox="1">
            <a:spLocks/>
          </p:cNvSpPr>
          <p:nvPr/>
        </p:nvSpPr>
        <p:spPr>
          <a:xfrm>
            <a:off x="10897076" y="0"/>
            <a:ext cx="1294924" cy="839578"/>
          </a:xfrm>
          <a:prstGeom prst="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t">
            <a:normAutofit/>
          </a:bodyPr>
          <a:lstStyle>
            <a:defPPr>
              <a:defRPr lang="ar-BH"/>
            </a:defPPr>
            <a:lvl1pPr defTabSz="457200">
              <a:spcBef>
                <a:spcPct val="0"/>
              </a:spcBef>
              <a:buNone/>
              <a:defRPr sz="4400" b="1">
                <a:solidFill>
                  <a:schemeClr val="bg1"/>
                </a:solidFill>
                <a:latin typeface="Sakkal Majalla" panose="02000000000000000000" pitchFamily="2" charset="-78"/>
                <a:ea typeface="+mj-ea"/>
                <a:cs typeface="Sakkal Majalla" panose="02000000000000000000" pitchFamily="2" charset="-78"/>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ctr"/>
            <a:r>
              <a:rPr lang="ar-SA" dirty="0"/>
              <a:t>أُطَبِّقُ</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683771496"/>
              </p:ext>
            </p:extLst>
          </p:nvPr>
        </p:nvGraphicFramePr>
        <p:xfrm>
          <a:off x="2017038" y="2596514"/>
          <a:ext cx="8127999" cy="34747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0000"/>
                    </a:ext>
                  </a:extLst>
                </a:gridCol>
                <a:gridCol w="2709333">
                  <a:extLst>
                    <a:ext uri="{9D8B030D-6E8A-4147-A177-3AD203B41FA5}">
                      <a16:colId xmlns:a16="http://schemas.microsoft.com/office/drawing/2014/main" val="20001"/>
                    </a:ext>
                  </a:extLst>
                </a:gridCol>
                <a:gridCol w="2709333">
                  <a:extLst>
                    <a:ext uri="{9D8B030D-6E8A-4147-A177-3AD203B41FA5}">
                      <a16:colId xmlns:a16="http://schemas.microsoft.com/office/drawing/2014/main" val="20002"/>
                    </a:ext>
                  </a:extLst>
                </a:gridCol>
              </a:tblGrid>
              <a:tr h="370840">
                <a:tc>
                  <a:txBody>
                    <a:bodyPr/>
                    <a:lstStyle/>
                    <a:p>
                      <a:pPr algn="ctr"/>
                      <a:r>
                        <a:rPr lang="ar-BH" sz="3200" b="1" kern="1200" dirty="0">
                          <a:solidFill>
                            <a:schemeClr val="bg1"/>
                          </a:solidFill>
                          <a:latin typeface="Sakkal Majalla" panose="02000000000000000000" pitchFamily="2" charset="-78"/>
                          <a:ea typeface="+mn-ea"/>
                          <a:cs typeface="Sakkal Majalla" panose="02000000000000000000" pitchFamily="2" charset="-78"/>
                        </a:rPr>
                        <a:t>تحويلُه </a:t>
                      </a:r>
                      <a:endParaRPr lang="en-US" sz="3200" b="1" kern="1200" dirty="0">
                        <a:solidFill>
                          <a:schemeClr val="bg1"/>
                        </a:solidFill>
                        <a:latin typeface="Sakkal Majalla" panose="02000000000000000000" pitchFamily="2" charset="-78"/>
                        <a:ea typeface="+mn-ea"/>
                        <a:cs typeface="Sakkal Majalla" panose="02000000000000000000" pitchFamily="2" charset="-78"/>
                      </a:endParaRPr>
                    </a:p>
                  </a:txBody>
                  <a:tcPr/>
                </a:tc>
                <a:tc>
                  <a:txBody>
                    <a:bodyPr/>
                    <a:lstStyle/>
                    <a:p>
                      <a:pPr algn="ctr"/>
                      <a:r>
                        <a:rPr lang="ar-BH" sz="3200" b="1" kern="1200" dirty="0">
                          <a:solidFill>
                            <a:schemeClr val="bg1"/>
                          </a:solidFill>
                          <a:latin typeface="Sakkal Majalla" panose="02000000000000000000" pitchFamily="2" charset="-78"/>
                          <a:ea typeface="+mn-ea"/>
                          <a:cs typeface="Sakkal Majalla" panose="02000000000000000000" pitchFamily="2" charset="-78"/>
                        </a:rPr>
                        <a:t>نوعُه </a:t>
                      </a:r>
                      <a:endParaRPr lang="en-US" sz="3200" b="1" kern="1200" dirty="0">
                        <a:solidFill>
                          <a:schemeClr val="bg1"/>
                        </a:solidFill>
                        <a:latin typeface="Sakkal Majalla" panose="02000000000000000000" pitchFamily="2" charset="-78"/>
                        <a:ea typeface="+mn-ea"/>
                        <a:cs typeface="Sakkal Majalla" panose="02000000000000000000" pitchFamily="2" charset="-78"/>
                      </a:endParaRPr>
                    </a:p>
                  </a:txBody>
                  <a:tcPr/>
                </a:tc>
                <a:tc>
                  <a:txBody>
                    <a:bodyPr/>
                    <a:lstStyle/>
                    <a:p>
                      <a:pPr algn="ctr"/>
                      <a:r>
                        <a:rPr lang="ar-BH" sz="3200" b="1" kern="1200" dirty="0">
                          <a:solidFill>
                            <a:schemeClr val="bg1"/>
                          </a:solidFill>
                          <a:latin typeface="Sakkal Majalla" panose="02000000000000000000" pitchFamily="2" charset="-78"/>
                          <a:ea typeface="+mn-ea"/>
                          <a:cs typeface="Sakkal Majalla" panose="02000000000000000000" pitchFamily="2" charset="-78"/>
                        </a:rPr>
                        <a:t>الاسمُ </a:t>
                      </a:r>
                      <a:endParaRPr lang="en-US" sz="3200" b="1" kern="1200" dirty="0">
                        <a:solidFill>
                          <a:schemeClr val="bg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val="10000"/>
                  </a:ext>
                </a:extLst>
              </a:tr>
              <a:tr h="370840">
                <a:tc>
                  <a:txBody>
                    <a:bodyPr/>
                    <a:lstStyle/>
                    <a:p>
                      <a:pPr algn="ctr"/>
                      <a:r>
                        <a:rPr lang="ar-BH" sz="3200" b="1" kern="1200" dirty="0">
                          <a:solidFill>
                            <a:schemeClr val="tx1"/>
                          </a:solidFill>
                          <a:latin typeface="Sakkal Majalla" panose="02000000000000000000" pitchFamily="2" charset="-78"/>
                          <a:ea typeface="+mn-ea"/>
                          <a:cs typeface="Sakkal Majalla" panose="02000000000000000000" pitchFamily="2" charset="-78"/>
                        </a:rPr>
                        <a:t>طائراتٌ </a:t>
                      </a:r>
                      <a:endParaRPr lang="en-US" sz="3200" b="1" kern="1200" dirty="0">
                        <a:solidFill>
                          <a:schemeClr val="tx1"/>
                        </a:solidFill>
                        <a:latin typeface="Sakkal Majalla" panose="02000000000000000000" pitchFamily="2" charset="-78"/>
                        <a:ea typeface="+mn-ea"/>
                        <a:cs typeface="Sakkal Majalla" panose="02000000000000000000" pitchFamily="2" charset="-78"/>
                      </a:endParaRPr>
                    </a:p>
                  </a:txBody>
                  <a:tcPr/>
                </a:tc>
                <a:tc>
                  <a:txBody>
                    <a:bodyPr/>
                    <a:lstStyle/>
                    <a:p>
                      <a:pPr algn="ctr"/>
                      <a:r>
                        <a:rPr lang="ar-BH" sz="3200" b="1" kern="1200" dirty="0">
                          <a:solidFill>
                            <a:schemeClr val="tx1"/>
                          </a:solidFill>
                          <a:latin typeface="Sakkal Majalla" panose="02000000000000000000" pitchFamily="2" charset="-78"/>
                          <a:ea typeface="+mn-ea"/>
                          <a:cs typeface="Sakkal Majalla" panose="02000000000000000000" pitchFamily="2" charset="-78"/>
                        </a:rPr>
                        <a:t>مفرد مؤنّث </a:t>
                      </a:r>
                      <a:endParaRPr lang="en-US" sz="3200" b="1" kern="1200" dirty="0">
                        <a:solidFill>
                          <a:schemeClr val="tx1"/>
                        </a:solidFill>
                        <a:latin typeface="Sakkal Majalla" panose="02000000000000000000" pitchFamily="2" charset="-78"/>
                        <a:ea typeface="+mn-ea"/>
                        <a:cs typeface="Sakkal Majalla" panose="02000000000000000000" pitchFamily="2" charset="-78"/>
                      </a:endParaRPr>
                    </a:p>
                  </a:txBody>
                  <a:tcPr/>
                </a:tc>
                <a:tc>
                  <a:txBody>
                    <a:bodyPr/>
                    <a:lstStyle/>
                    <a:p>
                      <a:pPr algn="ctr"/>
                      <a:r>
                        <a:rPr lang="ar-BH" sz="3200" b="1" kern="1200" dirty="0">
                          <a:solidFill>
                            <a:schemeClr val="tx1"/>
                          </a:solidFill>
                          <a:latin typeface="Sakkal Majalla" panose="02000000000000000000" pitchFamily="2" charset="-78"/>
                          <a:ea typeface="+mn-ea"/>
                          <a:cs typeface="Sakkal Majalla" panose="02000000000000000000" pitchFamily="2" charset="-78"/>
                        </a:rPr>
                        <a:t>طائرةٌ </a:t>
                      </a:r>
                      <a:endParaRPr lang="en-US" sz="3200" b="1" kern="1200" dirty="0">
                        <a:solidFill>
                          <a:schemeClr val="tx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val="10001"/>
                  </a:ext>
                </a:extLst>
              </a:tr>
              <a:tr h="370840">
                <a:tc>
                  <a:txBody>
                    <a:bodyPr/>
                    <a:lstStyle/>
                    <a:p>
                      <a:pPr algn="ctr"/>
                      <a:r>
                        <a:rPr lang="ar-BH" sz="3200" b="1" kern="1200" dirty="0">
                          <a:solidFill>
                            <a:srgbClr val="00B050"/>
                          </a:solidFill>
                          <a:latin typeface="Sakkal Majalla" panose="02000000000000000000" pitchFamily="2" charset="-78"/>
                          <a:ea typeface="+mn-ea"/>
                          <a:cs typeface="Sakkal Majalla" panose="02000000000000000000" pitchFamily="2" charset="-78"/>
                        </a:rPr>
                        <a:t>ثلاجةٌ</a:t>
                      </a:r>
                      <a:endParaRPr lang="en-US" sz="3200" b="1" kern="1200" dirty="0">
                        <a:solidFill>
                          <a:srgbClr val="00B050"/>
                        </a:solidFill>
                        <a:latin typeface="Sakkal Majalla" panose="02000000000000000000" pitchFamily="2" charset="-78"/>
                        <a:ea typeface="+mn-ea"/>
                        <a:cs typeface="Sakkal Majalla" panose="02000000000000000000" pitchFamily="2" charset="-78"/>
                      </a:endParaRPr>
                    </a:p>
                  </a:txBody>
                  <a:tcPr/>
                </a:tc>
                <a:tc>
                  <a:txBody>
                    <a:bodyPr/>
                    <a:lstStyle/>
                    <a:p>
                      <a:pPr algn="ctr"/>
                      <a:r>
                        <a:rPr lang="ar-BH" sz="3200" b="1" kern="1200" dirty="0">
                          <a:solidFill>
                            <a:srgbClr val="00B050"/>
                          </a:solidFill>
                          <a:latin typeface="Sakkal Majalla" panose="02000000000000000000" pitchFamily="2" charset="-78"/>
                          <a:ea typeface="+mn-ea"/>
                          <a:cs typeface="Sakkal Majalla" panose="02000000000000000000" pitchFamily="2" charset="-78"/>
                        </a:rPr>
                        <a:t>جمعُ مؤنّثٍ </a:t>
                      </a:r>
                      <a:endParaRPr lang="en-US" sz="3200" b="1" kern="1200" dirty="0">
                        <a:solidFill>
                          <a:srgbClr val="00B050"/>
                        </a:solidFill>
                        <a:latin typeface="Sakkal Majalla" panose="02000000000000000000" pitchFamily="2" charset="-78"/>
                        <a:ea typeface="+mn-ea"/>
                        <a:cs typeface="Sakkal Majalla" panose="02000000000000000000" pitchFamily="2" charset="-78"/>
                      </a:endParaRPr>
                    </a:p>
                  </a:txBody>
                  <a:tcPr/>
                </a:tc>
                <a:tc>
                  <a:txBody>
                    <a:bodyPr/>
                    <a:lstStyle/>
                    <a:p>
                      <a:pPr algn="ctr"/>
                      <a:r>
                        <a:rPr lang="ar-BH" sz="3200" b="1" kern="1200" dirty="0">
                          <a:solidFill>
                            <a:schemeClr val="tx1"/>
                          </a:solidFill>
                          <a:latin typeface="Sakkal Majalla" panose="02000000000000000000" pitchFamily="2" charset="-78"/>
                          <a:ea typeface="+mn-ea"/>
                          <a:cs typeface="Sakkal Majalla" panose="02000000000000000000" pitchFamily="2" charset="-78"/>
                        </a:rPr>
                        <a:t>ثلاجاتٌ </a:t>
                      </a:r>
                      <a:endParaRPr lang="en-US" sz="3200" b="1" kern="1200" dirty="0">
                        <a:solidFill>
                          <a:schemeClr val="tx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val="10002"/>
                  </a:ext>
                </a:extLst>
              </a:tr>
              <a:tr h="370840">
                <a:tc>
                  <a:txBody>
                    <a:bodyPr/>
                    <a:lstStyle/>
                    <a:p>
                      <a:pPr algn="ctr"/>
                      <a:r>
                        <a:rPr lang="ar-BH" sz="3200" b="1" kern="1200" dirty="0">
                          <a:solidFill>
                            <a:srgbClr val="00B050"/>
                          </a:solidFill>
                          <a:latin typeface="Sakkal Majalla" panose="02000000000000000000" pitchFamily="2" charset="-78"/>
                          <a:ea typeface="+mn-ea"/>
                          <a:cs typeface="Sakkal Majalla" panose="02000000000000000000" pitchFamily="2" charset="-78"/>
                        </a:rPr>
                        <a:t>عامِلٌ </a:t>
                      </a:r>
                      <a:endParaRPr lang="en-US" sz="3200" b="1" kern="1200" dirty="0">
                        <a:solidFill>
                          <a:srgbClr val="00B050"/>
                        </a:solidFill>
                        <a:latin typeface="Sakkal Majalla" panose="02000000000000000000" pitchFamily="2" charset="-78"/>
                        <a:ea typeface="+mn-ea"/>
                        <a:cs typeface="Sakkal Majalla" panose="02000000000000000000" pitchFamily="2" charset="-78"/>
                      </a:endParaRPr>
                    </a:p>
                  </a:txBody>
                  <a:tcPr/>
                </a:tc>
                <a:tc>
                  <a:txBody>
                    <a:bodyPr/>
                    <a:lstStyle/>
                    <a:p>
                      <a:pPr algn="ctr"/>
                      <a:r>
                        <a:rPr lang="ar-BH" sz="3200" b="1" kern="1200" dirty="0">
                          <a:solidFill>
                            <a:srgbClr val="00B050"/>
                          </a:solidFill>
                          <a:latin typeface="Sakkal Majalla" panose="02000000000000000000" pitchFamily="2" charset="-78"/>
                          <a:ea typeface="+mn-ea"/>
                          <a:cs typeface="Sakkal Majalla" panose="02000000000000000000" pitchFamily="2" charset="-78"/>
                        </a:rPr>
                        <a:t>جمعُ مذكّرٍ</a:t>
                      </a:r>
                      <a:endParaRPr lang="en-US" sz="3200" b="1" kern="1200" dirty="0">
                        <a:solidFill>
                          <a:srgbClr val="00B050"/>
                        </a:solidFill>
                        <a:latin typeface="Sakkal Majalla" panose="02000000000000000000" pitchFamily="2" charset="-78"/>
                        <a:ea typeface="+mn-ea"/>
                        <a:cs typeface="Sakkal Majalla" panose="02000000000000000000" pitchFamily="2" charset="-78"/>
                      </a:endParaRPr>
                    </a:p>
                  </a:txBody>
                  <a:tcPr/>
                </a:tc>
                <a:tc>
                  <a:txBody>
                    <a:bodyPr/>
                    <a:lstStyle/>
                    <a:p>
                      <a:pPr algn="ctr"/>
                      <a:r>
                        <a:rPr lang="ar-BH" sz="3200" b="1" kern="1200" dirty="0">
                          <a:solidFill>
                            <a:schemeClr val="tx1"/>
                          </a:solidFill>
                          <a:latin typeface="Sakkal Majalla" panose="02000000000000000000" pitchFamily="2" charset="-78"/>
                          <a:ea typeface="+mn-ea"/>
                          <a:cs typeface="Sakkal Majalla" panose="02000000000000000000" pitchFamily="2" charset="-78"/>
                        </a:rPr>
                        <a:t>عُمّالٌ </a:t>
                      </a:r>
                      <a:endParaRPr lang="en-US" sz="3200" b="1" kern="1200" dirty="0">
                        <a:solidFill>
                          <a:schemeClr val="tx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val="10003"/>
                  </a:ext>
                </a:extLst>
              </a:tr>
              <a:tr h="370840">
                <a:tc>
                  <a:txBody>
                    <a:bodyPr/>
                    <a:lstStyle/>
                    <a:p>
                      <a:pPr algn="ctr"/>
                      <a:r>
                        <a:rPr lang="ar-BH" sz="3200" b="1" kern="1200" dirty="0">
                          <a:solidFill>
                            <a:srgbClr val="00B050"/>
                          </a:solidFill>
                          <a:latin typeface="Sakkal Majalla" panose="02000000000000000000" pitchFamily="2" charset="-78"/>
                          <a:ea typeface="+mn-ea"/>
                          <a:cs typeface="Sakkal Majalla" panose="02000000000000000000" pitchFamily="2" charset="-78"/>
                        </a:rPr>
                        <a:t>فلّاحُون </a:t>
                      </a:r>
                      <a:endParaRPr lang="en-US" sz="3200" b="1" kern="1200" dirty="0">
                        <a:solidFill>
                          <a:srgbClr val="00B050"/>
                        </a:solidFill>
                        <a:latin typeface="Sakkal Majalla" panose="02000000000000000000" pitchFamily="2" charset="-78"/>
                        <a:ea typeface="+mn-ea"/>
                        <a:cs typeface="Sakkal Majalla" panose="02000000000000000000" pitchFamily="2" charset="-78"/>
                      </a:endParaRPr>
                    </a:p>
                  </a:txBody>
                  <a:tcPr/>
                </a:tc>
                <a:tc>
                  <a:txBody>
                    <a:bodyPr/>
                    <a:lstStyle/>
                    <a:p>
                      <a:pPr algn="ctr"/>
                      <a:r>
                        <a:rPr lang="ar-BH" sz="3200" b="1" kern="1200" dirty="0">
                          <a:solidFill>
                            <a:srgbClr val="00B050"/>
                          </a:solidFill>
                          <a:latin typeface="Sakkal Majalla" panose="02000000000000000000" pitchFamily="2" charset="-78"/>
                          <a:ea typeface="+mn-ea"/>
                          <a:cs typeface="Sakkal Majalla" panose="02000000000000000000" pitchFamily="2" charset="-78"/>
                        </a:rPr>
                        <a:t>مفرد مذكّر</a:t>
                      </a:r>
                      <a:endParaRPr lang="en-US" sz="3200" b="1" kern="1200" dirty="0">
                        <a:solidFill>
                          <a:srgbClr val="00B050"/>
                        </a:solidFill>
                        <a:latin typeface="Sakkal Majalla" panose="02000000000000000000" pitchFamily="2" charset="-78"/>
                        <a:ea typeface="+mn-ea"/>
                        <a:cs typeface="Sakkal Majalla" panose="02000000000000000000" pitchFamily="2" charset="-78"/>
                      </a:endParaRPr>
                    </a:p>
                  </a:txBody>
                  <a:tcPr/>
                </a:tc>
                <a:tc>
                  <a:txBody>
                    <a:bodyPr/>
                    <a:lstStyle/>
                    <a:p>
                      <a:pPr algn="ctr"/>
                      <a:r>
                        <a:rPr lang="ar-BH" sz="3200" b="1" kern="1200" dirty="0">
                          <a:solidFill>
                            <a:schemeClr val="tx1"/>
                          </a:solidFill>
                          <a:latin typeface="Sakkal Majalla" panose="02000000000000000000" pitchFamily="2" charset="-78"/>
                          <a:ea typeface="+mn-ea"/>
                          <a:cs typeface="Sakkal Majalla" panose="02000000000000000000" pitchFamily="2" charset="-78"/>
                        </a:rPr>
                        <a:t>فلّاحٌ</a:t>
                      </a:r>
                      <a:endParaRPr lang="en-US" sz="3200" b="1" kern="1200" dirty="0">
                        <a:solidFill>
                          <a:schemeClr val="tx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val="10004"/>
                  </a:ext>
                </a:extLst>
              </a:tr>
              <a:tr h="370840">
                <a:tc>
                  <a:txBody>
                    <a:bodyPr/>
                    <a:lstStyle/>
                    <a:p>
                      <a:pPr algn="ctr"/>
                      <a:r>
                        <a:rPr lang="ar-BH" sz="3200" b="1" kern="1200" dirty="0">
                          <a:solidFill>
                            <a:srgbClr val="00B050"/>
                          </a:solidFill>
                          <a:latin typeface="Sakkal Majalla" panose="02000000000000000000" pitchFamily="2" charset="-78"/>
                          <a:ea typeface="+mn-ea"/>
                          <a:cs typeface="Sakkal Majalla" panose="02000000000000000000" pitchFamily="2" charset="-78"/>
                        </a:rPr>
                        <a:t>ثعلبٌ </a:t>
                      </a:r>
                      <a:endParaRPr lang="en-US" sz="3200" b="1" kern="1200" dirty="0">
                        <a:solidFill>
                          <a:srgbClr val="00B050"/>
                        </a:solidFill>
                        <a:latin typeface="Sakkal Majalla" panose="02000000000000000000" pitchFamily="2" charset="-78"/>
                        <a:ea typeface="+mn-ea"/>
                        <a:cs typeface="Sakkal Majalla" panose="02000000000000000000" pitchFamily="2" charset="-78"/>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BH" sz="3200" b="1" kern="1200" dirty="0">
                          <a:solidFill>
                            <a:srgbClr val="00B050"/>
                          </a:solidFill>
                          <a:latin typeface="Sakkal Majalla" panose="02000000000000000000" pitchFamily="2" charset="-78"/>
                          <a:ea typeface="+mn-ea"/>
                          <a:cs typeface="Sakkal Majalla" panose="02000000000000000000" pitchFamily="2" charset="-78"/>
                        </a:rPr>
                        <a:t>جمعُ مذكّرٍ </a:t>
                      </a:r>
                      <a:endParaRPr lang="en-US" sz="3200" b="1" kern="1200" dirty="0">
                        <a:solidFill>
                          <a:srgbClr val="00B050"/>
                        </a:solidFill>
                        <a:latin typeface="Sakkal Majalla" panose="02000000000000000000" pitchFamily="2" charset="-78"/>
                        <a:ea typeface="+mn-ea"/>
                        <a:cs typeface="Sakkal Majalla" panose="02000000000000000000" pitchFamily="2" charset="-78"/>
                      </a:endParaRPr>
                    </a:p>
                  </a:txBody>
                  <a:tcPr/>
                </a:tc>
                <a:tc>
                  <a:txBody>
                    <a:bodyPr/>
                    <a:lstStyle/>
                    <a:p>
                      <a:pPr algn="ctr"/>
                      <a:r>
                        <a:rPr lang="ar-BH" sz="3200" b="1" kern="1200" dirty="0">
                          <a:solidFill>
                            <a:schemeClr val="tx1"/>
                          </a:solidFill>
                          <a:latin typeface="Sakkal Majalla" panose="02000000000000000000" pitchFamily="2" charset="-78"/>
                          <a:ea typeface="+mn-ea"/>
                          <a:cs typeface="Sakkal Majalla" panose="02000000000000000000" pitchFamily="2" charset="-78"/>
                        </a:rPr>
                        <a:t>ثعالبُ</a:t>
                      </a:r>
                      <a:endParaRPr lang="en-US" sz="3200" b="1" kern="1200" dirty="0">
                        <a:solidFill>
                          <a:schemeClr val="tx1"/>
                        </a:solidFill>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val="10005"/>
                  </a:ext>
                </a:extLst>
              </a:tr>
            </a:tbl>
          </a:graphicData>
        </a:graphic>
      </p:graphicFrame>
      <p:sp>
        <p:nvSpPr>
          <p:cNvPr id="6" name="Rectangle 5">
            <a:extLst>
              <a:ext uri="{FF2B5EF4-FFF2-40B4-BE49-F238E27FC236}">
                <a16:creationId xmlns:a16="http://schemas.microsoft.com/office/drawing/2014/main" id="{FCB13034-CA81-48B9-B50A-5626F3897F1F}"/>
              </a:ext>
            </a:extLst>
          </p:cNvPr>
          <p:cNvSpPr/>
          <p:nvPr/>
        </p:nvSpPr>
        <p:spPr>
          <a:xfrm>
            <a:off x="0" y="505034"/>
            <a:ext cx="2031325" cy="707886"/>
          </a:xfrm>
          <a:prstGeom prst="rect">
            <a:avLst/>
          </a:prstGeom>
          <a:solidFill>
            <a:schemeClr val="accent4">
              <a:lumMod val="60000"/>
              <a:lumOff val="40000"/>
            </a:schemeClr>
          </a:solidFill>
        </p:spPr>
        <p:txBody>
          <a:bodyPr wrap="none">
            <a:spAutoFit/>
          </a:bodyPr>
          <a:lstStyle/>
          <a:p>
            <a:r>
              <a:rPr lang="ar-BH" sz="4000" b="1" dirty="0">
                <a:latin typeface="Sakkal Majalla" panose="02000000000000000000" pitchFamily="2" charset="-78"/>
                <a:cs typeface="Sakkal Majalla" panose="02000000000000000000" pitchFamily="2" charset="-78"/>
              </a:rPr>
              <a:t>أُقيّمُ إِجَابَتِي </a:t>
            </a:r>
            <a:endParaRPr lang="en-US" dirty="0">
              <a:latin typeface="Sakkal Majalla" panose="02000000000000000000" pitchFamily="2" charset="-78"/>
              <a:cs typeface="Sakkal Majalla" panose="02000000000000000000" pitchFamily="2" charset="-78"/>
            </a:endParaRPr>
          </a:p>
        </p:txBody>
      </p:sp>
      <p:sp>
        <p:nvSpPr>
          <p:cNvPr id="8" name="مستطيل 7">
            <a:extLst>
              <a:ext uri="{FF2B5EF4-FFF2-40B4-BE49-F238E27FC236}">
                <a16:creationId xmlns:a16="http://schemas.microsoft.com/office/drawing/2014/main" id="{53B4131D-86BD-42D6-9372-11FEA2BFE0CF}"/>
              </a:ext>
            </a:extLst>
          </p:cNvPr>
          <p:cNvSpPr/>
          <p:nvPr/>
        </p:nvSpPr>
        <p:spPr>
          <a:xfrm>
            <a:off x="0" y="96833"/>
            <a:ext cx="5186363" cy="3603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BH" sz="2000" b="1" dirty="0">
                <a:latin typeface="Sakkal Majalla" panose="02000000000000000000" pitchFamily="2" charset="-78"/>
                <a:cs typeface="Sakkal Majalla" panose="02000000000000000000" pitchFamily="2" charset="-78"/>
              </a:rPr>
              <a:t>تقسيمُ الاسمِ إلى مفردٍ وجمعِ</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اللّغةُ العربيَةُ –</a:t>
            </a:r>
            <a:r>
              <a:rPr lang="ar-SA" sz="2000" b="1" dirty="0">
                <a:latin typeface="Sakkal Majalla" panose="02000000000000000000" pitchFamily="2" charset="-78"/>
                <a:cs typeface="Sakkal Majalla" panose="02000000000000000000" pitchFamily="2" charset="-78"/>
              </a:rPr>
              <a:t> </a:t>
            </a:r>
            <a:r>
              <a:rPr lang="ar-BH" sz="2000" b="1" dirty="0">
                <a:latin typeface="Sakkal Majalla" panose="02000000000000000000" pitchFamily="2" charset="-78"/>
                <a:cs typeface="Sakkal Majalla" panose="02000000000000000000" pitchFamily="2" charset="-78"/>
              </a:rPr>
              <a:t>الصفّ الرابع الابتدائي</a:t>
            </a:r>
          </a:p>
        </p:txBody>
      </p:sp>
      <p:sp>
        <p:nvSpPr>
          <p:cNvPr id="11" name="Title 1">
            <a:extLst>
              <a:ext uri="{FF2B5EF4-FFF2-40B4-BE49-F238E27FC236}">
                <a16:creationId xmlns:a16="http://schemas.microsoft.com/office/drawing/2014/main" id="{56AA4815-DF51-4B63-9405-A371BE2234C3}"/>
              </a:ext>
            </a:extLst>
          </p:cNvPr>
          <p:cNvSpPr txBox="1">
            <a:spLocks/>
          </p:cNvSpPr>
          <p:nvPr/>
        </p:nvSpPr>
        <p:spPr>
          <a:xfrm>
            <a:off x="6863901" y="225301"/>
            <a:ext cx="2028009" cy="839578"/>
          </a:xfrm>
          <a:prstGeom prst="rect">
            <a:avLst/>
          </a:prstGeom>
        </p:spPr>
        <p:txBody>
          <a:bodyPr vert="horz" lIns="91440" tIns="45720" rIns="91440" bIns="45720" rtlCol="0" anchor="ctr">
            <a:normAutofit/>
          </a:bodyPr>
          <a:lstStyle>
            <a:lvl1pPr algn="l"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ctr"/>
            <a:r>
              <a:rPr lang="ar-BH" b="1" dirty="0">
                <a:solidFill>
                  <a:srgbClr val="FF0000"/>
                </a:solidFill>
                <a:latin typeface="Sakkal Majalla" panose="02000000000000000000" pitchFamily="2" charset="-78"/>
                <a:cs typeface="Sakkal Majalla" panose="02000000000000000000" pitchFamily="2" charset="-78"/>
              </a:rPr>
              <a:t>نشاط (2)</a:t>
            </a:r>
            <a:endParaRPr lang="en-GB" b="1" dirty="0">
              <a:solidFill>
                <a:srgbClr val="FF0000"/>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139785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0.7|2.4|2.3|1.4"/>
</p:tagLst>
</file>

<file path=ppt/tags/tag2.xml><?xml version="1.0" encoding="utf-8"?>
<p:tagLst xmlns:a="http://schemas.openxmlformats.org/drawingml/2006/main" xmlns:r="http://schemas.openxmlformats.org/officeDocument/2006/relationships" xmlns:p="http://schemas.openxmlformats.org/presentationml/2006/main">
  <p:tag name="TIMING" val="|0.7|2.4|2.3|1.4"/>
</p:tagLst>
</file>

<file path=ppt/theme/theme1.xml><?xml version="1.0" encoding="utf-8"?>
<a:theme xmlns:a="http://schemas.openxmlformats.org/drawingml/2006/main" name="قالب الدروس">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9B6F7093-7B83-4D0A-BC1F-683D122F6A48}" vid="{1FAA4335-E554-4125-ACCC-D1CCCAA2166B}"/>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قالب الدروس</Template>
  <TotalTime>2970</TotalTime>
  <Words>826</Words>
  <Application>Microsoft Office PowerPoint</Application>
  <PresentationFormat>شاشة عريضة</PresentationFormat>
  <Paragraphs>158</Paragraphs>
  <Slides>12</Slides>
  <Notes>3</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12</vt:i4>
      </vt:variant>
    </vt:vector>
  </HeadingPairs>
  <TitlesOfParts>
    <vt:vector size="18" baseType="lpstr">
      <vt:lpstr>Arial</vt:lpstr>
      <vt:lpstr>Calibri</vt:lpstr>
      <vt:lpstr>Calibri Light</vt:lpstr>
      <vt:lpstr>Sakkal Majalla</vt:lpstr>
      <vt:lpstr>Traditional Arabic</vt:lpstr>
      <vt:lpstr>قالب الدروس</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أَجعلُ كلَّ كلمةٍ مِمَّا يَأتِي فِي جملةٍ مفيدةٍ:</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بِيئتُنَا...حَيَاتُنَا (للحفظ 1-6)</dc:title>
  <dc:creator>Hatem bin Saleh Darwish</dc:creator>
  <cp:lastModifiedBy>Hatem bin Saleh Darwish</cp:lastModifiedBy>
  <cp:revision>274</cp:revision>
  <dcterms:created xsi:type="dcterms:W3CDTF">2020-03-04T09:54:10Z</dcterms:created>
  <dcterms:modified xsi:type="dcterms:W3CDTF">2020-09-17T07:45:04Z</dcterms:modified>
</cp:coreProperties>
</file>