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</p:sldMasterIdLst>
  <p:notesMasterIdLst>
    <p:notesMasterId r:id="rId33"/>
  </p:notesMasterIdLst>
  <p:handoutMasterIdLst>
    <p:handoutMasterId r:id="rId34"/>
  </p:handoutMasterIdLst>
  <p:sldIdLst>
    <p:sldId id="256" r:id="rId10"/>
    <p:sldId id="257" r:id="rId11"/>
    <p:sldId id="258" r:id="rId12"/>
    <p:sldId id="262" r:id="rId13"/>
    <p:sldId id="291" r:id="rId14"/>
    <p:sldId id="290" r:id="rId15"/>
    <p:sldId id="260" r:id="rId16"/>
    <p:sldId id="292" r:id="rId17"/>
    <p:sldId id="263" r:id="rId18"/>
    <p:sldId id="264" r:id="rId19"/>
    <p:sldId id="269" r:id="rId20"/>
    <p:sldId id="270" r:id="rId21"/>
    <p:sldId id="293" r:id="rId22"/>
    <p:sldId id="272" r:id="rId23"/>
    <p:sldId id="297" r:id="rId24"/>
    <p:sldId id="294" r:id="rId25"/>
    <p:sldId id="295" r:id="rId26"/>
    <p:sldId id="296" r:id="rId27"/>
    <p:sldId id="298" r:id="rId28"/>
    <p:sldId id="299" r:id="rId29"/>
    <p:sldId id="300" r:id="rId30"/>
    <p:sldId id="285" r:id="rId31"/>
    <p:sldId id="286" r:id="rId3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" autoAdjust="0"/>
    <p:restoredTop sz="94660"/>
  </p:normalViewPr>
  <p:slideViewPr>
    <p:cSldViewPr>
      <p:cViewPr varScale="1">
        <p:scale>
          <a:sx n="62" d="100"/>
          <a:sy n="62" d="100"/>
        </p:scale>
        <p:origin x="173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E62F-749D-E94F-9150-D19AAEBE2AC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7CACD-0C31-7941-84BF-E44083D33D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471A4F8-3B31-4579-B45A-6F72CBAA6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1626A8-BDC6-4154-8BD1-FAD18A6F9A8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52D418-9BA1-474A-91A5-A7D0B28E43A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FC74ED-83DC-4534-A01C-9FE57EBAED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C3A6297-07E4-456D-8332-76EA80CD1DA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B22BDE-5A84-494D-AE61-EBF1330966B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07B555-1146-4A46-AFA5-260F9A95BBF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EDDDB6-3C18-4DB7-9DFA-BAA5FACEC44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419753-415A-43A1-B2C3-435D7187683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1D83EB-0D33-473C-9912-D763BFCAA5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59B22BE-276B-47A5-8A8D-8D637D9FEEE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770FDC-EC79-4B03-8B56-CC09DFDE92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9ED102B-2E90-4D20-BCC1-1F9DB670CD4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CEFAC0-00C5-4164-A124-3AB878196D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E65CB2-9853-4C8B-B0D0-063E7114032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B355B4-99C0-4CB6-BC8E-362BB0521D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B5903C-B08C-4E68-B3D3-2C6B71DA087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0A813D-001B-40ED-983D-6200EB800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0DA0B1A-80E6-48A7-99C9-409EDBE13FB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90F8C5-D891-4849-B696-1516BE22EFA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F4E9C7D-6A47-4F4D-88E0-9B1C21A9896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2F6240-351D-472D-B7A1-F80F60FAB7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7B3984A-6827-43C3-85A2-BAA52A42AD9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0AAD91-9DDB-4686-B67F-858E0A9178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264633B-1B59-45A0-8A90-21D6EC997A5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F6BF-6E94-4519-AE11-FACE91EF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5AE6-E0B3-4AD2-A009-E76BAB32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8A45-69BB-4385-8F5E-89F747A2A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D966-2EB3-4F33-897E-0D6BC7C74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3C9D-74F7-4E80-AA40-8B4985DE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B5DE-9D34-448E-934F-5588785D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EB85-52B0-4735-996C-1195C27A7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BD6B-3616-4EED-BA59-74846915A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3625-9B26-4AE4-8452-6813470B6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F565-E957-4E0E-8A9F-730A391F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60AA-D0C5-4B47-8879-A08E92C4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AF1F-E5D3-407B-8F0A-2038B11D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EF45-6265-4E33-B806-097D7F57F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A13D-FF18-4555-9651-1BA7BD86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A362-523C-422B-B14F-31AC83AC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FDC2-547C-49E7-B953-01A30CA3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782D-CB96-4EB9-938D-D36A231FD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642D-204D-479E-A207-F7A757D9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EEF4-E670-4B9F-ACF5-DD1122212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FB24-CC0A-49EF-B7EB-29174C21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114F-1A5F-4D02-86B3-FA95C5707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E5DE-8AB3-42CC-950C-D4471A98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D43FA-9FC9-4483-BF02-725EF78ED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65C5-A528-45EE-98A8-BE263B5F1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5EE9-0D27-434F-B2ED-BAC7CB525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1FF6-7F33-432C-A0AB-A112A6B9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739D9-3ECE-4A60-A549-8A4798F7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C07E-795D-4F6C-9A8B-6B050A66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979A9-8768-4C54-9F4B-19C4E3A67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C729-3F34-404E-95A6-AF568460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4A2E6-7E49-4426-8065-6B8525E7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D93A-636C-4306-9D22-04F6DB0F4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1381-3CAC-444D-96CE-D0F3410BF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599C-1E7D-4029-96A0-D146EF8F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97B3-B943-42B5-92E3-887A2541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820FE-2771-4D43-9097-0230BEA41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52A8-0230-41DA-BE90-903770C5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FC38-6E54-44E1-A1E7-AD9081CB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0D20-7228-4F72-8F15-8B1DBD9CC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C72-68D9-4DF9-915A-FAE0187FB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35E4-134B-4FD7-9C83-0D624F017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650C-2675-4211-B12D-AED57E486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67BCB9-B891-4344-9C7A-F41B1704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538A02E-3F80-497E-BD84-BDE258D1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74E2746-7617-453A-92F7-64BC8650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3F12048-98DF-4212-801A-E3517F90A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3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Force and Motion–I 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342900" indent="-336550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5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2014 John Wiley &amp; Sons, Inc.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57175" y="1958168"/>
            <a:ext cx="9070975" cy="555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lang="en-GB" altLang="en-US" sz="2800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“the law of acceleration</a:t>
            </a:r>
            <a:r>
              <a:rPr lang="en-GB" altLang="en-US" sz="2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states that the acceleration of an object is directly proportional to the net force acting on it and inversely proportional to its mass.”</a:t>
            </a:r>
            <a:endParaRPr lang="en-US" altLang="en-US" sz="2800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104775">
              <a:spcAft>
                <a:spcPts val="1425"/>
              </a:spcAft>
              <a:buSzPct val="4500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104775">
              <a:spcAft>
                <a:spcPts val="1425"/>
              </a:spcAft>
              <a:buSzPct val="4500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43" y="4256330"/>
            <a:ext cx="9240837" cy="11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458366" y="375071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Eq. (5-1)</a:t>
            </a:r>
          </a:p>
        </p:txBody>
      </p:sp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181" y="3582745"/>
            <a:ext cx="1922463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FDBC6C0-4FCF-4754-9740-568DADF3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484151"/>
            <a:ext cx="4296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solidFill>
                  <a:srgbClr val="3E3D2D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  <a:cs typeface="+mn-cs"/>
              </a:rPr>
              <a:t>Newton’s Second Law</a:t>
            </a:r>
          </a:p>
        </p:txBody>
      </p:sp>
      <p:pic>
        <p:nvPicPr>
          <p:cNvPr id="12" name="Picture 173" descr="http://www.hazemsakeek.com/Physics_Lectures/Mechanics/mechanicsimages/lect%2073.gif">
            <a:extLst>
              <a:ext uri="{FF2B5EF4-FFF2-40B4-BE49-F238E27FC236}">
                <a16:creationId xmlns:a16="http://schemas.microsoft.com/office/drawing/2014/main" id="{278364DE-BC20-46D5-AC0A-9F7492E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5681954"/>
            <a:ext cx="7075488" cy="8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795713"/>
            <a:ext cx="2625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lang="en-US" sz="2800" b="1">
                <a:solidFill>
                  <a:srgbClr val="000000"/>
                </a:solidFill>
              </a:rPr>
              <a:t>gravitational force</a:t>
            </a:r>
            <a:r>
              <a:rPr lang="en-US" sz="280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A pull that acts on a body, directed toward a second body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>
                <a:solidFill>
                  <a:srgbClr val="000000"/>
                </a:solidFill>
              </a:rPr>
              <a:t>Generally we consider situations where the second body is Earth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In free fall (y direction, with no drag from the air):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This force still acts on a body at rest!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We can write it as a vector: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321675" y="45021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(5-8)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8321675" y="61944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(5-9)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4025" y="4411663"/>
            <a:ext cx="173037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7525" y="5962650"/>
            <a:ext cx="4405313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92112" y="1482725"/>
            <a:ext cx="9070975" cy="313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             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8321675" y="66262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(5-12)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315912" y="1646237"/>
            <a:ext cx="9070975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312" y="1794744"/>
            <a:ext cx="7467600" cy="288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320675">
              <a:spcAft>
                <a:spcPts val="1425"/>
              </a:spcAft>
              <a:buSzPct val="4500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Weight  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 name given to the gravitational force that one body (like the Earth) exerts on an object </a:t>
            </a:r>
            <a:endParaRPr lang="en-US" sz="2400" dirty="0">
              <a:solidFill>
                <a:srgbClr val="000000"/>
              </a:solidFill>
            </a:endParaRP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 is a force measured in newtons (N)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 is directed downward towards the center</a:t>
            </a:r>
            <a:endParaRPr lang="en-US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2" y="4846637"/>
            <a:ext cx="655320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45" y="5442196"/>
            <a:ext cx="9271000" cy="122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B198E-C151-4787-87CE-38F7F1B74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93080B1-58D9-4355-8124-8EBBB713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1417637"/>
            <a:ext cx="9220200" cy="558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6BB11-178C-4EC6-AB09-2C1235412BB9}"/>
              </a:ext>
            </a:extLst>
          </p:cNvPr>
          <p:cNvSpPr txBox="1"/>
          <p:nvPr/>
        </p:nvSpPr>
        <p:spPr>
          <a:xfrm>
            <a:off x="925512" y="562712"/>
            <a:ext cx="36576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Mass  vs  Weight</a:t>
            </a:r>
          </a:p>
        </p:txBody>
      </p:sp>
    </p:spTree>
    <p:extLst>
      <p:ext uri="{BB962C8B-B14F-4D97-AF65-F5344CB8AC3E}">
        <p14:creationId xmlns:p14="http://schemas.microsoft.com/office/powerpoint/2010/main" val="167262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3233738"/>
            <a:ext cx="9358313" cy="141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Particular Forces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01089" y="1576198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normal force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If you are standing on a surface, the push back </a:t>
            </a:r>
            <a:r>
              <a:rPr lang="en-US" sz="2400" b="1" dirty="0">
                <a:solidFill>
                  <a:srgbClr val="000000"/>
                </a:solidFill>
              </a:rPr>
              <a:t>on</a:t>
            </a:r>
            <a:r>
              <a:rPr lang="en-US" sz="2400" dirty="0">
                <a:solidFill>
                  <a:srgbClr val="000000"/>
                </a:solidFill>
              </a:rPr>
              <a:t> you from the surface (due to deformation) is the normal force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Normal means perpendicular</a:t>
            </a:r>
          </a:p>
          <a:p>
            <a:pPr marL="879475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-320674" y="6984999"/>
            <a:ext cx="18827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5-7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25712" y="4330877"/>
            <a:ext cx="7391400" cy="3106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4BFF02-2F6D-4E43-B89F-FFEB41883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C935F-1B5D-4927-8F4C-4B2A9D3F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2" y="1570037"/>
            <a:ext cx="8458199" cy="3062287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D813F01-920D-42EB-B688-0329B51A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" y="4632324"/>
            <a:ext cx="8305800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When the elevator moves to the top the acceleration to be a positive. But when moving the elevator to the bottom of the acceleration to be negative.</a:t>
            </a:r>
            <a:endParaRPr lang="en-GB" altLang="en-US" dirty="0">
              <a:solidFill>
                <a:schemeClr val="tx1"/>
              </a:solidFill>
              <a:latin typeface="Lucida Console" panose="020B06090405040202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ucida Console" panose="020B0609040504020204" pitchFamily="49" charset="0"/>
                <a:cs typeface="Times New Roman" panose="02020603050405020304" pitchFamily="18" charset="0"/>
              </a:rPr>
              <a:t>              </a:t>
            </a:r>
          </a:p>
        </p:txBody>
      </p:sp>
      <p:pic>
        <p:nvPicPr>
          <p:cNvPr id="5" name="Picture 1" descr="http://www.hazemsakeek.com/Physics_Lectures/Mechanics/mechanicsimages/lect%20716.gif">
            <a:extLst>
              <a:ext uri="{FF2B5EF4-FFF2-40B4-BE49-F238E27FC236}">
                <a16:creationId xmlns:a16="http://schemas.microsoft.com/office/drawing/2014/main" id="{89B9BD3E-A501-4B11-9BCD-3AB6DF8B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0" y="5884209"/>
            <a:ext cx="6362701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5E7889-E2FB-4B05-9603-40036FDA7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3334484-2AAF-4D7B-B98A-C3BC96618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13285"/>
          <a:stretch/>
        </p:blipFill>
        <p:spPr>
          <a:xfrm>
            <a:off x="696912" y="1565606"/>
            <a:ext cx="7848600" cy="4946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04C11-9275-4A68-98DD-2CDA11BD9AF0}"/>
              </a:ext>
            </a:extLst>
          </p:cNvPr>
          <p:cNvSpPr txBox="1"/>
          <p:nvPr/>
        </p:nvSpPr>
        <p:spPr>
          <a:xfrm>
            <a:off x="468312" y="4270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0090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975979-A153-440A-A72E-7A1EC9A5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C5AB4D3-97E4-4E78-9DBC-775218C61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2" y="1722437"/>
            <a:ext cx="9340540" cy="5560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8E673-A7BF-4D12-A129-D3963FDDE758}"/>
              </a:ext>
            </a:extLst>
          </p:cNvPr>
          <p:cNvSpPr txBox="1"/>
          <p:nvPr/>
        </p:nvSpPr>
        <p:spPr>
          <a:xfrm>
            <a:off x="468312" y="4270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6155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74EB4F-0E1C-41D2-ACC5-4CE3BC7AB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3" name="Picture 177" descr="http://www.hazemsakeek.com/Physics_Lectures/Mechanics/mechanicsimages/lect%2077.gif">
            <a:extLst>
              <a:ext uri="{FF2B5EF4-FFF2-40B4-BE49-F238E27FC236}">
                <a16:creationId xmlns:a16="http://schemas.microsoft.com/office/drawing/2014/main" id="{8084B9FC-134C-4906-9DA6-E7B1ED44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1493837"/>
            <a:ext cx="4572000" cy="28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8389C-314C-473F-89E3-DE78FB61E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21" y="3724645"/>
            <a:ext cx="9407982" cy="34197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0C8829-C5AE-43A5-93C4-29ACDD40D6CC}"/>
              </a:ext>
            </a:extLst>
          </p:cNvPr>
          <p:cNvSpPr/>
          <p:nvPr/>
        </p:nvSpPr>
        <p:spPr>
          <a:xfrm>
            <a:off x="306387" y="1681350"/>
            <a:ext cx="50387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Two forces, </a:t>
            </a:r>
            <a:r>
              <a:rPr lang="en-GB" altLang="en-US" sz="2400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GB" altLang="en-US" sz="2400" b="1" baseline="-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GB" altLang="en-US" sz="2400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GB" altLang="en-US" sz="2400" b="1" baseline="-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act on a 5-kg mass. If </a:t>
            </a:r>
            <a:r>
              <a:rPr lang="en-GB" altLang="en-US" sz="2400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GB" altLang="en-US" sz="2400" b="1" baseline="-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=20 N and </a:t>
            </a:r>
            <a:r>
              <a:rPr lang="en-GB" altLang="en-US" sz="2400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GB" altLang="en-US" sz="2400" b="1" baseline="-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=15 N</a:t>
            </a:r>
            <a:r>
              <a:rPr lang="en-GB" altLang="en-US" sz="2400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find the acceleration in (a) and (b) of the Figure</a:t>
            </a:r>
            <a:endParaRPr lang="en-US" altLang="en-US" sz="2400" b="1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403B7-7A5E-4E57-A1B9-B190F3B40C48}"/>
              </a:ext>
            </a:extLst>
          </p:cNvPr>
          <p:cNvSpPr txBox="1"/>
          <p:nvPr/>
        </p:nvSpPr>
        <p:spPr>
          <a:xfrm>
            <a:off x="468312" y="427037"/>
            <a:ext cx="2286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00170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9DE9F6-8B46-4904-A180-B56558CCA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6FBF5-190E-426F-A50D-09410069166C}"/>
              </a:ext>
            </a:extLst>
          </p:cNvPr>
          <p:cNvSpPr/>
          <p:nvPr/>
        </p:nvSpPr>
        <p:spPr>
          <a:xfrm>
            <a:off x="239712" y="1570037"/>
            <a:ext cx="6634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Newton’s Third Law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6DFB74-3DD6-470B-A090-348FE6BF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86" y="3462881"/>
            <a:ext cx="9242425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6A4297-BE36-4C09-880A-A061F4A47F9D}"/>
              </a:ext>
            </a:extLst>
          </p:cNvPr>
          <p:cNvSpPr/>
          <p:nvPr/>
        </p:nvSpPr>
        <p:spPr>
          <a:xfrm>
            <a:off x="255990" y="2469841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3050" algn="ctr" defTabSz="914400" hangingPunct="1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altLang="en-US" sz="2400" i="1" dirty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“For every action there is an equal and opposite reaction”.</a:t>
            </a:r>
          </a:p>
        </p:txBody>
      </p:sp>
      <p:pic>
        <p:nvPicPr>
          <p:cNvPr id="10" name="Picture 2" descr="http://www.hazemsakeek.com/Physics_Lectures/Mechanics/mechanicsimages/lect%2079.gif">
            <a:extLst>
              <a:ext uri="{FF2B5EF4-FFF2-40B4-BE49-F238E27FC236}">
                <a16:creationId xmlns:a16="http://schemas.microsoft.com/office/drawing/2014/main" id="{C4035AF2-E9BF-49F8-BF78-A140F5EF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73" y="4870324"/>
            <a:ext cx="2530877" cy="56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9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2076979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5.01</a:t>
            </a:r>
            <a:r>
              <a:rPr lang="en-US" sz="2400" dirty="0">
                <a:solidFill>
                  <a:srgbClr val="000000"/>
                </a:solidFill>
              </a:rPr>
              <a:t>  Identify that a force is a vector quantity and thus has both magnitude and direction and also components.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5.02</a:t>
            </a:r>
            <a:r>
              <a:rPr lang="en-US" sz="2400" dirty="0">
                <a:solidFill>
                  <a:srgbClr val="000000"/>
                </a:solidFill>
              </a:rPr>
              <a:t>  Given two or more forces acting on the same particle, add the forces </a:t>
            </a:r>
            <a:r>
              <a:rPr lang="en-US" sz="2400" i="1" dirty="0">
                <a:solidFill>
                  <a:srgbClr val="000000"/>
                </a:solidFill>
              </a:rPr>
              <a:t>as vectors</a:t>
            </a:r>
            <a:r>
              <a:rPr lang="en-US" sz="2400" dirty="0">
                <a:solidFill>
                  <a:srgbClr val="000000"/>
                </a:solidFill>
              </a:rPr>
              <a:t> to get the net force.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5.03</a:t>
            </a:r>
            <a:r>
              <a:rPr lang="en-US" sz="2400" dirty="0">
                <a:solidFill>
                  <a:srgbClr val="000000"/>
                </a:solidFill>
              </a:rPr>
              <a:t>  Identify Newton's first and second laws of motion.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5.04</a:t>
            </a:r>
            <a:r>
              <a:rPr lang="en-US" sz="2400" dirty="0">
                <a:solidFill>
                  <a:srgbClr val="000000"/>
                </a:solidFill>
              </a:rPr>
              <a:t>  Identify inertial reference frames.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076978"/>
            <a:ext cx="4422775" cy="518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5.06</a:t>
            </a:r>
            <a:r>
              <a:rPr lang="en-US" sz="2400" dirty="0">
                <a:solidFill>
                  <a:srgbClr val="000000"/>
                </a:solidFill>
              </a:rPr>
              <a:t>  Apply the relationship between net force on an object, its mass, and the produced acceleration.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5.07	</a:t>
            </a:r>
            <a:r>
              <a:rPr lang="en-US" sz="2400" dirty="0">
                <a:solidFill>
                  <a:srgbClr val="000000"/>
                </a:solidFill>
              </a:rPr>
              <a:t>Identify that </a:t>
            </a:r>
            <a:r>
              <a:rPr lang="en-US" sz="2400" i="1" dirty="0">
                <a:solidFill>
                  <a:srgbClr val="000000"/>
                </a:solidFill>
              </a:rPr>
              <a:t>only</a:t>
            </a:r>
            <a:r>
              <a:rPr lang="en-US" sz="2400" dirty="0">
                <a:solidFill>
                  <a:srgbClr val="000000"/>
                </a:solidFill>
              </a:rPr>
              <a:t> external forces on an object can cause the object to accelerate.</a:t>
            </a:r>
          </a:p>
          <a:p>
            <a:pPr marL="428625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5.8 Identify Newton’s third law of motion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473307-1343-4585-993F-94518D6EC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9101AFA-7E1C-4EF5-ABFF-56C768CC6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" y="1726981"/>
            <a:ext cx="8153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parachute on a race car of weight 8820N opens at the end of a quarter-mile run when the car is travelling at 55 m/s.  What is the total retarding force required to stop the car in a distance of 1000 m in the event of a brake failure?</a:t>
            </a:r>
            <a:endParaRPr lang="en-GB" altLang="en-US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" name="Picture 2" descr="http://www.hazemsakeek.com/Physics_Lectures/Mechanics/mechanicsimages/lect%20720.gif">
            <a:extLst>
              <a:ext uri="{FF2B5EF4-FFF2-40B4-BE49-F238E27FC236}">
                <a16:creationId xmlns:a16="http://schemas.microsoft.com/office/drawing/2014/main" id="{07C6BE27-A9AC-41A3-9AC0-B8A54F88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2" y="3267757"/>
            <a:ext cx="5111750" cy="18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B0F0C84-4792-4C20-9DC5-41110CDB2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" y="4666375"/>
            <a:ext cx="85264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Low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Solution</a:t>
            </a:r>
            <a:endParaRPr lang="en-US" altLang="en-US" b="1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justLow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          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8820 N, 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9.8 m/s</a:t>
            </a:r>
            <a:r>
              <a:rPr lang="en-GB" altLang="en-US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, </a:t>
            </a:r>
            <a:r>
              <a:rPr lang="en-GB" altLang="en-US" b="1" i="1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en-GB" altLang="en-US" b="1" baseline="-3000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55 m/s, </a:t>
            </a:r>
            <a:r>
              <a:rPr lang="en-GB" altLang="en-US" b="1" i="1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en-GB" altLang="en-US" b="1" baseline="-3000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0, </a:t>
            </a:r>
            <a:r>
              <a:rPr lang="en-GB" altLang="en-US" b="1" i="1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b="1" baseline="-3000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b="1" baseline="-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1000 m</a:t>
            </a:r>
            <a:endParaRPr lang="en-US" altLang="en-US" b="1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+mn-cs"/>
            </a:endParaRPr>
          </a:p>
          <a:p>
            <a:pPr algn="justLow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          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W/g 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900 kg</a:t>
            </a:r>
            <a:endParaRPr lang="en-US" altLang="en-US" b="1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+mn-cs"/>
            </a:endParaRPr>
          </a:p>
          <a:p>
            <a:pPr algn="justLow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          </a:t>
            </a:r>
            <a:r>
              <a:rPr lang="en-GB" altLang="en-US" b="1" i="1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en-GB" altLang="en-US" b="1" baseline="-3000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GB" altLang="en-US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</a:t>
            </a:r>
            <a:r>
              <a:rPr lang="en-GB" altLang="en-US" b="1" baseline="-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</a:t>
            </a:r>
            <a:r>
              <a:rPr lang="en-GB" altLang="en-US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+ 2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b="1" baseline="-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),</a:t>
            </a:r>
            <a:endParaRPr lang="en-US" altLang="en-US" b="1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+mn-cs"/>
            </a:endParaRPr>
          </a:p>
          <a:p>
            <a:pPr algn="justLow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          0 = 55</a:t>
            </a:r>
            <a:r>
              <a:rPr lang="en-GB" altLang="en-US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+ 2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(1000),       giving         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-1.51 m/s</a:t>
            </a:r>
            <a:r>
              <a:rPr lang="en-GB" altLang="en-US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+mn-cs"/>
            </a:endParaRPr>
          </a:p>
          <a:p>
            <a:pPr algn="justLow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          </a:t>
            </a:r>
            <a:r>
              <a:rPr lang="en-GB" altLang="en-US" b="1" dirty="0" err="1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å</a:t>
            </a:r>
            <a:r>
              <a:rPr lang="en-GB" altLang="en-US" b="1" i="1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n-GB" altLang="en-US" b="1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(900 kg) (-1.51 m/s</a:t>
            </a:r>
            <a:r>
              <a:rPr lang="en-GB" altLang="en-US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=   -1.36 </a:t>
            </a:r>
            <a:r>
              <a:rPr lang="en-GB" altLang="en-US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´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10</a:t>
            </a:r>
            <a:r>
              <a:rPr lang="en-GB" altLang="en-US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N</a:t>
            </a:r>
            <a:endParaRPr lang="en-US" altLang="en-US" b="1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+mn-cs"/>
            </a:endParaRPr>
          </a:p>
          <a:p>
            <a:pPr algn="justLow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minus sign means that the force is a retarding force.</a:t>
            </a:r>
            <a:endParaRPr lang="en-GB" altLang="en-US" b="1" dirty="0">
              <a:solidFill>
                <a:prstClr val="black"/>
              </a:solidFill>
              <a:latin typeface="Lucida Console" panose="020B06090405040202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F01D1-8C0F-4131-80E4-09745AD7ABD9}"/>
              </a:ext>
            </a:extLst>
          </p:cNvPr>
          <p:cNvSpPr/>
          <p:nvPr/>
        </p:nvSpPr>
        <p:spPr>
          <a:xfrm>
            <a:off x="544512" y="419456"/>
            <a:ext cx="1450205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Example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8B67E8-C4FB-48E3-9069-8EA7CD9804DD}"/>
              </a:ext>
            </a:extLst>
          </p:cNvPr>
          <p:cNvSpPr/>
          <p:nvPr/>
        </p:nvSpPr>
        <p:spPr bwMode="auto">
          <a:xfrm>
            <a:off x="4278312" y="3358197"/>
            <a:ext cx="2819400" cy="843281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1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9D40F0-8623-4637-83C8-C16AE32ED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12B0A-7662-4674-8C2D-3BF9B7B6B80F}"/>
              </a:ext>
            </a:extLst>
          </p:cNvPr>
          <p:cNvSpPr/>
          <p:nvPr/>
        </p:nvSpPr>
        <p:spPr>
          <a:xfrm>
            <a:off x="784024" y="2027237"/>
            <a:ext cx="761385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 book rests on a table, exerting a downward force on the table. The reaction to this force is: 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A)  the force of the Earth on the book 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B)  the force of the table on the book 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C)  the force of the Earth on the table 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D)  the force of the book on the Earth 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E)  the inertia of the book 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Ans:  B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204BC-416B-440E-8304-0AE5A88CA43A}"/>
              </a:ext>
            </a:extLst>
          </p:cNvPr>
          <p:cNvSpPr txBox="1"/>
          <p:nvPr/>
        </p:nvSpPr>
        <p:spPr>
          <a:xfrm>
            <a:off x="784023" y="593442"/>
            <a:ext cx="16002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32870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Newtonian Mechanics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Forces are pushes or pulls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Forces cause acceleration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Force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Vector quantities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1 N = 1 kg m/s</a:t>
            </a:r>
            <a:r>
              <a:rPr lang="en-US" sz="2200" baseline="33000" dirty="0">
                <a:solidFill>
                  <a:srgbClr val="000000"/>
                </a:solidFill>
              </a:rPr>
              <a:t>2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Net force is the sum of all forces on a body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Newton's First Law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465138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If there is no net force on a body, the body remains at rest if it is initially at rest, or moves in a straight line at constant speed if it is in motion.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5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Mass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The characteristic that relates the body's acceleration to the net force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Scalar quantity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Newton's Second Law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Free-body diagram represents the forces on one object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149850" y="4160838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Newton's Third Law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Law of force-pairs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If there is a force </a:t>
            </a:r>
            <a:r>
              <a:rPr lang="en-US" sz="2200" b="1" dirty="0">
                <a:solidFill>
                  <a:srgbClr val="000000"/>
                </a:solidFill>
              </a:rPr>
              <a:t>by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>
                <a:solidFill>
                  <a:srgbClr val="000000"/>
                </a:solidFill>
              </a:rPr>
              <a:t>B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on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>
                <a:solidFill>
                  <a:srgbClr val="000000"/>
                </a:solidFill>
              </a:rPr>
              <a:t>C</a:t>
            </a:r>
            <a:r>
              <a:rPr lang="en-US" sz="2200" dirty="0">
                <a:solidFill>
                  <a:srgbClr val="000000"/>
                </a:solidFill>
              </a:rPr>
              <a:t>, then there is a force </a:t>
            </a:r>
            <a:r>
              <a:rPr lang="en-US" sz="2200" b="1" dirty="0">
                <a:solidFill>
                  <a:srgbClr val="000000"/>
                </a:solidFill>
              </a:rPr>
              <a:t>by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>
                <a:solidFill>
                  <a:srgbClr val="000000"/>
                </a:solidFill>
              </a:rPr>
              <a:t>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b="1" dirty="0">
                <a:solidFill>
                  <a:srgbClr val="000000"/>
                </a:solidFill>
              </a:rPr>
              <a:t>on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>
                <a:solidFill>
                  <a:srgbClr val="000000"/>
                </a:solidFill>
              </a:rPr>
              <a:t>B</a:t>
            </a:r>
            <a:r>
              <a:rPr lang="en-US" sz="22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03238" y="4160838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20713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Some Particular Forces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Weight:</a:t>
            </a:r>
          </a:p>
          <a:p>
            <a:pPr marL="465138" indent="-368300" eaLnBrk="1">
              <a:spcAft>
                <a:spcPts val="1425"/>
              </a:spcAft>
              <a:buClrTx/>
              <a:buFontTx/>
              <a:buNone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Normal force from a surface</a:t>
            </a:r>
          </a:p>
          <a:p>
            <a:pPr marL="465138" indent="-368300" eaLnBrk="1">
              <a:spcAft>
                <a:spcPts val="1425"/>
              </a:spcAft>
              <a:buSzPct val="60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>
                <a:solidFill>
                  <a:srgbClr val="000000"/>
                </a:solidFill>
              </a:rPr>
              <a:t>Friction along a surface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48663" y="21415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(5-1)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3768725" y="518477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(5-12)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5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pic>
        <p:nvPicPr>
          <p:cNvPr id="39945" name="Picture 8"/>
          <p:cNvPicPr>
            <a:picLocks noChangeAspect="1" noChangeArrowheads="1"/>
          </p:cNvPicPr>
          <p:nvPr/>
        </p:nvPicPr>
        <p:blipFill>
          <a:blip r:embed="rId3" cstate="print"/>
          <a:srcRect r="50848"/>
          <a:stretch>
            <a:fillRect/>
          </a:stretch>
        </p:blipFill>
        <p:spPr bwMode="auto">
          <a:xfrm>
            <a:off x="1974850" y="5087938"/>
            <a:ext cx="16827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238" y="1968500"/>
            <a:ext cx="2011362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150" y="6364288"/>
            <a:ext cx="2116138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8348663" y="646271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(5-15)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87312" y="1554163"/>
            <a:ext cx="9486901" cy="5883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u="sng" dirty="0">
                <a:solidFill>
                  <a:srgbClr val="000000"/>
                </a:solidFill>
              </a:rPr>
              <a:t>A </a:t>
            </a:r>
            <a:r>
              <a:rPr lang="en-US" sz="2800" b="1" u="sng" dirty="0">
                <a:solidFill>
                  <a:srgbClr val="000000"/>
                </a:solidFill>
              </a:rPr>
              <a:t>force</a:t>
            </a:r>
            <a:r>
              <a:rPr lang="en-US" sz="2800" u="sng" dirty="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Is a “push or pull” acting on an object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Causes acceleration</a:t>
            </a:r>
          </a:p>
          <a:p>
            <a:pPr marL="425450" lvl="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u="sng" dirty="0">
                <a:solidFill>
                  <a:srgbClr val="000000"/>
                </a:solidFill>
              </a:rPr>
              <a:t>Characteristics of forces: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Unit: N, the newton; 1 N = 1 kg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Acceleration of a mass is proportional to the exerted force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Forces are vectors</a:t>
            </a:r>
          </a:p>
          <a:p>
            <a:pPr marL="425450" lvl="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 u="sng" dirty="0">
                <a:solidFill>
                  <a:srgbClr val="000000"/>
                </a:solidFill>
              </a:rPr>
              <a:t>Net force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the </a:t>
            </a:r>
            <a:r>
              <a:rPr lang="en-US" sz="2800" i="1" dirty="0">
                <a:solidFill>
                  <a:srgbClr val="000000"/>
                </a:solidFill>
              </a:rPr>
              <a:t>vector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sum</a:t>
            </a:r>
            <a:r>
              <a:rPr lang="en-US" sz="2800" dirty="0">
                <a:solidFill>
                  <a:srgbClr val="000000"/>
                </a:solidFill>
              </a:rPr>
              <a:t> of all forces on an object</a:t>
            </a:r>
          </a:p>
          <a:p>
            <a:pPr marL="425450" lvl="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Principle of superposition for forces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 net force has the same impact as a single force with identical magnitude and direction</a:t>
            </a:r>
          </a:p>
          <a:p>
            <a:pPr marL="539750" lvl="1" indent="0">
              <a:spcAft>
                <a:spcPts val="1138"/>
              </a:spcAft>
              <a:buSzPct val="45000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>
                <a:solidFill>
                  <a:srgbClr val="000000"/>
                </a:solidFill>
              </a:rPr>
              <a:t>Generally, assume the ground is an inertial frame</a:t>
            </a:r>
          </a:p>
          <a:p>
            <a:pPr marL="881063" lvl="1" indent="-339725">
              <a:spcAft>
                <a:spcPts val="1138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119313"/>
            <a:ext cx="10080625" cy="452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03237" y="6760369"/>
            <a:ext cx="9070975" cy="54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17500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(c), (d), (e)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1597C3-5F08-4842-8E93-A987FBE7E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8AF02-41D6-4D32-BC27-FDB152BE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2" y="2713037"/>
            <a:ext cx="8230313" cy="304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C5099A-FCF5-4D48-AB4E-4F52BF6A83B1}"/>
              </a:ext>
            </a:extLst>
          </p:cNvPr>
          <p:cNvSpPr/>
          <p:nvPr/>
        </p:nvSpPr>
        <p:spPr>
          <a:xfrm>
            <a:off x="392112" y="1531623"/>
            <a:ext cx="8462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lang="en-US" altLang="en-US" sz="2800" dirty="0">
                <a:solidFill>
                  <a:prstClr val="black"/>
                </a:solidFill>
                <a:latin typeface="Liberation Sans Narrow" panose="020B0606020202030204" pitchFamily="34" charset="0"/>
                <a:ea typeface="ＭＳ Ｐゴシック" panose="020B0600070205080204" pitchFamily="34" charset="-128"/>
                <a:cs typeface="+mn-cs"/>
              </a:rPr>
              <a:t>Equal forces in opposite </a:t>
            </a:r>
          </a:p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lang="en-US" altLang="en-US" sz="2800" dirty="0">
                <a:solidFill>
                  <a:prstClr val="black"/>
                </a:solidFill>
                <a:latin typeface="Liberation Sans Narrow" panose="020B0606020202030204" pitchFamily="34" charset="0"/>
                <a:ea typeface="ＭＳ Ｐゴシック" panose="020B0600070205080204" pitchFamily="34" charset="-128"/>
                <a:cs typeface="+mn-cs"/>
              </a:rPr>
              <a:t>directions produce no motion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BCE6E-4115-4076-8ED5-D249C8B13674}"/>
              </a:ext>
            </a:extLst>
          </p:cNvPr>
          <p:cNvSpPr/>
          <p:nvPr/>
        </p:nvSpPr>
        <p:spPr>
          <a:xfrm>
            <a:off x="544512" y="5978151"/>
            <a:ext cx="97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lang="en-US" altLang="en-US" sz="28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Unequal opposing forces </a:t>
            </a:r>
          </a:p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lang="en-US" altLang="en-US" sz="28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produce an unbalanced force causing motion</a:t>
            </a:r>
          </a:p>
        </p:txBody>
      </p:sp>
    </p:spTree>
    <p:extLst>
      <p:ext uri="{BB962C8B-B14F-4D97-AF65-F5344CB8AC3E}">
        <p14:creationId xmlns:p14="http://schemas.microsoft.com/office/powerpoint/2010/main" val="54725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776D6-A3C3-4D50-A7C4-22B5F38E8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61C09E-424C-48D9-A8E1-51AA02D5B0A9}"/>
              </a:ext>
            </a:extLst>
          </p:cNvPr>
          <p:cNvSpPr/>
          <p:nvPr/>
        </p:nvSpPr>
        <p:spPr>
          <a:xfrm>
            <a:off x="409669" y="2636837"/>
            <a:ext cx="9126444" cy="281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lvl="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We will focus on Newton's three laws of motion: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Newtonian mechanics</a:t>
            </a:r>
            <a:r>
              <a:rPr lang="en-US" sz="2400" dirty="0">
                <a:solidFill>
                  <a:srgbClr val="000000"/>
                </a:solidFill>
              </a:rPr>
              <a:t> is valid for everyday situations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 is </a:t>
            </a:r>
            <a:r>
              <a:rPr lang="en-US" sz="2400" i="1" dirty="0">
                <a:solidFill>
                  <a:srgbClr val="00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valid for speeds which are an appreciable fraction of the speed of light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 is </a:t>
            </a:r>
            <a:r>
              <a:rPr lang="en-US" sz="2400" i="1" dirty="0">
                <a:solidFill>
                  <a:srgbClr val="00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valid for objects on the scale of atomic structure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Viewed as an approximation of general relativity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8B6F4-FC3E-41EB-9F7B-C8C6B6E91465}"/>
              </a:ext>
            </a:extLst>
          </p:cNvPr>
          <p:cNvSpPr/>
          <p:nvPr/>
        </p:nvSpPr>
        <p:spPr>
          <a:xfrm>
            <a:off x="1611312" y="1707999"/>
            <a:ext cx="9275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+mj-cs"/>
              </a:rPr>
              <a:t>NEWTON'S LAWS OF MOTION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81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Newton’s First Law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(law of inertia)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altLang="en-US" sz="2400" b="1" i="1" dirty="0">
                <a:solidFill>
                  <a:srgbClr val="3E3D2D"/>
                </a:solidFill>
                <a:latin typeface="Bookman Old Style" panose="02050604050505020204" pitchFamily="18" charset="0"/>
                <a:ea typeface="+mn-ea"/>
                <a:cs typeface="+mn-cs"/>
              </a:rPr>
              <a:t>“</a:t>
            </a:r>
            <a:r>
              <a:rPr lang="en-US" altLang="en-US" sz="2400" i="1" dirty="0">
                <a:solidFill>
                  <a:srgbClr val="3E3D2D"/>
                </a:solidFill>
                <a:latin typeface="Bookman Old Style" panose="02050604050505020204" pitchFamily="18" charset="0"/>
                <a:ea typeface="+mn-ea"/>
                <a:cs typeface="+mn-cs"/>
              </a:rPr>
              <a:t>An object at rest tends to stay at rest and an object in motion tends to stay in motion unless acted upon by an unbalanced force”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6274CD0-FDA5-4207-B536-5FD5E246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1" y="6005512"/>
            <a:ext cx="9275762" cy="1061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C192D-3CDB-421B-A78D-CB4938A6B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2" y="3578924"/>
            <a:ext cx="7696200" cy="2381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FE9C09-8C86-4926-8203-76B74AE27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838E56-ED71-4DEA-8C1F-25E47E477A88}"/>
              </a:ext>
            </a:extLst>
          </p:cNvPr>
          <p:cNvSpPr/>
          <p:nvPr/>
        </p:nvSpPr>
        <p:spPr>
          <a:xfrm>
            <a:off x="225424" y="1446213"/>
            <a:ext cx="9151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27432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INERTIA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 is a property of an object that describes </a:t>
            </a:r>
            <a:r>
              <a:rPr lang="en-US" sz="2400" kern="0" dirty="0">
                <a:solidFill>
                  <a:srgbClr val="3E3D2D"/>
                </a:solidFill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the tendency of the object to remain at rest or, if moving, to continue its motion</a:t>
            </a:r>
            <a:r>
              <a:rPr lang="en-US" sz="2400" kern="0" dirty="0">
                <a:solidFill>
                  <a:srgbClr val="3E3D2D"/>
                </a:solidFill>
                <a:latin typeface="+mj-lt"/>
                <a:ea typeface="+mn-ea"/>
                <a:cs typeface="+mn-cs"/>
              </a:rPr>
              <a:t>.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6BB505-93BD-4B86-B1A7-74D08DACBAEC}"/>
              </a:ext>
            </a:extLst>
          </p:cNvPr>
          <p:cNvSpPr/>
          <p:nvPr/>
        </p:nvSpPr>
        <p:spPr>
          <a:xfrm>
            <a:off x="228787" y="2536373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n-US" altLang="zh-CN" sz="2400" dirty="0">
                <a:solidFill>
                  <a:srgbClr val="3E3D2D"/>
                </a:solidFill>
                <a:latin typeface="+mj-lt"/>
                <a:ea typeface="宋体" pitchFamily="-107" charset="-122"/>
                <a:cs typeface="+mn-cs"/>
              </a:rPr>
              <a:t>more mass means more Inertia.</a:t>
            </a:r>
            <a:endParaRPr lang="en-US" sz="2400" dirty="0">
              <a:solidFill>
                <a:srgbClr val="3E3D2D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43476F3-07E0-4ADF-9CDC-87BC7DF8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266773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2pPr>
            <a:lvl3pPr eaLnBrk="0" hangingPunct="0"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3pPr>
            <a:lvl4pPr eaLnBrk="0" hangingPunct="0"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4pPr>
            <a:lvl5pPr eaLnBrk="0" hangingPunct="0"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Lucida Console" pitchFamily="-107" charset="0"/>
                <a:ea typeface="ＭＳ Ｐゴシック" pitchFamily="-107" charset="-128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Garamond" pitchFamily="-107" charset="0"/>
                <a:cs typeface="+mn-cs"/>
              </a:rPr>
              <a:t>What is this unbalanced force that acts on an object in motion?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74629-8FB5-45E0-83C3-55943C821EE0}"/>
              </a:ext>
            </a:extLst>
          </p:cNvPr>
          <p:cNvSpPr/>
          <p:nvPr/>
        </p:nvSpPr>
        <p:spPr>
          <a:xfrm>
            <a:off x="0" y="5188367"/>
            <a:ext cx="5048177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5450" lvl="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b="1" u="sng" dirty="0">
                <a:solidFill>
                  <a:srgbClr val="000000"/>
                </a:solidFill>
              </a:rPr>
              <a:t>Frictional force</a:t>
            </a:r>
            <a:r>
              <a:rPr lang="en-US" sz="2800" u="sng" dirty="0">
                <a:solidFill>
                  <a:srgbClr val="000000"/>
                </a:solidFill>
              </a:rPr>
              <a:t> or </a:t>
            </a:r>
            <a:r>
              <a:rPr lang="en-US" sz="2800" b="1" u="sng" dirty="0">
                <a:solidFill>
                  <a:srgbClr val="000000"/>
                </a:solidFill>
              </a:rPr>
              <a:t>friction</a:t>
            </a:r>
            <a:r>
              <a:rPr lang="en-US" sz="2800" u="sng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A5874-FBE3-4334-B256-76240A077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7"/>
          <a:stretch/>
        </p:blipFill>
        <p:spPr>
          <a:xfrm>
            <a:off x="2341219" y="3082021"/>
            <a:ext cx="4248150" cy="946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88736E-6666-46F5-BC3E-4D7844C59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077" y="5043448"/>
            <a:ext cx="3221758" cy="2001215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5BDB63-FE74-49DF-917E-FA7C4CD57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 b="60673"/>
          <a:stretch/>
        </p:blipFill>
        <p:spPr>
          <a:xfrm>
            <a:off x="123575" y="5761061"/>
            <a:ext cx="5329237" cy="13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5-1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First and Second Laws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20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5450" indent="-320675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800" u="sng" dirty="0">
                <a:solidFill>
                  <a:srgbClr val="000000"/>
                </a:solidFill>
              </a:rPr>
              <a:t>What is mass?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“the mass of a body is the characteristic that relates a force on the body to the resulting acceleration”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 is a measure of a body’s resistance to a change in motion (change in velocity)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It is </a:t>
            </a:r>
            <a:r>
              <a:rPr lang="en-US" sz="2400" i="1" dirty="0">
                <a:solidFill>
                  <a:srgbClr val="00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the same as weight, density, size etc.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 is inversely proportional to acceleration</a:t>
            </a: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25450" indent="-320675">
              <a:spcAft>
                <a:spcPts val="1425"/>
              </a:spcAft>
              <a:buClrTx/>
              <a:buSzPct val="45000"/>
              <a:buFontTx/>
              <a:buNone/>
              <a:tabLst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03238" y="4751388"/>
            <a:ext cx="9070975" cy="200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5A9238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  Apply an 8.0 N force to various bodies: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Mass: 1kg → acceleration: 8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Mass: 2kg → acceleration: 4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Mass: 0.5kg → acceleration: 16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</a:p>
          <a:p>
            <a:pPr marL="879475" lvl="1" indent="-339725">
              <a:spcAft>
                <a:spcPts val="1138"/>
              </a:spcAft>
              <a:buSzPct val="45000"/>
              <a:buFont typeface="Courier New" pitchFamily="49" charset="0"/>
              <a:buChar char="o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Acceleration: 2 m/s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→ mass: 4 kg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CF89C8B-E7C4-41EA-85F3-98A878B1C6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4F0922-9A61-4CB7-8218-40D79C494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740E7D-170F-4169-AE8B-350C73CD729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1314</Words>
  <Application>Microsoft Office PowerPoint</Application>
  <PresentationFormat>Custom</PresentationFormat>
  <Paragraphs>187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ＭＳ Ｐゴシック</vt:lpstr>
      <vt:lpstr>宋体</vt:lpstr>
      <vt:lpstr>宋体</vt:lpstr>
      <vt:lpstr>Arial</vt:lpstr>
      <vt:lpstr>Bookman Old Style</vt:lpstr>
      <vt:lpstr>Calibri</vt:lpstr>
      <vt:lpstr>Courier New</vt:lpstr>
      <vt:lpstr>DejaVu Sans</vt:lpstr>
      <vt:lpstr>Garamond</vt:lpstr>
      <vt:lpstr>Liberation Sans Narrow</vt:lpstr>
      <vt:lpstr>Liberation Serif</vt:lpstr>
      <vt:lpstr>Lucida Console</vt:lpstr>
      <vt:lpstr>Symbol</vt:lpstr>
      <vt:lpstr>Times New Roman</vt:lpstr>
      <vt:lpstr>WenQuanYi Micro Hei</vt:lpstr>
      <vt:lpstr>Wingdings</vt:lpstr>
      <vt:lpstr>Wingdings 2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Ch5 - Force and Motion-I</dc:title>
  <dc:creator>Erik Stayton</dc:creator>
  <cp:lastModifiedBy>nermeena1234@outlook.com</cp:lastModifiedBy>
  <cp:revision>139</cp:revision>
  <cp:lastPrinted>1601-01-01T00:00:00Z</cp:lastPrinted>
  <dcterms:created xsi:type="dcterms:W3CDTF">2013-02-14T18:28:02Z</dcterms:created>
  <dcterms:modified xsi:type="dcterms:W3CDTF">2018-02-21T10:18:14Z</dcterms:modified>
</cp:coreProperties>
</file>