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7" r:id="rId3"/>
    <p:sldId id="311" r:id="rId4"/>
    <p:sldId id="313" r:id="rId5"/>
    <p:sldId id="312" r:id="rId6"/>
    <p:sldId id="296" r:id="rId7"/>
    <p:sldId id="297" r:id="rId8"/>
    <p:sldId id="258" r:id="rId9"/>
    <p:sldId id="298" r:id="rId10"/>
    <p:sldId id="299" r:id="rId11"/>
    <p:sldId id="300" r:id="rId12"/>
    <p:sldId id="301" r:id="rId13"/>
    <p:sldId id="302" r:id="rId14"/>
    <p:sldId id="303" r:id="rId15"/>
    <p:sldId id="304" r:id="rId16"/>
    <p:sldId id="305" r:id="rId17"/>
    <p:sldId id="306" r:id="rId18"/>
    <p:sldId id="268" r:id="rId19"/>
    <p:sldId id="314" r:id="rId20"/>
    <p:sldId id="307" r:id="rId21"/>
    <p:sldId id="308" r:id="rId22"/>
    <p:sldId id="309" r:id="rId23"/>
    <p:sldId id="310" r:id="rId24"/>
    <p:sldId id="315" r:id="rId25"/>
    <p:sldId id="316" r:id="rId26"/>
    <p:sldId id="266" r:id="rId27"/>
    <p:sldId id="267" r:id="rId28"/>
    <p:sldId id="269" r:id="rId29"/>
    <p:sldId id="270" r:id="rId30"/>
    <p:sldId id="271" r:id="rId31"/>
    <p:sldId id="272" r:id="rId32"/>
    <p:sldId id="273" r:id="rId33"/>
    <p:sldId id="274" r:id="rId34"/>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88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DF15E7A-EDA1-4195-BB50-5891B41B3036}" type="datetimeFigureOut">
              <a:rPr lang="ar-EG" smtClean="0"/>
              <a:t>12/11/1437</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BE5B9DF5-F4DF-4BCA-B124-4FFCC3D21E2D}"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F15E7A-EDA1-4195-BB50-5891B41B3036}" type="datetimeFigureOut">
              <a:rPr lang="ar-EG" smtClean="0"/>
              <a:t>12/11/1437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F15E7A-EDA1-4195-BB50-5891B41B3036}" type="datetimeFigureOut">
              <a:rPr lang="ar-EG" smtClean="0"/>
              <a:t>12/11/1437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F15E7A-EDA1-4195-BB50-5891B41B3036}" type="datetimeFigureOut">
              <a:rPr lang="ar-EG" smtClean="0"/>
              <a:t>12/11/1437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DF15E7A-EDA1-4195-BB50-5891B41B3036}" type="datetimeFigureOut">
              <a:rPr lang="ar-EG" smtClean="0"/>
              <a:t>12/11/1437</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E5B9DF5-F4DF-4BCA-B124-4FFCC3D21E2D}"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F15E7A-EDA1-4195-BB50-5891B41B3036}" type="datetimeFigureOut">
              <a:rPr lang="ar-EG" smtClean="0"/>
              <a:t>12/11/1437</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F15E7A-EDA1-4195-BB50-5891B41B3036}" type="datetimeFigureOut">
              <a:rPr lang="ar-EG" smtClean="0"/>
              <a:t>12/11/1437</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F15E7A-EDA1-4195-BB50-5891B41B3036}" type="datetimeFigureOut">
              <a:rPr lang="ar-EG" smtClean="0"/>
              <a:t>12/11/1437</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15E7A-EDA1-4195-BB50-5891B41B3036}" type="datetimeFigureOut">
              <a:rPr lang="ar-EG" smtClean="0"/>
              <a:t>12/11/1437</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F15E7A-EDA1-4195-BB50-5891B41B3036}" type="datetimeFigureOut">
              <a:rPr lang="ar-EG" smtClean="0"/>
              <a:t>12/11/1437</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E5B9DF5-F4DF-4BCA-B124-4FFCC3D21E2D}"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DF15E7A-EDA1-4195-BB50-5891B41B3036}" type="datetimeFigureOut">
              <a:rPr lang="ar-EG" smtClean="0"/>
              <a:t>12/11/1437</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BE5B9DF5-F4DF-4BCA-B124-4FFCC3D21E2D}" type="slidenum">
              <a:rPr lang="ar-EG" smtClean="0"/>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DF15E7A-EDA1-4195-BB50-5891B41B3036}" type="datetimeFigureOut">
              <a:rPr lang="ar-EG" smtClean="0"/>
              <a:t>12/11/1437</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E5B9DF5-F4DF-4BCA-B124-4FFCC3D21E2D}" type="slidenum">
              <a:rPr lang="ar-EG" smtClean="0"/>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EG" sz="8000" b="1" dirty="0" smtClean="0">
                <a:solidFill>
                  <a:schemeClr val="tx1"/>
                </a:solidFill>
              </a:rPr>
              <a:t>المحاضره الثانيه</a:t>
            </a:r>
            <a:endParaRPr lang="ar-EG" sz="8000" b="1" dirty="0">
              <a:solidFill>
                <a:schemeClr val="tx1"/>
              </a:solidFill>
            </a:endParaRPr>
          </a:p>
        </p:txBody>
      </p:sp>
      <p:sp>
        <p:nvSpPr>
          <p:cNvPr id="3" name="Subtitle 2"/>
          <p:cNvSpPr>
            <a:spLocks noGrp="1"/>
          </p:cNvSpPr>
          <p:nvPr>
            <p:ph type="subTitle" idx="1"/>
          </p:nvPr>
        </p:nvSpPr>
        <p:spPr/>
        <p:txBody>
          <a:bodyPr>
            <a:normAutofit/>
          </a:bodyPr>
          <a:lstStyle/>
          <a:p>
            <a:r>
              <a:rPr lang="ar-EG" sz="6600" b="1" dirty="0" smtClean="0">
                <a:solidFill>
                  <a:schemeClr val="bg1"/>
                </a:solidFill>
              </a:rPr>
              <a:t>انتاج الشتلات وطرق الاكثار</a:t>
            </a:r>
          </a:p>
          <a:p>
            <a:endParaRPr lang="ar-EG" sz="4400" b="1" dirty="0"/>
          </a:p>
        </p:txBody>
      </p:sp>
    </p:spTree>
    <p:extLst>
      <p:ext uri="{BB962C8B-B14F-4D97-AF65-F5344CB8AC3E}">
        <p14:creationId xmlns:p14="http://schemas.microsoft.com/office/powerpoint/2010/main" val="2365087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ar-EG" b="1" dirty="0"/>
              <a:t>البرعم الطرفى ( الجمارة ) ويقرط الجريد المتبقى إلى حوالى نصف طوله ثم يربط ربطاً هيناً قرب الطرف حتى لايعيق عملية التقليع . </a:t>
            </a:r>
          </a:p>
          <a:p>
            <a:r>
              <a:rPr lang="ar-EG" b="1" dirty="0"/>
              <a:t>يقلم الكرناف السفلى بدقة بحيث لايترك منه شيئاً حول الساق . </a:t>
            </a:r>
          </a:p>
          <a:p>
            <a:r>
              <a:rPr lang="ar-EG" b="1" dirty="0"/>
              <a:t>يزاح التراب من حول الفسيلة المراد فصلها حتى يظهر مكان اتصالها بالأم ( السلعة أو الفطامة ) ثم يكشف عن قاعدة الفسيلة . </a:t>
            </a:r>
          </a:p>
          <a:p>
            <a:r>
              <a:rPr lang="ar-EG" b="1" dirty="0"/>
              <a:t>يؤتى بالعتلة ( آلة حادة تشبه من طرفها الأزميل وقمتها غليظة بطول حوالى متر ) توضع بين الأم والفسيلة ثم يضرب عليها بعتلة أو مطرقة ثقيلة من الخشب حتى تنفصل الفسيلة عن الأم مع جزء من الجذور وقد يقوم العامل المدرب برفع العتلة بيديه ويهوى بها على منطقة الاتصال ويكرر الضرب حتى يتم قطع الفطامة وكلما تم الفصل بعدد أقل من الضربات كلمادل ذلك على مهارة العامل . </a:t>
            </a:r>
          </a:p>
          <a:p>
            <a:r>
              <a:rPr lang="ar-EG" b="1" dirty="0"/>
              <a:t>عندما تقارب الفسيلة على الإنفصال فعلى أحد العاملين أن يتلقاها برفق حتى لاتسقط على الأرض فترتطم بها والذى قد يؤدى إلى حدوث شروخ أو رضوض بالجمارة . </a:t>
            </a:r>
          </a:p>
          <a:p>
            <a:r>
              <a:rPr lang="ar-EG" b="1" dirty="0"/>
              <a:t>تنظف الجذور القديمة بعد انفصال الفسيلة كما تزال الجذور المجروحة أو المهشمة وتقصر الجذور الباقية . </a:t>
            </a:r>
          </a:p>
          <a:p>
            <a:r>
              <a:rPr lang="ar-EG" b="1" dirty="0"/>
              <a:t>يجب أن يتم النقل برفق وحذر خوفاً على الجمارة وأن تلف بشكل مناسب ( خيش أو قش أرز أو أكياب ) يحمى قمتها من الجفاف قبل أو بعد اللفصل</a:t>
            </a:r>
          </a:p>
          <a:p>
            <a:endParaRPr lang="ar-EG" b="1" dirty="0"/>
          </a:p>
          <a:p>
            <a:endParaRPr lang="ar-EG" b="1" dirty="0"/>
          </a:p>
          <a:p>
            <a:endParaRPr lang="ar-EG" dirty="0"/>
          </a:p>
        </p:txBody>
      </p:sp>
    </p:spTree>
    <p:extLst>
      <p:ext uri="{BB962C8B-B14F-4D97-AF65-F5344CB8AC3E}">
        <p14:creationId xmlns:p14="http://schemas.microsoft.com/office/powerpoint/2010/main" val="3473085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الفصل الجزئي</a:t>
            </a:r>
            <a:endParaRPr lang="ar-EG" dirty="0"/>
          </a:p>
        </p:txBody>
      </p:sp>
      <p:sp>
        <p:nvSpPr>
          <p:cNvPr id="3" name="Content Placeholder 2"/>
          <p:cNvSpPr>
            <a:spLocks noGrp="1"/>
          </p:cNvSpPr>
          <p:nvPr>
            <p:ph idx="1"/>
          </p:nvPr>
        </p:nvSpPr>
        <p:spPr/>
        <p:txBody>
          <a:bodyPr>
            <a:normAutofit fontScale="92500" lnSpcReduction="20000"/>
          </a:bodyPr>
          <a:lstStyle/>
          <a:p>
            <a:pPr marL="0" indent="0">
              <a:buNone/>
            </a:pPr>
            <a:endParaRPr lang="ar-EG" b="1" dirty="0"/>
          </a:p>
          <a:p>
            <a:r>
              <a:rPr lang="ar-EG" b="1" dirty="0"/>
              <a:t>فى حالة الفسائل الكبيرةالحجم نسبياً ( أطوال من 2 - 1 متر ) من الأفضل أن يتم فصلها بطريقة تدريجية ( فصل جزئى ) حيث يتم فصلها مبدئياً فى الخريف ثم استكمال الفصل فى أوائل الربيع وبذلك تكون الخلفة قد استقلت عن الأم استقلالاً نصف كامل بما انتجته من جذور عرضية عند منطقة الفصل ويساعد ذلك على رفع نسبة نجاح الفسيلة بعد فصلها عن الأم وزراعتها مستقلة فى المكان المستديم . </a:t>
            </a:r>
          </a:p>
          <a:p>
            <a:pPr marL="0" indent="0">
              <a:buNone/>
            </a:pPr>
            <a:endParaRPr lang="ar-EG" b="1" dirty="0"/>
          </a:p>
          <a:p>
            <a:r>
              <a:rPr lang="ar-EG" b="1" dirty="0"/>
              <a:t>ويفضل تعقيم منطقة الجرح بأحد المبيدات الفطرية حتى لاتكون عرضة للإصابة بالفطريات خاصة فطر الدبلوديا أو غيره. </a:t>
            </a:r>
          </a:p>
          <a:p>
            <a:r>
              <a:rPr lang="ar-EG" b="1" dirty="0"/>
              <a:t>الاستفادة من الراكوب ( الفسائل الهوائية ) فى الإكثار </a:t>
            </a:r>
          </a:p>
          <a:p>
            <a:r>
              <a:rPr lang="ar-EG" b="1" dirty="0"/>
              <a:t>أما الفسائل التى تخرج على الجذع فى إبط الأوراق بعيدة عن سطح الأرض فتسمى </a:t>
            </a:r>
            <a:r>
              <a:rPr lang="ar-EG" b="1" dirty="0" smtClean="0"/>
              <a:t>الركوب او الطواعين</a:t>
            </a:r>
            <a:endParaRPr lang="ar-EG" b="1" dirty="0"/>
          </a:p>
          <a:p>
            <a:endParaRPr lang="ar-EG" dirty="0"/>
          </a:p>
          <a:p>
            <a:endParaRPr lang="ar-EG" dirty="0"/>
          </a:p>
          <a:p>
            <a:endParaRPr lang="ar-EG" dirty="0"/>
          </a:p>
        </p:txBody>
      </p:sp>
    </p:spTree>
    <p:extLst>
      <p:ext uri="{BB962C8B-B14F-4D97-AF65-F5344CB8AC3E}">
        <p14:creationId xmlns:p14="http://schemas.microsoft.com/office/powerpoint/2010/main" val="734045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dirty="0" smtClean="0"/>
              <a:t>تجهيز وغرس الفسائل فى المشتل</a:t>
            </a:r>
            <a:endParaRPr lang="ar-EG" dirty="0"/>
          </a:p>
        </p:txBody>
      </p:sp>
      <p:sp>
        <p:nvSpPr>
          <p:cNvPr id="3" name="Content Placeholder 2"/>
          <p:cNvSpPr>
            <a:spLocks noGrp="1"/>
          </p:cNvSpPr>
          <p:nvPr>
            <p:ph idx="1"/>
          </p:nvPr>
        </p:nvSpPr>
        <p:spPr>
          <a:xfrm>
            <a:off x="395536" y="1844824"/>
            <a:ext cx="8229600" cy="4309939"/>
          </a:xfrm>
        </p:spPr>
        <p:txBody>
          <a:bodyPr>
            <a:noAutofit/>
          </a:bodyPr>
          <a:lstStyle/>
          <a:p>
            <a:pPr marL="68580" indent="0">
              <a:buNone/>
            </a:pPr>
            <a:r>
              <a:rPr lang="ar-EG" b="1" dirty="0" smtClean="0"/>
              <a:t>عد </a:t>
            </a:r>
            <a:r>
              <a:rPr lang="ar-EG" b="1" dirty="0"/>
              <a:t>اختيار الفسائل الجيدة للأصناف المرغوبة يجب الإسراع فى غرسها بالمشتل على أبعاد 2 * 1 متر وتجهز جور الزراعة بقطر لايقل عن 50 سم وبعمق 50 سم وتترك معرضة للشمس والهواء للعمل على موت الكائنات الحية الدقيقة الضارة ويفضل تعقيم أرض المشتل إما شمسياً أو باستخدام بعض الغازات التى تقتل بذور الحشائش والكائنات المرضية الأخرى ، وفى حالة الأراضى الثقيلة أو الرملية يوضع بالجورة كمية مناسبة من التربة المتوسطة القوام ثم تزرع الفسائل بحيث يكون أكبر قطر لقاعدتها موازياً </a:t>
            </a:r>
            <a:r>
              <a:rPr lang="ar-EG" b="1" dirty="0" smtClean="0"/>
              <a:t>لسطح</a:t>
            </a:r>
            <a:endParaRPr lang="ar-EG" b="1" dirty="0"/>
          </a:p>
        </p:txBody>
      </p:sp>
    </p:spTree>
    <p:extLst>
      <p:ext uri="{BB962C8B-B14F-4D97-AF65-F5344CB8AC3E}">
        <p14:creationId xmlns:p14="http://schemas.microsoft.com/office/powerpoint/2010/main" val="207575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ar-EG" sz="2800" b="1" dirty="0" smtClean="0"/>
              <a:t>التربة وتثبت التربة جيداً حول قاعدتها ويعتبر العمق الذى تزرع عليه الفسائل ذات أهمية كبيرة فى نجاحها فإذا زرعت الفسيلة سطحية أدى ذلك إلى قلقلتها بالهواء وموتها وإذا زرعت عميقة عما ينبغى فإن ذلك قد يعرض البرعم الطرفى ( الجمارة ) للرطوبة والتلوث بالفطريات والتعفن ويفضل أن تزرع الفسيلة بميل قليل فى اتجاه عكس الرياح حتى تكون الفسيلة أقل تعرضاً لتأثير الرياح وبعد مدة تجعلها الرياح فى اتجاه مستقيم وبعد الزراعة تلف الأوراق بالقش الجاف أو الحصير لحمايتها من حرارة الشمس أو البرد إلى أن تتكون الأوراق الجديدة .   </a:t>
            </a:r>
            <a:endParaRPr lang="ar-EG" sz="2800" dirty="0"/>
          </a:p>
        </p:txBody>
      </p:sp>
    </p:spTree>
    <p:extLst>
      <p:ext uri="{BB962C8B-B14F-4D97-AF65-F5344CB8AC3E}">
        <p14:creationId xmlns:p14="http://schemas.microsoft.com/office/powerpoint/2010/main" val="1411343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ar-EG" sz="2800" b="1" dirty="0" smtClean="0"/>
              <a:t>  ويجب موالاة الفسائل بالرى المعتدل حيث تعتبر عملية الرى من أهم العوامل المحددة لنجاح الفسائل فى المشتل ويفضل أن يتم الرى بالمشتل باستخدام تقنية الرى بالتنقيط حيث أعطت نسبة نجاح عالية جداً كما يجب الاهتمام بالعزيق ومقاومة الحشائش ولاتحتاج الفسائل غالباً إلى إضافة أى أسمدة كيماوية خلال الثلاثة شهور الأولى على الأقل ويمكن بعد ذلك إضافة كمية محدودة من السماد الآزوتى ( حوالى 50 جم يوريا ) للفسيلة الواحدة .وغالباً تبدأ الفسائل فى إخراج جذور بعد حوالى أسبوعين من زراعتها ومثل تلك الفسائل تظل خضراء وتبدأ فى النمو وقد لاتخرج جذور لبعض الفسائل مما يؤدى إلى جفافها وموتها</a:t>
            </a:r>
          </a:p>
        </p:txBody>
      </p:sp>
    </p:spTree>
    <p:extLst>
      <p:ext uri="{BB962C8B-B14F-4D97-AF65-F5344CB8AC3E}">
        <p14:creationId xmlns:p14="http://schemas.microsoft.com/office/powerpoint/2010/main" val="31067814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r>
              <a:rPr lang="ar-EG" sz="11200" b="1" dirty="0" smtClean="0"/>
              <a:t>وللتأكد من وضع الفسيلة يفحص قلبها الجاف برفق فيشد شداً خفيفاً فإذا انخلع بسهولة فهذا يعنى أن الفسيلة قد ماتت إلا إذا كانت حول قاعدتها خلفات صغيرة فتترك لتحل محل الفسيلة الأصلية وقد تظل بعض الفسائل خضراء لفترة طويلة تموت بعدها لفشلها فى تكوين جذور ، لذلك لايمكن الحكم على نجاح الفسيلة بلونها الأخضر فقط ويجب موالاة هذه الفسائل بعمليات الخدمة وعدم التسرع بإزالتها </a:t>
            </a:r>
          </a:p>
          <a:p>
            <a:r>
              <a:rPr lang="ar-EG" sz="11200" b="1" dirty="0" smtClean="0"/>
              <a:t>ويمكن تلخيص أهم أسباب فشل وموت الفسائل فى المشتل للأسباب الآتية : </a:t>
            </a:r>
            <a:endParaRPr lang="ar-EG" sz="11200" b="1" dirty="0"/>
          </a:p>
          <a:p>
            <a:r>
              <a:rPr lang="ar-EG" sz="11200" b="1" dirty="0" smtClean="0"/>
              <a:t>1- استخدام فسائل غير مكتملة النضج وصغيرة الحجم</a:t>
            </a:r>
          </a:p>
          <a:p>
            <a:r>
              <a:rPr lang="ar-EG" sz="11200" b="1" dirty="0"/>
              <a:t>2</a:t>
            </a:r>
            <a:r>
              <a:rPr lang="ar-EG" sz="11200" b="1" dirty="0" smtClean="0"/>
              <a:t>- عدم وجود مجموع جذرى بكمية كافية للفسيلة أو وجود تجويف بمنطقة القطع . </a:t>
            </a:r>
          </a:p>
        </p:txBody>
      </p:sp>
    </p:spTree>
    <p:extLst>
      <p:ext uri="{BB962C8B-B14F-4D97-AF65-F5344CB8AC3E}">
        <p14:creationId xmlns:p14="http://schemas.microsoft.com/office/powerpoint/2010/main" val="16350296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ar-EG" sz="2800" b="1" dirty="0" smtClean="0"/>
              <a:t>3-  الإهمال فى رى الفسائل ووقايتها بعد الزراعة . </a:t>
            </a:r>
          </a:p>
          <a:p>
            <a:r>
              <a:rPr lang="ar-EG" sz="2800" b="1" dirty="0" smtClean="0"/>
              <a:t>4- عدم العناية بتداول الفسائل من وقت فصلها إلى زراعتها بالمشتل وتعرضها للصدمات أو التأخر فى زراعتها . </a:t>
            </a:r>
          </a:p>
          <a:p>
            <a:r>
              <a:rPr lang="ar-EG" sz="2800" b="1" dirty="0"/>
              <a:t>5</a:t>
            </a:r>
            <a:r>
              <a:rPr lang="ar-EG" sz="2800" b="1" dirty="0" smtClean="0"/>
              <a:t> - مهاجمة الفطريات والكائنات الدقيقة للمناطق المجروحة ِقاعدة الفسيلة وعدم اختيار الأراضى النظيفة أو استخدام المطهرات لتطهير قاعدة الفسيلة </a:t>
            </a:r>
          </a:p>
          <a:p>
            <a:r>
              <a:rPr lang="ar-EG" sz="2800" b="1" dirty="0"/>
              <a:t>6</a:t>
            </a:r>
            <a:r>
              <a:rPr lang="ar-EG" sz="2800" b="1" dirty="0" smtClean="0"/>
              <a:t> - الإصابة الشديدة لقمة الفسيلة بالحشرات القشرية أو البق الدقيقى أو أى إصابات مرضية أو حشرية شديدة </a:t>
            </a:r>
          </a:p>
          <a:p>
            <a:r>
              <a:rPr lang="ar-EG" sz="2800" b="1" dirty="0"/>
              <a:t>7</a:t>
            </a:r>
            <a:r>
              <a:rPr lang="ar-EG" sz="2800" b="1" dirty="0" smtClean="0"/>
              <a:t>- الزراعة السطحية التى تعرض الفسيلة للجفاف أو الزراعة العميقة التى تسبب ابتلال وتلوث وموت القمة النامية . </a:t>
            </a:r>
          </a:p>
        </p:txBody>
      </p:sp>
    </p:spTree>
    <p:extLst>
      <p:ext uri="{BB962C8B-B14F-4D97-AF65-F5344CB8AC3E}">
        <p14:creationId xmlns:p14="http://schemas.microsoft.com/office/powerpoint/2010/main" val="42503543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ar-EG" sz="2800" b="1" dirty="0" smtClean="0"/>
              <a:t>8- يتوقف درجة النجاح أيضاً على الصنف نفسه ففسائل بعض الأصناف تكون جذورها أسهل من فسائل أصناف أخرى . </a:t>
            </a:r>
          </a:p>
          <a:p>
            <a:r>
              <a:rPr lang="ar-EG" sz="2800" b="1" dirty="0" smtClean="0"/>
              <a:t>9 - وجد أن الفسائل المفصولة من نخيل بعلى ( لايروى ) تكون أكثر نجاحاً من تلك المفصولة من نخيل مروى وقد يرجع ذلك إلى قوة المجموع الجذرى فى الحالة الأولى .</a:t>
            </a:r>
            <a:endParaRPr lang="ar-EG" sz="2800" b="1" dirty="0"/>
          </a:p>
          <a:p>
            <a:r>
              <a:rPr lang="ar-EG" sz="2800" b="1" dirty="0" smtClean="0"/>
              <a:t>10 - تمكث الفسائل فى المشتل لفترة لاتقل عن عام وغالباً تظل لمدة عامين ثم تقلع لزراعتها فى البستان وتسمى عند ذلك " ببنت الجورة " ويشترط فيها أن تحتوى على مجموع جذرى غزير وأن تكون جيدة النمو خضراء خالية من الإصابة المرضية والحشرية وألا يقل وزنها عن 12 – 10جم ولايقل أكبر قطر لها عن 30 سم وأن يكون طول جذعها متر واحد على الأقل </a:t>
            </a:r>
          </a:p>
        </p:txBody>
      </p:sp>
    </p:spTree>
    <p:extLst>
      <p:ext uri="{BB962C8B-B14F-4D97-AF65-F5344CB8AC3E}">
        <p14:creationId xmlns:p14="http://schemas.microsoft.com/office/powerpoint/2010/main" val="11075160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9" y="476672"/>
            <a:ext cx="6840760" cy="5472608"/>
          </a:xfrm>
        </p:spPr>
      </p:pic>
    </p:spTree>
    <p:extLst>
      <p:ext uri="{BB962C8B-B14F-4D97-AF65-F5344CB8AC3E}">
        <p14:creationId xmlns:p14="http://schemas.microsoft.com/office/powerpoint/2010/main" val="2307799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3" y="908720"/>
            <a:ext cx="8136904" cy="5400600"/>
          </a:xfrm>
        </p:spPr>
      </p:pic>
    </p:spTree>
    <p:extLst>
      <p:ext uri="{BB962C8B-B14F-4D97-AF65-F5344CB8AC3E}">
        <p14:creationId xmlns:p14="http://schemas.microsoft.com/office/powerpoint/2010/main" val="2872629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908720"/>
            <a:ext cx="8064896" cy="5472608"/>
          </a:xfrm>
        </p:spPr>
      </p:pic>
    </p:spTree>
    <p:extLst>
      <p:ext uri="{BB962C8B-B14F-4D97-AF65-F5344CB8AC3E}">
        <p14:creationId xmlns:p14="http://schemas.microsoft.com/office/powerpoint/2010/main" val="355052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504" y="1052736"/>
            <a:ext cx="8910069" cy="4427016"/>
          </a:xfrm>
        </p:spPr>
      </p:pic>
    </p:spTree>
    <p:extLst>
      <p:ext uri="{BB962C8B-B14F-4D97-AF65-F5344CB8AC3E}">
        <p14:creationId xmlns:p14="http://schemas.microsoft.com/office/powerpoint/2010/main" val="1621672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980728"/>
            <a:ext cx="7344815" cy="5184576"/>
          </a:xfrm>
        </p:spPr>
      </p:pic>
    </p:spTree>
    <p:extLst>
      <p:ext uri="{BB962C8B-B14F-4D97-AF65-F5344CB8AC3E}">
        <p14:creationId xmlns:p14="http://schemas.microsoft.com/office/powerpoint/2010/main" val="3403746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إنشاء مزارع النخيل</a:t>
            </a:r>
            <a:endParaRPr lang="ar-EG" dirty="0"/>
          </a:p>
        </p:txBody>
      </p:sp>
      <p:sp>
        <p:nvSpPr>
          <p:cNvPr id="3" name="Content Placeholder 2"/>
          <p:cNvSpPr>
            <a:spLocks noGrp="1"/>
          </p:cNvSpPr>
          <p:nvPr>
            <p:ph idx="1"/>
          </p:nvPr>
        </p:nvSpPr>
        <p:spPr/>
        <p:txBody>
          <a:bodyPr>
            <a:noAutofit/>
          </a:bodyPr>
          <a:lstStyle/>
          <a:p>
            <a:pPr marL="0" indent="0">
              <a:buNone/>
            </a:pPr>
            <a:r>
              <a:rPr lang="ar-EG" sz="2800" b="1" dirty="0" smtClean="0"/>
              <a:t>يجب العناية فى اختيار التربة الصالحة للزراعة وضرورة التأكد من توفر ماء الرى الصالح .</a:t>
            </a:r>
          </a:p>
          <a:p>
            <a:pPr marL="0" indent="0">
              <a:buNone/>
            </a:pPr>
            <a:r>
              <a:rPr lang="ar-EG" b="1" dirty="0" smtClean="0"/>
              <a:t>إعداد الأرض للغرس :</a:t>
            </a:r>
            <a:r>
              <a:rPr lang="ar-EG" sz="2800" b="1" dirty="0" smtClean="0"/>
              <a:t> </a:t>
            </a:r>
          </a:p>
          <a:p>
            <a:pPr marL="0" indent="0">
              <a:buNone/>
            </a:pPr>
            <a:r>
              <a:rPr lang="ar-EG" sz="2800" b="1" dirty="0" smtClean="0"/>
              <a:t>تحرث أرض المزرعة مرتين ثم تزحف حتى تصبح مستوية تماماً وذلك فى حالة المزارع التى تروى بالغمر وتقسم الأرض إلى مربعات حسب مساحتها وتحدد مواقع جور الزراعة على الأبعاد المطلوبة والاهتمام بتوسيع الجور بما يتلائم مع حجم قواعد الفسائل لذا يفضل أن تكون أبعاد الجورة  1* 1 * 1 م ويجب تجهيز الجور قبل موعد الزراعة بوقت كافى على أن يستبعد التراب الناتج من الحفر</a:t>
            </a:r>
            <a:endParaRPr lang="ar-EG" sz="2800" dirty="0"/>
          </a:p>
        </p:txBody>
      </p:sp>
    </p:spTree>
    <p:extLst>
      <p:ext uri="{BB962C8B-B14F-4D97-AF65-F5344CB8AC3E}">
        <p14:creationId xmlns:p14="http://schemas.microsoft.com/office/powerpoint/2010/main" val="32379753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ar-EG" sz="3600" b="1" dirty="0"/>
              <a:t> </a:t>
            </a:r>
            <a:r>
              <a:rPr lang="ar-EG" sz="3600" b="1" dirty="0" smtClean="0"/>
              <a:t>  يؤتى بخلطة مكونة من 1 جزء طمى + 2 جزء رمل إذا كانت الأرض طينية ، 2 جزء طمى + 1 جزء رمل إذا كانت الأرض رملية وفى حالة عدم توفر الطمى أو الرمل تستخدم تربة سطحية نظيفة بعد خلطها بما يعادلها من سماد عضوى قديم متحلل ويفضل إضافة من 2 - 1كجم سوبر فوسفات و 2 كجم من الكبريت يخلط جيداً مع مخلوط الزراعة فى الجوره</a:t>
            </a:r>
          </a:p>
          <a:p>
            <a:endParaRPr lang="ar-EG" sz="2800" b="1" dirty="0" smtClean="0"/>
          </a:p>
          <a:p>
            <a:endParaRPr lang="ar-EG" sz="2800" b="1" dirty="0" smtClean="0"/>
          </a:p>
          <a:p>
            <a:endParaRPr lang="ar-EG" sz="2800" b="1" dirty="0" smtClean="0"/>
          </a:p>
          <a:p>
            <a:endParaRPr lang="ar-EG" sz="2800" dirty="0" smtClean="0"/>
          </a:p>
          <a:p>
            <a:endParaRPr lang="ar-EG" sz="2800" b="1" dirty="0" smtClean="0"/>
          </a:p>
          <a:p>
            <a:endParaRPr lang="ar-EG" sz="2800" b="1" dirty="0" smtClean="0"/>
          </a:p>
          <a:p>
            <a:endParaRPr lang="ar-EG" sz="2800" b="1" dirty="0" smtClean="0"/>
          </a:p>
          <a:p>
            <a:endParaRPr lang="ar-EG" sz="2800" dirty="0" smtClean="0"/>
          </a:p>
          <a:p>
            <a:endParaRPr lang="ar-EG" sz="2800" dirty="0" smtClean="0"/>
          </a:p>
          <a:p>
            <a:r>
              <a:rPr lang="ar-EG" sz="2800" dirty="0" smtClean="0"/>
              <a:t> </a:t>
            </a:r>
            <a:endParaRPr lang="ar-EG" sz="2800" dirty="0"/>
          </a:p>
        </p:txBody>
      </p:sp>
    </p:spTree>
    <p:extLst>
      <p:ext uri="{BB962C8B-B14F-4D97-AF65-F5344CB8AC3E}">
        <p14:creationId xmlns:p14="http://schemas.microsoft.com/office/powerpoint/2010/main" val="18957628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زراعه الفسائل فى الارض المستديمه</a:t>
            </a:r>
            <a:endParaRPr lang="ar-EG" b="1" dirty="0"/>
          </a:p>
        </p:txBody>
      </p:sp>
      <p:sp>
        <p:nvSpPr>
          <p:cNvPr id="3" name="Content Placeholder 2"/>
          <p:cNvSpPr>
            <a:spLocks noGrp="1"/>
          </p:cNvSpPr>
          <p:nvPr>
            <p:ph idx="1"/>
          </p:nvPr>
        </p:nvSpPr>
        <p:spPr/>
        <p:txBody>
          <a:bodyPr>
            <a:noAutofit/>
          </a:bodyPr>
          <a:lstStyle/>
          <a:p>
            <a:pPr marL="0" indent="0">
              <a:buNone/>
            </a:pPr>
            <a:r>
              <a:rPr lang="ar-EG" sz="2800" b="1" dirty="0" smtClean="0"/>
              <a:t>* </a:t>
            </a:r>
            <a:r>
              <a:rPr lang="ar-EG" sz="2800" b="1" dirty="0"/>
              <a:t>ويراعى وضع الفسيلة فى الجورة ويكتفى بموارة منطقة الجذور فى التربة مضافاً إليها 10 -  5 سم ، ويجب ألا يتعدى الردم أكبر قطر فى قاعدة الفسيلة مع ملاحظة أن يكون القلب بعيداً عن الشمس وقت الظهيرة وبعيداً عن مستوى سطح التربة ، ويردم حول الفسيلة جيداً بكبس التربة حولها ثم يجرى الرى لتثبيت التربة ويزداد الردم فى الجور التى تهبط تربتها بعد الرى مع مراعاة تغطية الفسائل بعد الغرس بخيش أو قش أرز أو أكياب لحمايتها من حرارة الصيف أو برودة الشتاء .     * ويمكن الاستفادة بالمسافة بين النخيل بزراعة الخضروات والمحاصيل الحقلية أو أشجار المؤقتات وبالتالى يستفيد النخيل من سماد المحاصيل الثانوية كما تستفيد هذه المحاصيل من أشجار النخيل فى وقايتها من موجات الصقيع شتاءاً أو شدة الحرارة صيفاً .  </a:t>
            </a:r>
          </a:p>
        </p:txBody>
      </p:sp>
    </p:spTree>
    <p:extLst>
      <p:ext uri="{BB962C8B-B14F-4D97-AF65-F5344CB8AC3E}">
        <p14:creationId xmlns:p14="http://schemas.microsoft.com/office/powerpoint/2010/main" val="22487169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buClr>
                <a:srgbClr val="0BD0D9"/>
              </a:buClr>
              <a:buNone/>
            </a:pPr>
            <a:r>
              <a:rPr lang="ar-EG" sz="2800" b="1" dirty="0">
                <a:solidFill>
                  <a:prstClr val="black"/>
                </a:solidFill>
              </a:rPr>
              <a:t> * فى حالة زراعة الفسائل المفصولة بالمشتل للعناية بها وتركيز خدمتها فإنها تستمر لمدة من 3 - 2 سنوات تصبح بعدها صالحة للنقل للمكان المستديم وتعرف حينئذ باسم الفسيلة " بنت الجورة " .     فسيلة مكتملة النضج وسليمة --------&gt; فصل جيد --------------&gt; </a:t>
            </a:r>
            <a:r>
              <a:rPr lang="ar-EG" sz="2800" b="1" dirty="0" smtClean="0">
                <a:solidFill>
                  <a:prstClr val="black"/>
                </a:solidFill>
              </a:rPr>
              <a:t>نقل بحذر </a:t>
            </a:r>
            <a:r>
              <a:rPr lang="ar-EG" sz="2800" b="1" dirty="0">
                <a:solidFill>
                  <a:prstClr val="black"/>
                </a:solidFill>
              </a:rPr>
              <a:t>-------&gt; زراعة جيدة -------&gt; تنظيم الرى والعناية -------&gt; زراعة جيدة      </a:t>
            </a:r>
            <a:endParaRPr lang="ar-EG" sz="2800" b="1" dirty="0" smtClean="0">
              <a:solidFill>
                <a:prstClr val="black"/>
              </a:solidFill>
            </a:endParaRPr>
          </a:p>
          <a:p>
            <a:pPr marL="0" lvl="0" indent="0">
              <a:buClr>
                <a:srgbClr val="0BD0D9"/>
              </a:buClr>
              <a:buNone/>
            </a:pPr>
            <a:r>
              <a:rPr lang="ar-EG" sz="2800" b="1" dirty="0" smtClean="0">
                <a:solidFill>
                  <a:prstClr val="black"/>
                </a:solidFill>
              </a:rPr>
              <a:t>مما </a:t>
            </a:r>
            <a:r>
              <a:rPr lang="ar-EG" sz="2800" b="1" dirty="0">
                <a:solidFill>
                  <a:prstClr val="black"/>
                </a:solidFill>
              </a:rPr>
              <a:t>سبق يتضح أنه لنجاح زراعة الفسائل يجب أن تتصل السلسلة وإن أى كسر فى أى حلقة من حلقات السلسلة يؤدى إلى فشل الزراعة</a:t>
            </a:r>
          </a:p>
          <a:p>
            <a:endParaRPr lang="ar-EG" dirty="0"/>
          </a:p>
        </p:txBody>
      </p:sp>
    </p:spTree>
    <p:extLst>
      <p:ext uri="{BB962C8B-B14F-4D97-AF65-F5344CB8AC3E}">
        <p14:creationId xmlns:p14="http://schemas.microsoft.com/office/powerpoint/2010/main" val="1287210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اكثار النخيل بواسطه زراعه الانسجه</a:t>
            </a:r>
            <a:endParaRPr lang="ar-EG" b="1" dirty="0"/>
          </a:p>
        </p:txBody>
      </p:sp>
      <p:sp>
        <p:nvSpPr>
          <p:cNvPr id="3" name="Content Placeholder 2"/>
          <p:cNvSpPr>
            <a:spLocks noGrp="1"/>
          </p:cNvSpPr>
          <p:nvPr>
            <p:ph idx="1"/>
          </p:nvPr>
        </p:nvSpPr>
        <p:spPr/>
        <p:txBody>
          <a:bodyPr>
            <a:normAutofit lnSpcReduction="10000"/>
          </a:bodyPr>
          <a:lstStyle/>
          <a:p>
            <a:pPr marL="0" indent="0">
              <a:buNone/>
            </a:pPr>
            <a:r>
              <a:rPr lang="ar-EG" dirty="0" smtClean="0"/>
              <a:t> </a:t>
            </a:r>
            <a:r>
              <a:rPr lang="ar-EG" b="1" dirty="0" smtClean="0"/>
              <a:t>يتكاثر </a:t>
            </a:r>
            <a:r>
              <a:rPr lang="ar-EG" b="1" dirty="0"/>
              <a:t>النخيل تقليدياً عن طريق الفسائل للحصول على نفس الصنف وهناك أصناف ممتازة يندر إنتاجها من الفسائل وذلك يؤدى إلى ارتفاع ثمن فسائلها وصعوبة التوسع فى زراعتها لذلك بدأ الاتجاه إلى الإكثار بزراعة الأنسجة للأصناف المنتخبة والممتازة من نخيل البلح حيث يمكن أن يتم فى وقت قياسى إنتاج عدد كبير من النباتات مقارنة بطرق التكاثر التقليدية مثل الفسائل </a:t>
            </a:r>
            <a:r>
              <a:rPr lang="ar-EG" b="1" dirty="0" smtClean="0"/>
              <a:t>.</a:t>
            </a:r>
          </a:p>
          <a:p>
            <a:r>
              <a:rPr lang="ar-EG" b="1" dirty="0" smtClean="0"/>
              <a:t>مزايا </a:t>
            </a:r>
            <a:r>
              <a:rPr lang="ar-EG" b="1" dirty="0"/>
              <a:t>استخدام تقنية زراعة الأنسجة فى إكثار نخيل البلح  </a:t>
            </a:r>
            <a:endParaRPr lang="ar-EG" b="1" dirty="0" smtClean="0"/>
          </a:p>
          <a:p>
            <a:r>
              <a:rPr lang="ar-EG" b="1" dirty="0" smtClean="0"/>
              <a:t>1- </a:t>
            </a:r>
            <a:r>
              <a:rPr lang="ar-EG" b="1" dirty="0"/>
              <a:t>الحصول على أعداد كبيرة جداً من الفسائل باستخدام عدد قليل من الأمهات </a:t>
            </a:r>
            <a:endParaRPr lang="ar-EG" b="1" dirty="0" smtClean="0"/>
          </a:p>
          <a:p>
            <a:r>
              <a:rPr lang="ar-EG" b="1" dirty="0" smtClean="0"/>
              <a:t>2- </a:t>
            </a:r>
            <a:r>
              <a:rPr lang="ar-EG" b="1" dirty="0"/>
              <a:t>الحصول على فسائل خالية من الأمراض الفطرية المنتشرة حالياً فى كثير من البلدان والتى يخشى استيراد فسائل منها مثل مرض </a:t>
            </a:r>
            <a:r>
              <a:rPr lang="ar-EG" b="1" dirty="0" smtClean="0"/>
              <a:t>البيوض</a:t>
            </a:r>
            <a:endParaRPr lang="ar-EG" b="1" dirty="0"/>
          </a:p>
        </p:txBody>
      </p:sp>
    </p:spTree>
    <p:extLst>
      <p:ext uri="{BB962C8B-B14F-4D97-AF65-F5344CB8AC3E}">
        <p14:creationId xmlns:p14="http://schemas.microsoft.com/office/powerpoint/2010/main" val="22328076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Clr>
                <a:srgbClr val="0BD0D9"/>
              </a:buClr>
            </a:pPr>
            <a:r>
              <a:rPr lang="ar-EG" b="1" dirty="0" smtClean="0">
                <a:solidFill>
                  <a:prstClr val="black"/>
                </a:solidFill>
              </a:rPr>
              <a:t>3- </a:t>
            </a:r>
            <a:r>
              <a:rPr lang="ar-EG" b="1" dirty="0">
                <a:solidFill>
                  <a:prstClr val="black"/>
                </a:solidFill>
              </a:rPr>
              <a:t>من أهم مميزات هذه الطريقة هو تجانس الفسائل الناتجة مما يضمن تجانس النمو وسرعة النمو حيث يمكن الحصول على المحصول بعد 4 سنوات فقط من الزراعة </a:t>
            </a:r>
            <a:endParaRPr lang="ar-EG" b="1" dirty="0" smtClean="0">
              <a:solidFill>
                <a:prstClr val="black"/>
              </a:solidFill>
            </a:endParaRPr>
          </a:p>
          <a:p>
            <a:pPr lvl="0">
              <a:buClr>
                <a:srgbClr val="0BD0D9"/>
              </a:buClr>
            </a:pPr>
            <a:r>
              <a:rPr lang="ar-EG" b="1" dirty="0" smtClean="0">
                <a:solidFill>
                  <a:prstClr val="black"/>
                </a:solidFill>
              </a:rPr>
              <a:t>4- </a:t>
            </a:r>
            <a:r>
              <a:rPr lang="ar-EG" b="1" dirty="0">
                <a:solidFill>
                  <a:prstClr val="black"/>
                </a:solidFill>
              </a:rPr>
              <a:t>زراعة الفسائل بالأرض المستديمة مباشرة بدون عمل مشتل والانتظار لمدة 3 - 2 سنوات حيث أن الفسيلة التى تزرع تكون ذات مجموع جذرى كامل ( فسيلة بصلايا كاملة ) وتزرع فى نفس المواعيد العادية للزراعة فى أغسطس وسبتمبر أو مارس وأبريل </a:t>
            </a:r>
            <a:endParaRPr lang="ar-EG" b="1" dirty="0" smtClean="0">
              <a:solidFill>
                <a:prstClr val="black"/>
              </a:solidFill>
            </a:endParaRPr>
          </a:p>
          <a:p>
            <a:pPr lvl="0">
              <a:buClr>
                <a:srgbClr val="0BD0D9"/>
              </a:buClr>
            </a:pPr>
            <a:r>
              <a:rPr lang="ar-EG" b="1" dirty="0" smtClean="0">
                <a:solidFill>
                  <a:prstClr val="black"/>
                </a:solidFill>
              </a:rPr>
              <a:t>5- </a:t>
            </a:r>
            <a:r>
              <a:rPr lang="ar-EG" b="1" dirty="0">
                <a:solidFill>
                  <a:prstClr val="black"/>
                </a:solidFill>
              </a:rPr>
              <a:t>سهولة تداول الفسائل ونقلها مع ضمان خلوها من الإصابات الحشرية أو المرضية </a:t>
            </a:r>
            <a:r>
              <a:rPr lang="ar-EG" b="1" dirty="0" smtClean="0">
                <a:solidFill>
                  <a:prstClr val="black"/>
                </a:solidFill>
              </a:rPr>
              <a:t>.</a:t>
            </a:r>
          </a:p>
          <a:p>
            <a:pPr lvl="0">
              <a:buClr>
                <a:srgbClr val="0BD0D9"/>
              </a:buClr>
            </a:pPr>
            <a:r>
              <a:rPr lang="ar-EG" b="1" dirty="0" smtClean="0">
                <a:solidFill>
                  <a:prstClr val="black"/>
                </a:solidFill>
              </a:rPr>
              <a:t>6- </a:t>
            </a:r>
            <a:r>
              <a:rPr lang="ar-EG" b="1" dirty="0">
                <a:solidFill>
                  <a:prstClr val="black"/>
                </a:solidFill>
              </a:rPr>
              <a:t>الحصول على فسائل من النخيل الذى فقد قدرته على إنتاج الفسائل . </a:t>
            </a:r>
          </a:p>
          <a:p>
            <a:endParaRPr lang="ar-EG" dirty="0"/>
          </a:p>
        </p:txBody>
      </p:sp>
    </p:spTree>
    <p:extLst>
      <p:ext uri="{BB962C8B-B14F-4D97-AF65-F5344CB8AC3E}">
        <p14:creationId xmlns:p14="http://schemas.microsoft.com/office/powerpoint/2010/main" val="1344967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2312" y="-171400"/>
            <a:ext cx="2619375" cy="5172819"/>
          </a:xfrm>
        </p:spPr>
      </p:pic>
    </p:spTree>
    <p:extLst>
      <p:ext uri="{BB962C8B-B14F-4D97-AF65-F5344CB8AC3E}">
        <p14:creationId xmlns:p14="http://schemas.microsoft.com/office/powerpoint/2010/main" val="3698777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1268760"/>
            <a:ext cx="6984776" cy="4752528"/>
          </a:xfrm>
        </p:spPr>
      </p:pic>
    </p:spTree>
    <p:extLst>
      <p:ext uri="{BB962C8B-B14F-4D97-AF65-F5344CB8AC3E}">
        <p14:creationId xmlns:p14="http://schemas.microsoft.com/office/powerpoint/2010/main" val="78775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التكاثر فى النخيل </a:t>
            </a:r>
            <a:endParaRPr lang="ar-EG" dirty="0"/>
          </a:p>
        </p:txBody>
      </p:sp>
      <p:sp>
        <p:nvSpPr>
          <p:cNvPr id="3" name="Content Placeholder 2"/>
          <p:cNvSpPr>
            <a:spLocks noGrp="1"/>
          </p:cNvSpPr>
          <p:nvPr>
            <p:ph idx="1"/>
          </p:nvPr>
        </p:nvSpPr>
        <p:spPr/>
        <p:txBody>
          <a:bodyPr>
            <a:noAutofit/>
          </a:bodyPr>
          <a:lstStyle/>
          <a:p>
            <a:r>
              <a:rPr lang="ar-EG" sz="2800" b="1" dirty="0"/>
              <a:t>حيث تنتج الفسائل الجديدة من نمو الأجنة الجنسية الموجودة بالبذور( النوى )وهذه الطريقة كانت سائدة من فترة قصيرة فى كثير من مناطق زراعة التمر وإن كان قد قل استخدامها حيث مازالت تستخدم على نطاق ضيق فى بعض المناطق المنعزلة أو على نطاق بحثى ولاينكر أن النخيل النامى من زراعة البذرة موجود فى كثير من المناطق المشهورة بزراعة النخيل كما أن غالبية الذكور ( الفحول ) المنتشرة والمستخدمة فى التلقيح ناتجة من زراعة </a:t>
            </a:r>
            <a:r>
              <a:rPr lang="ar-EG" sz="2800" b="1" dirty="0" smtClean="0"/>
              <a:t>البذور</a:t>
            </a:r>
            <a:endParaRPr lang="ar-EG" sz="2800" b="1" dirty="0"/>
          </a:p>
          <a:p>
            <a:endParaRPr lang="ar-EG" sz="2800" b="1" dirty="0"/>
          </a:p>
        </p:txBody>
      </p:sp>
    </p:spTree>
    <p:extLst>
      <p:ext uri="{BB962C8B-B14F-4D97-AF65-F5344CB8AC3E}">
        <p14:creationId xmlns:p14="http://schemas.microsoft.com/office/powerpoint/2010/main" val="16249028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692696"/>
            <a:ext cx="7272808" cy="5255493"/>
          </a:xfrm>
        </p:spPr>
      </p:pic>
    </p:spTree>
    <p:extLst>
      <p:ext uri="{BB962C8B-B14F-4D97-AF65-F5344CB8AC3E}">
        <p14:creationId xmlns:p14="http://schemas.microsoft.com/office/powerpoint/2010/main" val="35113836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5656" y="476672"/>
            <a:ext cx="6336704" cy="6211225"/>
          </a:xfrm>
        </p:spPr>
      </p:pic>
    </p:spTree>
    <p:extLst>
      <p:ext uri="{BB962C8B-B14F-4D97-AF65-F5344CB8AC3E}">
        <p14:creationId xmlns:p14="http://schemas.microsoft.com/office/powerpoint/2010/main" val="15206991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3568" y="980728"/>
            <a:ext cx="8208912" cy="5318472"/>
          </a:xfrm>
        </p:spPr>
      </p:pic>
    </p:spTree>
    <p:extLst>
      <p:ext uri="{BB962C8B-B14F-4D97-AF65-F5344CB8AC3E}">
        <p14:creationId xmlns:p14="http://schemas.microsoft.com/office/powerpoint/2010/main" val="3175646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548680"/>
            <a:ext cx="7632848" cy="5688632"/>
          </a:xfrm>
        </p:spPr>
      </p:pic>
    </p:spTree>
    <p:extLst>
      <p:ext uri="{BB962C8B-B14F-4D97-AF65-F5344CB8AC3E}">
        <p14:creationId xmlns:p14="http://schemas.microsoft.com/office/powerpoint/2010/main" val="1444423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620689"/>
            <a:ext cx="7256873" cy="5703912"/>
          </a:xfrm>
        </p:spPr>
      </p:pic>
    </p:spTree>
    <p:extLst>
      <p:ext uri="{BB962C8B-B14F-4D97-AF65-F5344CB8AC3E}">
        <p14:creationId xmlns:p14="http://schemas.microsoft.com/office/powerpoint/2010/main" val="2476367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ar-EG" sz="4600" b="1" dirty="0"/>
              <a:t>عيوب الإكثار بالنوى </a:t>
            </a:r>
          </a:p>
          <a:p>
            <a:r>
              <a:rPr lang="ar-EG" b="1" dirty="0"/>
              <a:t>الثمار الناتجة من النخيل البذرى أقل جودة فى صفات الثمار والمحصول عنها فى ثمار الأصناف المعروفة والتي أكثرت خضرياً ( بالفسائل ) ويقدر نسبة النخيل البذرى الذى يعطى ثماراً تفوق جودة ثمار الأمهات بما لايتجاوز 0.1٪ من النخيل الناتج . </a:t>
            </a:r>
          </a:p>
          <a:p>
            <a:r>
              <a:rPr lang="ar-EG" b="1" dirty="0"/>
              <a:t>نخيل البلح من النباتات وحيدة الجنس لذلك من المتوقع الحصول على نخيل نصفها مؤنث والنصف الآخر مذكر ( فحول ) ويصعب التفريق بين الذكور والإناث فى المراحل المبكرة من نموها وهذا يستوجب خدمة جميع النباتات الناتجة وحتى يمكن التفرقة بين الأجناس بعد الوصول لمرحلة التزهير . </a:t>
            </a:r>
          </a:p>
          <a:p>
            <a:r>
              <a:rPr lang="ar-EG" b="1" dirty="0"/>
              <a:t>غالباً تتأخر الأشجار البذرية فى وصولها إلى مرحلة الإزهار والإثمار مقارنة بالنخيل المتكاثر بواسطة الفسائل كما أن ثمار الأصناف البذرية تباع بأسعار منخفضة جداً مقارنة بأسعار ثمار الأصناف المعروفةوبالرغم من عيوب الإكثار فإنها الطريقة الوحيدة لانتخاب الأصناف الجديدة والتى تتميز بصفات يرغبها المربى سواء كمية محصولها وخصائص ثمارها أو لمقاومتها لأمراض معينة مثل مرض البيوض أو زيادة تحمل ملوحة ماء التربة أو الرى . . . إلخ . </a:t>
            </a:r>
            <a:r>
              <a:rPr lang="ar-EG" b="1" dirty="0" smtClean="0"/>
              <a:t> </a:t>
            </a:r>
            <a:endParaRPr lang="ar-EG" b="1" dirty="0"/>
          </a:p>
        </p:txBody>
      </p:sp>
    </p:spTree>
    <p:extLst>
      <p:ext uri="{BB962C8B-B14F-4D97-AF65-F5344CB8AC3E}">
        <p14:creationId xmlns:p14="http://schemas.microsoft.com/office/powerpoint/2010/main" val="3285015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التكاثر الخضري بالفسائل</a:t>
            </a:r>
            <a:endParaRPr lang="ar-EG" dirty="0"/>
          </a:p>
        </p:txBody>
      </p:sp>
      <p:sp>
        <p:nvSpPr>
          <p:cNvPr id="3" name="Content Placeholder 2"/>
          <p:cNvSpPr>
            <a:spLocks noGrp="1"/>
          </p:cNvSpPr>
          <p:nvPr>
            <p:ph idx="1"/>
          </p:nvPr>
        </p:nvSpPr>
        <p:spPr/>
        <p:txBody>
          <a:bodyPr>
            <a:noAutofit/>
          </a:bodyPr>
          <a:lstStyle/>
          <a:p>
            <a:pPr marL="0" indent="0">
              <a:buNone/>
            </a:pPr>
            <a:r>
              <a:rPr lang="ar-EG" sz="2800" b="1" dirty="0" smtClean="0"/>
              <a:t>إلى </a:t>
            </a:r>
            <a:r>
              <a:rPr lang="ar-EG" sz="2800" b="1" dirty="0"/>
              <a:t>عهد قريب وقبل التقدم فى تقنية زراعة الخلايا والأنسجة النباتية كانت الفسائل هى الطريقة الوحيدة لإكثار النخيل خضرياً وتنتج الفسائل من المرستيمات الموجودة فى إبط الأوراق القريبة من سطح التربة وهى بذلك تكون جزء من الأم وجميع أصناف النخيل سواء كانت إناثاً أم ذكوراً تنتج فسائل فى السنوات الأولى من عمر النخلة وتدعى المنطقة التى تربط بين الفسائل الصغيرة وبين قواعد النخيل( بالسلعة أو الفطامة ) وعن طريق هذه السلعة تمد النخلة فسائلها بالغذاء حتى تنمو جذورها ويمكنها الاعتماد على نفسها عند الفصل ، ومن هذه السلعة دون غيرها يجرى فصل الفسائل من أمهاتها . </a:t>
            </a:r>
          </a:p>
          <a:p>
            <a:r>
              <a:rPr lang="ar-EG" sz="2800" b="1" dirty="0"/>
              <a:t>كيفية الحصول على فسائل جيدة </a:t>
            </a:r>
          </a:p>
        </p:txBody>
      </p:sp>
    </p:spTree>
    <p:extLst>
      <p:ext uri="{BB962C8B-B14F-4D97-AF65-F5344CB8AC3E}">
        <p14:creationId xmlns:p14="http://schemas.microsoft.com/office/powerpoint/2010/main" val="773281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ar-EG" b="1" dirty="0"/>
              <a:t>من المرغوب الحصول على فسائل متجانسة وجيدة ويمكن تحقيق هذا الهدف بالآتى : </a:t>
            </a:r>
          </a:p>
          <a:p>
            <a:r>
              <a:rPr lang="ar-EG" b="1" dirty="0"/>
              <a:t>تربية عدد محدود من الفسائل حول الأم ( 5 - 6 فسائل ) موزعة بانتظام حول جذوع النخلة . </a:t>
            </a:r>
          </a:p>
          <a:p>
            <a:r>
              <a:rPr lang="ar-EG" b="1" dirty="0"/>
              <a:t>العناية بخدمة وتربية الفسائل فى قواعد أمهاتها والمحافظة على سعفها إلى وقت فصلها من حول الأم . </a:t>
            </a:r>
          </a:p>
          <a:p>
            <a:r>
              <a:rPr lang="ar-EG" b="1" dirty="0"/>
              <a:t>يقتصر التقليم خلال مرحلة تربية الفسائل على إزالة الأوراق الصفراء والجافة من الفسائل المختارة . </a:t>
            </a:r>
          </a:p>
          <a:p>
            <a:r>
              <a:rPr lang="ar-EG" b="1" dirty="0"/>
              <a:t>يمكن تشجيع النخلة على إنتاج فسائل من قاعدتها بتكويم التربة حول الجذع وحتى ارتفاع نصف المتر مع تربيطها بالماء لتشجيع نمو المرستيمات الإبطية وتكوين الجذور .</a:t>
            </a:r>
          </a:p>
          <a:p>
            <a:endParaRPr lang="ar-EG" b="1" dirty="0"/>
          </a:p>
          <a:p>
            <a:endParaRPr lang="ar-EG" dirty="0"/>
          </a:p>
        </p:txBody>
      </p:sp>
    </p:spTree>
    <p:extLst>
      <p:ext uri="{BB962C8B-B14F-4D97-AF65-F5344CB8AC3E}">
        <p14:creationId xmlns:p14="http://schemas.microsoft.com/office/powerpoint/2010/main" val="293384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sz="6000" b="1" dirty="0" smtClean="0"/>
              <a:t>الفسيله</a:t>
            </a:r>
            <a:endParaRPr lang="ar-EG" sz="60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56346" y="1268761"/>
            <a:ext cx="5572038" cy="5055840"/>
          </a:xfrm>
        </p:spPr>
      </p:pic>
    </p:spTree>
    <p:extLst>
      <p:ext uri="{BB962C8B-B14F-4D97-AF65-F5344CB8AC3E}">
        <p14:creationId xmlns:p14="http://schemas.microsoft.com/office/powerpoint/2010/main" val="2945479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فصل الفسائل</a:t>
            </a:r>
            <a:endParaRPr lang="ar-EG" dirty="0"/>
          </a:p>
        </p:txBody>
      </p:sp>
      <p:sp>
        <p:nvSpPr>
          <p:cNvPr id="3" name="Content Placeholder 2"/>
          <p:cNvSpPr>
            <a:spLocks noGrp="1"/>
          </p:cNvSpPr>
          <p:nvPr>
            <p:ph idx="1"/>
          </p:nvPr>
        </p:nvSpPr>
        <p:spPr/>
        <p:txBody>
          <a:bodyPr>
            <a:noAutofit/>
          </a:bodyPr>
          <a:lstStyle/>
          <a:p>
            <a:r>
              <a:rPr lang="ar-EG" sz="2800" b="1" dirty="0"/>
              <a:t>تختلف الطرق المتبعة فى فصل الفسائل حسب المناطق ويمكن تلخيص أهم طرق الفصل فيما يلى : </a:t>
            </a:r>
          </a:p>
          <a:p>
            <a:r>
              <a:rPr lang="ar-EG" sz="2800" b="1" dirty="0"/>
              <a:t>الفصل بالعتلة </a:t>
            </a:r>
          </a:p>
          <a:p>
            <a:r>
              <a:rPr lang="ar-EG" sz="2800" b="1" dirty="0"/>
              <a:t>الفصل الكامل </a:t>
            </a:r>
          </a:p>
          <a:p>
            <a:r>
              <a:rPr lang="ar-EG" sz="2800" b="1" dirty="0"/>
              <a:t>قبل ميعاد الفصل بشهرين ينظف حول الفسيلة حيث تزال الفسائل الصغيرة ثم يكوم حولها التراب ليساعدها على تكوين مجموع جذرى قوى . </a:t>
            </a:r>
          </a:p>
          <a:p>
            <a:r>
              <a:rPr lang="ar-EG" sz="2800" b="1" dirty="0"/>
              <a:t>ثم يتبع الخطوات التالية عند الفصل </a:t>
            </a:r>
          </a:p>
          <a:p>
            <a:r>
              <a:rPr lang="ar-EG" sz="2800" b="1" dirty="0"/>
              <a:t>يقلم جريد الفسيلة بحيث لايبقى منه سوى صفين حول القلب </a:t>
            </a:r>
            <a:r>
              <a:rPr lang="ar-EG" sz="2800" b="1" dirty="0" smtClean="0"/>
              <a:t>لحماية</a:t>
            </a:r>
            <a:endParaRPr lang="ar-EG" sz="2800" b="1" dirty="0"/>
          </a:p>
        </p:txBody>
      </p:sp>
    </p:spTree>
    <p:extLst>
      <p:ext uri="{BB962C8B-B14F-4D97-AF65-F5344CB8AC3E}">
        <p14:creationId xmlns:p14="http://schemas.microsoft.com/office/powerpoint/2010/main" val="39997592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1434</Words>
  <Application>Microsoft Office PowerPoint</Application>
  <PresentationFormat>On-screen Show (4:3)</PresentationFormat>
  <Paragraphs>84</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Flow</vt:lpstr>
      <vt:lpstr>المحاضره الثانيه</vt:lpstr>
      <vt:lpstr>PowerPoint Presentation</vt:lpstr>
      <vt:lpstr>التكاثر فى النخيل </vt:lpstr>
      <vt:lpstr>PowerPoint Presentation</vt:lpstr>
      <vt:lpstr>PowerPoint Presentation</vt:lpstr>
      <vt:lpstr>التكاثر الخضري بالفسائل</vt:lpstr>
      <vt:lpstr>PowerPoint Presentation</vt:lpstr>
      <vt:lpstr>الفسيله</vt:lpstr>
      <vt:lpstr>فصل الفسائل</vt:lpstr>
      <vt:lpstr>PowerPoint Presentation</vt:lpstr>
      <vt:lpstr>الفصل الجزئي</vt:lpstr>
      <vt:lpstr>تجهيز وغرس الفسائل فى المشتل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إنشاء مزارع النخيل</vt:lpstr>
      <vt:lpstr>PowerPoint Presentation</vt:lpstr>
      <vt:lpstr>زراعه الفسائل فى الارض المستديمه</vt:lpstr>
      <vt:lpstr>PowerPoint Presentation</vt:lpstr>
      <vt:lpstr>اكثار النخيل بواسطه زراعه الانسجه</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المحاضره الثانيه</dc:title>
  <dc:creator>7</dc:creator>
  <cp:lastModifiedBy>7</cp:lastModifiedBy>
  <cp:revision>10</cp:revision>
  <dcterms:created xsi:type="dcterms:W3CDTF">2016-08-14T21:18:24Z</dcterms:created>
  <dcterms:modified xsi:type="dcterms:W3CDTF">2016-08-14T23:39:47Z</dcterms:modified>
</cp:coreProperties>
</file>