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259" r:id="rId3"/>
    <p:sldId id="277" r:id="rId4"/>
    <p:sldId id="269" r:id="rId5"/>
    <p:sldId id="278" r:id="rId6"/>
    <p:sldId id="279" r:id="rId7"/>
    <p:sldId id="266" r:id="rId8"/>
    <p:sldId id="258" r:id="rId9"/>
    <p:sldId id="264" r:id="rId10"/>
    <p:sldId id="280" r:id="rId11"/>
    <p:sldId id="281" r:id="rId12"/>
    <p:sldId id="287" r:id="rId13"/>
    <p:sldId id="282" r:id="rId14"/>
    <p:sldId id="283" r:id="rId15"/>
    <p:sldId id="285" r:id="rId16"/>
    <p:sldId id="286" r:id="rId17"/>
    <p:sldId id="288" r:id="rId18"/>
    <p:sldId id="261" r:id="rId19"/>
    <p:sldId id="289" r:id="rId20"/>
    <p:sldId id="271" r:id="rId21"/>
    <p:sldId id="272" r:id="rId22"/>
    <p:sldId id="273" r:id="rId23"/>
    <p:sldId id="274" r:id="rId24"/>
    <p:sldId id="275" r:id="rId25"/>
    <p:sldId id="276" r:id="rId26"/>
    <p:sldId id="262" r:id="rId27"/>
    <p:sldId id="290" r:id="rId28"/>
    <p:sldId id="291" r:id="rId29"/>
    <p:sldId id="294" r:id="rId30"/>
    <p:sldId id="293" r:id="rId31"/>
    <p:sldId id="296" r:id="rId32"/>
    <p:sldId id="297" r:id="rId33"/>
    <p:sldId id="298" r:id="rId34"/>
    <p:sldId id="300" r:id="rId35"/>
    <p:sldId id="301" r:id="rId36"/>
    <p:sldId id="299"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CB7"/>
    <a:srgbClr val="FFFF66"/>
    <a:srgbClr val="D3D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8EBBD0F-53AE-48B8-BF8A-94984B383D70}" type="datetimeFigureOut">
              <a:rPr lang="ar-SA" smtClean="0"/>
              <a:t>19/03/42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398045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8EBBD0F-53AE-48B8-BF8A-94984B383D70}" type="datetimeFigureOut">
              <a:rPr lang="ar-SA" smtClean="0"/>
              <a:t>19/03/42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92352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8EBBD0F-53AE-48B8-BF8A-94984B383D70}" type="datetimeFigureOut">
              <a:rPr lang="ar-SA" smtClean="0"/>
              <a:t>19/03/42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159823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8EBBD0F-53AE-48B8-BF8A-94984B383D70}" type="datetimeFigureOut">
              <a:rPr lang="ar-SA" smtClean="0"/>
              <a:t>19/03/42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148625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8EBBD0F-53AE-48B8-BF8A-94984B383D70}" type="datetimeFigureOut">
              <a:rPr lang="ar-SA" smtClean="0"/>
              <a:t>19/03/42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166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8EBBD0F-53AE-48B8-BF8A-94984B383D70}" type="datetimeFigureOut">
              <a:rPr lang="ar-SA" smtClean="0"/>
              <a:t>19/03/42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361476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8EBBD0F-53AE-48B8-BF8A-94984B383D70}" type="datetimeFigureOut">
              <a:rPr lang="ar-SA" smtClean="0"/>
              <a:t>19/03/42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239523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8EBBD0F-53AE-48B8-BF8A-94984B383D70}" type="datetimeFigureOut">
              <a:rPr lang="ar-SA" smtClean="0"/>
              <a:t>19/03/42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58062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EBBD0F-53AE-48B8-BF8A-94984B383D70}" type="datetimeFigureOut">
              <a:rPr lang="ar-SA" smtClean="0"/>
              <a:t>19/03/42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92267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EBBD0F-53AE-48B8-BF8A-94984B383D70}" type="datetimeFigureOut">
              <a:rPr lang="ar-SA" smtClean="0"/>
              <a:t>19/03/42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379503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EBBD0F-53AE-48B8-BF8A-94984B383D70}" type="datetimeFigureOut">
              <a:rPr lang="ar-SA" smtClean="0"/>
              <a:t>19/03/42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2D351C3-4DC5-45A0-B556-99592648BA57}" type="slidenum">
              <a:rPr lang="ar-SA" smtClean="0"/>
              <a:t>‹#›</a:t>
            </a:fld>
            <a:endParaRPr lang="ar-SA"/>
          </a:p>
        </p:txBody>
      </p:sp>
    </p:spTree>
    <p:extLst>
      <p:ext uri="{BB962C8B-B14F-4D97-AF65-F5344CB8AC3E}">
        <p14:creationId xmlns:p14="http://schemas.microsoft.com/office/powerpoint/2010/main" val="8242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EBBD0F-53AE-48B8-BF8A-94984B383D70}" type="datetimeFigureOut">
              <a:rPr lang="ar-SA" smtClean="0"/>
              <a:t>19/03/42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2D351C3-4DC5-45A0-B556-99592648BA57}" type="slidenum">
              <a:rPr lang="ar-SA" smtClean="0"/>
              <a:t>‹#›</a:t>
            </a:fld>
            <a:endParaRPr lang="ar-SA"/>
          </a:p>
        </p:txBody>
      </p:sp>
    </p:spTree>
    <p:extLst>
      <p:ext uri="{BB962C8B-B14F-4D97-AF65-F5344CB8AC3E}">
        <p14:creationId xmlns:p14="http://schemas.microsoft.com/office/powerpoint/2010/main" val="34392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3" name="مستطيل مستدير الزوايا 2"/>
          <p:cNvSpPr/>
          <p:nvPr/>
        </p:nvSpPr>
        <p:spPr>
          <a:xfrm>
            <a:off x="4448175" y="5196364"/>
            <a:ext cx="3340100" cy="1600200"/>
          </a:xfrm>
          <a:prstGeom prst="roundRect">
            <a:avLst/>
          </a:prstGeom>
          <a:solidFill>
            <a:srgbClr val="FFECB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p:cNvSpPr txBox="1"/>
          <p:nvPr/>
        </p:nvSpPr>
        <p:spPr>
          <a:xfrm>
            <a:off x="4448175" y="5279430"/>
            <a:ext cx="3295650" cy="369332"/>
          </a:xfrm>
          <a:prstGeom prst="rect">
            <a:avLst/>
          </a:prstGeom>
          <a:noFill/>
        </p:spPr>
        <p:txBody>
          <a:bodyPr wrap="square" rtlCol="1">
            <a:spAutoFit/>
          </a:bodyPr>
          <a:lstStyle/>
          <a:p>
            <a:r>
              <a:rPr lang="ar-SA" dirty="0" smtClean="0">
                <a:latin typeface="4 my lover" panose="00000400000000000000" pitchFamily="2" charset="0"/>
              </a:rPr>
              <a:t>الأستاذة: هيفاء حزام صالح قائد قرعة</a:t>
            </a:r>
            <a:endParaRPr lang="ar-SA" dirty="0">
              <a:latin typeface="4 my lover" panose="00000400000000000000" pitchFamily="2" charset="0"/>
            </a:endParaRPr>
          </a:p>
        </p:txBody>
      </p:sp>
      <p:sp>
        <p:nvSpPr>
          <p:cNvPr id="6" name="مربع نص 5"/>
          <p:cNvSpPr txBox="1"/>
          <p:nvPr/>
        </p:nvSpPr>
        <p:spPr>
          <a:xfrm>
            <a:off x="5056185" y="5769764"/>
            <a:ext cx="2333625" cy="369332"/>
          </a:xfrm>
          <a:prstGeom prst="rect">
            <a:avLst/>
          </a:prstGeom>
          <a:noFill/>
        </p:spPr>
        <p:txBody>
          <a:bodyPr wrap="square" rtlCol="1">
            <a:spAutoFit/>
          </a:bodyPr>
          <a:lstStyle/>
          <a:p>
            <a:pPr algn="ctr"/>
            <a:r>
              <a:rPr lang="ar-SA" dirty="0" smtClean="0"/>
              <a:t>سادس- ثامن- تاسع- 1ث.</a:t>
            </a:r>
            <a:endParaRPr lang="ar-SA" dirty="0"/>
          </a:p>
        </p:txBody>
      </p:sp>
      <p:sp>
        <p:nvSpPr>
          <p:cNvPr id="7" name="مربع نص 6"/>
          <p:cNvSpPr txBox="1"/>
          <p:nvPr/>
        </p:nvSpPr>
        <p:spPr>
          <a:xfrm>
            <a:off x="5056185" y="6230571"/>
            <a:ext cx="2333625" cy="523220"/>
          </a:xfrm>
          <a:prstGeom prst="rect">
            <a:avLst/>
          </a:prstGeom>
          <a:noFill/>
        </p:spPr>
        <p:txBody>
          <a:bodyPr wrap="square" rtlCol="1">
            <a:spAutoFit/>
          </a:bodyPr>
          <a:lstStyle/>
          <a:p>
            <a:pPr algn="ctr"/>
            <a:r>
              <a:rPr lang="ar-SA" sz="1400" dirty="0" smtClean="0"/>
              <a:t>1442-1443هــ</a:t>
            </a:r>
          </a:p>
          <a:p>
            <a:pPr algn="ctr"/>
            <a:endParaRPr lang="ar-SA" sz="1400" dirty="0"/>
          </a:p>
        </p:txBody>
      </p:sp>
    </p:spTree>
    <p:extLst>
      <p:ext uri="{BB962C8B-B14F-4D97-AF65-F5344CB8AC3E}">
        <p14:creationId xmlns:p14="http://schemas.microsoft.com/office/powerpoint/2010/main" val="213158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6727185_180010.jpg"/>
          <p:cNvPicPr/>
          <p:nvPr/>
        </p:nvPicPr>
        <p:blipFill>
          <a:blip r:embed="rId2">
            <a:extLst>
              <a:ext uri="{28A0092B-C50C-407E-A947-70E740481C1C}">
                <a14:useLocalDpi xmlns:a14="http://schemas.microsoft.com/office/drawing/2010/main" val="0"/>
              </a:ext>
            </a:extLst>
          </a:blip>
          <a:srcRect/>
          <a:stretch>
            <a:fillRect/>
          </a:stretch>
        </p:blipFill>
        <p:spPr bwMode="auto">
          <a:xfrm>
            <a:off x="342900" y="277177"/>
            <a:ext cx="11521440" cy="1228725"/>
          </a:xfrm>
          <a:prstGeom prst="rect">
            <a:avLst/>
          </a:prstGeom>
          <a:noFill/>
          <a:ln>
            <a:noFill/>
          </a:ln>
        </p:spPr>
      </p:pic>
      <p:sp>
        <p:nvSpPr>
          <p:cNvPr id="3" name="مربع نص 22"/>
          <p:cNvSpPr txBox="1"/>
          <p:nvPr/>
        </p:nvSpPr>
        <p:spPr>
          <a:xfrm>
            <a:off x="4020502" y="615314"/>
            <a:ext cx="4986338" cy="552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2800" b="1">
                <a:effectLst/>
                <a:ea typeface="Calibri" panose="020F0502020204030204" pitchFamily="34" charset="0"/>
                <a:cs typeface="Arial" panose="020B0604020202020204" pitchFamily="34" charset="0"/>
              </a:rPr>
              <a:t>الأهداف العامة للمادة</a:t>
            </a:r>
            <a:endParaRPr lang="en-US" sz="1100">
              <a:effectLst/>
              <a:ea typeface="Calibri" panose="020F0502020204030204" pitchFamily="34" charset="0"/>
              <a:cs typeface="Arial" panose="020B0604020202020204" pitchFamily="34" charset="0"/>
            </a:endParaRPr>
          </a:p>
        </p:txBody>
      </p:sp>
      <p:sp>
        <p:nvSpPr>
          <p:cNvPr id="4" name="مربع نص 32"/>
          <p:cNvSpPr txBox="1"/>
          <p:nvPr/>
        </p:nvSpPr>
        <p:spPr>
          <a:xfrm>
            <a:off x="240031" y="1588769"/>
            <a:ext cx="11521440" cy="4937761"/>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100000" t="100000"/>
            </a:path>
            <a:tileRect r="-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2171700" rtl="1">
              <a:lnSpc>
                <a:spcPct val="107000"/>
              </a:lnSpc>
              <a:spcAft>
                <a:spcPts val="800"/>
              </a:spcAft>
            </a:pPr>
            <a:r>
              <a:rPr lang="ar-SA" sz="2000" b="1" dirty="0">
                <a:solidFill>
                  <a:srgbClr val="7030A0"/>
                </a:solidFill>
                <a:effectLst/>
                <a:ea typeface="Calibri" panose="020F0502020204030204" pitchFamily="34" charset="0"/>
                <a:cs typeface="Arial" panose="020B0604020202020204" pitchFamily="34" charset="0"/>
              </a:rPr>
              <a:t>أهداف تدريس اللغة </a:t>
            </a:r>
            <a:r>
              <a:rPr lang="ar-SA" sz="2000" b="1" dirty="0" smtClean="0">
                <a:solidFill>
                  <a:srgbClr val="7030A0"/>
                </a:solidFill>
                <a:effectLst/>
                <a:ea typeface="Calibri" panose="020F0502020204030204" pitchFamily="34" charset="0"/>
                <a:cs typeface="Arial" panose="020B0604020202020204" pitchFamily="34" charset="0"/>
              </a:rPr>
              <a:t>العربية</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solidFill>
                  <a:srgbClr val="C00000"/>
                </a:solidFill>
                <a:effectLst/>
                <a:ea typeface="Calibri" panose="020F0502020204030204" pitchFamily="34" charset="0"/>
                <a:cs typeface="Arial" panose="020B0604020202020204" pitchFamily="34" charset="0"/>
              </a:rPr>
              <a:t>الأهداف العامة لتدريس مواد اللغة العربية</a:t>
            </a:r>
            <a:r>
              <a:rPr lang="ar-SA" sz="1400" b="1" dirty="0" smtClean="0">
                <a:solidFill>
                  <a:srgbClr val="C00000"/>
                </a:solidFill>
                <a:effectLst/>
                <a:ea typeface="Calibri" panose="020F0502020204030204" pitchFamily="34" charset="0"/>
                <a:cs typeface="Arial" panose="020B0604020202020204" pitchFamily="34" charset="0"/>
              </a:rPr>
              <a:t>:</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1- أن يعتز الطالب باللغة العربية  اعتزازا كبيرا  بسبب ما  حفظته لنا من أمجاد الإسلام و مثله العليا في الصدق ، و الوفاء ، و الشجاعة ، و الكرم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2- أن يكتسب الطالب القدرة على التعبير الصحيح في التخاطب ، و التحدث، و الكتابة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3- أن يتدرب الطالب على القراءة الصحيحة ، و النطق السليم ، و فهم الأفكار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4- أن يتدرب الطالب على أنواع القراءات المختلفة بعد تنمية مهارة القراءة لديه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5- أن يتربى الذوق الأدبي الرفيع لدى الطالب حتى يدرك به جمال الأسلوب ، و روعته ، أو ضعفه ، و ركاكته</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6- أن  تنمو  القدرة لدى الطالب على الفهم ، و الاستماع ، و استخلاص المعاني ، و الأفكار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7- أن يتمكن الطالب من الاطلاع على ما في المكتبة العربية من المؤلفات ، و الكشف عما يعرض له من ألفاظ صعبة في المعاجم العربية المناسبة لمستواه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8 - أن يلم الطالب بالقواعد الأساسية لفروع اللغة العربية ، و ينتفع بها ويقدر على استخدامها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9- أن يجعل الطالب دراسته للغة وسيلة لفهم القرآن الكريم ، و السنة النبوية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10- أن يظفر الطالب بحفظ قدر كافٍ من النصوص الأدبية ، و أن يستمتع بها ، و يتذوق مظاهر الجمال فيها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11- أن يحسن الطالب التعبير عما في نفسه ، وما </a:t>
            </a:r>
            <a:r>
              <a:rPr lang="ar-SA" sz="1400" b="1" dirty="0" err="1">
                <a:effectLst/>
                <a:ea typeface="Calibri" panose="020F0502020204030204" pitchFamily="34" charset="0"/>
                <a:cs typeface="Arial" panose="020B0604020202020204" pitchFamily="34" charset="0"/>
              </a:rPr>
              <a:t>تقتضيه</a:t>
            </a:r>
            <a:r>
              <a:rPr lang="ar-SA" sz="1400" b="1" dirty="0">
                <a:effectLst/>
                <a:ea typeface="Calibri" panose="020F0502020204030204" pitchFamily="34" charset="0"/>
                <a:cs typeface="Arial" panose="020B0604020202020204" pitchFamily="34" charset="0"/>
              </a:rPr>
              <a:t> المواقف سواء كان هذا التعبير شفهياً ، أو كتابياً بلغة مستقيمة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ar-SA" sz="1400" b="1" dirty="0">
                <a:effectLst/>
                <a:ea typeface="Calibri" panose="020F0502020204030204" pitchFamily="34" charset="0"/>
                <a:cs typeface="Arial" panose="020B0604020202020204" pitchFamily="34" charset="0"/>
              </a:rPr>
              <a:t>12- أن يعرف الطالب من أساسيات الإملاء ما يمكنه من رسم الكلمات رسماً صحيحاً .</a:t>
            </a:r>
            <a:endParaRPr lang="en-US" sz="1050" dirty="0">
              <a:effectLst/>
              <a:ea typeface="Calibri" panose="020F0502020204030204" pitchFamily="34" charset="0"/>
              <a:cs typeface="Arial" panose="020B0604020202020204" pitchFamily="34" charset="0"/>
            </a:endParaRPr>
          </a:p>
          <a:p>
            <a:pPr rtl="1">
              <a:lnSpc>
                <a:spcPct val="107000"/>
              </a:lnSpc>
              <a:spcAft>
                <a:spcPts val="800"/>
              </a:spcAft>
            </a:pPr>
            <a:r>
              <a:rPr lang="en-US" sz="1400" b="1" dirty="0">
                <a:effectLst/>
                <a:ea typeface="Calibri" panose="020F0502020204030204" pitchFamily="34" charset="0"/>
                <a:cs typeface="Arial" panose="020B0604020202020204" pitchFamily="34" charset="0"/>
              </a:rPr>
              <a:t> </a:t>
            </a:r>
            <a:endParaRPr lang="en-US" sz="105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608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434340" y="254317"/>
            <a:ext cx="11349989" cy="1343025"/>
          </a:xfrm>
          <a:prstGeom prst="rect">
            <a:avLst/>
          </a:prstGeom>
          <a:noFill/>
          <a:ln>
            <a:noFill/>
          </a:ln>
        </p:spPr>
      </p:pic>
      <p:sp>
        <p:nvSpPr>
          <p:cNvPr id="4" name="مربع نص 35"/>
          <p:cNvSpPr txBox="1"/>
          <p:nvPr/>
        </p:nvSpPr>
        <p:spPr>
          <a:xfrm>
            <a:off x="3158490" y="746760"/>
            <a:ext cx="6385560" cy="723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800" b="1">
                <a:effectLst/>
                <a:ea typeface="Calibri" panose="020F0502020204030204" pitchFamily="34" charset="0"/>
                <a:cs typeface="Arial" panose="020B0604020202020204" pitchFamily="34" charset="0"/>
              </a:rPr>
              <a:t>الأهداف الخاصة للمادة</a:t>
            </a:r>
            <a:endParaRPr lang="en-US" sz="1100">
              <a:effectLst/>
              <a:ea typeface="Calibri" panose="020F0502020204030204" pitchFamily="34" charset="0"/>
              <a:cs typeface="Arial" panose="020B0604020202020204" pitchFamily="34" charset="0"/>
            </a:endParaRPr>
          </a:p>
        </p:txBody>
      </p:sp>
      <p:sp>
        <p:nvSpPr>
          <p:cNvPr id="5" name="مربع نص 33"/>
          <p:cNvSpPr txBox="1"/>
          <p:nvPr/>
        </p:nvSpPr>
        <p:spPr>
          <a:xfrm>
            <a:off x="6332220" y="1691640"/>
            <a:ext cx="5452109" cy="477012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600" b="1" dirty="0">
                <a:solidFill>
                  <a:srgbClr val="C00000"/>
                </a:solidFill>
                <a:effectLst/>
                <a:ea typeface="Calibri" panose="020F0502020204030204" pitchFamily="34" charset="0"/>
                <a:cs typeface="Arial" panose="020B0604020202020204" pitchFamily="34" charset="0"/>
              </a:rPr>
              <a:t>الأهداف الخاصة  لتدريس  اللغة العربية:</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1- أن يتأصل لدى الطالب أسس العقيدة الإسلامية السمحة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2- أن يغرس لدى الطالب  الأخلاق الكريمة والمثل العليا الرفيعة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3- أن تترسخ المثل العليا ، و المبادئ الفكرية و الروحية و الوطنية في نفوس الطلاب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4-  أن تنمو  عواطف الإيثار و الخير و التضحية و حب العمل في نفوس الأبناء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5- أن  تنمو  الثروة اللغوية عند الطلاب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6- أن يتعود الطالب على المحافظة على الفصحى و الابتعاد عن العامية و معالجة الأخطاء الشائعة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7- أن يتدرب الطالب على الارتقاء بأسلوبه في جميع المهارات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8- أن  تنمو لدى الطالب  ملكة تركيب الجمل العربية  تحدثاً و كتابة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9- أن ترتقى مهارة الإعراب لدى الطلاب و معرفة أهميته لفهم قواعد اللغة العربية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10- أن تنمو  ملكة الحفظ عند الطلاب .</a:t>
            </a:r>
            <a:endParaRPr lang="en-US" sz="1200" b="1" dirty="0">
              <a:effectLst/>
              <a:ea typeface="Calibri" panose="020F0502020204030204" pitchFamily="34" charset="0"/>
              <a:cs typeface="Arial" panose="020B0604020202020204" pitchFamily="34" charset="0"/>
            </a:endParaRPr>
          </a:p>
          <a:p>
            <a:pPr algn="r" rtl="1">
              <a:lnSpc>
                <a:spcPct val="107000"/>
              </a:lnSpc>
              <a:spcAft>
                <a:spcPts val="800"/>
              </a:spcAft>
            </a:pPr>
            <a:r>
              <a:rPr lang="en-US" sz="2400" b="1" dirty="0">
                <a:effectLst/>
                <a:ea typeface="Calibri" panose="020F0502020204030204" pitchFamily="34" charset="0"/>
                <a:cs typeface="Arial" panose="020B0604020202020204" pitchFamily="34" charset="0"/>
              </a:rPr>
              <a:t> </a:t>
            </a:r>
            <a:endParaRPr lang="en-US" sz="1200" b="1" dirty="0">
              <a:effectLst/>
              <a:ea typeface="Calibri" panose="020F0502020204030204" pitchFamily="34" charset="0"/>
              <a:cs typeface="Arial" panose="020B0604020202020204" pitchFamily="34" charset="0"/>
            </a:endParaRPr>
          </a:p>
        </p:txBody>
      </p:sp>
      <p:sp>
        <p:nvSpPr>
          <p:cNvPr id="6" name="مربع نص 33"/>
          <p:cNvSpPr txBox="1"/>
          <p:nvPr/>
        </p:nvSpPr>
        <p:spPr>
          <a:xfrm>
            <a:off x="461010" y="1718310"/>
            <a:ext cx="5791200" cy="477012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400" b="1" dirty="0" smtClean="0">
                <a:effectLst/>
                <a:ea typeface="Calibri" panose="020F0502020204030204" pitchFamily="34" charset="0"/>
                <a:cs typeface="Arial" panose="020B0604020202020204" pitchFamily="34" charset="0"/>
              </a:rPr>
              <a:t>11- </a:t>
            </a:r>
            <a:r>
              <a:rPr lang="ar-SA" sz="1400" b="1" dirty="0">
                <a:effectLst/>
                <a:ea typeface="Calibri" panose="020F0502020204030204" pitchFamily="34" charset="0"/>
                <a:cs typeface="Arial" panose="020B0604020202020204" pitchFamily="34" charset="0"/>
              </a:rPr>
              <a:t>أن يتدرب الطالب على المحافظة على اللغة الفصحى و الابتعاد عن العامية بحفظ أكبر قدر من النصوص .</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12-أن يتدرب الطالب على  الارتقاء بأسلوب الإنشاء ، و الشرح ، و التفسير .</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13-أن  تنمو لدى الطالب ملكة  الذوق الجمالي في الكتابة ،و دقة الموازنة ، و قوة الانتباه لرسم الحروف </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14-أن يتدرب الطالب  على الكتابة الخالية من الأخطاء الإملائية .</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15- أن تنمو عند الطالب الرغبة في القراءة الذاتية و التوسع القرائي.</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16-أن يكتسب الطالب القدرة على   معالجة بعض المفاهيم الخطأ ،  و المحافظة على سلامة اللغة.</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17- أن يتعرف الطالب على بعض الشخصيات الإسلامية والعلمية والتاريخية التي أثرت في حياة الأمة .</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18- أن تنمو قدرة الطالب على التعبير السليم عن مشاعره ، و أفكاره ، وحاجاته .</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19- أن يكتسب الطالب القدرة على التفكير المنظم من حيث تسلسل العناصر ، و حسن عرضها ، و ربطها بعضها ببعض</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20- أن يكتب الطالب بعض الفنون التعبيرية، الوظيفي منا و ِالإبداعي، مراعياً الأسس الفنية لكل منها</a:t>
            </a:r>
            <a:endParaRPr lang="en-US" sz="1100" b="1" dirty="0">
              <a:effectLst/>
              <a:ea typeface="Calibri" panose="020F0502020204030204" pitchFamily="34" charset="0"/>
              <a:cs typeface="Arial" panose="020B0604020202020204" pitchFamily="34" charset="0"/>
            </a:endParaRPr>
          </a:p>
          <a:p>
            <a:pPr algn="r" rtl="1">
              <a:lnSpc>
                <a:spcPct val="107000"/>
              </a:lnSpc>
              <a:spcAft>
                <a:spcPts val="800"/>
              </a:spcAft>
            </a:pPr>
            <a:r>
              <a:rPr lang="en-US" sz="2000" b="1" dirty="0">
                <a:effectLst/>
                <a:ea typeface="Calibri" panose="020F0502020204030204" pitchFamily="34" charset="0"/>
                <a:cs typeface="Arial" panose="020B0604020202020204" pitchFamily="34" charset="0"/>
              </a:rPr>
              <a:t> </a:t>
            </a:r>
            <a:endParaRPr lang="en-US" sz="11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356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316864" y="345757"/>
            <a:ext cx="11558905" cy="1343025"/>
          </a:xfrm>
          <a:prstGeom prst="rect">
            <a:avLst/>
          </a:prstGeom>
          <a:noFill/>
          <a:ln>
            <a:noFill/>
          </a:ln>
        </p:spPr>
      </p:pic>
      <p:sp>
        <p:nvSpPr>
          <p:cNvPr id="4" name="مربع نص 47"/>
          <p:cNvSpPr txBox="1"/>
          <p:nvPr/>
        </p:nvSpPr>
        <p:spPr>
          <a:xfrm>
            <a:off x="2774632" y="809625"/>
            <a:ext cx="6597968" cy="781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800" b="1" dirty="0">
                <a:effectLst/>
                <a:ea typeface="Calibri" panose="020F0502020204030204" pitchFamily="34" charset="0"/>
                <a:cs typeface="Arial" panose="020B0604020202020204" pitchFamily="34" charset="0"/>
              </a:rPr>
              <a:t>أهداف تدريس مادة القراءة:</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5" name="مربع نص 40"/>
          <p:cNvSpPr txBox="1"/>
          <p:nvPr/>
        </p:nvSpPr>
        <p:spPr>
          <a:xfrm>
            <a:off x="411480" y="1851660"/>
            <a:ext cx="11464289" cy="460629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600" b="1" dirty="0">
                <a:effectLst/>
                <a:ea typeface="Calibri" panose="020F0502020204030204" pitchFamily="34" charset="0"/>
                <a:cs typeface="Arial" panose="020B0604020202020204" pitchFamily="34" charset="0"/>
              </a:rPr>
              <a:t>تتحدد أهداف تدريس مادة القراءة فيما يلي: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1- أن يتدرب الطلاب على القراءة. بأنواعها المختلفة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2- أن يتعرف الطالب على مفردات لغوية جديدة من خلال ما يقرأ من دروس القراءة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3- أن يكتسب الطالب ثقافة جديدة تمكنه من العيش </a:t>
            </a:r>
            <a:r>
              <a:rPr lang="ar-SA" sz="1600" b="1" dirty="0" err="1">
                <a:effectLst/>
                <a:ea typeface="Calibri" panose="020F0502020204030204" pitchFamily="34" charset="0"/>
                <a:cs typeface="Arial" panose="020B0604020202020204" pitchFamily="34" charset="0"/>
              </a:rPr>
              <a:t>فى</a:t>
            </a:r>
            <a:r>
              <a:rPr lang="ar-SA" sz="1600" b="1" dirty="0">
                <a:effectLst/>
                <a:ea typeface="Calibri" panose="020F0502020204030204" pitchFamily="34" charset="0"/>
                <a:cs typeface="Arial" panose="020B0604020202020204" pitchFamily="34" charset="0"/>
              </a:rPr>
              <a:t> الحياة والتغلب على ما </a:t>
            </a:r>
            <a:r>
              <a:rPr lang="ar-SA" sz="1600" b="1" dirty="0" err="1">
                <a:effectLst/>
                <a:ea typeface="Calibri" panose="020F0502020204030204" pitchFamily="34" charset="0"/>
                <a:cs typeface="Arial" panose="020B0604020202020204" pitchFamily="34" charset="0"/>
              </a:rPr>
              <a:t>يواجهه</a:t>
            </a:r>
            <a:r>
              <a:rPr lang="ar-SA" sz="1600" b="1" dirty="0">
                <a:effectLst/>
                <a:ea typeface="Calibri" panose="020F0502020204030204" pitchFamily="34" charset="0"/>
                <a:cs typeface="Arial" panose="020B0604020202020204" pitchFamily="34" charset="0"/>
              </a:rPr>
              <a:t> من عقبات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4- أن يتمكن الطالب من الممارسة اللغوية الجيدة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5- أن تنمو عند الطالب القدرة على التعلم الذاتي واكتساب المعرفة بنفسه عن طريق القراءة والبحث واستخدام المراجع والمعاجم ودوائر المعرفة المختلفة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6- أن تزداد صلة الطالب  بكتاب الله وسنة رسوله الكريم صلى الله عليه وسلم.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7- أن  يكتسب الطالب  ألفاظ وتراكيب لغوية جديدة من نصوص القراءة.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8- أن تزداد   ثقافة الطلاب بما يكتسبونه من بطون الكتب من ألفاظ وأساليب.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9- أن يتعلم الطالب  الربط بين مواد اللغة العربية بجميع فروعها.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10- أن  يتعود الطلاب على مواجهة المواقف، وبث الثقة بالنفس والقضاء على الخوف </a:t>
            </a:r>
            <a:r>
              <a:rPr lang="ar-SA" sz="1600" b="1" dirty="0" smtClean="0">
                <a:effectLst/>
                <a:ea typeface="Calibri" panose="020F0502020204030204" pitchFamily="34" charset="0"/>
                <a:cs typeface="Arial" panose="020B0604020202020204" pitchFamily="34" charset="0"/>
              </a:rPr>
              <a:t>والخجل</a:t>
            </a:r>
            <a:r>
              <a:rPr lang="ar-SA" sz="1600" b="1" dirty="0">
                <a:effectLst/>
                <a:ea typeface="Calibri" panose="020F0502020204030204" pitchFamily="34" charset="0"/>
                <a:cs typeface="Arial" panose="020B0604020202020204" pitchFamily="34" charset="0"/>
              </a:rPr>
              <a:t>. </a:t>
            </a:r>
            <a:endParaRPr lang="ar-SA" sz="1600" b="1" dirty="0" smtClean="0">
              <a:effectLst/>
              <a:ea typeface="Calibri" panose="020F0502020204030204" pitchFamily="34" charset="0"/>
              <a:cs typeface="Arial" panose="020B0604020202020204" pitchFamily="34" charset="0"/>
            </a:endParaRPr>
          </a:p>
          <a:p>
            <a:pPr>
              <a:lnSpc>
                <a:spcPct val="107000"/>
              </a:lnSpc>
              <a:spcAft>
                <a:spcPts val="800"/>
              </a:spcAft>
            </a:pPr>
            <a:r>
              <a:rPr lang="ar-SA" sz="1600" b="1" dirty="0" smtClean="0">
                <a:ea typeface="Calibri" panose="020F0502020204030204" pitchFamily="34" charset="0"/>
                <a:cs typeface="Arial" panose="020B0604020202020204" pitchFamily="34" charset="0"/>
              </a:rPr>
              <a:t>11</a:t>
            </a:r>
            <a:r>
              <a:rPr lang="ar-SA" sz="1400" b="1" dirty="0">
                <a:ea typeface="Calibri" panose="020F0502020204030204" pitchFamily="34" charset="0"/>
              </a:rPr>
              <a:t>- أن  تنمو عند الطلاب  عادة القراءة ( المطالعة الحرة ) لاكتساب المعرفة والثقافة .</a:t>
            </a:r>
            <a:endParaRPr lang="en-US" sz="1200" b="1"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12- أن يتعرف الطالب على أبطال القصص المقررة عليه ويستفيد منهم </a:t>
            </a:r>
            <a:r>
              <a:rPr lang="ar-SA" sz="1400" b="1" dirty="0" err="1">
                <a:ea typeface="Calibri" panose="020F0502020204030204" pitchFamily="34" charset="0"/>
              </a:rPr>
              <a:t>فى</a:t>
            </a:r>
            <a:r>
              <a:rPr lang="ar-SA" sz="1400" b="1" dirty="0">
                <a:ea typeface="Calibri" panose="020F0502020204030204" pitchFamily="34" charset="0"/>
              </a:rPr>
              <a:t> حياته .</a:t>
            </a:r>
            <a:endParaRPr lang="en-US" sz="1200" b="1" dirty="0">
              <a:ea typeface="Calibri" panose="020F0502020204030204" pitchFamily="34" charset="0"/>
              <a:cs typeface="Arial" panose="020B0604020202020204" pitchFamily="34" charset="0"/>
            </a:endParaRPr>
          </a:p>
          <a:p>
            <a:pPr algn="r" rtl="1">
              <a:lnSpc>
                <a:spcPct val="107000"/>
              </a:lnSpc>
              <a:spcAft>
                <a:spcPts val="800"/>
              </a:spcAft>
            </a:pP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endParaRPr lang="en-US" sz="14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139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282574" y="288607"/>
            <a:ext cx="11627485" cy="1343025"/>
          </a:xfrm>
          <a:prstGeom prst="rect">
            <a:avLst/>
          </a:prstGeom>
          <a:noFill/>
          <a:ln>
            <a:noFill/>
          </a:ln>
        </p:spPr>
      </p:pic>
      <p:sp>
        <p:nvSpPr>
          <p:cNvPr id="4" name="مربع نص 36"/>
          <p:cNvSpPr txBox="1"/>
          <p:nvPr/>
        </p:nvSpPr>
        <p:spPr>
          <a:xfrm>
            <a:off x="282575" y="1805940"/>
            <a:ext cx="11627484" cy="467487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b="1" dirty="0">
                <a:effectLst/>
                <a:ea typeface="Calibri" panose="020F0502020204030204" pitchFamily="34" charset="0"/>
                <a:cs typeface="Arial" panose="020B0604020202020204" pitchFamily="34" charset="0"/>
              </a:rPr>
              <a:t>يمكن تحديد أهداف تدريس  مادة القواعد ( النحو والصرف) فيما يلي: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 أن يتعرف الطالب على القواعد النحوية المقررة ويقدر على استخدامها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2- أن يتذكر الطالب القواعد النحوية التي سبقت دراستها </a:t>
            </a:r>
            <a:r>
              <a:rPr lang="ar-SA" b="1" dirty="0" err="1">
                <a:effectLst/>
                <a:ea typeface="Calibri" panose="020F0502020204030204" pitchFamily="34" charset="0"/>
                <a:cs typeface="Arial" panose="020B0604020202020204" pitchFamily="34" charset="0"/>
              </a:rPr>
              <a:t>فى</a:t>
            </a:r>
            <a:r>
              <a:rPr lang="ar-SA" b="1" dirty="0">
                <a:effectLst/>
                <a:ea typeface="Calibri" panose="020F0502020204030204" pitchFamily="34" charset="0"/>
                <a:cs typeface="Arial" panose="020B0604020202020204" pitchFamily="34" charset="0"/>
              </a:rPr>
              <a:t> السنوات السابقة ويربط بينها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3- أن يستشعر الطالب قيمة دراسة قواعد اللغة العربية </a:t>
            </a:r>
            <a:r>
              <a:rPr lang="ar-SA" b="1" dirty="0" err="1">
                <a:effectLst/>
                <a:ea typeface="Calibri" panose="020F0502020204030204" pitchFamily="34" charset="0"/>
                <a:cs typeface="Arial" panose="020B0604020202020204" pitchFamily="34" charset="0"/>
              </a:rPr>
              <a:t>فى</a:t>
            </a:r>
            <a:r>
              <a:rPr lang="ar-SA" b="1" dirty="0">
                <a:effectLst/>
                <a:ea typeface="Calibri" panose="020F0502020204030204" pitchFamily="34" charset="0"/>
                <a:cs typeface="Arial" panose="020B0604020202020204" pitchFamily="34" charset="0"/>
              </a:rPr>
              <a:t> حياته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4- أن يتدرب الطالب على استخدام قواعد اللغة العربية استخداما صحيحا </a:t>
            </a:r>
            <a:r>
              <a:rPr lang="ar-SA" b="1" dirty="0" err="1">
                <a:effectLst/>
                <a:ea typeface="Calibri" panose="020F0502020204030204" pitchFamily="34" charset="0"/>
                <a:cs typeface="Arial" panose="020B0604020202020204" pitchFamily="34" charset="0"/>
              </a:rPr>
              <a:t>فى</a:t>
            </a:r>
            <a:r>
              <a:rPr lang="ar-SA" b="1" dirty="0">
                <a:effectLst/>
                <a:ea typeface="Calibri" panose="020F0502020204030204" pitchFamily="34" charset="0"/>
                <a:cs typeface="Arial" panose="020B0604020202020204" pitchFamily="34" charset="0"/>
              </a:rPr>
              <a:t> القراءة والكتابة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5- أن يتدرب الطالب  على التعبير الصحيح، وضبط الأساليب وتفهم القرآن الكريم والوقوف على أسراره.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6- أن  يتعود الطلاب على دقة الملاحظة والتمييز بين الخطأ والصواب فيما يسمعون ويقرؤون مما يساعدهم على فهم معاني الجمل والأساليب.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7- أن يتدرب الطلاب على دقة التفكير والبحث العقلي الدقيق.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8- أن يكتسب  الطلاب قدرات نحوية تمكنهم من تقويم ألسنتهم عند القراءة.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9- أن  تنمو الثروة اللغوية عند  الطلاب وتزويدهم بكثير من الألفاظ والتراكيب بفضل ما يعرض عليهم من أمثلة وأساليب.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10 -  أن يتدرب الطلاب على فهم التراكيب المعقدة والأساليب الغامضة والتعرف على أسباب تعقيدها أو غموضها.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en-US" sz="3200" b="1" dirty="0">
                <a:effectLst/>
                <a:ea typeface="Calibri" panose="020F0502020204030204" pitchFamily="34" charset="0"/>
                <a:cs typeface="Arial" panose="020B0604020202020204" pitchFamily="34" charset="0"/>
              </a:rPr>
              <a:t> </a:t>
            </a:r>
            <a:endParaRPr lang="en-US" sz="1050" dirty="0">
              <a:effectLst/>
              <a:ea typeface="Calibri" panose="020F0502020204030204" pitchFamily="34" charset="0"/>
              <a:cs typeface="Arial" panose="020B0604020202020204" pitchFamily="34" charset="0"/>
            </a:endParaRPr>
          </a:p>
        </p:txBody>
      </p:sp>
      <p:sp>
        <p:nvSpPr>
          <p:cNvPr id="5" name="مربع نص 38"/>
          <p:cNvSpPr txBox="1"/>
          <p:nvPr/>
        </p:nvSpPr>
        <p:spPr>
          <a:xfrm>
            <a:off x="2057401" y="841057"/>
            <a:ext cx="7635240" cy="790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2600" b="1">
                <a:effectLst/>
                <a:ea typeface="Calibri" panose="020F0502020204030204" pitchFamily="34" charset="0"/>
                <a:cs typeface="Arial" panose="020B0604020202020204" pitchFamily="34" charset="0"/>
              </a:rPr>
              <a:t>أهداف تدريس  مادة القواعد ( النحو والصرف):</a:t>
            </a:r>
            <a:endParaRPr lang="en-US" sz="1100">
              <a:effectLst/>
              <a:ea typeface="Calibri" panose="020F0502020204030204" pitchFamily="34" charset="0"/>
              <a:cs typeface="Arial" panose="020B0604020202020204" pitchFamily="34" charset="0"/>
            </a:endParaRPr>
          </a:p>
          <a:p>
            <a:pPr algn="r" rtl="1">
              <a:lnSpc>
                <a:spcPct val="107000"/>
              </a:lnSpc>
              <a:spcAft>
                <a:spcPts val="800"/>
              </a:spcAft>
            </a:pPr>
            <a:r>
              <a:rPr lang="en-US" sz="1100">
                <a:effectLs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90657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179704" y="242887"/>
            <a:ext cx="11810365" cy="1343025"/>
          </a:xfrm>
          <a:prstGeom prst="rect">
            <a:avLst/>
          </a:prstGeom>
          <a:noFill/>
          <a:ln>
            <a:noFill/>
          </a:ln>
        </p:spPr>
      </p:pic>
      <p:sp>
        <p:nvSpPr>
          <p:cNvPr id="3" name="مربع نص 44"/>
          <p:cNvSpPr txBox="1"/>
          <p:nvPr/>
        </p:nvSpPr>
        <p:spPr>
          <a:xfrm>
            <a:off x="2331720" y="785812"/>
            <a:ext cx="7989570" cy="714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3600" b="1">
                <a:effectLst/>
                <a:ea typeface="Calibri" panose="020F0502020204030204" pitchFamily="34" charset="0"/>
                <a:cs typeface="Arial" panose="020B0604020202020204" pitchFamily="34" charset="0"/>
              </a:rPr>
              <a:t>أهداف تدريس مادة الأدب والنصوص:</a:t>
            </a:r>
            <a:endParaRPr lang="en-US" sz="1100">
              <a:effectLst/>
              <a:ea typeface="Calibri" panose="020F0502020204030204" pitchFamily="34" charset="0"/>
              <a:cs typeface="Arial" panose="020B0604020202020204" pitchFamily="34" charset="0"/>
            </a:endParaRPr>
          </a:p>
          <a:p>
            <a:pPr algn="r" rtl="1">
              <a:lnSpc>
                <a:spcPct val="107000"/>
              </a:lnSpc>
              <a:spcAft>
                <a:spcPts val="800"/>
              </a:spcAft>
            </a:pPr>
            <a:r>
              <a:rPr lang="en-US" sz="1100">
                <a:effectLst/>
                <a:ea typeface="Calibri" panose="020F0502020204030204" pitchFamily="34" charset="0"/>
                <a:cs typeface="Arial" panose="020B0604020202020204" pitchFamily="34" charset="0"/>
              </a:rPr>
              <a:t> </a:t>
            </a:r>
          </a:p>
        </p:txBody>
      </p:sp>
      <p:sp>
        <p:nvSpPr>
          <p:cNvPr id="4" name="مربع نص 39"/>
          <p:cNvSpPr txBox="1"/>
          <p:nvPr/>
        </p:nvSpPr>
        <p:spPr>
          <a:xfrm>
            <a:off x="179704" y="1760220"/>
            <a:ext cx="11718925" cy="491871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200" b="1" dirty="0">
                <a:effectLst/>
                <a:ea typeface="Calibri" panose="020F0502020204030204" pitchFamily="34" charset="0"/>
                <a:cs typeface="Arial" panose="020B0604020202020204" pitchFamily="34" charset="0"/>
              </a:rPr>
              <a:t>يمكن  تحديد الأهداف العامة لتدريس مادة الأدب والنصوص فيما يلي: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 أن يتعرف الطالب على عصور الأدب العربي المختلفة وسمات الأدب في كل عصر منها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2- أن يتعرف الطالب على نماذج مختلفة من الأدب العربي في عصوره المختلفة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3- أن يتعرف الطالب على بعض شعراء العرب في عصور الأدب المختلفة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4- أن يتعرف الطالب على بعض ملامح حياة العرب في مختلف العصور عن طريق دراسة نماذج الأدب في العصور المختلفة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5- أن يتعرف الطالب على أثر الإسلام في الشعر واثره في العلم والأدب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6- أن يتعرف الطالب على أثر القرآن الكريم . الحديث الشريف في الشعر والنثر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7- أن يتدرب الطالب على النقد الأدبي للدروس المقررة عليه شعرا ونثرا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8- أن يتذوق الطالب التعبيرات الجمالية </a:t>
            </a:r>
            <a:r>
              <a:rPr lang="ar-SA" sz="1200" b="1" dirty="0" err="1">
                <a:effectLst/>
                <a:ea typeface="Calibri" panose="020F0502020204030204" pitchFamily="34" charset="0"/>
                <a:cs typeface="Arial" panose="020B0604020202020204" pitchFamily="34" charset="0"/>
              </a:rPr>
              <a:t>التى</a:t>
            </a:r>
            <a:r>
              <a:rPr lang="ar-SA" sz="1200" b="1" dirty="0">
                <a:effectLst/>
                <a:ea typeface="Calibri" panose="020F0502020204030204" pitchFamily="34" charset="0"/>
                <a:cs typeface="Arial" panose="020B0604020202020204" pitchFamily="34" charset="0"/>
              </a:rPr>
              <a:t> ترد </a:t>
            </a:r>
            <a:r>
              <a:rPr lang="ar-SA" sz="1200" b="1" dirty="0" err="1">
                <a:effectLst/>
                <a:ea typeface="Calibri" panose="020F0502020204030204" pitchFamily="34" charset="0"/>
                <a:cs typeface="Arial" panose="020B0604020202020204" pitchFamily="34" charset="0"/>
              </a:rPr>
              <a:t>فى</a:t>
            </a:r>
            <a:r>
              <a:rPr lang="ar-SA" sz="1200" b="1" dirty="0">
                <a:effectLst/>
                <a:ea typeface="Calibri" panose="020F0502020204030204" pitchFamily="34" charset="0"/>
                <a:cs typeface="Arial" panose="020B0604020202020204" pitchFamily="34" charset="0"/>
              </a:rPr>
              <a:t> النصوص المقررة عليه ويقدر على محاكاتها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9- أن يتعرف الطالب  على  فصاحة الرسول صلى الله عليه وسلم والوقوف على أثر القرآن الكريم في الأدب.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10-  أن يتعرف الطالب على جمال الأدب العربي والكشف عما حفل به من عناصر الأصالة والقوة، ليزداد الطلاب شغفاً وإقبالاً عليه.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11- أن  يتدرب الطلاب على القراءة الصحيحة لمختلف الألوان الأدبية وتنمية حاسة الذوق من خلال إدراكهم لمواطن الجمال في النص الأدبي.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12-  أن يتسع أفق الطلاب الأدبي من خلال تنمية خيالهم وابتكاراتهم.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13-  أن يتزود الطلاب بالأفكار والمعاني والقيم الأخلاقية مما يدخل في تكوينهم الفكري والثقافي.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14- أن  يتدرب الطلاب على حسن الأداء وجودة الإلقاء وتمثيل المعنى.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15- أن يكتسب الطالب القدرة على إصدار الأحكام </a:t>
            </a:r>
            <a:r>
              <a:rPr lang="ar-SA" sz="1200" b="1" dirty="0" err="1">
                <a:effectLst/>
                <a:ea typeface="Calibri" panose="020F0502020204030204" pitchFamily="34" charset="0"/>
                <a:cs typeface="Arial" panose="020B0604020202020204" pitchFamily="34" charset="0"/>
              </a:rPr>
              <a:t>فى</a:t>
            </a:r>
            <a:r>
              <a:rPr lang="ar-SA" sz="1200" b="1" dirty="0">
                <a:effectLst/>
                <a:ea typeface="Calibri" panose="020F0502020204030204" pitchFamily="34" charset="0"/>
                <a:cs typeface="Arial" panose="020B0604020202020204" pitchFamily="34" charset="0"/>
              </a:rPr>
              <a:t> مجال الإبداع الأدبي وأن تتسع ميوله وتتنوع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en-US" sz="6600" b="1" dirty="0">
                <a:effectLst/>
                <a:ea typeface="Calibri" panose="020F0502020204030204" pitchFamily="34" charset="0"/>
                <a:cs typeface="Arial" panose="020B0604020202020204" pitchFamily="34" charset="0"/>
              </a:rPr>
              <a:t> </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741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316864" y="345757"/>
            <a:ext cx="11558905" cy="1343025"/>
          </a:xfrm>
          <a:prstGeom prst="rect">
            <a:avLst/>
          </a:prstGeom>
          <a:noFill/>
          <a:ln>
            <a:noFill/>
          </a:ln>
        </p:spPr>
      </p:pic>
      <p:sp>
        <p:nvSpPr>
          <p:cNvPr id="3" name="مربع نص 47"/>
          <p:cNvSpPr txBox="1"/>
          <p:nvPr/>
        </p:nvSpPr>
        <p:spPr>
          <a:xfrm>
            <a:off x="2774632" y="809625"/>
            <a:ext cx="6597968" cy="781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800" b="1" dirty="0">
                <a:effectLst/>
                <a:ea typeface="Calibri" panose="020F0502020204030204" pitchFamily="34" charset="0"/>
                <a:cs typeface="Arial" panose="020B0604020202020204" pitchFamily="34" charset="0"/>
              </a:rPr>
              <a:t>أهداف تدريس مادة </a:t>
            </a:r>
            <a:r>
              <a:rPr lang="ar-SA" sz="4800" b="1" dirty="0" smtClean="0">
                <a:effectLst/>
                <a:ea typeface="Calibri" panose="020F0502020204030204" pitchFamily="34" charset="0"/>
                <a:cs typeface="Arial" panose="020B0604020202020204" pitchFamily="34" charset="0"/>
              </a:rPr>
              <a:t>البلاغة:</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4" name="مربع نص 40"/>
          <p:cNvSpPr txBox="1"/>
          <p:nvPr/>
        </p:nvSpPr>
        <p:spPr>
          <a:xfrm>
            <a:off x="306704" y="1889760"/>
            <a:ext cx="11683365" cy="456819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600" dirty="0" smtClean="0">
                <a:effectLst/>
                <a:ea typeface="Calibri" panose="020F0502020204030204" pitchFamily="34" charset="0"/>
                <a:cs typeface="Arial" panose="020B0604020202020204" pitchFamily="34" charset="0"/>
              </a:rPr>
              <a:t>11أهداف </a:t>
            </a:r>
            <a:r>
              <a:rPr lang="ar-SA" sz="1600" dirty="0">
                <a:effectLst/>
                <a:ea typeface="Calibri" panose="020F0502020204030204" pitchFamily="34" charset="0"/>
                <a:cs typeface="Arial" panose="020B0604020202020204" pitchFamily="34" charset="0"/>
              </a:rPr>
              <a:t>تدريس البلاغة والنقد:</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يمكن تحديد أهداف تدريس البلاغة والنقد فيما يلي: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1- أن يتعرف الطالب على علوم البلاغة الثلاثة ودروس كل علم منها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2- أن يتذوق الطالب التعبيرات الجمالية ويقدر على محا </a:t>
            </a:r>
            <a:r>
              <a:rPr lang="ar-SA" sz="1600" dirty="0" err="1">
                <a:effectLst/>
                <a:ea typeface="Calibri" panose="020F0502020204030204" pitchFamily="34" charset="0"/>
                <a:cs typeface="Arial" panose="020B0604020202020204" pitchFamily="34" charset="0"/>
              </a:rPr>
              <a:t>كاتها</a:t>
            </a:r>
            <a:r>
              <a:rPr lang="ar-SA" sz="1600" dirty="0">
                <a:effectLst/>
                <a:ea typeface="Calibri" panose="020F0502020204030204" pitchFamily="34" charset="0"/>
                <a:cs typeface="Arial" panose="020B0604020202020204" pitchFamily="34" charset="0"/>
              </a:rPr>
              <a:t> بنفسه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3- أن يتدرب الطالب على محاكاة الأدب شعره ونثره الذى يقوم بدراسته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4- أن يتعرف الطالب مقايس الجمال التي وضعها علماء البلاغة ويستخدمها </a:t>
            </a:r>
            <a:r>
              <a:rPr lang="ar-SA" sz="1600" dirty="0" err="1">
                <a:effectLst/>
                <a:ea typeface="Calibri" panose="020F0502020204030204" pitchFamily="34" charset="0"/>
                <a:cs typeface="Arial" panose="020B0604020202020204" pitchFamily="34" charset="0"/>
              </a:rPr>
              <a:t>فى</a:t>
            </a:r>
            <a:r>
              <a:rPr lang="ar-SA" sz="1600" dirty="0">
                <a:effectLst/>
                <a:ea typeface="Calibri" panose="020F0502020204030204" pitchFamily="34" charset="0"/>
                <a:cs typeface="Arial" panose="020B0604020202020204" pitchFamily="34" charset="0"/>
              </a:rPr>
              <a:t> نقد ما يقرأ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5- أن يتدرب الطالب على حفظ كثير من نماذج الأدب العربي شعره ونثره التي تتسم بالجمال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6- أن يتمكن الطالب من التعبير عن احاسيسه وعواطفه بأسلوب بلاغي جميل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7- أن  يتعرف الطلاب بأن تذوق الأدب وفهمه فهماً دقيقاً لا يقف عند تصور المعنى للنص بل يتجاوزه إلى معرفة الخصائص والمزايا الفنية.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8- أن يتعرف الطالب  النواحي الجمالية والفنية في الأدب وكشف أسرار الجمال و تأثيره في النفس.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9- أن  يتمكين الطلاب من إنشاء الكلام الجيد بمحاكاة النماذج البلاغية.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ea typeface="Calibri" panose="020F0502020204030204" pitchFamily="34" charset="0"/>
                <a:cs typeface="Arial" panose="020B0604020202020204" pitchFamily="34" charset="0"/>
              </a:rPr>
              <a:t>10- أن يكتسب الطلاب  القدرة على إجادة المفاضلة بين الأدباء و تقويم إنتاجهم الأدبي تقويماً فنياً سديدًا عن طريق تكون ملكة النقد. </a:t>
            </a:r>
            <a:endParaRPr lang="en-US" sz="1400" dirty="0">
              <a:effectLst/>
              <a:ea typeface="Calibri" panose="020F0502020204030204" pitchFamily="34" charset="0"/>
              <a:cs typeface="Arial" panose="020B0604020202020204" pitchFamily="34" charset="0"/>
            </a:endParaRPr>
          </a:p>
          <a:p>
            <a:pPr algn="r" rtl="1">
              <a:lnSpc>
                <a:spcPct val="107000"/>
              </a:lnSpc>
              <a:spcAft>
                <a:spcPts val="800"/>
              </a:spcAft>
            </a:pPr>
            <a:r>
              <a:rPr lang="en-US" sz="6000" dirty="0">
                <a:effectLst/>
                <a:ea typeface="Calibri" panose="020F0502020204030204" pitchFamily="34" charset="0"/>
                <a:cs typeface="Arial" panose="020B0604020202020204" pitchFamily="34" charset="0"/>
              </a:rPr>
              <a:t> </a:t>
            </a:r>
            <a:endParaRPr lang="en-US"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697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396874" y="231457"/>
            <a:ext cx="11456035" cy="1343025"/>
          </a:xfrm>
          <a:prstGeom prst="rect">
            <a:avLst/>
          </a:prstGeom>
          <a:noFill/>
          <a:ln>
            <a:noFill/>
          </a:ln>
        </p:spPr>
      </p:pic>
      <p:sp>
        <p:nvSpPr>
          <p:cNvPr id="3" name="مربع نص 50"/>
          <p:cNvSpPr txBox="1"/>
          <p:nvPr/>
        </p:nvSpPr>
        <p:spPr>
          <a:xfrm>
            <a:off x="2844164" y="685800"/>
            <a:ext cx="6882765" cy="8886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400" dirty="0">
                <a:solidFill>
                  <a:schemeClr val="tx1"/>
                </a:solidFill>
                <a:effectLst/>
                <a:ea typeface="Calibri" panose="020F0502020204030204" pitchFamily="34" charset="0"/>
                <a:cs typeface="Arial" panose="020B0604020202020204" pitchFamily="34" charset="0"/>
              </a:rPr>
              <a:t>أهداف تدريس مادة </a:t>
            </a:r>
            <a:r>
              <a:rPr lang="ar-SA" sz="4400" dirty="0" smtClean="0">
                <a:solidFill>
                  <a:schemeClr val="tx1"/>
                </a:solidFill>
                <a:effectLst/>
                <a:ea typeface="Calibri" panose="020F0502020204030204" pitchFamily="34" charset="0"/>
                <a:cs typeface="Arial" panose="020B0604020202020204" pitchFamily="34" charset="0"/>
              </a:rPr>
              <a:t>الإملاء </a:t>
            </a:r>
            <a:r>
              <a:rPr lang="ar-SA" sz="4400" dirty="0">
                <a:solidFill>
                  <a:schemeClr val="tx1"/>
                </a:solidFill>
                <a:effectLst/>
                <a:ea typeface="Calibri" panose="020F0502020204030204" pitchFamily="34" charset="0"/>
                <a:cs typeface="Arial" panose="020B0604020202020204" pitchFamily="34" charset="0"/>
              </a:rPr>
              <a:t>:</a:t>
            </a:r>
            <a:endParaRPr lang="en-US" dirty="0">
              <a:solidFill>
                <a:schemeClr val="tx1"/>
              </a:solidFill>
              <a:effectLst/>
              <a:ea typeface="Calibri" panose="020F0502020204030204" pitchFamily="34" charset="0"/>
              <a:cs typeface="Arial" panose="020B0604020202020204" pitchFamily="34" charset="0"/>
            </a:endParaRPr>
          </a:p>
          <a:p>
            <a:pPr algn="r" rtl="1">
              <a:lnSpc>
                <a:spcPct val="107000"/>
              </a:lnSpc>
              <a:spcAft>
                <a:spcPts val="800"/>
              </a:spcAft>
            </a:pPr>
            <a:r>
              <a:rPr lang="en-US" dirty="0">
                <a:solidFill>
                  <a:schemeClr val="tx1"/>
                </a:solidFill>
                <a:effectLst/>
                <a:ea typeface="Calibri" panose="020F0502020204030204" pitchFamily="34" charset="0"/>
                <a:cs typeface="Arial" panose="020B0604020202020204" pitchFamily="34" charset="0"/>
              </a:rPr>
              <a:t> </a:t>
            </a:r>
          </a:p>
        </p:txBody>
      </p:sp>
      <p:sp>
        <p:nvSpPr>
          <p:cNvPr id="4" name="مربع نص 41"/>
          <p:cNvSpPr txBox="1"/>
          <p:nvPr/>
        </p:nvSpPr>
        <p:spPr>
          <a:xfrm>
            <a:off x="396874" y="1668780"/>
            <a:ext cx="11456035" cy="477774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600" b="1" dirty="0">
                <a:solidFill>
                  <a:srgbClr val="C00000"/>
                </a:solidFill>
                <a:effectLst/>
                <a:ea typeface="Calibri" panose="020F0502020204030204" pitchFamily="34" charset="0"/>
                <a:cs typeface="Arial" panose="020B0604020202020204" pitchFamily="34" charset="0"/>
              </a:rPr>
              <a:t>أهداف تدريس مادة الإملاء:</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يمكن تحديد أهداف تدريس مادة الإملاء في الآتي: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1- أن يتعرف الطالب على قواعد الإملاء ويقدر على استخدامها استخداما جيدا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2- أن يتدرب الطالب على كتابة الهمزات بأنواعها المختلفة بدون أخطاء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3- أن يتدرب الطالب على استخدام علامات الترقيم استخداما جيدا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4- أن يتدرب الطالب على التفريق بين همزة القطع وألف الوصل أثناء الكتابة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5- أن يتدرب الطالب على التفريق بين الألف اللينة والياء والتاء المربوطة والتاء المفتوحة والهاء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6- أن  يكتسب  الطلاب القدرة على الكتابة والرسم الإملائي الصحيحين.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7- أن  تنمو عند الطلاب  ملكة الكتابة الصحيحة وفقا ً للقواعد الإملائية.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8- أن يتعود الطالب على  الربط بين مواد اللغة العربية بجميع فروعها وتطبيق ما تعلموه من مهارات مختلفة.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9- أن  يتعود الطلاب على اليقظة وحسن الإنصات ودقة الاستماع.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10- أن  تتدرب حواس الطلاب المتصلة بالكتابة مثل: الأذن واليد والعين. </a:t>
            </a:r>
            <a:endParaRPr lang="en-US" sz="14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ea typeface="Calibri" panose="020F0502020204030204" pitchFamily="34" charset="0"/>
                <a:cs typeface="Arial" panose="020B0604020202020204" pitchFamily="34" charset="0"/>
              </a:rPr>
              <a:t>11- أن يتعرف المعلم على مواطن الضعف عند الطلاب في رسم الكلمات والعمل على علاجها. </a:t>
            </a:r>
            <a:endParaRPr lang="en-US" sz="14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195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396874" y="231457"/>
            <a:ext cx="11456035" cy="1343025"/>
          </a:xfrm>
          <a:prstGeom prst="rect">
            <a:avLst/>
          </a:prstGeom>
          <a:noFill/>
          <a:ln>
            <a:noFill/>
          </a:ln>
        </p:spPr>
      </p:pic>
      <p:sp>
        <p:nvSpPr>
          <p:cNvPr id="3" name="مربع نص 50"/>
          <p:cNvSpPr txBox="1"/>
          <p:nvPr/>
        </p:nvSpPr>
        <p:spPr>
          <a:xfrm>
            <a:off x="2844164" y="685800"/>
            <a:ext cx="6882765" cy="8886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400" dirty="0">
                <a:solidFill>
                  <a:schemeClr val="tx1"/>
                </a:solidFill>
                <a:effectLst/>
                <a:ea typeface="Calibri" panose="020F0502020204030204" pitchFamily="34" charset="0"/>
                <a:cs typeface="Arial" panose="020B0604020202020204" pitchFamily="34" charset="0"/>
              </a:rPr>
              <a:t>أهداف تدريس مادة </a:t>
            </a:r>
            <a:r>
              <a:rPr lang="ar-SA" sz="4400" dirty="0" smtClean="0">
                <a:solidFill>
                  <a:schemeClr val="tx1"/>
                </a:solidFill>
                <a:effectLst/>
                <a:ea typeface="Calibri" panose="020F0502020204030204" pitchFamily="34" charset="0"/>
                <a:cs typeface="Arial" panose="020B0604020202020204" pitchFamily="34" charset="0"/>
              </a:rPr>
              <a:t>الخط </a:t>
            </a:r>
            <a:r>
              <a:rPr lang="ar-SA" sz="4400" dirty="0">
                <a:solidFill>
                  <a:schemeClr val="tx1"/>
                </a:solidFill>
                <a:effectLst/>
                <a:ea typeface="Calibri" panose="020F0502020204030204" pitchFamily="34" charset="0"/>
                <a:cs typeface="Arial" panose="020B0604020202020204" pitchFamily="34" charset="0"/>
              </a:rPr>
              <a:t>:</a:t>
            </a:r>
            <a:endParaRPr lang="en-US" dirty="0">
              <a:solidFill>
                <a:schemeClr val="tx1"/>
              </a:solidFill>
              <a:effectLst/>
              <a:ea typeface="Calibri" panose="020F0502020204030204" pitchFamily="34" charset="0"/>
              <a:cs typeface="Arial" panose="020B0604020202020204" pitchFamily="34" charset="0"/>
            </a:endParaRPr>
          </a:p>
          <a:p>
            <a:pPr algn="r" rtl="1">
              <a:lnSpc>
                <a:spcPct val="107000"/>
              </a:lnSpc>
              <a:spcAft>
                <a:spcPts val="800"/>
              </a:spcAft>
            </a:pPr>
            <a:r>
              <a:rPr lang="en-US" dirty="0">
                <a:solidFill>
                  <a:schemeClr val="tx1"/>
                </a:solidFill>
                <a:effectLst/>
                <a:ea typeface="Calibri" panose="020F0502020204030204" pitchFamily="34" charset="0"/>
                <a:cs typeface="Arial" panose="020B0604020202020204" pitchFamily="34" charset="0"/>
              </a:rPr>
              <a:t> </a:t>
            </a:r>
          </a:p>
        </p:txBody>
      </p:sp>
      <p:sp>
        <p:nvSpPr>
          <p:cNvPr id="4" name="مربع نص 41"/>
          <p:cNvSpPr txBox="1"/>
          <p:nvPr/>
        </p:nvSpPr>
        <p:spPr>
          <a:xfrm>
            <a:off x="396874" y="1790700"/>
            <a:ext cx="11456035" cy="542163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b="1" dirty="0" smtClean="0">
                <a:solidFill>
                  <a:srgbClr val="C00000"/>
                </a:solidFill>
                <a:effectLst/>
                <a:ea typeface="Calibri" panose="020F0502020204030204" pitchFamily="34" charset="0"/>
                <a:cs typeface="Arial" panose="020B0604020202020204" pitchFamily="34" charset="0"/>
              </a:rPr>
              <a:t>أهداف </a:t>
            </a:r>
            <a:r>
              <a:rPr lang="ar-SA" b="1" dirty="0">
                <a:solidFill>
                  <a:srgbClr val="C00000"/>
                </a:solidFill>
                <a:effectLst/>
                <a:ea typeface="Calibri" panose="020F0502020204030204" pitchFamily="34" charset="0"/>
                <a:cs typeface="Arial" panose="020B0604020202020204" pitchFamily="34" charset="0"/>
              </a:rPr>
              <a:t>تدريس مادة الخط:</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تتحدد أهداف تدريس مادة الخط فيما يلي: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 أن يتعرف الطالب على قواعد كتابة الخط العربي ويقدر على استخدامها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2- أن يتدرب الطالب على كتابة الكلمات بجميع الخطوط العربية المختلفة مراعيا قواعد كل نوع منها</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3- أن تتكون لدى الطلاب القدرة على الكتابة الصحيحة وفق قواعد الخط.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4- أن  يتعود الطلاب على الدقة في الكتابة ومساعدتهم على تقليد الجيد منها.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5- أن  ينمو لدى الطلاب الذوق الفني بما يطلعون عليه من نماذج وما يمارسونه من كتابات.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6- أن  يتدرب الطلاب على النظام والنظافة وجمال التنسيق.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7- أن  ينشأ  الطلاب على حب الخط الجميل والإعجاب به والإبداع فيه.</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ما يعالجونه من موضوعات وما </a:t>
            </a:r>
            <a:r>
              <a:rPr lang="ar-SA" b="1" dirty="0" err="1">
                <a:effectLst/>
                <a:ea typeface="Calibri" panose="020F0502020204030204" pitchFamily="34" charset="0"/>
                <a:cs typeface="Arial" panose="020B0604020202020204" pitchFamily="34" charset="0"/>
              </a:rPr>
              <a:t>يتطلبه</a:t>
            </a:r>
            <a:r>
              <a:rPr lang="ar-SA" b="1" dirty="0">
                <a:effectLst/>
                <a:ea typeface="Calibri" panose="020F0502020204030204" pitchFamily="34" charset="0"/>
                <a:cs typeface="Arial" panose="020B0604020202020204" pitchFamily="34" charset="0"/>
              </a:rPr>
              <a:t> من تفصيل، وإحاطة، ودراسة الأفكار الجزئية، والربط بينها.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9-  أن يتعود الطالب على  التغلب على عامل الحياء ( الخجل).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10- أن تنمو  لدى الطلاب و الطالبات القدرة على الارتجال في المواقف. </a:t>
            </a:r>
            <a:endParaRPr lang="en-US" sz="1600" b="1"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11- أن  يتعود الطلاب على قواعد الحديث واحترام ا</a:t>
            </a:r>
            <a:endParaRPr lang="en-US" sz="16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819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240030" y="277177"/>
            <a:ext cx="11670030" cy="1343025"/>
          </a:xfrm>
          <a:prstGeom prst="rect">
            <a:avLst/>
          </a:prstGeom>
          <a:noFill/>
          <a:ln>
            <a:noFill/>
          </a:ln>
        </p:spPr>
      </p:pic>
      <p:sp>
        <p:nvSpPr>
          <p:cNvPr id="5" name="مربع نص 53"/>
          <p:cNvSpPr txBox="1"/>
          <p:nvPr/>
        </p:nvSpPr>
        <p:spPr>
          <a:xfrm>
            <a:off x="1897997" y="738187"/>
            <a:ext cx="8456239" cy="790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5400" b="1" dirty="0">
                <a:solidFill>
                  <a:schemeClr val="tx1"/>
                </a:solidFill>
                <a:effectLst/>
                <a:ea typeface="Calibri" panose="020F0502020204030204" pitchFamily="34" charset="0"/>
                <a:cs typeface="Arial" panose="020B0604020202020204" pitchFamily="34" charset="0"/>
              </a:rPr>
              <a:t>أهداف تدريس مادة التعبير والإنشاء:</a:t>
            </a:r>
            <a:endParaRPr lang="en-US" dirty="0">
              <a:solidFill>
                <a:schemeClr val="tx1"/>
              </a:solidFill>
              <a:effectLst/>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6" name="مربع نص 42"/>
          <p:cNvSpPr txBox="1"/>
          <p:nvPr/>
        </p:nvSpPr>
        <p:spPr>
          <a:xfrm>
            <a:off x="240030" y="1829752"/>
            <a:ext cx="11670030" cy="4776788"/>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b="1" dirty="0">
                <a:effectLst/>
                <a:ea typeface="Calibri" panose="020F0502020204030204" pitchFamily="34" charset="0"/>
                <a:cs typeface="Arial" panose="020B0604020202020204" pitchFamily="34" charset="0"/>
              </a:rPr>
              <a:t>يمكن تحديد أهداف تدريس مادة التعبير والإنشاء فيما يلي: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 أن يتدرب الطلاب على كتابة موضوع التعبير الإبداعي و الوظيفي بدون أخطاء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2- أن يتدرب الطالب على التعبير عن المعنى الواحد بطرق و أساليب مختلفة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3- أن يتدرب الطالب على تلخيص العبارات وبسطها بأسلوب جميل بعيد عن الأخطاء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4- أن يتدرب الطالب على كتابة البرقيات والافتات والاعلانات والتقارير بأسلوب جميل خالٍ من الأخطاء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5- أن  يتعود الطلاب وتشجيعهم على مواجهة الآخرين ومحاورتهم بلغة عربية سليمة.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6- أن  تكتشف  الميول الأدبية لدى الطلاب والعمل على صقلها وتوجيهها.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7- أن  يتدرب الطلاب على التفكير المنظم الذي تتضح فيه المقدمات والأسباب وما يترتب عليها من نتائج وخواتيم.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8-  أن  يتوسع أفق تفكير الطلاب وتنمية معارفهم نتيجة ما يعالجونه من موضوعات وما </a:t>
            </a:r>
            <a:r>
              <a:rPr lang="ar-SA" b="1" dirty="0" err="1">
                <a:effectLst/>
                <a:ea typeface="Calibri" panose="020F0502020204030204" pitchFamily="34" charset="0"/>
                <a:cs typeface="Arial" panose="020B0604020202020204" pitchFamily="34" charset="0"/>
              </a:rPr>
              <a:t>يتطلبه</a:t>
            </a:r>
            <a:r>
              <a:rPr lang="ar-SA" b="1" dirty="0">
                <a:effectLst/>
                <a:ea typeface="Calibri" panose="020F0502020204030204" pitchFamily="34" charset="0"/>
                <a:cs typeface="Arial" panose="020B0604020202020204" pitchFamily="34" charset="0"/>
              </a:rPr>
              <a:t> من تفصيل، وإحاطة، ودراسة الأفكار الجزئية، والربط بينها.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9-  أن يتعود الطالب على  التغلب على عامل الحياء ( الخجل).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10- أن تنمو  لدى الطلاب و الطالبات القدرة على الارتجال في المواقف. </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ea typeface="Calibri" panose="020F0502020204030204" pitchFamily="34" charset="0"/>
                <a:cs typeface="Arial" panose="020B0604020202020204" pitchFamily="34" charset="0"/>
              </a:rPr>
              <a:t>11- أن  يتعود الطلاب على قواعد الحديث واحترام الرأي الآخر.</a:t>
            </a:r>
            <a:endParaRPr lang="en-US" sz="1050" dirty="0">
              <a:effectLst/>
              <a:ea typeface="Calibri" panose="020F0502020204030204" pitchFamily="34" charset="0"/>
              <a:cs typeface="Arial" panose="020B0604020202020204" pitchFamily="34" charset="0"/>
            </a:endParaRPr>
          </a:p>
          <a:p>
            <a:pPr algn="r" rtl="1">
              <a:lnSpc>
                <a:spcPct val="107000"/>
              </a:lnSpc>
              <a:spcAft>
                <a:spcPts val="800"/>
              </a:spcAft>
            </a:pPr>
            <a:r>
              <a:rPr lang="en-US" sz="15000" b="1" dirty="0">
                <a:effectLst/>
                <a:ea typeface="Calibri" panose="020F0502020204030204" pitchFamily="34" charset="0"/>
                <a:cs typeface="Arial" panose="020B0604020202020204" pitchFamily="34" charset="0"/>
              </a:rPr>
              <a:t> </a:t>
            </a:r>
            <a:endParaRPr lang="en-US" sz="105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990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338379" y="350464"/>
            <a:ext cx="11602609" cy="1343025"/>
          </a:xfrm>
          <a:prstGeom prst="rect">
            <a:avLst/>
          </a:prstGeom>
          <a:noFill/>
          <a:ln>
            <a:noFill/>
          </a:ln>
        </p:spPr>
      </p:pic>
      <p:sp>
        <p:nvSpPr>
          <p:cNvPr id="4" name="مربع نص 84"/>
          <p:cNvSpPr txBox="1"/>
          <p:nvPr/>
        </p:nvSpPr>
        <p:spPr>
          <a:xfrm>
            <a:off x="3149974" y="905436"/>
            <a:ext cx="5676900" cy="609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3600" b="1" dirty="0">
                <a:solidFill>
                  <a:schemeClr val="tx1"/>
                </a:solidFill>
                <a:effectLst/>
                <a:ea typeface="Calibri" panose="020F0502020204030204" pitchFamily="34" charset="0"/>
                <a:cs typeface="Arial" panose="020B0604020202020204" pitchFamily="34" charset="0"/>
              </a:rPr>
              <a:t>برنامج الأسبوع التمهيدي</a:t>
            </a:r>
            <a:endParaRPr lang="en-US" sz="1600" dirty="0">
              <a:solidFill>
                <a:schemeClr val="tx1"/>
              </a:solidFill>
              <a:effectLst/>
              <a:ea typeface="Calibri" panose="020F0502020204030204" pitchFamily="34" charset="0"/>
              <a:cs typeface="Arial" panose="020B0604020202020204" pitchFamily="34"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3289749500"/>
              </p:ext>
            </p:extLst>
          </p:nvPr>
        </p:nvGraphicFramePr>
        <p:xfrm>
          <a:off x="338379" y="1825625"/>
          <a:ext cx="11481586" cy="4552445"/>
        </p:xfrm>
        <a:graphic>
          <a:graphicData uri="http://schemas.openxmlformats.org/drawingml/2006/table">
            <a:tbl>
              <a:tblPr rtl="1" firstRow="1" firstCol="1" bandRow="1">
                <a:tableStyleId>{5DA37D80-6434-44D0-A028-1B22A696006F}</a:tableStyleId>
              </a:tblPr>
              <a:tblGrid>
                <a:gridCol w="796757"/>
                <a:gridCol w="1559288"/>
                <a:gridCol w="9125541"/>
              </a:tblGrid>
              <a:tr h="281747">
                <a:tc>
                  <a:txBody>
                    <a:bodyPr/>
                    <a:lstStyle/>
                    <a:p>
                      <a:pPr algn="ctr" rtl="1">
                        <a:lnSpc>
                          <a:spcPct val="107000"/>
                        </a:lnSpc>
                        <a:spcAft>
                          <a:spcPts val="0"/>
                        </a:spcAft>
                      </a:pPr>
                      <a:r>
                        <a:rPr lang="ar-SA" sz="2000" baseline="0" dirty="0" smtClean="0">
                          <a:effectLst/>
                          <a:latin typeface="+mn-lt"/>
                          <a:ea typeface="+mn-ea"/>
                          <a:cs typeface="+mn-cs"/>
                        </a:rPr>
                        <a:t>  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ctr" rtl="1">
                        <a:lnSpc>
                          <a:spcPct val="107000"/>
                        </a:lnSpc>
                        <a:spcAft>
                          <a:spcPts val="0"/>
                        </a:spcAft>
                      </a:pPr>
                      <a:r>
                        <a:rPr lang="ar-SA" sz="2000">
                          <a:effectLst/>
                        </a:rPr>
                        <a:t>اليوم</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ctr" rtl="1">
                        <a:lnSpc>
                          <a:spcPct val="107000"/>
                        </a:lnSpc>
                        <a:spcAft>
                          <a:spcPts val="0"/>
                        </a:spcAft>
                      </a:pPr>
                      <a:r>
                        <a:rPr lang="ar-SA" sz="2000">
                          <a:effectLst/>
                        </a:rPr>
                        <a:t>البرنامج</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r>
              <a:tr h="1017398">
                <a:tc>
                  <a:txBody>
                    <a:bodyPr/>
                    <a:lstStyle/>
                    <a:p>
                      <a:pPr algn="ctr" rtl="1">
                        <a:lnSpc>
                          <a:spcPct val="107000"/>
                        </a:lnSpc>
                        <a:spcAft>
                          <a:spcPts val="0"/>
                        </a:spcAft>
                      </a:pPr>
                      <a:r>
                        <a:rPr lang="ar-SA" sz="3200" dirty="0">
                          <a:effectLst/>
                        </a:rPr>
                        <a:t>1</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ctr" rtl="1">
                        <a:lnSpc>
                          <a:spcPct val="107000"/>
                        </a:lnSpc>
                        <a:spcAft>
                          <a:spcPts val="0"/>
                        </a:spcAft>
                      </a:pPr>
                      <a:r>
                        <a:rPr lang="ar-SA" sz="7200" dirty="0">
                          <a:effectLst/>
                        </a:rPr>
                        <a:t> </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ctr" rtl="1">
                        <a:lnSpc>
                          <a:spcPct val="107000"/>
                        </a:lnSpc>
                        <a:spcAft>
                          <a:spcPts val="0"/>
                        </a:spcAft>
                      </a:pPr>
                      <a:r>
                        <a:rPr lang="ar-SA" sz="7200" dirty="0">
                          <a:effectLst/>
                        </a:rPr>
                        <a:t> </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r>
              <a:tr h="1017398">
                <a:tc>
                  <a:txBody>
                    <a:bodyPr/>
                    <a:lstStyle/>
                    <a:p>
                      <a:pPr algn="ctr" rtl="1">
                        <a:lnSpc>
                          <a:spcPct val="107000"/>
                        </a:lnSpc>
                        <a:spcAft>
                          <a:spcPts val="0"/>
                        </a:spcAft>
                      </a:pPr>
                      <a:r>
                        <a:rPr lang="ar-SA" sz="2400" dirty="0">
                          <a:effectLst/>
                        </a:rPr>
                        <a:t>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r" rtl="1">
                        <a:lnSpc>
                          <a:spcPct val="107000"/>
                        </a:lnSpc>
                        <a:spcAft>
                          <a:spcPts val="0"/>
                        </a:spcAft>
                      </a:pPr>
                      <a:r>
                        <a:rPr lang="ar-SA" sz="6200">
                          <a:effectLst/>
                        </a:rPr>
                        <a:t> </a:t>
                      </a:r>
                      <a:endParaRPr lang="en-US" sz="50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r" rtl="1">
                        <a:lnSpc>
                          <a:spcPct val="107000"/>
                        </a:lnSpc>
                        <a:spcAft>
                          <a:spcPts val="0"/>
                        </a:spcAft>
                      </a:pPr>
                      <a:r>
                        <a:rPr lang="ar-SA" sz="6200">
                          <a:effectLst/>
                        </a:rPr>
                        <a:t> </a:t>
                      </a:r>
                      <a:endParaRPr lang="en-US" sz="50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r>
              <a:tr h="1017398">
                <a:tc>
                  <a:txBody>
                    <a:bodyPr/>
                    <a:lstStyle/>
                    <a:p>
                      <a:pPr algn="ctr" rtl="1">
                        <a:lnSpc>
                          <a:spcPct val="107000"/>
                        </a:lnSpc>
                        <a:spcAft>
                          <a:spcPts val="0"/>
                        </a:spcAft>
                      </a:pPr>
                      <a:r>
                        <a:rPr lang="ar-SA" sz="2400" dirty="0">
                          <a:effectLst/>
                        </a:rPr>
                        <a:t>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r" rtl="1">
                        <a:lnSpc>
                          <a:spcPct val="107000"/>
                        </a:lnSpc>
                        <a:spcAft>
                          <a:spcPts val="0"/>
                        </a:spcAft>
                      </a:pPr>
                      <a:r>
                        <a:rPr lang="ar-SA" sz="6200">
                          <a:effectLst/>
                        </a:rPr>
                        <a:t> </a:t>
                      </a:r>
                      <a:endParaRPr lang="en-US" sz="50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r" rtl="1">
                        <a:lnSpc>
                          <a:spcPct val="107000"/>
                        </a:lnSpc>
                        <a:spcAft>
                          <a:spcPts val="0"/>
                        </a:spcAft>
                      </a:pPr>
                      <a:r>
                        <a:rPr lang="ar-SA" sz="6200">
                          <a:effectLst/>
                        </a:rPr>
                        <a:t> </a:t>
                      </a:r>
                      <a:endParaRPr lang="en-US" sz="50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r>
              <a:tr h="1017398">
                <a:tc>
                  <a:txBody>
                    <a:bodyPr/>
                    <a:lstStyle/>
                    <a:p>
                      <a:pPr algn="ctr" rtl="1">
                        <a:lnSpc>
                          <a:spcPct val="107000"/>
                        </a:lnSpc>
                        <a:spcAft>
                          <a:spcPts val="0"/>
                        </a:spcAft>
                      </a:pPr>
                      <a:r>
                        <a:rPr lang="ar-SA" sz="2400" dirty="0">
                          <a:effectLst/>
                        </a:rPr>
                        <a:t>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r" rtl="1">
                        <a:lnSpc>
                          <a:spcPct val="107000"/>
                        </a:lnSpc>
                        <a:spcAft>
                          <a:spcPts val="0"/>
                        </a:spcAft>
                      </a:pPr>
                      <a:r>
                        <a:rPr lang="ar-SA" sz="6200">
                          <a:effectLst/>
                        </a:rPr>
                        <a:t> </a:t>
                      </a:r>
                      <a:endParaRPr lang="en-US" sz="50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c>
                  <a:txBody>
                    <a:bodyPr/>
                    <a:lstStyle/>
                    <a:p>
                      <a:pPr algn="r" rtl="1">
                        <a:lnSpc>
                          <a:spcPct val="107000"/>
                        </a:lnSpc>
                        <a:spcAft>
                          <a:spcPts val="0"/>
                        </a:spcAft>
                      </a:pPr>
                      <a:r>
                        <a:rPr lang="ar-SA" sz="6200" dirty="0">
                          <a:effectLst/>
                        </a:rPr>
                        <a:t> </a:t>
                      </a:r>
                      <a:endParaRPr lang="en-US" sz="500" dirty="0">
                        <a:effectLst/>
                        <a:latin typeface="Calibri" panose="020F0502020204030204" pitchFamily="34" charset="0"/>
                        <a:ea typeface="Calibri" panose="020F0502020204030204" pitchFamily="34" charset="0"/>
                        <a:cs typeface="Arial" panose="020B0604020202020204" pitchFamily="34" charset="0"/>
                      </a:endParaRPr>
                    </a:p>
                  </a:txBody>
                  <a:tcPr marL="32914" marR="32914" marT="0" marB="0"/>
                </a:tc>
              </a:tr>
            </a:tbl>
          </a:graphicData>
        </a:graphic>
      </p:graphicFrame>
    </p:spTree>
    <p:extLst>
      <p:ext uri="{BB962C8B-B14F-4D97-AF65-F5344CB8AC3E}">
        <p14:creationId xmlns:p14="http://schemas.microsoft.com/office/powerpoint/2010/main" val="243209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C:\Users\DELL\Desktop\صور\IMG_20180710_230808_279.jpg"/>
          <p:cNvPicPr/>
          <p:nvPr/>
        </p:nvPicPr>
        <p:blipFill>
          <a:blip r:embed="rId2">
            <a:extLst>
              <a:ext uri="{28A0092B-C50C-407E-A947-70E740481C1C}">
                <a14:useLocalDpi xmlns:a14="http://schemas.microsoft.com/office/drawing/2010/main" val="0"/>
              </a:ext>
            </a:extLst>
          </a:blip>
          <a:srcRect/>
          <a:stretch>
            <a:fillRect/>
          </a:stretch>
        </p:blipFill>
        <p:spPr bwMode="auto">
          <a:xfrm>
            <a:off x="1166812" y="338137"/>
            <a:ext cx="9858375" cy="6181725"/>
          </a:xfrm>
          <a:prstGeom prst="rect">
            <a:avLst/>
          </a:prstGeom>
          <a:noFill/>
          <a:ln>
            <a:noFill/>
          </a:ln>
        </p:spPr>
      </p:pic>
      <p:sp>
        <p:nvSpPr>
          <p:cNvPr id="4" name="مربع نص 1"/>
          <p:cNvSpPr txBox="1"/>
          <p:nvPr/>
        </p:nvSpPr>
        <p:spPr>
          <a:xfrm>
            <a:off x="6326505" y="543877"/>
            <a:ext cx="4705350" cy="2867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2400" b="1">
                <a:effectLst/>
                <a:ea typeface="Calibri" panose="020F0502020204030204" pitchFamily="34" charset="0"/>
                <a:cs typeface="Arial" panose="020B0604020202020204" pitchFamily="34" charset="0"/>
              </a:rPr>
              <a:t>والله لو وضعوا الرئاسة في يدي</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ar-SA" sz="2400" b="1">
                <a:effectLst/>
                <a:ea typeface="Calibri" panose="020F0502020204030204" pitchFamily="34" charset="0"/>
                <a:cs typeface="Arial" panose="020B0604020202020204" pitchFamily="34" charset="0"/>
              </a:rPr>
              <a:t>ورمـوا عليهـا مجلـس الـوزراء</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ar-SA" sz="2400" b="1">
                <a:effectLst/>
                <a:ea typeface="Calibri" panose="020F0502020204030204" pitchFamily="34" charset="0"/>
                <a:cs typeface="Arial" panose="020B0604020202020204" pitchFamily="34" charset="0"/>
              </a:rPr>
              <a:t>ما اخــترت إلا أن أكــون معلما</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ar-SA" sz="2400" b="1">
                <a:effectLst/>
                <a:ea typeface="Calibri" panose="020F0502020204030204" pitchFamily="34" charset="0"/>
                <a:cs typeface="Arial" panose="020B0604020202020204" pitchFamily="34" charset="0"/>
              </a:rPr>
              <a:t>يعطــي الجهــول فصاحة البلغاء</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ar-SA" sz="2400" b="1">
                <a:effectLst/>
                <a:ea typeface="Calibri" panose="020F0502020204030204" pitchFamily="34" charset="0"/>
                <a:cs typeface="Arial" panose="020B0604020202020204" pitchFamily="34" charset="0"/>
              </a:rPr>
              <a:t>إرث النبــوة مــا أكــون بغـــيره</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ar-SA" sz="2400" b="1">
                <a:effectLst/>
                <a:ea typeface="Calibri" panose="020F0502020204030204" pitchFamily="34" charset="0"/>
                <a:cs typeface="Arial" panose="020B0604020202020204" pitchFamily="34" charset="0"/>
              </a:rPr>
              <a:t>إلا قطـــين مــنـازل الجهــــــلاء</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688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6727185_180010.jpg"/>
          <p:cNvPicPr/>
          <p:nvPr/>
        </p:nvPicPr>
        <p:blipFill>
          <a:blip r:embed="rId2">
            <a:extLst>
              <a:ext uri="{28A0092B-C50C-407E-A947-70E740481C1C}">
                <a14:useLocalDpi xmlns:a14="http://schemas.microsoft.com/office/drawing/2010/main" val="0"/>
              </a:ext>
            </a:extLst>
          </a:blip>
          <a:srcRect/>
          <a:stretch>
            <a:fillRect/>
          </a:stretch>
        </p:blipFill>
        <p:spPr bwMode="auto">
          <a:xfrm>
            <a:off x="400050" y="242887"/>
            <a:ext cx="11064239" cy="1197293"/>
          </a:xfrm>
          <a:prstGeom prst="rect">
            <a:avLst/>
          </a:prstGeom>
          <a:noFill/>
          <a:ln>
            <a:noFill/>
          </a:ln>
        </p:spPr>
      </p:pic>
      <p:sp>
        <p:nvSpPr>
          <p:cNvPr id="3" name="مربع نص 32"/>
          <p:cNvSpPr txBox="1"/>
          <p:nvPr/>
        </p:nvSpPr>
        <p:spPr>
          <a:xfrm>
            <a:off x="480060" y="1440180"/>
            <a:ext cx="11510010" cy="4891563"/>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100000" t="100000"/>
            </a:path>
            <a:tileRect r="-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2171700" algn="r" rtl="1">
              <a:lnSpc>
                <a:spcPct val="107000"/>
              </a:lnSpc>
              <a:spcAft>
                <a:spcPts val="800"/>
              </a:spcAft>
            </a:pPr>
            <a:r>
              <a:rPr lang="ar-SA" b="1" dirty="0">
                <a:solidFill>
                  <a:srgbClr val="7030A0"/>
                </a:solidFill>
                <a:effectLst/>
                <a:ea typeface="Calibri" panose="020F0502020204030204" pitchFamily="34" charset="0"/>
                <a:cs typeface="Arial" panose="020B0604020202020204" pitchFamily="34" charset="0"/>
              </a:rPr>
              <a:t>أهداف تدريس اللغة العربية</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solidFill>
                  <a:srgbClr val="C00000"/>
                </a:solidFill>
                <a:effectLst/>
                <a:ea typeface="Calibri" panose="020F0502020204030204" pitchFamily="34" charset="0"/>
                <a:cs typeface="Arial" panose="020B0604020202020204" pitchFamily="34" charset="0"/>
              </a:rPr>
              <a:t>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solidFill>
                  <a:srgbClr val="C00000"/>
                </a:solidFill>
                <a:effectLst/>
                <a:ea typeface="Calibri" panose="020F0502020204030204" pitchFamily="34" charset="0"/>
                <a:cs typeface="Arial" panose="020B0604020202020204" pitchFamily="34" charset="0"/>
              </a:rPr>
              <a:t>الأهداف العامة لتدريس مواد اللغة العربية</a:t>
            </a:r>
            <a:r>
              <a:rPr lang="ar-SA" sz="1200" b="1" dirty="0" smtClean="0">
                <a:solidFill>
                  <a:srgbClr val="C00000"/>
                </a:solidFill>
                <a:effectLst/>
                <a:ea typeface="Calibri" panose="020F0502020204030204" pitchFamily="34" charset="0"/>
                <a:cs typeface="Arial" panose="020B0604020202020204" pitchFamily="34" charset="0"/>
              </a:rPr>
              <a:t>:</a:t>
            </a:r>
            <a:endParaRPr lang="en-US" sz="1000" i="1"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i="1" dirty="0">
                <a:effectLst/>
                <a:ea typeface="Calibri" panose="020F0502020204030204" pitchFamily="34" charset="0"/>
                <a:cs typeface="Arial" panose="020B0604020202020204" pitchFamily="34" charset="0"/>
              </a:rPr>
              <a:t>1- أن يعتز الطالب باللغة العربية  اعتزازا كبيرا  بسبب ما  حفظته </a:t>
            </a:r>
            <a:r>
              <a:rPr lang="ar-SA" sz="1200" b="1" dirty="0">
                <a:effectLst/>
                <a:ea typeface="Calibri" panose="020F0502020204030204" pitchFamily="34" charset="0"/>
                <a:cs typeface="Arial" panose="020B0604020202020204" pitchFamily="34" charset="0"/>
              </a:rPr>
              <a:t>لنا من أمجاد الإسلام و مثله العليا في الصدق ، و الوفاء ، و الشجاعة ، و الكرم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2- أن يكتسب الطالب القدرة على التعبير الصحيح في التخاطب ، و التحدث، و الكتابة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3- أن يتدرب الطالب على القراءة الصحيحة ، و النطق السليم ، و فهم الأفكار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4- أن يتدرب الطالب على أنواع القراءات المختلفة بعد تنمية مهارة القراءة لديه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5- أن يتربى الذوق الأدبي الرفيع لدى الطالب حتى يدرك به جمال الأسلوب ، و روعته ، أو ضعفه ، و ركاكته</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6- أن  تنمو  القدرة لدى الطالب على الفهم ، و الاستماع ، و استخلاص المعاني ، و الأفكار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7- أن يتمكن الطالب من الاطلاع على ما في المكتبة العربية من المؤلفات ، و الكشف عما يعرض له من ألفاظ صعبة في المعاجم العربية المناسبة لمستواه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8 - أن يلم الطالب بالقواعد الأساسية لفروع اللغة العربية ، و ينتفع بها ويقدر على استخدامها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9- أن يجعل الطالب دراسته للغة وسيلة لفهم القرآن الكريم ، و السنة النبوية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10- أن يظفر الطالب بحفظ قدر كافٍ من النصوص الأدبية ، و أن يستمتع بها ، و يتذوق مظاهر الجمال فيها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11- أن يحسن الطالب التعبير عما في نفسه ، وما </a:t>
            </a:r>
            <a:r>
              <a:rPr lang="ar-SA" sz="1200" b="1" dirty="0" err="1">
                <a:effectLst/>
                <a:ea typeface="Calibri" panose="020F0502020204030204" pitchFamily="34" charset="0"/>
                <a:cs typeface="Arial" panose="020B0604020202020204" pitchFamily="34" charset="0"/>
              </a:rPr>
              <a:t>تقتضيه</a:t>
            </a:r>
            <a:r>
              <a:rPr lang="ar-SA" sz="1200" b="1" dirty="0">
                <a:effectLst/>
                <a:ea typeface="Calibri" panose="020F0502020204030204" pitchFamily="34" charset="0"/>
                <a:cs typeface="Arial" panose="020B0604020202020204" pitchFamily="34" charset="0"/>
              </a:rPr>
              <a:t> المواقف سواء كان هذا التعبير شفهياً ، أو كتابياً بلغة مستقيمة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200" b="1" dirty="0">
                <a:effectLst/>
                <a:ea typeface="Calibri" panose="020F0502020204030204" pitchFamily="34" charset="0"/>
                <a:cs typeface="Arial" panose="020B0604020202020204" pitchFamily="34" charset="0"/>
              </a:rPr>
              <a:t>12- أن يعرف الطالب من أساسيات الإملاء ما يمكنه من رسم الكلمات رسماً صحيحاً .</a:t>
            </a:r>
            <a:endParaRPr lang="en-US" sz="1000" dirty="0">
              <a:effectLst/>
              <a:ea typeface="Calibri" panose="020F0502020204030204" pitchFamily="34" charset="0"/>
              <a:cs typeface="Arial" panose="020B0604020202020204" pitchFamily="34" charset="0"/>
            </a:endParaRPr>
          </a:p>
          <a:p>
            <a:pPr algn="r" rtl="1">
              <a:lnSpc>
                <a:spcPct val="107000"/>
              </a:lnSpc>
              <a:spcAft>
                <a:spcPts val="800"/>
              </a:spcAft>
            </a:pPr>
            <a:r>
              <a:rPr lang="en-US" sz="1200" b="1" dirty="0">
                <a:effectLst/>
                <a:ea typeface="Calibri" panose="020F0502020204030204" pitchFamily="34" charset="0"/>
                <a:cs typeface="Arial" panose="020B0604020202020204" pitchFamily="34" charset="0"/>
              </a:rPr>
              <a:t> </a:t>
            </a:r>
            <a:endParaRPr lang="en-US" sz="1000" dirty="0">
              <a:effectLst/>
              <a:ea typeface="Calibri" panose="020F0502020204030204" pitchFamily="34" charset="0"/>
              <a:cs typeface="Arial" panose="020B0604020202020204" pitchFamily="34" charset="0"/>
            </a:endParaRPr>
          </a:p>
        </p:txBody>
      </p:sp>
      <p:sp>
        <p:nvSpPr>
          <p:cNvPr id="4" name="مستطيل 3"/>
          <p:cNvSpPr/>
          <p:nvPr/>
        </p:nvSpPr>
        <p:spPr>
          <a:xfrm>
            <a:off x="3680460" y="487166"/>
            <a:ext cx="5600700" cy="655244"/>
          </a:xfrm>
          <a:prstGeom prst="rect">
            <a:avLst/>
          </a:prstGeom>
        </p:spPr>
        <p:txBody>
          <a:bodyPr wrap="square">
            <a:spAutoFit/>
          </a:bodyPr>
          <a:lstStyle/>
          <a:p>
            <a:pPr algn="ctr">
              <a:lnSpc>
                <a:spcPct val="107000"/>
              </a:lnSpc>
              <a:spcAft>
                <a:spcPts val="800"/>
              </a:spcAft>
            </a:pPr>
            <a:r>
              <a:rPr lang="ar-SA" sz="3600" b="1" dirty="0">
                <a:latin typeface="Calibri" panose="020F0502020204030204" pitchFamily="34" charset="0"/>
                <a:ea typeface="Calibri" panose="020F0502020204030204" pitchFamily="34" charset="0"/>
              </a:rPr>
              <a:t>الأهداف العامة للمادة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696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251460" y="288607"/>
            <a:ext cx="11704319" cy="1343025"/>
          </a:xfrm>
          <a:prstGeom prst="rect">
            <a:avLst/>
          </a:prstGeom>
          <a:noFill/>
          <a:ln>
            <a:noFill/>
          </a:ln>
        </p:spPr>
      </p:pic>
      <p:sp>
        <p:nvSpPr>
          <p:cNvPr id="3" name="مربع نص 35"/>
          <p:cNvSpPr txBox="1"/>
          <p:nvPr/>
        </p:nvSpPr>
        <p:spPr>
          <a:xfrm>
            <a:off x="3417569" y="691515"/>
            <a:ext cx="5372100" cy="723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800" b="1">
                <a:effectLst/>
                <a:ea typeface="Calibri" panose="020F0502020204030204" pitchFamily="34" charset="0"/>
                <a:cs typeface="Arial" panose="020B0604020202020204" pitchFamily="34" charset="0"/>
              </a:rPr>
              <a:t>الأهداف الخاصة للمادة</a:t>
            </a:r>
            <a:endParaRPr lang="en-US" sz="1100">
              <a:effectLst/>
              <a:ea typeface="Calibri" panose="020F0502020204030204" pitchFamily="34" charset="0"/>
              <a:cs typeface="Arial" panose="020B0604020202020204" pitchFamily="34" charset="0"/>
            </a:endParaRPr>
          </a:p>
        </p:txBody>
      </p:sp>
      <p:sp>
        <p:nvSpPr>
          <p:cNvPr id="4" name="مربع نص 33"/>
          <p:cNvSpPr txBox="1"/>
          <p:nvPr/>
        </p:nvSpPr>
        <p:spPr>
          <a:xfrm>
            <a:off x="293370" y="1748790"/>
            <a:ext cx="11578590" cy="4766310"/>
          </a:xfrm>
          <a:prstGeom prst="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t="100000" r="100000"/>
            </a:path>
            <a:tileRect l="-100000" b="-10000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400" b="1" dirty="0">
                <a:solidFill>
                  <a:srgbClr val="C00000"/>
                </a:solidFill>
                <a:effectLst/>
                <a:ea typeface="Calibri" panose="020F0502020204030204" pitchFamily="34" charset="0"/>
                <a:cs typeface="Arial" panose="020B0604020202020204" pitchFamily="34" charset="0"/>
              </a:rPr>
              <a:t>الأهداف الخاصة  لتدريس  اللغة العربية:</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 أن يتأصل لدى الطالب أسس العقيدة الإسلامية السمحة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2- أن يغرس لدى الطالب  الأخلاق الكريمة والمثل العليا الرفيعة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3- أن تترسخ المثل العليا ، و المبادئ الفكرية و الروحية و الوطنية في نفوس الطلاب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4-  أن تنمو  عواطف الإيثار و الخير و التضحية و حب العمل في نفوس الأبناء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5- أن  تنمو  الثروة اللغوية عند الطلاب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6- أن يتعود الطالب على المحافظة على الفصحى و الابتعاد عن العامية و معالجة الأخطاء الشائعة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7- أن يتدرب الطالب على الارتقاء بأسلوبه في جميع المهارات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8- أن  تنمو لدى الطالب  ملكة تركيب الجمل العربية  تحدثاً و كتابة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9- أن ترتقى مهارة الإعراب لدى الطلاب و معرفة أهميته لفهم قواعد اللغة العربية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ar-SA" sz="1400" b="1" dirty="0">
                <a:effectLst/>
                <a:ea typeface="Calibri" panose="020F0502020204030204" pitchFamily="34" charset="0"/>
                <a:cs typeface="Arial" panose="020B0604020202020204" pitchFamily="34" charset="0"/>
              </a:rPr>
              <a:t>10- أن تنمو  ملكة الحفظ عند الطلاب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en-US" sz="2000" b="1" dirty="0">
                <a:effectLst/>
                <a:ea typeface="Calibri" panose="020F0502020204030204" pitchFamily="34" charset="0"/>
                <a:cs typeface="Arial" panose="020B0604020202020204" pitchFamily="34" charset="0"/>
              </a:rPr>
              <a:t> </a:t>
            </a:r>
            <a:endParaRPr lang="en-US" sz="1100" dirty="0">
              <a:effectLst/>
              <a:ea typeface="Calibri" panose="020F0502020204030204" pitchFamily="34" charset="0"/>
              <a:cs typeface="Arial" panose="020B0604020202020204" pitchFamily="34" charset="0"/>
            </a:endParaRPr>
          </a:p>
        </p:txBody>
      </p:sp>
      <p:sp>
        <p:nvSpPr>
          <p:cNvPr id="5" name="مربع نص 4"/>
          <p:cNvSpPr txBox="1"/>
          <p:nvPr/>
        </p:nvSpPr>
        <p:spPr>
          <a:xfrm>
            <a:off x="605790" y="1805940"/>
            <a:ext cx="5417820" cy="4703852"/>
          </a:xfrm>
          <a:prstGeom prst="rect">
            <a:avLst/>
          </a:prstGeom>
          <a:noFill/>
        </p:spPr>
        <p:txBody>
          <a:bodyPr wrap="square" rtlCol="1">
            <a:spAutoFit/>
          </a:bodyPr>
          <a:lstStyle/>
          <a:p>
            <a:pPr>
              <a:lnSpc>
                <a:spcPct val="107000"/>
              </a:lnSpc>
              <a:spcAft>
                <a:spcPts val="800"/>
              </a:spcAft>
            </a:pPr>
            <a:r>
              <a:rPr lang="ar-SA" sz="1400" b="1" dirty="0">
                <a:ea typeface="Calibri" panose="020F0502020204030204" pitchFamily="34" charset="0"/>
              </a:rPr>
              <a:t>11- أن يتدرب الطالب على المحافظة على اللغة الفصحى و الابتعاد عن العامية بحفظ أكبر قدر من النصوص .</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12-أن يتدرب الطالب على  الارتقاء بأسلوب الإنشاء ، و الشرح ، و التفسير .</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13-أن  تنمو لدى الطالب ملكة  الذوق الجمالي في الكتابة ،و دقة الموازنة ، و قوة الانتباه لرسم الحروف </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14-أن يتدرب الطالب  على الكتابة الخالية من الأخطاء الإملائية .</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15- أن تنمو عند الطالب الرغبة في القراءة الذاتية و التوسع القرائي.</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16-أن يكتسب الطالب القدرة على   معالجة بعض المفاهيم الخطأ ،  و المحافظة على سلامة اللغة.</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17- أن يتعرف الطالب على بعض الشخصيات الإسلامية والعلمية والتاريخية التي أثرت في حياة الأمة .</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18- أن تنمو قدرة الطالب على التعبير السليم عن مشاعره ، و أفكاره ، وحاجاته .</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19- أن يكتسب الطالب القدرة على التفكير المنظم من حيث تسلسل العناصر ، و حسن عرضها ، و ربطها بعضها ببعض</a:t>
            </a:r>
            <a:endParaRPr lang="en-US" sz="1100" dirty="0">
              <a:ea typeface="Calibri" panose="020F0502020204030204" pitchFamily="34" charset="0"/>
              <a:cs typeface="Arial" panose="020B0604020202020204" pitchFamily="34" charset="0"/>
            </a:endParaRPr>
          </a:p>
          <a:p>
            <a:pPr>
              <a:lnSpc>
                <a:spcPct val="107000"/>
              </a:lnSpc>
              <a:spcAft>
                <a:spcPts val="800"/>
              </a:spcAft>
            </a:pPr>
            <a:r>
              <a:rPr lang="ar-SA" sz="1400" b="1" dirty="0">
                <a:ea typeface="Calibri" panose="020F0502020204030204" pitchFamily="34" charset="0"/>
              </a:rPr>
              <a:t>20- أن يكتب الطالب بعض الفنون التعبيرية، الوظيفي منا و ِالإبداعي، مراعياً الأسس الفنية لكل منها</a:t>
            </a:r>
            <a:endParaRPr lang="en-US" sz="11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49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4300" y="10287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3544934471"/>
              </p:ext>
            </p:extLst>
          </p:nvPr>
        </p:nvGraphicFramePr>
        <p:xfrm>
          <a:off x="491489" y="438626"/>
          <a:ext cx="11041380" cy="358776"/>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0">
                <a:tc>
                  <a:txBody>
                    <a:bodyPr/>
                    <a:lstStyle/>
                    <a:p>
                      <a:pPr algn="ctr" rtl="1">
                        <a:lnSpc>
                          <a:spcPct val="107000"/>
                        </a:lnSpc>
                        <a:spcAft>
                          <a:spcPts val="0"/>
                        </a:spcAft>
                      </a:pPr>
                      <a:r>
                        <a:rPr lang="ar-SA" sz="1100" dirty="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rtl="1">
                        <a:lnSpc>
                          <a:spcPct val="107000"/>
                        </a:lnSpc>
                        <a:spcAft>
                          <a:spcPts val="0"/>
                        </a:spcAft>
                      </a:pPr>
                      <a:r>
                        <a:rPr lang="ar-SA" sz="1100" dirty="0" smtClean="0">
                          <a:effectLst/>
                        </a:rPr>
                        <a:t>أدب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baseline="0" dirty="0" smtClean="0">
                          <a:effectLst/>
                        </a:rPr>
                        <a:t> عباد الرحمن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السبت،</a:t>
                      </a:r>
                      <a:r>
                        <a:rPr lang="ar-SA" sz="1100" baseline="0" dirty="0" smtClean="0">
                          <a:effectLst/>
                        </a:rPr>
                        <a:t> الأحد</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تاسع</a:t>
                      </a:r>
                      <a:r>
                        <a:rPr lang="ar-SA" sz="1100" baseline="0" dirty="0" smtClean="0">
                          <a:effectLst/>
                        </a:rPr>
                        <a:t> </a:t>
                      </a:r>
                      <a:r>
                        <a:rPr lang="ar-SA" sz="1100" dirty="0" smtClean="0">
                          <a:effectLst/>
                        </a:rPr>
                        <a:t>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8/</a:t>
                      </a:r>
                      <a:r>
                        <a:rPr lang="ar-SA" sz="1100" baseline="0" dirty="0" smtClean="0">
                          <a:effectLst/>
                        </a:rPr>
                        <a:t> 3/ 1442هـ</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383913" y="1047525"/>
            <a:ext cx="11098530" cy="523220"/>
          </a:xfrm>
          <a:prstGeom prst="rect">
            <a:avLst/>
          </a:prstGeom>
          <a:noFill/>
        </p:spPr>
        <p:txBody>
          <a:bodyPr wrap="square" rtlCol="1">
            <a:spAutoFit/>
          </a:bodyPr>
          <a:lstStyle/>
          <a:p>
            <a:r>
              <a:rPr lang="ar-SA" sz="1400" b="1" dirty="0" err="1"/>
              <a:t>التمهيــــــد:كما</a:t>
            </a:r>
            <a:r>
              <a:rPr lang="ar-SA" sz="1400" b="1" dirty="0"/>
              <a:t> أن لطالب العلم </a:t>
            </a:r>
            <a:r>
              <a:rPr lang="ar-SA" sz="1400" b="1" dirty="0" smtClean="0"/>
              <a:t>مواصفات، </a:t>
            </a:r>
            <a:r>
              <a:rPr lang="ar-SA" sz="1400" b="1" dirty="0"/>
              <a:t>ولقبول شخص معين في وظيفة معينة مواصفات، كذلك عباد الرحمن لهم مواصفات وهذا هو درسنا.</a:t>
            </a:r>
          </a:p>
          <a:p>
            <a:endParaRPr lang="ar-SA" sz="1400" b="1" dirty="0" smtClean="0"/>
          </a:p>
        </p:txBody>
      </p:sp>
      <p:graphicFrame>
        <p:nvGraphicFramePr>
          <p:cNvPr id="6" name="جدول 5"/>
          <p:cNvGraphicFramePr>
            <a:graphicFrameLocks noGrp="1"/>
          </p:cNvGraphicFramePr>
          <p:nvPr>
            <p:extLst>
              <p:ext uri="{D42A27DB-BD31-4B8C-83A1-F6EECF244321}">
                <p14:modId xmlns:p14="http://schemas.microsoft.com/office/powerpoint/2010/main" val="3581962225"/>
              </p:ext>
            </p:extLst>
          </p:nvPr>
        </p:nvGraphicFramePr>
        <p:xfrm>
          <a:off x="674373" y="1423574"/>
          <a:ext cx="11029948" cy="4174364"/>
        </p:xfrm>
        <a:graphic>
          <a:graphicData uri="http://schemas.openxmlformats.org/drawingml/2006/table">
            <a:tbl>
              <a:tblPr rtl="1" firstRow="1" firstCol="1" bandRow="1">
                <a:tableStyleId>{5DA37D80-6434-44D0-A028-1B22A696006F}</a:tableStyleId>
              </a:tblPr>
              <a:tblGrid>
                <a:gridCol w="938446"/>
                <a:gridCol w="811525"/>
                <a:gridCol w="3476867"/>
                <a:gridCol w="816013"/>
                <a:gridCol w="829473"/>
                <a:gridCol w="938446"/>
                <a:gridCol w="814730"/>
                <a:gridCol w="814730"/>
                <a:gridCol w="1013445"/>
                <a:gridCol w="576273"/>
              </a:tblGrid>
              <a:tr h="0">
                <a:tc rowSpan="2">
                  <a:txBody>
                    <a:bodyPr/>
                    <a:lstStyle/>
                    <a:p>
                      <a:pPr algn="r" rtl="1">
                        <a:lnSpc>
                          <a:spcPct val="107000"/>
                        </a:lnSpc>
                        <a:spcAft>
                          <a:spcPts val="0"/>
                        </a:spcAft>
                      </a:pPr>
                      <a:r>
                        <a:rPr lang="ar-SA" sz="1400"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400"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400">
                          <a:effectLst/>
                        </a:rPr>
                        <a:t> </a:t>
                      </a:r>
                      <a:endParaRPr lang="en-US" sz="1000">
                        <a:effectLst/>
                      </a:endParaRPr>
                    </a:p>
                    <a:p>
                      <a:pPr algn="ctr" rtl="1">
                        <a:lnSpc>
                          <a:spcPct val="107000"/>
                        </a:lnSpc>
                        <a:spcAft>
                          <a:spcPts val="0"/>
                        </a:spcAft>
                      </a:pPr>
                      <a:r>
                        <a:rPr lang="ar-SA" sz="1400">
                          <a:effectLst/>
                        </a:rPr>
                        <a:t>الأهداف السلوكية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r" rtl="1">
                        <a:lnSpc>
                          <a:spcPct val="107000"/>
                        </a:lnSpc>
                        <a:spcAft>
                          <a:spcPts val="0"/>
                        </a:spcAft>
                      </a:pPr>
                      <a:r>
                        <a:rPr lang="ar-SA" sz="1400">
                          <a:effectLst/>
                        </a:rPr>
                        <a:t> </a:t>
                      </a:r>
                      <a:endParaRPr lang="en-US" sz="1000">
                        <a:effectLst/>
                      </a:endParaRPr>
                    </a:p>
                    <a:p>
                      <a:pPr algn="r" rtl="1">
                        <a:lnSpc>
                          <a:spcPct val="107000"/>
                        </a:lnSpc>
                        <a:spcAft>
                          <a:spcPts val="0"/>
                        </a:spcAft>
                      </a:pPr>
                      <a:r>
                        <a:rPr lang="ar-SA" sz="1400">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400" dirty="0">
                          <a:effectLst/>
                        </a:rPr>
                        <a:t> </a:t>
                      </a:r>
                      <a:endParaRPr lang="en-US" sz="1000" dirty="0">
                        <a:effectLst/>
                      </a:endParaRPr>
                    </a:p>
                    <a:p>
                      <a:pPr algn="ctr" rtl="1">
                        <a:lnSpc>
                          <a:spcPct val="107000"/>
                        </a:lnSpc>
                        <a:spcAft>
                          <a:spcPts val="0"/>
                        </a:spcAft>
                      </a:pPr>
                      <a:r>
                        <a:rPr lang="ar-SA" sz="1400" dirty="0">
                          <a:effectLst/>
                        </a:rPr>
                        <a:t>المستوى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gridSpan="2">
                  <a:txBody>
                    <a:bodyPr/>
                    <a:lstStyle/>
                    <a:p>
                      <a:pPr algn="ctr" rtl="1">
                        <a:lnSpc>
                          <a:spcPct val="107000"/>
                        </a:lnSpc>
                        <a:spcAft>
                          <a:spcPts val="0"/>
                        </a:spcAft>
                      </a:pPr>
                      <a:r>
                        <a:rPr lang="ar-SA" sz="1400" dirty="0">
                          <a:effectLst/>
                        </a:rPr>
                        <a:t>دور المعلم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hMerge="1">
                  <a:txBody>
                    <a:bodyPr/>
                    <a:lstStyle/>
                    <a:p>
                      <a:pPr rtl="1"/>
                      <a:endParaRPr lang="ar-SA"/>
                    </a:p>
                  </a:txBody>
                  <a:tcPr/>
                </a:tc>
                <a:tc>
                  <a:txBody>
                    <a:bodyPr/>
                    <a:lstStyle/>
                    <a:p>
                      <a:pPr algn="r" rtl="1">
                        <a:lnSpc>
                          <a:spcPct val="107000"/>
                        </a:lnSpc>
                        <a:spcAft>
                          <a:spcPts val="0"/>
                        </a:spcAft>
                      </a:pPr>
                      <a:r>
                        <a:rPr lang="ar-SA" sz="1400">
                          <a:effectLst/>
                        </a:rPr>
                        <a:t>دور المتعلم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400">
                          <a:effectLst/>
                        </a:rPr>
                        <a:t>التقويم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400">
                          <a:effectLst/>
                        </a:rPr>
                        <a:t>الزمن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ctr" rtl="1">
                        <a:lnSpc>
                          <a:spcPct val="107000"/>
                        </a:lnSpc>
                        <a:spcAft>
                          <a:spcPts val="0"/>
                        </a:spcAft>
                      </a:pPr>
                      <a:r>
                        <a:rPr lang="ar-SA" sz="1400">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ctr" rtl="1">
                        <a:lnSpc>
                          <a:spcPct val="107000"/>
                        </a:lnSpc>
                        <a:spcAft>
                          <a:spcPts val="0"/>
                        </a:spcAft>
                      </a:pPr>
                      <a:r>
                        <a:rPr lang="ar-SA" sz="1400">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r>
              <a:tr h="0">
                <a:tc>
                  <a:txBody>
                    <a:bodyPr/>
                    <a:lstStyle/>
                    <a:p>
                      <a:pPr algn="r" rtl="1">
                        <a:lnSpc>
                          <a:spcPct val="107000"/>
                        </a:lnSpc>
                        <a:spcAft>
                          <a:spcPts val="0"/>
                        </a:spcAft>
                      </a:pPr>
                      <a:r>
                        <a:rPr lang="ar-SA" sz="1600">
                          <a:effectLst/>
                        </a:rPr>
                        <a:t>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dirty="0">
                          <a:effectLst/>
                        </a:rPr>
                        <a:t>    </a:t>
                      </a:r>
                      <a:r>
                        <a:rPr lang="ar-SA" sz="2800" dirty="0" smtClean="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تذكر الطالبة </a:t>
                      </a:r>
                      <a:r>
                        <a:rPr lang="ar-SA" sz="1600" dirty="0" smtClean="0">
                          <a:effectLst/>
                        </a:rPr>
                        <a:t>تعريف</a:t>
                      </a:r>
                      <a:r>
                        <a:rPr lang="ar-SA" sz="1600" baseline="0" dirty="0" smtClean="0">
                          <a:effectLst/>
                        </a:rPr>
                        <a:t> بالسورة</a:t>
                      </a:r>
                      <a:r>
                        <a:rPr lang="ar-SA" sz="16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endParaRPr lang="en-US" sz="1000" dirty="0">
                        <a:effectLst/>
                      </a:endParaRPr>
                    </a:p>
                    <a:p>
                      <a:pPr algn="r" rtl="1">
                        <a:lnSpc>
                          <a:spcPct val="107000"/>
                        </a:lnSpc>
                        <a:spcAft>
                          <a:spcPts val="0"/>
                        </a:spcAft>
                      </a:pPr>
                      <a:r>
                        <a:rPr lang="ar-SA" sz="1600" dirty="0">
                          <a:effectLst/>
                        </a:rPr>
                        <a:t>التعليم </a:t>
                      </a:r>
                      <a:r>
                        <a:rPr lang="ar-SA" sz="1600" dirty="0" smtClean="0">
                          <a:effectLst/>
                        </a:rPr>
                        <a:t>النشط،</a:t>
                      </a:r>
                    </a:p>
                    <a:p>
                      <a:pPr algn="r" rtl="1">
                        <a:lnSpc>
                          <a:spcPct val="107000"/>
                        </a:lnSpc>
                        <a:spcAft>
                          <a:spcPts val="0"/>
                        </a:spcAft>
                      </a:pPr>
                      <a:r>
                        <a:rPr lang="ar-SA" sz="1600" dirty="0" smtClean="0">
                          <a:effectLst/>
                        </a:rPr>
                        <a:t>جدول</a:t>
                      </a:r>
                      <a:r>
                        <a:rPr lang="ar-SA" sz="1600" baseline="0" dirty="0" smtClean="0">
                          <a:effectLst/>
                        </a:rPr>
                        <a:t> التعلم.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r>
                        <a:rPr lang="ar-SA" sz="1600" dirty="0">
                          <a:effectLst/>
                        </a:rPr>
                        <a:t>وريقات ملونة</a:t>
                      </a:r>
                      <a:endParaRPr lang="en-US" sz="1000" dirty="0">
                        <a:effectLst/>
                      </a:endParaRPr>
                    </a:p>
                    <a:p>
                      <a:pPr algn="r" rtl="1">
                        <a:lnSpc>
                          <a:spcPct val="107000"/>
                        </a:lnSpc>
                        <a:spcAft>
                          <a:spcPts val="0"/>
                        </a:spcAft>
                      </a:pPr>
                      <a:r>
                        <a:rPr lang="ar-SA" sz="1600" dirty="0">
                          <a:effectLst/>
                        </a:rPr>
                        <a:t>مكبر الصوت</a:t>
                      </a:r>
                      <a:endParaRPr lang="en-US" sz="1000" dirty="0">
                        <a:effectLst/>
                      </a:endParaRPr>
                    </a:p>
                    <a:p>
                      <a:pPr algn="r" rtl="1">
                        <a:lnSpc>
                          <a:spcPct val="107000"/>
                        </a:lnSpc>
                        <a:spcAft>
                          <a:spcPts val="0"/>
                        </a:spcAft>
                      </a:pPr>
                      <a:r>
                        <a:rPr lang="ar-SA" sz="1600" dirty="0">
                          <a:effectLst/>
                        </a:rPr>
                        <a:t>الجوال</a:t>
                      </a:r>
                      <a:endParaRPr lang="en-US" sz="1000" dirty="0">
                        <a:effectLst/>
                      </a:endParaRPr>
                    </a:p>
                    <a:p>
                      <a:pPr algn="r" rtl="1">
                        <a:lnSpc>
                          <a:spcPct val="107000"/>
                        </a:lnSpc>
                        <a:spcAft>
                          <a:spcPts val="0"/>
                        </a:spcAft>
                      </a:pPr>
                      <a:r>
                        <a:rPr lang="ar-SA" sz="1600" dirty="0">
                          <a:effectLst/>
                        </a:rPr>
                        <a:t>سبورة متنقلة عليها الأبيات</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r>
                        <a:rPr lang="ar-SA" sz="1600" dirty="0" smtClean="0">
                          <a:effectLst/>
                        </a:rPr>
                        <a:t>تحدي</a:t>
                      </a:r>
                      <a:r>
                        <a:rPr lang="ar-SA" sz="1600" baseline="0" dirty="0" smtClean="0">
                          <a:effectLst/>
                        </a:rPr>
                        <a:t> أجمل تلخيص</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اذكري.....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5.د</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a:txBody>
                    <a:bodyPr/>
                    <a:lstStyle/>
                    <a:p>
                      <a:pPr algn="r" rtl="1">
                        <a:lnSpc>
                          <a:spcPct val="107000"/>
                        </a:lnSpc>
                        <a:spcAft>
                          <a:spcPts val="0"/>
                        </a:spcAft>
                      </a:pPr>
                      <a:r>
                        <a:rPr lang="ar-SA" sz="1600">
                          <a:effectLst/>
                        </a:rPr>
                        <a:t>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a:t>
                      </a:r>
                      <a:r>
                        <a:rPr lang="ar-SA" sz="1600" dirty="0" smtClean="0">
                          <a:effectLst/>
                        </a:rPr>
                        <a:t>تقرأ</a:t>
                      </a:r>
                      <a:r>
                        <a:rPr lang="ar-SA" sz="1600" baseline="0" dirty="0" smtClean="0">
                          <a:effectLst/>
                        </a:rPr>
                        <a:t> الطالبة الآيات بعد استماعها.</a:t>
                      </a:r>
                      <a:endParaRPr lang="ar-SA" sz="1600" b="1" dirty="0" smtClean="0">
                        <a:effectLst/>
                      </a:endParaRPr>
                    </a:p>
                  </a:txBody>
                  <a:tcPr marL="57911" marR="57911" marT="0" marB="0"/>
                </a:tc>
                <a:tc>
                  <a:txBody>
                    <a:bodyPr/>
                    <a:lstStyle/>
                    <a:p>
                      <a:pPr algn="r" rtl="1">
                        <a:lnSpc>
                          <a:spcPct val="107000"/>
                        </a:lnSpc>
                        <a:spcAft>
                          <a:spcPts val="0"/>
                        </a:spcAft>
                      </a:pPr>
                      <a:r>
                        <a:rPr lang="ar-SA" sz="16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600">
                          <a:effectLst/>
                        </a:rPr>
                        <a:t>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5.د</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a:txBody>
                    <a:bodyPr/>
                    <a:lstStyle/>
                    <a:p>
                      <a:pPr algn="r" rtl="1">
                        <a:lnSpc>
                          <a:spcPct val="107000"/>
                        </a:lnSpc>
                        <a:spcAft>
                          <a:spcPts val="0"/>
                        </a:spcAft>
                      </a:pPr>
                      <a:r>
                        <a:rPr lang="ar-SA" sz="1600">
                          <a:effectLst/>
                        </a:rPr>
                        <a:t>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تحفظ </a:t>
                      </a:r>
                      <a:r>
                        <a:rPr lang="ar-SA" sz="1600" dirty="0" smtClean="0">
                          <a:effectLst/>
                        </a:rPr>
                        <a:t>الطالبة</a:t>
                      </a:r>
                      <a:r>
                        <a:rPr lang="ar-SA" sz="1600" baseline="0" dirty="0" smtClean="0">
                          <a:effectLst/>
                        </a:rPr>
                        <a:t> بعض معاني المفردات.</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600">
                          <a:effectLst/>
                        </a:rPr>
                        <a:t>احفظي......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10.د</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a:txBody>
                    <a:bodyPr/>
                    <a:lstStyle/>
                    <a:p>
                      <a:pPr algn="r" rtl="1">
                        <a:lnSpc>
                          <a:spcPct val="107000"/>
                        </a:lnSpc>
                        <a:spcAft>
                          <a:spcPts val="0"/>
                        </a:spcAft>
                      </a:pPr>
                      <a:r>
                        <a:rPr lang="ar-SA" sz="1600">
                          <a:effectLst/>
                        </a:rPr>
                        <a:t>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تشرح </a:t>
                      </a:r>
                      <a:r>
                        <a:rPr lang="ar-SA" sz="1600" dirty="0" smtClean="0">
                          <a:effectLst/>
                        </a:rPr>
                        <a:t>الطالبة</a:t>
                      </a:r>
                      <a:r>
                        <a:rPr lang="ar-SA" sz="1600" baseline="0" dirty="0" smtClean="0">
                          <a:effectLst/>
                        </a:rPr>
                        <a:t> المعنى الإجمالي للآيات</a:t>
                      </a:r>
                      <a:r>
                        <a:rPr lang="ar-SA" sz="16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600">
                          <a:effectLst/>
                        </a:rPr>
                        <a:t>اشرحي....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10.د</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a:txBody>
                    <a:bodyPr/>
                    <a:lstStyle/>
                    <a:p>
                      <a:pPr algn="r" rtl="1">
                        <a:lnSpc>
                          <a:spcPct val="107000"/>
                        </a:lnSpc>
                        <a:spcAft>
                          <a:spcPts val="0"/>
                        </a:spcAft>
                      </a:pPr>
                      <a:r>
                        <a:rPr lang="ar-SA" sz="1600">
                          <a:effectLst/>
                        </a:rPr>
                        <a:t>5</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تميز </a:t>
                      </a:r>
                      <a:r>
                        <a:rPr lang="ar-SA" sz="1600" dirty="0" smtClean="0">
                          <a:effectLst/>
                        </a:rPr>
                        <a:t>الطالبة</a:t>
                      </a:r>
                      <a:r>
                        <a:rPr lang="ar-SA" sz="1600" baseline="0" dirty="0" smtClean="0">
                          <a:effectLst/>
                        </a:rPr>
                        <a:t> الجمال الفني في الآيات</a:t>
                      </a:r>
                      <a:r>
                        <a:rPr lang="ar-SA" sz="16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تحليل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600">
                          <a:effectLst/>
                        </a:rPr>
                        <a:t>ميزي....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10.د</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a:txBody>
                    <a:bodyPr/>
                    <a:lstStyle/>
                    <a:p>
                      <a:pPr algn="r" rtl="1">
                        <a:lnSpc>
                          <a:spcPct val="107000"/>
                        </a:lnSpc>
                        <a:spcAft>
                          <a:spcPts val="0"/>
                        </a:spcAft>
                      </a:pPr>
                      <a:r>
                        <a:rPr lang="ar-SA" sz="1600">
                          <a:effectLst/>
                        </a:rPr>
                        <a:t>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تستشعر الطالبة بعض القيم من </a:t>
                      </a:r>
                      <a:r>
                        <a:rPr lang="ar-SA" sz="1600" dirty="0" smtClean="0">
                          <a:effectLst/>
                        </a:rPr>
                        <a:t>الآيات.</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تنظيم قيمي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600">
                          <a:effectLst/>
                        </a:rPr>
                        <a: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5.د</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a:txBody>
                    <a:bodyPr/>
                    <a:lstStyle/>
                    <a:p>
                      <a:pPr algn="r" rtl="1">
                        <a:lnSpc>
                          <a:spcPct val="107000"/>
                        </a:lnSpc>
                        <a:spcAft>
                          <a:spcPts val="0"/>
                        </a:spcAft>
                      </a:pPr>
                      <a:r>
                        <a:rPr lang="ar-SA" sz="1600">
                          <a:effectLst/>
                        </a:rPr>
                        <a:t>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تحل الطالبة بعض التدريبات </a:t>
                      </a:r>
                      <a:r>
                        <a:rPr lang="ar-SA" sz="1600" baseline="0" dirty="0" smtClean="0">
                          <a:effectLst/>
                        </a:rPr>
                        <a:t> الصفية</a:t>
                      </a:r>
                      <a:r>
                        <a:rPr lang="ar-SA" sz="16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تطبيق</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6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10.د</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0">
                <a:tc>
                  <a:txBody>
                    <a:bodyPr/>
                    <a:lstStyle/>
                    <a:p>
                      <a:pPr algn="r" rtl="1">
                        <a:lnSpc>
                          <a:spcPct val="107000"/>
                        </a:lnSpc>
                        <a:spcAft>
                          <a:spcPts val="0"/>
                        </a:spcAft>
                      </a:pPr>
                      <a:r>
                        <a:rPr lang="ar-SA" sz="1600" dirty="0">
                          <a:effectLst/>
                        </a:rPr>
                        <a:t>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8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أن تحل الطالبة بعض أسئلة الكتاب.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a:effectLst/>
                        </a:rPr>
                        <a:t>تطبيق</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6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600" dirty="0">
                          <a:effectLst/>
                        </a:rPr>
                        <a:t>بقية الوقت.</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bl>
          </a:graphicData>
        </a:graphic>
      </p:graphicFrame>
      <p:graphicFrame>
        <p:nvGraphicFramePr>
          <p:cNvPr id="8" name="جدول 7"/>
          <p:cNvGraphicFramePr>
            <a:graphicFrameLocks noGrp="1"/>
          </p:cNvGraphicFramePr>
          <p:nvPr>
            <p:extLst>
              <p:ext uri="{D42A27DB-BD31-4B8C-83A1-F6EECF244321}">
                <p14:modId xmlns:p14="http://schemas.microsoft.com/office/powerpoint/2010/main" val="1205651899"/>
              </p:ext>
            </p:extLst>
          </p:nvPr>
        </p:nvGraphicFramePr>
        <p:xfrm>
          <a:off x="674364" y="5414517"/>
          <a:ext cx="11052816" cy="1272033"/>
        </p:xfrm>
        <a:graphic>
          <a:graphicData uri="http://schemas.openxmlformats.org/drawingml/2006/table">
            <a:tbl>
              <a:tblPr rtl="1" firstRow="1" bandRow="1">
                <a:tableStyleId>{5DA37D80-6434-44D0-A028-1B22A696006F}</a:tableStyleId>
              </a:tblPr>
              <a:tblGrid>
                <a:gridCol w="690801"/>
                <a:gridCol w="690801"/>
                <a:gridCol w="690801"/>
                <a:gridCol w="690801"/>
                <a:gridCol w="690801"/>
                <a:gridCol w="690801"/>
                <a:gridCol w="690801"/>
                <a:gridCol w="690801"/>
                <a:gridCol w="690801"/>
                <a:gridCol w="690801"/>
                <a:gridCol w="690801"/>
                <a:gridCol w="690801"/>
                <a:gridCol w="690801"/>
                <a:gridCol w="690801"/>
                <a:gridCol w="690801"/>
                <a:gridCol w="690801"/>
              </a:tblGrid>
              <a:tr h="178033">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dirty="0">
                          <a:effectLst/>
                        </a:rPr>
                        <a:t>فهم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203689">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عدد الأهداف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416643">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مسابقة تقليد خط الكتاب في كتابة الأبيات</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273423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4300" y="10287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424160381"/>
              </p:ext>
            </p:extLst>
          </p:nvPr>
        </p:nvGraphicFramePr>
        <p:xfrm>
          <a:off x="588980" y="573095"/>
          <a:ext cx="11041380" cy="358776"/>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0">
                <a:tc>
                  <a:txBody>
                    <a:bodyPr/>
                    <a:lstStyle/>
                    <a:p>
                      <a:pPr algn="ctr" rtl="1">
                        <a:lnSpc>
                          <a:spcPct val="107000"/>
                        </a:lnSpc>
                        <a:spcAft>
                          <a:spcPts val="0"/>
                        </a:spcAft>
                      </a:pPr>
                      <a:r>
                        <a:rPr lang="ar-SA" sz="1100" dirty="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الموضوع</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rtl="1">
                        <a:lnSpc>
                          <a:spcPct val="107000"/>
                        </a:lnSpc>
                        <a:spcAft>
                          <a:spcPts val="0"/>
                        </a:spcAft>
                      </a:pPr>
                      <a:r>
                        <a:rPr lang="ar-SA" sz="1100" dirty="0" smtClean="0">
                          <a:effectLst/>
                        </a:rPr>
                        <a:t>نصوص</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صفات</a:t>
                      </a:r>
                      <a:r>
                        <a:rPr lang="ar-SA" sz="1100" baseline="0" dirty="0" smtClean="0">
                          <a:effectLst/>
                        </a:rPr>
                        <a:t> المؤمن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السبت، الأحد</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ثامن</a:t>
                      </a:r>
                      <a:r>
                        <a:rPr lang="ar-SA" sz="1100" baseline="0" dirty="0" smtClean="0">
                          <a:effectLst/>
                        </a:rPr>
                        <a:t> </a:t>
                      </a:r>
                      <a:r>
                        <a:rPr lang="ar-SA" sz="1100" dirty="0" smtClean="0">
                          <a:effectLst/>
                        </a:rPr>
                        <a:t>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8/</a:t>
                      </a:r>
                      <a:r>
                        <a:rPr lang="ar-SA" sz="1100" baseline="0" dirty="0" smtClean="0">
                          <a:effectLst/>
                        </a:rPr>
                        <a:t> 3/ 1442</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410807" y="1034079"/>
            <a:ext cx="11098530" cy="523220"/>
          </a:xfrm>
          <a:prstGeom prst="rect">
            <a:avLst/>
          </a:prstGeom>
          <a:noFill/>
        </p:spPr>
        <p:txBody>
          <a:bodyPr wrap="square" rtlCol="1">
            <a:spAutoFit/>
          </a:bodyPr>
          <a:lstStyle/>
          <a:p>
            <a:r>
              <a:rPr lang="ar-SA" sz="1400" b="1" dirty="0" err="1"/>
              <a:t>التمهيــــــد:كما</a:t>
            </a:r>
            <a:r>
              <a:rPr lang="ar-SA" sz="1400" b="1" dirty="0"/>
              <a:t> أن لطالب العلم مواصفات، ولقبول شخص معين في وظيفة معينة مواصفات، كذلك </a:t>
            </a:r>
            <a:r>
              <a:rPr lang="ar-SA" sz="1400" b="1" dirty="0" smtClean="0"/>
              <a:t>المؤمنون لهم </a:t>
            </a:r>
            <a:r>
              <a:rPr lang="ar-SA" sz="1400" b="1" dirty="0"/>
              <a:t>مواصفات وهذا هو درسنا.</a:t>
            </a:r>
          </a:p>
          <a:p>
            <a:endParaRPr lang="ar-SA" sz="1400" b="1" dirty="0"/>
          </a:p>
        </p:txBody>
      </p:sp>
      <p:graphicFrame>
        <p:nvGraphicFramePr>
          <p:cNvPr id="8" name="جدول 7"/>
          <p:cNvGraphicFramePr>
            <a:graphicFrameLocks noGrp="1"/>
          </p:cNvGraphicFramePr>
          <p:nvPr>
            <p:extLst>
              <p:ext uri="{D42A27DB-BD31-4B8C-83A1-F6EECF244321}">
                <p14:modId xmlns:p14="http://schemas.microsoft.com/office/powerpoint/2010/main" val="2462177394"/>
              </p:ext>
            </p:extLst>
          </p:nvPr>
        </p:nvGraphicFramePr>
        <p:xfrm>
          <a:off x="674364" y="5106246"/>
          <a:ext cx="11052816" cy="1973264"/>
        </p:xfrm>
        <a:graphic>
          <a:graphicData uri="http://schemas.openxmlformats.org/drawingml/2006/table">
            <a:tbl>
              <a:tblPr rtl="1" firstRow="1" bandRow="1">
                <a:tableStyleId>{72833802-FEF1-4C79-8D5D-14CF1EAF98D9}</a:tableStyleId>
              </a:tblPr>
              <a:tblGrid>
                <a:gridCol w="690801"/>
                <a:gridCol w="690801"/>
                <a:gridCol w="690801"/>
                <a:gridCol w="690801"/>
                <a:gridCol w="690801"/>
                <a:gridCol w="690801"/>
                <a:gridCol w="690801"/>
                <a:gridCol w="690801"/>
                <a:gridCol w="690801"/>
                <a:gridCol w="690801"/>
                <a:gridCol w="690801"/>
                <a:gridCol w="690801"/>
                <a:gridCol w="690801"/>
                <a:gridCol w="690801"/>
                <a:gridCol w="690801"/>
                <a:gridCol w="690801"/>
              </a:tblGrid>
              <a:tr h="85535">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dirty="0">
                          <a:effectLst/>
                        </a:rPr>
                        <a:t>تركيب</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174492">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عدد الأهداف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621967">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مسابقة تقليد خط الكتاب في كتابة الأبيات</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a:effectLst/>
                        </a:rPr>
                        <a:t>ملحوظات وتوقيع الإدارة: </a:t>
                      </a:r>
                      <a:endParaRPr lang="en-US" sz="1100">
                        <a:effectLst/>
                      </a:endParaRPr>
                    </a:p>
                    <a:p>
                      <a:pPr algn="r" rtl="1">
                        <a:lnSpc>
                          <a:spcPct val="107000"/>
                        </a:lnSpc>
                        <a:spcAft>
                          <a:spcPts val="0"/>
                        </a:spcAft>
                      </a:pPr>
                      <a:r>
                        <a:rPr lang="ar-SA" sz="1100">
                          <a:effectLst/>
                        </a:rPr>
                        <a:t>............................................................</a:t>
                      </a:r>
                      <a:endParaRPr lang="en-US" sz="1100">
                        <a:effectLst/>
                      </a:endParaRPr>
                    </a:p>
                    <a:p>
                      <a:pPr algn="r" rtl="1">
                        <a:lnSpc>
                          <a:spcPct val="107000"/>
                        </a:lnSpc>
                        <a:spcAft>
                          <a:spcPts val="0"/>
                        </a:spcAft>
                      </a:pPr>
                      <a:r>
                        <a:rPr lang="ar-SA" sz="1100">
                          <a:effectLst/>
                        </a:rPr>
                        <a:t>............................................................</a:t>
                      </a:r>
                      <a:endParaRPr lang="en-US" sz="1100">
                        <a:effectLst/>
                      </a:endParaRPr>
                    </a:p>
                    <a:p>
                      <a:pPr algn="r" rtl="1">
                        <a:lnSpc>
                          <a:spcPct val="107000"/>
                        </a:lnSpc>
                        <a:spcAft>
                          <a:spcPts val="0"/>
                        </a:spcAft>
                      </a:pPr>
                      <a:r>
                        <a:rPr lang="ar-SA" sz="11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a:effectLst/>
                        </a:rPr>
                        <a:t>ملحوظات وتوقيع الإشراف التربوي:</a:t>
                      </a:r>
                      <a:endParaRPr lang="en-US" sz="1100">
                        <a:effectLst/>
                      </a:endParaRPr>
                    </a:p>
                    <a:p>
                      <a:pPr algn="r" rtl="1">
                        <a:lnSpc>
                          <a:spcPct val="107000"/>
                        </a:lnSpc>
                        <a:spcAft>
                          <a:spcPts val="0"/>
                        </a:spcAft>
                      </a:pPr>
                      <a:r>
                        <a:rPr lang="ar-SA" sz="1100">
                          <a:effectLst/>
                        </a:rPr>
                        <a:t>............................................................</a:t>
                      </a:r>
                      <a:endParaRPr lang="en-US" sz="1100">
                        <a:effectLst/>
                      </a:endParaRPr>
                    </a:p>
                    <a:p>
                      <a:pPr algn="r" rtl="1">
                        <a:lnSpc>
                          <a:spcPct val="107000"/>
                        </a:lnSpc>
                        <a:spcAft>
                          <a:spcPts val="0"/>
                        </a:spcAft>
                      </a:pPr>
                      <a:r>
                        <a:rPr lang="ar-SA" sz="1100">
                          <a:effectLst/>
                        </a:rPr>
                        <a:t>............................................................</a:t>
                      </a:r>
                      <a:endParaRPr lang="en-US" sz="1100">
                        <a:effectLst/>
                      </a:endParaRPr>
                    </a:p>
                    <a:p>
                      <a:pPr algn="r" rtl="1">
                        <a:lnSpc>
                          <a:spcPct val="107000"/>
                        </a:lnSpc>
                        <a:spcAft>
                          <a:spcPts val="0"/>
                        </a:spcAft>
                      </a:pPr>
                      <a:r>
                        <a:rPr lang="ar-SA" sz="11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85535">
                <a:tc gridSpan="15">
                  <a:txBody>
                    <a:bodyPr/>
                    <a:lstStyle/>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1814907541"/>
              </p:ext>
            </p:extLst>
          </p:nvPr>
        </p:nvGraphicFramePr>
        <p:xfrm>
          <a:off x="674373" y="1423571"/>
          <a:ext cx="11029948" cy="3786491"/>
        </p:xfrm>
        <a:graphic>
          <a:graphicData uri="http://schemas.openxmlformats.org/drawingml/2006/table">
            <a:tbl>
              <a:tblPr rtl="1" firstRow="1" firstCol="1" bandRow="1">
                <a:tableStyleId>{5DA37D80-6434-44D0-A028-1B22A696006F}</a:tableStyleId>
              </a:tblPr>
              <a:tblGrid>
                <a:gridCol w="938446"/>
                <a:gridCol w="811525"/>
                <a:gridCol w="3476867"/>
                <a:gridCol w="816013"/>
                <a:gridCol w="829473"/>
                <a:gridCol w="938446"/>
                <a:gridCol w="814730"/>
                <a:gridCol w="814730"/>
                <a:gridCol w="1013445"/>
                <a:gridCol w="576273"/>
              </a:tblGrid>
              <a:tr h="281880">
                <a:tc rowSpan="2">
                  <a:txBody>
                    <a:bodyPr/>
                    <a:lstStyle/>
                    <a:p>
                      <a:pPr algn="r" rtl="1">
                        <a:lnSpc>
                          <a:spcPct val="107000"/>
                        </a:lnSpc>
                        <a:spcAft>
                          <a:spcPts val="0"/>
                        </a:spcAft>
                      </a:pPr>
                      <a:r>
                        <a:rPr lang="ar-SA" sz="1200" dirty="0">
                          <a:effectLst/>
                        </a:rPr>
                        <a:t>م</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a:effectLst/>
                        </a:rPr>
                        <a:t>تحليل المحتوى</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dirty="0">
                          <a:effectLst/>
                        </a:rPr>
                        <a:t> </a:t>
                      </a:r>
                      <a:endParaRPr lang="en-US" sz="900" dirty="0">
                        <a:effectLst/>
                      </a:endParaRPr>
                    </a:p>
                    <a:p>
                      <a:pPr algn="ctr" rtl="1">
                        <a:lnSpc>
                          <a:spcPct val="107000"/>
                        </a:lnSpc>
                        <a:spcAft>
                          <a:spcPts val="0"/>
                        </a:spcAft>
                      </a:pPr>
                      <a:r>
                        <a:rPr lang="ar-SA" sz="1200" dirty="0">
                          <a:effectLst/>
                        </a:rPr>
                        <a:t>الأهداف السلوكية</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r" rtl="1">
                        <a:lnSpc>
                          <a:spcPct val="107000"/>
                        </a:lnSpc>
                        <a:spcAft>
                          <a:spcPts val="0"/>
                        </a:spcAft>
                      </a:pPr>
                      <a:r>
                        <a:rPr lang="ar-SA" sz="1200">
                          <a:effectLst/>
                        </a:rPr>
                        <a:t> </a:t>
                      </a:r>
                      <a:endParaRPr lang="en-US" sz="900">
                        <a:effectLst/>
                      </a:endParaRPr>
                    </a:p>
                    <a:p>
                      <a:pPr algn="r" rtl="1">
                        <a:lnSpc>
                          <a:spcPct val="107000"/>
                        </a:lnSpc>
                        <a:spcAft>
                          <a:spcPts val="0"/>
                        </a:spcAft>
                      </a:pPr>
                      <a:r>
                        <a:rPr lang="ar-SA" sz="1200">
                          <a:effectLst/>
                        </a:rPr>
                        <a:t>   المجال</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a:effectLst/>
                        </a:rPr>
                        <a:t> </a:t>
                      </a:r>
                      <a:endParaRPr lang="en-US" sz="900">
                        <a:effectLst/>
                      </a:endParaRPr>
                    </a:p>
                    <a:p>
                      <a:pPr algn="ctr" rtl="1">
                        <a:lnSpc>
                          <a:spcPct val="107000"/>
                        </a:lnSpc>
                        <a:spcAft>
                          <a:spcPts val="0"/>
                        </a:spcAft>
                      </a:pPr>
                      <a:r>
                        <a:rPr lang="ar-SA" sz="1200">
                          <a:effectLst/>
                        </a:rPr>
                        <a:t>المستوى</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gridSpan="2">
                  <a:txBody>
                    <a:bodyPr/>
                    <a:lstStyle/>
                    <a:p>
                      <a:pPr algn="ctr" rtl="1">
                        <a:lnSpc>
                          <a:spcPct val="107000"/>
                        </a:lnSpc>
                        <a:spcAft>
                          <a:spcPts val="0"/>
                        </a:spcAft>
                      </a:pPr>
                      <a:r>
                        <a:rPr lang="ar-SA" sz="1200">
                          <a:effectLst/>
                        </a:rPr>
                        <a:t>دور المعلم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hMerge="1">
                  <a:txBody>
                    <a:bodyPr/>
                    <a:lstStyle/>
                    <a:p>
                      <a:pPr rtl="1"/>
                      <a:endParaRPr lang="ar-SA"/>
                    </a:p>
                  </a:txBody>
                  <a:tcPr/>
                </a:tc>
                <a:tc>
                  <a:txBody>
                    <a:bodyPr/>
                    <a:lstStyle/>
                    <a:p>
                      <a:pPr algn="r" rtl="1">
                        <a:lnSpc>
                          <a:spcPct val="107000"/>
                        </a:lnSpc>
                        <a:spcAft>
                          <a:spcPts val="0"/>
                        </a:spcAft>
                      </a:pPr>
                      <a:r>
                        <a:rPr lang="ar-SA" sz="1200">
                          <a:effectLst/>
                        </a:rPr>
                        <a:t>دور المتعلم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a:effectLst/>
                        </a:rPr>
                        <a:t>التقويم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a:effectLst/>
                        </a:rPr>
                        <a:t>الزمن</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28188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200">
                          <a:effectLst/>
                        </a:rPr>
                        <a:t>الاستراتيجيات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ctr" rtl="1">
                        <a:lnSpc>
                          <a:spcPct val="107000"/>
                        </a:lnSpc>
                        <a:spcAft>
                          <a:spcPts val="0"/>
                        </a:spcAft>
                      </a:pPr>
                      <a:r>
                        <a:rPr lang="ar-SA" sz="1200">
                          <a:effectLst/>
                        </a:rPr>
                        <a:t>الوسائل</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ctr" rtl="1">
                        <a:lnSpc>
                          <a:spcPct val="107000"/>
                        </a:lnSpc>
                        <a:spcAft>
                          <a:spcPts val="0"/>
                        </a:spcAft>
                      </a:pPr>
                      <a:r>
                        <a:rPr lang="ar-SA" sz="1200">
                          <a:effectLst/>
                        </a:rPr>
                        <a:t>الأنشطة</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r>
              <a:tr h="286129">
                <a:tc>
                  <a:txBody>
                    <a:bodyPr/>
                    <a:lstStyle/>
                    <a:p>
                      <a:pPr algn="r" rtl="1">
                        <a:lnSpc>
                          <a:spcPct val="107000"/>
                        </a:lnSpc>
                        <a:spcAft>
                          <a:spcPts val="0"/>
                        </a:spcAft>
                      </a:pPr>
                      <a:r>
                        <a:rPr lang="ar-SA" sz="1500">
                          <a:effectLst/>
                        </a:rPr>
                        <a:t>1</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dirty="0">
                          <a:effectLst/>
                        </a:rPr>
                        <a:t>    </a:t>
                      </a:r>
                      <a:r>
                        <a:rPr lang="ar-SA" sz="2400" dirty="0" smtClean="0">
                          <a:effectLst/>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تذكر الطالبة </a:t>
                      </a:r>
                      <a:r>
                        <a:rPr lang="ar-SA" sz="1400" dirty="0" smtClean="0">
                          <a:effectLst/>
                        </a:rPr>
                        <a:t>تعريف</a:t>
                      </a:r>
                      <a:r>
                        <a:rPr lang="ar-SA" sz="1400" baseline="0" dirty="0" smtClean="0">
                          <a:effectLst/>
                        </a:rPr>
                        <a:t> بالسورة</a:t>
                      </a:r>
                      <a:r>
                        <a:rPr lang="ar-SA" sz="1400" dirty="0" smtClean="0">
                          <a:effectLst/>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تذكر</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endParaRPr lang="en-US" sz="900" dirty="0">
                        <a:effectLst/>
                      </a:endParaRPr>
                    </a:p>
                    <a:p>
                      <a:pPr algn="r" rtl="1">
                        <a:lnSpc>
                          <a:spcPct val="107000"/>
                        </a:lnSpc>
                        <a:spcAft>
                          <a:spcPts val="0"/>
                        </a:spcAft>
                      </a:pPr>
                      <a:r>
                        <a:rPr lang="ar-SA" sz="1400" dirty="0">
                          <a:effectLst/>
                        </a:rPr>
                        <a:t>التعليم </a:t>
                      </a:r>
                      <a:r>
                        <a:rPr lang="ar-SA" sz="1400" dirty="0" smtClean="0">
                          <a:effectLst/>
                        </a:rPr>
                        <a:t>النشط،</a:t>
                      </a:r>
                    </a:p>
                    <a:p>
                      <a:pPr algn="r" rtl="1">
                        <a:lnSpc>
                          <a:spcPct val="107000"/>
                        </a:lnSpc>
                        <a:spcAft>
                          <a:spcPts val="0"/>
                        </a:spcAft>
                      </a:pPr>
                      <a:r>
                        <a:rPr lang="ar-SA" sz="1400" dirty="0" smtClean="0">
                          <a:effectLst/>
                        </a:rPr>
                        <a:t>جدول</a:t>
                      </a:r>
                      <a:r>
                        <a:rPr lang="ar-SA" sz="1400" baseline="0" dirty="0" smtClean="0">
                          <a:effectLst/>
                        </a:rPr>
                        <a:t> التعلم.</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r>
                        <a:rPr lang="ar-SA" sz="1400" dirty="0">
                          <a:effectLst/>
                        </a:rPr>
                        <a:t>وريقات ملونة</a:t>
                      </a:r>
                      <a:endParaRPr lang="en-US" sz="900" dirty="0">
                        <a:effectLst/>
                      </a:endParaRPr>
                    </a:p>
                    <a:p>
                      <a:pPr algn="r" rtl="1">
                        <a:lnSpc>
                          <a:spcPct val="107000"/>
                        </a:lnSpc>
                        <a:spcAft>
                          <a:spcPts val="0"/>
                        </a:spcAft>
                      </a:pPr>
                      <a:r>
                        <a:rPr lang="ar-SA" sz="1400" dirty="0">
                          <a:effectLst/>
                        </a:rPr>
                        <a:t>مكبر الصوت</a:t>
                      </a:r>
                      <a:endParaRPr lang="en-US" sz="900" dirty="0">
                        <a:effectLst/>
                      </a:endParaRPr>
                    </a:p>
                    <a:p>
                      <a:pPr algn="r" rtl="1">
                        <a:lnSpc>
                          <a:spcPct val="107000"/>
                        </a:lnSpc>
                        <a:spcAft>
                          <a:spcPts val="0"/>
                        </a:spcAft>
                      </a:pPr>
                      <a:r>
                        <a:rPr lang="ar-SA" sz="1400" dirty="0">
                          <a:effectLst/>
                        </a:rPr>
                        <a:t>الجوال</a:t>
                      </a:r>
                      <a:endParaRPr lang="en-US" sz="900" dirty="0">
                        <a:effectLst/>
                      </a:endParaRPr>
                    </a:p>
                    <a:p>
                      <a:pPr algn="r" rtl="1">
                        <a:lnSpc>
                          <a:spcPct val="107000"/>
                        </a:lnSpc>
                        <a:spcAft>
                          <a:spcPts val="0"/>
                        </a:spcAft>
                      </a:pPr>
                      <a:r>
                        <a:rPr lang="ar-SA" sz="1400" dirty="0">
                          <a:effectLst/>
                        </a:rPr>
                        <a:t>سبورة متنقلة عليها الأبيات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r>
                        <a:rPr lang="ar-SA" sz="1400" dirty="0" smtClean="0">
                          <a:effectLst/>
                        </a:rPr>
                        <a:t>تحدي</a:t>
                      </a:r>
                      <a:r>
                        <a:rPr lang="ar-SA" sz="1400" baseline="0" dirty="0" smtClean="0">
                          <a:effectLst/>
                        </a:rPr>
                        <a:t> أجمل تلخيص</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اذكري.....</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5.د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286129">
                <a:tc>
                  <a:txBody>
                    <a:bodyPr/>
                    <a:lstStyle/>
                    <a:p>
                      <a:pPr algn="r" rtl="1">
                        <a:lnSpc>
                          <a:spcPct val="107000"/>
                        </a:lnSpc>
                        <a:spcAft>
                          <a:spcPts val="0"/>
                        </a:spcAft>
                      </a:pPr>
                      <a:r>
                        <a:rPr lang="ar-SA" sz="1500">
                          <a:effectLst/>
                        </a:rPr>
                        <a:t>2</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dirty="0">
                          <a:effectLst/>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a:t>
                      </a:r>
                      <a:r>
                        <a:rPr lang="ar-SA" sz="1400" dirty="0" smtClean="0">
                          <a:effectLst/>
                        </a:rPr>
                        <a:t>تقرأ</a:t>
                      </a:r>
                      <a:r>
                        <a:rPr lang="ar-SA" sz="1400" baseline="0" dirty="0" smtClean="0">
                          <a:effectLst/>
                        </a:rPr>
                        <a:t> الطالبة الآيات بعد استماعها.</a:t>
                      </a:r>
                      <a:endParaRPr lang="ar-SA" sz="1400" b="1" dirty="0" smtClean="0">
                        <a:effectLst/>
                      </a:endParaRPr>
                    </a:p>
                  </a:txBody>
                  <a:tcPr marL="57911" marR="57911" marT="0" marB="0"/>
                </a:tc>
                <a:tc>
                  <a:txBody>
                    <a:bodyPr/>
                    <a:lstStyle/>
                    <a:p>
                      <a:pPr algn="r" rtl="1">
                        <a:lnSpc>
                          <a:spcPct val="107000"/>
                        </a:lnSpc>
                        <a:spcAft>
                          <a:spcPts val="0"/>
                        </a:spcAft>
                      </a:pPr>
                      <a:r>
                        <a:rPr lang="ar-SA" sz="1400">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تذكر</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5.د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3</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تحفظ </a:t>
                      </a:r>
                      <a:r>
                        <a:rPr lang="ar-SA" sz="1400" dirty="0" smtClean="0">
                          <a:effectLst/>
                        </a:rPr>
                        <a:t>الطالبة</a:t>
                      </a:r>
                      <a:r>
                        <a:rPr lang="ar-SA" sz="1400" baseline="0" dirty="0" smtClean="0">
                          <a:effectLst/>
                        </a:rPr>
                        <a:t> بعض معاني المفردات.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مهاري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ممارسة</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احفظي......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4</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تشرح </a:t>
                      </a:r>
                      <a:r>
                        <a:rPr lang="ar-SA" sz="1400" dirty="0" smtClean="0">
                          <a:effectLst/>
                        </a:rPr>
                        <a:t>الطالبة</a:t>
                      </a:r>
                      <a:r>
                        <a:rPr lang="ar-SA" sz="1400" baseline="0" dirty="0" smtClean="0">
                          <a:effectLst/>
                        </a:rPr>
                        <a:t> المعنى الإجمالي للآيات</a:t>
                      </a:r>
                      <a:r>
                        <a:rPr lang="ar-SA" sz="1400" dirty="0" smtClean="0">
                          <a:effectLst/>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تذكر</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اشرحي....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286129">
                <a:tc>
                  <a:txBody>
                    <a:bodyPr/>
                    <a:lstStyle/>
                    <a:p>
                      <a:pPr algn="r" rtl="1">
                        <a:lnSpc>
                          <a:spcPct val="107000"/>
                        </a:lnSpc>
                        <a:spcAft>
                          <a:spcPts val="0"/>
                        </a:spcAft>
                      </a:pPr>
                      <a:r>
                        <a:rPr lang="ar-SA" sz="1500">
                          <a:effectLst/>
                        </a:rPr>
                        <a:t>5</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تميز </a:t>
                      </a:r>
                      <a:r>
                        <a:rPr lang="ar-SA" sz="1400" dirty="0" smtClean="0">
                          <a:effectLst/>
                        </a:rPr>
                        <a:t>الطالبة</a:t>
                      </a:r>
                      <a:r>
                        <a:rPr lang="ar-SA" sz="1400" baseline="0" dirty="0" smtClean="0">
                          <a:effectLst/>
                        </a:rPr>
                        <a:t> الجمال الفني في الآيات</a:t>
                      </a:r>
                      <a:r>
                        <a:rPr lang="ar-SA" sz="1400" dirty="0" smtClean="0">
                          <a:effectLst/>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تحليل</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ميزي....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6</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تستشعر الطالبة بعض القيم من </a:t>
                      </a:r>
                      <a:r>
                        <a:rPr lang="ar-SA" sz="1400" dirty="0" smtClean="0">
                          <a:effectLst/>
                        </a:rPr>
                        <a:t>الآيات.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وجداني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تنظيم قيمي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5.د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7</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تحل الطالبة بعض التدريبات </a:t>
                      </a:r>
                      <a:r>
                        <a:rPr lang="ar-SA" sz="1400" baseline="0" dirty="0" smtClean="0">
                          <a:effectLst/>
                        </a:rPr>
                        <a:t> الصفية</a:t>
                      </a:r>
                      <a:r>
                        <a:rPr lang="ar-SA" sz="1400" dirty="0" smtClean="0">
                          <a:effectLst/>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تطبيق</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483274">
                <a:tc>
                  <a:txBody>
                    <a:bodyPr/>
                    <a:lstStyle/>
                    <a:p>
                      <a:pPr algn="r" rtl="1">
                        <a:lnSpc>
                          <a:spcPct val="107000"/>
                        </a:lnSpc>
                        <a:spcAft>
                          <a:spcPts val="0"/>
                        </a:spcAft>
                      </a:pPr>
                      <a:r>
                        <a:rPr lang="ar-SA" sz="1500" dirty="0">
                          <a:effectLst/>
                        </a:rPr>
                        <a:t>8</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أن تحل الطالبة بعض أسئلة الكتاب.</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تطبيق</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dirty="0">
                          <a:effectLst/>
                        </a:rPr>
                        <a:t>بقية الوقت.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bl>
          </a:graphicData>
        </a:graphic>
      </p:graphicFrame>
    </p:spTree>
    <p:extLst>
      <p:ext uri="{BB962C8B-B14F-4D97-AF65-F5344CB8AC3E}">
        <p14:creationId xmlns:p14="http://schemas.microsoft.com/office/powerpoint/2010/main" val="3149302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4300" y="10287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4193694099"/>
              </p:ext>
            </p:extLst>
          </p:nvPr>
        </p:nvGraphicFramePr>
        <p:xfrm>
          <a:off x="491489" y="438626"/>
          <a:ext cx="11041380" cy="538163"/>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0">
                <a:tc>
                  <a:txBody>
                    <a:bodyPr/>
                    <a:lstStyle/>
                    <a:p>
                      <a:pPr algn="ctr" rtl="1">
                        <a:lnSpc>
                          <a:spcPct val="107000"/>
                        </a:lnSpc>
                        <a:spcAft>
                          <a:spcPts val="0"/>
                        </a:spcAft>
                      </a:pPr>
                      <a:r>
                        <a:rPr lang="ar-SA" sz="1100" dirty="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rtl="1">
                        <a:lnSpc>
                          <a:spcPct val="107000"/>
                        </a:lnSpc>
                        <a:spcAft>
                          <a:spcPts val="0"/>
                        </a:spcAft>
                      </a:pPr>
                      <a:r>
                        <a:rPr lang="ar-SA" sz="1100" dirty="0" smtClean="0">
                          <a:effectLst/>
                        </a:rPr>
                        <a:t>أدب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تمهيد،</a:t>
                      </a:r>
                      <a:r>
                        <a:rPr lang="ar-SA" sz="1100" baseline="0" dirty="0" smtClean="0">
                          <a:effectLst/>
                        </a:rPr>
                        <a:t> العصر الجاهلي </a:t>
                      </a:r>
                      <a:r>
                        <a:rPr lang="ar-SA" sz="1100" baseline="0" dirty="0" err="1" smtClean="0">
                          <a:effectLst/>
                        </a:rPr>
                        <a:t>ومظااهر</a:t>
                      </a:r>
                      <a:r>
                        <a:rPr lang="ar-SA" sz="1100" baseline="0" dirty="0" smtClean="0">
                          <a:effectLst/>
                        </a:rPr>
                        <a:t> الحياة </a:t>
                      </a:r>
                      <a:r>
                        <a:rPr lang="ar-SA" sz="1100" baseline="0" dirty="0" err="1" smtClean="0">
                          <a:effectLst/>
                        </a:rPr>
                        <a:t>فية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السبت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عاشر ب</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الرابعة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8/</a:t>
                      </a:r>
                      <a:r>
                        <a:rPr lang="ar-SA" sz="1100" baseline="0" dirty="0" smtClean="0">
                          <a:effectLst/>
                        </a:rPr>
                        <a:t> 3/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330125" y="1101314"/>
            <a:ext cx="11098530" cy="307777"/>
          </a:xfrm>
          <a:prstGeom prst="rect">
            <a:avLst/>
          </a:prstGeom>
          <a:noFill/>
        </p:spPr>
        <p:txBody>
          <a:bodyPr wrap="square" rtlCol="1">
            <a:spAutoFit/>
          </a:bodyPr>
          <a:lstStyle/>
          <a:p>
            <a:r>
              <a:rPr lang="ar-SA" sz="1400" b="1" dirty="0"/>
              <a:t>التمهيــــــد: </a:t>
            </a:r>
            <a:r>
              <a:rPr lang="ar-SA" sz="1400" b="1" dirty="0" smtClean="0"/>
              <a:t>تمثيل </a:t>
            </a:r>
            <a:r>
              <a:rPr lang="ar-SA" sz="1400" b="1" dirty="0"/>
              <a:t>شخصية الشاعر للتعريف به وضيفنا اليوم هو أبو تمام. </a:t>
            </a:r>
            <a:endParaRPr lang="en-US" sz="1400" dirty="0"/>
          </a:p>
        </p:txBody>
      </p:sp>
      <p:graphicFrame>
        <p:nvGraphicFramePr>
          <p:cNvPr id="6" name="جدول 5"/>
          <p:cNvGraphicFramePr>
            <a:graphicFrameLocks noGrp="1"/>
          </p:cNvGraphicFramePr>
          <p:nvPr>
            <p:extLst>
              <p:ext uri="{D42A27DB-BD31-4B8C-83A1-F6EECF244321}">
                <p14:modId xmlns:p14="http://schemas.microsoft.com/office/powerpoint/2010/main" val="3182823821"/>
              </p:ext>
            </p:extLst>
          </p:nvPr>
        </p:nvGraphicFramePr>
        <p:xfrm>
          <a:off x="674373" y="1423571"/>
          <a:ext cx="11029948" cy="3786491"/>
        </p:xfrm>
        <a:graphic>
          <a:graphicData uri="http://schemas.openxmlformats.org/drawingml/2006/table">
            <a:tbl>
              <a:tblPr rtl="1" firstRow="1" firstCol="1" bandRow="1">
                <a:tableStyleId>{5DA37D80-6434-44D0-A028-1B22A696006F}</a:tableStyleId>
              </a:tblPr>
              <a:tblGrid>
                <a:gridCol w="938446"/>
                <a:gridCol w="811525"/>
                <a:gridCol w="3476867"/>
                <a:gridCol w="816013"/>
                <a:gridCol w="829473"/>
                <a:gridCol w="938446"/>
                <a:gridCol w="814730"/>
                <a:gridCol w="814730"/>
                <a:gridCol w="1013445"/>
                <a:gridCol w="576273"/>
              </a:tblGrid>
              <a:tr h="281880">
                <a:tc rowSpan="2">
                  <a:txBody>
                    <a:bodyPr/>
                    <a:lstStyle/>
                    <a:p>
                      <a:pPr algn="r" rtl="1">
                        <a:lnSpc>
                          <a:spcPct val="107000"/>
                        </a:lnSpc>
                        <a:spcAft>
                          <a:spcPts val="0"/>
                        </a:spcAft>
                      </a:pPr>
                      <a:r>
                        <a:rPr lang="ar-SA" sz="1200" dirty="0">
                          <a:effectLst/>
                        </a:rPr>
                        <a:t>م</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b="1" dirty="0">
                          <a:effectLst/>
                        </a:rPr>
                        <a:t>تحليل المحتوى</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b="1" dirty="0">
                          <a:effectLst/>
                        </a:rPr>
                        <a:t> </a:t>
                      </a:r>
                      <a:endParaRPr lang="en-US" sz="900" b="1" dirty="0">
                        <a:effectLst/>
                      </a:endParaRPr>
                    </a:p>
                    <a:p>
                      <a:pPr algn="ctr" rtl="1">
                        <a:lnSpc>
                          <a:spcPct val="107000"/>
                        </a:lnSpc>
                        <a:spcAft>
                          <a:spcPts val="0"/>
                        </a:spcAft>
                      </a:pPr>
                      <a:r>
                        <a:rPr lang="ar-SA" sz="1200" b="1" dirty="0">
                          <a:effectLst/>
                        </a:rPr>
                        <a:t>الأهداف السلوكية</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r" rtl="1">
                        <a:lnSpc>
                          <a:spcPct val="107000"/>
                        </a:lnSpc>
                        <a:spcAft>
                          <a:spcPts val="0"/>
                        </a:spcAft>
                      </a:pPr>
                      <a:r>
                        <a:rPr lang="ar-SA" sz="1200" b="1">
                          <a:effectLst/>
                        </a:rPr>
                        <a:t> </a:t>
                      </a:r>
                      <a:endParaRPr lang="en-US" sz="900" b="1">
                        <a:effectLst/>
                      </a:endParaRPr>
                    </a:p>
                    <a:p>
                      <a:pPr algn="r" rtl="1">
                        <a:lnSpc>
                          <a:spcPct val="107000"/>
                        </a:lnSpc>
                        <a:spcAft>
                          <a:spcPts val="0"/>
                        </a:spcAft>
                      </a:pPr>
                      <a:r>
                        <a:rPr lang="ar-SA" sz="1200" b="1">
                          <a:effectLst/>
                        </a:rPr>
                        <a:t>   المجال</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b="1">
                          <a:effectLst/>
                        </a:rPr>
                        <a:t> </a:t>
                      </a:r>
                      <a:endParaRPr lang="en-US" sz="900" b="1">
                        <a:effectLst/>
                      </a:endParaRPr>
                    </a:p>
                    <a:p>
                      <a:pPr algn="ctr" rtl="1">
                        <a:lnSpc>
                          <a:spcPct val="107000"/>
                        </a:lnSpc>
                        <a:spcAft>
                          <a:spcPts val="0"/>
                        </a:spcAft>
                      </a:pPr>
                      <a:r>
                        <a:rPr lang="ar-SA" sz="1200" b="1">
                          <a:effectLst/>
                        </a:rPr>
                        <a:t>المستوى</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gridSpan="2">
                  <a:txBody>
                    <a:bodyPr/>
                    <a:lstStyle/>
                    <a:p>
                      <a:pPr algn="ctr" rtl="1">
                        <a:lnSpc>
                          <a:spcPct val="107000"/>
                        </a:lnSpc>
                        <a:spcAft>
                          <a:spcPts val="0"/>
                        </a:spcAft>
                      </a:pPr>
                      <a:r>
                        <a:rPr lang="ar-SA" sz="1200" b="1">
                          <a:effectLst/>
                        </a:rPr>
                        <a:t>دور المعلم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hMerge="1">
                  <a:txBody>
                    <a:bodyPr/>
                    <a:lstStyle/>
                    <a:p>
                      <a:pPr rtl="1"/>
                      <a:endParaRPr lang="ar-SA"/>
                    </a:p>
                  </a:txBody>
                  <a:tcPr/>
                </a:tc>
                <a:tc>
                  <a:txBody>
                    <a:bodyPr/>
                    <a:lstStyle/>
                    <a:p>
                      <a:pPr algn="r" rtl="1">
                        <a:lnSpc>
                          <a:spcPct val="107000"/>
                        </a:lnSpc>
                        <a:spcAft>
                          <a:spcPts val="0"/>
                        </a:spcAft>
                      </a:pPr>
                      <a:r>
                        <a:rPr lang="ar-SA" sz="1200" b="1">
                          <a:effectLst/>
                        </a:rPr>
                        <a:t>دور المتعلم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b="1">
                          <a:effectLst/>
                        </a:rPr>
                        <a:t>التقويم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2">
                  <a:txBody>
                    <a:bodyPr/>
                    <a:lstStyle/>
                    <a:p>
                      <a:pPr algn="ctr" rtl="1">
                        <a:lnSpc>
                          <a:spcPct val="107000"/>
                        </a:lnSpc>
                        <a:spcAft>
                          <a:spcPts val="0"/>
                        </a:spcAft>
                      </a:pPr>
                      <a:r>
                        <a:rPr lang="ar-SA" sz="1200" b="1">
                          <a:effectLst/>
                        </a:rPr>
                        <a:t>الزمن</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28188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200" b="1">
                          <a:effectLst/>
                        </a:rPr>
                        <a:t>الاستراتيجيات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ctr" rtl="1">
                        <a:lnSpc>
                          <a:spcPct val="107000"/>
                        </a:lnSpc>
                        <a:spcAft>
                          <a:spcPts val="0"/>
                        </a:spcAft>
                      </a:pPr>
                      <a:r>
                        <a:rPr lang="ar-SA" sz="1200" b="1">
                          <a:effectLst/>
                        </a:rPr>
                        <a:t>الوسائل</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ctr" rtl="1">
                        <a:lnSpc>
                          <a:spcPct val="107000"/>
                        </a:lnSpc>
                        <a:spcAft>
                          <a:spcPts val="0"/>
                        </a:spcAft>
                      </a:pPr>
                      <a:r>
                        <a:rPr lang="ar-SA" sz="1200" b="1">
                          <a:effectLst/>
                        </a:rPr>
                        <a:t>الأنشطة</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r>
              <a:tr h="286129">
                <a:tc>
                  <a:txBody>
                    <a:bodyPr/>
                    <a:lstStyle/>
                    <a:p>
                      <a:pPr algn="r" rtl="1">
                        <a:lnSpc>
                          <a:spcPct val="107000"/>
                        </a:lnSpc>
                        <a:spcAft>
                          <a:spcPts val="0"/>
                        </a:spcAft>
                      </a:pPr>
                      <a:r>
                        <a:rPr lang="ar-SA" sz="1500">
                          <a:effectLst/>
                        </a:rPr>
                        <a:t>1</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dirty="0">
                          <a:effectLst/>
                        </a:rPr>
                        <a:t>    </a:t>
                      </a:r>
                      <a:r>
                        <a:rPr lang="ar-SA" sz="2400" b="1" dirty="0" smtClean="0">
                          <a:effectLst/>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dirty="0">
                          <a:effectLst/>
                        </a:rPr>
                        <a:t>أن تذكر الطالبة </a:t>
                      </a:r>
                      <a:r>
                        <a:rPr lang="ar-SA" sz="1400" b="1" dirty="0" smtClean="0">
                          <a:effectLst/>
                        </a:rPr>
                        <a:t>تعريف</a:t>
                      </a:r>
                      <a:r>
                        <a:rPr lang="ar-SA" sz="1400" b="1" baseline="0" dirty="0" smtClean="0">
                          <a:effectLst/>
                        </a:rPr>
                        <a:t> الأدب لغة واصطلاحا</a:t>
                      </a:r>
                      <a:r>
                        <a:rPr lang="ar-SA" sz="1400" b="1" dirty="0" smtClean="0">
                          <a:effectLst/>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تذكر</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r>
                        <a:rPr lang="ar-SA" sz="1400" b="1" dirty="0">
                          <a:effectLst/>
                        </a:rPr>
                        <a:t>التمثيل، </a:t>
                      </a:r>
                      <a:endParaRPr lang="en-US" sz="900" b="1" dirty="0">
                        <a:effectLst/>
                      </a:endParaRPr>
                    </a:p>
                    <a:p>
                      <a:pPr algn="r" rtl="1">
                        <a:lnSpc>
                          <a:spcPct val="107000"/>
                        </a:lnSpc>
                        <a:spcAft>
                          <a:spcPts val="0"/>
                        </a:spcAft>
                      </a:pPr>
                      <a:r>
                        <a:rPr lang="ar-SA" sz="1400" b="1" dirty="0">
                          <a:effectLst/>
                        </a:rPr>
                        <a:t>التعليم </a:t>
                      </a:r>
                      <a:r>
                        <a:rPr lang="ar-SA" sz="1400" b="1" dirty="0" smtClean="0">
                          <a:effectLst/>
                        </a:rPr>
                        <a:t>النشط،</a:t>
                      </a:r>
                    </a:p>
                    <a:p>
                      <a:pPr algn="r" rtl="1">
                        <a:lnSpc>
                          <a:spcPct val="107000"/>
                        </a:lnSpc>
                        <a:spcAft>
                          <a:spcPts val="0"/>
                        </a:spcAft>
                      </a:pPr>
                      <a:r>
                        <a:rPr lang="ar-SA" sz="1400" b="1" dirty="0" smtClean="0">
                          <a:effectLst/>
                        </a:rPr>
                        <a:t>جدول</a:t>
                      </a:r>
                      <a:r>
                        <a:rPr lang="ar-SA" sz="1400" b="1" baseline="0" dirty="0" smtClean="0">
                          <a:effectLst/>
                        </a:rPr>
                        <a:t> التعلم.</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r>
                        <a:rPr lang="ar-SA" sz="1400" b="1" dirty="0">
                          <a:effectLst/>
                        </a:rPr>
                        <a:t>وريقات ملونة</a:t>
                      </a:r>
                      <a:endParaRPr lang="en-US" sz="900" b="1" dirty="0">
                        <a:effectLst/>
                      </a:endParaRPr>
                    </a:p>
                    <a:p>
                      <a:pPr algn="r" rtl="1">
                        <a:lnSpc>
                          <a:spcPct val="107000"/>
                        </a:lnSpc>
                        <a:spcAft>
                          <a:spcPts val="0"/>
                        </a:spcAft>
                      </a:pPr>
                      <a:r>
                        <a:rPr lang="ar-SA" sz="1400" b="1" dirty="0">
                          <a:effectLst/>
                        </a:rPr>
                        <a:t>مكبر الصوت</a:t>
                      </a:r>
                      <a:endParaRPr lang="en-US" sz="900" b="1" dirty="0">
                        <a:effectLst/>
                      </a:endParaRPr>
                    </a:p>
                    <a:p>
                      <a:pPr algn="r" rtl="1">
                        <a:lnSpc>
                          <a:spcPct val="107000"/>
                        </a:lnSpc>
                        <a:spcAft>
                          <a:spcPts val="0"/>
                        </a:spcAft>
                      </a:pPr>
                      <a:r>
                        <a:rPr lang="ar-SA" sz="1400" b="1" dirty="0">
                          <a:effectLst/>
                        </a:rPr>
                        <a:t>الجوال</a:t>
                      </a:r>
                      <a:endParaRPr lang="en-US" sz="900" b="1" dirty="0">
                        <a:effectLst/>
                      </a:endParaRPr>
                    </a:p>
                    <a:p>
                      <a:pPr algn="r" rtl="1">
                        <a:lnSpc>
                          <a:spcPct val="107000"/>
                        </a:lnSpc>
                        <a:spcAft>
                          <a:spcPts val="0"/>
                        </a:spcAft>
                      </a:pPr>
                      <a:r>
                        <a:rPr lang="ar-SA" sz="1400" b="1" dirty="0">
                          <a:effectLst/>
                        </a:rPr>
                        <a:t>سبورة متنقلة عليها الأبيات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rowSpan="8">
                  <a:txBody>
                    <a:bodyPr/>
                    <a:lstStyle/>
                    <a:p>
                      <a:pPr algn="r" rtl="1">
                        <a:lnSpc>
                          <a:spcPct val="107000"/>
                        </a:lnSpc>
                        <a:spcAft>
                          <a:spcPts val="0"/>
                        </a:spcAft>
                      </a:pPr>
                      <a:r>
                        <a:rPr lang="ar-SA" sz="1400" b="1" dirty="0" smtClean="0">
                          <a:effectLst/>
                        </a:rPr>
                        <a:t>تحدي</a:t>
                      </a:r>
                      <a:r>
                        <a:rPr lang="ar-SA" sz="1400" b="1" baseline="0" dirty="0" smtClean="0">
                          <a:effectLst/>
                        </a:rPr>
                        <a:t> أجمل تلخيص</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dirty="0">
                          <a:effectLst/>
                        </a:rPr>
                        <a:t>اذكري.....</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5.د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286129">
                <a:tc>
                  <a:txBody>
                    <a:bodyPr/>
                    <a:lstStyle/>
                    <a:p>
                      <a:pPr algn="r" rtl="1">
                        <a:lnSpc>
                          <a:spcPct val="107000"/>
                        </a:lnSpc>
                        <a:spcAft>
                          <a:spcPts val="0"/>
                        </a:spcAft>
                      </a:pPr>
                      <a:r>
                        <a:rPr lang="ar-SA" sz="1500">
                          <a:effectLst/>
                        </a:rPr>
                        <a:t>2</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dirty="0">
                          <a:effectLst/>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dirty="0">
                          <a:effectLst/>
                        </a:rPr>
                        <a:t>أن تعرف الطالبة </a:t>
                      </a:r>
                      <a:r>
                        <a:rPr lang="ar-SA" sz="1400" b="1" dirty="0" smtClean="0">
                          <a:effectLst/>
                        </a:rPr>
                        <a:t>بالعصور</a:t>
                      </a:r>
                      <a:r>
                        <a:rPr lang="ar-SA" sz="1400" b="1" baseline="0" dirty="0" smtClean="0">
                          <a:effectLst/>
                        </a:rPr>
                        <a:t> الأدبية وتاريخها</a:t>
                      </a:r>
                      <a:r>
                        <a:rPr lang="ar-SA" sz="1400" b="1" dirty="0" smtClean="0">
                          <a:effectLst/>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تذكر</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b="1">
                          <a:effectLst/>
                        </a:rPr>
                        <a:t>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5.د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3</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أن تحفظ الطالبة الأبيات في الصف خلال خمس دقائق.</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مهاري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ممارسة</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b="1">
                          <a:effectLst/>
                        </a:rPr>
                        <a:t>احفظي......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4</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أن تشرح الطالبة الأبيات في الصف بعد ذكر المفردات.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تذكر</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b="1">
                          <a:effectLst/>
                        </a:rPr>
                        <a:t>اشرحي....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286129">
                <a:tc>
                  <a:txBody>
                    <a:bodyPr/>
                    <a:lstStyle/>
                    <a:p>
                      <a:pPr algn="r" rtl="1">
                        <a:lnSpc>
                          <a:spcPct val="107000"/>
                        </a:lnSpc>
                        <a:spcAft>
                          <a:spcPts val="0"/>
                        </a:spcAft>
                      </a:pPr>
                      <a:r>
                        <a:rPr lang="ar-SA" sz="1500">
                          <a:effectLst/>
                        </a:rPr>
                        <a:t>5</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أن تميز الطالبة المظهر الجمالي من الأبيات.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تحليل</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b="1">
                          <a:effectLst/>
                        </a:rPr>
                        <a:t>ميزي....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6</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أن تستشعر الطالبة بعض القيم من الأبيات.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وجداني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تنظيم قيمي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b="1">
                          <a:effectLst/>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5.د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322182">
                <a:tc>
                  <a:txBody>
                    <a:bodyPr/>
                    <a:lstStyle/>
                    <a:p>
                      <a:pPr algn="r" rtl="1">
                        <a:lnSpc>
                          <a:spcPct val="107000"/>
                        </a:lnSpc>
                        <a:spcAft>
                          <a:spcPts val="0"/>
                        </a:spcAft>
                      </a:pPr>
                      <a:r>
                        <a:rPr lang="ar-SA" sz="1500">
                          <a:effectLst/>
                        </a:rPr>
                        <a:t>7</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dirty="0">
                          <a:effectLst/>
                        </a:rPr>
                        <a:t>أن تحل الطالبة بعض التدريبات اللغوية في الأبيات.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تطبيق</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b="1">
                          <a:effectLst/>
                        </a:rPr>
                        <a:t>حلي.......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10.د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r h="483274">
                <a:tc>
                  <a:txBody>
                    <a:bodyPr/>
                    <a:lstStyle/>
                    <a:p>
                      <a:pPr algn="r" rtl="1">
                        <a:lnSpc>
                          <a:spcPct val="107000"/>
                        </a:lnSpc>
                        <a:spcAft>
                          <a:spcPts val="0"/>
                        </a:spcAft>
                      </a:pPr>
                      <a:r>
                        <a:rPr lang="ar-SA" sz="1500">
                          <a:effectLst/>
                        </a:rPr>
                        <a:t>8</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2400" b="1">
                          <a:effectLst/>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dirty="0">
                          <a:effectLst/>
                        </a:rPr>
                        <a:t>أن تحل الطالبة بعض أسئلة الكتاب.</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معرفي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a:effectLst/>
                        </a:rPr>
                        <a:t>تطبيق</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b="1">
                          <a:effectLst/>
                        </a:rPr>
                        <a:t>حلي.......</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c>
                  <a:txBody>
                    <a:bodyPr/>
                    <a:lstStyle/>
                    <a:p>
                      <a:pPr algn="r" rtl="1">
                        <a:lnSpc>
                          <a:spcPct val="107000"/>
                        </a:lnSpc>
                        <a:spcAft>
                          <a:spcPts val="0"/>
                        </a:spcAft>
                      </a:pPr>
                      <a:r>
                        <a:rPr lang="ar-SA" sz="1400" b="1" dirty="0">
                          <a:effectLst/>
                        </a:rPr>
                        <a:t>بقية الوقت.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7911" marR="57911" marT="0" marB="0"/>
                </a:tc>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3040887464"/>
              </p:ext>
            </p:extLst>
          </p:nvPr>
        </p:nvGraphicFramePr>
        <p:xfrm>
          <a:off x="491490" y="5335447"/>
          <a:ext cx="11212832" cy="1189457"/>
        </p:xfrm>
        <a:graphic>
          <a:graphicData uri="http://schemas.openxmlformats.org/drawingml/2006/table">
            <a:tbl>
              <a:tblPr rtl="1" firstRow="1" bandRow="1">
                <a:tableStyleId>{72833802-FEF1-4C79-8D5D-14CF1EAF98D9}</a:tableStyleId>
              </a:tblPr>
              <a:tblGrid>
                <a:gridCol w="700802"/>
                <a:gridCol w="700802"/>
                <a:gridCol w="700802"/>
                <a:gridCol w="700802"/>
                <a:gridCol w="700802"/>
                <a:gridCol w="700802"/>
                <a:gridCol w="700802"/>
                <a:gridCol w="700802"/>
                <a:gridCol w="700802"/>
                <a:gridCol w="700802"/>
                <a:gridCol w="700802"/>
                <a:gridCol w="700802"/>
                <a:gridCol w="700802"/>
                <a:gridCol w="700802"/>
                <a:gridCol w="700802"/>
                <a:gridCol w="700802"/>
              </a:tblGrid>
              <a:tr h="135392">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276199">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عدد الأهداف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572406">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153686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0852" y="27432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837368731"/>
              </p:ext>
            </p:extLst>
          </p:nvPr>
        </p:nvGraphicFramePr>
        <p:xfrm>
          <a:off x="478041" y="506412"/>
          <a:ext cx="11041380" cy="476438"/>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297050">
                <a:tc>
                  <a:txBody>
                    <a:bodyPr/>
                    <a:lstStyle/>
                    <a:p>
                      <a:pPr algn="ctr" rtl="1">
                        <a:lnSpc>
                          <a:spcPct val="107000"/>
                        </a:lnSpc>
                        <a:spcAft>
                          <a:spcPts val="0"/>
                        </a:spcAft>
                      </a:pPr>
                      <a:r>
                        <a:rPr lang="ar-SA" sz="1100" dirty="0" smtClean="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7786">
                <a:tc>
                  <a:txBody>
                    <a:bodyPr/>
                    <a:lstStyle/>
                    <a:p>
                      <a:pPr algn="ctr" rtl="1">
                        <a:lnSpc>
                          <a:spcPct val="107000"/>
                        </a:lnSpc>
                        <a:spcAft>
                          <a:spcPts val="0"/>
                        </a:spcAft>
                      </a:pPr>
                      <a:r>
                        <a:rPr lang="ar-SA" sz="1100" dirty="0" smtClean="0">
                          <a:effectLst/>
                        </a:rPr>
                        <a:t>قراءة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حقوق الجار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smtClean="0">
                          <a:effectLst/>
                        </a:rPr>
                        <a:t>الأحد</a:t>
                      </a:r>
                      <a:r>
                        <a:rPr lang="ar-SA" sz="1100" baseline="0" smtClean="0">
                          <a:effectLst/>
                        </a:rPr>
                        <a:t> والإثنين.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عاشر 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الرابعة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8/</a:t>
                      </a:r>
                      <a:r>
                        <a:rPr lang="ar-SA" sz="1100" baseline="0" dirty="0" smtClean="0">
                          <a:effectLst/>
                        </a:rPr>
                        <a:t> 3/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523762" y="1205529"/>
            <a:ext cx="11098530" cy="307777"/>
          </a:xfrm>
          <a:prstGeom prst="rect">
            <a:avLst/>
          </a:prstGeom>
          <a:noFill/>
        </p:spPr>
        <p:txBody>
          <a:bodyPr wrap="square" rtlCol="1">
            <a:spAutoFit/>
          </a:bodyPr>
          <a:lstStyle/>
          <a:p>
            <a:r>
              <a:rPr lang="ar-SA" sz="1400" b="1" dirty="0"/>
              <a:t>التمهيــــــد: </a:t>
            </a:r>
            <a:r>
              <a:rPr lang="ar-SA" sz="1400" b="1" dirty="0" smtClean="0"/>
              <a:t>مقطع عن حقوق الجار.</a:t>
            </a:r>
            <a:endParaRPr lang="en-US" sz="1400" dirty="0"/>
          </a:p>
        </p:txBody>
      </p:sp>
      <p:graphicFrame>
        <p:nvGraphicFramePr>
          <p:cNvPr id="8" name="جدول 7"/>
          <p:cNvGraphicFramePr>
            <a:graphicFrameLocks noGrp="1"/>
          </p:cNvGraphicFramePr>
          <p:nvPr>
            <p:extLst>
              <p:ext uri="{D42A27DB-BD31-4B8C-83A1-F6EECF244321}">
                <p14:modId xmlns:p14="http://schemas.microsoft.com/office/powerpoint/2010/main" val="1650928395"/>
              </p:ext>
            </p:extLst>
          </p:nvPr>
        </p:nvGraphicFramePr>
        <p:xfrm>
          <a:off x="346793" y="5184168"/>
          <a:ext cx="11513512" cy="1189457"/>
        </p:xfrm>
        <a:graphic>
          <a:graphicData uri="http://schemas.openxmlformats.org/drawingml/2006/table">
            <a:tbl>
              <a:tblPr rtl="1" firstRow="1" bandRow="1">
                <a:tableStyleId>{5DA37D80-6434-44D0-A028-1B22A696006F}</a:tableStyleId>
              </a:tblPr>
              <a:tblGrid>
                <a:gridCol w="241882"/>
                <a:gridCol w="751442"/>
                <a:gridCol w="751442"/>
                <a:gridCol w="751442"/>
                <a:gridCol w="751442"/>
                <a:gridCol w="751442"/>
                <a:gridCol w="751442"/>
                <a:gridCol w="751442"/>
                <a:gridCol w="751442"/>
                <a:gridCol w="751442"/>
                <a:gridCol w="751442"/>
                <a:gridCol w="751442"/>
                <a:gridCol w="751442"/>
                <a:gridCol w="751442"/>
                <a:gridCol w="751442"/>
                <a:gridCol w="751442"/>
              </a:tblGrid>
              <a:tr h="135392">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276199">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dirty="0">
                          <a:effectLst/>
                        </a:rPr>
                        <a:t>عدد الأهداف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572406">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510770809"/>
              </p:ext>
            </p:extLst>
          </p:nvPr>
        </p:nvGraphicFramePr>
        <p:xfrm>
          <a:off x="348951" y="1513306"/>
          <a:ext cx="11430002" cy="3570642"/>
        </p:xfrm>
        <a:graphic>
          <a:graphicData uri="http://schemas.openxmlformats.org/drawingml/2006/table">
            <a:tbl>
              <a:tblPr rtl="1" firstRow="1" firstCol="1" bandRow="1">
                <a:tableStyleId>{5DA37D80-6434-44D0-A028-1B22A696006F}</a:tableStyleId>
              </a:tblPr>
              <a:tblGrid>
                <a:gridCol w="972766"/>
                <a:gridCol w="807316"/>
                <a:gridCol w="3715648"/>
                <a:gridCol w="850506"/>
                <a:gridCol w="864459"/>
                <a:gridCol w="972766"/>
                <a:gridCol w="849842"/>
                <a:gridCol w="849842"/>
                <a:gridCol w="893695"/>
                <a:gridCol w="653162"/>
              </a:tblGrid>
              <a:tr h="308109">
                <a:tc rowSpan="2">
                  <a:txBody>
                    <a:bodyPr/>
                    <a:lstStyle/>
                    <a:p>
                      <a:pPr algn="r" rtl="1">
                        <a:lnSpc>
                          <a:spcPct val="107000"/>
                        </a:lnSpc>
                        <a:spcAft>
                          <a:spcPts val="0"/>
                        </a:spcAft>
                      </a:pPr>
                      <a:r>
                        <a:rPr lang="ar-SA" sz="1300"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 </a:t>
                      </a:r>
                      <a:endParaRPr lang="en-US" sz="1000" dirty="0">
                        <a:effectLst/>
                      </a:endParaRPr>
                    </a:p>
                    <a:p>
                      <a:pPr algn="ctr" rtl="1">
                        <a:lnSpc>
                          <a:spcPct val="107000"/>
                        </a:lnSpc>
                        <a:spcAft>
                          <a:spcPts val="0"/>
                        </a:spcAft>
                      </a:pPr>
                      <a:r>
                        <a:rPr lang="ar-SA" sz="1300" dirty="0">
                          <a:effectLst/>
                        </a:rPr>
                        <a:t>الأهداف السلوكية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r" rtl="1">
                        <a:lnSpc>
                          <a:spcPct val="107000"/>
                        </a:lnSpc>
                        <a:spcAft>
                          <a:spcPts val="0"/>
                        </a:spcAft>
                      </a:pPr>
                      <a:r>
                        <a:rPr lang="ar-SA" sz="1300">
                          <a:effectLst/>
                        </a:rPr>
                        <a:t> </a:t>
                      </a:r>
                      <a:endParaRPr lang="en-US" sz="1000">
                        <a:effectLst/>
                      </a:endParaRPr>
                    </a:p>
                    <a:p>
                      <a:pPr algn="r" rtl="1">
                        <a:lnSpc>
                          <a:spcPct val="107000"/>
                        </a:lnSpc>
                        <a:spcAft>
                          <a:spcPts val="0"/>
                        </a:spcAft>
                      </a:pPr>
                      <a:r>
                        <a:rPr lang="ar-SA" sz="1300">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 </a:t>
                      </a:r>
                      <a:endParaRPr lang="en-US" sz="1000">
                        <a:effectLst/>
                      </a:endParaRPr>
                    </a:p>
                    <a:p>
                      <a:pPr algn="ctr" rtl="1">
                        <a:lnSpc>
                          <a:spcPct val="107000"/>
                        </a:lnSpc>
                        <a:spcAft>
                          <a:spcPts val="0"/>
                        </a:spcAft>
                      </a:pPr>
                      <a:r>
                        <a:rPr lang="ar-SA" sz="1300">
                          <a:effectLst/>
                        </a:rPr>
                        <a:t>المستوى</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gridSpan="2">
                  <a:txBody>
                    <a:bodyPr/>
                    <a:lstStyle/>
                    <a:p>
                      <a:pPr algn="ctr" rtl="1">
                        <a:lnSpc>
                          <a:spcPct val="107000"/>
                        </a:lnSpc>
                        <a:spcAft>
                          <a:spcPts val="0"/>
                        </a:spcAft>
                      </a:pPr>
                      <a:r>
                        <a:rPr lang="ar-SA" sz="1300">
                          <a:effectLst/>
                        </a:rPr>
                        <a:t>دور المعلم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hMerge="1">
                  <a:txBody>
                    <a:bodyPr/>
                    <a:lstStyle/>
                    <a:p>
                      <a:pPr rtl="1"/>
                      <a:endParaRPr lang="ar-SA"/>
                    </a:p>
                  </a:txBody>
                  <a:tcPr/>
                </a:tc>
                <a:tc>
                  <a:txBody>
                    <a:bodyPr/>
                    <a:lstStyle/>
                    <a:p>
                      <a:pPr algn="r" rtl="1">
                        <a:lnSpc>
                          <a:spcPct val="107000"/>
                        </a:lnSpc>
                        <a:spcAft>
                          <a:spcPts val="0"/>
                        </a:spcAft>
                      </a:pPr>
                      <a:r>
                        <a:rPr lang="ar-SA" sz="1300">
                          <a:effectLst/>
                        </a:rPr>
                        <a:t>دور المتعلم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الزمن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0810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300">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r>
              <a:tr h="528242">
                <a:tc>
                  <a:txBody>
                    <a:bodyPr/>
                    <a:lstStyle/>
                    <a:p>
                      <a:pPr algn="r" rtl="1">
                        <a:lnSpc>
                          <a:spcPct val="107000"/>
                        </a:lnSpc>
                        <a:spcAft>
                          <a:spcPts val="0"/>
                        </a:spcAft>
                      </a:pPr>
                      <a:r>
                        <a:rPr lang="ar-SA" sz="1400">
                          <a:effectLst/>
                        </a:rPr>
                        <a:t>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 مهارة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صامتة بعد الاستماع إلى القراءة الجهرية المعبرة من المعلمة.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العرض، التعليم النشط،</a:t>
                      </a:r>
                      <a:endParaRPr lang="en-US" sz="1000">
                        <a:effectLst/>
                      </a:endParaRPr>
                    </a:p>
                    <a:p>
                      <a:pPr algn="r" rtl="1">
                        <a:lnSpc>
                          <a:spcPct val="107000"/>
                        </a:lnSpc>
                        <a:spcAft>
                          <a:spcPts val="0"/>
                        </a:spcAft>
                      </a:pPr>
                      <a:r>
                        <a:rPr lang="ar-SA" sz="1400">
                          <a:effectLst/>
                        </a:rPr>
                        <a:t>الأقلام،</a:t>
                      </a:r>
                      <a:endParaRPr lang="en-US" sz="1000">
                        <a:effectLst/>
                      </a:endParaRPr>
                    </a:p>
                    <a:p>
                      <a:pPr algn="r" rtl="1">
                        <a:lnSpc>
                          <a:spcPct val="107000"/>
                        </a:lnSpc>
                        <a:spcAft>
                          <a:spcPts val="0"/>
                        </a:spcAft>
                      </a:pPr>
                      <a:r>
                        <a:rPr lang="ar-SA" sz="1400">
                          <a:effectLst/>
                        </a:rPr>
                        <a:t>الرصاص.</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dirty="0">
                          <a:effectLst/>
                        </a:rPr>
                        <a:t>صورة العنكبوت</a:t>
                      </a:r>
                      <a:endParaRPr lang="en-US" sz="1000" dirty="0">
                        <a:effectLst/>
                      </a:endParaRPr>
                    </a:p>
                    <a:p>
                      <a:pPr algn="r" rtl="1">
                        <a:lnSpc>
                          <a:spcPct val="107000"/>
                        </a:lnSpc>
                        <a:spcAft>
                          <a:spcPts val="0"/>
                        </a:spcAft>
                      </a:pPr>
                      <a:r>
                        <a:rPr lang="ar-SA" sz="1400" dirty="0">
                          <a:effectLst/>
                        </a:rPr>
                        <a:t>مكبر الصوت</a:t>
                      </a:r>
                      <a:endParaRPr lang="en-US" sz="1000" dirty="0">
                        <a:effectLst/>
                      </a:endParaRPr>
                    </a:p>
                    <a:p>
                      <a:pPr algn="r" rtl="1">
                        <a:lnSpc>
                          <a:spcPct val="107000"/>
                        </a:lnSpc>
                        <a:spcAft>
                          <a:spcPts val="0"/>
                        </a:spcAft>
                      </a:pPr>
                      <a:r>
                        <a:rPr lang="ar-SA" sz="1400" dirty="0">
                          <a:effectLst/>
                        </a:rPr>
                        <a:t>الجوال</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تحدي القراءة المعبرة.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حقائق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تجيب الطالبة على أسئلة المناقشة.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أجيبي......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جهرية 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تلخص الطالبة الفكرة العامة والأفكار الجزئية.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تركيب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لخصي.....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5</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تحلل الطالبة الدرس وفقا لمهارات القراءة.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تحليل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اتجاه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تستشعر الطالبة عظمة خلق الله وقدرته.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تنظيم قيمي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1400">
                          <a:effectLst/>
                        </a:rPr>
                        <a:t>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a:effectLst/>
                        </a:rPr>
                        <a:t>حقائق ومفاهيم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 الطالبة بعض تطبيقات الكتاب.</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a:effectLst/>
                        </a:rPr>
                        <a:t>حقائق ومفاهيم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تحل الطالبة بعض الأسئلة الوزارية في الدرس.</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bl>
          </a:graphicData>
        </a:graphic>
      </p:graphicFrame>
    </p:spTree>
    <p:extLst>
      <p:ext uri="{BB962C8B-B14F-4D97-AF65-F5344CB8AC3E}">
        <p14:creationId xmlns:p14="http://schemas.microsoft.com/office/powerpoint/2010/main" val="1864972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251460" y="288607"/>
            <a:ext cx="11704319" cy="1343025"/>
          </a:xfrm>
          <a:prstGeom prst="rect">
            <a:avLst/>
          </a:prstGeom>
          <a:noFill/>
          <a:ln>
            <a:noFill/>
          </a:ln>
        </p:spPr>
      </p:pic>
      <p:sp>
        <p:nvSpPr>
          <p:cNvPr id="5" name="مربع نص 39"/>
          <p:cNvSpPr txBox="1"/>
          <p:nvPr/>
        </p:nvSpPr>
        <p:spPr>
          <a:xfrm>
            <a:off x="179704" y="1760220"/>
            <a:ext cx="11718925" cy="491871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endParaRPr lang="en-US" sz="1000" dirty="0">
              <a:effectLst/>
              <a:ea typeface="Calibri" panose="020F0502020204030204" pitchFamily="34" charset="0"/>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879713304"/>
              </p:ext>
            </p:extLst>
          </p:nvPr>
        </p:nvGraphicFramePr>
        <p:xfrm>
          <a:off x="658906" y="2104711"/>
          <a:ext cx="10865224" cy="4282644"/>
        </p:xfrm>
        <a:graphic>
          <a:graphicData uri="http://schemas.openxmlformats.org/drawingml/2006/table">
            <a:tbl>
              <a:tblPr rtl="1" firstRow="1" bandRow="1">
                <a:tableStyleId>{5DA37D80-6434-44D0-A028-1B22A696006F}</a:tableStyleId>
              </a:tblPr>
              <a:tblGrid>
                <a:gridCol w="1322203"/>
                <a:gridCol w="9543021"/>
              </a:tblGrid>
              <a:tr h="1070661">
                <a:tc>
                  <a:txBody>
                    <a:bodyPr/>
                    <a:lstStyle/>
                    <a:p>
                      <a:pPr rtl="1"/>
                      <a:r>
                        <a:rPr lang="ar-SA" sz="3200" b="1" dirty="0" smtClean="0"/>
                        <a:t>الأولى:</a:t>
                      </a:r>
                      <a:endParaRPr lang="ar-SA" sz="3200" b="1" dirty="0"/>
                    </a:p>
                  </a:txBody>
                  <a:tcPr/>
                </a:tc>
                <a:tc>
                  <a:txBody>
                    <a:bodyPr/>
                    <a:lstStyle/>
                    <a:p>
                      <a:pPr rtl="1"/>
                      <a:r>
                        <a:rPr lang="ar-SA" sz="3200" b="1" dirty="0" smtClean="0"/>
                        <a:t>صف عاشر</a:t>
                      </a:r>
                      <a:r>
                        <a:rPr lang="ar-SA" sz="3200" b="1" baseline="0" dirty="0" smtClean="0"/>
                        <a:t>  ب محضر من السبت درس لحصتين أمس لم يكن </a:t>
                      </a:r>
                      <a:r>
                        <a:rPr lang="ar-SA" sz="3200" b="1" baseline="0" smtClean="0"/>
                        <a:t>لديهم حصة.</a:t>
                      </a:r>
                      <a:endParaRPr lang="ar-SA" sz="3200" b="1" dirty="0"/>
                    </a:p>
                  </a:txBody>
                  <a:tcPr/>
                </a:tc>
              </a:tr>
              <a:tr h="1070661">
                <a:tc>
                  <a:txBody>
                    <a:bodyPr/>
                    <a:lstStyle/>
                    <a:p>
                      <a:pPr rtl="1"/>
                      <a:r>
                        <a:rPr lang="ar-SA" sz="3200" b="1" dirty="0" smtClean="0"/>
                        <a:t>الثانية</a:t>
                      </a:r>
                      <a:endParaRPr lang="ar-SA" sz="3200" b="1" dirty="0"/>
                    </a:p>
                  </a:txBody>
                  <a:tcPr/>
                </a:tc>
                <a:tc>
                  <a:txBody>
                    <a:bodyPr/>
                    <a:lstStyle/>
                    <a:p>
                      <a:pPr rtl="1"/>
                      <a:r>
                        <a:rPr lang="ar-SA" sz="3200" b="1" dirty="0" smtClean="0"/>
                        <a:t>ثامن ب استمال درس محضر لحصتين+</a:t>
                      </a:r>
                      <a:r>
                        <a:rPr lang="ar-SA" sz="3200" b="1" baseline="0" dirty="0" smtClean="0"/>
                        <a:t> حل تطبيقات الكتاب النحوية.</a:t>
                      </a:r>
                      <a:endParaRPr lang="ar-SA" sz="3200" b="1" dirty="0"/>
                    </a:p>
                  </a:txBody>
                  <a:tcPr/>
                </a:tc>
              </a:tr>
              <a:tr h="1070661">
                <a:tc>
                  <a:txBody>
                    <a:bodyPr/>
                    <a:lstStyle/>
                    <a:p>
                      <a:pPr rtl="1"/>
                      <a:r>
                        <a:rPr lang="ar-SA" sz="3200" b="1" dirty="0" smtClean="0"/>
                        <a:t>الثالثة</a:t>
                      </a:r>
                      <a:endParaRPr lang="ar-SA" sz="3200" b="1" dirty="0"/>
                    </a:p>
                  </a:txBody>
                  <a:tcPr/>
                </a:tc>
                <a:tc>
                  <a:txBody>
                    <a:bodyPr/>
                    <a:lstStyle/>
                    <a:p>
                      <a:pPr rtl="1"/>
                      <a:r>
                        <a:rPr lang="ar-SA" sz="3200" b="1" dirty="0" smtClean="0"/>
                        <a:t>تاسع ب حل تطبيقات الكتاب النحوية.</a:t>
                      </a:r>
                      <a:endParaRPr lang="ar-SA" sz="3200" b="1" dirty="0"/>
                    </a:p>
                  </a:txBody>
                  <a:tcPr/>
                </a:tc>
              </a:tr>
              <a:tr h="1070661">
                <a:tc>
                  <a:txBody>
                    <a:bodyPr/>
                    <a:lstStyle/>
                    <a:p>
                      <a:pPr rtl="1"/>
                      <a:r>
                        <a:rPr lang="ar-SA" sz="3200" b="1" dirty="0" smtClean="0"/>
                        <a:t>الرابعة</a:t>
                      </a:r>
                      <a:endParaRPr lang="ar-SA" sz="3200" b="1" dirty="0"/>
                    </a:p>
                  </a:txBody>
                  <a:tcPr/>
                </a:tc>
                <a:tc>
                  <a:txBody>
                    <a:bodyPr/>
                    <a:lstStyle/>
                    <a:p>
                      <a:pPr rtl="1"/>
                      <a:r>
                        <a:rPr lang="ar-SA" sz="3200" b="1" dirty="0" smtClean="0"/>
                        <a:t>ريادة  أو</a:t>
                      </a:r>
                      <a:r>
                        <a:rPr lang="ar-SA" sz="3200" b="1" baseline="0" dirty="0" smtClean="0"/>
                        <a:t> 6ب</a:t>
                      </a:r>
                      <a:endParaRPr lang="ar-SA" sz="3200" b="1" dirty="0"/>
                    </a:p>
                  </a:txBody>
                  <a:tcPr/>
                </a:tc>
              </a:tr>
            </a:tbl>
          </a:graphicData>
        </a:graphic>
      </p:graphicFrame>
      <p:sp>
        <p:nvSpPr>
          <p:cNvPr id="7" name="مربع نص 35"/>
          <p:cNvSpPr txBox="1"/>
          <p:nvPr/>
        </p:nvSpPr>
        <p:spPr>
          <a:xfrm>
            <a:off x="3417569" y="691515"/>
            <a:ext cx="5372100" cy="723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800" b="1" dirty="0" smtClean="0">
                <a:ea typeface="Calibri" panose="020F0502020204030204" pitchFamily="34" charset="0"/>
                <a:cs typeface="Arial" panose="020B0604020202020204" pitchFamily="34" charset="0"/>
              </a:rPr>
              <a:t>حصص يوم الإثنين.</a:t>
            </a:r>
            <a:endParaRPr lang="en-US" sz="1100" dirty="0">
              <a:effectLst/>
              <a:ea typeface="Calibri" panose="020F0502020204030204" pitchFamily="34" charset="0"/>
              <a:cs typeface="Arial" panose="020B0604020202020204" pitchFamily="34" charset="0"/>
            </a:endParaRPr>
          </a:p>
        </p:txBody>
      </p:sp>
      <p:sp>
        <p:nvSpPr>
          <p:cNvPr id="8" name="مربع نص 35"/>
          <p:cNvSpPr txBox="1"/>
          <p:nvPr/>
        </p:nvSpPr>
        <p:spPr>
          <a:xfrm>
            <a:off x="3569969" y="843915"/>
            <a:ext cx="5372100" cy="723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endParaRPr lang="en-US" sz="1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9517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178029147"/>
              </p:ext>
            </p:extLst>
          </p:nvPr>
        </p:nvGraphicFramePr>
        <p:xfrm>
          <a:off x="776940" y="331609"/>
          <a:ext cx="10841319" cy="474654"/>
        </p:xfrm>
        <a:graphic>
          <a:graphicData uri="http://schemas.openxmlformats.org/drawingml/2006/table">
            <a:tbl>
              <a:tblPr rtl="1" firstRow="1" firstCol="1" bandRow="1">
                <a:tableStyleId>{5DA37D80-6434-44D0-A028-1B22A696006F}</a:tableStyleId>
              </a:tblPr>
              <a:tblGrid>
                <a:gridCol w="1764398"/>
                <a:gridCol w="1713411"/>
                <a:gridCol w="2417829"/>
                <a:gridCol w="1901927"/>
                <a:gridCol w="3043754"/>
              </a:tblGrid>
              <a:tr h="237327">
                <a:tc>
                  <a:txBody>
                    <a:bodyPr/>
                    <a:lstStyle/>
                    <a:p>
                      <a:pPr algn="ctr" rtl="1">
                        <a:lnSpc>
                          <a:spcPct val="107000"/>
                        </a:lnSpc>
                        <a:spcAft>
                          <a:spcPts val="0"/>
                        </a:spcAft>
                      </a:pPr>
                      <a:r>
                        <a:rPr lang="ar-SA" sz="1100" dirty="0" smtClean="0">
                          <a:effectLst/>
                        </a:rPr>
                        <a:t>الفرع</a:t>
                      </a:r>
                      <a:r>
                        <a:rPr lang="ar-SA" sz="11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التاريخ</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37327">
                <a:tc>
                  <a:txBody>
                    <a:bodyPr/>
                    <a:lstStyle/>
                    <a:p>
                      <a:pPr algn="ctr" rtl="1">
                        <a:lnSpc>
                          <a:spcPct val="107000"/>
                        </a:lnSpc>
                        <a:spcAft>
                          <a:spcPts val="0"/>
                        </a:spcAft>
                      </a:pPr>
                      <a:r>
                        <a:rPr lang="ar-SA" sz="1100">
                          <a:effectLst/>
                        </a:rPr>
                        <a:t>إملاء</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latin typeface="+mn-lt"/>
                          <a:ea typeface="+mn-ea"/>
                          <a:cs typeface="+mn-cs"/>
                        </a:rPr>
                        <a:t>التاء</a:t>
                      </a:r>
                      <a:r>
                        <a:rPr lang="ar-SA" sz="1100" baseline="0" dirty="0" smtClean="0">
                          <a:effectLst/>
                          <a:latin typeface="+mn-lt"/>
                          <a:ea typeface="+mn-ea"/>
                          <a:cs typeface="+mn-cs"/>
                        </a:rPr>
                        <a:t> المربوطة والمفتوحة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تاسع</a:t>
                      </a:r>
                      <a:r>
                        <a:rPr lang="ar-SA" sz="1100" smtClean="0">
                          <a:effectLst/>
                        </a:rPr>
                        <a:t>+ سادس</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latin typeface="Calibri" panose="020F0502020204030204" pitchFamily="34" charset="0"/>
                          <a:ea typeface="Calibri" panose="020F0502020204030204" pitchFamily="34" charset="0"/>
                          <a:cs typeface="Arial" panose="020B0604020202020204" pitchFamily="34" charset="0"/>
                        </a:rPr>
                        <a:t>10/3/1442هـ</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14"/>
          <p:cNvSpPr txBox="1"/>
          <p:nvPr/>
        </p:nvSpPr>
        <p:spPr>
          <a:xfrm>
            <a:off x="733425" y="886945"/>
            <a:ext cx="10898281" cy="350184"/>
          </a:xfrm>
          <a:prstGeom prst="rect">
            <a:avLst/>
          </a:prstGeom>
          <a:solidFill>
            <a:schemeClr val="accent4">
              <a:lumMod val="20000"/>
              <a:lumOff val="80000"/>
            </a:schemeClr>
          </a:solidFill>
          <a:ln w="6350">
            <a:solidFill>
              <a:schemeClr val="accent4">
                <a:lumMod val="75000"/>
              </a:schemeClr>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التمهيد:</a:t>
            </a:r>
            <a:r>
              <a:rPr lang="ar-SA" sz="1100" b="1" dirty="0">
                <a:effectLst/>
                <a:latin typeface="Calibri" panose="020F0502020204030204" pitchFamily="34" charset="0"/>
                <a:ea typeface="Calibri" panose="020F0502020204030204" pitchFamily="34" charset="0"/>
                <a:cs typeface="Arial" panose="020B0604020202020204" pitchFamily="34" charset="0"/>
              </a:rPr>
              <a:t>  استرجاع </a:t>
            </a:r>
            <a:r>
              <a:rPr lang="ar-SA" sz="1100" b="1" dirty="0" smtClean="0">
                <a:latin typeface="Calibri" panose="020F0502020204030204" pitchFamily="34" charset="0"/>
                <a:ea typeface="Calibri" panose="020F0502020204030204" pitchFamily="34" charset="0"/>
                <a:cs typeface="Arial" panose="020B0604020202020204" pitchFamily="34" charset="0"/>
              </a:rPr>
              <a:t>ما تم دراسته في الصفوف السابقة من خلال جدول التعلم.</a:t>
            </a:r>
            <a:r>
              <a:rPr lang="ar-SA" sz="11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3655428435"/>
              </p:ext>
            </p:extLst>
          </p:nvPr>
        </p:nvGraphicFramePr>
        <p:xfrm>
          <a:off x="815744" y="1425387"/>
          <a:ext cx="10815962" cy="2912326"/>
        </p:xfrm>
        <a:graphic>
          <a:graphicData uri="http://schemas.openxmlformats.org/drawingml/2006/table">
            <a:tbl>
              <a:tblPr rtl="1" firstRow="1" firstCol="1" bandRow="1">
                <a:tableStyleId>{5DA37D80-6434-44D0-A028-1B22A696006F}</a:tableStyleId>
              </a:tblPr>
              <a:tblGrid>
                <a:gridCol w="187921"/>
                <a:gridCol w="562995"/>
                <a:gridCol w="562995"/>
                <a:gridCol w="562995"/>
                <a:gridCol w="562995"/>
                <a:gridCol w="562995"/>
                <a:gridCol w="562995"/>
                <a:gridCol w="562995"/>
                <a:gridCol w="562995"/>
                <a:gridCol w="562995"/>
                <a:gridCol w="562995"/>
                <a:gridCol w="562995"/>
                <a:gridCol w="562995"/>
                <a:gridCol w="562995"/>
                <a:gridCol w="1125990"/>
                <a:gridCol w="1057126"/>
                <a:gridCol w="1060977"/>
                <a:gridCol w="65013"/>
              </a:tblGrid>
              <a:tr h="94824">
                <a:tc rowSpan="2">
                  <a:txBody>
                    <a:bodyPr/>
                    <a:lstStyle/>
                    <a:p>
                      <a:pPr algn="ctr" rtl="1">
                        <a:lnSpc>
                          <a:spcPct val="107000"/>
                        </a:lnSpc>
                        <a:spcAft>
                          <a:spcPts val="0"/>
                        </a:spcAft>
                      </a:pPr>
                      <a:r>
                        <a:rPr lang="ar-SA" sz="1100" b="1"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gridSpan="2">
                  <a:txBody>
                    <a:bodyPr/>
                    <a:lstStyle/>
                    <a:p>
                      <a:pPr algn="ctr" rtl="1">
                        <a:lnSpc>
                          <a:spcPct val="107000"/>
                        </a:lnSpc>
                        <a:spcAft>
                          <a:spcPts val="0"/>
                        </a:spcAft>
                      </a:pPr>
                      <a:r>
                        <a:rPr lang="ar-SA" sz="1100" b="1"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rowSpan="2" gridSpan="2">
                  <a:txBody>
                    <a:bodyPr/>
                    <a:lstStyle/>
                    <a:p>
                      <a:pPr algn="ctr" rtl="1">
                        <a:lnSpc>
                          <a:spcPct val="107000"/>
                        </a:lnSpc>
                        <a:spcAft>
                          <a:spcPts val="0"/>
                        </a:spcAft>
                      </a:pPr>
                      <a:r>
                        <a:rPr lang="ar-SA" sz="1100" b="1">
                          <a:effectLst/>
                        </a:rPr>
                        <a:t> </a:t>
                      </a:r>
                      <a:endParaRPr lang="en-US" sz="1000" b="1">
                        <a:effectLst/>
                      </a:endParaRPr>
                    </a:p>
                    <a:p>
                      <a:pPr algn="ctr" rtl="1">
                        <a:lnSpc>
                          <a:spcPct val="107000"/>
                        </a:lnSpc>
                        <a:spcAft>
                          <a:spcPts val="0"/>
                        </a:spcAft>
                      </a:pPr>
                      <a:r>
                        <a:rPr lang="ar-SA" sz="1100" b="1">
                          <a:effectLst/>
                        </a:rPr>
                        <a:t>الأهداف السلوكية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rowSpan="2" gridSpan="2">
                  <a:txBody>
                    <a:bodyPr/>
                    <a:lstStyle/>
                    <a:p>
                      <a:pPr algn="ctr" rtl="1">
                        <a:lnSpc>
                          <a:spcPct val="107000"/>
                        </a:lnSpc>
                        <a:spcAft>
                          <a:spcPts val="0"/>
                        </a:spcAft>
                      </a:pPr>
                      <a:r>
                        <a:rPr lang="ar-SA" sz="1100" b="1">
                          <a:effectLst/>
                        </a:rPr>
                        <a:t> </a:t>
                      </a:r>
                      <a:endParaRPr lang="en-US" sz="1000" b="1">
                        <a:effectLst/>
                      </a:endParaRPr>
                    </a:p>
                    <a:p>
                      <a:pPr algn="ctr" rtl="1">
                        <a:lnSpc>
                          <a:spcPct val="107000"/>
                        </a:lnSpc>
                        <a:spcAft>
                          <a:spcPts val="0"/>
                        </a:spcAft>
                      </a:pPr>
                      <a:r>
                        <a:rPr lang="ar-SA" sz="1100" b="1">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rowSpan="2" gridSpan="2">
                  <a:txBody>
                    <a:bodyPr/>
                    <a:lstStyle/>
                    <a:p>
                      <a:pPr algn="ctr" rtl="1">
                        <a:lnSpc>
                          <a:spcPct val="107000"/>
                        </a:lnSpc>
                        <a:spcAft>
                          <a:spcPts val="0"/>
                        </a:spcAft>
                      </a:pPr>
                      <a:r>
                        <a:rPr lang="ar-SA" sz="1100" b="1">
                          <a:effectLst/>
                        </a:rPr>
                        <a:t> </a:t>
                      </a:r>
                      <a:endParaRPr lang="en-US" sz="1000" b="1">
                        <a:effectLst/>
                      </a:endParaRPr>
                    </a:p>
                    <a:p>
                      <a:pPr algn="ctr" rtl="1">
                        <a:lnSpc>
                          <a:spcPct val="107000"/>
                        </a:lnSpc>
                        <a:spcAft>
                          <a:spcPts val="0"/>
                        </a:spcAft>
                      </a:pPr>
                      <a:r>
                        <a:rPr lang="ar-SA" sz="1100" b="1">
                          <a:effectLst/>
                        </a:rPr>
                        <a:t>المستوى</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gridSpan="4">
                  <a:txBody>
                    <a:bodyPr/>
                    <a:lstStyle/>
                    <a:p>
                      <a:pPr algn="ctr" rtl="1">
                        <a:lnSpc>
                          <a:spcPct val="107000"/>
                        </a:lnSpc>
                        <a:spcAft>
                          <a:spcPts val="0"/>
                        </a:spcAft>
                      </a:pPr>
                      <a:r>
                        <a:rPr lang="ar-SA" sz="800">
                          <a:effectLst/>
                        </a:rPr>
                        <a:t>دور المعلم</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algn="ctr" rtl="1">
                        <a:lnSpc>
                          <a:spcPct val="107000"/>
                        </a:lnSpc>
                        <a:spcAft>
                          <a:spcPts val="0"/>
                        </a:spcAft>
                      </a:pPr>
                      <a:r>
                        <a:rPr lang="ar-SA" sz="800" dirty="0">
                          <a:effectLst/>
                        </a:rPr>
                        <a:t>دور المتعلم</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rowSpan="2">
                  <a:txBody>
                    <a:bodyPr/>
                    <a:lstStyle/>
                    <a:p>
                      <a:pPr algn="ctr" rtl="1">
                        <a:lnSpc>
                          <a:spcPct val="107000"/>
                        </a:lnSpc>
                        <a:spcAft>
                          <a:spcPts val="0"/>
                        </a:spcAft>
                      </a:pPr>
                      <a:r>
                        <a:rPr lang="ar-SA" sz="1100" b="1" dirty="0">
                          <a:effectLst/>
                        </a:rPr>
                        <a:t>التقويم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a:txBody>
                    <a:bodyPr/>
                    <a:lstStyle/>
                    <a:p>
                      <a:pPr algn="ctr" rtl="1">
                        <a:lnSpc>
                          <a:spcPct val="107000"/>
                        </a:lnSpc>
                        <a:spcAft>
                          <a:spcPts val="0"/>
                        </a:spcAft>
                      </a:pPr>
                      <a:r>
                        <a:rPr lang="ar-SA" sz="800" dirty="0">
                          <a:effectLst/>
                        </a:rPr>
                        <a:t>الزمن</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a:txBody>
                    <a:bodyPr/>
                    <a:lstStyle/>
                    <a:p>
                      <a:pPr algn="ctr" rtl="1">
                        <a:lnSpc>
                          <a:spcPct val="107000"/>
                        </a:lnSpc>
                        <a:spcAft>
                          <a:spcPts val="800"/>
                        </a:spcAft>
                      </a:pPr>
                      <a:r>
                        <a:rPr lang="en-US" sz="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172879">
                <a:tc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a:txBody>
                    <a:bodyPr/>
                    <a:lstStyle/>
                    <a:p>
                      <a:pPr algn="ctr" rtl="1">
                        <a:lnSpc>
                          <a:spcPct val="107000"/>
                        </a:lnSpc>
                        <a:spcAft>
                          <a:spcPts val="0"/>
                        </a:spcAft>
                      </a:pPr>
                      <a:r>
                        <a:rPr lang="ar-SA" sz="1100" b="1">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05006">
                <a:tc gridSpan="2">
                  <a:txBody>
                    <a:bodyPr/>
                    <a:lstStyle/>
                    <a:p>
                      <a:pPr algn="ctr" rtl="1">
                        <a:lnSpc>
                          <a:spcPct val="107000"/>
                        </a:lnSpc>
                        <a:spcAft>
                          <a:spcPts val="0"/>
                        </a:spcAft>
                      </a:pPr>
                      <a:r>
                        <a:rPr lang="ar-SA" sz="1200" b="1">
                          <a:effectLst/>
                        </a:rPr>
                        <a:t>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   تعميمات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أن تذكر </a:t>
                      </a:r>
                      <a:r>
                        <a:rPr lang="ar-SA" sz="1100" b="1" dirty="0" smtClean="0">
                          <a:effectLst/>
                        </a:rPr>
                        <a:t>الطالبة</a:t>
                      </a:r>
                      <a:r>
                        <a:rPr lang="ar-SA" sz="1100" b="1" baseline="0" dirty="0" smtClean="0">
                          <a:effectLst/>
                        </a:rPr>
                        <a:t> الفرق بين التاء المربوطة والمفتوحة والهاء.</a:t>
                      </a:r>
                      <a:r>
                        <a:rPr lang="ar-SA" sz="1100" b="1"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200" b="1"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rowSpan="5" gridSpan="2">
                  <a:txBody>
                    <a:bodyPr/>
                    <a:lstStyle/>
                    <a:p>
                      <a:pPr algn="ctr" rtl="1">
                        <a:lnSpc>
                          <a:spcPct val="107000"/>
                        </a:lnSpc>
                        <a:spcAft>
                          <a:spcPts val="0"/>
                        </a:spcAft>
                      </a:pPr>
                      <a:r>
                        <a:rPr lang="ar-SA" sz="1200" b="1" dirty="0">
                          <a:effectLst/>
                        </a:rPr>
                        <a:t>التعليم النشط، المسابقات.</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5" hMerge="1">
                  <a:txBody>
                    <a:bodyPr/>
                    <a:lstStyle/>
                    <a:p>
                      <a:pPr rtl="1"/>
                      <a:endParaRPr lang="ar-SA"/>
                    </a:p>
                  </a:txBody>
                  <a:tcPr/>
                </a:tc>
                <a:tc rowSpan="5" gridSpan="2">
                  <a:txBody>
                    <a:bodyPr/>
                    <a:lstStyle/>
                    <a:p>
                      <a:pPr algn="ctr" rtl="1">
                        <a:lnSpc>
                          <a:spcPct val="107000"/>
                        </a:lnSpc>
                        <a:spcAft>
                          <a:spcPts val="0"/>
                        </a:spcAft>
                      </a:pPr>
                      <a:r>
                        <a:rPr lang="ar-SA" sz="1200" b="1" dirty="0">
                          <a:effectLst/>
                        </a:rPr>
                        <a:t>وريقات ملونة</a:t>
                      </a:r>
                      <a:endParaRPr lang="en-US" sz="1000" b="1" dirty="0">
                        <a:effectLst/>
                      </a:endParaRPr>
                    </a:p>
                    <a:p>
                      <a:pPr algn="ctr" rtl="1">
                        <a:lnSpc>
                          <a:spcPct val="107000"/>
                        </a:lnSpc>
                        <a:spcAft>
                          <a:spcPts val="0"/>
                        </a:spcAft>
                      </a:pPr>
                      <a:r>
                        <a:rPr lang="ar-SA" sz="1200" b="1" dirty="0">
                          <a:effectLst/>
                        </a:rPr>
                        <a:t>مكبر الصوت</a:t>
                      </a:r>
                      <a:endParaRPr lang="en-US" sz="1000" b="1" dirty="0">
                        <a:effectLst/>
                      </a:endParaRPr>
                    </a:p>
                    <a:p>
                      <a:pPr algn="ctr" rtl="1">
                        <a:lnSpc>
                          <a:spcPct val="107000"/>
                        </a:lnSpc>
                        <a:spcAft>
                          <a:spcPts val="0"/>
                        </a:spcAft>
                      </a:pPr>
                      <a:r>
                        <a:rPr lang="ar-SA" sz="1200" b="1" dirty="0">
                          <a:effectLst/>
                        </a:rPr>
                        <a:t>الجوال</a:t>
                      </a:r>
                      <a:r>
                        <a:rPr lang="ar-SA" sz="2800" b="1" dirty="0">
                          <a:effectLst/>
                        </a:rPr>
                        <a:t> </a:t>
                      </a:r>
                      <a:r>
                        <a:rPr lang="ar-SA" sz="1100" b="1" dirty="0">
                          <a:effectLst/>
                        </a:rPr>
                        <a:t>لوحة الجيوب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5" hMerge="1">
                  <a:txBody>
                    <a:bodyPr/>
                    <a:lstStyle/>
                    <a:p>
                      <a:pPr rtl="1"/>
                      <a:endParaRPr lang="ar-SA"/>
                    </a:p>
                  </a:txBody>
                  <a:tcPr/>
                </a:tc>
                <a:tc rowSpan="5">
                  <a:txBody>
                    <a:bodyPr/>
                    <a:lstStyle/>
                    <a:p>
                      <a:pPr algn="ctr" rtl="1">
                        <a:lnSpc>
                          <a:spcPct val="107000"/>
                        </a:lnSpc>
                        <a:spcAft>
                          <a:spcPts val="0"/>
                        </a:spcAft>
                      </a:pPr>
                      <a:r>
                        <a:rPr lang="ar-SA" sz="1200" b="1" dirty="0">
                          <a:effectLst/>
                        </a:rPr>
                        <a:t>سؤال وجائزة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a:txBody>
                    <a:bodyPr/>
                    <a:lstStyle/>
                    <a:p>
                      <a:pPr algn="ctr" rtl="1">
                        <a:lnSpc>
                          <a:spcPct val="107000"/>
                        </a:lnSpc>
                        <a:spcAft>
                          <a:spcPts val="0"/>
                        </a:spcAft>
                      </a:pPr>
                      <a:r>
                        <a:rPr lang="ar-SA" sz="1200" b="1">
                          <a:effectLst/>
                        </a:rPr>
                        <a:t>اذكري.....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ctr" rtl="1">
                        <a:lnSpc>
                          <a:spcPct val="107000"/>
                        </a:lnSpc>
                        <a:spcAft>
                          <a:spcPts val="0"/>
                        </a:spcAft>
                      </a:pPr>
                      <a:r>
                        <a:rPr lang="ar-SA" sz="1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405006">
                <a:tc gridSpan="2">
                  <a:txBody>
                    <a:bodyPr/>
                    <a:lstStyle/>
                    <a:p>
                      <a:pPr algn="ctr" rtl="1">
                        <a:lnSpc>
                          <a:spcPct val="107000"/>
                        </a:lnSpc>
                        <a:spcAft>
                          <a:spcPts val="0"/>
                        </a:spcAft>
                      </a:pPr>
                      <a:r>
                        <a:rPr lang="ar-SA" sz="1200" b="1">
                          <a:effectLst/>
                        </a:rPr>
                        <a:t>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تعميمات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أن تعدد </a:t>
                      </a:r>
                      <a:r>
                        <a:rPr lang="ar-SA" sz="1100" b="1" dirty="0" smtClean="0">
                          <a:effectLst/>
                        </a:rPr>
                        <a:t>الطالبة</a:t>
                      </a:r>
                      <a:r>
                        <a:rPr lang="ar-SA" sz="1100" b="1" baseline="0" dirty="0" smtClean="0">
                          <a:effectLst/>
                        </a:rPr>
                        <a:t> التاء المربوطة والمفتوحة.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200" b="1"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dirty="0">
                          <a:effectLst/>
                        </a:rPr>
                        <a:t>تذكر</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200" b="1">
                          <a:effectLst/>
                        </a:rPr>
                        <a:t>عددي.....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ctr" rtl="1">
                        <a:lnSpc>
                          <a:spcPct val="107000"/>
                        </a:lnSpc>
                        <a:spcAft>
                          <a:spcPts val="0"/>
                        </a:spcAft>
                      </a:pPr>
                      <a:r>
                        <a:rPr lang="ar-SA" sz="1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405006">
                <a:tc gridSpan="2">
                  <a:txBody>
                    <a:bodyPr/>
                    <a:lstStyle/>
                    <a:p>
                      <a:pPr algn="ctr" rtl="1">
                        <a:lnSpc>
                          <a:spcPct val="107000"/>
                        </a:lnSpc>
                        <a:spcAft>
                          <a:spcPts val="0"/>
                        </a:spcAft>
                      </a:pPr>
                      <a:r>
                        <a:rPr lang="ar-SA" sz="1200" b="1" dirty="0">
                          <a:effectLst/>
                        </a:rPr>
                        <a:t>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تعميمات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a:effectLst/>
                        </a:rPr>
                        <a:t>أن تحل الطالبة تطبيقات الكتاب الخاصة بالدرس.</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200" b="1">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dirty="0">
                          <a:effectLst/>
                        </a:rPr>
                        <a:t>تطبيق</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200" b="1" dirty="0">
                          <a:effectLst/>
                        </a:rPr>
                        <a:t>حلي........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ctr" rtl="1">
                        <a:lnSpc>
                          <a:spcPct val="107000"/>
                        </a:lnSpc>
                        <a:spcAft>
                          <a:spcPts val="0"/>
                        </a:spcAft>
                      </a:pPr>
                      <a:r>
                        <a:rPr lang="ar-SA" sz="1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405006">
                <a:tc gridSpan="2">
                  <a:txBody>
                    <a:bodyPr/>
                    <a:lstStyle/>
                    <a:p>
                      <a:pPr algn="r" rtl="1">
                        <a:lnSpc>
                          <a:spcPct val="107000"/>
                        </a:lnSpc>
                        <a:spcAft>
                          <a:spcPts val="0"/>
                        </a:spcAft>
                      </a:pPr>
                      <a:r>
                        <a:rPr lang="ar-SA" sz="1200" b="1">
                          <a:effectLst/>
                        </a:rPr>
                        <a:t>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600" b="1" dirty="0">
                          <a:effectLst/>
                        </a:rPr>
                        <a:t>قيم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r" rtl="1">
                        <a:lnSpc>
                          <a:spcPct val="107000"/>
                        </a:lnSpc>
                        <a:spcAft>
                          <a:spcPts val="0"/>
                        </a:spcAft>
                      </a:pPr>
                      <a:r>
                        <a:rPr lang="ar-SA" sz="1100" b="1" dirty="0">
                          <a:effectLst/>
                        </a:rPr>
                        <a:t>أن تستشعر الطالبة </a:t>
                      </a:r>
                      <a:r>
                        <a:rPr lang="ar-SA" sz="1100" b="1" dirty="0" smtClean="0">
                          <a:effectLst/>
                        </a:rPr>
                        <a:t>أهمية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r" rtl="1">
                        <a:lnSpc>
                          <a:spcPct val="107000"/>
                        </a:lnSpc>
                        <a:spcAft>
                          <a:spcPts val="0"/>
                        </a:spcAft>
                      </a:pPr>
                      <a:r>
                        <a:rPr lang="ar-SA" sz="1200" b="1">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dirty="0">
                          <a:effectLst/>
                        </a:rPr>
                        <a:t>تقبل</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200" b="1" baseline="0" dirty="0" smtClean="0">
                          <a:effectLst/>
                        </a:rPr>
                        <a:t>       </a:t>
                      </a:r>
                      <a:r>
                        <a:rPr lang="ar-SA" sz="1200" b="1"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r" rtl="1">
                        <a:lnSpc>
                          <a:spcPct val="107000"/>
                        </a:lnSpc>
                        <a:spcAft>
                          <a:spcPts val="0"/>
                        </a:spcAft>
                      </a:pPr>
                      <a:r>
                        <a:rPr lang="ar-SA" sz="1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667213">
                <a:tc gridSpan="10">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gridSpan="3">
                  <a:txBody>
                    <a:bodyPr/>
                    <a:lstStyle/>
                    <a:p>
                      <a:endParaRPr lang="ar-SA" dirty="0"/>
                    </a:p>
                  </a:txBody>
                  <a:tcPr marL="39613" marR="39613" marT="0" marB="0"/>
                </a:tc>
                <a:tc hMerge="1">
                  <a:txBody>
                    <a:bodyPr/>
                    <a:lstStyle/>
                    <a:p>
                      <a:endParaRPr lang="ar-SA"/>
                    </a:p>
                  </a:txBody>
                  <a:tcPr marL="39613" marR="39613" marT="0" marB="0"/>
                </a:tc>
                <a:tc hMerge="1">
                  <a:txBody>
                    <a:bodyPr/>
                    <a:lstStyle/>
                    <a:p>
                      <a:pPr rtl="1"/>
                      <a:endParaRPr lang="ar-SA"/>
                    </a:p>
                  </a:txBody>
                  <a:tcPr/>
                </a:tc>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4279300578"/>
              </p:ext>
            </p:extLst>
          </p:nvPr>
        </p:nvGraphicFramePr>
        <p:xfrm>
          <a:off x="860614" y="4437530"/>
          <a:ext cx="10865221" cy="1722981"/>
        </p:xfrm>
        <a:graphic>
          <a:graphicData uri="http://schemas.openxmlformats.org/drawingml/2006/table">
            <a:tbl>
              <a:tblPr rtl="1" firstRow="1" firstCol="1" bandRow="1">
                <a:tableStyleId>{5DA37D80-6434-44D0-A028-1B22A696006F}</a:tableStyleId>
              </a:tblPr>
              <a:tblGrid>
                <a:gridCol w="2455641"/>
                <a:gridCol w="1090711"/>
                <a:gridCol w="517147"/>
                <a:gridCol w="405611"/>
                <a:gridCol w="98543"/>
                <a:gridCol w="684476"/>
                <a:gridCol w="853659"/>
                <a:gridCol w="296485"/>
                <a:gridCol w="98543"/>
                <a:gridCol w="746243"/>
                <a:gridCol w="911864"/>
                <a:gridCol w="98543"/>
                <a:gridCol w="969094"/>
                <a:gridCol w="729741"/>
                <a:gridCol w="810377"/>
                <a:gridCol w="98543"/>
              </a:tblGrid>
              <a:tr h="450948">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تذكر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تطبيق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147173">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عدد الأهداف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 </a:t>
                      </a:r>
                      <a:r>
                        <a:rPr lang="ar-SA" sz="1100" dirty="0" smtClean="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smtClean="0">
                          <a:effectLst/>
                        </a:rPr>
                        <a:t>1</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dirty="0" smtClean="0">
                          <a:effectLst/>
                        </a:rPr>
                        <a:t>1</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dirty="0" smtClean="0">
                          <a:effectLst/>
                        </a:rPr>
                        <a:t>4</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454905">
                <a:tc gridSpan="4">
                  <a:txBody>
                    <a:bodyPr/>
                    <a:lstStyle/>
                    <a:p>
                      <a:pPr algn="r" rtl="1">
                        <a:lnSpc>
                          <a:spcPct val="107000"/>
                        </a:lnSpc>
                        <a:spcAft>
                          <a:spcPts val="0"/>
                        </a:spcAft>
                      </a:pPr>
                      <a:r>
                        <a:rPr lang="ar-SA" sz="1100" dirty="0">
                          <a:effectLst/>
                        </a:rPr>
                        <a:t>الواجب: حل أسئلة الدرس.</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100" dirty="0">
                          <a:effectLst/>
                        </a:rPr>
                        <a:t>استخرجي </a:t>
                      </a:r>
                      <a:r>
                        <a:rPr lang="ar-SA" sz="1100" dirty="0" smtClean="0">
                          <a:effectLst/>
                        </a:rPr>
                        <a:t>من سورة</a:t>
                      </a:r>
                      <a:r>
                        <a:rPr lang="ar-SA" sz="1100" baseline="0" dirty="0" smtClean="0">
                          <a:effectLst/>
                        </a:rPr>
                        <a:t> الإنسان.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515835">
                <a:tc gridSpan="15">
                  <a:txBody>
                    <a:bodyPr/>
                    <a:lstStyle/>
                    <a:p>
                      <a:pPr algn="r" rtl="1">
                        <a:lnSpc>
                          <a:spcPct val="107000"/>
                        </a:lnSpc>
                        <a:spcAft>
                          <a:spcPts val="0"/>
                        </a:spcAft>
                      </a:pPr>
                      <a:r>
                        <a:rPr lang="ar-SA" sz="1100" dirty="0" smtClean="0">
                          <a:effectLst/>
                        </a:rPr>
                        <a:t>ملاحظات بعد إلقاء الدرس:</a:t>
                      </a:r>
                    </a:p>
                    <a:p>
                      <a:pPr algn="r" rtl="1">
                        <a:lnSpc>
                          <a:spcPct val="107000"/>
                        </a:lnSpc>
                        <a:spcAft>
                          <a:spcPts val="0"/>
                        </a:spcAft>
                      </a:pPr>
                      <a:r>
                        <a:rPr lang="ar-SA" sz="1100" dirty="0" smtClean="0">
                          <a:effectLst/>
                        </a:rPr>
                        <a:t>...................................................................................................................................................................................................................................................................</a:t>
                      </a:r>
                      <a:endParaRPr lang="en-US" sz="1100" dirty="0" smtClean="0">
                        <a:effectLst/>
                      </a:endParaRPr>
                    </a:p>
                    <a:p>
                      <a:pPr algn="r" rtl="1">
                        <a:lnSpc>
                          <a:spcPct val="107000"/>
                        </a:lnSpc>
                        <a:spcAft>
                          <a:spcPts val="0"/>
                        </a:spcAft>
                      </a:pPr>
                      <a:r>
                        <a:rPr lang="ar-SA" sz="1100" dirty="0" smtClean="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61617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1073955910"/>
              </p:ext>
            </p:extLst>
          </p:nvPr>
        </p:nvGraphicFramePr>
        <p:xfrm>
          <a:off x="309281" y="408268"/>
          <a:ext cx="11443449" cy="627156"/>
        </p:xfrm>
        <a:graphic>
          <a:graphicData uri="http://schemas.openxmlformats.org/drawingml/2006/table">
            <a:tbl>
              <a:tblPr rtl="1" firstRow="1" firstCol="1" bandRow="1">
                <a:tableStyleId>{ED083AE6-46FA-4A59-8FB0-9F97EB10719F}</a:tableStyleId>
              </a:tblPr>
              <a:tblGrid>
                <a:gridCol w="1862393"/>
                <a:gridCol w="1808575"/>
                <a:gridCol w="2552115"/>
                <a:gridCol w="2007561"/>
                <a:gridCol w="3212805"/>
              </a:tblGrid>
              <a:tr h="312588">
                <a:tc>
                  <a:txBody>
                    <a:bodyPr/>
                    <a:lstStyle/>
                    <a:p>
                      <a:pPr algn="ctr" rtl="1">
                        <a:lnSpc>
                          <a:spcPct val="107000"/>
                        </a:lnSpc>
                        <a:spcAft>
                          <a:spcPts val="0"/>
                        </a:spcAft>
                      </a:pPr>
                      <a:r>
                        <a:rPr lang="ar-SA" sz="1200" b="1" dirty="0">
                          <a:effectLst/>
                        </a:rPr>
                        <a:t>الفرع:</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الموضوع:</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الصف والشعبة:</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الحصة:</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التاريخ</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14568">
                <a:tc>
                  <a:txBody>
                    <a:bodyPr/>
                    <a:lstStyle/>
                    <a:p>
                      <a:pPr algn="ctr" rtl="1">
                        <a:lnSpc>
                          <a:spcPct val="107000"/>
                        </a:lnSpc>
                        <a:spcAft>
                          <a:spcPts val="0"/>
                        </a:spcAft>
                      </a:pPr>
                      <a:r>
                        <a:rPr lang="ar-SA" sz="1200" b="1" dirty="0">
                          <a:effectLst/>
                        </a:rPr>
                        <a:t>نحو</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200" b="1" dirty="0">
                          <a:effectLst/>
                        </a:rPr>
                        <a:t>  </a:t>
                      </a:r>
                      <a:r>
                        <a:rPr lang="ar-SA" sz="1200" b="1" dirty="0" smtClean="0">
                          <a:effectLst/>
                        </a:rPr>
                        <a:t>المبني</a:t>
                      </a:r>
                      <a:r>
                        <a:rPr lang="ar-SA" sz="1200" b="1" baseline="0" dirty="0" smtClean="0">
                          <a:effectLst/>
                        </a:rPr>
                        <a:t> والمعرب من الأفعال</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dirty="0">
                          <a:effectLst/>
                        </a:rPr>
                        <a:t>العاشر( ب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dirty="0" smtClean="0">
                          <a:effectLst/>
                          <a:latin typeface="Calibri" panose="020F0502020204030204" pitchFamily="34" charset="0"/>
                          <a:ea typeface="Calibri" panose="020F0502020204030204" pitchFamily="34" charset="0"/>
                          <a:cs typeface="Arial" panose="020B0604020202020204" pitchFamily="34" charset="0"/>
                        </a:rPr>
                        <a:t>1442/3/10</a:t>
                      </a:r>
                      <a:r>
                        <a:rPr lang="ar-SA" sz="1200" b="1" baseline="0" dirty="0" smtClean="0">
                          <a:effectLst/>
                          <a:latin typeface="Calibri" panose="020F0502020204030204" pitchFamily="34" charset="0"/>
                          <a:ea typeface="Calibri" panose="020F0502020204030204" pitchFamily="34" charset="0"/>
                          <a:cs typeface="Arial" panose="020B0604020202020204" pitchFamily="34" charset="0"/>
                        </a:rPr>
                        <a:t> هـ</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مربع نص 3"/>
          <p:cNvSpPr txBox="1"/>
          <p:nvPr/>
        </p:nvSpPr>
        <p:spPr>
          <a:xfrm>
            <a:off x="316566" y="1142440"/>
            <a:ext cx="11422716" cy="323289"/>
          </a:xfrm>
          <a:prstGeom prst="rect">
            <a:avLst/>
          </a:prstGeom>
          <a:solidFill>
            <a:schemeClr val="accent4">
              <a:lumMod val="20000"/>
              <a:lumOff val="80000"/>
            </a:schemeClr>
          </a:solidFill>
          <a:ln w="6350">
            <a:solidFill>
              <a:schemeClr val="accent4">
                <a:lumMod val="75000"/>
              </a:schemeClr>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التمهيد:</a:t>
            </a:r>
            <a:r>
              <a:rPr lang="ar-SA" sz="1100" b="1" dirty="0">
                <a:effectLst/>
                <a:latin typeface="Calibri" panose="020F0502020204030204" pitchFamily="34" charset="0"/>
                <a:ea typeface="Calibri" panose="020F0502020204030204" pitchFamily="34" charset="0"/>
                <a:cs typeface="Arial" panose="020B0604020202020204" pitchFamily="34" charset="0"/>
              </a:rPr>
              <a:t> </a:t>
            </a:r>
            <a:r>
              <a:rPr lang="ar-SA" sz="1100" dirty="0">
                <a:latin typeface="Calibri" panose="020F0502020204030204" pitchFamily="34" charset="0"/>
                <a:ea typeface="Calibri" panose="020F0502020204030204" pitchFamily="34" charset="0"/>
                <a:cs typeface="Arial" panose="020B0604020202020204" pitchFamily="34" charset="0"/>
              </a:rPr>
              <a:t> </a:t>
            </a:r>
            <a:r>
              <a:rPr lang="ar-SA" sz="1100" b="1" dirty="0" smtClean="0">
                <a:effectLst/>
                <a:latin typeface="Calibri" panose="020F0502020204030204" pitchFamily="34" charset="0"/>
                <a:ea typeface="Calibri" panose="020F0502020204030204" pitchFamily="34" charset="0"/>
                <a:cs typeface="Arial" panose="020B0604020202020204" pitchFamily="34" charset="0"/>
              </a:rPr>
              <a:t>جمل</a:t>
            </a:r>
            <a:r>
              <a:rPr lang="ar-SA" sz="1200" b="1" dirty="0" smtClean="0">
                <a:effectLst/>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تتعلق بدرس اليوم وطرح بعض الأسئلة عن الدرس.</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جدول 6"/>
          <p:cNvGraphicFramePr>
            <a:graphicFrameLocks noGrp="1"/>
          </p:cNvGraphicFramePr>
          <p:nvPr>
            <p:extLst>
              <p:ext uri="{D42A27DB-BD31-4B8C-83A1-F6EECF244321}">
                <p14:modId xmlns:p14="http://schemas.microsoft.com/office/powerpoint/2010/main" val="4174707985"/>
              </p:ext>
            </p:extLst>
          </p:nvPr>
        </p:nvGraphicFramePr>
        <p:xfrm>
          <a:off x="316566" y="1205173"/>
          <a:ext cx="11489952" cy="3897821"/>
        </p:xfrm>
        <a:graphic>
          <a:graphicData uri="http://schemas.openxmlformats.org/drawingml/2006/table">
            <a:tbl>
              <a:tblPr rtl="1" firstRow="1" firstCol="1" bandRow="1">
                <a:tableStyleId>{ED083AE6-46FA-4A59-8FB0-9F97EB10719F}</a:tableStyleId>
              </a:tblPr>
              <a:tblGrid>
                <a:gridCol w="430306"/>
                <a:gridCol w="1277471"/>
                <a:gridCol w="3425777"/>
                <a:gridCol w="732825"/>
                <a:gridCol w="684390"/>
                <a:gridCol w="1492071"/>
                <a:gridCol w="967456"/>
                <a:gridCol w="967456"/>
                <a:gridCol w="1049860"/>
                <a:gridCol w="462340"/>
              </a:tblGrid>
              <a:tr h="44450">
                <a:tc rowSpan="2">
                  <a:txBody>
                    <a:bodyPr/>
                    <a:lstStyle/>
                    <a:p>
                      <a:pPr algn="ctr" rtl="1">
                        <a:lnSpc>
                          <a:spcPct val="107000"/>
                        </a:lnSpc>
                        <a:spcAft>
                          <a:spcPts val="0"/>
                        </a:spcAft>
                      </a:pPr>
                      <a:r>
                        <a:rPr lang="ar-SA" sz="1400" b="1" dirty="0">
                          <a:effectLst/>
                        </a:rPr>
                        <a:t>م</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dirty="0">
                          <a:effectLst/>
                        </a:rPr>
                        <a:t>تحليل المحتوى</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a:effectLst/>
                        </a:rPr>
                        <a:t> </a:t>
                      </a:r>
                      <a:endParaRPr lang="en-US" sz="1100" b="1">
                        <a:effectLst/>
                      </a:endParaRPr>
                    </a:p>
                    <a:p>
                      <a:pPr algn="ctr" rtl="1">
                        <a:lnSpc>
                          <a:spcPct val="107000"/>
                        </a:lnSpc>
                        <a:spcAft>
                          <a:spcPts val="0"/>
                        </a:spcAft>
                      </a:pPr>
                      <a:r>
                        <a:rPr lang="ar-SA" sz="1400" b="1">
                          <a:effectLst/>
                        </a:rPr>
                        <a:t>الأهداف السلوكية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a:effectLst/>
                        </a:rPr>
                        <a:t> </a:t>
                      </a:r>
                      <a:endParaRPr lang="en-US" sz="1100" b="1">
                        <a:effectLst/>
                      </a:endParaRPr>
                    </a:p>
                    <a:p>
                      <a:pPr algn="ctr" rtl="1">
                        <a:lnSpc>
                          <a:spcPct val="107000"/>
                        </a:lnSpc>
                        <a:spcAft>
                          <a:spcPts val="0"/>
                        </a:spcAft>
                      </a:pPr>
                      <a:r>
                        <a:rPr lang="ar-SA" sz="1400" b="1">
                          <a:effectLst/>
                        </a:rPr>
                        <a:t>   المجال</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a:effectLst/>
                        </a:rPr>
                        <a:t> </a:t>
                      </a:r>
                      <a:endParaRPr lang="en-US" sz="1100" b="1">
                        <a:effectLst/>
                      </a:endParaRPr>
                    </a:p>
                    <a:p>
                      <a:pPr algn="ctr" rtl="1">
                        <a:lnSpc>
                          <a:spcPct val="107000"/>
                        </a:lnSpc>
                        <a:spcAft>
                          <a:spcPts val="0"/>
                        </a:spcAft>
                      </a:pPr>
                      <a:r>
                        <a:rPr lang="ar-SA" sz="1400" b="1">
                          <a:effectLst/>
                        </a:rPr>
                        <a:t>المستوى</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دور المعلم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دور المتعلم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التقويم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a:effectLst/>
                        </a:rPr>
                        <a:t>التقويم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en-US" sz="11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208915">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400" b="1">
                          <a:effectLst/>
                        </a:rPr>
                        <a:t>الاستراتيجيات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الوسائل</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الأنشطة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a:txBody>
                    <a:bodyPr/>
                    <a:lstStyle/>
                    <a:p>
                      <a:pPr algn="ctr" rtl="1">
                        <a:lnSpc>
                          <a:spcPct val="107000"/>
                        </a:lnSpc>
                        <a:spcAft>
                          <a:spcPts val="0"/>
                        </a:spcAft>
                      </a:pPr>
                      <a:r>
                        <a:rPr lang="ar-SA" sz="1400" b="1">
                          <a:effectLst/>
                        </a:rPr>
                        <a:t>الزمن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08305">
                <a:tc>
                  <a:txBody>
                    <a:bodyPr/>
                    <a:lstStyle/>
                    <a:p>
                      <a:pPr algn="ctr" rtl="1">
                        <a:lnSpc>
                          <a:spcPct val="107000"/>
                        </a:lnSpc>
                        <a:spcAft>
                          <a:spcPts val="0"/>
                        </a:spcAft>
                      </a:pPr>
                      <a:r>
                        <a:rPr lang="ar-SA" sz="1600" b="1">
                          <a:effectLst/>
                        </a:rPr>
                        <a:t>1</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dirty="0">
                          <a:effectLst/>
                        </a:rPr>
                        <a:t>   حقائق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تعدد الطالبة أسماء وأفعال مثناة.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تذكر</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7">
                  <a:txBody>
                    <a:bodyPr/>
                    <a:lstStyle/>
                    <a:p>
                      <a:pPr algn="ctr" rtl="1">
                        <a:lnSpc>
                          <a:spcPct val="107000"/>
                        </a:lnSpc>
                        <a:spcAft>
                          <a:spcPts val="0"/>
                        </a:spcAft>
                      </a:pPr>
                      <a:r>
                        <a:rPr lang="ar-SA" sz="1600" b="1">
                          <a:effectLst/>
                        </a:rPr>
                        <a:t>التعليم النشط، المسابقات.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7">
                  <a:txBody>
                    <a:bodyPr/>
                    <a:lstStyle/>
                    <a:p>
                      <a:pPr algn="ctr" rtl="1">
                        <a:lnSpc>
                          <a:spcPct val="107000"/>
                        </a:lnSpc>
                        <a:spcAft>
                          <a:spcPts val="0"/>
                        </a:spcAft>
                      </a:pPr>
                      <a:r>
                        <a:rPr lang="ar-SA" sz="1600" b="1">
                          <a:effectLst/>
                        </a:rPr>
                        <a:t>وريقات ملونة</a:t>
                      </a:r>
                      <a:endParaRPr lang="en-US" sz="1100" b="1">
                        <a:effectLst/>
                      </a:endParaRPr>
                    </a:p>
                    <a:p>
                      <a:pPr algn="ctr" rtl="1">
                        <a:lnSpc>
                          <a:spcPct val="107000"/>
                        </a:lnSpc>
                        <a:spcAft>
                          <a:spcPts val="0"/>
                        </a:spcAft>
                      </a:pPr>
                      <a:r>
                        <a:rPr lang="ar-SA" sz="1600" b="1">
                          <a:effectLst/>
                        </a:rPr>
                        <a:t>مكبر الصوت</a:t>
                      </a:r>
                      <a:endParaRPr lang="en-US" sz="1100" b="1">
                        <a:effectLst/>
                      </a:endParaRPr>
                    </a:p>
                    <a:p>
                      <a:pPr algn="ctr" rtl="1">
                        <a:lnSpc>
                          <a:spcPct val="107000"/>
                        </a:lnSpc>
                        <a:spcAft>
                          <a:spcPts val="0"/>
                        </a:spcAft>
                      </a:pPr>
                      <a:r>
                        <a:rPr lang="ar-SA" sz="1600" b="1">
                          <a:effectLst/>
                        </a:rPr>
                        <a:t>الجوال</a:t>
                      </a:r>
                      <a:r>
                        <a:rPr lang="ar-SA" sz="2800" b="1">
                          <a:effectLst/>
                        </a:rPr>
                        <a:t> </a:t>
                      </a:r>
                      <a:r>
                        <a:rPr lang="ar-SA" sz="1400" b="1">
                          <a:effectLst/>
                        </a:rPr>
                        <a:t>لوحة الجيوب</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7">
                  <a:txBody>
                    <a:bodyPr/>
                    <a:lstStyle/>
                    <a:p>
                      <a:pPr algn="ctr" rtl="1">
                        <a:lnSpc>
                          <a:spcPct val="107000"/>
                        </a:lnSpc>
                        <a:spcAft>
                          <a:spcPts val="0"/>
                        </a:spcAft>
                      </a:pPr>
                      <a:r>
                        <a:rPr lang="ar-SA" sz="1600" b="1">
                          <a:effectLst/>
                        </a:rPr>
                        <a:t>مسابقة المجموعات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عددي.........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98780">
                <a:tc>
                  <a:txBody>
                    <a:bodyPr/>
                    <a:lstStyle/>
                    <a:p>
                      <a:pPr algn="ctr" rtl="1">
                        <a:lnSpc>
                          <a:spcPct val="107000"/>
                        </a:lnSpc>
                        <a:spcAft>
                          <a:spcPts val="0"/>
                        </a:spcAft>
                      </a:pPr>
                      <a:r>
                        <a:rPr lang="ar-SA" sz="1600" b="1">
                          <a:effectLst/>
                        </a:rPr>
                        <a:t>2</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a:effectLst/>
                        </a:rPr>
                        <a:t>   حقائق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تذكر الطالبة شروط الأسماء المثناة.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تذكر</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اذكري......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98780">
                <a:tc>
                  <a:txBody>
                    <a:bodyPr/>
                    <a:lstStyle/>
                    <a:p>
                      <a:pPr algn="ctr" rtl="1">
                        <a:lnSpc>
                          <a:spcPct val="107000"/>
                        </a:lnSpc>
                        <a:spcAft>
                          <a:spcPts val="0"/>
                        </a:spcAft>
                      </a:pPr>
                      <a:r>
                        <a:rPr lang="ar-SA" sz="1600" b="1">
                          <a:effectLst/>
                        </a:rPr>
                        <a:t>3</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a:effectLst/>
                        </a:rPr>
                        <a:t>مهارات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تعرب الطالبة المثنى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مهاري</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تطبيق</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أعربي.........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98780">
                <a:tc>
                  <a:txBody>
                    <a:bodyPr/>
                    <a:lstStyle/>
                    <a:p>
                      <a:pPr algn="ctr" rtl="1">
                        <a:lnSpc>
                          <a:spcPct val="107000"/>
                        </a:lnSpc>
                        <a:spcAft>
                          <a:spcPts val="0"/>
                        </a:spcAft>
                      </a:pPr>
                      <a:r>
                        <a:rPr lang="ar-SA" sz="1600" b="1">
                          <a:effectLst/>
                        </a:rPr>
                        <a:t>4</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dirty="0">
                          <a:effectLst/>
                        </a:rPr>
                        <a:t>حقائق</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تعرف الطالبة الملحق بالمثنى.</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تذكر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08305">
                <a:tc>
                  <a:txBody>
                    <a:bodyPr/>
                    <a:lstStyle/>
                    <a:p>
                      <a:pPr algn="ctr" rtl="1">
                        <a:lnSpc>
                          <a:spcPct val="107000"/>
                        </a:lnSpc>
                        <a:spcAft>
                          <a:spcPts val="0"/>
                        </a:spcAft>
                      </a:pPr>
                      <a:r>
                        <a:rPr lang="ar-SA" sz="1600" b="1">
                          <a:effectLst/>
                        </a:rPr>
                        <a:t>5</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a:effectLst/>
                        </a:rPr>
                        <a:t>مفاهيم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أن تستنتج الطالبة قاعدة الدرس مما تم شرحه.</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تركيب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استنتجي.....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08305">
                <a:tc>
                  <a:txBody>
                    <a:bodyPr/>
                    <a:lstStyle/>
                    <a:p>
                      <a:pPr algn="ctr" rtl="1">
                        <a:lnSpc>
                          <a:spcPct val="107000"/>
                        </a:lnSpc>
                        <a:spcAft>
                          <a:spcPts val="0"/>
                        </a:spcAft>
                      </a:pPr>
                      <a:r>
                        <a:rPr lang="ar-SA" sz="1600" b="1">
                          <a:effectLst/>
                        </a:rPr>
                        <a:t>6</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dirty="0">
                          <a:effectLst/>
                        </a:rPr>
                        <a:t>مهارات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أن تحل الطالبة بعض التطبيقات على الدرس.</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مهاري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تطبيق</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dirty="0">
                          <a:effectLst/>
                        </a:rPr>
                        <a:t>حلي........</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dirty="0">
                          <a:effectLst/>
                        </a:rPr>
                        <a:t>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gridSpan="5">
                  <a:txBody>
                    <a:bodyPr/>
                    <a:lstStyle/>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ar-SA" dirty="0"/>
                    </a:p>
                  </a:txBody>
                  <a:tcPr marL="68580" marR="68580" marT="0" marB="0"/>
                </a:tc>
                <a:tc hMerge="1">
                  <a:txBody>
                    <a:bodyPr/>
                    <a:lstStyle/>
                    <a:p>
                      <a:endParaRPr lang="ar-SA" dirty="0"/>
                    </a:p>
                  </a:txBody>
                  <a:tcPr marL="68580" marR="68580" marT="0" marB="0"/>
                </a:tc>
                <a:tc hMerge="1">
                  <a:txBody>
                    <a:bodyPr/>
                    <a:lstStyle/>
                    <a:p>
                      <a:endParaRPr lang="ar-SA" dirty="0"/>
                    </a:p>
                  </a:txBody>
                  <a:tcPr marL="68580" marR="68580" marT="0" marB="0"/>
                </a:tc>
                <a:tc hMerge="1">
                  <a:txBody>
                    <a:bodyPr/>
                    <a:lstStyle/>
                    <a:p>
                      <a:endParaRPr lang="ar-SA" dirty="0"/>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2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2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9" name="جدول 8"/>
          <p:cNvGraphicFramePr>
            <a:graphicFrameLocks noGrp="1"/>
          </p:cNvGraphicFramePr>
          <p:nvPr>
            <p:extLst>
              <p:ext uri="{D42A27DB-BD31-4B8C-83A1-F6EECF244321}">
                <p14:modId xmlns:p14="http://schemas.microsoft.com/office/powerpoint/2010/main" val="822010227"/>
              </p:ext>
            </p:extLst>
          </p:nvPr>
        </p:nvGraphicFramePr>
        <p:xfrm>
          <a:off x="316566" y="4749324"/>
          <a:ext cx="11537572" cy="1686380"/>
        </p:xfrm>
        <a:graphic>
          <a:graphicData uri="http://schemas.openxmlformats.org/drawingml/2006/table">
            <a:tbl>
              <a:tblPr rtl="1" firstRow="1" firstCol="1" bandRow="1">
                <a:tableStyleId>{5DA37D80-6434-44D0-A028-1B22A696006F}</a:tableStyleId>
              </a:tblPr>
              <a:tblGrid>
                <a:gridCol w="2607599"/>
                <a:gridCol w="1158205"/>
                <a:gridCol w="549148"/>
                <a:gridCol w="430711"/>
                <a:gridCol w="104641"/>
                <a:gridCol w="726832"/>
                <a:gridCol w="906485"/>
                <a:gridCol w="314831"/>
                <a:gridCol w="104641"/>
                <a:gridCol w="792421"/>
                <a:gridCol w="968291"/>
                <a:gridCol w="104641"/>
                <a:gridCol w="1029062"/>
                <a:gridCol w="774899"/>
                <a:gridCol w="860524"/>
                <a:gridCol w="104641"/>
              </a:tblGrid>
              <a:tr h="414347">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تذكر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dirty="0">
                          <a:effectLst/>
                        </a:rPr>
                        <a:t>تحليل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تطبيق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145915">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عدد الأهداف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 </a:t>
                      </a:r>
                      <a:r>
                        <a:rPr lang="ar-SA" sz="1100" dirty="0" smtClean="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smtClean="0">
                          <a:effectLst/>
                        </a:rPr>
                        <a:t>1</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dirty="0">
                          <a:effectLst/>
                        </a:rPr>
                        <a:t> </a:t>
                      </a:r>
                      <a:r>
                        <a:rPr lang="ar-SA" sz="1100" dirty="0" smtClean="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 </a:t>
                      </a:r>
                      <a:r>
                        <a:rPr lang="ar-SA" sz="1100" dirty="0" smtClean="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dirty="0" smtClean="0">
                          <a:effectLst/>
                        </a:rPr>
                        <a:t>6</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465144">
                <a:tc gridSpan="4">
                  <a:txBody>
                    <a:bodyPr/>
                    <a:lstStyle/>
                    <a:p>
                      <a:pPr algn="r" rtl="1">
                        <a:lnSpc>
                          <a:spcPct val="107000"/>
                        </a:lnSpc>
                        <a:spcAft>
                          <a:spcPts val="0"/>
                        </a:spcAft>
                      </a:pPr>
                      <a:r>
                        <a:rPr lang="ar-SA" sz="1100" dirty="0">
                          <a:effectLst/>
                        </a:rPr>
                        <a:t>الواجب: حل أسئلة الدرس.</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100" dirty="0">
                          <a:effectLst/>
                        </a:rPr>
                        <a:t>استخرجي </a:t>
                      </a:r>
                      <a:r>
                        <a:rPr lang="ar-SA" sz="1100" dirty="0" smtClean="0">
                          <a:effectLst/>
                        </a:rPr>
                        <a:t>من سورة</a:t>
                      </a:r>
                      <a:r>
                        <a:rPr lang="ar-SA" sz="1100" baseline="0" dirty="0" smtClean="0">
                          <a:effectLst/>
                        </a:rPr>
                        <a:t> الإنسان المبني والمعرب من </a:t>
                      </a:r>
                      <a:r>
                        <a:rPr lang="ar-SA" sz="1100" baseline="0" dirty="0" err="1" smtClean="0">
                          <a:effectLst/>
                        </a:rPr>
                        <a:t>الآفعال</a:t>
                      </a:r>
                      <a:r>
                        <a:rPr lang="ar-SA" sz="1100" baseline="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50336">
                <a:tc gridSpan="15">
                  <a:txBody>
                    <a:bodyPr/>
                    <a:lstStyle/>
                    <a:p>
                      <a:pPr algn="r" rtl="1">
                        <a:lnSpc>
                          <a:spcPct val="107000"/>
                        </a:lnSpc>
                        <a:spcAft>
                          <a:spcPts val="0"/>
                        </a:spcAft>
                      </a:pPr>
                      <a:r>
                        <a:rPr lang="ar-SA" sz="1100" dirty="0" smtClean="0">
                          <a:effectLst/>
                        </a:rPr>
                        <a:t>ملاحظات بعد إلقاء الدرس:</a:t>
                      </a:r>
                    </a:p>
                    <a:p>
                      <a:pPr algn="r" rtl="1">
                        <a:lnSpc>
                          <a:spcPct val="107000"/>
                        </a:lnSpc>
                        <a:spcAft>
                          <a:spcPts val="0"/>
                        </a:spcAft>
                      </a:pPr>
                      <a:r>
                        <a:rPr lang="ar-SA" sz="1100" dirty="0" smtClean="0">
                          <a:effectLst/>
                        </a:rPr>
                        <a:t>...................................................................................................................................................................................................................................................................</a:t>
                      </a:r>
                      <a:endParaRPr lang="en-US" sz="1100" dirty="0" smtClean="0">
                        <a:effectLst/>
                      </a:endParaRPr>
                    </a:p>
                    <a:p>
                      <a:pPr algn="r" rtl="1">
                        <a:lnSpc>
                          <a:spcPct val="107000"/>
                        </a:lnSpc>
                        <a:spcAft>
                          <a:spcPts val="0"/>
                        </a:spcAft>
                      </a:pPr>
                      <a:r>
                        <a:rPr lang="ar-SA" sz="1100" dirty="0" smtClean="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30035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254208789"/>
              </p:ext>
            </p:extLst>
          </p:nvPr>
        </p:nvGraphicFramePr>
        <p:xfrm>
          <a:off x="776940" y="331609"/>
          <a:ext cx="10841319" cy="474654"/>
        </p:xfrm>
        <a:graphic>
          <a:graphicData uri="http://schemas.openxmlformats.org/drawingml/2006/table">
            <a:tbl>
              <a:tblPr rtl="1" firstRow="1" firstCol="1" bandRow="1">
                <a:tableStyleId>{5DA37D80-6434-44D0-A028-1B22A696006F}</a:tableStyleId>
              </a:tblPr>
              <a:tblGrid>
                <a:gridCol w="1764398"/>
                <a:gridCol w="1713411"/>
                <a:gridCol w="2417829"/>
                <a:gridCol w="1901927"/>
                <a:gridCol w="3043754"/>
              </a:tblGrid>
              <a:tr h="237327">
                <a:tc>
                  <a:txBody>
                    <a:bodyPr/>
                    <a:lstStyle/>
                    <a:p>
                      <a:pPr algn="ctr" rtl="1">
                        <a:lnSpc>
                          <a:spcPct val="107000"/>
                        </a:lnSpc>
                        <a:spcAft>
                          <a:spcPts val="0"/>
                        </a:spcAft>
                      </a:pPr>
                      <a:r>
                        <a:rPr lang="ar-SA" sz="1100" dirty="0" smtClean="0">
                          <a:effectLst/>
                        </a:rPr>
                        <a:t>الفرع</a:t>
                      </a:r>
                      <a:r>
                        <a:rPr lang="ar-SA" sz="11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التاريخ</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37327">
                <a:tc>
                  <a:txBody>
                    <a:bodyPr/>
                    <a:lstStyle/>
                    <a:p>
                      <a:pPr algn="ctr" rtl="1">
                        <a:lnSpc>
                          <a:spcPct val="107000"/>
                        </a:lnSpc>
                        <a:spcAft>
                          <a:spcPts val="0"/>
                        </a:spcAft>
                      </a:pPr>
                      <a:r>
                        <a:rPr lang="ar-SA" sz="1100">
                          <a:effectLst/>
                        </a:rPr>
                        <a:t>إملاء</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latin typeface="+mn-lt"/>
                          <a:ea typeface="+mn-ea"/>
                          <a:cs typeface="+mn-cs"/>
                        </a:rPr>
                        <a:t>التاء</a:t>
                      </a:r>
                      <a:r>
                        <a:rPr lang="ar-SA" sz="1100" baseline="0" dirty="0" smtClean="0">
                          <a:effectLst/>
                          <a:latin typeface="+mn-lt"/>
                          <a:ea typeface="+mn-ea"/>
                          <a:cs typeface="+mn-cs"/>
                        </a:rPr>
                        <a:t> المربوطة والمفتوحة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latin typeface="+mn-lt"/>
                          <a:ea typeface="+mn-ea"/>
                          <a:cs typeface="+mn-cs"/>
                        </a:rPr>
                        <a:t>الثامن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الأولى والثالثة</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latin typeface="Calibri" panose="020F0502020204030204" pitchFamily="34" charset="0"/>
                          <a:ea typeface="Calibri" panose="020F0502020204030204" pitchFamily="34" charset="0"/>
                          <a:cs typeface="Arial" panose="020B0604020202020204" pitchFamily="34" charset="0"/>
                        </a:rPr>
                        <a:t>1442/311هـ</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14"/>
          <p:cNvSpPr txBox="1"/>
          <p:nvPr/>
        </p:nvSpPr>
        <p:spPr>
          <a:xfrm>
            <a:off x="733425" y="886945"/>
            <a:ext cx="10898281" cy="350184"/>
          </a:xfrm>
          <a:prstGeom prst="rect">
            <a:avLst/>
          </a:prstGeom>
          <a:solidFill>
            <a:schemeClr val="accent4">
              <a:lumMod val="20000"/>
              <a:lumOff val="80000"/>
            </a:schemeClr>
          </a:solidFill>
          <a:ln w="6350">
            <a:solidFill>
              <a:schemeClr val="accent4">
                <a:lumMod val="75000"/>
              </a:schemeClr>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التمهيد:</a:t>
            </a:r>
            <a:r>
              <a:rPr lang="ar-SA" sz="1100" b="1" dirty="0">
                <a:effectLst/>
                <a:latin typeface="Calibri" panose="020F0502020204030204" pitchFamily="34" charset="0"/>
                <a:ea typeface="Calibri" panose="020F0502020204030204" pitchFamily="34" charset="0"/>
                <a:cs typeface="Arial" panose="020B0604020202020204" pitchFamily="34" charset="0"/>
              </a:rPr>
              <a:t>  استرجاع </a:t>
            </a:r>
            <a:r>
              <a:rPr lang="ar-SA" sz="1100" b="1" dirty="0" smtClean="0">
                <a:latin typeface="Calibri" panose="020F0502020204030204" pitchFamily="34" charset="0"/>
                <a:ea typeface="Calibri" panose="020F0502020204030204" pitchFamily="34" charset="0"/>
                <a:cs typeface="Arial" panose="020B0604020202020204" pitchFamily="34" charset="0"/>
              </a:rPr>
              <a:t>ما تم دراسته في الصفوف السابقة من خلال جدول التعلم.</a:t>
            </a:r>
            <a:r>
              <a:rPr lang="ar-SA" sz="11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جدول 5"/>
          <p:cNvGraphicFramePr>
            <a:graphicFrameLocks noGrp="1"/>
          </p:cNvGraphicFramePr>
          <p:nvPr>
            <p:extLst/>
          </p:nvPr>
        </p:nvGraphicFramePr>
        <p:xfrm>
          <a:off x="815744" y="1425387"/>
          <a:ext cx="10815962" cy="2912326"/>
        </p:xfrm>
        <a:graphic>
          <a:graphicData uri="http://schemas.openxmlformats.org/drawingml/2006/table">
            <a:tbl>
              <a:tblPr rtl="1" firstRow="1" firstCol="1" bandRow="1">
                <a:tableStyleId>{5DA37D80-6434-44D0-A028-1B22A696006F}</a:tableStyleId>
              </a:tblPr>
              <a:tblGrid>
                <a:gridCol w="187921"/>
                <a:gridCol w="562995"/>
                <a:gridCol w="562995"/>
                <a:gridCol w="562995"/>
                <a:gridCol w="562995"/>
                <a:gridCol w="562995"/>
                <a:gridCol w="562995"/>
                <a:gridCol w="562995"/>
                <a:gridCol w="562995"/>
                <a:gridCol w="562995"/>
                <a:gridCol w="562995"/>
                <a:gridCol w="562995"/>
                <a:gridCol w="562995"/>
                <a:gridCol w="562995"/>
                <a:gridCol w="1125990"/>
                <a:gridCol w="1057126"/>
                <a:gridCol w="1060977"/>
                <a:gridCol w="65013"/>
              </a:tblGrid>
              <a:tr h="94824">
                <a:tc rowSpan="2">
                  <a:txBody>
                    <a:bodyPr/>
                    <a:lstStyle/>
                    <a:p>
                      <a:pPr algn="ctr" rtl="1">
                        <a:lnSpc>
                          <a:spcPct val="107000"/>
                        </a:lnSpc>
                        <a:spcAft>
                          <a:spcPts val="0"/>
                        </a:spcAft>
                      </a:pPr>
                      <a:r>
                        <a:rPr lang="ar-SA" sz="1100" b="1"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gridSpan="2">
                  <a:txBody>
                    <a:bodyPr/>
                    <a:lstStyle/>
                    <a:p>
                      <a:pPr algn="ctr" rtl="1">
                        <a:lnSpc>
                          <a:spcPct val="107000"/>
                        </a:lnSpc>
                        <a:spcAft>
                          <a:spcPts val="0"/>
                        </a:spcAft>
                      </a:pPr>
                      <a:r>
                        <a:rPr lang="ar-SA" sz="1100" b="1"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rowSpan="2" gridSpan="2">
                  <a:txBody>
                    <a:bodyPr/>
                    <a:lstStyle/>
                    <a:p>
                      <a:pPr algn="ctr" rtl="1">
                        <a:lnSpc>
                          <a:spcPct val="107000"/>
                        </a:lnSpc>
                        <a:spcAft>
                          <a:spcPts val="0"/>
                        </a:spcAft>
                      </a:pPr>
                      <a:r>
                        <a:rPr lang="ar-SA" sz="1100" b="1">
                          <a:effectLst/>
                        </a:rPr>
                        <a:t> </a:t>
                      </a:r>
                      <a:endParaRPr lang="en-US" sz="1000" b="1">
                        <a:effectLst/>
                      </a:endParaRPr>
                    </a:p>
                    <a:p>
                      <a:pPr algn="ctr" rtl="1">
                        <a:lnSpc>
                          <a:spcPct val="107000"/>
                        </a:lnSpc>
                        <a:spcAft>
                          <a:spcPts val="0"/>
                        </a:spcAft>
                      </a:pPr>
                      <a:r>
                        <a:rPr lang="ar-SA" sz="1100" b="1">
                          <a:effectLst/>
                        </a:rPr>
                        <a:t>الأهداف السلوكية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rowSpan="2" gridSpan="2">
                  <a:txBody>
                    <a:bodyPr/>
                    <a:lstStyle/>
                    <a:p>
                      <a:pPr algn="ctr" rtl="1">
                        <a:lnSpc>
                          <a:spcPct val="107000"/>
                        </a:lnSpc>
                        <a:spcAft>
                          <a:spcPts val="0"/>
                        </a:spcAft>
                      </a:pPr>
                      <a:r>
                        <a:rPr lang="ar-SA" sz="1100" b="1">
                          <a:effectLst/>
                        </a:rPr>
                        <a:t> </a:t>
                      </a:r>
                      <a:endParaRPr lang="en-US" sz="1000" b="1">
                        <a:effectLst/>
                      </a:endParaRPr>
                    </a:p>
                    <a:p>
                      <a:pPr algn="ctr" rtl="1">
                        <a:lnSpc>
                          <a:spcPct val="107000"/>
                        </a:lnSpc>
                        <a:spcAft>
                          <a:spcPts val="0"/>
                        </a:spcAft>
                      </a:pPr>
                      <a:r>
                        <a:rPr lang="ar-SA" sz="1100" b="1">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rowSpan="2" gridSpan="2">
                  <a:txBody>
                    <a:bodyPr/>
                    <a:lstStyle/>
                    <a:p>
                      <a:pPr algn="ctr" rtl="1">
                        <a:lnSpc>
                          <a:spcPct val="107000"/>
                        </a:lnSpc>
                        <a:spcAft>
                          <a:spcPts val="0"/>
                        </a:spcAft>
                      </a:pPr>
                      <a:r>
                        <a:rPr lang="ar-SA" sz="1100" b="1">
                          <a:effectLst/>
                        </a:rPr>
                        <a:t> </a:t>
                      </a:r>
                      <a:endParaRPr lang="en-US" sz="1000" b="1">
                        <a:effectLst/>
                      </a:endParaRPr>
                    </a:p>
                    <a:p>
                      <a:pPr algn="ctr" rtl="1">
                        <a:lnSpc>
                          <a:spcPct val="107000"/>
                        </a:lnSpc>
                        <a:spcAft>
                          <a:spcPts val="0"/>
                        </a:spcAft>
                      </a:pPr>
                      <a:r>
                        <a:rPr lang="ar-SA" sz="1100" b="1">
                          <a:effectLst/>
                        </a:rPr>
                        <a:t>المستوى</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hMerge="1">
                  <a:txBody>
                    <a:bodyPr/>
                    <a:lstStyle/>
                    <a:p>
                      <a:pPr rtl="1"/>
                      <a:endParaRPr lang="ar-SA"/>
                    </a:p>
                  </a:txBody>
                  <a:tcPr/>
                </a:tc>
                <a:tc gridSpan="4">
                  <a:txBody>
                    <a:bodyPr/>
                    <a:lstStyle/>
                    <a:p>
                      <a:pPr algn="ctr" rtl="1">
                        <a:lnSpc>
                          <a:spcPct val="107000"/>
                        </a:lnSpc>
                        <a:spcAft>
                          <a:spcPts val="0"/>
                        </a:spcAft>
                      </a:pPr>
                      <a:r>
                        <a:rPr lang="ar-SA" sz="800">
                          <a:effectLst/>
                        </a:rPr>
                        <a:t>دور المعلم</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algn="ctr" rtl="1">
                        <a:lnSpc>
                          <a:spcPct val="107000"/>
                        </a:lnSpc>
                        <a:spcAft>
                          <a:spcPts val="0"/>
                        </a:spcAft>
                      </a:pPr>
                      <a:r>
                        <a:rPr lang="ar-SA" sz="800" dirty="0">
                          <a:effectLst/>
                        </a:rPr>
                        <a:t>دور المتعلم</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rowSpan="2">
                  <a:txBody>
                    <a:bodyPr/>
                    <a:lstStyle/>
                    <a:p>
                      <a:pPr algn="ctr" rtl="1">
                        <a:lnSpc>
                          <a:spcPct val="107000"/>
                        </a:lnSpc>
                        <a:spcAft>
                          <a:spcPts val="0"/>
                        </a:spcAft>
                      </a:pPr>
                      <a:r>
                        <a:rPr lang="ar-SA" sz="1100" b="1" dirty="0">
                          <a:effectLst/>
                        </a:rPr>
                        <a:t>التقويم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2">
                  <a:txBody>
                    <a:bodyPr/>
                    <a:lstStyle/>
                    <a:p>
                      <a:pPr algn="ctr" rtl="1">
                        <a:lnSpc>
                          <a:spcPct val="107000"/>
                        </a:lnSpc>
                        <a:spcAft>
                          <a:spcPts val="0"/>
                        </a:spcAft>
                      </a:pPr>
                      <a:r>
                        <a:rPr lang="ar-SA" sz="800" dirty="0">
                          <a:effectLst/>
                        </a:rPr>
                        <a:t>الزمن</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a:txBody>
                    <a:bodyPr/>
                    <a:lstStyle/>
                    <a:p>
                      <a:pPr algn="ctr" rtl="1">
                        <a:lnSpc>
                          <a:spcPct val="107000"/>
                        </a:lnSpc>
                        <a:spcAft>
                          <a:spcPts val="800"/>
                        </a:spcAft>
                      </a:pPr>
                      <a:r>
                        <a:rPr lang="en-US" sz="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172879">
                <a:tc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a:txBody>
                    <a:bodyPr/>
                    <a:lstStyle/>
                    <a:p>
                      <a:pPr algn="ctr" rtl="1">
                        <a:lnSpc>
                          <a:spcPct val="107000"/>
                        </a:lnSpc>
                        <a:spcAft>
                          <a:spcPts val="0"/>
                        </a:spcAft>
                      </a:pPr>
                      <a:r>
                        <a:rPr lang="ar-SA" sz="1100" b="1">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05006">
                <a:tc gridSpan="2">
                  <a:txBody>
                    <a:bodyPr/>
                    <a:lstStyle/>
                    <a:p>
                      <a:pPr algn="ctr" rtl="1">
                        <a:lnSpc>
                          <a:spcPct val="107000"/>
                        </a:lnSpc>
                        <a:spcAft>
                          <a:spcPts val="0"/>
                        </a:spcAft>
                      </a:pPr>
                      <a:r>
                        <a:rPr lang="ar-SA" sz="1200" b="1">
                          <a:effectLst/>
                        </a:rPr>
                        <a:t>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   تعميمات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أن تذكر </a:t>
                      </a:r>
                      <a:r>
                        <a:rPr lang="ar-SA" sz="1100" b="1" dirty="0" smtClean="0">
                          <a:effectLst/>
                        </a:rPr>
                        <a:t>الطالبة</a:t>
                      </a:r>
                      <a:r>
                        <a:rPr lang="ar-SA" sz="1100" b="1" baseline="0" dirty="0" smtClean="0">
                          <a:effectLst/>
                        </a:rPr>
                        <a:t> الفرق بين التاء المربوطة والمفتوحة والهاء.</a:t>
                      </a:r>
                      <a:r>
                        <a:rPr lang="ar-SA" sz="1100" b="1"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200" b="1"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rowSpan="5" gridSpan="2">
                  <a:txBody>
                    <a:bodyPr/>
                    <a:lstStyle/>
                    <a:p>
                      <a:pPr algn="ctr" rtl="1">
                        <a:lnSpc>
                          <a:spcPct val="107000"/>
                        </a:lnSpc>
                        <a:spcAft>
                          <a:spcPts val="0"/>
                        </a:spcAft>
                      </a:pPr>
                      <a:r>
                        <a:rPr lang="ar-SA" sz="1200" b="1" dirty="0">
                          <a:effectLst/>
                        </a:rPr>
                        <a:t>التعليم النشط، المسابقات.</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5" hMerge="1">
                  <a:txBody>
                    <a:bodyPr/>
                    <a:lstStyle/>
                    <a:p>
                      <a:pPr rtl="1"/>
                      <a:endParaRPr lang="ar-SA"/>
                    </a:p>
                  </a:txBody>
                  <a:tcPr/>
                </a:tc>
                <a:tc rowSpan="5" gridSpan="2">
                  <a:txBody>
                    <a:bodyPr/>
                    <a:lstStyle/>
                    <a:p>
                      <a:pPr algn="ctr" rtl="1">
                        <a:lnSpc>
                          <a:spcPct val="107000"/>
                        </a:lnSpc>
                        <a:spcAft>
                          <a:spcPts val="0"/>
                        </a:spcAft>
                      </a:pPr>
                      <a:r>
                        <a:rPr lang="ar-SA" sz="1200" b="1" dirty="0">
                          <a:effectLst/>
                        </a:rPr>
                        <a:t>وريقات ملونة</a:t>
                      </a:r>
                      <a:endParaRPr lang="en-US" sz="1000" b="1" dirty="0">
                        <a:effectLst/>
                      </a:endParaRPr>
                    </a:p>
                    <a:p>
                      <a:pPr algn="ctr" rtl="1">
                        <a:lnSpc>
                          <a:spcPct val="107000"/>
                        </a:lnSpc>
                        <a:spcAft>
                          <a:spcPts val="0"/>
                        </a:spcAft>
                      </a:pPr>
                      <a:r>
                        <a:rPr lang="ar-SA" sz="1200" b="1" dirty="0">
                          <a:effectLst/>
                        </a:rPr>
                        <a:t>مكبر الصوت</a:t>
                      </a:r>
                      <a:endParaRPr lang="en-US" sz="1000" b="1" dirty="0">
                        <a:effectLst/>
                      </a:endParaRPr>
                    </a:p>
                    <a:p>
                      <a:pPr algn="ctr" rtl="1">
                        <a:lnSpc>
                          <a:spcPct val="107000"/>
                        </a:lnSpc>
                        <a:spcAft>
                          <a:spcPts val="0"/>
                        </a:spcAft>
                      </a:pPr>
                      <a:r>
                        <a:rPr lang="ar-SA" sz="1200" b="1" dirty="0">
                          <a:effectLst/>
                        </a:rPr>
                        <a:t>الجوال</a:t>
                      </a:r>
                      <a:r>
                        <a:rPr lang="ar-SA" sz="2800" b="1" dirty="0">
                          <a:effectLst/>
                        </a:rPr>
                        <a:t> </a:t>
                      </a:r>
                      <a:r>
                        <a:rPr lang="ar-SA" sz="1100" b="1" dirty="0">
                          <a:effectLst/>
                        </a:rPr>
                        <a:t>لوحة الجيوب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rowSpan="5" hMerge="1">
                  <a:txBody>
                    <a:bodyPr/>
                    <a:lstStyle/>
                    <a:p>
                      <a:pPr rtl="1"/>
                      <a:endParaRPr lang="ar-SA"/>
                    </a:p>
                  </a:txBody>
                  <a:tcPr/>
                </a:tc>
                <a:tc rowSpan="5">
                  <a:txBody>
                    <a:bodyPr/>
                    <a:lstStyle/>
                    <a:p>
                      <a:pPr algn="ctr" rtl="1">
                        <a:lnSpc>
                          <a:spcPct val="107000"/>
                        </a:lnSpc>
                        <a:spcAft>
                          <a:spcPts val="0"/>
                        </a:spcAft>
                      </a:pPr>
                      <a:r>
                        <a:rPr lang="ar-SA" sz="1200" b="1" dirty="0">
                          <a:effectLst/>
                        </a:rPr>
                        <a:t>سؤال وجائزة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a:txBody>
                    <a:bodyPr/>
                    <a:lstStyle/>
                    <a:p>
                      <a:pPr algn="ctr" rtl="1">
                        <a:lnSpc>
                          <a:spcPct val="107000"/>
                        </a:lnSpc>
                        <a:spcAft>
                          <a:spcPts val="0"/>
                        </a:spcAft>
                      </a:pPr>
                      <a:r>
                        <a:rPr lang="ar-SA" sz="1200" b="1">
                          <a:effectLst/>
                        </a:rPr>
                        <a:t>اذكري.....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ctr" rtl="1">
                        <a:lnSpc>
                          <a:spcPct val="107000"/>
                        </a:lnSpc>
                        <a:spcAft>
                          <a:spcPts val="0"/>
                        </a:spcAft>
                      </a:pPr>
                      <a:r>
                        <a:rPr lang="ar-SA" sz="1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405006">
                <a:tc gridSpan="2">
                  <a:txBody>
                    <a:bodyPr/>
                    <a:lstStyle/>
                    <a:p>
                      <a:pPr algn="ctr" rtl="1">
                        <a:lnSpc>
                          <a:spcPct val="107000"/>
                        </a:lnSpc>
                        <a:spcAft>
                          <a:spcPts val="0"/>
                        </a:spcAft>
                      </a:pPr>
                      <a:r>
                        <a:rPr lang="ar-SA" sz="1200" b="1">
                          <a:effectLst/>
                        </a:rPr>
                        <a:t>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تعميمات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أن تعدد </a:t>
                      </a:r>
                      <a:r>
                        <a:rPr lang="ar-SA" sz="1100" b="1" dirty="0" smtClean="0">
                          <a:effectLst/>
                        </a:rPr>
                        <a:t>الطالبة</a:t>
                      </a:r>
                      <a:r>
                        <a:rPr lang="ar-SA" sz="1100" b="1" baseline="0" dirty="0" smtClean="0">
                          <a:effectLst/>
                        </a:rPr>
                        <a:t> التاء المربوطة والمفتوحة.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200" b="1"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dirty="0">
                          <a:effectLst/>
                        </a:rPr>
                        <a:t>تذكر</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200" b="1">
                          <a:effectLst/>
                        </a:rPr>
                        <a:t>عددي.....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ctr" rtl="1">
                        <a:lnSpc>
                          <a:spcPct val="107000"/>
                        </a:lnSpc>
                        <a:spcAft>
                          <a:spcPts val="0"/>
                        </a:spcAft>
                      </a:pPr>
                      <a:r>
                        <a:rPr lang="ar-SA" sz="1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405006">
                <a:tc gridSpan="2">
                  <a:txBody>
                    <a:bodyPr/>
                    <a:lstStyle/>
                    <a:p>
                      <a:pPr algn="ctr" rtl="1">
                        <a:lnSpc>
                          <a:spcPct val="107000"/>
                        </a:lnSpc>
                        <a:spcAft>
                          <a:spcPts val="0"/>
                        </a:spcAft>
                      </a:pPr>
                      <a:r>
                        <a:rPr lang="ar-SA" sz="1200" b="1" dirty="0">
                          <a:effectLst/>
                        </a:rPr>
                        <a:t>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dirty="0">
                          <a:effectLst/>
                        </a:rPr>
                        <a:t>تعميمات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100" b="1">
                          <a:effectLst/>
                        </a:rPr>
                        <a:t>أن تحل الطالبة تطبيقات الكتاب الخاصة بالدرس.</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200" b="1">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dirty="0">
                          <a:effectLst/>
                        </a:rPr>
                        <a:t>تطبيق</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200" b="1" dirty="0">
                          <a:effectLst/>
                        </a:rPr>
                        <a:t>حلي........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ctr" rtl="1">
                        <a:lnSpc>
                          <a:spcPct val="107000"/>
                        </a:lnSpc>
                        <a:spcAft>
                          <a:spcPts val="0"/>
                        </a:spcAft>
                      </a:pPr>
                      <a:r>
                        <a:rPr lang="ar-SA" sz="1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405006">
                <a:tc gridSpan="2">
                  <a:txBody>
                    <a:bodyPr/>
                    <a:lstStyle/>
                    <a:p>
                      <a:pPr algn="r" rtl="1">
                        <a:lnSpc>
                          <a:spcPct val="107000"/>
                        </a:lnSpc>
                        <a:spcAft>
                          <a:spcPts val="0"/>
                        </a:spcAft>
                      </a:pPr>
                      <a:r>
                        <a:rPr lang="ar-SA" sz="1200" b="1">
                          <a:effectLst/>
                        </a:rPr>
                        <a:t>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600" b="1" dirty="0">
                          <a:effectLst/>
                        </a:rPr>
                        <a:t>قيم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r" rtl="1">
                        <a:lnSpc>
                          <a:spcPct val="107000"/>
                        </a:lnSpc>
                        <a:spcAft>
                          <a:spcPts val="0"/>
                        </a:spcAft>
                      </a:pPr>
                      <a:r>
                        <a:rPr lang="ar-SA" sz="1100" b="1" dirty="0">
                          <a:effectLst/>
                        </a:rPr>
                        <a:t>أن تستشعر الطالبة </a:t>
                      </a:r>
                      <a:r>
                        <a:rPr lang="ar-SA" sz="1100" b="1" dirty="0" smtClean="0">
                          <a:effectLst/>
                        </a:rPr>
                        <a:t>أهمية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r" rtl="1">
                        <a:lnSpc>
                          <a:spcPct val="107000"/>
                        </a:lnSpc>
                        <a:spcAft>
                          <a:spcPts val="0"/>
                        </a:spcAft>
                      </a:pPr>
                      <a:r>
                        <a:rPr lang="ar-SA" sz="1200" b="1">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a:txBody>
                    <a:bodyPr/>
                    <a:lstStyle/>
                    <a:p>
                      <a:pPr algn="ctr" rtl="1">
                        <a:lnSpc>
                          <a:spcPct val="107000"/>
                        </a:lnSpc>
                        <a:spcAft>
                          <a:spcPts val="0"/>
                        </a:spcAft>
                      </a:pPr>
                      <a:r>
                        <a:rPr lang="ar-SA" sz="1400" b="1" dirty="0">
                          <a:effectLst/>
                        </a:rPr>
                        <a:t>تقبل</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200" b="1" baseline="0" dirty="0" smtClean="0">
                          <a:effectLst/>
                        </a:rPr>
                        <a:t>       </a:t>
                      </a:r>
                      <a:r>
                        <a:rPr lang="ar-SA" sz="1200" b="1"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gridSpan="2">
                  <a:txBody>
                    <a:bodyPr/>
                    <a:lstStyle/>
                    <a:p>
                      <a:pPr algn="r" rtl="1">
                        <a:lnSpc>
                          <a:spcPct val="107000"/>
                        </a:lnSpc>
                        <a:spcAft>
                          <a:spcPts val="0"/>
                        </a:spcAft>
                      </a:pPr>
                      <a:r>
                        <a:rPr lang="ar-SA" sz="1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r>
              <a:tr h="667213">
                <a:tc gridSpan="10">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hMerge="1">
                  <a:txBody>
                    <a:bodyPr/>
                    <a:lstStyle/>
                    <a:p>
                      <a:pPr algn="r" rtl="1">
                        <a:lnSpc>
                          <a:spcPct val="107000"/>
                        </a:lnSpc>
                        <a:spcAft>
                          <a:spcPts val="0"/>
                        </a:spcAft>
                      </a:pP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39613" marR="39613" marT="0" marB="0"/>
                </a:tc>
                <a:tc h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gridSpan="3">
                  <a:txBody>
                    <a:bodyPr/>
                    <a:lstStyle/>
                    <a:p>
                      <a:endParaRPr lang="ar-SA" dirty="0"/>
                    </a:p>
                  </a:txBody>
                  <a:tcPr marL="39613" marR="39613" marT="0" marB="0"/>
                </a:tc>
                <a:tc hMerge="1">
                  <a:txBody>
                    <a:bodyPr/>
                    <a:lstStyle/>
                    <a:p>
                      <a:endParaRPr lang="ar-SA"/>
                    </a:p>
                  </a:txBody>
                  <a:tcPr marL="39613" marR="39613" marT="0" marB="0"/>
                </a:tc>
                <a:tc hMerge="1">
                  <a:txBody>
                    <a:bodyPr/>
                    <a:lstStyle/>
                    <a:p>
                      <a:pPr rtl="1"/>
                      <a:endParaRPr lang="ar-SA"/>
                    </a:p>
                  </a:txBody>
                  <a:tcPr/>
                </a:tc>
              </a:tr>
            </a:tbl>
          </a:graphicData>
        </a:graphic>
      </p:graphicFrame>
      <p:graphicFrame>
        <p:nvGraphicFramePr>
          <p:cNvPr id="7" name="جدول 6"/>
          <p:cNvGraphicFramePr>
            <a:graphicFrameLocks noGrp="1"/>
          </p:cNvGraphicFramePr>
          <p:nvPr>
            <p:extLst/>
          </p:nvPr>
        </p:nvGraphicFramePr>
        <p:xfrm>
          <a:off x="860614" y="4437530"/>
          <a:ext cx="10865221" cy="1722981"/>
        </p:xfrm>
        <a:graphic>
          <a:graphicData uri="http://schemas.openxmlformats.org/drawingml/2006/table">
            <a:tbl>
              <a:tblPr rtl="1" firstRow="1" firstCol="1" bandRow="1">
                <a:tableStyleId>{5DA37D80-6434-44D0-A028-1B22A696006F}</a:tableStyleId>
              </a:tblPr>
              <a:tblGrid>
                <a:gridCol w="2455641"/>
                <a:gridCol w="1090711"/>
                <a:gridCol w="517147"/>
                <a:gridCol w="405611"/>
                <a:gridCol w="98543"/>
                <a:gridCol w="684476"/>
                <a:gridCol w="853659"/>
                <a:gridCol w="296485"/>
                <a:gridCol w="98543"/>
                <a:gridCol w="746243"/>
                <a:gridCol w="911864"/>
                <a:gridCol w="98543"/>
                <a:gridCol w="969094"/>
                <a:gridCol w="729741"/>
                <a:gridCol w="810377"/>
                <a:gridCol w="98543"/>
              </a:tblGrid>
              <a:tr h="450948">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تذكر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تطبيق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147173">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عدد الأهداف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 </a:t>
                      </a:r>
                      <a:r>
                        <a:rPr lang="ar-SA" sz="1100" dirty="0" smtClean="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smtClean="0">
                          <a:effectLst/>
                        </a:rPr>
                        <a:t>1</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dirty="0" smtClean="0">
                          <a:effectLst/>
                        </a:rPr>
                        <a:t>1</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dirty="0" smtClean="0">
                          <a:effectLst/>
                        </a:rPr>
                        <a:t>4</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454905">
                <a:tc gridSpan="4">
                  <a:txBody>
                    <a:bodyPr/>
                    <a:lstStyle/>
                    <a:p>
                      <a:pPr algn="r" rtl="1">
                        <a:lnSpc>
                          <a:spcPct val="107000"/>
                        </a:lnSpc>
                        <a:spcAft>
                          <a:spcPts val="0"/>
                        </a:spcAft>
                      </a:pPr>
                      <a:r>
                        <a:rPr lang="ar-SA" sz="1100" dirty="0">
                          <a:effectLst/>
                        </a:rPr>
                        <a:t>الواجب: حل أسئلة الدرس.</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100" dirty="0">
                          <a:effectLst/>
                        </a:rPr>
                        <a:t>استخرجي </a:t>
                      </a:r>
                      <a:r>
                        <a:rPr lang="ar-SA" sz="1100" dirty="0" smtClean="0">
                          <a:effectLst/>
                        </a:rPr>
                        <a:t>من سورة</a:t>
                      </a:r>
                      <a:r>
                        <a:rPr lang="ar-SA" sz="1100" baseline="0" dirty="0" smtClean="0">
                          <a:effectLst/>
                        </a:rPr>
                        <a:t> الإنسان.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515835">
                <a:tc gridSpan="15">
                  <a:txBody>
                    <a:bodyPr/>
                    <a:lstStyle/>
                    <a:p>
                      <a:pPr algn="r" rtl="1">
                        <a:lnSpc>
                          <a:spcPct val="107000"/>
                        </a:lnSpc>
                        <a:spcAft>
                          <a:spcPts val="0"/>
                        </a:spcAft>
                      </a:pPr>
                      <a:r>
                        <a:rPr lang="ar-SA" sz="1100" dirty="0" smtClean="0">
                          <a:effectLst/>
                        </a:rPr>
                        <a:t>ملاحظات بعد إلقاء الدرس:</a:t>
                      </a:r>
                    </a:p>
                    <a:p>
                      <a:pPr algn="r" rtl="1">
                        <a:lnSpc>
                          <a:spcPct val="107000"/>
                        </a:lnSpc>
                        <a:spcAft>
                          <a:spcPts val="0"/>
                        </a:spcAft>
                      </a:pPr>
                      <a:r>
                        <a:rPr lang="ar-SA" sz="1100" dirty="0" smtClean="0">
                          <a:effectLst/>
                        </a:rPr>
                        <a:t>...................................................................................................................................................................................................................................................................</a:t>
                      </a:r>
                      <a:endParaRPr lang="en-US" sz="1100" dirty="0" smtClean="0">
                        <a:effectLst/>
                      </a:endParaRPr>
                    </a:p>
                    <a:p>
                      <a:pPr algn="r" rtl="1">
                        <a:lnSpc>
                          <a:spcPct val="107000"/>
                        </a:lnSpc>
                        <a:spcAft>
                          <a:spcPts val="0"/>
                        </a:spcAft>
                      </a:pPr>
                      <a:r>
                        <a:rPr lang="ar-SA" sz="1100" dirty="0" smtClean="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93055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DELL\Desktop\صور\428934286_236331.jpg"/>
          <p:cNvPicPr/>
          <p:nvPr/>
        </p:nvPicPr>
        <p:blipFill>
          <a:blip r:embed="rId2">
            <a:extLst>
              <a:ext uri="{28A0092B-C50C-407E-A947-70E740481C1C}">
                <a14:useLocalDpi xmlns:a14="http://schemas.microsoft.com/office/drawing/2010/main" val="0"/>
              </a:ext>
            </a:extLst>
          </a:blip>
          <a:srcRect/>
          <a:stretch>
            <a:fillRect/>
          </a:stretch>
        </p:blipFill>
        <p:spPr bwMode="auto">
          <a:xfrm>
            <a:off x="582931" y="457200"/>
            <a:ext cx="11235690" cy="1257300"/>
          </a:xfrm>
          <a:prstGeom prst="rect">
            <a:avLst/>
          </a:prstGeom>
          <a:noFill/>
          <a:ln>
            <a:noFill/>
          </a:ln>
        </p:spPr>
      </p:pic>
      <p:sp>
        <p:nvSpPr>
          <p:cNvPr id="5" name="مربع نص 104"/>
          <p:cNvSpPr txBox="1"/>
          <p:nvPr/>
        </p:nvSpPr>
        <p:spPr>
          <a:xfrm>
            <a:off x="2948941" y="790575"/>
            <a:ext cx="3120390" cy="590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2800" b="1">
                <a:solidFill>
                  <a:srgbClr val="FF0066"/>
                </a:solidFill>
                <a:effectLst/>
                <a:ea typeface="Calibri" panose="020F0502020204030204" pitchFamily="34" charset="0"/>
                <a:cs typeface="Arial" panose="020B0604020202020204" pitchFamily="34" charset="0"/>
              </a:rPr>
              <a:t>بيانات المعلمة</a:t>
            </a:r>
            <a:endParaRPr lang="en-US" sz="1100">
              <a:effectLst/>
              <a:ea typeface="Calibri" panose="020F0502020204030204" pitchFamily="34" charset="0"/>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1581138348"/>
              </p:ext>
            </p:extLst>
          </p:nvPr>
        </p:nvGraphicFramePr>
        <p:xfrm>
          <a:off x="582932" y="1825619"/>
          <a:ext cx="11121388" cy="3841120"/>
        </p:xfrm>
        <a:graphic>
          <a:graphicData uri="http://schemas.openxmlformats.org/drawingml/2006/table">
            <a:tbl>
              <a:tblPr rtl="1" firstRow="1" firstCol="1" bandRow="1">
                <a:tableStyleId>{5DA37D80-6434-44D0-A028-1B22A696006F}</a:tableStyleId>
              </a:tblPr>
              <a:tblGrid>
                <a:gridCol w="579119"/>
                <a:gridCol w="1969771"/>
                <a:gridCol w="8572498"/>
              </a:tblGrid>
              <a:tr h="129858">
                <a:tc>
                  <a:txBody>
                    <a:bodyPr/>
                    <a:lstStyle/>
                    <a:p>
                      <a:pPr algn="r" rtl="1">
                        <a:lnSpc>
                          <a:spcPct val="107000"/>
                        </a:lnSpc>
                        <a:spcAft>
                          <a:spcPts val="0"/>
                        </a:spcAft>
                      </a:pPr>
                      <a:r>
                        <a:rPr lang="ar-SA" sz="1400" dirty="0">
                          <a:effectLst/>
                        </a:rPr>
                        <a:t>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dirty="0">
                          <a:effectLst/>
                        </a:rPr>
                        <a:t>اسم المعلمة: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dirty="0">
                          <a:effectLst/>
                        </a:rPr>
                        <a:t>هيفاء حزام صالح قائد قرعة.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المؤهل</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ماجستير/ جامعة الأندلس.</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الخبرات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تدريس/ إدارة/ إقامة دورات.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سنوات الخبرة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smtClean="0">
                          <a:effectLst/>
                        </a:rPr>
                        <a:t>6</a:t>
                      </a:r>
                      <a:r>
                        <a:rPr lang="ar-SA" sz="1400" b="1" baseline="0" dirty="0" smtClean="0">
                          <a:effectLst/>
                        </a:rPr>
                        <a:t> أعوام</a:t>
                      </a:r>
                      <a:r>
                        <a:rPr lang="ar-SA" sz="1400" b="1" dirty="0" smtClean="0">
                          <a:effectLst/>
                        </a:rPr>
                        <a:t> تدريس/ عامان إشراف/ عام وكيلة.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أماكن العمل سابقا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err="1" smtClean="0">
                          <a:effectLst/>
                        </a:rPr>
                        <a:t>النزيلي</a:t>
                      </a:r>
                      <a:r>
                        <a:rPr lang="ar-SA" sz="1400" b="1" dirty="0" smtClean="0">
                          <a:effectLst/>
                        </a:rPr>
                        <a:t> 22 مايو/ النور الباسم/ الثقافية </a:t>
                      </a:r>
                      <a:r>
                        <a:rPr lang="ar-SA" sz="1400" b="1" dirty="0" err="1" smtClean="0">
                          <a:effectLst/>
                        </a:rPr>
                        <a:t>الرئدة</a:t>
                      </a:r>
                      <a:r>
                        <a:rPr lang="ar-SA" sz="1400" b="1" dirty="0" smtClean="0">
                          <a:effectLst/>
                        </a:rPr>
                        <a:t>/</a:t>
                      </a:r>
                      <a:r>
                        <a:rPr lang="ar-SA" sz="1400" b="1" baseline="0" dirty="0" smtClean="0">
                          <a:effectLst/>
                        </a:rPr>
                        <a:t> مؤسسة الرحمة للأيتام/ مؤسسة مناه العلا/ جيل الرسالة المركز/ جيل الرسالة الفرع.</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الهواية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smtClean="0">
                          <a:effectLst/>
                        </a:rPr>
                        <a:t>القراءة،</a:t>
                      </a:r>
                      <a:r>
                        <a:rPr lang="ar-SA" sz="1400" b="1" baseline="0" dirty="0" smtClean="0">
                          <a:effectLst/>
                        </a:rPr>
                        <a:t> الكتابة.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المهارات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r>
                        <a:rPr lang="ar-SA" sz="1400" b="1" dirty="0" smtClean="0">
                          <a:effectLst/>
                        </a:rPr>
                        <a:t>الإلقاء/ بعض الأعمال اليدوية/</a:t>
                      </a:r>
                      <a:r>
                        <a:rPr lang="ar-SA" sz="1400" b="1" baseline="0" dirty="0" smtClean="0">
                          <a:effectLst/>
                        </a:rPr>
                        <a:t> الرسم/ الخط/ الطبخ.</a:t>
                      </a:r>
                      <a:endParaRPr lang="ar-SA" sz="1400" b="1" dirty="0" smtClean="0">
                        <a:effectLst/>
                      </a:endParaRPr>
                    </a:p>
                  </a:txBody>
                  <a:tcPr marL="20335" marR="20335" marT="0" marB="0"/>
                </a:tc>
              </a:tr>
              <a:tr h="129858">
                <a:tc>
                  <a:txBody>
                    <a:bodyPr/>
                    <a:lstStyle/>
                    <a:p>
                      <a:pPr algn="r" rtl="1">
                        <a:lnSpc>
                          <a:spcPct val="107000"/>
                        </a:lnSpc>
                        <a:spcAft>
                          <a:spcPts val="0"/>
                        </a:spcAft>
                      </a:pPr>
                      <a:r>
                        <a:rPr lang="ar-SA"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129858">
                <a:tc>
                  <a:txBody>
                    <a:bodyPr/>
                    <a:lstStyle/>
                    <a:p>
                      <a:pPr algn="r" rtl="1">
                        <a:lnSpc>
                          <a:spcPct val="107000"/>
                        </a:lnSpc>
                        <a:spcAft>
                          <a:spcPts val="0"/>
                        </a:spcAft>
                      </a:pPr>
                      <a:r>
                        <a:rPr lang="ar-SA" sz="1400">
                          <a:effectLst/>
                        </a:rPr>
                        <a:t>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259715">
                <a:tc>
                  <a:txBody>
                    <a:bodyPr/>
                    <a:lstStyle/>
                    <a:p>
                      <a:pPr algn="r" rtl="1">
                        <a:lnSpc>
                          <a:spcPct val="107000"/>
                        </a:lnSpc>
                        <a:spcAft>
                          <a:spcPts val="0"/>
                        </a:spcAft>
                      </a:pPr>
                      <a:r>
                        <a:rPr lang="ar-SA" sz="1400">
                          <a:effectLst/>
                        </a:rPr>
                        <a:t>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259715">
                <a:tc>
                  <a:txBody>
                    <a:bodyPr/>
                    <a:lstStyle/>
                    <a:p>
                      <a:pPr algn="r" rtl="1">
                        <a:lnSpc>
                          <a:spcPct val="107000"/>
                        </a:lnSpc>
                        <a:spcAft>
                          <a:spcPts val="0"/>
                        </a:spcAft>
                      </a:pPr>
                      <a:r>
                        <a:rPr lang="ar-SA" sz="1400">
                          <a:effectLst/>
                        </a:rPr>
                        <a:t>11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259715">
                <a:tc>
                  <a:txBody>
                    <a:bodyPr/>
                    <a:lstStyle/>
                    <a:p>
                      <a:pPr algn="r" rtl="1">
                        <a:lnSpc>
                          <a:spcPct val="107000"/>
                        </a:lnSpc>
                        <a:spcAft>
                          <a:spcPts val="0"/>
                        </a:spcAft>
                      </a:pPr>
                      <a:r>
                        <a:rPr lang="ar-SA" sz="1400">
                          <a:effectLst/>
                        </a:rPr>
                        <a:t>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259715">
                <a:tc>
                  <a:txBody>
                    <a:bodyPr/>
                    <a:lstStyle/>
                    <a:p>
                      <a:pPr algn="r" rtl="1">
                        <a:lnSpc>
                          <a:spcPct val="107000"/>
                        </a:lnSpc>
                        <a:spcAft>
                          <a:spcPts val="0"/>
                        </a:spcAft>
                      </a:pPr>
                      <a:r>
                        <a:rPr lang="ar-SA" sz="1400">
                          <a:effectLst/>
                        </a:rPr>
                        <a:t>13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259715">
                <a:tc>
                  <a:txBody>
                    <a:bodyPr/>
                    <a:lstStyle/>
                    <a:p>
                      <a:pPr algn="r" rtl="1">
                        <a:lnSpc>
                          <a:spcPct val="107000"/>
                        </a:lnSpc>
                        <a:spcAft>
                          <a:spcPts val="0"/>
                        </a:spcAft>
                      </a:pPr>
                      <a:r>
                        <a:rPr lang="ar-SA" sz="1400">
                          <a:effectLst/>
                        </a:rPr>
                        <a:t>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r h="259715">
                <a:tc>
                  <a:txBody>
                    <a:bodyPr/>
                    <a:lstStyle/>
                    <a:p>
                      <a:pPr algn="r" rtl="1">
                        <a:lnSpc>
                          <a:spcPct val="107000"/>
                        </a:lnSpc>
                        <a:spcAft>
                          <a:spcPts val="0"/>
                        </a:spcAft>
                      </a:pPr>
                      <a:r>
                        <a:rPr lang="ar-SA" sz="1400">
                          <a:effectLst/>
                        </a:rPr>
                        <a:t>15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c>
                  <a:txBody>
                    <a:bodyPr/>
                    <a:lstStyle/>
                    <a:p>
                      <a:pPr algn="r" rtl="1">
                        <a:lnSpc>
                          <a:spcPct val="107000"/>
                        </a:lnSpc>
                        <a:spcAft>
                          <a:spcPts val="0"/>
                        </a:spcAft>
                      </a:pPr>
                      <a:r>
                        <a:rPr lang="ar-SA"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0335" marR="20335" marT="0" marB="0"/>
                </a:tc>
              </a:tr>
            </a:tbl>
          </a:graphicData>
        </a:graphic>
      </p:graphicFrame>
    </p:spTree>
    <p:extLst>
      <p:ext uri="{BB962C8B-B14F-4D97-AF65-F5344CB8AC3E}">
        <p14:creationId xmlns:p14="http://schemas.microsoft.com/office/powerpoint/2010/main" val="4109814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251460" y="288607"/>
            <a:ext cx="11704319" cy="1343025"/>
          </a:xfrm>
          <a:prstGeom prst="rect">
            <a:avLst/>
          </a:prstGeom>
          <a:noFill/>
          <a:ln>
            <a:noFill/>
          </a:ln>
        </p:spPr>
      </p:pic>
      <p:sp>
        <p:nvSpPr>
          <p:cNvPr id="5" name="مربع نص 39"/>
          <p:cNvSpPr txBox="1"/>
          <p:nvPr/>
        </p:nvSpPr>
        <p:spPr>
          <a:xfrm>
            <a:off x="179704" y="1760220"/>
            <a:ext cx="11718925" cy="491871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endParaRPr lang="en-US" sz="1000" dirty="0">
              <a:effectLst/>
              <a:ea typeface="Calibri" panose="020F0502020204030204" pitchFamily="34" charset="0"/>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2322997873"/>
              </p:ext>
            </p:extLst>
          </p:nvPr>
        </p:nvGraphicFramePr>
        <p:xfrm>
          <a:off x="658906" y="2104711"/>
          <a:ext cx="10865224" cy="4282644"/>
        </p:xfrm>
        <a:graphic>
          <a:graphicData uri="http://schemas.openxmlformats.org/drawingml/2006/table">
            <a:tbl>
              <a:tblPr rtl="1" firstRow="1" bandRow="1">
                <a:tableStyleId>{5DA37D80-6434-44D0-A028-1B22A696006F}</a:tableStyleId>
              </a:tblPr>
              <a:tblGrid>
                <a:gridCol w="1322203"/>
                <a:gridCol w="9543021"/>
              </a:tblGrid>
              <a:tr h="1070661">
                <a:tc>
                  <a:txBody>
                    <a:bodyPr/>
                    <a:lstStyle/>
                    <a:p>
                      <a:pPr rtl="1"/>
                      <a:r>
                        <a:rPr lang="ar-SA" sz="3200" b="1" dirty="0" smtClean="0"/>
                        <a:t>الأولى:</a:t>
                      </a:r>
                      <a:endParaRPr lang="ar-SA" sz="3200" b="1" dirty="0"/>
                    </a:p>
                  </a:txBody>
                  <a:tcPr/>
                </a:tc>
                <a:tc>
                  <a:txBody>
                    <a:bodyPr/>
                    <a:lstStyle/>
                    <a:p>
                      <a:pPr rtl="1"/>
                      <a:r>
                        <a:rPr lang="ar-SA" sz="3200" b="1" dirty="0" smtClean="0"/>
                        <a:t>الصف</a:t>
                      </a:r>
                      <a:r>
                        <a:rPr lang="ar-SA" sz="3200" b="1" baseline="0" dirty="0" smtClean="0"/>
                        <a:t> الثامن تم تحضير درس الإملاء.</a:t>
                      </a:r>
                      <a:endParaRPr lang="ar-SA" sz="3200" b="1" dirty="0"/>
                    </a:p>
                  </a:txBody>
                  <a:tcPr/>
                </a:tc>
              </a:tr>
              <a:tr h="1070661">
                <a:tc>
                  <a:txBody>
                    <a:bodyPr/>
                    <a:lstStyle/>
                    <a:p>
                      <a:pPr rtl="1"/>
                      <a:r>
                        <a:rPr lang="ar-SA" sz="3200" b="1" dirty="0" smtClean="0"/>
                        <a:t>الثانية</a:t>
                      </a:r>
                      <a:endParaRPr lang="ar-SA" sz="3200" b="1" dirty="0"/>
                    </a:p>
                  </a:txBody>
                  <a:tcPr/>
                </a:tc>
                <a:tc>
                  <a:txBody>
                    <a:bodyPr/>
                    <a:lstStyle/>
                    <a:p>
                      <a:pPr rtl="1"/>
                      <a:r>
                        <a:rPr lang="ar-SA" sz="3200" b="1" baseline="0" dirty="0" smtClean="0"/>
                        <a:t>سادس (ب).</a:t>
                      </a:r>
                      <a:endParaRPr lang="ar-SA" sz="3200" b="1" dirty="0"/>
                    </a:p>
                  </a:txBody>
                  <a:tcPr/>
                </a:tc>
              </a:tr>
              <a:tr h="1070661">
                <a:tc>
                  <a:txBody>
                    <a:bodyPr/>
                    <a:lstStyle/>
                    <a:p>
                      <a:pPr rtl="1"/>
                      <a:r>
                        <a:rPr lang="ar-SA" sz="3200" b="1" dirty="0" smtClean="0"/>
                        <a:t>الثالثة</a:t>
                      </a:r>
                      <a:endParaRPr lang="ar-SA" sz="3200" b="1" dirty="0"/>
                    </a:p>
                  </a:txBody>
                  <a:tcPr/>
                </a:tc>
                <a:tc>
                  <a:txBody>
                    <a:bodyPr/>
                    <a:lstStyle/>
                    <a:p>
                      <a:pPr rtl="1"/>
                      <a:r>
                        <a:rPr lang="ar-SA" sz="3200" b="1" dirty="0" smtClean="0"/>
                        <a:t>ثامن</a:t>
                      </a:r>
                      <a:r>
                        <a:rPr lang="ar-SA" sz="3200" b="1" baseline="0" dirty="0" smtClean="0"/>
                        <a:t> (ب) حل تطبيقات الكتاب</a:t>
                      </a:r>
                      <a:endParaRPr lang="ar-SA" sz="3200" b="1" dirty="0"/>
                    </a:p>
                  </a:txBody>
                  <a:tcPr/>
                </a:tc>
              </a:tr>
              <a:tr h="1070661">
                <a:tc>
                  <a:txBody>
                    <a:bodyPr/>
                    <a:lstStyle/>
                    <a:p>
                      <a:pPr rtl="1"/>
                      <a:r>
                        <a:rPr lang="ar-SA" sz="3200" b="1" dirty="0" smtClean="0"/>
                        <a:t>الرابعة</a:t>
                      </a:r>
                      <a:endParaRPr lang="ar-SA" sz="3200" b="1" dirty="0"/>
                    </a:p>
                  </a:txBody>
                  <a:tcPr/>
                </a:tc>
                <a:tc>
                  <a:txBody>
                    <a:bodyPr/>
                    <a:lstStyle/>
                    <a:p>
                      <a:pPr rtl="1"/>
                      <a:r>
                        <a:rPr lang="ar-SA" sz="3200" b="1" dirty="0" smtClean="0"/>
                        <a:t>10 (ب) استكمال</a:t>
                      </a:r>
                      <a:r>
                        <a:rPr lang="ar-SA" sz="3200" b="1" baseline="0" dirty="0" smtClean="0"/>
                        <a:t> درس النحو محضر </a:t>
                      </a:r>
                      <a:r>
                        <a:rPr lang="ar-SA" sz="3200" b="1" baseline="0" smtClean="0"/>
                        <a:t>من الأمس.</a:t>
                      </a:r>
                    </a:p>
                    <a:p>
                      <a:pPr rtl="1"/>
                      <a:endParaRPr lang="ar-SA" sz="3200" b="1" dirty="0"/>
                    </a:p>
                  </a:txBody>
                  <a:tcPr/>
                </a:tc>
              </a:tr>
            </a:tbl>
          </a:graphicData>
        </a:graphic>
      </p:graphicFrame>
      <p:sp>
        <p:nvSpPr>
          <p:cNvPr id="7" name="مربع نص 35"/>
          <p:cNvSpPr txBox="1"/>
          <p:nvPr/>
        </p:nvSpPr>
        <p:spPr>
          <a:xfrm>
            <a:off x="3417569" y="691515"/>
            <a:ext cx="5372100" cy="723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800" b="1" dirty="0" smtClean="0">
                <a:ea typeface="Calibri" panose="020F0502020204030204" pitchFamily="34" charset="0"/>
                <a:cs typeface="Arial" panose="020B0604020202020204" pitchFamily="34" charset="0"/>
              </a:rPr>
              <a:t>حصص يوم الأربعاء.</a:t>
            </a:r>
            <a:endParaRPr lang="en-US" sz="1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360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0852" y="27432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773435790"/>
              </p:ext>
            </p:extLst>
          </p:nvPr>
        </p:nvGraphicFramePr>
        <p:xfrm>
          <a:off x="478041" y="514215"/>
          <a:ext cx="11041380" cy="561550"/>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350116">
                <a:tc>
                  <a:txBody>
                    <a:bodyPr/>
                    <a:lstStyle/>
                    <a:p>
                      <a:pPr algn="ctr" rtl="1">
                        <a:lnSpc>
                          <a:spcPct val="107000"/>
                        </a:lnSpc>
                        <a:spcAft>
                          <a:spcPts val="0"/>
                        </a:spcAft>
                      </a:pPr>
                      <a:r>
                        <a:rPr lang="ar-SA" sz="1100" dirty="0" smtClean="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11434">
                <a:tc>
                  <a:txBody>
                    <a:bodyPr/>
                    <a:lstStyle/>
                    <a:p>
                      <a:pPr algn="ctr" rtl="1">
                        <a:lnSpc>
                          <a:spcPct val="107000"/>
                        </a:lnSpc>
                        <a:spcAft>
                          <a:spcPts val="0"/>
                        </a:spcAft>
                      </a:pPr>
                      <a:r>
                        <a:rPr lang="ar-SA" sz="1100" b="1" dirty="0" smtClean="0">
                          <a:effectLst/>
                          <a:latin typeface="+mn-lt"/>
                          <a:ea typeface="+mn-ea"/>
                          <a:cs typeface="+mn-cs"/>
                        </a:rPr>
                        <a:t>بلاغة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b="0" dirty="0" smtClean="0">
                          <a:effectLst/>
                          <a:latin typeface="+mn-lt"/>
                          <a:ea typeface="+mn-ea"/>
                          <a:cs typeface="+mn-cs"/>
                        </a:rPr>
                        <a:t>مقدمة</a:t>
                      </a:r>
                      <a:r>
                        <a:rPr lang="ar-SA" sz="1100" b="0" baseline="0" dirty="0" smtClean="0">
                          <a:effectLst/>
                          <a:latin typeface="+mn-lt"/>
                          <a:ea typeface="+mn-ea"/>
                          <a:cs typeface="+mn-cs"/>
                        </a:rPr>
                        <a:t> في الفصاحة والبلاغة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السبت</a:t>
                      </a:r>
                      <a:r>
                        <a:rPr lang="ar-SA" sz="1100" baseline="0" dirty="0" smtClean="0">
                          <a:effectLst/>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عاشر 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b="1" dirty="0" smtClean="0">
                          <a:effectLst/>
                          <a:latin typeface="Calibri" panose="020F0502020204030204" pitchFamily="34" charset="0"/>
                          <a:ea typeface="Calibri" panose="020F0502020204030204" pitchFamily="34" charset="0"/>
                          <a:cs typeface="Arial" panose="020B0604020202020204" pitchFamily="34" charset="0"/>
                        </a:rPr>
                        <a:t>2،3</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523762" y="1205529"/>
            <a:ext cx="11098530" cy="307777"/>
          </a:xfrm>
          <a:prstGeom prst="rect">
            <a:avLst/>
          </a:prstGeom>
          <a:noFill/>
        </p:spPr>
        <p:txBody>
          <a:bodyPr wrap="square" rtlCol="1">
            <a:spAutoFit/>
          </a:bodyPr>
          <a:lstStyle/>
          <a:p>
            <a:r>
              <a:rPr lang="ar-SA" sz="1400" b="1" dirty="0"/>
              <a:t>التمهيــــــد: </a:t>
            </a:r>
            <a:r>
              <a:rPr lang="ar-SA" sz="1400" b="1" dirty="0" smtClean="0"/>
              <a:t>مقطع عن حقوق الجار.</a:t>
            </a:r>
            <a:endParaRPr lang="en-US" sz="1400" dirty="0"/>
          </a:p>
        </p:txBody>
      </p:sp>
      <p:graphicFrame>
        <p:nvGraphicFramePr>
          <p:cNvPr id="8" name="جدول 7"/>
          <p:cNvGraphicFramePr>
            <a:graphicFrameLocks noGrp="1"/>
          </p:cNvGraphicFramePr>
          <p:nvPr>
            <p:extLst>
              <p:ext uri="{D42A27DB-BD31-4B8C-83A1-F6EECF244321}">
                <p14:modId xmlns:p14="http://schemas.microsoft.com/office/powerpoint/2010/main" val="2775299417"/>
              </p:ext>
            </p:extLst>
          </p:nvPr>
        </p:nvGraphicFramePr>
        <p:xfrm>
          <a:off x="346793" y="5184168"/>
          <a:ext cx="11513512" cy="1189457"/>
        </p:xfrm>
        <a:graphic>
          <a:graphicData uri="http://schemas.openxmlformats.org/drawingml/2006/table">
            <a:tbl>
              <a:tblPr rtl="1" firstRow="1" bandRow="1">
                <a:tableStyleId>{5DA37D80-6434-44D0-A028-1B22A696006F}</a:tableStyleId>
              </a:tblPr>
              <a:tblGrid>
                <a:gridCol w="241882"/>
                <a:gridCol w="751442"/>
                <a:gridCol w="751442"/>
                <a:gridCol w="751442"/>
                <a:gridCol w="751442"/>
                <a:gridCol w="751442"/>
                <a:gridCol w="751442"/>
                <a:gridCol w="751442"/>
                <a:gridCol w="751442"/>
                <a:gridCol w="751442"/>
                <a:gridCol w="751442"/>
                <a:gridCol w="751442"/>
                <a:gridCol w="751442"/>
                <a:gridCol w="751442"/>
                <a:gridCol w="751442"/>
                <a:gridCol w="751442"/>
              </a:tblGrid>
              <a:tr h="135392">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276199">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dirty="0">
                          <a:effectLst/>
                        </a:rPr>
                        <a:t>عدد الأهداف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latin typeface="+mn-lt"/>
                          <a:ea typeface="+mn-ea"/>
                          <a:cs typeface="+mn-cs"/>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2</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3</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smtClean="0">
                          <a:effectLst/>
                        </a:rPr>
                        <a:t>1</a:t>
                      </a:r>
                      <a:r>
                        <a:rPr lang="ar-SA" sz="110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572406">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4005462276"/>
              </p:ext>
            </p:extLst>
          </p:nvPr>
        </p:nvGraphicFramePr>
        <p:xfrm>
          <a:off x="348951" y="1513306"/>
          <a:ext cx="11430002" cy="3554386"/>
        </p:xfrm>
        <a:graphic>
          <a:graphicData uri="http://schemas.openxmlformats.org/drawingml/2006/table">
            <a:tbl>
              <a:tblPr rtl="1" firstRow="1" firstCol="1" bandRow="1">
                <a:tableStyleId>{5DA37D80-6434-44D0-A028-1B22A696006F}</a:tableStyleId>
              </a:tblPr>
              <a:tblGrid>
                <a:gridCol w="972766"/>
                <a:gridCol w="807316"/>
                <a:gridCol w="3715648"/>
                <a:gridCol w="850506"/>
                <a:gridCol w="864459"/>
                <a:gridCol w="972766"/>
                <a:gridCol w="849842"/>
                <a:gridCol w="849842"/>
                <a:gridCol w="893695"/>
                <a:gridCol w="653162"/>
              </a:tblGrid>
              <a:tr h="308109">
                <a:tc rowSpan="2">
                  <a:txBody>
                    <a:bodyPr/>
                    <a:lstStyle/>
                    <a:p>
                      <a:pPr algn="r" rtl="1">
                        <a:lnSpc>
                          <a:spcPct val="107000"/>
                        </a:lnSpc>
                        <a:spcAft>
                          <a:spcPts val="0"/>
                        </a:spcAft>
                      </a:pPr>
                      <a:r>
                        <a:rPr lang="ar-SA" sz="1300"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 </a:t>
                      </a:r>
                      <a:endParaRPr lang="en-US" sz="1000" dirty="0">
                        <a:effectLst/>
                      </a:endParaRPr>
                    </a:p>
                    <a:p>
                      <a:pPr algn="ctr" rtl="1">
                        <a:lnSpc>
                          <a:spcPct val="107000"/>
                        </a:lnSpc>
                        <a:spcAft>
                          <a:spcPts val="0"/>
                        </a:spcAft>
                      </a:pPr>
                      <a:r>
                        <a:rPr lang="ar-SA" sz="1300" dirty="0">
                          <a:effectLst/>
                        </a:rPr>
                        <a:t>الأهداف السلوكية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r" rtl="1">
                        <a:lnSpc>
                          <a:spcPct val="107000"/>
                        </a:lnSpc>
                        <a:spcAft>
                          <a:spcPts val="0"/>
                        </a:spcAft>
                      </a:pPr>
                      <a:r>
                        <a:rPr lang="ar-SA" sz="1300">
                          <a:effectLst/>
                        </a:rPr>
                        <a:t> </a:t>
                      </a:r>
                      <a:endParaRPr lang="en-US" sz="1000">
                        <a:effectLst/>
                      </a:endParaRPr>
                    </a:p>
                    <a:p>
                      <a:pPr algn="r" rtl="1">
                        <a:lnSpc>
                          <a:spcPct val="107000"/>
                        </a:lnSpc>
                        <a:spcAft>
                          <a:spcPts val="0"/>
                        </a:spcAft>
                      </a:pPr>
                      <a:r>
                        <a:rPr lang="ar-SA" sz="1300">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 </a:t>
                      </a:r>
                      <a:endParaRPr lang="en-US" sz="1000">
                        <a:effectLst/>
                      </a:endParaRPr>
                    </a:p>
                    <a:p>
                      <a:pPr algn="ctr" rtl="1">
                        <a:lnSpc>
                          <a:spcPct val="107000"/>
                        </a:lnSpc>
                        <a:spcAft>
                          <a:spcPts val="0"/>
                        </a:spcAft>
                      </a:pPr>
                      <a:r>
                        <a:rPr lang="ar-SA" sz="1300">
                          <a:effectLst/>
                        </a:rPr>
                        <a:t>المستوى</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gridSpan="2">
                  <a:txBody>
                    <a:bodyPr/>
                    <a:lstStyle/>
                    <a:p>
                      <a:pPr algn="ctr" rtl="1">
                        <a:lnSpc>
                          <a:spcPct val="107000"/>
                        </a:lnSpc>
                        <a:spcAft>
                          <a:spcPts val="0"/>
                        </a:spcAft>
                      </a:pPr>
                      <a:r>
                        <a:rPr lang="ar-SA" sz="1300">
                          <a:effectLst/>
                        </a:rPr>
                        <a:t>دور المعلم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hMerge="1">
                  <a:txBody>
                    <a:bodyPr/>
                    <a:lstStyle/>
                    <a:p>
                      <a:pPr rtl="1"/>
                      <a:endParaRPr lang="ar-SA"/>
                    </a:p>
                  </a:txBody>
                  <a:tcPr/>
                </a:tc>
                <a:tc>
                  <a:txBody>
                    <a:bodyPr/>
                    <a:lstStyle/>
                    <a:p>
                      <a:pPr algn="r" rtl="1">
                        <a:lnSpc>
                          <a:spcPct val="107000"/>
                        </a:lnSpc>
                        <a:spcAft>
                          <a:spcPts val="0"/>
                        </a:spcAft>
                      </a:pPr>
                      <a:r>
                        <a:rPr lang="ar-SA" sz="1300">
                          <a:effectLst/>
                        </a:rPr>
                        <a:t>دور المتعلم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الزمن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0810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300">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r>
              <a:tr h="528242">
                <a:tc>
                  <a:txBody>
                    <a:bodyPr/>
                    <a:lstStyle/>
                    <a:p>
                      <a:pPr algn="r" rtl="1">
                        <a:lnSpc>
                          <a:spcPct val="107000"/>
                        </a:lnSpc>
                        <a:spcAft>
                          <a:spcPts val="0"/>
                        </a:spcAft>
                      </a:pPr>
                      <a:r>
                        <a:rPr lang="ar-SA" sz="1400">
                          <a:effectLst/>
                        </a:rPr>
                        <a:t>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 مهارة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smtClean="0">
                          <a:effectLst/>
                        </a:rPr>
                        <a:t>أن</a:t>
                      </a:r>
                      <a:r>
                        <a:rPr lang="ar-SA" sz="1400" baseline="0" dirty="0" smtClean="0">
                          <a:effectLst/>
                        </a:rPr>
                        <a:t> تطبق الطالبة أمثلة من حياتها اليومية على الفصاحة والبلاغة.</a:t>
                      </a:r>
                      <a:r>
                        <a:rPr lang="ar-SA" sz="14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العرض، التعليم النشط،</a:t>
                      </a:r>
                      <a:endParaRPr lang="en-US" sz="1000">
                        <a:effectLst/>
                      </a:endParaRPr>
                    </a:p>
                    <a:p>
                      <a:pPr algn="r" rtl="1">
                        <a:lnSpc>
                          <a:spcPct val="107000"/>
                        </a:lnSpc>
                        <a:spcAft>
                          <a:spcPts val="0"/>
                        </a:spcAft>
                      </a:pPr>
                      <a:r>
                        <a:rPr lang="ar-SA" sz="1400">
                          <a:effectLst/>
                        </a:rPr>
                        <a:t>الأقلام،</a:t>
                      </a:r>
                      <a:endParaRPr lang="en-US" sz="1000">
                        <a:effectLst/>
                      </a:endParaRPr>
                    </a:p>
                    <a:p>
                      <a:pPr algn="r" rtl="1">
                        <a:lnSpc>
                          <a:spcPct val="107000"/>
                        </a:lnSpc>
                        <a:spcAft>
                          <a:spcPts val="0"/>
                        </a:spcAft>
                      </a:pPr>
                      <a:r>
                        <a:rPr lang="ar-SA" sz="1400">
                          <a:effectLst/>
                        </a:rPr>
                        <a:t>الرصاص.</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dirty="0">
                          <a:effectLst/>
                        </a:rPr>
                        <a:t>صورة العنكبوت</a:t>
                      </a:r>
                      <a:endParaRPr lang="en-US" sz="1000" dirty="0">
                        <a:effectLst/>
                      </a:endParaRPr>
                    </a:p>
                    <a:p>
                      <a:pPr algn="r" rtl="1">
                        <a:lnSpc>
                          <a:spcPct val="107000"/>
                        </a:lnSpc>
                        <a:spcAft>
                          <a:spcPts val="0"/>
                        </a:spcAft>
                      </a:pPr>
                      <a:r>
                        <a:rPr lang="ar-SA" sz="1400" dirty="0">
                          <a:effectLst/>
                        </a:rPr>
                        <a:t>مكبر الصوت</a:t>
                      </a:r>
                      <a:endParaRPr lang="en-US" sz="1000" dirty="0">
                        <a:effectLst/>
                      </a:endParaRPr>
                    </a:p>
                    <a:p>
                      <a:pPr algn="r" rtl="1">
                        <a:lnSpc>
                          <a:spcPct val="107000"/>
                        </a:lnSpc>
                        <a:spcAft>
                          <a:spcPts val="0"/>
                        </a:spcAft>
                      </a:pPr>
                      <a:r>
                        <a:rPr lang="ar-SA" sz="1400" dirty="0">
                          <a:effectLst/>
                        </a:rPr>
                        <a:t>الجوال</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تحدي القراءة المعبرة.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حقائق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a:t>
                      </a:r>
                      <a:r>
                        <a:rPr lang="ar-SA" sz="1400" dirty="0" smtClean="0">
                          <a:effectLst/>
                        </a:rPr>
                        <a:t>تعرف</a:t>
                      </a:r>
                      <a:r>
                        <a:rPr lang="ar-SA" sz="1400" baseline="0" dirty="0" smtClean="0">
                          <a:effectLst/>
                        </a:rPr>
                        <a:t> الطالبة الفصاحة </a:t>
                      </a:r>
                      <a:r>
                        <a:rPr lang="ar-SA" sz="1400" baseline="0" dirty="0" err="1" smtClean="0">
                          <a:effectLst/>
                        </a:rPr>
                        <a:t>والبلاغة.ذاكرة</a:t>
                      </a:r>
                      <a:r>
                        <a:rPr lang="ar-SA" sz="1400" baseline="0" dirty="0" smtClean="0">
                          <a:effectLst/>
                        </a:rPr>
                        <a:t> الفروق بينهما</a:t>
                      </a:r>
                      <a:r>
                        <a:rPr lang="ar-SA" sz="14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أجيبي......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a:t>
                      </a:r>
                      <a:r>
                        <a:rPr lang="ar-SA" sz="1400" dirty="0" smtClean="0">
                          <a:effectLst/>
                        </a:rPr>
                        <a:t>تميز</a:t>
                      </a:r>
                      <a:r>
                        <a:rPr lang="ar-SA" sz="1400" baseline="0" dirty="0" smtClean="0">
                          <a:effectLst/>
                        </a:rPr>
                        <a:t> الطالبة بين الكلام البليغ والكلام الفصيح يما تسمع.</a:t>
                      </a:r>
                      <a:r>
                        <a:rPr lang="ar-SA" sz="14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تلخص الطالبة </a:t>
                      </a:r>
                      <a:r>
                        <a:rPr lang="ar-SA" sz="1400" dirty="0" smtClean="0">
                          <a:effectLst/>
                        </a:rPr>
                        <a:t>نشأة اللاغة في نقاط.</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تركيب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لخصي.....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5</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a:t>
                      </a:r>
                      <a:r>
                        <a:rPr lang="ar-SA" sz="1400" dirty="0" smtClean="0">
                          <a:effectLst/>
                        </a:rPr>
                        <a:t>تعدد</a:t>
                      </a:r>
                      <a:r>
                        <a:rPr lang="ar-SA" sz="1400" baseline="0" dirty="0" smtClean="0">
                          <a:effectLst/>
                        </a:rPr>
                        <a:t> الطالبة وظائف علم البلاغة بعلومها الثلاثة</a:t>
                      </a:r>
                      <a:r>
                        <a:rPr lang="ar-SA" sz="14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تحليل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اتجاه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تستشعر الطالبة </a:t>
                      </a:r>
                      <a:r>
                        <a:rPr lang="ar-SA" sz="1400" dirty="0" smtClean="0">
                          <a:effectLst/>
                        </a:rPr>
                        <a:t>عظمة</a:t>
                      </a:r>
                      <a:r>
                        <a:rPr lang="ar-SA" sz="1400" baseline="0" dirty="0" smtClean="0">
                          <a:effectLst/>
                        </a:rPr>
                        <a:t> لغتنا الجميلة</a:t>
                      </a:r>
                      <a:r>
                        <a:rPr lang="ar-SA" sz="1400" dirty="0" smtClean="0">
                          <a:effectLst/>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تنظيم قيمي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1400">
                          <a:effectLst/>
                        </a:rPr>
                        <a:t>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a:effectLst/>
                        </a:rPr>
                        <a:t>حقائق ومفاهيم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 الطالبة بعض تطبيقات الكتاب.</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bl>
          </a:graphicData>
        </a:graphic>
      </p:graphicFrame>
    </p:spTree>
    <p:extLst>
      <p:ext uri="{BB962C8B-B14F-4D97-AF65-F5344CB8AC3E}">
        <p14:creationId xmlns:p14="http://schemas.microsoft.com/office/powerpoint/2010/main" val="121463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0852" y="27432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3828232616"/>
              </p:ext>
            </p:extLst>
          </p:nvPr>
        </p:nvGraphicFramePr>
        <p:xfrm>
          <a:off x="478041" y="506412"/>
          <a:ext cx="11041380" cy="476438"/>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297050">
                <a:tc>
                  <a:txBody>
                    <a:bodyPr/>
                    <a:lstStyle/>
                    <a:p>
                      <a:pPr algn="ctr" rtl="1">
                        <a:lnSpc>
                          <a:spcPct val="107000"/>
                        </a:lnSpc>
                        <a:spcAft>
                          <a:spcPts val="0"/>
                        </a:spcAft>
                      </a:pPr>
                      <a:r>
                        <a:rPr lang="ar-SA" sz="1100" dirty="0" smtClean="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7786">
                <a:tc>
                  <a:txBody>
                    <a:bodyPr/>
                    <a:lstStyle/>
                    <a:p>
                      <a:pPr algn="ctr" rtl="1">
                        <a:lnSpc>
                          <a:spcPct val="107000"/>
                        </a:lnSpc>
                        <a:spcAft>
                          <a:spcPts val="0"/>
                        </a:spcAft>
                      </a:pPr>
                      <a:r>
                        <a:rPr lang="ar-SA" sz="1100" dirty="0" smtClean="0">
                          <a:effectLst/>
                        </a:rPr>
                        <a:t>قراءة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b="0" dirty="0" smtClean="0">
                          <a:effectLst/>
                          <a:latin typeface="+mn-lt"/>
                          <a:ea typeface="+mn-ea"/>
                          <a:cs typeface="+mn-cs"/>
                        </a:rPr>
                        <a:t>انظر</a:t>
                      </a:r>
                      <a:r>
                        <a:rPr lang="ar-SA" sz="1100" b="0" baseline="0" dirty="0" smtClean="0">
                          <a:effectLst/>
                          <a:latin typeface="+mn-lt"/>
                          <a:ea typeface="+mn-ea"/>
                          <a:cs typeface="+mn-cs"/>
                        </a:rPr>
                        <a:t> إلى طعامك</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الأحد</a:t>
                      </a:r>
                      <a:r>
                        <a:rPr lang="ar-SA" sz="1100" baseline="0" dirty="0" smtClean="0">
                          <a:effectLst/>
                        </a:rPr>
                        <a:t> والإثنين.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عاشر 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الرابعة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8/</a:t>
                      </a:r>
                      <a:r>
                        <a:rPr lang="ar-SA" sz="1100" baseline="0" dirty="0" smtClean="0">
                          <a:effectLst/>
                        </a:rPr>
                        <a:t> 3/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523762" y="1205529"/>
            <a:ext cx="11098530" cy="307777"/>
          </a:xfrm>
          <a:prstGeom prst="rect">
            <a:avLst/>
          </a:prstGeom>
          <a:noFill/>
        </p:spPr>
        <p:txBody>
          <a:bodyPr wrap="square" rtlCol="1">
            <a:spAutoFit/>
          </a:bodyPr>
          <a:lstStyle/>
          <a:p>
            <a:r>
              <a:rPr lang="ar-SA" sz="1400" b="1" dirty="0"/>
              <a:t>التمهيــــــد: </a:t>
            </a:r>
            <a:r>
              <a:rPr lang="ar-SA" sz="1400" b="1" dirty="0" smtClean="0"/>
              <a:t>مقطع آيات التفكر في الطعام، عرض أطعمة مع تفكر سريع فيها.</a:t>
            </a:r>
            <a:endParaRPr lang="en-US" sz="1400" dirty="0"/>
          </a:p>
        </p:txBody>
      </p:sp>
      <p:graphicFrame>
        <p:nvGraphicFramePr>
          <p:cNvPr id="8" name="جدول 7"/>
          <p:cNvGraphicFramePr>
            <a:graphicFrameLocks noGrp="1"/>
          </p:cNvGraphicFramePr>
          <p:nvPr>
            <p:extLst/>
          </p:nvPr>
        </p:nvGraphicFramePr>
        <p:xfrm>
          <a:off x="346793" y="5184168"/>
          <a:ext cx="11513512" cy="1189457"/>
        </p:xfrm>
        <a:graphic>
          <a:graphicData uri="http://schemas.openxmlformats.org/drawingml/2006/table">
            <a:tbl>
              <a:tblPr rtl="1" firstRow="1" bandRow="1">
                <a:tableStyleId>{5DA37D80-6434-44D0-A028-1B22A696006F}</a:tableStyleId>
              </a:tblPr>
              <a:tblGrid>
                <a:gridCol w="241882"/>
                <a:gridCol w="751442"/>
                <a:gridCol w="751442"/>
                <a:gridCol w="751442"/>
                <a:gridCol w="751442"/>
                <a:gridCol w="751442"/>
                <a:gridCol w="751442"/>
                <a:gridCol w="751442"/>
                <a:gridCol w="751442"/>
                <a:gridCol w="751442"/>
                <a:gridCol w="751442"/>
                <a:gridCol w="751442"/>
                <a:gridCol w="751442"/>
                <a:gridCol w="751442"/>
                <a:gridCol w="751442"/>
                <a:gridCol w="751442"/>
              </a:tblGrid>
              <a:tr h="135392">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276199">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dirty="0">
                          <a:effectLst/>
                        </a:rPr>
                        <a:t>عدد الأهداف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572406">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3163068295"/>
              </p:ext>
            </p:extLst>
          </p:nvPr>
        </p:nvGraphicFramePr>
        <p:xfrm>
          <a:off x="348951" y="1513306"/>
          <a:ext cx="11430002" cy="3658789"/>
        </p:xfrm>
        <a:graphic>
          <a:graphicData uri="http://schemas.openxmlformats.org/drawingml/2006/table">
            <a:tbl>
              <a:tblPr rtl="1" firstRow="1" firstCol="1" bandRow="1">
                <a:tableStyleId>{5DA37D80-6434-44D0-A028-1B22A696006F}</a:tableStyleId>
              </a:tblPr>
              <a:tblGrid>
                <a:gridCol w="972766"/>
                <a:gridCol w="807316"/>
                <a:gridCol w="3715648"/>
                <a:gridCol w="850506"/>
                <a:gridCol w="864459"/>
                <a:gridCol w="972766"/>
                <a:gridCol w="849842"/>
                <a:gridCol w="849842"/>
                <a:gridCol w="893695"/>
                <a:gridCol w="653162"/>
              </a:tblGrid>
              <a:tr h="308109">
                <a:tc rowSpan="2">
                  <a:txBody>
                    <a:bodyPr/>
                    <a:lstStyle/>
                    <a:p>
                      <a:pPr algn="r" rtl="1">
                        <a:lnSpc>
                          <a:spcPct val="107000"/>
                        </a:lnSpc>
                        <a:spcAft>
                          <a:spcPts val="0"/>
                        </a:spcAft>
                      </a:pPr>
                      <a:r>
                        <a:rPr lang="ar-SA" sz="1300"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 </a:t>
                      </a:r>
                      <a:endParaRPr lang="en-US" sz="1000" dirty="0">
                        <a:effectLst/>
                      </a:endParaRPr>
                    </a:p>
                    <a:p>
                      <a:pPr algn="ctr" rtl="1">
                        <a:lnSpc>
                          <a:spcPct val="107000"/>
                        </a:lnSpc>
                        <a:spcAft>
                          <a:spcPts val="0"/>
                        </a:spcAft>
                      </a:pPr>
                      <a:r>
                        <a:rPr lang="ar-SA" sz="1300" dirty="0">
                          <a:effectLst/>
                        </a:rPr>
                        <a:t>الأهداف السلوكية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r" rtl="1">
                        <a:lnSpc>
                          <a:spcPct val="107000"/>
                        </a:lnSpc>
                        <a:spcAft>
                          <a:spcPts val="0"/>
                        </a:spcAft>
                      </a:pPr>
                      <a:r>
                        <a:rPr lang="ar-SA" sz="1300">
                          <a:effectLst/>
                        </a:rPr>
                        <a:t> </a:t>
                      </a:r>
                      <a:endParaRPr lang="en-US" sz="1000">
                        <a:effectLst/>
                      </a:endParaRPr>
                    </a:p>
                    <a:p>
                      <a:pPr algn="r" rtl="1">
                        <a:lnSpc>
                          <a:spcPct val="107000"/>
                        </a:lnSpc>
                        <a:spcAft>
                          <a:spcPts val="0"/>
                        </a:spcAft>
                      </a:pPr>
                      <a:r>
                        <a:rPr lang="ar-SA" sz="1300">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 </a:t>
                      </a:r>
                      <a:endParaRPr lang="en-US" sz="1000">
                        <a:effectLst/>
                      </a:endParaRPr>
                    </a:p>
                    <a:p>
                      <a:pPr algn="ctr" rtl="1">
                        <a:lnSpc>
                          <a:spcPct val="107000"/>
                        </a:lnSpc>
                        <a:spcAft>
                          <a:spcPts val="0"/>
                        </a:spcAft>
                      </a:pPr>
                      <a:r>
                        <a:rPr lang="ar-SA" sz="1300">
                          <a:effectLst/>
                        </a:rPr>
                        <a:t>المستوى</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gridSpan="2">
                  <a:txBody>
                    <a:bodyPr/>
                    <a:lstStyle/>
                    <a:p>
                      <a:pPr algn="ctr" rtl="1">
                        <a:lnSpc>
                          <a:spcPct val="107000"/>
                        </a:lnSpc>
                        <a:spcAft>
                          <a:spcPts val="0"/>
                        </a:spcAft>
                      </a:pPr>
                      <a:r>
                        <a:rPr lang="ar-SA" sz="1300">
                          <a:effectLst/>
                        </a:rPr>
                        <a:t>دور المعلم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hMerge="1">
                  <a:txBody>
                    <a:bodyPr/>
                    <a:lstStyle/>
                    <a:p>
                      <a:pPr rtl="1"/>
                      <a:endParaRPr lang="ar-SA"/>
                    </a:p>
                  </a:txBody>
                  <a:tcPr/>
                </a:tc>
                <a:tc>
                  <a:txBody>
                    <a:bodyPr/>
                    <a:lstStyle/>
                    <a:p>
                      <a:pPr algn="r" rtl="1">
                        <a:lnSpc>
                          <a:spcPct val="107000"/>
                        </a:lnSpc>
                        <a:spcAft>
                          <a:spcPts val="0"/>
                        </a:spcAft>
                      </a:pPr>
                      <a:r>
                        <a:rPr lang="ar-SA" sz="1300">
                          <a:effectLst/>
                        </a:rPr>
                        <a:t>دور المتعلم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الزمن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0810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300">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r>
              <a:tr h="528242">
                <a:tc>
                  <a:txBody>
                    <a:bodyPr/>
                    <a:lstStyle/>
                    <a:p>
                      <a:pPr algn="r" rtl="1">
                        <a:lnSpc>
                          <a:spcPct val="107000"/>
                        </a:lnSpc>
                        <a:spcAft>
                          <a:spcPts val="0"/>
                        </a:spcAft>
                      </a:pPr>
                      <a:r>
                        <a:rPr lang="ar-SA" sz="1400">
                          <a:effectLst/>
                        </a:rPr>
                        <a:t>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 مهارة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صامتة بعد الاستماع إلى القراءة الجهرية المعبرة من المعلمة.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العرض، التعليم النشط،</a:t>
                      </a:r>
                      <a:endParaRPr lang="en-US" sz="1000">
                        <a:effectLst/>
                      </a:endParaRPr>
                    </a:p>
                    <a:p>
                      <a:pPr algn="r" rtl="1">
                        <a:lnSpc>
                          <a:spcPct val="107000"/>
                        </a:lnSpc>
                        <a:spcAft>
                          <a:spcPts val="0"/>
                        </a:spcAft>
                      </a:pPr>
                      <a:r>
                        <a:rPr lang="ar-SA" sz="1400">
                          <a:effectLst/>
                        </a:rPr>
                        <a:t>الأقلام،</a:t>
                      </a:r>
                      <a:endParaRPr lang="en-US" sz="1000">
                        <a:effectLst/>
                      </a:endParaRPr>
                    </a:p>
                    <a:p>
                      <a:pPr algn="r" rtl="1">
                        <a:lnSpc>
                          <a:spcPct val="107000"/>
                        </a:lnSpc>
                        <a:spcAft>
                          <a:spcPts val="0"/>
                        </a:spcAft>
                      </a:pPr>
                      <a:r>
                        <a:rPr lang="ar-SA" sz="1400">
                          <a:effectLst/>
                        </a:rPr>
                        <a:t>الرصاص.</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dirty="0">
                          <a:effectLst/>
                        </a:rPr>
                        <a:t>صورة العنكبوت</a:t>
                      </a:r>
                      <a:endParaRPr lang="en-US" sz="1000" dirty="0">
                        <a:effectLst/>
                      </a:endParaRPr>
                    </a:p>
                    <a:p>
                      <a:pPr algn="r" rtl="1">
                        <a:lnSpc>
                          <a:spcPct val="107000"/>
                        </a:lnSpc>
                        <a:spcAft>
                          <a:spcPts val="0"/>
                        </a:spcAft>
                      </a:pPr>
                      <a:r>
                        <a:rPr lang="ar-SA" sz="1400" dirty="0">
                          <a:effectLst/>
                        </a:rPr>
                        <a:t>مكبر الصوت</a:t>
                      </a:r>
                      <a:endParaRPr lang="en-US" sz="1000" dirty="0">
                        <a:effectLst/>
                      </a:endParaRPr>
                    </a:p>
                    <a:p>
                      <a:pPr algn="r" rtl="1">
                        <a:lnSpc>
                          <a:spcPct val="107000"/>
                        </a:lnSpc>
                        <a:spcAft>
                          <a:spcPts val="0"/>
                        </a:spcAft>
                      </a:pPr>
                      <a:r>
                        <a:rPr lang="ar-SA" sz="1400" dirty="0">
                          <a:effectLst/>
                        </a:rPr>
                        <a:t>الجوال</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تحدي القراءة المعبرة.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حقائق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تجيب الطالبة على أسئلة المناقشة.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أجيبي......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جهرية 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تلخص الطالبة الفكرة العامة والأفكار الجزئية.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تركيب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لخصي.....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5</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تحلل الطالبة الدرس وفقا لمهارات القراءة.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تحليل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اتجاه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تستشعر الطالبة عظمة خلق الله </a:t>
                      </a:r>
                      <a:r>
                        <a:rPr lang="ar-SA" sz="1400" dirty="0" smtClean="0">
                          <a:effectLst/>
                        </a:rPr>
                        <a:t>وقدرته في خلق الطعام فتحمده.</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تنظيم قيمي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1400">
                          <a:effectLst/>
                        </a:rPr>
                        <a:t>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a:effectLst/>
                        </a:rPr>
                        <a:t>حقائق ومفاهيم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 الطالبة بعض تطبيقات الكتاب.</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dirty="0" err="1" smtClean="0">
                          <a:effectLst/>
                        </a:rPr>
                        <a:t>حقائق</a:t>
                      </a:r>
                      <a:r>
                        <a:rPr lang="ar-SA" sz="1000" dirty="0" err="1" smtClean="0">
                          <a:effectLst/>
                        </a:rPr>
                        <a:t>ومفاهيم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bl>
          </a:graphicData>
        </a:graphic>
      </p:graphicFrame>
    </p:spTree>
    <p:extLst>
      <p:ext uri="{BB962C8B-B14F-4D97-AF65-F5344CB8AC3E}">
        <p14:creationId xmlns:p14="http://schemas.microsoft.com/office/powerpoint/2010/main" val="398771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0852" y="27432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nvPr>
        </p:nvGraphicFramePr>
        <p:xfrm>
          <a:off x="478041" y="506412"/>
          <a:ext cx="11041380" cy="476438"/>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297050">
                <a:tc>
                  <a:txBody>
                    <a:bodyPr/>
                    <a:lstStyle/>
                    <a:p>
                      <a:pPr algn="ctr" rtl="1">
                        <a:lnSpc>
                          <a:spcPct val="107000"/>
                        </a:lnSpc>
                        <a:spcAft>
                          <a:spcPts val="0"/>
                        </a:spcAft>
                      </a:pPr>
                      <a:r>
                        <a:rPr lang="ar-SA" sz="1100" dirty="0" smtClean="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7786">
                <a:tc>
                  <a:txBody>
                    <a:bodyPr/>
                    <a:lstStyle/>
                    <a:p>
                      <a:pPr algn="ctr" rtl="1">
                        <a:lnSpc>
                          <a:spcPct val="107000"/>
                        </a:lnSpc>
                        <a:spcAft>
                          <a:spcPts val="0"/>
                        </a:spcAft>
                      </a:pPr>
                      <a:r>
                        <a:rPr lang="ar-SA" sz="1100" dirty="0" smtClean="0">
                          <a:effectLst/>
                        </a:rPr>
                        <a:t>قراءة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حقوق الجار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smtClean="0">
                          <a:effectLst/>
                        </a:rPr>
                        <a:t>الأحد</a:t>
                      </a:r>
                      <a:r>
                        <a:rPr lang="ar-SA" sz="1100" baseline="0" smtClean="0">
                          <a:effectLst/>
                        </a:rPr>
                        <a:t> والإثنين.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عاشر 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الرابعة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8/</a:t>
                      </a:r>
                      <a:r>
                        <a:rPr lang="ar-SA" sz="1100" baseline="0" dirty="0" smtClean="0">
                          <a:effectLst/>
                        </a:rPr>
                        <a:t> 3/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523762" y="1205529"/>
            <a:ext cx="11098530" cy="307777"/>
          </a:xfrm>
          <a:prstGeom prst="rect">
            <a:avLst/>
          </a:prstGeom>
          <a:noFill/>
        </p:spPr>
        <p:txBody>
          <a:bodyPr wrap="square" rtlCol="1">
            <a:spAutoFit/>
          </a:bodyPr>
          <a:lstStyle/>
          <a:p>
            <a:r>
              <a:rPr lang="ar-SA" sz="1400" b="1" dirty="0"/>
              <a:t>التمهيــــــد: </a:t>
            </a:r>
            <a:r>
              <a:rPr lang="ar-SA" sz="1400" b="1" dirty="0" smtClean="0"/>
              <a:t>مقطع عن حقوق الجار.</a:t>
            </a:r>
            <a:endParaRPr lang="en-US" sz="1400" dirty="0"/>
          </a:p>
        </p:txBody>
      </p:sp>
      <p:graphicFrame>
        <p:nvGraphicFramePr>
          <p:cNvPr id="8" name="جدول 7"/>
          <p:cNvGraphicFramePr>
            <a:graphicFrameLocks noGrp="1"/>
          </p:cNvGraphicFramePr>
          <p:nvPr>
            <p:extLst/>
          </p:nvPr>
        </p:nvGraphicFramePr>
        <p:xfrm>
          <a:off x="346793" y="5184168"/>
          <a:ext cx="11513512" cy="1189457"/>
        </p:xfrm>
        <a:graphic>
          <a:graphicData uri="http://schemas.openxmlformats.org/drawingml/2006/table">
            <a:tbl>
              <a:tblPr rtl="1" firstRow="1" bandRow="1">
                <a:tableStyleId>{5DA37D80-6434-44D0-A028-1B22A696006F}</a:tableStyleId>
              </a:tblPr>
              <a:tblGrid>
                <a:gridCol w="241882"/>
                <a:gridCol w="751442"/>
                <a:gridCol w="751442"/>
                <a:gridCol w="751442"/>
                <a:gridCol w="751442"/>
                <a:gridCol w="751442"/>
                <a:gridCol w="751442"/>
                <a:gridCol w="751442"/>
                <a:gridCol w="751442"/>
                <a:gridCol w="751442"/>
                <a:gridCol w="751442"/>
                <a:gridCol w="751442"/>
                <a:gridCol w="751442"/>
                <a:gridCol w="751442"/>
                <a:gridCol w="751442"/>
                <a:gridCol w="751442"/>
              </a:tblGrid>
              <a:tr h="135392">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276199">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dirty="0">
                          <a:effectLst/>
                        </a:rPr>
                        <a:t>عدد الأهداف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572406">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2083642306"/>
              </p:ext>
            </p:extLst>
          </p:nvPr>
        </p:nvGraphicFramePr>
        <p:xfrm>
          <a:off x="348951" y="1513306"/>
          <a:ext cx="11430002" cy="3603281"/>
        </p:xfrm>
        <a:graphic>
          <a:graphicData uri="http://schemas.openxmlformats.org/drawingml/2006/table">
            <a:tbl>
              <a:tblPr rtl="1" firstRow="1" firstCol="1" bandRow="1">
                <a:tableStyleId>{5DA37D80-6434-44D0-A028-1B22A696006F}</a:tableStyleId>
              </a:tblPr>
              <a:tblGrid>
                <a:gridCol w="972766"/>
                <a:gridCol w="807316"/>
                <a:gridCol w="3715648"/>
                <a:gridCol w="850506"/>
                <a:gridCol w="864459"/>
                <a:gridCol w="972766"/>
                <a:gridCol w="849842"/>
                <a:gridCol w="849842"/>
                <a:gridCol w="893695"/>
                <a:gridCol w="653162"/>
              </a:tblGrid>
              <a:tr h="308109">
                <a:tc rowSpan="2">
                  <a:txBody>
                    <a:bodyPr/>
                    <a:lstStyle/>
                    <a:p>
                      <a:pPr algn="r" rtl="1">
                        <a:lnSpc>
                          <a:spcPct val="107000"/>
                        </a:lnSpc>
                        <a:spcAft>
                          <a:spcPts val="0"/>
                        </a:spcAft>
                      </a:pPr>
                      <a:r>
                        <a:rPr lang="ar-SA" sz="1300"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 </a:t>
                      </a:r>
                      <a:endParaRPr lang="en-US" sz="1000" dirty="0">
                        <a:effectLst/>
                      </a:endParaRPr>
                    </a:p>
                    <a:p>
                      <a:pPr algn="ctr" rtl="1">
                        <a:lnSpc>
                          <a:spcPct val="107000"/>
                        </a:lnSpc>
                        <a:spcAft>
                          <a:spcPts val="0"/>
                        </a:spcAft>
                      </a:pPr>
                      <a:r>
                        <a:rPr lang="ar-SA" sz="1300" dirty="0">
                          <a:effectLst/>
                        </a:rPr>
                        <a:t>الأهداف السلوكية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r" rtl="1">
                        <a:lnSpc>
                          <a:spcPct val="107000"/>
                        </a:lnSpc>
                        <a:spcAft>
                          <a:spcPts val="0"/>
                        </a:spcAft>
                      </a:pPr>
                      <a:r>
                        <a:rPr lang="ar-SA" sz="1300">
                          <a:effectLst/>
                        </a:rPr>
                        <a:t> </a:t>
                      </a:r>
                      <a:endParaRPr lang="en-US" sz="1000">
                        <a:effectLst/>
                      </a:endParaRPr>
                    </a:p>
                    <a:p>
                      <a:pPr algn="r" rtl="1">
                        <a:lnSpc>
                          <a:spcPct val="107000"/>
                        </a:lnSpc>
                        <a:spcAft>
                          <a:spcPts val="0"/>
                        </a:spcAft>
                      </a:pPr>
                      <a:r>
                        <a:rPr lang="ar-SA" sz="1300">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 </a:t>
                      </a:r>
                      <a:endParaRPr lang="en-US" sz="1000">
                        <a:effectLst/>
                      </a:endParaRPr>
                    </a:p>
                    <a:p>
                      <a:pPr algn="ctr" rtl="1">
                        <a:lnSpc>
                          <a:spcPct val="107000"/>
                        </a:lnSpc>
                        <a:spcAft>
                          <a:spcPts val="0"/>
                        </a:spcAft>
                      </a:pPr>
                      <a:r>
                        <a:rPr lang="ar-SA" sz="1300">
                          <a:effectLst/>
                        </a:rPr>
                        <a:t>المستوى</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gridSpan="2">
                  <a:txBody>
                    <a:bodyPr/>
                    <a:lstStyle/>
                    <a:p>
                      <a:pPr algn="ctr" rtl="1">
                        <a:lnSpc>
                          <a:spcPct val="107000"/>
                        </a:lnSpc>
                        <a:spcAft>
                          <a:spcPts val="0"/>
                        </a:spcAft>
                      </a:pPr>
                      <a:r>
                        <a:rPr lang="ar-SA" sz="1300">
                          <a:effectLst/>
                        </a:rPr>
                        <a:t>دور المعلم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hMerge="1">
                  <a:txBody>
                    <a:bodyPr/>
                    <a:lstStyle/>
                    <a:p>
                      <a:pPr rtl="1"/>
                      <a:endParaRPr lang="ar-SA"/>
                    </a:p>
                  </a:txBody>
                  <a:tcPr/>
                </a:tc>
                <a:tc>
                  <a:txBody>
                    <a:bodyPr/>
                    <a:lstStyle/>
                    <a:p>
                      <a:pPr algn="r" rtl="1">
                        <a:lnSpc>
                          <a:spcPct val="107000"/>
                        </a:lnSpc>
                        <a:spcAft>
                          <a:spcPts val="0"/>
                        </a:spcAft>
                      </a:pPr>
                      <a:r>
                        <a:rPr lang="ar-SA" sz="1300">
                          <a:effectLst/>
                        </a:rPr>
                        <a:t>دور المتعلم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الزمن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0810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300">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r>
              <a:tr h="528242">
                <a:tc>
                  <a:txBody>
                    <a:bodyPr/>
                    <a:lstStyle/>
                    <a:p>
                      <a:pPr algn="r" rtl="1">
                        <a:lnSpc>
                          <a:spcPct val="107000"/>
                        </a:lnSpc>
                        <a:spcAft>
                          <a:spcPts val="0"/>
                        </a:spcAft>
                      </a:pPr>
                      <a:r>
                        <a:rPr lang="ar-SA" sz="1400">
                          <a:effectLst/>
                        </a:rPr>
                        <a:t>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 مهارة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صامتة بعد الاستماع إلى القراءة الجهرية المعبرة من المعلمة.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العرض، التعليم النشط،</a:t>
                      </a:r>
                      <a:endParaRPr lang="en-US" sz="1000">
                        <a:effectLst/>
                      </a:endParaRPr>
                    </a:p>
                    <a:p>
                      <a:pPr algn="r" rtl="1">
                        <a:lnSpc>
                          <a:spcPct val="107000"/>
                        </a:lnSpc>
                        <a:spcAft>
                          <a:spcPts val="0"/>
                        </a:spcAft>
                      </a:pPr>
                      <a:r>
                        <a:rPr lang="ar-SA" sz="1400">
                          <a:effectLst/>
                        </a:rPr>
                        <a:t>الأقلام،</a:t>
                      </a:r>
                      <a:endParaRPr lang="en-US" sz="1000">
                        <a:effectLst/>
                      </a:endParaRPr>
                    </a:p>
                    <a:p>
                      <a:pPr algn="r" rtl="1">
                        <a:lnSpc>
                          <a:spcPct val="107000"/>
                        </a:lnSpc>
                        <a:spcAft>
                          <a:spcPts val="0"/>
                        </a:spcAft>
                      </a:pPr>
                      <a:r>
                        <a:rPr lang="ar-SA" sz="1400">
                          <a:effectLst/>
                        </a:rPr>
                        <a:t>الرصاص.</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dirty="0">
                          <a:effectLst/>
                        </a:rPr>
                        <a:t>صورة العنكبوت</a:t>
                      </a:r>
                      <a:endParaRPr lang="en-US" sz="1000" dirty="0">
                        <a:effectLst/>
                      </a:endParaRPr>
                    </a:p>
                    <a:p>
                      <a:pPr algn="r" rtl="1">
                        <a:lnSpc>
                          <a:spcPct val="107000"/>
                        </a:lnSpc>
                        <a:spcAft>
                          <a:spcPts val="0"/>
                        </a:spcAft>
                      </a:pPr>
                      <a:r>
                        <a:rPr lang="ar-SA" sz="1400" dirty="0">
                          <a:effectLst/>
                        </a:rPr>
                        <a:t>مكبر الصوت</a:t>
                      </a:r>
                      <a:endParaRPr lang="en-US" sz="1000" dirty="0">
                        <a:effectLst/>
                      </a:endParaRPr>
                    </a:p>
                    <a:p>
                      <a:pPr algn="r" rtl="1">
                        <a:lnSpc>
                          <a:spcPct val="107000"/>
                        </a:lnSpc>
                        <a:spcAft>
                          <a:spcPts val="0"/>
                        </a:spcAft>
                      </a:pPr>
                      <a:r>
                        <a:rPr lang="ar-SA" sz="1400" dirty="0">
                          <a:effectLst/>
                        </a:rPr>
                        <a:t>الجوال</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تحدي القراءة المعبرة.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حقائق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تجيب الطالبة على أسئلة المناقشة.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أجيبي......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جهرية 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تلخص الطالبة الفكرة العامة والأفكار الجزئية.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تركيب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لخصي.....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a:effectLst/>
                        </a:rPr>
                        <a:t>5</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تحلل الطالبة الدرس وفقا لمهارات القراءة.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تحليل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a:effectLst/>
                        </a:rPr>
                        <a:t>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اتجاه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تستشعر الطالبة عظمة خلق الله وقدرته.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تنظيم قيمي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1400">
                          <a:effectLst/>
                        </a:rPr>
                        <a:t>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a:effectLst/>
                        </a:rPr>
                        <a:t>حقائق ومفاهيم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 الطالبة بعض تطبيقات الكتاب.</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a:effectLst/>
                        </a:rPr>
                        <a:t>حقائق ومفاهيم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تحل الطالبة بعض الأسئلة </a:t>
                      </a:r>
                      <a:r>
                        <a:rPr lang="ar-SA" sz="1400" dirty="0" smtClean="0">
                          <a:effectLst/>
                        </a:rPr>
                        <a:t>الخاصة</a:t>
                      </a:r>
                      <a:r>
                        <a:rPr lang="ar-SA" sz="1400" baseline="0" dirty="0" smtClean="0">
                          <a:effectLst/>
                        </a:rPr>
                        <a:t> بنموذج </a:t>
                      </a:r>
                      <a:r>
                        <a:rPr lang="ar-SA" sz="1400" baseline="0" smtClean="0">
                          <a:effectLst/>
                        </a:rPr>
                        <a:t>الامتحان الشهري </a:t>
                      </a:r>
                      <a:r>
                        <a:rPr lang="ar-SA" sz="1400" smtClean="0">
                          <a:effectLst/>
                        </a:rPr>
                        <a:t>في </a:t>
                      </a:r>
                      <a:r>
                        <a:rPr lang="ar-SA" sz="1400" dirty="0">
                          <a:effectLst/>
                        </a:rPr>
                        <a:t>الدرس.</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bl>
          </a:graphicData>
        </a:graphic>
      </p:graphicFrame>
    </p:spTree>
    <p:extLst>
      <p:ext uri="{BB962C8B-B14F-4D97-AF65-F5344CB8AC3E}">
        <p14:creationId xmlns:p14="http://schemas.microsoft.com/office/powerpoint/2010/main" val="3443912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0852" y="274320"/>
            <a:ext cx="11944350" cy="6583680"/>
          </a:xfrm>
          <a:prstGeom prst="rect">
            <a:avLst/>
          </a:prstGeom>
          <a:noFill/>
        </p:spPr>
        <p:txBody>
          <a:bodyPr wrap="squar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123472163"/>
              </p:ext>
            </p:extLst>
          </p:nvPr>
        </p:nvGraphicFramePr>
        <p:xfrm>
          <a:off x="585617" y="452624"/>
          <a:ext cx="11041380" cy="623141"/>
        </p:xfrm>
        <a:graphic>
          <a:graphicData uri="http://schemas.openxmlformats.org/drawingml/2006/table">
            <a:tbl>
              <a:tblPr rtl="1" firstRow="1" firstCol="1" bandRow="1">
                <a:tableStyleId>{5DA37D80-6434-44D0-A028-1B22A696006F}</a:tableStyleId>
              </a:tblPr>
              <a:tblGrid>
                <a:gridCol w="1840470"/>
                <a:gridCol w="1840470"/>
                <a:gridCol w="1840470"/>
                <a:gridCol w="1839750"/>
                <a:gridCol w="1839750"/>
                <a:gridCol w="1840470"/>
              </a:tblGrid>
              <a:tr h="297050">
                <a:tc>
                  <a:txBody>
                    <a:bodyPr/>
                    <a:lstStyle/>
                    <a:p>
                      <a:pPr algn="ctr" rtl="1">
                        <a:lnSpc>
                          <a:spcPct val="107000"/>
                        </a:lnSpc>
                        <a:spcAft>
                          <a:spcPts val="0"/>
                        </a:spcAft>
                      </a:pPr>
                      <a:r>
                        <a:rPr lang="ar-SA" sz="1100" dirty="0" smtClean="0">
                          <a:effectLst/>
                        </a:rPr>
                        <a:t>المادة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الموضوع</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اليوم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الصف والشعبة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الحصة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التاريخ</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091">
                <a:tc>
                  <a:txBody>
                    <a:bodyPr/>
                    <a:lstStyle/>
                    <a:p>
                      <a:pPr algn="ctr" rtl="1">
                        <a:lnSpc>
                          <a:spcPct val="107000"/>
                        </a:lnSpc>
                        <a:spcAft>
                          <a:spcPts val="0"/>
                        </a:spcAft>
                      </a:pPr>
                      <a:r>
                        <a:rPr lang="ar-SA" sz="1100" dirty="0" smtClean="0">
                          <a:effectLst/>
                        </a:rPr>
                        <a:t>قراءة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b="0" dirty="0" smtClean="0">
                          <a:effectLst/>
                          <a:latin typeface="+mn-lt"/>
                          <a:ea typeface="+mn-ea"/>
                          <a:cs typeface="+mn-cs"/>
                        </a:rPr>
                        <a:t>انظر</a:t>
                      </a:r>
                      <a:r>
                        <a:rPr lang="ar-SA" sz="1100" b="0" baseline="0" dirty="0" smtClean="0">
                          <a:effectLst/>
                          <a:latin typeface="+mn-lt"/>
                          <a:ea typeface="+mn-ea"/>
                          <a:cs typeface="+mn-cs"/>
                        </a:rPr>
                        <a:t> إلى طعامك</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smtClean="0">
                          <a:effectLst/>
                        </a:rPr>
                        <a:t>الأحد</a:t>
                      </a:r>
                      <a:r>
                        <a:rPr lang="ar-SA" sz="1100" baseline="0" smtClean="0">
                          <a:effectLst/>
                        </a:rPr>
                        <a:t> والإثنين.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smtClean="0">
                          <a:effectLst/>
                        </a:rPr>
                        <a:t>سادس </a:t>
                      </a:r>
                      <a:r>
                        <a:rPr lang="ar-SA" sz="1100" dirty="0">
                          <a:effectLst/>
                        </a:rPr>
                        <a:t>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baseline="0" dirty="0" smtClean="0">
                          <a:effectLst/>
                        </a:rPr>
                        <a:t>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مربع نص 4"/>
          <p:cNvSpPr txBox="1"/>
          <p:nvPr/>
        </p:nvSpPr>
        <p:spPr>
          <a:xfrm>
            <a:off x="523762" y="1205529"/>
            <a:ext cx="11098530" cy="307777"/>
          </a:xfrm>
          <a:prstGeom prst="rect">
            <a:avLst/>
          </a:prstGeom>
          <a:noFill/>
        </p:spPr>
        <p:txBody>
          <a:bodyPr wrap="square" rtlCol="1">
            <a:spAutoFit/>
          </a:bodyPr>
          <a:lstStyle/>
          <a:p>
            <a:r>
              <a:rPr lang="ar-SA" sz="1400" b="1" dirty="0"/>
              <a:t>التمهيــــــد: </a:t>
            </a:r>
            <a:r>
              <a:rPr lang="ar-SA" sz="1400" b="1" dirty="0" smtClean="0"/>
              <a:t>مقطع </a:t>
            </a:r>
            <a:r>
              <a:rPr lang="ar-SA" sz="1400" b="1" dirty="0" smtClean="0"/>
              <a:t>فيه آيات عن </a:t>
            </a:r>
            <a:r>
              <a:rPr lang="ar-SA" sz="1400" b="1" dirty="0" smtClean="0"/>
              <a:t>التفكر في الطعام، استعراض بعض أطعمة الطالبات والتفكر فيها</a:t>
            </a:r>
            <a:r>
              <a:rPr lang="ar-SA" sz="1400" b="1" dirty="0" smtClean="0"/>
              <a:t>.</a:t>
            </a:r>
            <a:endParaRPr lang="en-US" sz="1400" dirty="0"/>
          </a:p>
        </p:txBody>
      </p:sp>
      <p:graphicFrame>
        <p:nvGraphicFramePr>
          <p:cNvPr id="8" name="جدول 7"/>
          <p:cNvGraphicFramePr>
            <a:graphicFrameLocks noGrp="1"/>
          </p:cNvGraphicFramePr>
          <p:nvPr>
            <p:extLst/>
          </p:nvPr>
        </p:nvGraphicFramePr>
        <p:xfrm>
          <a:off x="346793" y="5184168"/>
          <a:ext cx="11513512" cy="1189457"/>
        </p:xfrm>
        <a:graphic>
          <a:graphicData uri="http://schemas.openxmlformats.org/drawingml/2006/table">
            <a:tbl>
              <a:tblPr rtl="1" firstRow="1" bandRow="1">
                <a:tableStyleId>{5DA37D80-6434-44D0-A028-1B22A696006F}</a:tableStyleId>
              </a:tblPr>
              <a:tblGrid>
                <a:gridCol w="241882"/>
                <a:gridCol w="751442"/>
                <a:gridCol w="751442"/>
                <a:gridCol w="751442"/>
                <a:gridCol w="751442"/>
                <a:gridCol w="751442"/>
                <a:gridCol w="751442"/>
                <a:gridCol w="751442"/>
                <a:gridCol w="751442"/>
                <a:gridCol w="751442"/>
                <a:gridCol w="751442"/>
                <a:gridCol w="751442"/>
                <a:gridCol w="751442"/>
                <a:gridCol w="751442"/>
                <a:gridCol w="751442"/>
                <a:gridCol w="751442"/>
              </a:tblGrid>
              <a:tr h="135392">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تذكر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تحليل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276199">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dirty="0">
                          <a:effectLst/>
                        </a:rPr>
                        <a:t>عدد الأهداف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r>
              <a:tr h="572406">
                <a:tc gridSpan="4">
                  <a:txBody>
                    <a:bodyPr/>
                    <a:lstStyle/>
                    <a:p>
                      <a:pPr algn="r" rtl="1">
                        <a:lnSpc>
                          <a:spcPct val="107000"/>
                        </a:lnSpc>
                        <a:spcAft>
                          <a:spcPts val="0"/>
                        </a:spcAft>
                      </a:pPr>
                      <a:r>
                        <a:rPr lang="ar-SA" sz="1100" dirty="0">
                          <a:effectLst/>
                        </a:rPr>
                        <a:t>الواجب: حل بقية أسئلة الكتاب.</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a:effectLst/>
                        </a:rPr>
                        <a:t>:</a:t>
                      </a:r>
                      <a:endParaRPr lang="en-US" sz="1100" dirty="0">
                        <a:effectLst/>
                      </a:endParaRPr>
                    </a:p>
                    <a:p>
                      <a:pPr algn="r" rtl="1">
                        <a:lnSpc>
                          <a:spcPct val="107000"/>
                        </a:lnSpc>
                        <a:spcAft>
                          <a:spcPts val="0"/>
                        </a:spcAft>
                      </a:pPr>
                      <a:r>
                        <a:rPr lang="ar-SA" sz="1200" dirty="0">
                          <a:effectLst/>
                        </a:rPr>
                        <a:t> </a:t>
                      </a:r>
                      <a:endParaRPr lang="en-US" sz="1100" dirty="0">
                        <a:effectLst/>
                      </a:endParaRPr>
                    </a:p>
                    <a:p>
                      <a:pPr algn="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r>
                        <a:rPr lang="ar-SA" sz="1100" dirty="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graphicFrame>
        <p:nvGraphicFramePr>
          <p:cNvPr id="3" name="جدول 2"/>
          <p:cNvGraphicFramePr>
            <a:graphicFrameLocks noGrp="1"/>
          </p:cNvGraphicFramePr>
          <p:nvPr>
            <p:extLst/>
          </p:nvPr>
        </p:nvGraphicFramePr>
        <p:xfrm>
          <a:off x="348951" y="1513306"/>
          <a:ext cx="11430002" cy="3603281"/>
        </p:xfrm>
        <a:graphic>
          <a:graphicData uri="http://schemas.openxmlformats.org/drawingml/2006/table">
            <a:tbl>
              <a:tblPr rtl="1" firstRow="1" firstCol="1" bandRow="1">
                <a:tableStyleId>{5DA37D80-6434-44D0-A028-1B22A696006F}</a:tableStyleId>
              </a:tblPr>
              <a:tblGrid>
                <a:gridCol w="972766"/>
                <a:gridCol w="807316"/>
                <a:gridCol w="3715648"/>
                <a:gridCol w="850506"/>
                <a:gridCol w="864459"/>
                <a:gridCol w="972766"/>
                <a:gridCol w="849842"/>
                <a:gridCol w="849842"/>
                <a:gridCol w="893695"/>
                <a:gridCol w="653162"/>
              </a:tblGrid>
              <a:tr h="308109">
                <a:tc rowSpan="2">
                  <a:txBody>
                    <a:bodyPr/>
                    <a:lstStyle/>
                    <a:p>
                      <a:pPr algn="r" rtl="1">
                        <a:lnSpc>
                          <a:spcPct val="107000"/>
                        </a:lnSpc>
                        <a:spcAft>
                          <a:spcPts val="0"/>
                        </a:spcAft>
                      </a:pPr>
                      <a:r>
                        <a:rPr lang="ar-SA" sz="1300" dirty="0">
                          <a:effectLst/>
                        </a:rPr>
                        <a:t>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تحليل المحتوى</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dirty="0">
                          <a:effectLst/>
                        </a:rPr>
                        <a:t> </a:t>
                      </a:r>
                      <a:endParaRPr lang="en-US" sz="1000" dirty="0">
                        <a:effectLst/>
                      </a:endParaRPr>
                    </a:p>
                    <a:p>
                      <a:pPr algn="ctr" rtl="1">
                        <a:lnSpc>
                          <a:spcPct val="107000"/>
                        </a:lnSpc>
                        <a:spcAft>
                          <a:spcPts val="0"/>
                        </a:spcAft>
                      </a:pPr>
                      <a:r>
                        <a:rPr lang="ar-SA" sz="1300" dirty="0">
                          <a:effectLst/>
                        </a:rPr>
                        <a:t>الأهداف السلوكية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r" rtl="1">
                        <a:lnSpc>
                          <a:spcPct val="107000"/>
                        </a:lnSpc>
                        <a:spcAft>
                          <a:spcPts val="0"/>
                        </a:spcAft>
                      </a:pPr>
                      <a:r>
                        <a:rPr lang="ar-SA" sz="1300">
                          <a:effectLst/>
                        </a:rPr>
                        <a:t> </a:t>
                      </a:r>
                      <a:endParaRPr lang="en-US" sz="1000">
                        <a:effectLst/>
                      </a:endParaRPr>
                    </a:p>
                    <a:p>
                      <a:pPr algn="r" rtl="1">
                        <a:lnSpc>
                          <a:spcPct val="107000"/>
                        </a:lnSpc>
                        <a:spcAft>
                          <a:spcPts val="0"/>
                        </a:spcAft>
                      </a:pPr>
                      <a:r>
                        <a:rPr lang="ar-SA" sz="1300">
                          <a:effectLst/>
                        </a:rPr>
                        <a:t>   المجال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 </a:t>
                      </a:r>
                      <a:endParaRPr lang="en-US" sz="1000">
                        <a:effectLst/>
                      </a:endParaRPr>
                    </a:p>
                    <a:p>
                      <a:pPr algn="ctr" rtl="1">
                        <a:lnSpc>
                          <a:spcPct val="107000"/>
                        </a:lnSpc>
                        <a:spcAft>
                          <a:spcPts val="0"/>
                        </a:spcAft>
                      </a:pPr>
                      <a:r>
                        <a:rPr lang="ar-SA" sz="1300">
                          <a:effectLst/>
                        </a:rPr>
                        <a:t>المستوى</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gridSpan="2">
                  <a:txBody>
                    <a:bodyPr/>
                    <a:lstStyle/>
                    <a:p>
                      <a:pPr algn="ctr" rtl="1">
                        <a:lnSpc>
                          <a:spcPct val="107000"/>
                        </a:lnSpc>
                        <a:spcAft>
                          <a:spcPts val="0"/>
                        </a:spcAft>
                      </a:pPr>
                      <a:r>
                        <a:rPr lang="ar-SA" sz="1300">
                          <a:effectLst/>
                        </a:rPr>
                        <a:t>دور المعلم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hMerge="1">
                  <a:txBody>
                    <a:bodyPr/>
                    <a:lstStyle/>
                    <a:p>
                      <a:pPr rtl="1"/>
                      <a:endParaRPr lang="ar-SA"/>
                    </a:p>
                  </a:txBody>
                  <a:tcPr/>
                </a:tc>
                <a:tc>
                  <a:txBody>
                    <a:bodyPr/>
                    <a:lstStyle/>
                    <a:p>
                      <a:pPr algn="r" rtl="1">
                        <a:lnSpc>
                          <a:spcPct val="107000"/>
                        </a:lnSpc>
                        <a:spcAft>
                          <a:spcPts val="0"/>
                        </a:spcAft>
                      </a:pPr>
                      <a:r>
                        <a:rPr lang="ar-SA" sz="1300">
                          <a:effectLst/>
                        </a:rPr>
                        <a:t>دور المتعلم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2">
                  <a:txBody>
                    <a:bodyPr/>
                    <a:lstStyle/>
                    <a:p>
                      <a:pPr algn="ctr" rtl="1">
                        <a:lnSpc>
                          <a:spcPct val="107000"/>
                        </a:lnSpc>
                        <a:spcAft>
                          <a:spcPts val="0"/>
                        </a:spcAft>
                      </a:pPr>
                      <a:r>
                        <a:rPr lang="ar-SA" sz="1300">
                          <a:effectLst/>
                        </a:rPr>
                        <a:t>الزمن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0810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300">
                          <a:effectLst/>
                        </a:rPr>
                        <a:t>الاستراتيجيات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الوسائل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ctr" rtl="1">
                        <a:lnSpc>
                          <a:spcPct val="107000"/>
                        </a:lnSpc>
                        <a:spcAft>
                          <a:spcPts val="0"/>
                        </a:spcAft>
                      </a:pPr>
                      <a:r>
                        <a:rPr lang="ar-SA" sz="1300">
                          <a:effectLst/>
                        </a:rPr>
                        <a:t>الأنشطة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r>
              <a:tr h="528242">
                <a:tc>
                  <a:txBody>
                    <a:bodyPr/>
                    <a:lstStyle/>
                    <a:p>
                      <a:pPr algn="r" rtl="1">
                        <a:lnSpc>
                          <a:spcPct val="107000"/>
                        </a:lnSpc>
                        <a:spcAft>
                          <a:spcPts val="0"/>
                        </a:spcAft>
                      </a:pPr>
                      <a:r>
                        <a:rPr lang="ar-SA" sz="1400" dirty="0">
                          <a:effectLst/>
                        </a:rPr>
                        <a:t>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 مهارة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صامتة بعد الاستماع إلى القراءة الجهرية المعبرة من المعلمة.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العرض، التعليم النشط،</a:t>
                      </a:r>
                      <a:endParaRPr lang="en-US" sz="1000">
                        <a:effectLst/>
                      </a:endParaRPr>
                    </a:p>
                    <a:p>
                      <a:pPr algn="r" rtl="1">
                        <a:lnSpc>
                          <a:spcPct val="107000"/>
                        </a:lnSpc>
                        <a:spcAft>
                          <a:spcPts val="0"/>
                        </a:spcAft>
                      </a:pPr>
                      <a:r>
                        <a:rPr lang="ar-SA" sz="1400">
                          <a:effectLst/>
                        </a:rPr>
                        <a:t>الأقلام،</a:t>
                      </a:r>
                      <a:endParaRPr lang="en-US" sz="1000">
                        <a:effectLst/>
                      </a:endParaRPr>
                    </a:p>
                    <a:p>
                      <a:pPr algn="r" rtl="1">
                        <a:lnSpc>
                          <a:spcPct val="107000"/>
                        </a:lnSpc>
                        <a:spcAft>
                          <a:spcPts val="0"/>
                        </a:spcAft>
                      </a:pPr>
                      <a:r>
                        <a:rPr lang="ar-SA" sz="1400">
                          <a:effectLst/>
                        </a:rPr>
                        <a:t>الرصاص.</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dirty="0">
                          <a:effectLst/>
                        </a:rPr>
                        <a:t>صورة العنكبوت</a:t>
                      </a:r>
                      <a:endParaRPr lang="en-US" sz="1000" dirty="0">
                        <a:effectLst/>
                      </a:endParaRPr>
                    </a:p>
                    <a:p>
                      <a:pPr algn="r" rtl="1">
                        <a:lnSpc>
                          <a:spcPct val="107000"/>
                        </a:lnSpc>
                        <a:spcAft>
                          <a:spcPts val="0"/>
                        </a:spcAft>
                      </a:pPr>
                      <a:r>
                        <a:rPr lang="ar-SA" sz="1400" dirty="0">
                          <a:effectLst/>
                        </a:rPr>
                        <a:t>مكبر الصوت</a:t>
                      </a:r>
                      <a:endParaRPr lang="en-US" sz="1000" dirty="0">
                        <a:effectLst/>
                      </a:endParaRPr>
                    </a:p>
                    <a:p>
                      <a:pPr algn="r" rtl="1">
                        <a:lnSpc>
                          <a:spcPct val="107000"/>
                        </a:lnSpc>
                        <a:spcAft>
                          <a:spcPts val="0"/>
                        </a:spcAft>
                      </a:pPr>
                      <a:r>
                        <a:rPr lang="ar-SA" sz="1400" dirty="0">
                          <a:effectLst/>
                        </a:rPr>
                        <a:t>الجوال</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rowSpan="8">
                  <a:txBody>
                    <a:bodyPr/>
                    <a:lstStyle/>
                    <a:p>
                      <a:pPr algn="r" rtl="1">
                        <a:lnSpc>
                          <a:spcPct val="107000"/>
                        </a:lnSpc>
                        <a:spcAft>
                          <a:spcPts val="0"/>
                        </a:spcAft>
                      </a:pPr>
                      <a:r>
                        <a:rPr lang="ar-SA" sz="1400">
                          <a:effectLst/>
                        </a:rPr>
                        <a:t>تحدي القراءة المعبرة.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dirty="0">
                          <a:effectLst/>
                        </a:rPr>
                        <a:t>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حقائق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تجيب الطالبة على أسئلة المناقشة.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أجيبي......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dirty="0">
                          <a:effectLst/>
                        </a:rPr>
                        <a:t>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تقرأ الطالبة الدرس قراءة جهرية معبرة.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ممارسة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اقرأي.....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dirty="0">
                          <a:effectLst/>
                        </a:rPr>
                        <a:t>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مهارة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تلخص الطالبة الفكرة العامة والأفكار الجزئية.</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تركيب</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لخصي.....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223608">
                <a:tc>
                  <a:txBody>
                    <a:bodyPr/>
                    <a:lstStyle/>
                    <a:p>
                      <a:pPr algn="r" rtl="1">
                        <a:lnSpc>
                          <a:spcPct val="107000"/>
                        </a:lnSpc>
                        <a:spcAft>
                          <a:spcPts val="0"/>
                        </a:spcAft>
                      </a:pPr>
                      <a:r>
                        <a:rPr lang="ar-SA" sz="1400" dirty="0">
                          <a:effectLst/>
                        </a:rPr>
                        <a:t>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تحلل الطالبة الدرس وفقا لمهارات القراءة.</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مهاري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تحليل</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52162">
                <a:tc>
                  <a:txBody>
                    <a:bodyPr/>
                    <a:lstStyle/>
                    <a:p>
                      <a:pPr algn="r" rtl="1">
                        <a:lnSpc>
                          <a:spcPct val="107000"/>
                        </a:lnSpc>
                        <a:spcAft>
                          <a:spcPts val="0"/>
                        </a:spcAft>
                      </a:pPr>
                      <a:r>
                        <a:rPr lang="ar-SA" sz="1400" dirty="0">
                          <a:effectLst/>
                        </a:rPr>
                        <a:t>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600">
                          <a:effectLst/>
                        </a:rPr>
                        <a:t>اتجاه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تستشعر الطالبة عظمة خلق الله وقدرته.</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وجداني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تنظيم قيمي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1400" dirty="0">
                          <a:effectLst/>
                        </a:rPr>
                        <a:t>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a:effectLst/>
                        </a:rPr>
                        <a:t>حقائق ومفاهيم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أن تحل الطالبة بعض تطبيقات الكتاب.</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معرفي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تذكر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a:effectLst/>
                        </a:rPr>
                        <a:t> </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r h="373042">
                <a:tc>
                  <a:txBody>
                    <a:bodyPr/>
                    <a:lstStyle/>
                    <a:p>
                      <a:pPr algn="r" rtl="1">
                        <a:lnSpc>
                          <a:spcPct val="107000"/>
                        </a:lnSpc>
                        <a:spcAft>
                          <a:spcPts val="0"/>
                        </a:spcAft>
                      </a:pPr>
                      <a:r>
                        <a:rPr lang="ar-SA" sz="2500"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300" dirty="0">
                          <a:effectLst/>
                        </a:rPr>
                        <a:t>حقائق ومفاهيم</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أن تحل الطالبة بعض الأسئلة </a:t>
                      </a:r>
                      <a:r>
                        <a:rPr lang="ar-SA" sz="1400" dirty="0" smtClean="0">
                          <a:effectLst/>
                        </a:rPr>
                        <a:t>الخاصة</a:t>
                      </a:r>
                      <a:r>
                        <a:rPr lang="ar-SA" sz="1400" baseline="0" dirty="0" smtClean="0">
                          <a:effectLst/>
                        </a:rPr>
                        <a:t> بنموذج الامتحان الشهري </a:t>
                      </a:r>
                      <a:r>
                        <a:rPr lang="ar-SA" sz="1400" dirty="0" smtClean="0">
                          <a:effectLst/>
                        </a:rPr>
                        <a:t>في </a:t>
                      </a:r>
                      <a:r>
                        <a:rPr lang="ar-SA" sz="1400" dirty="0">
                          <a:effectLst/>
                        </a:rPr>
                        <a:t>الدرس.</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dirty="0">
                          <a:effectLst/>
                        </a:rPr>
                        <a:t>معرفي</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1400">
                          <a:effectLst/>
                        </a:rPr>
                        <a:t>تقويم</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1400">
                          <a:effectLst/>
                        </a:rPr>
                        <a:t>حلي......</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c>
                  <a:txBody>
                    <a:bodyPr/>
                    <a:lstStyle/>
                    <a:p>
                      <a:pPr algn="r" rtl="1">
                        <a:lnSpc>
                          <a:spcPct val="107000"/>
                        </a:lnSpc>
                        <a:spcAft>
                          <a:spcPts val="0"/>
                        </a:spcAft>
                      </a:pPr>
                      <a:r>
                        <a:rPr lang="ar-SA" sz="2500" dirty="0">
                          <a:effectLst/>
                        </a:rPr>
                        <a:t>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1824" marR="61824" marT="0" marB="0"/>
                </a:tc>
              </a:tr>
            </a:tbl>
          </a:graphicData>
        </a:graphic>
      </p:graphicFrame>
    </p:spTree>
    <p:extLst>
      <p:ext uri="{BB962C8B-B14F-4D97-AF65-F5344CB8AC3E}">
        <p14:creationId xmlns:p14="http://schemas.microsoft.com/office/powerpoint/2010/main" val="43913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1111966162"/>
              </p:ext>
            </p:extLst>
          </p:nvPr>
        </p:nvGraphicFramePr>
        <p:xfrm>
          <a:off x="309281" y="408268"/>
          <a:ext cx="11443449" cy="627156"/>
        </p:xfrm>
        <a:graphic>
          <a:graphicData uri="http://schemas.openxmlformats.org/drawingml/2006/table">
            <a:tbl>
              <a:tblPr rtl="1" firstRow="1" firstCol="1" bandRow="1">
                <a:tableStyleId>{ED083AE6-46FA-4A59-8FB0-9F97EB10719F}</a:tableStyleId>
              </a:tblPr>
              <a:tblGrid>
                <a:gridCol w="1862393"/>
                <a:gridCol w="1808575"/>
                <a:gridCol w="2552115"/>
                <a:gridCol w="2007561"/>
                <a:gridCol w="3212805"/>
              </a:tblGrid>
              <a:tr h="312588">
                <a:tc>
                  <a:txBody>
                    <a:bodyPr/>
                    <a:lstStyle/>
                    <a:p>
                      <a:pPr algn="ctr" rtl="1">
                        <a:lnSpc>
                          <a:spcPct val="107000"/>
                        </a:lnSpc>
                        <a:spcAft>
                          <a:spcPts val="0"/>
                        </a:spcAft>
                      </a:pPr>
                      <a:r>
                        <a:rPr lang="ar-SA" sz="1200" b="1" dirty="0">
                          <a:effectLst/>
                        </a:rPr>
                        <a:t>الفرع:</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الموضوع:</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الصف والشعبة:</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الحصة:</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a:effectLst/>
                        </a:rPr>
                        <a:t>التاريخ</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14568">
                <a:tc>
                  <a:txBody>
                    <a:bodyPr/>
                    <a:lstStyle/>
                    <a:p>
                      <a:pPr algn="ctr" rtl="1">
                        <a:lnSpc>
                          <a:spcPct val="107000"/>
                        </a:lnSpc>
                        <a:spcAft>
                          <a:spcPts val="0"/>
                        </a:spcAft>
                      </a:pPr>
                      <a:r>
                        <a:rPr lang="ar-SA" sz="1200" b="1" dirty="0">
                          <a:effectLst/>
                        </a:rPr>
                        <a:t>نحو</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200" b="1" dirty="0">
                          <a:effectLst/>
                        </a:rPr>
                        <a:t>  </a:t>
                      </a:r>
                      <a:r>
                        <a:rPr lang="ar-SA" sz="1200" b="1" dirty="0" smtClean="0">
                          <a:effectLst/>
                        </a:rPr>
                        <a:t>أنواع</a:t>
                      </a:r>
                      <a:r>
                        <a:rPr lang="ar-SA" sz="1200" b="1" baseline="0" dirty="0" smtClean="0">
                          <a:effectLst/>
                        </a:rPr>
                        <a:t> الجمع</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dirty="0" smtClean="0">
                          <a:effectLst/>
                        </a:rPr>
                        <a:t>السادس( </a:t>
                      </a:r>
                      <a:r>
                        <a:rPr lang="ar-SA" sz="1200" b="1" dirty="0">
                          <a:effectLst/>
                        </a:rPr>
                        <a:t>ب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b="1" baseline="0" dirty="0" smtClean="0">
                          <a:effectLst/>
                          <a:latin typeface="Calibri" panose="020F0502020204030204" pitchFamily="34" charset="0"/>
                          <a:ea typeface="Calibri" panose="020F0502020204030204" pitchFamily="34" charset="0"/>
                          <a:cs typeface="Arial" panose="020B0604020202020204" pitchFamily="34" charset="0"/>
                        </a:rPr>
                        <a:t>1442هـ</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مربع نص 3"/>
          <p:cNvSpPr txBox="1"/>
          <p:nvPr/>
        </p:nvSpPr>
        <p:spPr>
          <a:xfrm>
            <a:off x="316566" y="1142440"/>
            <a:ext cx="11422716" cy="323289"/>
          </a:xfrm>
          <a:prstGeom prst="rect">
            <a:avLst/>
          </a:prstGeom>
          <a:solidFill>
            <a:schemeClr val="accent4">
              <a:lumMod val="20000"/>
              <a:lumOff val="80000"/>
            </a:schemeClr>
          </a:solidFill>
          <a:ln w="6350">
            <a:solidFill>
              <a:schemeClr val="accent4">
                <a:lumMod val="75000"/>
              </a:schemeClr>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التمهيد:</a:t>
            </a:r>
            <a:r>
              <a:rPr lang="ar-SA" sz="1100" b="1" dirty="0">
                <a:effectLst/>
                <a:latin typeface="Calibri" panose="020F0502020204030204" pitchFamily="34" charset="0"/>
                <a:ea typeface="Calibri" panose="020F0502020204030204" pitchFamily="34" charset="0"/>
                <a:cs typeface="Arial" panose="020B0604020202020204" pitchFamily="34" charset="0"/>
              </a:rPr>
              <a:t> </a:t>
            </a:r>
            <a:r>
              <a:rPr lang="ar-SA" sz="1100" dirty="0">
                <a:latin typeface="Calibri" panose="020F0502020204030204" pitchFamily="34" charset="0"/>
                <a:ea typeface="Calibri" panose="020F0502020204030204" pitchFamily="34" charset="0"/>
                <a:cs typeface="Arial" panose="020B0604020202020204" pitchFamily="34" charset="0"/>
              </a:rPr>
              <a:t> </a:t>
            </a:r>
            <a:r>
              <a:rPr lang="ar-SA" sz="1100" b="1" dirty="0" smtClean="0">
                <a:effectLst/>
                <a:latin typeface="Calibri" panose="020F0502020204030204" pitchFamily="34" charset="0"/>
                <a:ea typeface="Calibri" panose="020F0502020204030204" pitchFamily="34" charset="0"/>
                <a:cs typeface="Arial" panose="020B0604020202020204" pitchFamily="34" charset="0"/>
              </a:rPr>
              <a:t>جمل</a:t>
            </a:r>
            <a:r>
              <a:rPr lang="ar-SA" sz="1200" b="1" dirty="0" smtClean="0">
                <a:effectLst/>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تتعلق بدرس اليوم وطرح بعض الأسئلة عن الدرس.</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جدول 6"/>
          <p:cNvGraphicFramePr>
            <a:graphicFrameLocks noGrp="1"/>
          </p:cNvGraphicFramePr>
          <p:nvPr>
            <p:extLst>
              <p:ext uri="{D42A27DB-BD31-4B8C-83A1-F6EECF244321}">
                <p14:modId xmlns:p14="http://schemas.microsoft.com/office/powerpoint/2010/main" val="3101732156"/>
              </p:ext>
            </p:extLst>
          </p:nvPr>
        </p:nvGraphicFramePr>
        <p:xfrm>
          <a:off x="316566" y="1465729"/>
          <a:ext cx="11489952" cy="3897821"/>
        </p:xfrm>
        <a:graphic>
          <a:graphicData uri="http://schemas.openxmlformats.org/drawingml/2006/table">
            <a:tbl>
              <a:tblPr rtl="1" firstRow="1" firstCol="1" bandRow="1">
                <a:tableStyleId>{ED083AE6-46FA-4A59-8FB0-9F97EB10719F}</a:tableStyleId>
              </a:tblPr>
              <a:tblGrid>
                <a:gridCol w="430306"/>
                <a:gridCol w="1277471"/>
                <a:gridCol w="3425777"/>
                <a:gridCol w="732825"/>
                <a:gridCol w="684390"/>
                <a:gridCol w="1492071"/>
                <a:gridCol w="967456"/>
                <a:gridCol w="967456"/>
                <a:gridCol w="1049860"/>
                <a:gridCol w="462340"/>
              </a:tblGrid>
              <a:tr h="44450">
                <a:tc rowSpan="2">
                  <a:txBody>
                    <a:bodyPr/>
                    <a:lstStyle/>
                    <a:p>
                      <a:pPr algn="ctr" rtl="1">
                        <a:lnSpc>
                          <a:spcPct val="107000"/>
                        </a:lnSpc>
                        <a:spcAft>
                          <a:spcPts val="0"/>
                        </a:spcAft>
                      </a:pPr>
                      <a:r>
                        <a:rPr lang="ar-SA" sz="1400" b="1" dirty="0">
                          <a:effectLst/>
                        </a:rPr>
                        <a:t>م</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dirty="0">
                          <a:effectLst/>
                        </a:rPr>
                        <a:t>تحليل المحتوى</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dirty="0">
                          <a:effectLst/>
                        </a:rPr>
                        <a:t> </a:t>
                      </a:r>
                      <a:endParaRPr lang="en-US" sz="1100" b="1" dirty="0">
                        <a:effectLst/>
                      </a:endParaRPr>
                    </a:p>
                    <a:p>
                      <a:pPr algn="ctr" rtl="1">
                        <a:lnSpc>
                          <a:spcPct val="107000"/>
                        </a:lnSpc>
                        <a:spcAft>
                          <a:spcPts val="0"/>
                        </a:spcAft>
                      </a:pPr>
                      <a:r>
                        <a:rPr lang="ar-SA" sz="1400" b="1" dirty="0">
                          <a:effectLst/>
                        </a:rPr>
                        <a:t>الأهداف السلوكية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a:effectLst/>
                        </a:rPr>
                        <a:t> </a:t>
                      </a:r>
                      <a:endParaRPr lang="en-US" sz="1100" b="1">
                        <a:effectLst/>
                      </a:endParaRPr>
                    </a:p>
                    <a:p>
                      <a:pPr algn="ctr" rtl="1">
                        <a:lnSpc>
                          <a:spcPct val="107000"/>
                        </a:lnSpc>
                        <a:spcAft>
                          <a:spcPts val="0"/>
                        </a:spcAft>
                      </a:pPr>
                      <a:r>
                        <a:rPr lang="ar-SA" sz="1400" b="1">
                          <a:effectLst/>
                        </a:rPr>
                        <a:t>   المجال</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a:effectLst/>
                        </a:rPr>
                        <a:t> </a:t>
                      </a:r>
                      <a:endParaRPr lang="en-US" sz="1100" b="1">
                        <a:effectLst/>
                      </a:endParaRPr>
                    </a:p>
                    <a:p>
                      <a:pPr algn="ctr" rtl="1">
                        <a:lnSpc>
                          <a:spcPct val="107000"/>
                        </a:lnSpc>
                        <a:spcAft>
                          <a:spcPts val="0"/>
                        </a:spcAft>
                      </a:pPr>
                      <a:r>
                        <a:rPr lang="ar-SA" sz="1400" b="1">
                          <a:effectLst/>
                        </a:rPr>
                        <a:t>المستوى</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دور المعلم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دور المتعلم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التقويم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rtl="1">
                        <a:lnSpc>
                          <a:spcPct val="107000"/>
                        </a:lnSpc>
                        <a:spcAft>
                          <a:spcPts val="0"/>
                        </a:spcAft>
                      </a:pPr>
                      <a:r>
                        <a:rPr lang="ar-SA" sz="1400" b="1">
                          <a:effectLst/>
                        </a:rPr>
                        <a:t>التقويم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en-US" sz="11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208915">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400" b="1">
                          <a:effectLst/>
                        </a:rPr>
                        <a:t>الاستراتيجيات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الوسائل</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الأنشطة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a:txBody>
                    <a:bodyPr/>
                    <a:lstStyle/>
                    <a:p>
                      <a:pPr algn="ctr" rtl="1">
                        <a:lnSpc>
                          <a:spcPct val="107000"/>
                        </a:lnSpc>
                        <a:spcAft>
                          <a:spcPts val="0"/>
                        </a:spcAft>
                      </a:pPr>
                      <a:r>
                        <a:rPr lang="ar-SA" sz="1400" b="1">
                          <a:effectLst/>
                        </a:rPr>
                        <a:t>الزمن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08305">
                <a:tc>
                  <a:txBody>
                    <a:bodyPr/>
                    <a:lstStyle/>
                    <a:p>
                      <a:pPr algn="ctr" rtl="1">
                        <a:lnSpc>
                          <a:spcPct val="107000"/>
                        </a:lnSpc>
                        <a:spcAft>
                          <a:spcPts val="0"/>
                        </a:spcAft>
                      </a:pPr>
                      <a:r>
                        <a:rPr lang="ar-SA" sz="1600" b="1">
                          <a:effectLst/>
                        </a:rPr>
                        <a:t>1</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dirty="0">
                          <a:effectLst/>
                        </a:rPr>
                        <a:t>   حقائق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تعدد الطالبة </a:t>
                      </a:r>
                      <a:r>
                        <a:rPr lang="ar-SA" sz="1400" b="1" dirty="0" smtClean="0">
                          <a:effectLst/>
                        </a:rPr>
                        <a:t>أقسام الاسم</a:t>
                      </a:r>
                      <a:r>
                        <a:rPr lang="ar-SA" sz="1400" b="1" baseline="0" dirty="0" smtClean="0">
                          <a:effectLst/>
                        </a:rPr>
                        <a:t> من حيث العدد</a:t>
                      </a:r>
                      <a:r>
                        <a:rPr lang="ar-SA" sz="1400" b="1" dirty="0" smtClean="0">
                          <a:effectLst/>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تذكر</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7">
                  <a:txBody>
                    <a:bodyPr/>
                    <a:lstStyle/>
                    <a:p>
                      <a:pPr algn="ctr" rtl="1">
                        <a:lnSpc>
                          <a:spcPct val="107000"/>
                        </a:lnSpc>
                        <a:spcAft>
                          <a:spcPts val="0"/>
                        </a:spcAft>
                      </a:pPr>
                      <a:r>
                        <a:rPr lang="ar-SA" sz="1600" b="1">
                          <a:effectLst/>
                        </a:rPr>
                        <a:t>التعليم النشط، المسابقات.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7">
                  <a:txBody>
                    <a:bodyPr/>
                    <a:lstStyle/>
                    <a:p>
                      <a:pPr algn="ctr" rtl="1">
                        <a:lnSpc>
                          <a:spcPct val="107000"/>
                        </a:lnSpc>
                        <a:spcAft>
                          <a:spcPts val="0"/>
                        </a:spcAft>
                      </a:pPr>
                      <a:r>
                        <a:rPr lang="ar-SA" sz="1600" b="1">
                          <a:effectLst/>
                        </a:rPr>
                        <a:t>وريقات ملونة</a:t>
                      </a:r>
                      <a:endParaRPr lang="en-US" sz="1100" b="1">
                        <a:effectLst/>
                      </a:endParaRPr>
                    </a:p>
                    <a:p>
                      <a:pPr algn="ctr" rtl="1">
                        <a:lnSpc>
                          <a:spcPct val="107000"/>
                        </a:lnSpc>
                        <a:spcAft>
                          <a:spcPts val="0"/>
                        </a:spcAft>
                      </a:pPr>
                      <a:r>
                        <a:rPr lang="ar-SA" sz="1600" b="1">
                          <a:effectLst/>
                        </a:rPr>
                        <a:t>مكبر الصوت</a:t>
                      </a:r>
                      <a:endParaRPr lang="en-US" sz="1100" b="1">
                        <a:effectLst/>
                      </a:endParaRPr>
                    </a:p>
                    <a:p>
                      <a:pPr algn="ctr" rtl="1">
                        <a:lnSpc>
                          <a:spcPct val="107000"/>
                        </a:lnSpc>
                        <a:spcAft>
                          <a:spcPts val="0"/>
                        </a:spcAft>
                      </a:pPr>
                      <a:r>
                        <a:rPr lang="ar-SA" sz="1600" b="1">
                          <a:effectLst/>
                        </a:rPr>
                        <a:t>الجوال</a:t>
                      </a:r>
                      <a:r>
                        <a:rPr lang="ar-SA" sz="2800" b="1">
                          <a:effectLst/>
                        </a:rPr>
                        <a:t> </a:t>
                      </a:r>
                      <a:r>
                        <a:rPr lang="ar-SA" sz="1400" b="1">
                          <a:effectLst/>
                        </a:rPr>
                        <a:t>لوحة الجيوب</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7">
                  <a:txBody>
                    <a:bodyPr/>
                    <a:lstStyle/>
                    <a:p>
                      <a:pPr algn="ctr" rtl="1">
                        <a:lnSpc>
                          <a:spcPct val="107000"/>
                        </a:lnSpc>
                        <a:spcAft>
                          <a:spcPts val="0"/>
                        </a:spcAft>
                      </a:pPr>
                      <a:r>
                        <a:rPr lang="ar-SA" sz="1600" b="1">
                          <a:effectLst/>
                        </a:rPr>
                        <a:t>مسابقة المجموعات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عددي.........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98780">
                <a:tc>
                  <a:txBody>
                    <a:bodyPr/>
                    <a:lstStyle/>
                    <a:p>
                      <a:pPr algn="ctr" rtl="1">
                        <a:lnSpc>
                          <a:spcPct val="107000"/>
                        </a:lnSpc>
                        <a:spcAft>
                          <a:spcPts val="0"/>
                        </a:spcAft>
                      </a:pPr>
                      <a:r>
                        <a:rPr lang="ar-SA" sz="1600" b="1">
                          <a:effectLst/>
                        </a:rPr>
                        <a:t>2</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a:effectLst/>
                        </a:rPr>
                        <a:t>   حقائق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تذكر </a:t>
                      </a:r>
                      <a:r>
                        <a:rPr lang="ar-SA" sz="1400" b="1" dirty="0" smtClean="0">
                          <a:effectLst/>
                        </a:rPr>
                        <a:t>الطالبة</a:t>
                      </a:r>
                      <a:r>
                        <a:rPr lang="ar-SA" sz="1400" b="1" baseline="0" dirty="0" smtClean="0">
                          <a:effectLst/>
                        </a:rPr>
                        <a:t> أنواع الجمع</a:t>
                      </a:r>
                      <a:r>
                        <a:rPr lang="ar-SA" sz="1400" b="1" dirty="0" smtClean="0">
                          <a:effectLst/>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تذكر</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اذكري......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98780">
                <a:tc>
                  <a:txBody>
                    <a:bodyPr/>
                    <a:lstStyle/>
                    <a:p>
                      <a:pPr algn="ctr" rtl="1">
                        <a:lnSpc>
                          <a:spcPct val="107000"/>
                        </a:lnSpc>
                        <a:spcAft>
                          <a:spcPts val="0"/>
                        </a:spcAft>
                      </a:pPr>
                      <a:r>
                        <a:rPr lang="ar-SA" sz="1600" b="1">
                          <a:effectLst/>
                        </a:rPr>
                        <a:t>3</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a:effectLst/>
                        </a:rPr>
                        <a:t>مهارات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تعرب الطالبة </a:t>
                      </a:r>
                      <a:r>
                        <a:rPr lang="ar-SA" sz="1400" b="1" dirty="0" smtClean="0">
                          <a:effectLst/>
                        </a:rPr>
                        <a:t>كل</a:t>
                      </a:r>
                      <a:r>
                        <a:rPr lang="ar-SA" sz="1400" b="1" baseline="0" dirty="0" smtClean="0">
                          <a:effectLst/>
                        </a:rPr>
                        <a:t> نوع من أنواع الجمع</a:t>
                      </a:r>
                      <a:r>
                        <a:rPr lang="ar-SA" sz="1400" b="1" dirty="0" smtClean="0">
                          <a:effectLst/>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مهاري</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تطبيق</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أعربي.........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98780">
                <a:tc>
                  <a:txBody>
                    <a:bodyPr/>
                    <a:lstStyle/>
                    <a:p>
                      <a:pPr algn="ctr" rtl="1">
                        <a:lnSpc>
                          <a:spcPct val="107000"/>
                        </a:lnSpc>
                        <a:spcAft>
                          <a:spcPts val="0"/>
                        </a:spcAft>
                      </a:pPr>
                      <a:r>
                        <a:rPr lang="ar-SA" sz="1600" b="1">
                          <a:effectLst/>
                        </a:rPr>
                        <a:t>4</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dirty="0">
                          <a:effectLst/>
                        </a:rPr>
                        <a:t>حقائق</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a:t>
                      </a:r>
                      <a:r>
                        <a:rPr lang="ar-SA" sz="1400" b="1" dirty="0" smtClean="0">
                          <a:effectLst/>
                        </a:rPr>
                        <a:t>تكمل</a:t>
                      </a:r>
                      <a:r>
                        <a:rPr lang="ar-SA" sz="1400" b="1" baseline="0" dirty="0" smtClean="0">
                          <a:effectLst/>
                        </a:rPr>
                        <a:t>  الطالبة جدول التعلم</a:t>
                      </a:r>
                      <a:r>
                        <a:rPr lang="ar-SA" sz="1400" b="1" dirty="0" smtClean="0">
                          <a:effectLst/>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تذكر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08305">
                <a:tc>
                  <a:txBody>
                    <a:bodyPr/>
                    <a:lstStyle/>
                    <a:p>
                      <a:pPr algn="ctr" rtl="1">
                        <a:lnSpc>
                          <a:spcPct val="107000"/>
                        </a:lnSpc>
                        <a:spcAft>
                          <a:spcPts val="0"/>
                        </a:spcAft>
                      </a:pPr>
                      <a:r>
                        <a:rPr lang="ar-SA" sz="1600" b="1">
                          <a:effectLst/>
                        </a:rPr>
                        <a:t>5</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a:effectLst/>
                        </a:rPr>
                        <a:t>مفاهيم</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أن تستنتج الطالبة قاعدة الدرس مما تم شرحه.</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معرفي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تركيب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a:effectLst/>
                        </a:rPr>
                        <a:t>استنتجي.....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08305">
                <a:tc>
                  <a:txBody>
                    <a:bodyPr/>
                    <a:lstStyle/>
                    <a:p>
                      <a:pPr algn="ctr" rtl="1">
                        <a:lnSpc>
                          <a:spcPct val="107000"/>
                        </a:lnSpc>
                        <a:spcAft>
                          <a:spcPts val="0"/>
                        </a:spcAft>
                      </a:pPr>
                      <a:r>
                        <a:rPr lang="ar-SA" sz="1600" b="1">
                          <a:effectLst/>
                        </a:rPr>
                        <a:t>6</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800" b="1" dirty="0">
                          <a:effectLst/>
                        </a:rPr>
                        <a:t>مهارات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b="1" dirty="0">
                          <a:effectLst/>
                        </a:rPr>
                        <a:t>أن تحل الطالبة بعض التطبيقات على الدرس.</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a:effectLst/>
                        </a:rPr>
                        <a:t>مهاري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b="1" dirty="0">
                          <a:effectLst/>
                        </a:rPr>
                        <a:t>تطبيق</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07000"/>
                        </a:lnSpc>
                        <a:spcAft>
                          <a:spcPts val="0"/>
                        </a:spcAft>
                      </a:pPr>
                      <a:r>
                        <a:rPr lang="ar-SA" sz="1600" b="1" dirty="0">
                          <a:effectLst/>
                        </a:rPr>
                        <a:t>حلي........</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800" b="1" dirty="0">
                          <a:effectLst/>
                        </a:rPr>
                        <a:t>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gridSpan="5">
                  <a:txBody>
                    <a:bodyPr/>
                    <a:lstStyle/>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ar-SA" dirty="0"/>
                    </a:p>
                  </a:txBody>
                  <a:tcPr marL="68580" marR="68580" marT="0" marB="0"/>
                </a:tc>
                <a:tc hMerge="1">
                  <a:txBody>
                    <a:bodyPr/>
                    <a:lstStyle/>
                    <a:p>
                      <a:endParaRPr lang="ar-SA" dirty="0"/>
                    </a:p>
                  </a:txBody>
                  <a:tcPr marL="68580" marR="68580" marT="0" marB="0"/>
                </a:tc>
                <a:tc hMerge="1">
                  <a:txBody>
                    <a:bodyPr/>
                    <a:lstStyle/>
                    <a:p>
                      <a:endParaRPr lang="ar-SA" dirty="0"/>
                    </a:p>
                  </a:txBody>
                  <a:tcPr marL="68580" marR="68580" marT="0" marB="0"/>
                </a:tc>
                <a:tc hMerge="1">
                  <a:txBody>
                    <a:bodyPr/>
                    <a:lstStyle/>
                    <a:p>
                      <a:endParaRPr lang="ar-SA" dirty="0"/>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r" rtl="1">
                        <a:lnSpc>
                          <a:spcPct val="107000"/>
                        </a:lnSpc>
                        <a:spcAft>
                          <a:spcPts val="0"/>
                        </a:spcAft>
                      </a:pPr>
                      <a:r>
                        <a:rPr lang="ar-SA" sz="2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2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9" name="جدول 8"/>
          <p:cNvGraphicFramePr>
            <a:graphicFrameLocks noGrp="1"/>
          </p:cNvGraphicFramePr>
          <p:nvPr>
            <p:extLst>
              <p:ext uri="{D42A27DB-BD31-4B8C-83A1-F6EECF244321}">
                <p14:modId xmlns:p14="http://schemas.microsoft.com/office/powerpoint/2010/main" val="1186871421"/>
              </p:ext>
            </p:extLst>
          </p:nvPr>
        </p:nvGraphicFramePr>
        <p:xfrm>
          <a:off x="316566" y="5164586"/>
          <a:ext cx="11537572" cy="1235009"/>
        </p:xfrm>
        <a:graphic>
          <a:graphicData uri="http://schemas.openxmlformats.org/drawingml/2006/table">
            <a:tbl>
              <a:tblPr rtl="1" firstRow="1" firstCol="1" bandRow="1">
                <a:tableStyleId>{5DA37D80-6434-44D0-A028-1B22A696006F}</a:tableStyleId>
              </a:tblPr>
              <a:tblGrid>
                <a:gridCol w="2607599"/>
                <a:gridCol w="1158205"/>
                <a:gridCol w="549148"/>
                <a:gridCol w="430711"/>
                <a:gridCol w="104641"/>
                <a:gridCol w="726832"/>
                <a:gridCol w="906485"/>
                <a:gridCol w="314831"/>
                <a:gridCol w="104641"/>
                <a:gridCol w="792421"/>
                <a:gridCol w="968291"/>
                <a:gridCol w="104641"/>
                <a:gridCol w="1029062"/>
                <a:gridCol w="774899"/>
                <a:gridCol w="860524"/>
                <a:gridCol w="104641"/>
              </a:tblGrid>
              <a:tr h="177313">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المستويات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تذكر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فهم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dirty="0">
                          <a:effectLst/>
                        </a:rPr>
                        <a:t>تحليل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تطبيق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تركيب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تقويم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a:effectLst/>
                        </a:rPr>
                        <a:t>مهارات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اتجاهات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قيم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r" rtl="1">
                        <a:lnSpc>
                          <a:spcPct val="107000"/>
                        </a:lnSpc>
                        <a:spcAft>
                          <a:spcPts val="0"/>
                        </a:spcAft>
                      </a:pPr>
                      <a:r>
                        <a:rPr lang="ar-SA" sz="1100">
                          <a:effectLst/>
                        </a:rPr>
                        <a:t>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120361">
                <a:tc>
                  <a:txBody>
                    <a:bodyPr/>
                    <a:lstStyle/>
                    <a:p>
                      <a:pPr algn="r" rtl="1">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07000"/>
                        </a:lnSpc>
                        <a:spcAft>
                          <a:spcPts val="0"/>
                        </a:spcAft>
                      </a:pPr>
                      <a:r>
                        <a:rPr lang="ar-SA" sz="1100">
                          <a:effectLst/>
                        </a:rPr>
                        <a:t>عدد الأهداف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 </a:t>
                      </a:r>
                      <a:r>
                        <a:rPr lang="ar-SA" sz="1100" dirty="0" smtClean="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smtClean="0">
                          <a:effectLst/>
                        </a:rPr>
                        <a:t>1</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dirty="0">
                          <a:effectLst/>
                        </a:rPr>
                        <a:t> </a:t>
                      </a:r>
                      <a:r>
                        <a:rPr lang="ar-SA" sz="1100" dirty="0" smtClean="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a:txBody>
                    <a:bodyPr/>
                    <a:lstStyle/>
                    <a:p>
                      <a:pPr algn="ctr" rtl="1">
                        <a:lnSpc>
                          <a:spcPct val="107000"/>
                        </a:lnSpc>
                        <a:spcAft>
                          <a:spcPts val="0"/>
                        </a:spcAft>
                      </a:pPr>
                      <a:r>
                        <a:rPr lang="ar-SA" sz="1100" dirty="0">
                          <a:effectLst/>
                        </a:rPr>
                        <a:t> </a:t>
                      </a:r>
                      <a:r>
                        <a:rPr lang="ar-SA" sz="1100" dirty="0" smtClean="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gridSpan="2">
                  <a:txBody>
                    <a:bodyPr/>
                    <a:lstStyle/>
                    <a:p>
                      <a:pPr algn="ctr" rtl="1">
                        <a:lnSpc>
                          <a:spcPct val="107000"/>
                        </a:lnSpc>
                        <a:spcAft>
                          <a:spcPts val="0"/>
                        </a:spcAft>
                      </a:pPr>
                      <a:r>
                        <a:rPr lang="ar-SA" sz="1100" dirty="0" smtClean="0">
                          <a:effectLst/>
                        </a:rPr>
                        <a:t>6</a:t>
                      </a: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r>
              <a:tr h="383685">
                <a:tc gridSpan="4">
                  <a:txBody>
                    <a:bodyPr/>
                    <a:lstStyle/>
                    <a:p>
                      <a:pPr algn="r" rtl="1">
                        <a:lnSpc>
                          <a:spcPct val="107000"/>
                        </a:lnSpc>
                        <a:spcAft>
                          <a:spcPts val="0"/>
                        </a:spcAft>
                      </a:pPr>
                      <a:r>
                        <a:rPr lang="ar-SA" sz="1100" dirty="0">
                          <a:effectLst/>
                        </a:rPr>
                        <a:t>الواجب: حل أسئلة الدرس.</a:t>
                      </a:r>
                      <a:endParaRPr lang="en-US" sz="1100" dirty="0">
                        <a:effectLst/>
                      </a:endParaRPr>
                    </a:p>
                    <a:p>
                      <a:pPr algn="r" rtl="1">
                        <a:lnSpc>
                          <a:spcPct val="107000"/>
                        </a:lnSpc>
                        <a:spcAft>
                          <a:spcPts val="0"/>
                        </a:spcAft>
                      </a:pPr>
                      <a:r>
                        <a:rPr lang="ar-SA" sz="1100" dirty="0">
                          <a:effectLst/>
                        </a:rPr>
                        <a:t>النشاط </a:t>
                      </a:r>
                      <a:r>
                        <a:rPr lang="ar-SA" sz="1100" dirty="0" err="1">
                          <a:effectLst/>
                        </a:rPr>
                        <a:t>اللاصفي</a:t>
                      </a:r>
                      <a:r>
                        <a:rPr lang="ar-SA" sz="1100" dirty="0" smtClean="0">
                          <a:effectLst/>
                        </a:rPr>
                        <a:t>:</a:t>
                      </a: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200" dirty="0">
                          <a:effectLst/>
                        </a:rPr>
                        <a:t>ملحوظات المعلم: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r" rtl="1">
                        <a:lnSpc>
                          <a:spcPct val="107000"/>
                        </a:lnSpc>
                        <a:spcAft>
                          <a:spcPts val="0"/>
                        </a:spcAft>
                      </a:pPr>
                      <a:r>
                        <a:rPr lang="ar-SA" sz="1100" dirty="0">
                          <a:effectLst/>
                        </a:rPr>
                        <a:t>ملحوظات وتوقيع الإدارة: </a:t>
                      </a:r>
                      <a:endParaRPr lang="en-US" sz="1100" dirty="0">
                        <a:effectLst/>
                      </a:endParaRPr>
                    </a:p>
                    <a:p>
                      <a:pPr algn="r" rtl="1">
                        <a:lnSpc>
                          <a:spcPct val="107000"/>
                        </a:lnSpc>
                        <a:spcAft>
                          <a:spcPts val="0"/>
                        </a:spcAft>
                      </a:pPr>
                      <a:r>
                        <a:rPr lang="ar-SA" sz="1100" dirty="0" smtClean="0">
                          <a:effectLst/>
                        </a:rPr>
                        <a:t>...........................................</a:t>
                      </a: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r" rtl="1">
                        <a:lnSpc>
                          <a:spcPct val="107000"/>
                        </a:lnSpc>
                        <a:spcAft>
                          <a:spcPts val="0"/>
                        </a:spcAft>
                      </a:pPr>
                      <a:r>
                        <a:rPr lang="ar-SA" sz="1100" dirty="0">
                          <a:effectLst/>
                        </a:rPr>
                        <a:t>ملحوظات وتوقيع الإشراف التربوي:</a:t>
                      </a:r>
                      <a:endParaRPr lang="en-US" sz="1100" dirty="0">
                        <a:effectLst/>
                      </a:endParaRPr>
                    </a:p>
                    <a:p>
                      <a:pPr algn="r" rtl="1">
                        <a:lnSpc>
                          <a:spcPct val="107000"/>
                        </a:lnSpc>
                        <a:spcAft>
                          <a:spcPts val="0"/>
                        </a:spcAft>
                      </a:pPr>
                      <a:r>
                        <a:rPr lang="ar-SA" sz="1100" dirty="0" smtClean="0">
                          <a:effectLst/>
                        </a:rPr>
                        <a:t>......................................................</a:t>
                      </a:r>
                      <a:endParaRPr lang="en-US" sz="1100" dirty="0">
                        <a:effectLst/>
                      </a:endParaRPr>
                    </a:p>
                    <a:p>
                      <a:pPr algn="r" rtl="1">
                        <a:lnSpc>
                          <a:spcPct val="107000"/>
                        </a:lnSpc>
                        <a:spcAft>
                          <a:spcPts val="0"/>
                        </a:spcAft>
                      </a:pPr>
                      <a:endParaRPr lang="en-US" sz="1100" dirty="0">
                        <a:effectLst/>
                      </a:endParaRPr>
                    </a:p>
                  </a:txBody>
                  <a:tcPr marL="66423" marR="66423" marT="0" marB="0"/>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39701">
                <a:tc gridSpan="15">
                  <a:txBody>
                    <a:bodyPr/>
                    <a:lstStyle/>
                    <a:p>
                      <a:pPr algn="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423" marR="66423"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r" rtl="1">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2709496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DELL\Desktop\صور\445740341_280700.jpg"/>
          <p:cNvPicPr/>
          <p:nvPr/>
        </p:nvPicPr>
        <p:blipFill>
          <a:blip r:embed="rId2">
            <a:extLst>
              <a:ext uri="{28A0092B-C50C-407E-A947-70E740481C1C}">
                <a14:useLocalDpi xmlns:a14="http://schemas.microsoft.com/office/drawing/2010/main" val="0"/>
              </a:ext>
            </a:extLst>
          </a:blip>
          <a:srcRect/>
          <a:stretch>
            <a:fillRect/>
          </a:stretch>
        </p:blipFill>
        <p:spPr bwMode="auto">
          <a:xfrm>
            <a:off x="251460" y="288607"/>
            <a:ext cx="11704319" cy="1343025"/>
          </a:xfrm>
          <a:prstGeom prst="rect">
            <a:avLst/>
          </a:prstGeom>
          <a:noFill/>
          <a:ln>
            <a:noFill/>
          </a:ln>
        </p:spPr>
      </p:pic>
      <p:sp>
        <p:nvSpPr>
          <p:cNvPr id="5" name="مربع نص 39"/>
          <p:cNvSpPr txBox="1"/>
          <p:nvPr/>
        </p:nvSpPr>
        <p:spPr>
          <a:xfrm>
            <a:off x="179704" y="1760220"/>
            <a:ext cx="11718925" cy="491871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endParaRPr lang="en-US" sz="1000" dirty="0">
              <a:effectLst/>
              <a:ea typeface="Calibri" panose="020F0502020204030204" pitchFamily="34" charset="0"/>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1457513634"/>
              </p:ext>
            </p:extLst>
          </p:nvPr>
        </p:nvGraphicFramePr>
        <p:xfrm>
          <a:off x="658906" y="2104711"/>
          <a:ext cx="10865224" cy="3211983"/>
        </p:xfrm>
        <a:graphic>
          <a:graphicData uri="http://schemas.openxmlformats.org/drawingml/2006/table">
            <a:tbl>
              <a:tblPr rtl="1" firstRow="1" bandRow="1">
                <a:tableStyleId>{5DA37D80-6434-44D0-A028-1B22A696006F}</a:tableStyleId>
              </a:tblPr>
              <a:tblGrid>
                <a:gridCol w="1322203"/>
                <a:gridCol w="9543021"/>
              </a:tblGrid>
              <a:tr h="1070661">
                <a:tc>
                  <a:txBody>
                    <a:bodyPr/>
                    <a:lstStyle/>
                    <a:p>
                      <a:pPr rtl="1"/>
                      <a:r>
                        <a:rPr lang="ar-SA" sz="3200" b="1" dirty="0" smtClean="0"/>
                        <a:t>الأولى:</a:t>
                      </a:r>
                      <a:endParaRPr lang="ar-SA" sz="3200" b="1" dirty="0"/>
                    </a:p>
                  </a:txBody>
                  <a:tcPr/>
                </a:tc>
                <a:tc>
                  <a:txBody>
                    <a:bodyPr/>
                    <a:lstStyle/>
                    <a:p>
                      <a:pPr rtl="1"/>
                      <a:r>
                        <a:rPr lang="ar-SA" sz="3200" b="1" dirty="0" smtClean="0"/>
                        <a:t>الصف</a:t>
                      </a:r>
                      <a:r>
                        <a:rPr lang="ar-SA" sz="3200" b="1" baseline="0" dirty="0" smtClean="0"/>
                        <a:t> </a:t>
                      </a:r>
                      <a:r>
                        <a:rPr lang="ar-SA" sz="3200" b="1" baseline="0" dirty="0" smtClean="0"/>
                        <a:t>اعاشر استكمال درس مقدمة في الفصاحة والبلاغة.</a:t>
                      </a:r>
                      <a:endParaRPr lang="ar-SA" sz="3200" b="1" dirty="0"/>
                    </a:p>
                  </a:txBody>
                  <a:tcPr/>
                </a:tc>
              </a:tr>
              <a:tr h="1070661">
                <a:tc>
                  <a:txBody>
                    <a:bodyPr/>
                    <a:lstStyle/>
                    <a:p>
                      <a:pPr rtl="1"/>
                      <a:r>
                        <a:rPr lang="ar-SA" sz="3200" b="1" dirty="0" smtClean="0"/>
                        <a:t>الثالثة</a:t>
                      </a:r>
                      <a:endParaRPr lang="ar-SA" sz="3200" b="1" dirty="0"/>
                    </a:p>
                  </a:txBody>
                  <a:tcPr/>
                </a:tc>
                <a:tc>
                  <a:txBody>
                    <a:bodyPr/>
                    <a:lstStyle/>
                    <a:p>
                      <a:pPr rtl="1"/>
                      <a:r>
                        <a:rPr lang="ar-SA" sz="3200" b="1" dirty="0" smtClean="0"/>
                        <a:t>سادس</a:t>
                      </a:r>
                      <a:r>
                        <a:rPr lang="ar-SA" sz="3200" b="1" baseline="0" dirty="0" smtClean="0"/>
                        <a:t> ب حل التدريبات + البدء بدرس أنواع الجمع تم التحضير</a:t>
                      </a:r>
                      <a:endParaRPr lang="ar-SA" sz="3200" b="1" dirty="0"/>
                    </a:p>
                  </a:txBody>
                  <a:tcPr/>
                </a:tc>
              </a:tr>
              <a:tr h="1070661">
                <a:tc>
                  <a:txBody>
                    <a:bodyPr/>
                    <a:lstStyle/>
                    <a:p>
                      <a:pPr rtl="1"/>
                      <a:r>
                        <a:rPr lang="ar-SA" sz="3200" b="1" dirty="0" smtClean="0"/>
                        <a:t>الرابعة</a:t>
                      </a:r>
                      <a:endParaRPr lang="ar-SA" sz="3200" b="1" dirty="0"/>
                    </a:p>
                  </a:txBody>
                  <a:tcPr/>
                </a:tc>
                <a:tc>
                  <a:txBody>
                    <a:bodyPr/>
                    <a:lstStyle/>
                    <a:p>
                      <a:pPr rtl="1"/>
                      <a:r>
                        <a:rPr lang="ar-SA" sz="3200" b="1" baseline="0" dirty="0" smtClean="0"/>
                        <a:t>تلخيص درس النصوص + حل تدريبات الكتاب.</a:t>
                      </a:r>
                      <a:endParaRPr lang="ar-SA" sz="3200" b="1" baseline="0" dirty="0" smtClean="0"/>
                    </a:p>
                    <a:p>
                      <a:pPr rtl="1"/>
                      <a:endParaRPr lang="ar-SA" sz="3200" b="1" dirty="0"/>
                    </a:p>
                  </a:txBody>
                  <a:tcPr/>
                </a:tc>
              </a:tr>
            </a:tbl>
          </a:graphicData>
        </a:graphic>
      </p:graphicFrame>
      <p:sp>
        <p:nvSpPr>
          <p:cNvPr id="7" name="مربع نص 35"/>
          <p:cNvSpPr txBox="1"/>
          <p:nvPr/>
        </p:nvSpPr>
        <p:spPr>
          <a:xfrm>
            <a:off x="3417569" y="691515"/>
            <a:ext cx="5372100" cy="723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800" b="1" dirty="0" smtClean="0">
                <a:ea typeface="Calibri" panose="020F0502020204030204" pitchFamily="34" charset="0"/>
                <a:cs typeface="Arial" panose="020B0604020202020204" pitchFamily="34" charset="0"/>
              </a:rPr>
              <a:t>حصص يوم الأربعاء.</a:t>
            </a:r>
            <a:endParaRPr lang="en-US" sz="1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989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28934286_236331.jpg"/>
          <p:cNvPicPr/>
          <p:nvPr/>
        </p:nvPicPr>
        <p:blipFill>
          <a:blip r:embed="rId2">
            <a:extLst>
              <a:ext uri="{28A0092B-C50C-407E-A947-70E740481C1C}">
                <a14:useLocalDpi xmlns:a14="http://schemas.microsoft.com/office/drawing/2010/main" val="0"/>
              </a:ext>
            </a:extLst>
          </a:blip>
          <a:srcRect/>
          <a:stretch>
            <a:fillRect/>
          </a:stretch>
        </p:blipFill>
        <p:spPr bwMode="auto">
          <a:xfrm>
            <a:off x="480060" y="331470"/>
            <a:ext cx="11349990" cy="6206490"/>
          </a:xfrm>
          <a:prstGeom prst="rect">
            <a:avLst/>
          </a:prstGeom>
          <a:noFill/>
          <a:ln>
            <a:noFill/>
          </a:ln>
        </p:spPr>
      </p:pic>
      <p:sp>
        <p:nvSpPr>
          <p:cNvPr id="3" name="مربع نص 105"/>
          <p:cNvSpPr txBox="1"/>
          <p:nvPr/>
        </p:nvSpPr>
        <p:spPr>
          <a:xfrm>
            <a:off x="3131820" y="366712"/>
            <a:ext cx="4876800" cy="638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2200" b="1">
                <a:solidFill>
                  <a:srgbClr val="FF0066"/>
                </a:solidFill>
                <a:effectLst/>
                <a:ea typeface="Calibri" panose="020F0502020204030204" pitchFamily="34" charset="0"/>
                <a:cs typeface="Arial" panose="020B0604020202020204" pitchFamily="34" charset="0"/>
              </a:rPr>
              <a:t>الرؤية والرسالة للوزارة</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386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2"/>
          <p:cNvSpPr txBox="1"/>
          <p:nvPr/>
        </p:nvSpPr>
        <p:spPr>
          <a:xfrm>
            <a:off x="388621" y="409575"/>
            <a:ext cx="11418570" cy="55245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6350">
            <a:solidFill>
              <a:srgbClr val="7030A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3600" b="1" dirty="0" smtClean="0">
                <a:effectLst/>
                <a:ea typeface="Calibri" panose="020F0502020204030204" pitchFamily="34" charset="0"/>
                <a:cs typeface="Arial" panose="020B0604020202020204" pitchFamily="34" charset="0"/>
              </a:rPr>
              <a:t>جدول الحصص</a:t>
            </a:r>
            <a:endParaRPr lang="en-US" sz="3600" b="1" dirty="0">
              <a:effectLst/>
              <a:ea typeface="Calibri" panose="020F0502020204030204" pitchFamily="34" charset="0"/>
              <a:cs typeface="Arial" panose="020B0604020202020204" pitchFamily="34" charset="0"/>
            </a:endParaRPr>
          </a:p>
        </p:txBody>
      </p:sp>
      <p:pic>
        <p:nvPicPr>
          <p:cNvPr id="3" name="صورة 2" descr="C:\Users\DELL\AppData\Local\Microsoft\Windows\Temporary Internet Files\Content.Word\Screenshot_٢٠١٩-٠٩-٢٦-٠٧-٣٦-٤٢.png"/>
          <p:cNvPicPr/>
          <p:nvPr/>
        </p:nvPicPr>
        <p:blipFill rotWithShape="1">
          <a:blip r:embed="rId2">
            <a:extLst>
              <a:ext uri="{28A0092B-C50C-407E-A947-70E740481C1C}">
                <a14:useLocalDpi xmlns:a14="http://schemas.microsoft.com/office/drawing/2010/main" val="0"/>
              </a:ext>
            </a:extLst>
          </a:blip>
          <a:srcRect t="12609" b="31479"/>
          <a:stretch/>
        </p:blipFill>
        <p:spPr bwMode="auto">
          <a:xfrm>
            <a:off x="388621" y="1097280"/>
            <a:ext cx="11418570" cy="53263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377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Desktop\صور\446614900_175697.jpg"/>
          <p:cNvPicPr/>
          <p:nvPr/>
        </p:nvPicPr>
        <p:blipFill>
          <a:blip r:embed="rId2">
            <a:extLst>
              <a:ext uri="{28A0092B-C50C-407E-A947-70E740481C1C}">
                <a14:useLocalDpi xmlns:a14="http://schemas.microsoft.com/office/drawing/2010/main" val="0"/>
              </a:ext>
            </a:extLst>
          </a:blip>
          <a:srcRect/>
          <a:stretch>
            <a:fillRect/>
          </a:stretch>
        </p:blipFill>
        <p:spPr bwMode="auto">
          <a:xfrm>
            <a:off x="274320" y="285750"/>
            <a:ext cx="11590020" cy="6183630"/>
          </a:xfrm>
          <a:prstGeom prst="rect">
            <a:avLst/>
          </a:prstGeom>
          <a:noFill/>
          <a:ln>
            <a:noFill/>
          </a:ln>
        </p:spPr>
      </p:pic>
      <p:sp>
        <p:nvSpPr>
          <p:cNvPr id="3" name="مربع نص 16"/>
          <p:cNvSpPr txBox="1"/>
          <p:nvPr/>
        </p:nvSpPr>
        <p:spPr>
          <a:xfrm>
            <a:off x="4793932" y="2456498"/>
            <a:ext cx="3267075" cy="619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2400" b="1">
                <a:solidFill>
                  <a:srgbClr val="FF0066"/>
                </a:solidFill>
                <a:effectLst/>
                <a:ea typeface="Calibri" panose="020F0502020204030204" pitchFamily="34" charset="0"/>
                <a:cs typeface="Arial" panose="020B0604020202020204" pitchFamily="34" charset="0"/>
              </a:rPr>
              <a:t>الرؤية والرسالة للمعلمة</a:t>
            </a:r>
            <a:endParaRPr lang="en-US" sz="1100">
              <a:effectLst/>
              <a:ea typeface="Calibri" panose="020F0502020204030204" pitchFamily="34" charset="0"/>
              <a:cs typeface="Arial" panose="020B0604020202020204" pitchFamily="34" charset="0"/>
            </a:endParaRPr>
          </a:p>
        </p:txBody>
      </p:sp>
      <p:sp>
        <p:nvSpPr>
          <p:cNvPr id="4" name="مربع نص 16"/>
          <p:cNvSpPr txBox="1"/>
          <p:nvPr/>
        </p:nvSpPr>
        <p:spPr>
          <a:xfrm>
            <a:off x="4011930" y="3134678"/>
            <a:ext cx="6572250" cy="1665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4400" b="1" dirty="0" smtClean="0">
                <a:solidFill>
                  <a:schemeClr val="tx1"/>
                </a:solidFill>
                <a:ea typeface="Calibri" panose="020F0502020204030204" pitchFamily="34" charset="0"/>
                <a:cs typeface="Arial" panose="020B0604020202020204" pitchFamily="34" charset="0"/>
              </a:rPr>
              <a:t>«أنا لا ألقي درسا إنما أصنع أمة»</a:t>
            </a:r>
            <a:endParaRPr lang="en-US" sz="2000" dirty="0">
              <a:solidFill>
                <a:schemeClr val="tx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703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5"/>
          <p:cNvSpPr txBox="1"/>
          <p:nvPr/>
        </p:nvSpPr>
        <p:spPr>
          <a:xfrm>
            <a:off x="1147762" y="137160"/>
            <a:ext cx="9896475" cy="1028700"/>
          </a:xfrm>
          <a:prstGeom prst="rect">
            <a:avLst/>
          </a:prstGeom>
          <a:solidFill>
            <a:srgbClr val="FF99CC"/>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ar-SA" sz="3600" b="1">
                <a:effectLst/>
                <a:ea typeface="Calibri" panose="020F0502020204030204" pitchFamily="34" charset="0"/>
                <a:cs typeface="Arial" panose="020B0604020202020204" pitchFamily="34" charset="0"/>
              </a:rPr>
              <a:t>عناصر تحليل المحتوى عبر مجموعة البنية المعرفية</a:t>
            </a:r>
            <a:endParaRPr lang="en-US" sz="1100">
              <a:effectLst/>
              <a:ea typeface="Calibri" panose="020F0502020204030204" pitchFamily="34" charset="0"/>
              <a:cs typeface="Arial" panose="020B0604020202020204"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3738672170"/>
              </p:ext>
            </p:extLst>
          </p:nvPr>
        </p:nvGraphicFramePr>
        <p:xfrm>
          <a:off x="1147762" y="1463040"/>
          <a:ext cx="10053638" cy="4853276"/>
        </p:xfrm>
        <a:graphic>
          <a:graphicData uri="http://schemas.openxmlformats.org/drawingml/2006/table">
            <a:tbl>
              <a:tblPr rtl="1" firstRow="1" firstCol="1" bandRow="1">
                <a:tableStyleId>{8A107856-5554-42FB-B03E-39F5DBC370BA}</a:tableStyleId>
              </a:tblPr>
              <a:tblGrid>
                <a:gridCol w="4750436"/>
                <a:gridCol w="5303202"/>
              </a:tblGrid>
              <a:tr h="1079262">
                <a:tc>
                  <a:txBody>
                    <a:bodyPr/>
                    <a:lstStyle/>
                    <a:p>
                      <a:pPr algn="r" rtl="1">
                        <a:lnSpc>
                          <a:spcPct val="107000"/>
                        </a:lnSpc>
                        <a:spcAft>
                          <a:spcPts val="0"/>
                        </a:spcAft>
                      </a:pPr>
                      <a:r>
                        <a:rPr lang="ar-SA" sz="800" b="1" u="sng" dirty="0">
                          <a:effectLst/>
                        </a:rPr>
                        <a:t>الحقائق:</a:t>
                      </a:r>
                      <a:r>
                        <a:rPr lang="ar-SA" sz="800" b="1" dirty="0">
                          <a:effectLst/>
                        </a:rPr>
                        <a:t> ما كان أمرا صحيحا قابلا للإثبات، فهو ثوابت ووقائع صحيحة مع كونها قابلة للتغير والتعديل من خلال الملاحظات والتجارب، وهو جمل تصف ملاحظات خاصة بمادة أو موقف، وهي ناتج علمي مجزأ لا يتضمن التعميم، بل بيانات أو أحداث أو ظواهر تثبت صحتها (ثبات نسبي) وخضعت لمعيارين أساسيين لإثباتهما هما: (الملاحظة، والبرهنة)، وقد تكون معلومات تسمى بها الأشياء وتؤرخ كأسماء العلماء والحوادث العلمية والتواريخ، ومن </a:t>
                      </a:r>
                      <a:r>
                        <a:rPr lang="ar-SA" sz="800" b="1" u="sng" dirty="0">
                          <a:effectLst/>
                        </a:rPr>
                        <a:t>أنواعها</a:t>
                      </a:r>
                      <a:r>
                        <a:rPr lang="ar-SA" sz="800" b="1" dirty="0">
                          <a:effectLst/>
                        </a:rPr>
                        <a:t> الحقيقة العلمية: عن طريق الحوس والتجربة، الحقائق الدينية: ما حصلنا عليه من كتاب وسنة، الحقائق الرياضية. مثل الإسلامية: (أركان الإسلام الخمسة)، الرياضيات: (3-1يساوي2)، لغة عربية: (أقسام الكلام ثلاثة)، كيمياء: (النحاس فلز جيد لتوصيل الحرارة). </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c>
                  <a:txBody>
                    <a:bodyPr/>
                    <a:lstStyle/>
                    <a:p>
                      <a:pPr algn="r" rtl="1">
                        <a:lnSpc>
                          <a:spcPct val="107000"/>
                        </a:lnSpc>
                        <a:spcAft>
                          <a:spcPts val="0"/>
                        </a:spcAft>
                      </a:pPr>
                      <a:r>
                        <a:rPr lang="ar-SA" sz="800" b="1" u="sng">
                          <a:effectLst/>
                        </a:rPr>
                        <a:t>المفاهيم:</a:t>
                      </a:r>
                      <a:r>
                        <a:rPr lang="ar-SA" sz="800" b="1">
                          <a:effectLst/>
                        </a:rPr>
                        <a:t> ما يمتلكه الفرد من معنى واستيعاب يرتبط بكلمات أو عبارات أو كلمات معينة، فهو مصطلح يحتاج إلى تعريف كالفاعل والمفعول به في النحو، وحجم الحرف وشكله في الإملاء، وهو صورة ذهنية للمدركات الحسية أو المجردة، ويتكون من اسم ودلة لفظية، من </a:t>
                      </a:r>
                      <a:r>
                        <a:rPr lang="ar-SA" sz="800" b="1" u="sng">
                          <a:effectLst/>
                        </a:rPr>
                        <a:t>خصائص المفاهيم:</a:t>
                      </a:r>
                      <a:r>
                        <a:rPr lang="ar-SA" sz="800" b="1">
                          <a:effectLst/>
                        </a:rPr>
                        <a:t> أنها تتكون من جزأين: الاسم والدلة اللفظية، ولكل مفهوم خصائص مميزة يشترك فيها أفراد خصائص المفهوم، وليس المفهوم تعريفا يحفظ إنما هو تكوين إدراكي يكونه المتعلم، </a:t>
                      </a:r>
                      <a:r>
                        <a:rPr lang="ar-SA" sz="800" b="1" u="sng">
                          <a:effectLst/>
                        </a:rPr>
                        <a:t>مثل:</a:t>
                      </a:r>
                      <a:r>
                        <a:rPr lang="ar-SA" sz="800" b="1">
                          <a:effectLst/>
                        </a:rPr>
                        <a:t> الاجتماعيات( التمويل- السوق) قرآن: (المؤمن-سورة- الأنفال)، والعلاقة بين المفاهيم وبين الحقائق: هي القاعدة الأساسية التي يستخدمها المتعلمون لبناء خبراتهم، وليست أهدافا نهائية بل وسيلة لتنمية مهارات المتعلم وشخصيته، المفاهيم تنظم وتصنف وترتب وتختصر الحقائق، الحقائق معلومات توصلنا إليها عن طريق الحواس تتوقف بنا عند هذه الحدود، الحقائق ممجتمعة مع المفاهيم تمتد بنا إلى آفاق واسعة تغني وتحفز عمل الدماغ للبحث والتمو.</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r>
              <a:tr h="807745">
                <a:tc>
                  <a:txBody>
                    <a:bodyPr/>
                    <a:lstStyle/>
                    <a:p>
                      <a:pPr algn="r" rtl="1">
                        <a:lnSpc>
                          <a:spcPct val="107000"/>
                        </a:lnSpc>
                        <a:spcAft>
                          <a:spcPts val="0"/>
                        </a:spcAft>
                      </a:pPr>
                      <a:r>
                        <a:rPr lang="ar-SA" sz="800" b="1" dirty="0">
                          <a:effectLst/>
                        </a:rPr>
                        <a:t>المبادئ: علاقة بين مفهومين أو أكثر كعلاقة السبب والنتيجة، والنتيجة والسبب، والكل بالجزء، والجزء بالكل، فهي علاقة كيفية بين المفاهيم وتصاغ في صورة عبارة صحيحة علميا لها صفة الشمول ويمكن التوصل إليها من خلال التفكير، وهي علاقة سببية تربط بين متغيرين أو أكثر وتصف طبيعة التغير، ومن خصائص المبادئ: لها تطبيق واسع، مبدأ علمي ليس له مفهوم ِأو تعريف، وعبارته اللفظية صحيحة علميا. مثل: العلوم:( زيادة عدد الثغور في ورقة النبات تؤدي إلى زيادة عدد </a:t>
                      </a:r>
                      <a:r>
                        <a:rPr lang="ar-SA" sz="800" b="1" dirty="0" err="1">
                          <a:effectLst/>
                        </a:rPr>
                        <a:t>النتج</a:t>
                      </a:r>
                      <a:r>
                        <a:rPr lang="ar-SA" sz="800" b="1" dirty="0">
                          <a:effectLst/>
                        </a:rPr>
                        <a:t>)، اللغة العربية: (خبر كان دائما منصوب- تتكاثر الأسماك عن طريق البيض)  </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c>
                  <a:txBody>
                    <a:bodyPr/>
                    <a:lstStyle/>
                    <a:p>
                      <a:pPr algn="r" rtl="1">
                        <a:lnSpc>
                          <a:spcPct val="107000"/>
                        </a:lnSpc>
                        <a:spcAft>
                          <a:spcPts val="0"/>
                        </a:spcAft>
                      </a:pPr>
                      <a:r>
                        <a:rPr lang="ar-SA" sz="800" b="1" u="sng">
                          <a:effectLst/>
                        </a:rPr>
                        <a:t>التعميمات:</a:t>
                      </a:r>
                      <a:r>
                        <a:rPr lang="ar-SA" sz="800" b="1">
                          <a:effectLst/>
                        </a:rPr>
                        <a:t> نمط عام يتضمن أحكاما عامة، أو سمات مشتركة للظواهر، أو الحقائق، أو المفاهيم، أو المبادئ، وغالبا ما يأتي بألفاظ العموم( كل، جميع، عامة، كافة)، فهي عبارات ذات طبيعة تجريبية ولها صفة الشمول وإمكانية التطبيق على عدد من الأشياء أو الوحدات أو الظواهر التي تربط بين هذه التعميمات، فتصف موقف شمولي عام وليس جزئي ولا يكون ناتجا علميا مجزأ. </a:t>
                      </a:r>
                      <a:r>
                        <a:rPr lang="ar-SA" sz="800" b="1" u="sng">
                          <a:effectLst/>
                        </a:rPr>
                        <a:t>مثل:</a:t>
                      </a:r>
                      <a:r>
                        <a:rPr lang="ar-SA" sz="800" b="1">
                          <a:effectLst/>
                        </a:rPr>
                        <a:t> اللغة العربية: ( كل المفاعيل منصوبة)، الرياضيات: ( كل عدد صحيح هو عدد نسبي)</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r>
              <a:tr h="671986">
                <a:tc>
                  <a:txBody>
                    <a:bodyPr/>
                    <a:lstStyle/>
                    <a:p>
                      <a:pPr algn="r" rtl="1">
                        <a:lnSpc>
                          <a:spcPct val="107000"/>
                        </a:lnSpc>
                        <a:spcAft>
                          <a:spcPts val="0"/>
                        </a:spcAft>
                      </a:pPr>
                      <a:r>
                        <a:rPr lang="ar-SA" sz="800" b="1" u="sng">
                          <a:effectLst/>
                        </a:rPr>
                        <a:t>القوانين:</a:t>
                      </a:r>
                      <a:r>
                        <a:rPr lang="ar-SA" sz="800" b="1">
                          <a:effectLst/>
                        </a:rPr>
                        <a:t> صياغة كمية لظاهرة، أو مجموعة من الظواهر تحدد التغيرات التي تطرأعليها، تحت ظروف كمية، وكيفية معينة ومحددة.، فهي مجموعة مفاهيم بينها علاقة يمكن التعبير عنها بصورة رمزية وتوصف بالثبات النسبي، وهي علاقة كمية بين المفاهيم وهي علاقة صحيحة علميا يعبر عنها رمزيا وتوصف بالثبات النسبي . </a:t>
                      </a:r>
                      <a:r>
                        <a:rPr lang="ar-SA" sz="800" b="1" u="sng">
                          <a:effectLst/>
                        </a:rPr>
                        <a:t>مثل</a:t>
                      </a:r>
                      <a:r>
                        <a:rPr lang="ar-SA" sz="800" b="1">
                          <a:effectLst/>
                        </a:rPr>
                        <a:t>: السرعة هي المسافة التي يقطعها جسم في وحدة الزمن ف قسمة ز، فنجدها سلسلة مرتبطة من المفاهيم العلمية تصف الظاهرة او الحدث وصفا كميا في صور علاقة رياضية.</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c>
                  <a:txBody>
                    <a:bodyPr/>
                    <a:lstStyle/>
                    <a:p>
                      <a:pPr algn="r" rtl="1">
                        <a:lnSpc>
                          <a:spcPct val="107000"/>
                        </a:lnSpc>
                        <a:spcAft>
                          <a:spcPts val="0"/>
                        </a:spcAft>
                      </a:pPr>
                      <a:r>
                        <a:rPr lang="ar-SA" sz="800" b="1" u="sng">
                          <a:effectLst/>
                        </a:rPr>
                        <a:t>القواعد:</a:t>
                      </a:r>
                      <a:r>
                        <a:rPr lang="ar-SA" sz="800" b="1">
                          <a:effectLst/>
                        </a:rPr>
                        <a:t> علاقة كمية وكيفية بين المفاهيم العلمية، ولها صفات القانون العلمي، فهي سلسلة مرتبطة من المفاهيم العلمية تصف ظاهرة أ حدث وصفا كميا وكيفيا. </a:t>
                      </a:r>
                      <a:r>
                        <a:rPr lang="ar-SA" sz="800" b="1" u="sng">
                          <a:effectLst/>
                        </a:rPr>
                        <a:t>من أساليب تدريسها هي والقوانين:</a:t>
                      </a:r>
                      <a:r>
                        <a:rPr lang="ar-SA" sz="800" b="1">
                          <a:effectLst/>
                        </a:rPr>
                        <a:t> نستخدم الأسلوب الاستقرائي/ الاستنتاجي المناسب لعملية التدريس باستخدام أسئلة في مستويات: التذكر (الحفظ) ..نص القانون.، التفسير (شرح/ فهم/ استيعاب)، التطبيق في قدرته على حل المشكلات العلمية أو المواقف الرياضية أو تفسير، الظواهر العلمية. </a:t>
                      </a:r>
                      <a:r>
                        <a:rPr lang="ar-SA" sz="800" b="1" u="sng">
                          <a:effectLst/>
                        </a:rPr>
                        <a:t>من أمثلة القواعد والقوانين:</a:t>
                      </a:r>
                      <a:r>
                        <a:rPr lang="ar-SA" sz="800" b="1">
                          <a:effectLst/>
                        </a:rPr>
                        <a:t> رياضيات (السرعة هي  المسافة التي يقطعها جسم في زمن محدد ع يساوي ف/ ز)، أحياء: (قوانين الوراثة) </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r>
              <a:tr h="1215021">
                <a:tc>
                  <a:txBody>
                    <a:bodyPr/>
                    <a:lstStyle/>
                    <a:p>
                      <a:pPr algn="r" rtl="1">
                        <a:lnSpc>
                          <a:spcPct val="107000"/>
                        </a:lnSpc>
                        <a:spcAft>
                          <a:spcPts val="0"/>
                        </a:spcAft>
                      </a:pPr>
                      <a:r>
                        <a:rPr lang="ar-SA" sz="800" b="1" dirty="0">
                          <a:effectLst/>
                        </a:rPr>
                        <a:t>)المهارات: هي القدرة على أداء عمل معين بدقة وإتقان مع الاقتصاد في الوقت والجهد( مهارات عقلية، حركية، انفعالية)تعرف المهارات أيضا أنها الممارسات العقلية والعلمية التي يقوم بها الطلبة، ومن أنواعها: 1/مهارات حركية أدائية تتعلق بالجسد وممارسة تمرينات وسلوكيات دقيقة مثل: الركض، التوازن، استخدام الأشغال اليدوية والفنية المختلفة كالرسم. 2/ مهارات عقلية: تتعلق بمهارات التفكير كالتحليل والتركيب والتقويم. 3/مهارات عاطفية: تتعلق بالاتزان العاطفي واحترام مشاعر الآخرين الذاتية. مثل: المهارات المشتركة بين المواد: (التحليل- التلخيص- النقد- الفهرسة- ممارسة مهارة البحث والاستقصاء والتركيب والنقد وفرض الفروض والبرهنة وحل المشكلات ك(وضع مخططات نوعها علمية، واستخراج النقاط الهامة نوعها عقلية)، كما أن لكل مادة مهارتها الخاصة التي ينبغي أن تكون محل بث واهتمام معلم المادة، ومثال ذلك في الرياضيات: مهارة دقة الرسم الممثل للمسألة.</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c>
                  <a:txBody>
                    <a:bodyPr/>
                    <a:lstStyle/>
                    <a:p>
                      <a:pPr algn="r" rtl="1">
                        <a:lnSpc>
                          <a:spcPct val="107000"/>
                        </a:lnSpc>
                        <a:spcAft>
                          <a:spcPts val="0"/>
                        </a:spcAft>
                      </a:pPr>
                      <a:r>
                        <a:rPr lang="ar-SA" sz="800" b="1">
                          <a:effectLst/>
                        </a:rPr>
                        <a:t>الميول: هو اهتمامات وتنظيمات وجدانية تظهر في سلوك المتعلم يمكن ملاحظاتها وقياسها، وعرفها سترونك بأنها استعداد لدى الشخص يدعو إلى الانتباه الوجداني، أو هو شعور يصاحب انتباه الشخص واهتمامه بموضوع ما. </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r>
              <a:tr h="1079262">
                <a:tc>
                  <a:txBody>
                    <a:bodyPr/>
                    <a:lstStyle/>
                    <a:p>
                      <a:pPr algn="r" rtl="1">
                        <a:lnSpc>
                          <a:spcPct val="107000"/>
                        </a:lnSpc>
                        <a:spcAft>
                          <a:spcPts val="0"/>
                        </a:spcAft>
                      </a:pPr>
                      <a:r>
                        <a:rPr lang="ar-SA" sz="800" b="1" u="sng">
                          <a:effectLst/>
                        </a:rPr>
                        <a:t>الاتجاهات:</a:t>
                      </a:r>
                      <a:r>
                        <a:rPr lang="ar-SA" sz="800" b="1">
                          <a:effectLst/>
                        </a:rPr>
                        <a:t> مأخوذة من وجه واتجه، استعداد عقلي وتأهب نفسي يتكون عند الفرد، نتيجة لخبرة سابقة في موضوع معين يقوده إلى سلوك معين، وهو شعور الفرد النسبي تجاه ظاهرة معينة ويعبر عنه بالقبول أو الرفض لبعض المكونات في المنهج الدراسي، </a:t>
                      </a:r>
                      <a:r>
                        <a:rPr lang="ar-SA" sz="800" b="1" u="sng">
                          <a:effectLst/>
                        </a:rPr>
                        <a:t>ومن خصائصها:</a:t>
                      </a:r>
                      <a:r>
                        <a:rPr lang="ar-SA" sz="800" b="1">
                          <a:effectLst/>
                        </a:rPr>
                        <a:t> مكتسبة يمكن تدعيمها أو تغييرها، أكثر ديمومة، ويمكن قياسها والتنبؤ بها، وتمثل علاقة بين شخص وموضوع معين. قابلة للتغيير، تتأثر بالخبرة وتؤثر بها، قد تكون قوية أو ضعيفة نحو موضوع معين، ومن العوامل التي تؤدي لتعديل الاتجاه: الدين، الأسرة، المؤسسات التربوية، وسائل الإعلام، المعلومات والحقائق، الجماعة المرجعية كالقبيلة والانتماء الفكري (عن وجد). </a:t>
                      </a:r>
                      <a:r>
                        <a:rPr lang="ar-SA" sz="800" b="1" u="sng">
                          <a:effectLst/>
                        </a:rPr>
                        <a:t>مثل:</a:t>
                      </a:r>
                      <a:r>
                        <a:rPr lang="ar-SA" sz="800" b="1">
                          <a:effectLst/>
                        </a:rPr>
                        <a:t> جغرافيا: الاتجاه(ترشيد استهلاك المياه)، التربية الوطنية الاتجاه: (احترامم الحقوق والواجبات)</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c>
                  <a:txBody>
                    <a:bodyPr/>
                    <a:lstStyle/>
                    <a:p>
                      <a:pPr algn="r" rtl="1">
                        <a:lnSpc>
                          <a:spcPct val="107000"/>
                        </a:lnSpc>
                        <a:spcAft>
                          <a:spcPts val="0"/>
                        </a:spcAft>
                      </a:pPr>
                      <a:r>
                        <a:rPr lang="ar-SA" sz="800" b="1" u="sng" dirty="0">
                          <a:effectLst/>
                        </a:rPr>
                        <a:t>القيم:</a:t>
                      </a:r>
                      <a:r>
                        <a:rPr lang="ar-SA" sz="800" b="1" dirty="0">
                          <a:effectLst/>
                        </a:rPr>
                        <a:t> هي مجموعة من المبادئ والقواعد والمثل التي يؤمن بها المتعلم وتحدد سلوكه وهي معايير أيضا تستخدم للحكم على الأعمال والمواقف، فهي معايير يتم في ضوئها الحكم على الموقف أو السلوكيات، وهي مبادئ ثابته يؤمن بها المجتمع ويعتز بها أفراده، </a:t>
                      </a:r>
                      <a:r>
                        <a:rPr lang="ar-SA" sz="800" b="1" u="sng" dirty="0">
                          <a:effectLst/>
                        </a:rPr>
                        <a:t>الفرق بين القيمة والاتجاه: </a:t>
                      </a:r>
                      <a:r>
                        <a:rPr lang="ar-SA" sz="800" b="1" dirty="0">
                          <a:effectLst/>
                        </a:rPr>
                        <a:t>القيم يحاكم عليها الدين، أو المجتمع، أما الاتجاهات فلا، وتتميز أيضا أنها تتسم بالثبات. </a:t>
                      </a:r>
                      <a:endParaRPr lang="en-US" sz="800" b="1" dirty="0">
                        <a:effectLst/>
                      </a:endParaRPr>
                    </a:p>
                    <a:p>
                      <a:pPr algn="r" rtl="1">
                        <a:lnSpc>
                          <a:spcPct val="107000"/>
                        </a:lnSpc>
                        <a:spcAft>
                          <a:spcPts val="0"/>
                        </a:spcAft>
                      </a:pPr>
                      <a:r>
                        <a:rPr lang="ar-SA" sz="800" b="1" dirty="0">
                          <a:effectLst/>
                        </a:rPr>
                        <a:t>تربية إسلامية القيمة: ( بر الوالدين)</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52286" marR="52286" marT="0" marB="0"/>
                </a:tc>
              </a:tr>
            </a:tbl>
          </a:graphicData>
        </a:graphic>
      </p:graphicFrame>
    </p:spTree>
    <p:extLst>
      <p:ext uri="{BB962C8B-B14F-4D97-AF65-F5344CB8AC3E}">
        <p14:creationId xmlns:p14="http://schemas.microsoft.com/office/powerpoint/2010/main" val="141417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4648200" y="0"/>
            <a:ext cx="30734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rPr>
              <a:t>تصنيف الأهداف</a:t>
            </a:r>
            <a:endParaRPr lang="ar-SA" sz="2400" dirty="0">
              <a:solidFill>
                <a:schemeClr val="tx1"/>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249445616"/>
              </p:ext>
            </p:extLst>
          </p:nvPr>
        </p:nvGraphicFramePr>
        <p:xfrm>
          <a:off x="114295" y="571308"/>
          <a:ext cx="11925305" cy="6286692"/>
        </p:xfrm>
        <a:graphic>
          <a:graphicData uri="http://schemas.openxmlformats.org/drawingml/2006/table">
            <a:tbl>
              <a:tblPr rtl="1" firstRow="1" bandRow="1">
                <a:tableStyleId>{5C22544A-7EE6-4342-B048-85BDC9FD1C3A}</a:tableStyleId>
              </a:tblPr>
              <a:tblGrid>
                <a:gridCol w="596900"/>
                <a:gridCol w="728133"/>
                <a:gridCol w="579967"/>
                <a:gridCol w="635000"/>
                <a:gridCol w="647700"/>
                <a:gridCol w="762000"/>
                <a:gridCol w="622300"/>
                <a:gridCol w="508000"/>
                <a:gridCol w="774700"/>
                <a:gridCol w="660400"/>
                <a:gridCol w="698500"/>
                <a:gridCol w="533400"/>
                <a:gridCol w="685800"/>
                <a:gridCol w="698500"/>
                <a:gridCol w="806454"/>
                <a:gridCol w="662517"/>
                <a:gridCol w="662517"/>
                <a:gridCol w="662517"/>
              </a:tblGrid>
              <a:tr h="347075">
                <a:tc>
                  <a:txBody>
                    <a:bodyPr/>
                    <a:lstStyle/>
                    <a:p>
                      <a:pPr rtl="1"/>
                      <a:r>
                        <a:rPr lang="ar-SA" sz="1200" dirty="0" smtClean="0"/>
                        <a:t>المجال</a:t>
                      </a:r>
                      <a:endParaRPr lang="ar-SA" sz="1200" dirty="0"/>
                    </a:p>
                  </a:txBody>
                  <a:tcPr/>
                </a:tc>
                <a:tc gridSpan="6">
                  <a:txBody>
                    <a:bodyPr/>
                    <a:lstStyle/>
                    <a:p>
                      <a:pPr rtl="1"/>
                      <a:r>
                        <a:rPr lang="ar-SA" sz="1200" dirty="0" smtClean="0"/>
                        <a:t>المعرفي </a:t>
                      </a:r>
                      <a:endParaRPr lang="ar-SA" sz="1200"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gridSpan="6">
                  <a:txBody>
                    <a:bodyPr/>
                    <a:lstStyle/>
                    <a:p>
                      <a:pPr rtl="1"/>
                      <a:r>
                        <a:rPr lang="ar-SA" sz="1200" dirty="0" err="1" smtClean="0"/>
                        <a:t>المهاري</a:t>
                      </a:r>
                      <a:endParaRPr lang="ar-SA" sz="1200"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gridSpan="5">
                  <a:txBody>
                    <a:bodyPr/>
                    <a:lstStyle/>
                    <a:p>
                      <a:pPr rtl="1"/>
                      <a:r>
                        <a:rPr lang="ar-SA" sz="1200" dirty="0" smtClean="0"/>
                        <a:t>الوجداني</a:t>
                      </a:r>
                      <a:endParaRPr lang="ar-SA" sz="1200"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r>
              <a:tr h="727537">
                <a:tc>
                  <a:txBody>
                    <a:bodyPr/>
                    <a:lstStyle/>
                    <a:p>
                      <a:pPr rtl="1"/>
                      <a:r>
                        <a:rPr lang="ar-SA" sz="1100" dirty="0" smtClean="0"/>
                        <a:t>المستوى</a:t>
                      </a:r>
                      <a:endParaRPr lang="ar-SA" sz="1100" dirty="0"/>
                    </a:p>
                  </a:txBody>
                  <a:tcPr/>
                </a:tc>
                <a:tc>
                  <a:txBody>
                    <a:bodyPr/>
                    <a:lstStyle/>
                    <a:p>
                      <a:pPr rtl="1"/>
                      <a:r>
                        <a:rPr lang="ar-SA" sz="1200" dirty="0" smtClean="0"/>
                        <a:t>حفظ وتذكر</a:t>
                      </a:r>
                    </a:p>
                    <a:p>
                      <a:pPr rtl="1"/>
                      <a:endParaRPr lang="ar-SA" sz="1200" dirty="0" smtClean="0"/>
                    </a:p>
                    <a:p>
                      <a:pPr rtl="1"/>
                      <a:endParaRPr lang="ar-SA" sz="1200" dirty="0"/>
                    </a:p>
                  </a:txBody>
                  <a:tcPr/>
                </a:tc>
                <a:tc>
                  <a:txBody>
                    <a:bodyPr/>
                    <a:lstStyle/>
                    <a:p>
                      <a:pPr rtl="1"/>
                      <a:r>
                        <a:rPr lang="ar-SA" sz="1200" dirty="0" smtClean="0"/>
                        <a:t>الفهم</a:t>
                      </a:r>
                      <a:r>
                        <a:rPr lang="ar-SA" sz="1200" baseline="0" dirty="0" smtClean="0"/>
                        <a:t> </a:t>
                      </a:r>
                    </a:p>
                    <a:p>
                      <a:pPr rtl="1"/>
                      <a:r>
                        <a:rPr lang="ar-SA" sz="1200" baseline="0" dirty="0" smtClean="0"/>
                        <a:t>واستيعاب</a:t>
                      </a:r>
                      <a:endParaRPr lang="ar-SA" sz="1200" dirty="0"/>
                    </a:p>
                  </a:txBody>
                  <a:tcPr/>
                </a:tc>
                <a:tc>
                  <a:txBody>
                    <a:bodyPr/>
                    <a:lstStyle/>
                    <a:p>
                      <a:pPr rtl="1"/>
                      <a:r>
                        <a:rPr lang="ar-SA" sz="1200" dirty="0" smtClean="0"/>
                        <a:t>تطبيق</a:t>
                      </a:r>
                      <a:endParaRPr lang="ar-SA" sz="1200" dirty="0"/>
                    </a:p>
                  </a:txBody>
                  <a:tcPr/>
                </a:tc>
                <a:tc>
                  <a:txBody>
                    <a:bodyPr/>
                    <a:lstStyle/>
                    <a:p>
                      <a:pPr rtl="1"/>
                      <a:r>
                        <a:rPr lang="ar-SA" sz="1200" dirty="0" smtClean="0"/>
                        <a:t>تحليل </a:t>
                      </a:r>
                      <a:endParaRPr lang="ar-SA" sz="1200" dirty="0"/>
                    </a:p>
                  </a:txBody>
                  <a:tcPr/>
                </a:tc>
                <a:tc>
                  <a:txBody>
                    <a:bodyPr/>
                    <a:lstStyle/>
                    <a:p>
                      <a:pPr rtl="1"/>
                      <a:r>
                        <a:rPr lang="ar-SA" sz="1200" dirty="0" smtClean="0"/>
                        <a:t>تركيب</a:t>
                      </a:r>
                      <a:endParaRPr lang="ar-SA" sz="1200" dirty="0"/>
                    </a:p>
                  </a:txBody>
                  <a:tcPr/>
                </a:tc>
                <a:tc>
                  <a:txBody>
                    <a:bodyPr/>
                    <a:lstStyle/>
                    <a:p>
                      <a:pPr rtl="1"/>
                      <a:r>
                        <a:rPr lang="ar-SA" sz="1200" dirty="0" smtClean="0"/>
                        <a:t>تقويم </a:t>
                      </a:r>
                      <a:endParaRPr lang="ar-SA" sz="1200" dirty="0"/>
                    </a:p>
                  </a:txBody>
                  <a:tcPr/>
                </a:tc>
                <a:tc>
                  <a:txBody>
                    <a:bodyPr/>
                    <a:lstStyle/>
                    <a:p>
                      <a:pPr rtl="1"/>
                      <a:r>
                        <a:rPr lang="ar-SA" sz="1200" dirty="0" smtClean="0"/>
                        <a:t>تقليد</a:t>
                      </a:r>
                      <a:endParaRPr lang="ar-SA" sz="1200" dirty="0"/>
                    </a:p>
                  </a:txBody>
                  <a:tcPr/>
                </a:tc>
                <a:tc>
                  <a:txBody>
                    <a:bodyPr/>
                    <a:lstStyle/>
                    <a:p>
                      <a:pPr rtl="1"/>
                      <a:r>
                        <a:rPr lang="ar-SA" sz="1200" dirty="0" smtClean="0"/>
                        <a:t>ممارسة</a:t>
                      </a:r>
                      <a:endParaRPr lang="ar-SA" sz="1200" dirty="0"/>
                    </a:p>
                  </a:txBody>
                  <a:tcPr/>
                </a:tc>
                <a:tc>
                  <a:txBody>
                    <a:bodyPr/>
                    <a:lstStyle/>
                    <a:p>
                      <a:pPr rtl="1"/>
                      <a:r>
                        <a:rPr lang="ar-SA" sz="1200" dirty="0" smtClean="0"/>
                        <a:t>تدقيق</a:t>
                      </a:r>
                      <a:endParaRPr lang="ar-SA" sz="1200" dirty="0"/>
                    </a:p>
                  </a:txBody>
                  <a:tcPr/>
                </a:tc>
                <a:tc>
                  <a:txBody>
                    <a:bodyPr/>
                    <a:lstStyle/>
                    <a:p>
                      <a:pPr rtl="1"/>
                      <a:r>
                        <a:rPr lang="ar-SA" sz="1200" dirty="0" smtClean="0"/>
                        <a:t>تنسيق</a:t>
                      </a:r>
                      <a:endParaRPr lang="ar-SA" sz="1200" dirty="0"/>
                    </a:p>
                  </a:txBody>
                  <a:tcPr/>
                </a:tc>
                <a:tc>
                  <a:txBody>
                    <a:bodyPr/>
                    <a:lstStyle/>
                    <a:p>
                      <a:pPr rtl="1"/>
                      <a:r>
                        <a:rPr lang="ar-SA" sz="1200" dirty="0" smtClean="0"/>
                        <a:t>إتقان</a:t>
                      </a:r>
                      <a:endParaRPr lang="ar-SA" sz="1200" dirty="0"/>
                    </a:p>
                  </a:txBody>
                  <a:tcPr/>
                </a:tc>
                <a:tc>
                  <a:txBody>
                    <a:bodyPr/>
                    <a:lstStyle/>
                    <a:p>
                      <a:pPr rtl="1"/>
                      <a:r>
                        <a:rPr lang="ar-SA" sz="1200" dirty="0" smtClean="0"/>
                        <a:t>إبداع </a:t>
                      </a:r>
                      <a:endParaRPr lang="ar-SA" sz="1200" dirty="0"/>
                    </a:p>
                  </a:txBody>
                  <a:tcPr/>
                </a:tc>
                <a:tc>
                  <a:txBody>
                    <a:bodyPr/>
                    <a:lstStyle/>
                    <a:p>
                      <a:pPr rtl="1"/>
                      <a:r>
                        <a:rPr lang="ar-SA" sz="1200" dirty="0" smtClean="0"/>
                        <a:t>استقبال</a:t>
                      </a:r>
                      <a:endParaRPr lang="ar-SA" sz="1200" dirty="0"/>
                    </a:p>
                  </a:txBody>
                  <a:tcPr/>
                </a:tc>
                <a:tc>
                  <a:txBody>
                    <a:bodyPr/>
                    <a:lstStyle/>
                    <a:p>
                      <a:pPr rtl="1"/>
                      <a:r>
                        <a:rPr lang="ar-SA" sz="1200" dirty="0" smtClean="0"/>
                        <a:t>استجابة </a:t>
                      </a:r>
                      <a:endParaRPr lang="ar-SA" sz="1200" dirty="0"/>
                    </a:p>
                  </a:txBody>
                  <a:tcPr/>
                </a:tc>
                <a:tc>
                  <a:txBody>
                    <a:bodyPr/>
                    <a:lstStyle/>
                    <a:p>
                      <a:pPr rtl="1"/>
                      <a:r>
                        <a:rPr lang="ar-SA" sz="1200" dirty="0" smtClean="0"/>
                        <a:t>تقدير</a:t>
                      </a:r>
                      <a:endParaRPr lang="ar-SA" sz="1200" dirty="0"/>
                    </a:p>
                  </a:txBody>
                  <a:tcPr/>
                </a:tc>
                <a:tc>
                  <a:txBody>
                    <a:bodyPr/>
                    <a:lstStyle/>
                    <a:p>
                      <a:pPr rtl="1"/>
                      <a:r>
                        <a:rPr lang="ar-SA" sz="1200" dirty="0" smtClean="0"/>
                        <a:t>تنظيم </a:t>
                      </a:r>
                      <a:endParaRPr lang="ar-SA" sz="1200" dirty="0"/>
                    </a:p>
                  </a:txBody>
                  <a:tcPr/>
                </a:tc>
                <a:tc>
                  <a:txBody>
                    <a:bodyPr/>
                    <a:lstStyle/>
                    <a:p>
                      <a:pPr rtl="1"/>
                      <a:r>
                        <a:rPr lang="ar-SA" sz="1200" dirty="0" smtClean="0"/>
                        <a:t>تطبع</a:t>
                      </a:r>
                      <a:endParaRPr lang="ar-SA" sz="1200" dirty="0"/>
                    </a:p>
                  </a:txBody>
                  <a:tcPr/>
                </a:tc>
              </a:tr>
              <a:tr h="4365222">
                <a:tc>
                  <a:txBody>
                    <a:bodyPr/>
                    <a:lstStyle/>
                    <a:p>
                      <a:pPr algn="ctr" rtl="1"/>
                      <a:r>
                        <a:rPr lang="ar-SA" sz="1200" dirty="0" smtClean="0"/>
                        <a:t>الأفعــــــــــــــــــال</a:t>
                      </a:r>
                      <a:endParaRPr lang="ar-SA" sz="1200" dirty="0"/>
                    </a:p>
                  </a:txBody>
                  <a:tcPr vert="vert270"/>
                </a:tc>
                <a:tc>
                  <a:txBody>
                    <a:bodyPr/>
                    <a:lstStyle/>
                    <a:p>
                      <a:pPr rtl="1"/>
                      <a:r>
                        <a:rPr lang="ar-SA" sz="1200" dirty="0" smtClean="0"/>
                        <a:t>يذكر</a:t>
                      </a:r>
                    </a:p>
                    <a:p>
                      <a:pPr rtl="1"/>
                      <a:r>
                        <a:rPr lang="ar-SA" sz="1200" dirty="0" smtClean="0"/>
                        <a:t>يعرّف</a:t>
                      </a:r>
                    </a:p>
                    <a:p>
                      <a:pPr rtl="1"/>
                      <a:r>
                        <a:rPr lang="ar-SA" sz="1200" dirty="0" smtClean="0"/>
                        <a:t>يعدّد</a:t>
                      </a:r>
                    </a:p>
                    <a:p>
                      <a:pPr rtl="1"/>
                      <a:r>
                        <a:rPr lang="ar-SA" sz="1200" dirty="0" smtClean="0"/>
                        <a:t>يسمّي</a:t>
                      </a:r>
                    </a:p>
                    <a:p>
                      <a:pPr rtl="1"/>
                      <a:r>
                        <a:rPr lang="ar-SA" sz="1200" dirty="0" smtClean="0"/>
                        <a:t>يردد</a:t>
                      </a:r>
                    </a:p>
                    <a:p>
                      <a:pPr rtl="1"/>
                      <a:r>
                        <a:rPr lang="ar-SA" sz="1200" dirty="0" smtClean="0"/>
                        <a:t>يصف</a:t>
                      </a:r>
                    </a:p>
                    <a:p>
                      <a:pPr rtl="1"/>
                      <a:r>
                        <a:rPr lang="ar-SA" sz="1200" dirty="0" smtClean="0"/>
                        <a:t>يسمع</a:t>
                      </a:r>
                    </a:p>
                    <a:p>
                      <a:pPr rtl="1"/>
                      <a:r>
                        <a:rPr lang="ar-SA" sz="1200" dirty="0" smtClean="0"/>
                        <a:t>يسترجع</a:t>
                      </a:r>
                    </a:p>
                    <a:p>
                      <a:pPr rtl="1"/>
                      <a:r>
                        <a:rPr lang="ar-SA" sz="1200" dirty="0" smtClean="0"/>
                        <a:t>يكرر</a:t>
                      </a:r>
                    </a:p>
                    <a:p>
                      <a:pPr rtl="1"/>
                      <a:r>
                        <a:rPr lang="ar-SA" sz="1200" dirty="0" smtClean="0"/>
                        <a:t>يحفظ </a:t>
                      </a:r>
                    </a:p>
                    <a:p>
                      <a:pPr rtl="1"/>
                      <a:r>
                        <a:rPr lang="ar-SA" sz="1200" dirty="0" smtClean="0"/>
                        <a:t>يحدّد </a:t>
                      </a:r>
                    </a:p>
                    <a:p>
                      <a:pPr rtl="1"/>
                      <a:r>
                        <a:rPr lang="ar-SA" sz="1200" dirty="0" smtClean="0"/>
                        <a:t>يبيّن</a:t>
                      </a:r>
                    </a:p>
                    <a:p>
                      <a:pPr rtl="1"/>
                      <a:r>
                        <a:rPr lang="ar-SA" sz="1200" baseline="0" dirty="0" smtClean="0"/>
                        <a:t> يكرّر </a:t>
                      </a:r>
                    </a:p>
                    <a:p>
                      <a:pPr rtl="1"/>
                      <a:r>
                        <a:rPr lang="ar-SA" sz="1200" baseline="0" dirty="0" smtClean="0"/>
                        <a:t>يضع في</a:t>
                      </a:r>
                    </a:p>
                    <a:p>
                      <a:pPr rtl="1"/>
                      <a:r>
                        <a:rPr lang="ar-SA" sz="1200" baseline="0" dirty="0" smtClean="0"/>
                        <a:t>يُحصي </a:t>
                      </a:r>
                    </a:p>
                    <a:p>
                      <a:pPr rtl="1"/>
                      <a:r>
                        <a:rPr lang="ar-SA" sz="1200" baseline="0" dirty="0" smtClean="0"/>
                        <a:t>يزاوج</a:t>
                      </a:r>
                    </a:p>
                    <a:p>
                      <a:pPr rtl="1"/>
                      <a:r>
                        <a:rPr lang="ar-SA" sz="1200" baseline="0" dirty="0" smtClean="0"/>
                        <a:t>يقابل</a:t>
                      </a:r>
                    </a:p>
                    <a:p>
                      <a:pPr rtl="1"/>
                      <a:r>
                        <a:rPr lang="ar-SA" sz="1200" baseline="0" dirty="0" smtClean="0"/>
                        <a:t>يكمل</a:t>
                      </a:r>
                    </a:p>
                    <a:p>
                      <a:pPr rtl="1"/>
                      <a:r>
                        <a:rPr lang="ar-SA" sz="1200" baseline="0" dirty="0" smtClean="0"/>
                        <a:t>يختار</a:t>
                      </a:r>
                    </a:p>
                    <a:p>
                      <a:pPr rtl="1"/>
                      <a:r>
                        <a:rPr lang="ar-SA" sz="1200" baseline="0" dirty="0" smtClean="0"/>
                        <a:t>يعيد صياغة</a:t>
                      </a:r>
                    </a:p>
                    <a:p>
                      <a:pPr rtl="1"/>
                      <a:r>
                        <a:rPr lang="ar-SA" sz="1200" baseline="0" dirty="0" smtClean="0"/>
                        <a:t>يرتب </a:t>
                      </a:r>
                    </a:p>
                    <a:p>
                      <a:pPr rtl="1"/>
                      <a:r>
                        <a:rPr lang="ar-SA" sz="1200" baseline="0" dirty="0" smtClean="0"/>
                        <a:t>يسترجع</a:t>
                      </a:r>
                    </a:p>
                    <a:p>
                      <a:pPr rtl="1"/>
                      <a:r>
                        <a:rPr lang="ar-SA" sz="1200" baseline="0" dirty="0" smtClean="0"/>
                        <a:t>يستخرج</a:t>
                      </a:r>
                    </a:p>
                    <a:p>
                      <a:pPr rtl="1"/>
                      <a:r>
                        <a:rPr lang="ar-SA" sz="1200" baseline="0" dirty="0" smtClean="0"/>
                        <a:t>يضع خطًا</a:t>
                      </a:r>
                      <a:endParaRPr lang="ar-SA" sz="1200" dirty="0"/>
                    </a:p>
                  </a:txBody>
                  <a:tcPr/>
                </a:tc>
                <a:tc>
                  <a:txBody>
                    <a:bodyPr/>
                    <a:lstStyle/>
                    <a:p>
                      <a:pPr rtl="1"/>
                      <a:r>
                        <a:rPr lang="ar-SA" sz="1200" dirty="0" smtClean="0"/>
                        <a:t>يشرح</a:t>
                      </a:r>
                    </a:p>
                    <a:p>
                      <a:pPr rtl="1"/>
                      <a:r>
                        <a:rPr lang="ar-SA" sz="1200" dirty="0" smtClean="0"/>
                        <a:t>يوضّح</a:t>
                      </a:r>
                    </a:p>
                    <a:p>
                      <a:pPr rtl="1"/>
                      <a:r>
                        <a:rPr lang="ar-SA" sz="1200" dirty="0" smtClean="0"/>
                        <a:t>يُقسر</a:t>
                      </a:r>
                    </a:p>
                    <a:p>
                      <a:pPr rtl="1"/>
                      <a:r>
                        <a:rPr lang="ar-SA" sz="1200" dirty="0" smtClean="0"/>
                        <a:t>يعلل</a:t>
                      </a:r>
                    </a:p>
                    <a:p>
                      <a:pPr rtl="1"/>
                      <a:r>
                        <a:rPr lang="ar-SA" sz="1200" dirty="0" smtClean="0"/>
                        <a:t>يستنتج</a:t>
                      </a:r>
                    </a:p>
                    <a:p>
                      <a:pPr rtl="1"/>
                      <a:r>
                        <a:rPr lang="ar-SA" sz="1200" dirty="0" smtClean="0"/>
                        <a:t>يترجم</a:t>
                      </a:r>
                    </a:p>
                    <a:p>
                      <a:pPr rtl="1"/>
                      <a:r>
                        <a:rPr lang="ar-SA" sz="1200" dirty="0" smtClean="0"/>
                        <a:t>يستنبط</a:t>
                      </a:r>
                    </a:p>
                    <a:p>
                      <a:pPr rtl="1"/>
                      <a:r>
                        <a:rPr lang="ar-SA" sz="1200" dirty="0" smtClean="0"/>
                        <a:t>يستخلص</a:t>
                      </a:r>
                    </a:p>
                    <a:p>
                      <a:pPr rtl="1"/>
                      <a:r>
                        <a:rPr lang="ar-SA" sz="1200" dirty="0" smtClean="0"/>
                        <a:t>يُرتب</a:t>
                      </a:r>
                    </a:p>
                    <a:p>
                      <a:pPr rtl="1"/>
                      <a:r>
                        <a:rPr lang="ar-SA" sz="1200" dirty="0" smtClean="0"/>
                        <a:t>يُحوّل</a:t>
                      </a:r>
                    </a:p>
                    <a:p>
                      <a:pPr rtl="1"/>
                      <a:r>
                        <a:rPr lang="ar-SA" sz="1200" baseline="0" dirty="0" smtClean="0"/>
                        <a:t> يميّز</a:t>
                      </a:r>
                    </a:p>
                    <a:p>
                      <a:pPr rtl="1"/>
                      <a:r>
                        <a:rPr lang="ar-SA" sz="1200" baseline="0" dirty="0" smtClean="0"/>
                        <a:t>يعطي أمثلة</a:t>
                      </a:r>
                    </a:p>
                    <a:p>
                      <a:pPr rtl="1"/>
                      <a:r>
                        <a:rPr lang="ar-SA" sz="1200" baseline="0" dirty="0" smtClean="0"/>
                        <a:t>يُفسر</a:t>
                      </a:r>
                    </a:p>
                    <a:p>
                      <a:pPr rtl="1"/>
                      <a:r>
                        <a:rPr lang="ar-SA" sz="1200" dirty="0" smtClean="0"/>
                        <a:t>يستنتج</a:t>
                      </a:r>
                    </a:p>
                    <a:p>
                      <a:pPr rtl="1"/>
                      <a:r>
                        <a:rPr lang="ar-SA" sz="1200" dirty="0" smtClean="0"/>
                        <a:t>يُعيد</a:t>
                      </a:r>
                      <a:r>
                        <a:rPr lang="ar-SA" sz="1200" baseline="0" dirty="0" smtClean="0"/>
                        <a:t> كتابه</a:t>
                      </a:r>
                    </a:p>
                    <a:p>
                      <a:pPr rtl="1"/>
                      <a:r>
                        <a:rPr lang="ar-SA" sz="1200" baseline="0" dirty="0" smtClean="0"/>
                        <a:t>يصنف</a:t>
                      </a:r>
                    </a:p>
                    <a:p>
                      <a:pPr rtl="1"/>
                      <a:r>
                        <a:rPr lang="ar-SA" sz="1200" baseline="0" dirty="0" smtClean="0"/>
                        <a:t>يُشير</a:t>
                      </a:r>
                    </a:p>
                    <a:p>
                      <a:pPr rtl="1"/>
                      <a:r>
                        <a:rPr lang="ar-SA" sz="1200" baseline="0" dirty="0" smtClean="0"/>
                        <a:t>يتنبأ</a:t>
                      </a:r>
                    </a:p>
                    <a:p>
                      <a:pPr rtl="1"/>
                      <a:r>
                        <a:rPr lang="ar-SA" sz="1200" baseline="0" dirty="0" smtClean="0"/>
                        <a:t>يصوغ بلغته</a:t>
                      </a:r>
                    </a:p>
                    <a:p>
                      <a:pPr rtl="1"/>
                      <a:r>
                        <a:rPr lang="ar-SA" sz="1200" baseline="0" dirty="0" smtClean="0"/>
                        <a:t>يصف بلغته</a:t>
                      </a:r>
                    </a:p>
                    <a:p>
                      <a:pPr rtl="1"/>
                      <a:r>
                        <a:rPr lang="ar-SA" sz="1200" baseline="0" dirty="0" smtClean="0"/>
                        <a:t>يُعيد كتابه</a:t>
                      </a:r>
                    </a:p>
                    <a:p>
                      <a:pPr rtl="1"/>
                      <a:endParaRPr lang="ar-SA" sz="1200" baseline="0" dirty="0" smtClean="0"/>
                    </a:p>
                  </a:txBody>
                  <a:tcPr/>
                </a:tc>
                <a:tc>
                  <a:txBody>
                    <a:bodyPr/>
                    <a:lstStyle/>
                    <a:p>
                      <a:pPr rtl="1"/>
                      <a:r>
                        <a:rPr lang="ar-SA" sz="1200" dirty="0" smtClean="0"/>
                        <a:t>يحسب </a:t>
                      </a:r>
                    </a:p>
                    <a:p>
                      <a:pPr rtl="1"/>
                      <a:r>
                        <a:rPr lang="ar-SA" sz="1200" dirty="0" smtClean="0"/>
                        <a:t>يستخدم </a:t>
                      </a:r>
                    </a:p>
                    <a:p>
                      <a:pPr rtl="1"/>
                      <a:r>
                        <a:rPr lang="ar-SA" sz="1200" dirty="0" smtClean="0"/>
                        <a:t>يحل</a:t>
                      </a:r>
                    </a:p>
                    <a:p>
                      <a:pPr rtl="1"/>
                      <a:r>
                        <a:rPr lang="ar-SA" sz="1200" dirty="0" smtClean="0"/>
                        <a:t>يستعمل</a:t>
                      </a:r>
                    </a:p>
                    <a:p>
                      <a:pPr rtl="1"/>
                      <a:r>
                        <a:rPr lang="ar-SA" sz="1200" dirty="0" smtClean="0"/>
                        <a:t>يطبق</a:t>
                      </a:r>
                    </a:p>
                    <a:p>
                      <a:pPr rtl="1"/>
                      <a:r>
                        <a:rPr lang="ar-SA" sz="1200" dirty="0" smtClean="0"/>
                        <a:t>يرسم</a:t>
                      </a:r>
                    </a:p>
                    <a:p>
                      <a:pPr rtl="1"/>
                      <a:r>
                        <a:rPr lang="ar-SA" sz="1200" dirty="0" smtClean="0"/>
                        <a:t>ينفذ</a:t>
                      </a:r>
                    </a:p>
                    <a:p>
                      <a:pPr rtl="1"/>
                      <a:r>
                        <a:rPr lang="ar-SA" sz="1200" dirty="0" smtClean="0"/>
                        <a:t>ينتج</a:t>
                      </a:r>
                    </a:p>
                    <a:p>
                      <a:pPr rtl="1"/>
                      <a:r>
                        <a:rPr lang="ar-SA" sz="1200" dirty="0" smtClean="0"/>
                        <a:t> يبرهن</a:t>
                      </a:r>
                    </a:p>
                    <a:p>
                      <a:pPr rtl="1"/>
                      <a:r>
                        <a:rPr lang="ar-SA" sz="1200" dirty="0" smtClean="0"/>
                        <a:t>يجرب</a:t>
                      </a:r>
                    </a:p>
                    <a:p>
                      <a:pPr rtl="1"/>
                      <a:r>
                        <a:rPr lang="ar-SA" sz="1200" dirty="0" smtClean="0"/>
                        <a:t>يستخرج</a:t>
                      </a:r>
                      <a:endParaRPr lang="ar-SA" sz="1200" dirty="0"/>
                    </a:p>
                  </a:txBody>
                  <a:tcPr/>
                </a:tc>
                <a:tc>
                  <a:txBody>
                    <a:bodyPr/>
                    <a:lstStyle/>
                    <a:p>
                      <a:pPr rtl="1"/>
                      <a:r>
                        <a:rPr lang="ar-SA" sz="1200" dirty="0" smtClean="0"/>
                        <a:t>يفرق </a:t>
                      </a:r>
                    </a:p>
                    <a:p>
                      <a:pPr rtl="1"/>
                      <a:r>
                        <a:rPr lang="ar-SA" sz="1200" dirty="0" smtClean="0"/>
                        <a:t>يجزئ</a:t>
                      </a:r>
                    </a:p>
                    <a:p>
                      <a:pPr rtl="1"/>
                      <a:r>
                        <a:rPr lang="ar-SA" sz="1200" dirty="0" smtClean="0"/>
                        <a:t>يحدد</a:t>
                      </a:r>
                    </a:p>
                    <a:p>
                      <a:pPr rtl="1"/>
                      <a:r>
                        <a:rPr lang="ar-SA" sz="1200" dirty="0" smtClean="0"/>
                        <a:t>يصنف</a:t>
                      </a:r>
                    </a:p>
                    <a:p>
                      <a:pPr rtl="1"/>
                      <a:r>
                        <a:rPr lang="ar-SA" sz="1200" dirty="0" smtClean="0"/>
                        <a:t>يقسم</a:t>
                      </a:r>
                    </a:p>
                    <a:p>
                      <a:pPr rtl="1"/>
                      <a:r>
                        <a:rPr lang="ar-SA" sz="1200" dirty="0" smtClean="0"/>
                        <a:t>يقارن</a:t>
                      </a:r>
                    </a:p>
                    <a:p>
                      <a:pPr rtl="1"/>
                      <a:r>
                        <a:rPr lang="ar-SA" sz="1200" dirty="0" smtClean="0"/>
                        <a:t>يميز</a:t>
                      </a:r>
                    </a:p>
                    <a:p>
                      <a:pPr rtl="1"/>
                      <a:r>
                        <a:rPr lang="ar-SA" sz="1200" dirty="0" smtClean="0"/>
                        <a:t>يفكك</a:t>
                      </a:r>
                    </a:p>
                    <a:p>
                      <a:pPr rtl="1"/>
                      <a:r>
                        <a:rPr lang="ar-SA" sz="1200" dirty="0" smtClean="0"/>
                        <a:t>يفصل</a:t>
                      </a:r>
                    </a:p>
                    <a:p>
                      <a:pPr rtl="1"/>
                      <a:r>
                        <a:rPr lang="ar-SA" sz="1200" dirty="0" smtClean="0"/>
                        <a:t>يوازن</a:t>
                      </a:r>
                    </a:p>
                    <a:p>
                      <a:pPr rtl="1"/>
                      <a:r>
                        <a:rPr lang="ar-SA" sz="1200" dirty="0" smtClean="0"/>
                        <a:t>يحلل</a:t>
                      </a:r>
                    </a:p>
                    <a:p>
                      <a:pPr rtl="1"/>
                      <a:endParaRPr lang="ar-SA" sz="1200" dirty="0"/>
                    </a:p>
                  </a:txBody>
                  <a:tcPr/>
                </a:tc>
                <a:tc>
                  <a:txBody>
                    <a:bodyPr/>
                    <a:lstStyle/>
                    <a:p>
                      <a:pPr rtl="1"/>
                      <a:r>
                        <a:rPr lang="ar-SA" sz="1200" dirty="0" smtClean="0"/>
                        <a:t>يؤلف</a:t>
                      </a:r>
                    </a:p>
                    <a:p>
                      <a:pPr rtl="1"/>
                      <a:r>
                        <a:rPr lang="ar-SA" sz="1200" dirty="0" smtClean="0"/>
                        <a:t>يجمع</a:t>
                      </a:r>
                    </a:p>
                    <a:p>
                      <a:pPr rtl="1"/>
                      <a:r>
                        <a:rPr lang="ar-SA" sz="1200" dirty="0" smtClean="0"/>
                        <a:t>يركب</a:t>
                      </a:r>
                    </a:p>
                    <a:p>
                      <a:pPr rtl="1"/>
                      <a:r>
                        <a:rPr lang="ar-SA" sz="1200" dirty="0" smtClean="0"/>
                        <a:t>ينظم</a:t>
                      </a:r>
                    </a:p>
                    <a:p>
                      <a:pPr rtl="1"/>
                      <a:r>
                        <a:rPr lang="ar-SA" sz="1200" dirty="0" smtClean="0"/>
                        <a:t>يرتب</a:t>
                      </a:r>
                    </a:p>
                    <a:p>
                      <a:pPr rtl="1"/>
                      <a:r>
                        <a:rPr lang="ar-SA" sz="1200" dirty="0" smtClean="0"/>
                        <a:t>يصنع</a:t>
                      </a:r>
                      <a:r>
                        <a:rPr lang="ar-SA" sz="1200" baseline="0" dirty="0" smtClean="0"/>
                        <a:t> </a:t>
                      </a:r>
                    </a:p>
                    <a:p>
                      <a:pPr rtl="1"/>
                      <a:r>
                        <a:rPr lang="ar-SA" sz="1200" baseline="0" dirty="0" smtClean="0"/>
                        <a:t>يشتق</a:t>
                      </a:r>
                    </a:p>
                    <a:p>
                      <a:pPr rtl="1"/>
                      <a:r>
                        <a:rPr lang="ar-SA" sz="1200" baseline="0" dirty="0" smtClean="0"/>
                        <a:t>يمزج</a:t>
                      </a:r>
                    </a:p>
                    <a:p>
                      <a:pPr rtl="1"/>
                      <a:r>
                        <a:rPr lang="ar-SA" sz="1200" baseline="0" dirty="0" smtClean="0"/>
                        <a:t>يشكل</a:t>
                      </a:r>
                    </a:p>
                    <a:p>
                      <a:pPr rtl="1"/>
                      <a:r>
                        <a:rPr lang="ar-SA" sz="1200" baseline="0" dirty="0" smtClean="0"/>
                        <a:t>يكون</a:t>
                      </a:r>
                    </a:p>
                    <a:p>
                      <a:pPr rtl="1"/>
                      <a:r>
                        <a:rPr lang="ar-SA" sz="1200" baseline="0" dirty="0" smtClean="0"/>
                        <a:t>يبني</a:t>
                      </a:r>
                    </a:p>
                    <a:p>
                      <a:pPr rtl="1"/>
                      <a:r>
                        <a:rPr lang="ar-SA" sz="1200" baseline="0" dirty="0" smtClean="0"/>
                        <a:t>يًلخص</a:t>
                      </a:r>
                    </a:p>
                    <a:p>
                      <a:pPr rtl="1"/>
                      <a:r>
                        <a:rPr lang="ar-SA" sz="1200" baseline="0" dirty="0" smtClean="0"/>
                        <a:t>يصمم</a:t>
                      </a:r>
                      <a:endParaRPr lang="ar-SA" sz="1200" dirty="0"/>
                    </a:p>
                  </a:txBody>
                  <a:tcPr/>
                </a:tc>
                <a:tc>
                  <a:txBody>
                    <a:bodyPr/>
                    <a:lstStyle/>
                    <a:p>
                      <a:pPr rtl="1"/>
                      <a:r>
                        <a:rPr lang="ar-SA" sz="1200" dirty="0" smtClean="0"/>
                        <a:t>ي</a:t>
                      </a:r>
                      <a:endParaRPr lang="ar-SA" sz="1200" dirty="0"/>
                    </a:p>
                  </a:txBody>
                  <a:tcPr/>
                </a:tc>
                <a:tc>
                  <a:txBody>
                    <a:bodyPr/>
                    <a:lstStyle/>
                    <a:p>
                      <a:pPr rtl="1"/>
                      <a:endParaRPr lang="ar-SA" sz="1200" dirty="0"/>
                    </a:p>
                  </a:txBody>
                  <a:tcPr/>
                </a:tc>
                <a:tc>
                  <a:txBody>
                    <a:bodyPr/>
                    <a:lstStyle/>
                    <a:p>
                      <a:pPr rtl="1"/>
                      <a:endParaRPr lang="ar-SA" sz="1200" dirty="0"/>
                    </a:p>
                  </a:txBody>
                  <a:tcPr/>
                </a:tc>
                <a:tc>
                  <a:txBody>
                    <a:bodyPr/>
                    <a:lstStyle/>
                    <a:p>
                      <a:pPr rtl="1"/>
                      <a:endParaRPr lang="ar-SA" sz="1200"/>
                    </a:p>
                  </a:txBody>
                  <a:tcPr/>
                </a:tc>
                <a:tc>
                  <a:txBody>
                    <a:bodyPr/>
                    <a:lstStyle/>
                    <a:p>
                      <a:pPr rtl="1"/>
                      <a:endParaRPr lang="ar-SA" sz="1200"/>
                    </a:p>
                  </a:txBody>
                  <a:tcPr/>
                </a:tc>
                <a:tc>
                  <a:txBody>
                    <a:bodyPr/>
                    <a:lstStyle/>
                    <a:p>
                      <a:pPr rtl="1"/>
                      <a:endParaRPr lang="ar-SA" sz="1200"/>
                    </a:p>
                  </a:txBody>
                  <a:tcPr/>
                </a:tc>
                <a:tc>
                  <a:txBody>
                    <a:bodyPr/>
                    <a:lstStyle/>
                    <a:p>
                      <a:pPr rtl="1"/>
                      <a:endParaRPr lang="ar-SA" sz="1200"/>
                    </a:p>
                  </a:txBody>
                  <a:tcPr/>
                </a:tc>
                <a:tc>
                  <a:txBody>
                    <a:bodyPr/>
                    <a:lstStyle/>
                    <a:p>
                      <a:pPr rtl="1"/>
                      <a:endParaRPr lang="ar-SA" sz="1200"/>
                    </a:p>
                  </a:txBody>
                  <a:tcPr/>
                </a:tc>
                <a:tc>
                  <a:txBody>
                    <a:bodyPr/>
                    <a:lstStyle/>
                    <a:p>
                      <a:pPr rtl="1"/>
                      <a:endParaRPr lang="ar-SA" sz="1200"/>
                    </a:p>
                  </a:txBody>
                  <a:tcPr/>
                </a:tc>
                <a:tc>
                  <a:txBody>
                    <a:bodyPr/>
                    <a:lstStyle/>
                    <a:p>
                      <a:pPr rtl="1"/>
                      <a:endParaRPr lang="ar-SA" sz="1200"/>
                    </a:p>
                  </a:txBody>
                  <a:tcPr/>
                </a:tc>
                <a:tc>
                  <a:txBody>
                    <a:bodyPr/>
                    <a:lstStyle/>
                    <a:p>
                      <a:pPr rtl="1"/>
                      <a:endParaRPr lang="ar-SA" sz="1200"/>
                    </a:p>
                  </a:txBody>
                  <a:tcPr/>
                </a:tc>
                <a:tc>
                  <a:txBody>
                    <a:bodyPr/>
                    <a:lstStyle/>
                    <a:p>
                      <a:pPr rtl="1"/>
                      <a:endParaRPr lang="ar-SA" sz="1200" dirty="0"/>
                    </a:p>
                  </a:txBody>
                  <a:tcPr/>
                </a:tc>
              </a:tr>
            </a:tbl>
          </a:graphicData>
        </a:graphic>
      </p:graphicFrame>
    </p:spTree>
    <p:extLst>
      <p:ext uri="{BB962C8B-B14F-4D97-AF65-F5344CB8AC3E}">
        <p14:creationId xmlns:p14="http://schemas.microsoft.com/office/powerpoint/2010/main" val="138081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52500" y="734348"/>
            <a:ext cx="10439400" cy="369332"/>
          </a:xfrm>
          <a:prstGeom prst="rect">
            <a:avLst/>
          </a:prstGeom>
        </p:spPr>
        <p:txBody>
          <a:bodyPr wrap="square">
            <a:spAutoFit/>
          </a:bodyPr>
          <a:lstStyle/>
          <a:p>
            <a:endParaRPr lang="ar-SA" dirty="0"/>
          </a:p>
        </p:txBody>
      </p:sp>
      <p:pic>
        <p:nvPicPr>
          <p:cNvPr id="3" name="صورة 2" descr="C:\Users\DELL\Desktop\مجلد جديد ‫(2)‬\مجلد جديد ‫‬\مكونات دفتر التحضير.jpg"/>
          <p:cNvPicPr/>
          <p:nvPr/>
        </p:nvPicPr>
        <p:blipFill rotWithShape="1">
          <a:blip r:embed="rId2">
            <a:extLst>
              <a:ext uri="{28A0092B-C50C-407E-A947-70E740481C1C}">
                <a14:useLocalDpi xmlns:a14="http://schemas.microsoft.com/office/drawing/2010/main" val="0"/>
              </a:ext>
            </a:extLst>
          </a:blip>
          <a:srcRect b="7899"/>
          <a:stretch/>
        </p:blipFill>
        <p:spPr bwMode="auto">
          <a:xfrm>
            <a:off x="605790" y="468630"/>
            <a:ext cx="11163300" cy="60186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456830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6081</Words>
  <Application>Microsoft Office PowerPoint</Application>
  <PresentationFormat>ملء الشاشة</PresentationFormat>
  <Paragraphs>1867</Paragraphs>
  <Slides>36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36</vt:i4>
      </vt:variant>
    </vt:vector>
  </HeadingPairs>
  <TitlesOfParts>
    <vt:vector size="42" baseType="lpstr">
      <vt:lpstr>4 my lover</vt:lpstr>
      <vt:lpstr>Arial</vt:lpstr>
      <vt:lpstr>Calibri</vt:lpstr>
      <vt:lpstr>Calibri Light</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59</cp:revision>
  <dcterms:created xsi:type="dcterms:W3CDTF">2020-10-04T19:06:29Z</dcterms:created>
  <dcterms:modified xsi:type="dcterms:W3CDTF">2020-11-04T04:25:03Z</dcterms:modified>
</cp:coreProperties>
</file>