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8" r:id="rId4"/>
    <p:sldId id="289" r:id="rId5"/>
    <p:sldId id="290" r:id="rId6"/>
    <p:sldId id="291" r:id="rId7"/>
    <p:sldId id="292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44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8091-F3F9-4008-BA74-5E14E49B210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621F-EC21-45CC-ACBA-08F096B34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9737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4038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علم النفس وسيكولوجية التصميم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الفرقة : إعدادي </a:t>
            </a: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 </a:t>
            </a:r>
          </a:p>
          <a:p>
            <a:pPr algn="ctr" rtl="1"/>
            <a:r>
              <a:rPr lang="ar-EG" sz="24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المحاضرة الثامنة</a:t>
            </a:r>
            <a:endParaRPr lang="en-US" sz="24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6106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د. مجدولين السيد حسانين</a:t>
            </a:r>
          </a:p>
        </p:txBody>
      </p:sp>
      <p:pic>
        <p:nvPicPr>
          <p:cNvPr id="10" name="~PP1014.WAV">
            <a:hlinkClick r:id="" action="ppaction://media"/>
          </p:cNvPr>
          <p:cNvPicPr>
            <a:picLocks noRot="1" noChangeAspect="1"/>
          </p:cNvPicPr>
          <p:nvPr>
            <a:wavAudioFile r:embed="rId1" name="~PP101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04800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Low" rtl="1"/>
            <a:r>
              <a:rPr lang="ar-EG" sz="2800" b="1" dirty="0" smtClean="0"/>
              <a:t>1- تعريف طريقة العصف الذهني :</a:t>
            </a:r>
          </a:p>
          <a:p>
            <a:pPr marL="457200" indent="-457200"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تعتبر طريقة الإثارة الذهنية من أكثر طرق توليد الأفكار والبدائل شيوعاً واستخداماً ، وقد أُطلِق على هذه الطريقة أسماء متعددة ، منها الإثارة الذهنية ، وحفز الذهن ، والعاصفة الذهنية .</a:t>
            </a:r>
          </a:p>
          <a:p>
            <a:pPr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وقد عرّف "روبرت" العصف الذهني بأنه "جلسة سبق الإعداد لها ، على أمل أن تؤدي إلى الابتكار ، وأنه اجتماع يُحاول فيه اختراع الأشياء" . وأوضح أن أول من استخدم هذه الطريقة مجموعة من المفكرين المتخصصين في مجال الإعلان .</a:t>
            </a:r>
            <a:endParaRPr lang="en-US" sz="2400" dirty="0" smtClean="0"/>
          </a:p>
          <a:p>
            <a:pPr algn="justLow" rtl="1"/>
            <a:r>
              <a:rPr lang="en-US" sz="2400" b="1" dirty="0" smtClean="0"/>
              <a:t> </a:t>
            </a:r>
            <a:endParaRPr lang="ar-EG" sz="2400" b="1" dirty="0" smtClean="0">
              <a:latin typeface="Simplified Arabic" pitchFamily="18" charset="-78"/>
              <a:cs typeface="+mj-cs"/>
            </a:endParaRPr>
          </a:p>
        </p:txBody>
      </p:sp>
      <p:pic>
        <p:nvPicPr>
          <p:cNvPr id="9" name="~PP1182.WAV">
            <a:hlinkClick r:id="" action="ppaction://media"/>
          </p:cNvPr>
          <p:cNvPicPr>
            <a:picLocks noRot="1" noChangeAspect="1"/>
          </p:cNvPicPr>
          <p:nvPr>
            <a:wavAudioFile r:embed="rId1" name="~PP118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934593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 smtClean="0"/>
              <a:t>2- أهمية طريقة العصف الذهني :</a:t>
            </a:r>
            <a:endParaRPr lang="ar-EG" sz="2800" dirty="0" smtClean="0"/>
          </a:p>
          <a:p>
            <a:pPr algn="justLow" rtl="1"/>
            <a:endParaRPr lang="ar-EG" sz="2400" b="1" dirty="0" smtClean="0"/>
          </a:p>
          <a:p>
            <a:pPr marL="574675" indent="-574675" algn="justLow" rtl="1"/>
            <a:r>
              <a:rPr lang="ar-EG" sz="2400" b="1" dirty="0" smtClean="0"/>
              <a:t>( أ ) يعتبر العصف الذهني من أسرع الطرق لتوليد أفكار متعددة ومتنوعة ، لحل جميع المشكلات . 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(ب) يوفِّر العصف الذهني كثير من الوقت والتكلفة ، حيث أنه في جلسة مدتها نصف ساعة يمكن أن ينتج ستة أشخاص حوالي 150 فكرة .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(ج) ترفع طريقة العصف الذهني من جودة الأفكار .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(د) يعتبر العصف الذهني من أفضل الطرق لتصنيف الأفكار والنتائج .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(هـ) تصلح عملية العصف الذهني في استنباط المعلومات ، باقتراح المشاركين لمصادر المعلومات ، أو لأسئلة تُقدم من خلال استمارة استبيان .</a:t>
            </a:r>
            <a:endParaRPr lang="en-US" sz="2400" dirty="0"/>
          </a:p>
        </p:txBody>
      </p:sp>
      <p:pic>
        <p:nvPicPr>
          <p:cNvPr id="9" name="~PP3339.WAV">
            <a:hlinkClick r:id="" action="ppaction://media"/>
          </p:cNvPr>
          <p:cNvPicPr>
            <a:picLocks noRot="1" noChangeAspect="1"/>
          </p:cNvPicPr>
          <p:nvPr>
            <a:wavAudioFile r:embed="rId1" name="~PP333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104852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 smtClean="0"/>
              <a:t>3- أهداف عملية العصف الذهني :   </a:t>
            </a:r>
          </a:p>
          <a:p>
            <a:pPr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( أ ) تحفيز مجموعة من الأشخاص ليُنتجوا العديد من الأفكار في وقت قصير .</a:t>
            </a:r>
          </a:p>
          <a:p>
            <a:pPr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(ب) حل المشكلات ، وتوليد الأفكار الابتكارية.</a:t>
            </a:r>
          </a:p>
          <a:p>
            <a:pPr algn="justLow" rtl="1"/>
            <a:endParaRPr lang="en-US" sz="2400" dirty="0" smtClean="0"/>
          </a:p>
          <a:p>
            <a:pPr algn="justLow" rtl="1"/>
            <a:r>
              <a:rPr lang="ar-EG" sz="2400" b="1" dirty="0" smtClean="0"/>
              <a:t>(ج) البحث عن الأداء الأفضل أو المتطور .</a:t>
            </a:r>
            <a:endParaRPr lang="en-US" sz="2400" dirty="0"/>
          </a:p>
        </p:txBody>
      </p:sp>
      <p:pic>
        <p:nvPicPr>
          <p:cNvPr id="9" name="~PP2172.WAV">
            <a:hlinkClick r:id="" action="ppaction://media"/>
          </p:cNvPr>
          <p:cNvPicPr>
            <a:picLocks noRot="1" noChangeAspect="1"/>
          </p:cNvPicPr>
          <p:nvPr>
            <a:wavAudioFile r:embed="rId1" name="~PP217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219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286000"/>
            <a:ext cx="8915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 smtClean="0"/>
              <a:t>4- مراحل إجراء عملية العصف الذهني :</a:t>
            </a:r>
          </a:p>
          <a:p>
            <a:pPr algn="justLow" rtl="1"/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 أ ) اختيار أعضاء فريق العصف الذهني ، وعددهم حوالي عشرة أشخاص ، ويُراعى عند اختيارهم أن يتضمنوا أكثر من تخصص ، وِفقاً للموضوع محل النقاش ، ويتم اختيار قائد الفريق من بينهم ، واختيار مُسجِّل الأفكار، وذلك وِفقاً للاتفاق فيما بينهم ، ووِفقاً لخبرة الأعضاء في العمل الجماعي.</a:t>
            </a:r>
            <a:endParaRPr lang="en-US" sz="2400" dirty="0" smtClean="0"/>
          </a:p>
          <a:p>
            <a:pPr marL="574675" indent="-574675" algn="justLow" rtl="1"/>
            <a:r>
              <a:rPr lang="ar-EG" sz="2400" b="1" dirty="0" smtClean="0"/>
              <a:t>(ب) تحديد القواعد التي تحكم العمل ، والتي تتلخص في الأتي :</a:t>
            </a:r>
            <a:endParaRPr lang="en-US" sz="2400" dirty="0" smtClean="0"/>
          </a:p>
          <a:p>
            <a:pPr marL="1090613" indent="-515938" algn="justLow" rtl="1"/>
            <a:r>
              <a:rPr lang="ar-EG" sz="2400" b="1" dirty="0" smtClean="0"/>
              <a:t>(1) عدم توجيه النقد للأفكار المطروحة .</a:t>
            </a:r>
            <a:endParaRPr lang="en-US" sz="2400" dirty="0" smtClean="0"/>
          </a:p>
          <a:p>
            <a:pPr marL="1090613" indent="-515938" algn="justLow" rtl="1"/>
            <a:r>
              <a:rPr lang="ar-EG" sz="2400" b="1" dirty="0" smtClean="0"/>
              <a:t>(2) تشجيع الأفكار الخيالية أو الغير تقليدية .</a:t>
            </a:r>
            <a:endParaRPr lang="en-US" sz="2400" dirty="0" smtClean="0"/>
          </a:p>
          <a:p>
            <a:pPr marL="1090613" indent="-515938" algn="justLow" rtl="1"/>
            <a:r>
              <a:rPr lang="ar-EG" sz="2400" b="1" dirty="0" smtClean="0"/>
              <a:t>(3) التأكيد على أن تعدد الأفكار يُتيح فرصة أكبر للاختلاط ، والتقارب ، والتجاذب ، والتزاوج ، وإنتاج أفكار قوية .</a:t>
            </a:r>
            <a:endParaRPr lang="en-US" sz="2400" dirty="0" smtClean="0"/>
          </a:p>
          <a:p>
            <a:pPr marL="1090613" indent="-515938" algn="justLow" rtl="1"/>
            <a:r>
              <a:rPr lang="ar-EG" sz="2400" b="1" dirty="0" smtClean="0"/>
              <a:t>(4) اشتراك الأعضاء جميعاً في تطوير الأفكار المطروحة . </a:t>
            </a:r>
            <a:endParaRPr lang="en-US" sz="2400" dirty="0" smtClean="0"/>
          </a:p>
        </p:txBody>
      </p:sp>
      <p:pic>
        <p:nvPicPr>
          <p:cNvPr id="9" name="~PP1447.WAV">
            <a:hlinkClick r:id="" action="ppaction://media"/>
          </p:cNvPr>
          <p:cNvPicPr>
            <a:picLocks noRot="1" noChangeAspect="1"/>
          </p:cNvPicPr>
          <p:nvPr>
            <a:wavAudioFile r:embed="rId1" name="~PP144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904" y="304800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EG" sz="2800" b="1" dirty="0" smtClean="0"/>
              <a:t>4- مراحل إجراء عملية العصف الذهني :</a:t>
            </a:r>
          </a:p>
          <a:p>
            <a:pPr algn="justLow" rtl="1"/>
            <a:endParaRPr lang="en-US" sz="2400" dirty="0" smtClean="0"/>
          </a:p>
          <a:p>
            <a:pPr marL="515938" indent="-515938" algn="justLow" rtl="1"/>
            <a:r>
              <a:rPr lang="ar-EG" sz="2400" b="1" dirty="0" smtClean="0"/>
              <a:t>(ج) منح أعضاء الفريق عشرة دقائق ليُدوِّن كل فرد أفكاره في بطاقات ، ثم يبدأ كل عضو بعرض أفكاره، في حين ينصت إليه الآخرون ويدونون اقتراحاتهم ، وأفكارهم التي قد يستوحونها من الأفكار التي تُطرح . وبعرض الأعضاء لأفكارهم بشكـلٍ متتابع ، يُسجِّل مُسجِّل الجلسة الأفكار وتطورها ، دون تسجيل أسماء مقترحيها .</a:t>
            </a:r>
            <a:endParaRPr lang="en-US" sz="2400" dirty="0" smtClean="0"/>
          </a:p>
          <a:p>
            <a:pPr marL="515938" indent="-515938" algn="justLow" rtl="1"/>
            <a:r>
              <a:rPr lang="ar-EG" sz="2400" b="1" dirty="0" smtClean="0"/>
              <a:t>(د) يتم تصنيف الأفكار المدونة في بطاقات ، بحيث أن كل مجموعة بطاقات تطرح حلول متشابه تُجمَّع مع بعضها . وبذلك التصنيف يمكن معرفة كل اتجاهات الحلول الممكنة ، ويمكن تقييمها لمعرفة أفضل هذه الاتجاهات لحل المشكلة .</a:t>
            </a:r>
            <a:endParaRPr lang="en-US" sz="2400" dirty="0"/>
          </a:p>
        </p:txBody>
      </p:sp>
      <p:pic>
        <p:nvPicPr>
          <p:cNvPr id="9" name="~PP2348.WAV">
            <a:hlinkClick r:id="" action="ppaction://media"/>
          </p:cNvPr>
          <p:cNvPicPr>
            <a:picLocks noRot="1" noChangeAspect="1"/>
          </p:cNvPicPr>
          <p:nvPr>
            <a:wavAudioFile r:embed="rId1" name="~PP234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2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  <a:p>
            <a:pPr algn="ctr" rtl="1"/>
            <a:endParaRPr lang="ar-EG" sz="1400" b="1" dirty="0" smtClean="0">
              <a:solidFill>
                <a:schemeClr val="accent1">
                  <a:lumMod val="50000"/>
                </a:schemeClr>
              </a:solidFill>
              <a:latin typeface="Simplified Arabic" pitchFamily="18" charset="-78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5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 smtClean="0">
                <a:solidFill>
                  <a:srgbClr val="FF0000"/>
                </a:solidFill>
              </a:rPr>
              <a:t>العصف الذهني </a:t>
            </a:r>
            <a:r>
              <a:rPr lang="en-US" sz="3200" b="1" dirty="0" smtClean="0">
                <a:solidFill>
                  <a:srgbClr val="FF0000"/>
                </a:solidFill>
              </a:rPr>
              <a:t>Brainstorming Method </a:t>
            </a:r>
            <a:endParaRPr lang="ar-EG" sz="3200" b="1" dirty="0" smtClean="0">
              <a:solidFill>
                <a:srgbClr val="FF0000"/>
              </a:solidFill>
              <a:latin typeface="Simplified Arabic" pitchFamily="18" charset="-78"/>
              <a:cs typeface="+mj-cs"/>
            </a:endParaRP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838200" y="3276600"/>
            <a:ext cx="7391400" cy="3657600"/>
            <a:chOff x="3450" y="5848"/>
            <a:chExt cx="5865" cy="2805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8839" y="6988"/>
              <a:ext cx="4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3450" y="5848"/>
              <a:ext cx="5370" cy="2805"/>
              <a:chOff x="3450" y="5848"/>
              <a:chExt cx="5370" cy="2805"/>
            </a:xfrm>
          </p:grpSpPr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3450" y="6988"/>
                <a:ext cx="47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grpSp>
            <p:nvGrpSpPr>
              <p:cNvPr id="22534" name="Group 6"/>
              <p:cNvGrpSpPr>
                <a:grpSpLocks/>
              </p:cNvGrpSpPr>
              <p:nvPr/>
            </p:nvGrpSpPr>
            <p:grpSpPr bwMode="auto">
              <a:xfrm>
                <a:off x="3960" y="5848"/>
                <a:ext cx="4860" cy="2805"/>
                <a:chOff x="3960" y="5848"/>
                <a:chExt cx="4860" cy="2805"/>
              </a:xfrm>
            </p:grpSpPr>
            <p:sp>
              <p:nvSpPr>
                <p:cNvPr id="225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60" y="8113"/>
                  <a:ext cx="48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ar-EG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Simplified Arabic" pitchFamily="18" charset="-78"/>
                      <a:ea typeface="Arial" pitchFamily="34" charset="0"/>
                      <a:cs typeface="Simplified Arabic" pitchFamily="18" charset="-78"/>
                    </a:rPr>
                    <a:t>طريقة العصف الذهني لتوليد الأفكار</a:t>
                  </a: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2536" name="Group 8"/>
                <p:cNvGrpSpPr>
                  <a:grpSpLocks/>
                </p:cNvGrpSpPr>
                <p:nvPr/>
              </p:nvGrpSpPr>
              <p:grpSpPr bwMode="auto">
                <a:xfrm>
                  <a:off x="3960" y="5848"/>
                  <a:ext cx="4860" cy="2160"/>
                  <a:chOff x="3960" y="5848"/>
                  <a:chExt cx="4860" cy="2160"/>
                </a:xfrm>
              </p:grpSpPr>
              <p:sp>
                <p:nvSpPr>
                  <p:cNvPr id="2253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960" y="5848"/>
                    <a:ext cx="4860" cy="2160"/>
                  </a:xfrm>
                  <a:prstGeom prst="rect">
                    <a:avLst/>
                  </a:prstGeom>
                  <a:noFill/>
                  <a:ln w="38100" cmpd="dbl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/>
                  </a:p>
                </p:txBody>
              </p:sp>
              <p:grpSp>
                <p:nvGrpSpPr>
                  <p:cNvPr id="2253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103" y="5863"/>
                    <a:ext cx="4583" cy="2010"/>
                    <a:chOff x="4103" y="5863"/>
                    <a:chExt cx="4583" cy="2010"/>
                  </a:xfrm>
                </p:grpSpPr>
                <p:sp>
                  <p:nvSpPr>
                    <p:cNvPr id="2253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25" y="5863"/>
                      <a:ext cx="1530" cy="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0" tIns="0" rIns="0" bIns="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Arial" pitchFamily="34" charset="0"/>
                          <a:cs typeface="Simplified Arabic" pitchFamily="18" charset="-78"/>
                        </a:rPr>
                        <a:t>مرحلة توليد الأفكار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254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03" y="6253"/>
                      <a:ext cx="4583" cy="1620"/>
                      <a:chOff x="4103" y="6253"/>
                      <a:chExt cx="4583" cy="1620"/>
                    </a:xfrm>
                  </p:grpSpPr>
                  <p:sp>
                    <p:nvSpPr>
                      <p:cNvPr id="2254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0" y="7078"/>
                        <a:ext cx="3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stealth" w="med" len="med"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2000"/>
                      </a:p>
                    </p:txBody>
                  </p:sp>
                  <p:grpSp>
                    <p:nvGrpSpPr>
                      <p:cNvPr id="2254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03" y="6253"/>
                        <a:ext cx="4583" cy="1620"/>
                        <a:chOff x="4103" y="6253"/>
                        <a:chExt cx="4583" cy="1620"/>
                      </a:xfrm>
                    </p:grpSpPr>
                    <p:sp>
                      <p:nvSpPr>
                        <p:cNvPr id="2254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70" y="7078"/>
                          <a:ext cx="3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stealth" w="med" len="med"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 sz="2000"/>
                        </a:p>
                      </p:txBody>
                    </p:sp>
                    <p:grpSp>
                      <p:nvGrpSpPr>
                        <p:cNvPr id="22544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31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2545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2546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الثانية</a:t>
                            </a:r>
                            <a:endParaRPr kumimoji="0" lang="en-US" sz="20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يعرض كل عضو أفكاره .</a:t>
                            </a: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يدون باقي الأعضاء اقتراحاتهم على ما يتم عرضه . </a:t>
                            </a:r>
                            <a:endPara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547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359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2548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2549" name="Text Box 2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الثالثة</a:t>
                            </a:r>
                            <a:endParaRPr kumimoji="0" lang="en-US" sz="2000" b="1" i="0" u="sng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8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تصنف الأفكار المطروحة ، تبعاً لاتجاهات حل المشكلة .</a:t>
                            </a:r>
                          </a:p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 </a:t>
                            </a:r>
                            <a:endPara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550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3" y="6253"/>
                          <a:ext cx="1327" cy="1620"/>
                          <a:chOff x="5685" y="10648"/>
                          <a:chExt cx="1327" cy="1620"/>
                        </a:xfrm>
                      </p:grpSpPr>
                      <p:sp>
                        <p:nvSpPr>
                          <p:cNvPr id="22551" name="Rectangle 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685" y="10648"/>
                            <a:ext cx="1327" cy="162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 sz="2000"/>
                          </a:p>
                        </p:txBody>
                      </p:sp>
                      <p:sp>
                        <p:nvSpPr>
                          <p:cNvPr id="22552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60" y="10708"/>
                            <a:ext cx="1162" cy="1451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0" tIns="0" rIns="0" bIns="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ctr" defTabSz="914400" rtl="0" eaLnBrk="1" fontAlgn="base" latinLnBrk="0" hangingPunct="1">
                              <a:lnSpc>
                                <a:spcPct val="96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sng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الخطوة الأولى</a:t>
                            </a:r>
                            <a:endParaRPr kumimoji="0" lang="en-US" sz="2000" b="1" i="0" u="sng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implified Arabic" pitchFamily="18" charset="-78"/>
                              <a:ea typeface="Arial" pitchFamily="34" charset="0"/>
                              <a:cs typeface="Simplified Arabic" pitchFamily="18" charset="-78"/>
                            </a:endParaRP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8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يدون كل عضو أفكاره في بطاقات.</a:t>
                            </a:r>
                          </a:p>
                          <a:p>
                            <a:pPr marL="0" marR="0" lvl="0" indent="0" algn="r" defTabSz="914400" rtl="1" eaLnBrk="1" fontAlgn="base" latinLnBrk="0" hangingPunct="1">
                              <a:lnSpc>
                                <a:spcPct val="88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ar-EG" sz="20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Simplified Arabic" pitchFamily="18" charset="-78"/>
                                <a:ea typeface="Arial" pitchFamily="34" charset="0"/>
                                <a:cs typeface="Simplified Arabic" pitchFamily="18" charset="-78"/>
                              </a:rPr>
                              <a:t>- زمن الخطوة : 10 دقائق .</a:t>
                            </a:r>
                            <a:endParaRPr kumimoji="0" lang="en-US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pic>
        <p:nvPicPr>
          <p:cNvPr id="29" name="~PP1264.WAV">
            <a:hlinkClick r:id="" action="ppaction://media"/>
          </p:cNvPr>
          <p:cNvPicPr>
            <a:picLocks noRot="1" noChangeAspect="1"/>
          </p:cNvPicPr>
          <p:nvPr>
            <a:wavAudioFile r:embed="rId1" name="~PP126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19075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990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 smtClean="0">
                <a:solidFill>
                  <a:schemeClr val="accent1">
                    <a:lumMod val="50000"/>
                  </a:schemeClr>
                </a:solidFill>
                <a:latin typeface="Simplified Arabic" pitchFamily="18" charset="-78"/>
                <a:cs typeface="+mj-cs"/>
              </a:rPr>
              <a:t>كلية الفنون التطبيقية</a:t>
            </a:r>
          </a:p>
        </p:txBody>
      </p:sp>
      <p:sp>
        <p:nvSpPr>
          <p:cNvPr id="16" name="Oval 15"/>
          <p:cNvSpPr/>
          <p:nvPr/>
        </p:nvSpPr>
        <p:spPr>
          <a:xfrm>
            <a:off x="2209800" y="2895600"/>
            <a:ext cx="3886200" cy="3657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3810000"/>
            <a:ext cx="1828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تمنياتي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لكم </a:t>
            </a:r>
          </a:p>
          <a:p>
            <a:pPr algn="ctr" rtl="1"/>
            <a:endParaRPr lang="ar-EG" sz="1000" b="1" dirty="0" smtClean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  <a:p>
            <a:pPr algn="ctr" rtl="1"/>
            <a:r>
              <a:rPr lang="ar-EG" sz="3200" b="1" dirty="0" smtClean="0">
                <a:solidFill>
                  <a:schemeClr val="bg1"/>
                </a:solidFill>
                <a:latin typeface="Simplified Arabic" pitchFamily="18" charset="-78"/>
                <a:cs typeface="+mj-cs"/>
              </a:rPr>
              <a:t>بالتوفيق</a:t>
            </a:r>
            <a:endParaRPr lang="en-US" sz="3200" b="1" dirty="0">
              <a:solidFill>
                <a:schemeClr val="bg1"/>
              </a:solidFill>
              <a:latin typeface="Simplified Arabic" pitchFamily="18" charset="-78"/>
              <a:cs typeface="+mj-cs"/>
            </a:endParaRPr>
          </a:p>
        </p:txBody>
      </p:sp>
      <p:pic>
        <p:nvPicPr>
          <p:cNvPr id="9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600200"/>
            <a:ext cx="1905000" cy="2095500"/>
          </a:xfrm>
          <a:prstGeom prst="rect">
            <a:avLst/>
          </a:prstGeom>
          <a:noFill/>
        </p:spPr>
      </p:pic>
      <p:pic>
        <p:nvPicPr>
          <p:cNvPr id="8" name="Picture 154" descr="E:\maggi\Dr Dr Dr\New Dr\New Folder\New Folder\m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00400"/>
            <a:ext cx="1905000" cy="2095500"/>
          </a:xfrm>
          <a:prstGeom prst="rect">
            <a:avLst/>
          </a:prstGeom>
          <a:noFill/>
        </p:spPr>
      </p:pic>
      <p:pic>
        <p:nvPicPr>
          <p:cNvPr id="12" name="~PP3962.WAV">
            <a:hlinkClick r:id="" action="ppaction://media"/>
          </p:cNvPr>
          <p:cNvPicPr>
            <a:picLocks noRot="1" noChangeAspect="1"/>
          </p:cNvPicPr>
          <p:nvPr>
            <a:wavAudioFile r:embed="rId1" name="~PP396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573</Words>
  <Application>Microsoft Office PowerPoint</Application>
  <PresentationFormat>On-screen Show (4:3)</PresentationFormat>
  <Paragraphs>67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Magdoline</dc:creator>
  <cp:lastModifiedBy>Magdoline</cp:lastModifiedBy>
  <cp:revision>40</cp:revision>
  <dcterms:created xsi:type="dcterms:W3CDTF">2020-03-22T00:53:49Z</dcterms:created>
  <dcterms:modified xsi:type="dcterms:W3CDTF">2020-04-29T08:45:03Z</dcterms:modified>
</cp:coreProperties>
</file>