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4" r:id="rId2"/>
    <p:sldId id="329" r:id="rId3"/>
    <p:sldId id="352" r:id="rId4"/>
    <p:sldId id="366" r:id="rId5"/>
    <p:sldId id="370" r:id="rId6"/>
    <p:sldId id="342" r:id="rId7"/>
    <p:sldId id="359" r:id="rId8"/>
    <p:sldId id="360" r:id="rId9"/>
    <p:sldId id="361" r:id="rId10"/>
    <p:sldId id="371" r:id="rId11"/>
    <p:sldId id="372" r:id="rId12"/>
    <p:sldId id="373" r:id="rId13"/>
    <p:sldId id="351" r:id="rId14"/>
    <p:sldId id="374" r:id="rId15"/>
    <p:sldId id="3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CE"/>
    <a:srgbClr val="3399FF"/>
    <a:srgbClr val="00FFFF"/>
    <a:srgbClr val="D12556"/>
    <a:srgbClr val="F5393D"/>
    <a:srgbClr val="D9274D"/>
    <a:srgbClr val="FF9900"/>
    <a:srgbClr val="00FF00"/>
    <a:srgbClr val="66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75224" autoAdjust="0"/>
  </p:normalViewPr>
  <p:slideViewPr>
    <p:cSldViewPr snapToGrid="0">
      <p:cViewPr varScale="1">
        <p:scale>
          <a:sx n="75" d="100"/>
          <a:sy n="75" d="100"/>
        </p:scale>
        <p:origin x="48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07ACDC-28F0-44E4-B58C-6AB2374512E4}" type="datetimeFigureOut">
              <a:rPr lang="ar-BH" smtClean="0"/>
              <a:pPr/>
              <a:t>12/08/1441</a:t>
            </a:fld>
            <a:endParaRPr lang="ar-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BH"/>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B731266-02C8-4977-8ED2-CCFF6241E552}" type="slidenum">
              <a:rPr lang="ar-BH" smtClean="0"/>
              <a:pPr/>
              <a:t>‹#›</a:t>
            </a:fld>
            <a:endParaRPr lang="ar-BH"/>
          </a:p>
        </p:txBody>
      </p:sp>
    </p:spTree>
    <p:extLst>
      <p:ext uri="{BB962C8B-B14F-4D97-AF65-F5344CB8AC3E}">
        <p14:creationId xmlns:p14="http://schemas.microsoft.com/office/powerpoint/2010/main" val="20165588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r"/>
            <a:r>
              <a:rPr lang="ar-BH" dirty="0"/>
              <a:t>الأسئلة</a:t>
            </a:r>
            <a:r>
              <a:rPr lang="ar-BH" baseline="0" dirty="0"/>
              <a:t>:</a:t>
            </a:r>
          </a:p>
          <a:p>
            <a:pPr algn="r"/>
            <a:r>
              <a:rPr lang="ar-BH" baseline="0" dirty="0"/>
              <a:t>1- ماذا سمع غسّان في الصّباح؟</a:t>
            </a:r>
            <a:endParaRPr lang="ar-SA"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ar-SA" sz="1200" dirty="0">
                <a:solidFill>
                  <a:srgbClr val="000000"/>
                </a:solidFill>
                <a:latin typeface="Calibri" panose="020F0502020204030204" pitchFamily="34" charset="0"/>
                <a:ea typeface="Calibri" panose="020F0502020204030204" pitchFamily="34" charset="0"/>
              </a:rPr>
              <a:t>سَمِعَ</a:t>
            </a:r>
            <a:r>
              <a:rPr lang="ar-SA" sz="1200" baseline="0" dirty="0">
                <a:solidFill>
                  <a:srgbClr val="000000"/>
                </a:solidFill>
                <a:latin typeface="Calibri" panose="020F0502020204030204" pitchFamily="34" charset="0"/>
                <a:ea typeface="Calibri" panose="020F0502020204030204" pitchFamily="34" charset="0"/>
              </a:rPr>
              <a:t> الْمُذيعَ </a:t>
            </a:r>
            <a:r>
              <a:rPr lang="ar-SA" sz="1200" dirty="0">
                <a:solidFill>
                  <a:srgbClr val="000000"/>
                </a:solidFill>
                <a:latin typeface="Calibri" panose="020F0502020204030204" pitchFamily="34" charset="0"/>
                <a:ea typeface="Calibri" panose="020F0502020204030204" pitchFamily="34" charset="0"/>
              </a:rPr>
              <a:t>في التِّلْفازِ يَتَحَدَّثُ عَنِ التَّلَوُّثِ وَخَطَرِهِ عَلى حَياةِ الْأنْسانِ وَالحَيَوانِ وَالنَّباتِ.</a:t>
            </a:r>
            <a:endParaRPr lang="ar-BH" baseline="0" dirty="0"/>
          </a:p>
          <a:p>
            <a:pPr algn="r"/>
            <a:endParaRPr lang="ar-BH" baseline="0" dirty="0"/>
          </a:p>
          <a:p>
            <a:endParaRPr lang="en-US" dirty="0"/>
          </a:p>
        </p:txBody>
      </p:sp>
      <p:sp>
        <p:nvSpPr>
          <p:cNvPr id="4" name="عنصر نائب لرقم الشريحة 3"/>
          <p:cNvSpPr>
            <a:spLocks noGrp="1"/>
          </p:cNvSpPr>
          <p:nvPr>
            <p:ph type="sldNum" sz="quarter" idx="10"/>
          </p:nvPr>
        </p:nvSpPr>
        <p:spPr/>
        <p:txBody>
          <a:bodyPr/>
          <a:lstStyle/>
          <a:p>
            <a:fld id="{C7E9265F-6E2F-4F6C-9616-B9E204B3009C}" type="slidenum">
              <a:rPr lang="en-US" smtClean="0"/>
              <a:pPr/>
              <a:t>2</a:t>
            </a:fld>
            <a:endParaRPr lang="en-US"/>
          </a:p>
        </p:txBody>
      </p:sp>
    </p:spTree>
    <p:extLst>
      <p:ext uri="{BB962C8B-B14F-4D97-AF65-F5344CB8AC3E}">
        <p14:creationId xmlns:p14="http://schemas.microsoft.com/office/powerpoint/2010/main" val="47258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2A9086C-CCD8-4344-86A7-F2B3C27EC433}" type="slidenum">
              <a:rPr lang="en-US" smtClean="0"/>
              <a:pPr/>
              <a:t>5</a:t>
            </a:fld>
            <a:endParaRPr lang="en-US"/>
          </a:p>
        </p:txBody>
      </p:sp>
    </p:spTree>
    <p:extLst>
      <p:ext uri="{BB962C8B-B14F-4D97-AF65-F5344CB8AC3E}">
        <p14:creationId xmlns:p14="http://schemas.microsoft.com/office/powerpoint/2010/main" val="889055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A89B4-43C9-489F-AC51-AB409B7A9327}"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6632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A89B4-43C9-489F-AC51-AB409B7A932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6632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8A89B4-43C9-489F-AC51-AB409B7A932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128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23595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53581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356953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93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4/5/2020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3850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67077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4/5/2020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90965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4/5/2020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70613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4/5/2020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02628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23973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4/5/2020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8348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4/5/2020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1976870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14.gif"/><Relationship Id="rId5" Type="http://schemas.openxmlformats.org/officeDocument/2006/relationships/image" Target="../media/image3.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15.gif"/><Relationship Id="rId5" Type="http://schemas.openxmlformats.org/officeDocument/2006/relationships/image" Target="../media/image3.png"/><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6.jpe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sp>
        <p:nvSpPr>
          <p:cNvPr id="5" name="TextBox 4"/>
          <p:cNvSpPr txBox="1"/>
          <p:nvPr/>
        </p:nvSpPr>
        <p:spPr>
          <a:xfrm>
            <a:off x="1409700" y="2895600"/>
            <a:ext cx="9220200" cy="1015663"/>
          </a:xfrm>
          <a:prstGeom prst="rect">
            <a:avLst/>
          </a:prstGeom>
          <a:noFill/>
        </p:spPr>
        <p:txBody>
          <a:bodyPr wrap="square" rtlCol="0">
            <a:spAutoFit/>
          </a:bodyPr>
          <a:lstStyle/>
          <a:p>
            <a:pPr algn="ctr"/>
            <a:r>
              <a:rPr lang="ar-BH" sz="6000" dirty="0"/>
              <a:t>يَوْمُ الْفَرَحِ الْعَظيمِ</a:t>
            </a:r>
            <a:endParaRPr lang="en-US" sz="6000" dirty="0"/>
          </a:p>
        </p:txBody>
      </p:sp>
      <p:sp>
        <p:nvSpPr>
          <p:cNvPr id="2" name="TextBox 1"/>
          <p:cNvSpPr txBox="1"/>
          <p:nvPr/>
        </p:nvSpPr>
        <p:spPr>
          <a:xfrm>
            <a:off x="9375820" y="1702358"/>
            <a:ext cx="1358441"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rtl="1"/>
            <a:r>
              <a:rPr lang="ar-BH" sz="2400" dirty="0" smtClean="0"/>
              <a:t>الدَّرْسُ </a:t>
            </a:r>
            <a:r>
              <a:rPr lang="ar-BH" sz="2400" dirty="0"/>
              <a:t>33</a:t>
            </a:r>
            <a:endParaRPr lang="en-US" sz="2400" dirty="0"/>
          </a:p>
        </p:txBody>
      </p:sp>
      <p:sp>
        <p:nvSpPr>
          <p:cNvPr id="3" name="TextBox 2"/>
          <p:cNvSpPr txBox="1"/>
          <p:nvPr/>
        </p:nvSpPr>
        <p:spPr>
          <a:xfrm>
            <a:off x="839611" y="1671821"/>
            <a:ext cx="1140178"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ar-BH" sz="2000" dirty="0"/>
              <a:t>صفحة 50</a:t>
            </a:r>
            <a:endParaRPr lang="en-US" sz="2000" dirty="0"/>
          </a:p>
        </p:txBody>
      </p:sp>
      <p:sp>
        <p:nvSpPr>
          <p:cNvPr id="6" name="TextBox 5">
            <a:extLst>
              <a:ext uri="{FF2B5EF4-FFF2-40B4-BE49-F238E27FC236}">
                <a16:creationId xmlns:a16="http://schemas.microsoft.com/office/drawing/2014/main" xmlns="" id="{E2584031-F0E3-4AF6-B8B8-043B54527107}"/>
              </a:ext>
            </a:extLst>
          </p:cNvPr>
          <p:cNvSpPr txBox="1"/>
          <p:nvPr/>
        </p:nvSpPr>
        <p:spPr>
          <a:xfrm>
            <a:off x="3685865" y="1702358"/>
            <a:ext cx="466786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r" rtl="1"/>
            <a:r>
              <a:rPr lang="ar-BH" sz="2400" dirty="0" smtClean="0"/>
              <a:t>الحَلَقَةُ الأُوْلى </a:t>
            </a:r>
            <a:r>
              <a:rPr lang="ar-BH" sz="2400" dirty="0"/>
              <a:t>– </a:t>
            </a:r>
            <a:r>
              <a:rPr lang="ar-BH" sz="2400" dirty="0" smtClean="0"/>
              <a:t>اللُّغَةُ العَرَبيةُ </a:t>
            </a:r>
            <a:r>
              <a:rPr lang="ar-BH" sz="2400" dirty="0"/>
              <a:t>– </a:t>
            </a:r>
            <a:r>
              <a:rPr lang="ar-BH" sz="2400" dirty="0" smtClean="0"/>
              <a:t>الصَّفُ الثَّالثُ </a:t>
            </a:r>
            <a:endParaRPr lang="en-US" sz="2400" dirty="0"/>
          </a:p>
        </p:txBody>
      </p:sp>
      <p:pic>
        <p:nvPicPr>
          <p:cNvPr id="8" name="1 00_00_00-00_00_0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6121400"/>
            <a:ext cx="609600" cy="609600"/>
          </a:xfrm>
          <a:prstGeom prst="rect">
            <a:avLst/>
          </a:prstGeom>
        </p:spPr>
      </p:pic>
    </p:spTree>
    <p:extLst>
      <p:ext uri="{BB962C8B-B14F-4D97-AF65-F5344CB8AC3E}">
        <p14:creationId xmlns:p14="http://schemas.microsoft.com/office/powerpoint/2010/main" val="8200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897A8A86-0E1D-496E-A2EC-4E79C280390A}"/>
              </a:ext>
            </a:extLst>
          </p:cNvPr>
          <p:cNvSpPr/>
          <p:nvPr/>
        </p:nvSpPr>
        <p:spPr>
          <a:xfrm>
            <a:off x="8724328" y="5276504"/>
            <a:ext cx="3217186"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b="1" dirty="0">
                <a:solidFill>
                  <a:srgbClr val="FF0000"/>
                </a:solidFill>
              </a:rPr>
              <a:t>أَ</a:t>
            </a:r>
            <a:r>
              <a:rPr lang="ar-BH" sz="4000" b="1" dirty="0">
                <a:solidFill>
                  <a:schemeClr val="tx1"/>
                </a:solidFill>
              </a:rPr>
              <a:t>رْنَبٌ</a:t>
            </a:r>
            <a:endParaRPr lang="en-US" sz="4000" b="1" dirty="0">
              <a:solidFill>
                <a:schemeClr val="tx1"/>
              </a:solidFill>
            </a:endParaRPr>
          </a:p>
        </p:txBody>
      </p:sp>
      <p:sp>
        <p:nvSpPr>
          <p:cNvPr id="14" name="Rectangle: Rounded Corners 13">
            <a:extLst>
              <a:ext uri="{FF2B5EF4-FFF2-40B4-BE49-F238E27FC236}">
                <a16:creationId xmlns:a16="http://schemas.microsoft.com/office/drawing/2014/main" xmlns="" id="{1344B863-F0B9-4D66-BF11-21566845FFE1}"/>
              </a:ext>
            </a:extLst>
          </p:cNvPr>
          <p:cNvSpPr/>
          <p:nvPr/>
        </p:nvSpPr>
        <p:spPr>
          <a:xfrm>
            <a:off x="4422377" y="5276504"/>
            <a:ext cx="3347244"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b="1" dirty="0">
                <a:solidFill>
                  <a:srgbClr val="FF0000"/>
                </a:solidFill>
              </a:rPr>
              <a:t>أُ</a:t>
            </a:r>
            <a:r>
              <a:rPr lang="ar-BH" sz="4000" b="1" dirty="0">
                <a:solidFill>
                  <a:prstClr val="black"/>
                </a:solidFill>
              </a:rPr>
              <a:t>مٌ</a:t>
            </a:r>
            <a:endParaRPr lang="en-US" sz="4000" b="1" dirty="0">
              <a:solidFill>
                <a:prstClr val="black"/>
              </a:solidFill>
            </a:endParaRPr>
          </a:p>
        </p:txBody>
      </p:sp>
      <p:sp>
        <p:nvSpPr>
          <p:cNvPr id="15" name="Rectangle: Rounded Corners 14">
            <a:extLst>
              <a:ext uri="{FF2B5EF4-FFF2-40B4-BE49-F238E27FC236}">
                <a16:creationId xmlns:a16="http://schemas.microsoft.com/office/drawing/2014/main" xmlns="" id="{98500D79-AF2B-481A-9F28-242A27A62C5D}"/>
              </a:ext>
            </a:extLst>
          </p:cNvPr>
          <p:cNvSpPr/>
          <p:nvPr/>
        </p:nvSpPr>
        <p:spPr>
          <a:xfrm>
            <a:off x="250486" y="5276505"/>
            <a:ext cx="3347244"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000" b="1" dirty="0">
                <a:solidFill>
                  <a:srgbClr val="FF0000"/>
                </a:solidFill>
              </a:rPr>
              <a:t>إِ</a:t>
            </a:r>
            <a:r>
              <a:rPr lang="ar-BH" sz="4000" b="1" dirty="0">
                <a:solidFill>
                  <a:schemeClr val="tx1"/>
                </a:solidFill>
              </a:rPr>
              <a:t>بْرَة</a:t>
            </a:r>
            <a:r>
              <a:rPr lang="ar-BH" sz="4000" b="1" dirty="0">
                <a:solidFill>
                  <a:srgbClr val="FF0000"/>
                </a:solidFill>
              </a:rPr>
              <a:t>ٌ</a:t>
            </a:r>
            <a:endParaRPr lang="en-US" sz="4000" b="1" dirty="0">
              <a:solidFill>
                <a:srgbClr val="FF0000"/>
              </a:solidFill>
            </a:endParaRPr>
          </a:p>
        </p:txBody>
      </p:sp>
      <p:sp>
        <p:nvSpPr>
          <p:cNvPr id="16" name="Oval 15">
            <a:extLst>
              <a:ext uri="{FF2B5EF4-FFF2-40B4-BE49-F238E27FC236}">
                <a16:creationId xmlns:a16="http://schemas.microsoft.com/office/drawing/2014/main" xmlns="" id="{D7C6AC92-23E5-4DA9-BA04-7A272C69C96C}"/>
              </a:ext>
            </a:extLst>
          </p:cNvPr>
          <p:cNvSpPr/>
          <p:nvPr/>
        </p:nvSpPr>
        <p:spPr>
          <a:xfrm>
            <a:off x="9487662" y="3481699"/>
            <a:ext cx="1693404"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schemeClr val="tx1"/>
                </a:solidFill>
              </a:rPr>
              <a:t>أَ</a:t>
            </a:r>
            <a:endParaRPr lang="en-US" sz="4400" b="1" dirty="0">
              <a:solidFill>
                <a:schemeClr val="tx1"/>
              </a:solidFill>
            </a:endParaRPr>
          </a:p>
        </p:txBody>
      </p:sp>
      <p:sp>
        <p:nvSpPr>
          <p:cNvPr id="17" name="Oval 16">
            <a:extLst>
              <a:ext uri="{FF2B5EF4-FFF2-40B4-BE49-F238E27FC236}">
                <a16:creationId xmlns:a16="http://schemas.microsoft.com/office/drawing/2014/main" xmlns="" id="{91A0AB3F-3F24-4698-9054-AB8B1828B0EE}"/>
              </a:ext>
            </a:extLst>
          </p:cNvPr>
          <p:cNvSpPr/>
          <p:nvPr/>
        </p:nvSpPr>
        <p:spPr>
          <a:xfrm>
            <a:off x="5249297" y="3429000"/>
            <a:ext cx="1693405"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prstClr val="black"/>
                </a:solidFill>
              </a:rPr>
              <a:t>أُ</a:t>
            </a:r>
            <a:endParaRPr lang="en-US" sz="4400" b="1" dirty="0">
              <a:solidFill>
                <a:prstClr val="black"/>
              </a:solidFill>
            </a:endParaRPr>
          </a:p>
        </p:txBody>
      </p:sp>
      <p:sp>
        <p:nvSpPr>
          <p:cNvPr id="19" name="Oval 18">
            <a:extLst>
              <a:ext uri="{FF2B5EF4-FFF2-40B4-BE49-F238E27FC236}">
                <a16:creationId xmlns:a16="http://schemas.microsoft.com/office/drawing/2014/main" xmlns="" id="{CF74D844-A723-4345-AA6A-863CF84BB53E}"/>
              </a:ext>
            </a:extLst>
          </p:cNvPr>
          <p:cNvSpPr/>
          <p:nvPr/>
        </p:nvSpPr>
        <p:spPr>
          <a:xfrm>
            <a:off x="1077405" y="3344301"/>
            <a:ext cx="1693405"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dirty="0">
                <a:solidFill>
                  <a:prstClr val="black"/>
                </a:solidFill>
              </a:rPr>
              <a:t> </a:t>
            </a:r>
            <a:r>
              <a:rPr lang="ar-BH" sz="4400" b="1" dirty="0">
                <a:solidFill>
                  <a:prstClr val="black"/>
                </a:solidFill>
              </a:rPr>
              <a:t>إ</a:t>
            </a:r>
            <a:r>
              <a:rPr lang="ar-BH" sz="4400" b="1" dirty="0">
                <a:solidFill>
                  <a:srgbClr val="FF0000"/>
                </a:solidFill>
              </a:rPr>
              <a:t>ِ</a:t>
            </a:r>
            <a:r>
              <a:rPr lang="ar-BH" sz="4400" b="1" dirty="0">
                <a:solidFill>
                  <a:prstClr val="black"/>
                </a:solidFill>
              </a:rPr>
              <a:t> </a:t>
            </a:r>
            <a:endParaRPr lang="en-US" sz="4400" b="1" dirty="0">
              <a:solidFill>
                <a:prstClr val="black"/>
              </a:solidFill>
            </a:endParaRPr>
          </a:p>
        </p:txBody>
      </p:sp>
      <p:sp>
        <p:nvSpPr>
          <p:cNvPr id="2" name="TextBox 1">
            <a:extLst>
              <a:ext uri="{FF2B5EF4-FFF2-40B4-BE49-F238E27FC236}">
                <a16:creationId xmlns:a16="http://schemas.microsoft.com/office/drawing/2014/main" xmlns="" id="{22A8F194-93A5-437F-AEDE-4B09DD1FEE8E}"/>
              </a:ext>
            </a:extLst>
          </p:cNvPr>
          <p:cNvSpPr txBox="1"/>
          <p:nvPr/>
        </p:nvSpPr>
        <p:spPr>
          <a:xfrm>
            <a:off x="3582591" y="229695"/>
            <a:ext cx="4580821" cy="707886"/>
          </a:xfrm>
          <a:prstGeom prst="rect">
            <a:avLst/>
          </a:prstGeom>
          <a:noFill/>
        </p:spPr>
        <p:txBody>
          <a:bodyPr wrap="square" rtlCol="0">
            <a:spAutoFit/>
          </a:bodyPr>
          <a:lstStyle/>
          <a:p>
            <a:pPr algn="r"/>
            <a:r>
              <a:rPr lang="ar-BH" sz="4000" b="1" dirty="0" smtClean="0"/>
              <a:t>أَتَعرَّفُ </a:t>
            </a:r>
            <a:r>
              <a:rPr lang="ar-BH" sz="4000" b="1" dirty="0"/>
              <a:t>عَلى هَمْزَةِ </a:t>
            </a:r>
            <a:r>
              <a:rPr lang="ar-BH" sz="4000" b="1" dirty="0" smtClean="0"/>
              <a:t>الْقَطْعِ:</a:t>
            </a:r>
            <a:endParaRPr lang="en-US" sz="4000" b="1" dirty="0"/>
          </a:p>
        </p:txBody>
      </p:sp>
      <p:pic>
        <p:nvPicPr>
          <p:cNvPr id="13" name="Picture 12">
            <a:extLst>
              <a:ext uri="{FF2B5EF4-FFF2-40B4-BE49-F238E27FC236}">
                <a16:creationId xmlns:a16="http://schemas.microsoft.com/office/drawing/2014/main" xmlns="" id="{F00D930C-6E93-4CBF-90BB-1E7328FEAF8D}"/>
              </a:ext>
            </a:extLst>
          </p:cNvPr>
          <p:cNvPicPr/>
          <p:nvPr/>
        </p:nvPicPr>
        <p:blipFill rotWithShape="1">
          <a:blip r:embed="rId5"/>
          <a:srcRect l="52122" t="50091" r="43174" b="38827"/>
          <a:stretch/>
        </p:blipFill>
        <p:spPr bwMode="auto">
          <a:xfrm>
            <a:off x="4548554" y="1242646"/>
            <a:ext cx="2672861" cy="1832476"/>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xmlns="" id="{A51FB5CA-07C5-44DB-94D6-BC3FECB8E932}"/>
              </a:ext>
            </a:extLst>
          </p:cNvPr>
          <p:cNvPicPr/>
          <p:nvPr/>
        </p:nvPicPr>
        <p:blipFill rotWithShape="1">
          <a:blip r:embed="rId6"/>
          <a:srcRect l="51839" t="23821" r="41742" b="64120"/>
          <a:stretch/>
        </p:blipFill>
        <p:spPr bwMode="auto">
          <a:xfrm>
            <a:off x="8550430" y="997857"/>
            <a:ext cx="3166687" cy="2120347"/>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xmlns="" id="{0621D029-B393-4507-8098-D660831104F6}"/>
              </a:ext>
            </a:extLst>
          </p:cNvPr>
          <p:cNvPicPr/>
          <p:nvPr/>
        </p:nvPicPr>
        <p:blipFill rotWithShape="1">
          <a:blip r:embed="rId7">
            <a:clrChange>
              <a:clrFrom>
                <a:srgbClr val="FFFFFF"/>
              </a:clrFrom>
              <a:clrTo>
                <a:srgbClr val="FFFFFF">
                  <a:alpha val="0"/>
                </a:srgbClr>
              </a:clrTo>
            </a:clrChange>
          </a:blip>
          <a:srcRect l="35898" t="28221" r="53205" b="59521"/>
          <a:stretch/>
        </p:blipFill>
        <p:spPr bwMode="auto">
          <a:xfrm>
            <a:off x="227197" y="997856"/>
            <a:ext cx="2891141" cy="2077265"/>
          </a:xfrm>
          <a:prstGeom prst="rect">
            <a:avLst/>
          </a:prstGeom>
          <a:ln>
            <a:noFill/>
          </a:ln>
          <a:extLst>
            <a:ext uri="{53640926-AAD7-44D8-BBD7-CCE9431645EC}">
              <a14:shadowObscured xmlns:a14="http://schemas.microsoft.com/office/drawing/2010/main"/>
            </a:ext>
          </a:extLst>
        </p:spPr>
      </p:pic>
      <p:pic>
        <p:nvPicPr>
          <p:cNvPr id="3" name="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1700" y="260439"/>
            <a:ext cx="609600" cy="609600"/>
          </a:xfrm>
          <a:prstGeom prst="rect">
            <a:avLst/>
          </a:prstGeom>
        </p:spPr>
      </p:pic>
    </p:spTree>
    <p:extLst>
      <p:ext uri="{BB962C8B-B14F-4D97-AF65-F5344CB8AC3E}">
        <p14:creationId xmlns:p14="http://schemas.microsoft.com/office/powerpoint/2010/main" val="5738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3"/>
                </p:tgtEl>
              </p:cMediaNode>
            </p:audio>
          </p:childTnLst>
        </p:cTn>
      </p:par>
    </p:tnLst>
    <p:bldLst>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27113" y="248986"/>
            <a:ext cx="7510006" cy="1088557"/>
          </a:xfrm>
          <a:ln>
            <a:solidFill>
              <a:schemeClr val="accent1"/>
            </a:solidFill>
          </a:ln>
        </p:spPr>
        <p:txBody>
          <a:bodyPr>
            <a:normAutofit/>
          </a:bodyPr>
          <a:lstStyle/>
          <a:p>
            <a:r>
              <a:rPr lang="ar-BH" sz="4400" dirty="0">
                <a:cs typeface="+mn-cs"/>
              </a:rPr>
              <a:t>أُثَبِّتُ هَمْزَةَ الْقَطْعِ فِي مَكانِها الْمُناسِبِ:</a:t>
            </a:r>
            <a:endParaRPr lang="en-US" sz="4400" dirty="0">
              <a:cs typeface="+mn-cs"/>
            </a:endParaRPr>
          </a:p>
        </p:txBody>
      </p:sp>
      <p:sp>
        <p:nvSpPr>
          <p:cNvPr id="3" name="مربع نص 2"/>
          <p:cNvSpPr txBox="1"/>
          <p:nvPr/>
        </p:nvSpPr>
        <p:spPr>
          <a:xfrm>
            <a:off x="265472" y="1686881"/>
            <a:ext cx="8823985" cy="31700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r>
              <a:rPr lang="ar-BH" sz="4000" dirty="0"/>
              <a:t>1-  جْسامُ الثَّعابينِ مُغَطاةٌ بِحَراشيفَ.</a:t>
            </a:r>
          </a:p>
          <a:p>
            <a:pPr algn="r"/>
            <a:r>
              <a:rPr lang="ar-BH" sz="4000" dirty="0"/>
              <a:t>2- تَسْتَطيعُ الثَّعابينُ  بْتِلاعَ فَرائِسَ  كْبَرَ مِنْها.</a:t>
            </a:r>
          </a:p>
          <a:p>
            <a:pPr algn="r"/>
            <a:r>
              <a:rPr lang="ar-BH" sz="4000" dirty="0"/>
              <a:t>3- يَسْتَعْمِلُ الثُّعْبانَ لِسانَهُ فِي تِّباعِ فَريسَتِهِ.</a:t>
            </a:r>
          </a:p>
          <a:p>
            <a:pPr algn="r"/>
            <a:r>
              <a:rPr lang="ar-BH" sz="4000" dirty="0"/>
              <a:t>4- الْحَيَّةُ ذاتُ الْجَرَسِ مِنْ  شَدِّ  نْواعِ الثَّعابينِ خُطورَةً.</a:t>
            </a:r>
          </a:p>
          <a:p>
            <a:pPr algn="r"/>
            <a:r>
              <a:rPr lang="ar-BH" sz="4000" dirty="0"/>
              <a:t>5- تُسْتَعْمَلُ جُلودُ الثَّعابينِ فِي صِناعَةِ  دْوِيَةٍ مُتَنَوِّعَةً. </a:t>
            </a:r>
          </a:p>
        </p:txBody>
      </p:sp>
      <p:sp>
        <p:nvSpPr>
          <p:cNvPr id="5" name="مربع نص 4"/>
          <p:cNvSpPr txBox="1"/>
          <p:nvPr/>
        </p:nvSpPr>
        <p:spPr>
          <a:xfrm>
            <a:off x="8335617" y="1799452"/>
            <a:ext cx="235862" cy="646331"/>
          </a:xfrm>
          <a:prstGeom prst="rect">
            <a:avLst/>
          </a:prstGeom>
          <a:noFill/>
        </p:spPr>
        <p:txBody>
          <a:bodyPr wrap="square" rtlCol="0">
            <a:spAutoFit/>
          </a:bodyPr>
          <a:lstStyle/>
          <a:p>
            <a:pPr algn="ctr"/>
            <a:r>
              <a:rPr lang="ar-BH" sz="3600" dirty="0">
                <a:solidFill>
                  <a:srgbClr val="FF0000"/>
                </a:solidFill>
              </a:rPr>
              <a:t>أَ</a:t>
            </a:r>
            <a:endParaRPr lang="en-US" sz="3600" dirty="0">
              <a:solidFill>
                <a:srgbClr val="FF0000"/>
              </a:solidFill>
            </a:endParaRPr>
          </a:p>
        </p:txBody>
      </p:sp>
      <p:sp>
        <p:nvSpPr>
          <p:cNvPr id="6" name="مربع نص 5"/>
          <p:cNvSpPr txBox="1"/>
          <p:nvPr/>
        </p:nvSpPr>
        <p:spPr>
          <a:xfrm flipH="1">
            <a:off x="3405808" y="2385557"/>
            <a:ext cx="267008" cy="646331"/>
          </a:xfrm>
          <a:prstGeom prst="rect">
            <a:avLst/>
          </a:prstGeom>
          <a:noFill/>
        </p:spPr>
        <p:txBody>
          <a:bodyPr wrap="square" rtlCol="0">
            <a:spAutoFit/>
          </a:bodyPr>
          <a:lstStyle/>
          <a:p>
            <a:pPr algn="ctr"/>
            <a:r>
              <a:rPr lang="ar-BH" sz="3600" dirty="0">
                <a:solidFill>
                  <a:srgbClr val="FF0000"/>
                </a:solidFill>
              </a:rPr>
              <a:t>أَ</a:t>
            </a:r>
            <a:endParaRPr lang="en-US" sz="3600" dirty="0">
              <a:solidFill>
                <a:srgbClr val="FF0000"/>
              </a:solidFill>
            </a:endParaRPr>
          </a:p>
        </p:txBody>
      </p:sp>
      <p:sp>
        <p:nvSpPr>
          <p:cNvPr id="7" name="مربع نص 6"/>
          <p:cNvSpPr txBox="1"/>
          <p:nvPr/>
        </p:nvSpPr>
        <p:spPr>
          <a:xfrm>
            <a:off x="4293029" y="2929130"/>
            <a:ext cx="337825" cy="646331"/>
          </a:xfrm>
          <a:prstGeom prst="rect">
            <a:avLst/>
          </a:prstGeom>
          <a:noFill/>
        </p:spPr>
        <p:txBody>
          <a:bodyPr wrap="square" rtlCol="0">
            <a:spAutoFit/>
          </a:bodyPr>
          <a:lstStyle/>
          <a:p>
            <a:pPr algn="ctr"/>
            <a:r>
              <a:rPr lang="ar-BH" sz="3600" dirty="0">
                <a:solidFill>
                  <a:srgbClr val="FF0000"/>
                </a:solidFill>
              </a:rPr>
              <a:t>إِ</a:t>
            </a:r>
          </a:p>
        </p:txBody>
      </p:sp>
      <p:grpSp>
        <p:nvGrpSpPr>
          <p:cNvPr id="25" name="Group 24"/>
          <p:cNvGrpSpPr/>
          <p:nvPr/>
        </p:nvGrpSpPr>
        <p:grpSpPr>
          <a:xfrm>
            <a:off x="9570377" y="1693435"/>
            <a:ext cx="1343378" cy="1948341"/>
            <a:chOff x="9979376" y="1007118"/>
            <a:chExt cx="1343378" cy="1948341"/>
          </a:xfrm>
        </p:grpSpPr>
        <p:sp>
          <p:nvSpPr>
            <p:cNvPr id="4" name="TextBox 3"/>
            <p:cNvSpPr txBox="1"/>
            <p:nvPr/>
          </p:nvSpPr>
          <p:spPr>
            <a:xfrm>
              <a:off x="9979377" y="1007118"/>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3600" dirty="0">
                  <a:solidFill>
                    <a:srgbClr val="FF0000"/>
                  </a:solidFill>
                </a:rPr>
                <a:t>أَ</a:t>
              </a:r>
              <a:endParaRPr lang="en-US" sz="3600" dirty="0">
                <a:solidFill>
                  <a:srgbClr val="FF0000"/>
                </a:solidFill>
              </a:endParaRPr>
            </a:p>
          </p:txBody>
        </p:sp>
        <p:sp>
          <p:nvSpPr>
            <p:cNvPr id="13" name="TextBox 12"/>
            <p:cNvSpPr txBox="1"/>
            <p:nvPr/>
          </p:nvSpPr>
          <p:spPr>
            <a:xfrm>
              <a:off x="9979377" y="1658123"/>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solidFill>
                    <a:srgbClr val="FF0000"/>
                  </a:solidFill>
                </a:rPr>
                <a:t>أُ</a:t>
              </a:r>
            </a:p>
          </p:txBody>
        </p:sp>
        <p:sp>
          <p:nvSpPr>
            <p:cNvPr id="14" name="TextBox 13"/>
            <p:cNvSpPr txBox="1"/>
            <p:nvPr/>
          </p:nvSpPr>
          <p:spPr>
            <a:xfrm>
              <a:off x="9979376" y="2309128"/>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3600" dirty="0">
                  <a:solidFill>
                    <a:srgbClr val="FF0000"/>
                  </a:solidFill>
                </a:rPr>
                <a:t>إِ</a:t>
              </a:r>
            </a:p>
          </p:txBody>
        </p:sp>
      </p:grpSp>
      <p:sp>
        <p:nvSpPr>
          <p:cNvPr id="20" name="مربع نص 6"/>
          <p:cNvSpPr txBox="1"/>
          <p:nvPr/>
        </p:nvSpPr>
        <p:spPr>
          <a:xfrm>
            <a:off x="4669034" y="3575461"/>
            <a:ext cx="337826" cy="646331"/>
          </a:xfrm>
          <a:prstGeom prst="rect">
            <a:avLst/>
          </a:prstGeom>
          <a:noFill/>
        </p:spPr>
        <p:txBody>
          <a:bodyPr wrap="square" rtlCol="0">
            <a:spAutoFit/>
          </a:bodyPr>
          <a:lstStyle/>
          <a:p>
            <a:pPr algn="ctr"/>
            <a:r>
              <a:rPr lang="ar-BH" sz="3600" dirty="0">
                <a:solidFill>
                  <a:srgbClr val="FF0000"/>
                </a:solidFill>
              </a:rPr>
              <a:t>أَ</a:t>
            </a:r>
          </a:p>
        </p:txBody>
      </p:sp>
      <p:sp>
        <p:nvSpPr>
          <p:cNvPr id="16" name="مربع نص 5">
            <a:extLst>
              <a:ext uri="{FF2B5EF4-FFF2-40B4-BE49-F238E27FC236}">
                <a16:creationId xmlns:a16="http://schemas.microsoft.com/office/drawing/2014/main" xmlns="" id="{81E41799-C52E-4C41-A5BC-188BF0194107}"/>
              </a:ext>
            </a:extLst>
          </p:cNvPr>
          <p:cNvSpPr txBox="1"/>
          <p:nvPr/>
        </p:nvSpPr>
        <p:spPr>
          <a:xfrm flipH="1">
            <a:off x="5682116" y="2339766"/>
            <a:ext cx="267008" cy="646331"/>
          </a:xfrm>
          <a:prstGeom prst="rect">
            <a:avLst/>
          </a:prstGeom>
          <a:noFill/>
        </p:spPr>
        <p:txBody>
          <a:bodyPr wrap="square" rtlCol="0">
            <a:spAutoFit/>
          </a:bodyPr>
          <a:lstStyle/>
          <a:p>
            <a:pPr algn="ctr"/>
            <a:r>
              <a:rPr lang="ar-BH" sz="3600" dirty="0">
                <a:solidFill>
                  <a:srgbClr val="FF0000"/>
                </a:solidFill>
              </a:rPr>
              <a:t>إِ</a:t>
            </a:r>
            <a:endParaRPr lang="en-US" sz="3600" dirty="0">
              <a:solidFill>
                <a:srgbClr val="FF0000"/>
              </a:solidFill>
            </a:endParaRPr>
          </a:p>
        </p:txBody>
      </p:sp>
      <p:sp>
        <p:nvSpPr>
          <p:cNvPr id="17" name="مربع نص 6">
            <a:extLst>
              <a:ext uri="{FF2B5EF4-FFF2-40B4-BE49-F238E27FC236}">
                <a16:creationId xmlns:a16="http://schemas.microsoft.com/office/drawing/2014/main" xmlns="" id="{C090B679-135F-42E9-B0BD-0425994AFE90}"/>
              </a:ext>
            </a:extLst>
          </p:cNvPr>
          <p:cNvSpPr txBox="1"/>
          <p:nvPr/>
        </p:nvSpPr>
        <p:spPr>
          <a:xfrm>
            <a:off x="3917023" y="3575461"/>
            <a:ext cx="337826" cy="646331"/>
          </a:xfrm>
          <a:prstGeom prst="rect">
            <a:avLst/>
          </a:prstGeom>
          <a:noFill/>
        </p:spPr>
        <p:txBody>
          <a:bodyPr wrap="square" rtlCol="0">
            <a:spAutoFit/>
          </a:bodyPr>
          <a:lstStyle/>
          <a:p>
            <a:pPr algn="ctr"/>
            <a:r>
              <a:rPr lang="ar-BH" sz="3600" dirty="0">
                <a:solidFill>
                  <a:srgbClr val="FF0000"/>
                </a:solidFill>
              </a:rPr>
              <a:t>أَ</a:t>
            </a:r>
          </a:p>
        </p:txBody>
      </p:sp>
      <p:sp>
        <p:nvSpPr>
          <p:cNvPr id="18" name="مربع نص 6">
            <a:extLst>
              <a:ext uri="{FF2B5EF4-FFF2-40B4-BE49-F238E27FC236}">
                <a16:creationId xmlns:a16="http://schemas.microsoft.com/office/drawing/2014/main" xmlns="" id="{B5DD3140-38D9-4F89-AB0A-85B337C56E64}"/>
              </a:ext>
            </a:extLst>
          </p:cNvPr>
          <p:cNvSpPr txBox="1"/>
          <p:nvPr/>
        </p:nvSpPr>
        <p:spPr>
          <a:xfrm>
            <a:off x="2867798" y="4181891"/>
            <a:ext cx="337826" cy="646331"/>
          </a:xfrm>
          <a:prstGeom prst="rect">
            <a:avLst/>
          </a:prstGeom>
          <a:noFill/>
        </p:spPr>
        <p:txBody>
          <a:bodyPr wrap="square" rtlCol="0">
            <a:spAutoFit/>
          </a:bodyPr>
          <a:lstStyle/>
          <a:p>
            <a:pPr algn="ctr"/>
            <a:r>
              <a:rPr lang="ar-BH" sz="3600" dirty="0">
                <a:solidFill>
                  <a:srgbClr val="FF0000"/>
                </a:solidFill>
              </a:rPr>
              <a:t>أَ</a:t>
            </a:r>
          </a:p>
        </p:txBody>
      </p:sp>
      <p:sp>
        <p:nvSpPr>
          <p:cNvPr id="21" name="Flowchart: Decision 20">
            <a:extLst>
              <a:ext uri="{FF2B5EF4-FFF2-40B4-BE49-F238E27FC236}">
                <a16:creationId xmlns:a16="http://schemas.microsoft.com/office/drawing/2014/main" xmlns="" id="{DEFEA408-8C8A-4EDD-B2E2-4BDC948E4191}"/>
              </a:ext>
            </a:extLst>
          </p:cNvPr>
          <p:cNvSpPr/>
          <p:nvPr/>
        </p:nvSpPr>
        <p:spPr>
          <a:xfrm>
            <a:off x="99391" y="154540"/>
            <a:ext cx="1722782" cy="1126432"/>
          </a:xfrm>
          <a:prstGeom prst="flowChartDecision">
            <a:avLst/>
          </a:prstGeom>
          <a:solidFill>
            <a:srgbClr val="FF6D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a:t>
            </a:r>
          </a:p>
          <a:p>
            <a:pPr algn="ctr"/>
            <a:r>
              <a:rPr lang="ar-BH" sz="2400" b="1" dirty="0">
                <a:solidFill>
                  <a:schemeClr val="tx1"/>
                </a:solidFill>
              </a:rPr>
              <a:t>4</a:t>
            </a:r>
            <a:endParaRPr lang="en-US" b="1" dirty="0">
              <a:solidFill>
                <a:schemeClr val="tx1"/>
              </a:solidFill>
            </a:endParaRPr>
          </a:p>
        </p:txBody>
      </p:sp>
      <p:pic>
        <p:nvPicPr>
          <p:cNvPr id="8" name="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106" y="6057900"/>
            <a:ext cx="609600" cy="609600"/>
          </a:xfrm>
          <a:prstGeom prst="rect">
            <a:avLst/>
          </a:prstGeom>
        </p:spPr>
      </p:pic>
    </p:spTree>
    <p:extLst>
      <p:ext uri="{BB962C8B-B14F-4D97-AF65-F5344CB8AC3E}">
        <p14:creationId xmlns:p14="http://schemas.microsoft.com/office/powerpoint/2010/main" val="29818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80">
                                          <p:stCondLst>
                                            <p:cond delay="0"/>
                                          </p:stCondLst>
                                        </p:cTn>
                                        <p:tgtEl>
                                          <p:spTgt spid="6"/>
                                        </p:tgtEl>
                                      </p:cBhvr>
                                    </p:animEffect>
                                    <p:anim calcmode="lin" valueType="num">
                                      <p:cBhvr>
                                        <p:cTn id="6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gtEl>
                                      </p:cBhvr>
                                      <p:to x="100000" y="60000"/>
                                    </p:animScale>
                                    <p:animScale>
                                      <p:cBhvr>
                                        <p:cTn id="68" dur="166" decel="50000">
                                          <p:stCondLst>
                                            <p:cond delay="676"/>
                                          </p:stCondLst>
                                        </p:cTn>
                                        <p:tgtEl>
                                          <p:spTgt spid="6"/>
                                        </p:tgtEl>
                                      </p:cBhvr>
                                      <p:to x="100000" y="100000"/>
                                    </p:animScale>
                                    <p:animScale>
                                      <p:cBhvr>
                                        <p:cTn id="69" dur="26">
                                          <p:stCondLst>
                                            <p:cond delay="1312"/>
                                          </p:stCondLst>
                                        </p:cTn>
                                        <p:tgtEl>
                                          <p:spTgt spid="6"/>
                                        </p:tgtEl>
                                      </p:cBhvr>
                                      <p:to x="100000" y="80000"/>
                                    </p:animScale>
                                    <p:animScale>
                                      <p:cBhvr>
                                        <p:cTn id="70" dur="166" decel="50000">
                                          <p:stCondLst>
                                            <p:cond delay="1338"/>
                                          </p:stCondLst>
                                        </p:cTn>
                                        <p:tgtEl>
                                          <p:spTgt spid="6"/>
                                        </p:tgtEl>
                                      </p:cBhvr>
                                      <p:to x="100000" y="100000"/>
                                    </p:animScale>
                                    <p:animScale>
                                      <p:cBhvr>
                                        <p:cTn id="71" dur="26">
                                          <p:stCondLst>
                                            <p:cond delay="1642"/>
                                          </p:stCondLst>
                                        </p:cTn>
                                        <p:tgtEl>
                                          <p:spTgt spid="6"/>
                                        </p:tgtEl>
                                      </p:cBhvr>
                                      <p:to x="100000" y="90000"/>
                                    </p:animScale>
                                    <p:animScale>
                                      <p:cBhvr>
                                        <p:cTn id="72" dur="166" decel="50000">
                                          <p:stCondLst>
                                            <p:cond delay="1668"/>
                                          </p:stCondLst>
                                        </p:cTn>
                                        <p:tgtEl>
                                          <p:spTgt spid="6"/>
                                        </p:tgtEl>
                                      </p:cBhvr>
                                      <p:to x="100000" y="100000"/>
                                    </p:animScale>
                                    <p:animScale>
                                      <p:cBhvr>
                                        <p:cTn id="73" dur="26">
                                          <p:stCondLst>
                                            <p:cond delay="1808"/>
                                          </p:stCondLst>
                                        </p:cTn>
                                        <p:tgtEl>
                                          <p:spTgt spid="6"/>
                                        </p:tgtEl>
                                      </p:cBhvr>
                                      <p:to x="100000" y="95000"/>
                                    </p:animScale>
                                    <p:animScale>
                                      <p:cBhvr>
                                        <p:cTn id="74" dur="166" decel="50000">
                                          <p:stCondLst>
                                            <p:cond delay="1834"/>
                                          </p:stCondLst>
                                        </p:cTn>
                                        <p:tgtEl>
                                          <p:spTgt spid="6"/>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down)">
                                      <p:cBhvr>
                                        <p:cTn id="79" dur="580">
                                          <p:stCondLst>
                                            <p:cond delay="0"/>
                                          </p:stCondLst>
                                        </p:cTn>
                                        <p:tgtEl>
                                          <p:spTgt spid="7"/>
                                        </p:tgtEl>
                                      </p:cBhvr>
                                    </p:animEffect>
                                    <p:anim calcmode="lin" valueType="num">
                                      <p:cBhvr>
                                        <p:cTn id="8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gtEl>
                                      </p:cBhvr>
                                      <p:to x="100000" y="60000"/>
                                    </p:animScale>
                                    <p:animScale>
                                      <p:cBhvr>
                                        <p:cTn id="86" dur="166" decel="50000">
                                          <p:stCondLst>
                                            <p:cond delay="676"/>
                                          </p:stCondLst>
                                        </p:cTn>
                                        <p:tgtEl>
                                          <p:spTgt spid="7"/>
                                        </p:tgtEl>
                                      </p:cBhvr>
                                      <p:to x="100000" y="100000"/>
                                    </p:animScale>
                                    <p:animScale>
                                      <p:cBhvr>
                                        <p:cTn id="87" dur="26">
                                          <p:stCondLst>
                                            <p:cond delay="1312"/>
                                          </p:stCondLst>
                                        </p:cTn>
                                        <p:tgtEl>
                                          <p:spTgt spid="7"/>
                                        </p:tgtEl>
                                      </p:cBhvr>
                                      <p:to x="100000" y="80000"/>
                                    </p:animScale>
                                    <p:animScale>
                                      <p:cBhvr>
                                        <p:cTn id="88" dur="166" decel="50000">
                                          <p:stCondLst>
                                            <p:cond delay="1338"/>
                                          </p:stCondLst>
                                        </p:cTn>
                                        <p:tgtEl>
                                          <p:spTgt spid="7"/>
                                        </p:tgtEl>
                                      </p:cBhvr>
                                      <p:to x="100000" y="100000"/>
                                    </p:animScale>
                                    <p:animScale>
                                      <p:cBhvr>
                                        <p:cTn id="89" dur="26">
                                          <p:stCondLst>
                                            <p:cond delay="1642"/>
                                          </p:stCondLst>
                                        </p:cTn>
                                        <p:tgtEl>
                                          <p:spTgt spid="7"/>
                                        </p:tgtEl>
                                      </p:cBhvr>
                                      <p:to x="100000" y="90000"/>
                                    </p:animScale>
                                    <p:animScale>
                                      <p:cBhvr>
                                        <p:cTn id="90" dur="166" decel="50000">
                                          <p:stCondLst>
                                            <p:cond delay="1668"/>
                                          </p:stCondLst>
                                        </p:cTn>
                                        <p:tgtEl>
                                          <p:spTgt spid="7"/>
                                        </p:tgtEl>
                                      </p:cBhvr>
                                      <p:to x="100000" y="100000"/>
                                    </p:animScale>
                                    <p:animScale>
                                      <p:cBhvr>
                                        <p:cTn id="91" dur="26">
                                          <p:stCondLst>
                                            <p:cond delay="1808"/>
                                          </p:stCondLst>
                                        </p:cTn>
                                        <p:tgtEl>
                                          <p:spTgt spid="7"/>
                                        </p:tgtEl>
                                      </p:cBhvr>
                                      <p:to x="100000" y="95000"/>
                                    </p:animScale>
                                    <p:animScale>
                                      <p:cBhvr>
                                        <p:cTn id="92" dur="166" decel="50000">
                                          <p:stCondLst>
                                            <p:cond delay="1834"/>
                                          </p:stCondLst>
                                        </p:cTn>
                                        <p:tgtEl>
                                          <p:spTgt spid="7"/>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4" name="cashreg.wav"/>
                                        </p:tgtEl>
                                      </p:cMediaNode>
                                    </p:audio>
                                  </p:sub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80">
                                          <p:stCondLst>
                                            <p:cond delay="0"/>
                                          </p:stCondLst>
                                        </p:cTn>
                                        <p:tgtEl>
                                          <p:spTgt spid="20"/>
                                        </p:tgtEl>
                                      </p:cBhvr>
                                    </p:animEffect>
                                    <p:anim calcmode="lin" valueType="num">
                                      <p:cBhvr>
                                        <p:cTn id="9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3" dur="26">
                                          <p:stCondLst>
                                            <p:cond delay="650"/>
                                          </p:stCondLst>
                                        </p:cTn>
                                        <p:tgtEl>
                                          <p:spTgt spid="20"/>
                                        </p:tgtEl>
                                      </p:cBhvr>
                                      <p:to x="100000" y="60000"/>
                                    </p:animScale>
                                    <p:animScale>
                                      <p:cBhvr>
                                        <p:cTn id="104" dur="166" decel="50000">
                                          <p:stCondLst>
                                            <p:cond delay="676"/>
                                          </p:stCondLst>
                                        </p:cTn>
                                        <p:tgtEl>
                                          <p:spTgt spid="20"/>
                                        </p:tgtEl>
                                      </p:cBhvr>
                                      <p:to x="100000" y="100000"/>
                                    </p:animScale>
                                    <p:animScale>
                                      <p:cBhvr>
                                        <p:cTn id="105" dur="26">
                                          <p:stCondLst>
                                            <p:cond delay="1312"/>
                                          </p:stCondLst>
                                        </p:cTn>
                                        <p:tgtEl>
                                          <p:spTgt spid="20"/>
                                        </p:tgtEl>
                                      </p:cBhvr>
                                      <p:to x="100000" y="80000"/>
                                    </p:animScale>
                                    <p:animScale>
                                      <p:cBhvr>
                                        <p:cTn id="106" dur="166" decel="50000">
                                          <p:stCondLst>
                                            <p:cond delay="1338"/>
                                          </p:stCondLst>
                                        </p:cTn>
                                        <p:tgtEl>
                                          <p:spTgt spid="20"/>
                                        </p:tgtEl>
                                      </p:cBhvr>
                                      <p:to x="100000" y="100000"/>
                                    </p:animScale>
                                    <p:animScale>
                                      <p:cBhvr>
                                        <p:cTn id="107" dur="26">
                                          <p:stCondLst>
                                            <p:cond delay="1642"/>
                                          </p:stCondLst>
                                        </p:cTn>
                                        <p:tgtEl>
                                          <p:spTgt spid="20"/>
                                        </p:tgtEl>
                                      </p:cBhvr>
                                      <p:to x="100000" y="90000"/>
                                    </p:animScale>
                                    <p:animScale>
                                      <p:cBhvr>
                                        <p:cTn id="108" dur="166" decel="50000">
                                          <p:stCondLst>
                                            <p:cond delay="1668"/>
                                          </p:stCondLst>
                                        </p:cTn>
                                        <p:tgtEl>
                                          <p:spTgt spid="20"/>
                                        </p:tgtEl>
                                      </p:cBhvr>
                                      <p:to x="100000" y="100000"/>
                                    </p:animScale>
                                    <p:animScale>
                                      <p:cBhvr>
                                        <p:cTn id="109" dur="26">
                                          <p:stCondLst>
                                            <p:cond delay="1808"/>
                                          </p:stCondLst>
                                        </p:cTn>
                                        <p:tgtEl>
                                          <p:spTgt spid="20"/>
                                        </p:tgtEl>
                                      </p:cBhvr>
                                      <p:to x="100000" y="95000"/>
                                    </p:animScale>
                                    <p:animScale>
                                      <p:cBhvr>
                                        <p:cTn id="110" dur="166" decel="50000">
                                          <p:stCondLst>
                                            <p:cond delay="1834"/>
                                          </p:stCondLst>
                                        </p:cTn>
                                        <p:tgtEl>
                                          <p:spTgt spid="20"/>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4" name="cashreg.wav"/>
                                        </p:tgtEl>
                                      </p:cMediaNode>
                                    </p:audio>
                                  </p:sub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580">
                                          <p:stCondLst>
                                            <p:cond delay="0"/>
                                          </p:stCondLst>
                                        </p:cTn>
                                        <p:tgtEl>
                                          <p:spTgt spid="17"/>
                                        </p:tgtEl>
                                      </p:cBhvr>
                                    </p:animEffect>
                                    <p:anim calcmode="lin" valueType="num">
                                      <p:cBhvr>
                                        <p:cTn id="1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7"/>
                                        </p:tgtEl>
                                      </p:cBhvr>
                                      <p:to x="100000" y="60000"/>
                                    </p:animScale>
                                    <p:animScale>
                                      <p:cBhvr>
                                        <p:cTn id="122" dur="166" decel="50000">
                                          <p:stCondLst>
                                            <p:cond delay="676"/>
                                          </p:stCondLst>
                                        </p:cTn>
                                        <p:tgtEl>
                                          <p:spTgt spid="17"/>
                                        </p:tgtEl>
                                      </p:cBhvr>
                                      <p:to x="100000" y="100000"/>
                                    </p:animScale>
                                    <p:animScale>
                                      <p:cBhvr>
                                        <p:cTn id="123" dur="26">
                                          <p:stCondLst>
                                            <p:cond delay="1312"/>
                                          </p:stCondLst>
                                        </p:cTn>
                                        <p:tgtEl>
                                          <p:spTgt spid="17"/>
                                        </p:tgtEl>
                                      </p:cBhvr>
                                      <p:to x="100000" y="80000"/>
                                    </p:animScale>
                                    <p:animScale>
                                      <p:cBhvr>
                                        <p:cTn id="124" dur="166" decel="50000">
                                          <p:stCondLst>
                                            <p:cond delay="1338"/>
                                          </p:stCondLst>
                                        </p:cTn>
                                        <p:tgtEl>
                                          <p:spTgt spid="17"/>
                                        </p:tgtEl>
                                      </p:cBhvr>
                                      <p:to x="100000" y="100000"/>
                                    </p:animScale>
                                    <p:animScale>
                                      <p:cBhvr>
                                        <p:cTn id="125" dur="26">
                                          <p:stCondLst>
                                            <p:cond delay="1642"/>
                                          </p:stCondLst>
                                        </p:cTn>
                                        <p:tgtEl>
                                          <p:spTgt spid="17"/>
                                        </p:tgtEl>
                                      </p:cBhvr>
                                      <p:to x="100000" y="90000"/>
                                    </p:animScale>
                                    <p:animScale>
                                      <p:cBhvr>
                                        <p:cTn id="126" dur="166" decel="50000">
                                          <p:stCondLst>
                                            <p:cond delay="1668"/>
                                          </p:stCondLst>
                                        </p:cTn>
                                        <p:tgtEl>
                                          <p:spTgt spid="17"/>
                                        </p:tgtEl>
                                      </p:cBhvr>
                                      <p:to x="100000" y="100000"/>
                                    </p:animScale>
                                    <p:animScale>
                                      <p:cBhvr>
                                        <p:cTn id="127" dur="26">
                                          <p:stCondLst>
                                            <p:cond delay="1808"/>
                                          </p:stCondLst>
                                        </p:cTn>
                                        <p:tgtEl>
                                          <p:spTgt spid="17"/>
                                        </p:tgtEl>
                                      </p:cBhvr>
                                      <p:to x="100000" y="95000"/>
                                    </p:animScale>
                                    <p:animScale>
                                      <p:cBhvr>
                                        <p:cTn id="128" dur="166" decel="50000">
                                          <p:stCondLst>
                                            <p:cond delay="1834"/>
                                          </p:stCondLst>
                                        </p:cTn>
                                        <p:tgtEl>
                                          <p:spTgt spid="17"/>
                                        </p:tgtEl>
                                      </p:cBhvr>
                                      <p:to x="100000" y="100000"/>
                                    </p:animScale>
                                  </p:childTnLst>
                                  <p:subTnLst>
                                    <p:audio>
                                      <p:cMediaNode>
                                        <p:cTn display="0" masterRel="sameClick">
                                          <p:stCondLst>
                                            <p:cond evt="begin" delay="0">
                                              <p:tn val="113"/>
                                            </p:cond>
                                          </p:stCondLst>
                                          <p:endCondLst>
                                            <p:cond evt="onStopAudio" delay="0">
                                              <p:tgtEl>
                                                <p:sldTgt/>
                                              </p:tgtEl>
                                            </p:cond>
                                          </p:endCondLst>
                                        </p:cTn>
                                        <p:tgtEl>
                                          <p:sndTgt r:embed="rId4" name="cashreg.wav"/>
                                        </p:tgtEl>
                                      </p:cMediaNode>
                                    </p:audio>
                                  </p:sub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down)">
                                      <p:cBhvr>
                                        <p:cTn id="133" dur="580">
                                          <p:stCondLst>
                                            <p:cond delay="0"/>
                                          </p:stCondLst>
                                        </p:cTn>
                                        <p:tgtEl>
                                          <p:spTgt spid="18"/>
                                        </p:tgtEl>
                                      </p:cBhvr>
                                    </p:animEffect>
                                    <p:anim calcmode="lin" valueType="num">
                                      <p:cBhvr>
                                        <p:cTn id="13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9" dur="26">
                                          <p:stCondLst>
                                            <p:cond delay="650"/>
                                          </p:stCondLst>
                                        </p:cTn>
                                        <p:tgtEl>
                                          <p:spTgt spid="18"/>
                                        </p:tgtEl>
                                      </p:cBhvr>
                                      <p:to x="100000" y="60000"/>
                                    </p:animScale>
                                    <p:animScale>
                                      <p:cBhvr>
                                        <p:cTn id="140" dur="166" decel="50000">
                                          <p:stCondLst>
                                            <p:cond delay="676"/>
                                          </p:stCondLst>
                                        </p:cTn>
                                        <p:tgtEl>
                                          <p:spTgt spid="18"/>
                                        </p:tgtEl>
                                      </p:cBhvr>
                                      <p:to x="100000" y="100000"/>
                                    </p:animScale>
                                    <p:animScale>
                                      <p:cBhvr>
                                        <p:cTn id="141" dur="26">
                                          <p:stCondLst>
                                            <p:cond delay="1312"/>
                                          </p:stCondLst>
                                        </p:cTn>
                                        <p:tgtEl>
                                          <p:spTgt spid="18"/>
                                        </p:tgtEl>
                                      </p:cBhvr>
                                      <p:to x="100000" y="80000"/>
                                    </p:animScale>
                                    <p:animScale>
                                      <p:cBhvr>
                                        <p:cTn id="142" dur="166" decel="50000">
                                          <p:stCondLst>
                                            <p:cond delay="1338"/>
                                          </p:stCondLst>
                                        </p:cTn>
                                        <p:tgtEl>
                                          <p:spTgt spid="18"/>
                                        </p:tgtEl>
                                      </p:cBhvr>
                                      <p:to x="100000" y="100000"/>
                                    </p:animScale>
                                    <p:animScale>
                                      <p:cBhvr>
                                        <p:cTn id="143" dur="26">
                                          <p:stCondLst>
                                            <p:cond delay="1642"/>
                                          </p:stCondLst>
                                        </p:cTn>
                                        <p:tgtEl>
                                          <p:spTgt spid="18"/>
                                        </p:tgtEl>
                                      </p:cBhvr>
                                      <p:to x="100000" y="90000"/>
                                    </p:animScale>
                                    <p:animScale>
                                      <p:cBhvr>
                                        <p:cTn id="144" dur="166" decel="50000">
                                          <p:stCondLst>
                                            <p:cond delay="1668"/>
                                          </p:stCondLst>
                                        </p:cTn>
                                        <p:tgtEl>
                                          <p:spTgt spid="18"/>
                                        </p:tgtEl>
                                      </p:cBhvr>
                                      <p:to x="100000" y="100000"/>
                                    </p:animScale>
                                    <p:animScale>
                                      <p:cBhvr>
                                        <p:cTn id="145" dur="26">
                                          <p:stCondLst>
                                            <p:cond delay="1808"/>
                                          </p:stCondLst>
                                        </p:cTn>
                                        <p:tgtEl>
                                          <p:spTgt spid="18"/>
                                        </p:tgtEl>
                                      </p:cBhvr>
                                      <p:to x="100000" y="95000"/>
                                    </p:animScale>
                                    <p:animScale>
                                      <p:cBhvr>
                                        <p:cTn id="146" dur="166" decel="50000">
                                          <p:stCondLst>
                                            <p:cond delay="1834"/>
                                          </p:stCondLst>
                                        </p:cTn>
                                        <p:tgtEl>
                                          <p:spTgt spid="18"/>
                                        </p:tgtEl>
                                      </p:cBhvr>
                                      <p:to x="100000" y="100000"/>
                                    </p:animScale>
                                  </p:childTnLst>
                                  <p:subTnLst>
                                    <p:audio>
                                      <p:cMediaNode>
                                        <p:cTn display="0" masterRel="sameClick">
                                          <p:stCondLst>
                                            <p:cond evt="begin" delay="0">
                                              <p:tn val="13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7" fill="hold" display="0">
                  <p:stCondLst>
                    <p:cond delay="indefinite"/>
                  </p:stCondLst>
                  <p:endCondLst>
                    <p:cond evt="onStopAudio" delay="0">
                      <p:tgtEl>
                        <p:sldTgt/>
                      </p:tgtEl>
                    </p:cond>
                  </p:endCondLst>
                </p:cTn>
                <p:tgtEl>
                  <p:spTgt spid="8"/>
                </p:tgtEl>
              </p:cMediaNode>
            </p:audio>
          </p:childTnLst>
        </p:cTn>
      </p:par>
    </p:tnLst>
    <p:bldLst>
      <p:bldP spid="3" grpId="0" animBg="1"/>
      <p:bldP spid="5" grpId="0"/>
      <p:bldP spid="6" grpId="0"/>
      <p:bldP spid="7" grpId="0"/>
      <p:bldP spid="20"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721060" y="129572"/>
            <a:ext cx="8653668" cy="1274971"/>
          </a:xfrm>
          <a:ln>
            <a:solidFill>
              <a:schemeClr val="accent1"/>
            </a:solidFill>
          </a:ln>
        </p:spPr>
        <p:txBody>
          <a:bodyPr>
            <a:normAutofit fontScale="90000"/>
          </a:bodyPr>
          <a:lstStyle/>
          <a:p>
            <a:r>
              <a:rPr lang="ar-BH" sz="4400" b="1" dirty="0" smtClean="0"/>
              <a:t>هَيَّا نَمْلأُ </a:t>
            </a:r>
            <a:r>
              <a:rPr lang="ar-BH" sz="4400" b="1" dirty="0"/>
              <a:t>الفراغَ بما يُناسِبُ </a:t>
            </a:r>
            <a:r>
              <a:rPr lang="ar-BH" sz="4400" b="1" dirty="0" smtClean="0"/>
              <a:t>مِنْ الكَلِماتِ التَّاليةِ</a:t>
            </a:r>
            <a:r>
              <a:rPr lang="ar-BH" sz="4400" b="1" dirty="0"/>
              <a:t/>
            </a:r>
            <a:br>
              <a:rPr lang="ar-BH" sz="4400" b="1" dirty="0"/>
            </a:br>
            <a:r>
              <a:rPr lang="ar-BH" sz="4400" b="1" dirty="0"/>
              <a:t> </a:t>
            </a:r>
            <a:r>
              <a:rPr lang="ar-BH" sz="4400" b="1" dirty="0" smtClean="0"/>
              <a:t>لِنكملْ </a:t>
            </a:r>
            <a:r>
              <a:rPr lang="ar-BH" sz="4400" b="1" dirty="0"/>
              <a:t>قِصَّةً الطاووسِ والسُّلْحَفاةِ:  </a:t>
            </a:r>
            <a:endParaRPr lang="en-US" sz="4400" b="1" dirty="0"/>
          </a:p>
        </p:txBody>
      </p:sp>
      <p:grpSp>
        <p:nvGrpSpPr>
          <p:cNvPr id="25" name="Group 24"/>
          <p:cNvGrpSpPr/>
          <p:nvPr/>
        </p:nvGrpSpPr>
        <p:grpSpPr>
          <a:xfrm>
            <a:off x="9568401" y="1488804"/>
            <a:ext cx="1806330" cy="4102489"/>
            <a:chOff x="9979375" y="1007118"/>
            <a:chExt cx="1343379" cy="4102489"/>
          </a:xfrm>
        </p:grpSpPr>
        <p:sp>
          <p:nvSpPr>
            <p:cNvPr id="4" name="TextBox 3"/>
            <p:cNvSpPr txBox="1"/>
            <p:nvPr/>
          </p:nvSpPr>
          <p:spPr>
            <a:xfrm>
              <a:off x="9979377" y="1007118"/>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أَكونَ</a:t>
              </a:r>
            </a:p>
          </p:txBody>
        </p:sp>
        <p:sp>
          <p:nvSpPr>
            <p:cNvPr id="13" name="TextBox 12"/>
            <p:cNvSpPr txBox="1"/>
            <p:nvPr/>
          </p:nvSpPr>
          <p:spPr>
            <a:xfrm>
              <a:off x="9979377" y="1658123"/>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أَتَمَناهُ</a:t>
              </a:r>
            </a:p>
          </p:txBody>
        </p:sp>
        <p:sp>
          <p:nvSpPr>
            <p:cNvPr id="14" name="TextBox 13"/>
            <p:cNvSpPr txBox="1"/>
            <p:nvPr/>
          </p:nvSpPr>
          <p:spPr>
            <a:xfrm>
              <a:off x="9979376" y="2309128"/>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أَجابَ</a:t>
              </a:r>
            </a:p>
          </p:txBody>
        </p:sp>
        <p:sp>
          <p:nvSpPr>
            <p:cNvPr id="15" name="TextBox 14"/>
            <p:cNvSpPr txBox="1"/>
            <p:nvPr/>
          </p:nvSpPr>
          <p:spPr>
            <a:xfrm>
              <a:off x="9979376" y="2960133"/>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إِعْجابِكِ</a:t>
              </a:r>
            </a:p>
          </p:txBody>
        </p:sp>
        <p:sp>
          <p:nvSpPr>
            <p:cNvPr id="16" name="TextBox 15"/>
            <p:cNvSpPr txBox="1"/>
            <p:nvPr/>
          </p:nvSpPr>
          <p:spPr>
            <a:xfrm>
              <a:off x="9979375" y="3692810"/>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أَيُها</a:t>
              </a:r>
            </a:p>
          </p:txBody>
        </p:sp>
        <p:sp>
          <p:nvSpPr>
            <p:cNvPr id="17" name="TextBox 16"/>
            <p:cNvSpPr txBox="1"/>
            <p:nvPr/>
          </p:nvSpPr>
          <p:spPr>
            <a:xfrm>
              <a:off x="9979375" y="4401721"/>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t>أَجْهَلَكَ</a:t>
              </a:r>
            </a:p>
          </p:txBody>
        </p:sp>
      </p:grpSp>
      <p:sp>
        <p:nvSpPr>
          <p:cNvPr id="8" name="TextBox 7">
            <a:extLst>
              <a:ext uri="{FF2B5EF4-FFF2-40B4-BE49-F238E27FC236}">
                <a16:creationId xmlns:a16="http://schemas.microsoft.com/office/drawing/2014/main" xmlns="" id="{12BAEE2D-BD18-4AD9-8E62-EF78A879AB7A}"/>
              </a:ext>
            </a:extLst>
          </p:cNvPr>
          <p:cNvSpPr txBox="1"/>
          <p:nvPr/>
        </p:nvSpPr>
        <p:spPr>
          <a:xfrm>
            <a:off x="583095" y="1790989"/>
            <a:ext cx="8653669" cy="3785652"/>
          </a:xfrm>
          <a:prstGeom prst="rect">
            <a:avLst/>
          </a:prstGeom>
          <a:noFill/>
        </p:spPr>
        <p:txBody>
          <a:bodyPr wrap="square" rtlCol="0">
            <a:spAutoFit/>
          </a:bodyPr>
          <a:lstStyle/>
          <a:p>
            <a:pPr algn="r" rtl="1"/>
            <a:r>
              <a:rPr lang="ar-BH" sz="4000" dirty="0"/>
              <a:t>قالَتِ السُّلْحَفاةُ لِلطاووسِ: كُلُّ ما       فِي هَذِهِ الْحَياةِ هُوْ أَنْ       شاعِرَةً مَشْهورَةً،       الطَّاووسُ: أَنا واثِقٌ بِأَنَّكِ لا تٌريدينَ أَنْ تَصيري شاعِرَةً إِلَّا لِتُعِّبِري عَنْ </a:t>
            </a:r>
            <a:r>
              <a:rPr lang="en-US" sz="4000" dirty="0"/>
              <a:t>         </a:t>
            </a:r>
            <a:r>
              <a:rPr lang="ar-BH" sz="4000" dirty="0"/>
              <a:t> بي، وَبِجَمالِ ريشي الْمُلَوَّنِ.</a:t>
            </a:r>
          </a:p>
          <a:p>
            <a:pPr algn="r" rtl="1"/>
            <a:r>
              <a:rPr lang="ar-BH" sz="4000" dirty="0"/>
              <a:t>فَرَدَّتِ السُّلْحَفاةُ: ما        وأَنْتَ تَتَفاخَرُ بِنَفْسِكَ     الطَّاووسُ !  </a:t>
            </a:r>
            <a:endParaRPr lang="en-US" sz="4000" dirty="0"/>
          </a:p>
        </p:txBody>
      </p:sp>
      <p:sp>
        <p:nvSpPr>
          <p:cNvPr id="5" name="مربع نص 4"/>
          <p:cNvSpPr txBox="1"/>
          <p:nvPr/>
        </p:nvSpPr>
        <p:spPr>
          <a:xfrm>
            <a:off x="3220277" y="1842747"/>
            <a:ext cx="1113184" cy="707886"/>
          </a:xfrm>
          <a:prstGeom prst="rect">
            <a:avLst/>
          </a:prstGeom>
          <a:noFill/>
        </p:spPr>
        <p:txBody>
          <a:bodyPr wrap="square" rtlCol="0">
            <a:spAutoFit/>
          </a:bodyPr>
          <a:lstStyle/>
          <a:p>
            <a:r>
              <a:rPr lang="ar-BH" sz="4000" dirty="0">
                <a:solidFill>
                  <a:srgbClr val="FF0000"/>
                </a:solidFill>
              </a:rPr>
              <a:t>أَتَمَناه</a:t>
            </a:r>
            <a:endParaRPr lang="en-US" sz="4000" dirty="0">
              <a:solidFill>
                <a:srgbClr val="FF0000"/>
              </a:solidFill>
            </a:endParaRPr>
          </a:p>
        </p:txBody>
      </p:sp>
      <p:sp>
        <p:nvSpPr>
          <p:cNvPr id="6" name="مربع نص 5"/>
          <p:cNvSpPr txBox="1"/>
          <p:nvPr/>
        </p:nvSpPr>
        <p:spPr>
          <a:xfrm>
            <a:off x="7224671" y="2452708"/>
            <a:ext cx="938668" cy="646331"/>
          </a:xfrm>
          <a:prstGeom prst="rect">
            <a:avLst/>
          </a:prstGeom>
          <a:noFill/>
        </p:spPr>
        <p:txBody>
          <a:bodyPr wrap="square" rtlCol="0">
            <a:spAutoFit/>
          </a:bodyPr>
          <a:lstStyle/>
          <a:p>
            <a:pPr algn="ctr"/>
            <a:r>
              <a:rPr lang="ar-BH" sz="3600" dirty="0">
                <a:solidFill>
                  <a:srgbClr val="FF0000"/>
                </a:solidFill>
              </a:rPr>
              <a:t>أَكونَ</a:t>
            </a:r>
          </a:p>
        </p:txBody>
      </p:sp>
      <p:sp>
        <p:nvSpPr>
          <p:cNvPr id="7" name="مربع نص 6"/>
          <p:cNvSpPr txBox="1"/>
          <p:nvPr/>
        </p:nvSpPr>
        <p:spPr>
          <a:xfrm>
            <a:off x="3573440" y="2452707"/>
            <a:ext cx="1113184" cy="1200329"/>
          </a:xfrm>
          <a:prstGeom prst="rect">
            <a:avLst/>
          </a:prstGeom>
          <a:noFill/>
        </p:spPr>
        <p:txBody>
          <a:bodyPr wrap="square" rtlCol="0">
            <a:spAutoFit/>
          </a:bodyPr>
          <a:lstStyle/>
          <a:p>
            <a:pPr algn="ctr"/>
            <a:r>
              <a:rPr lang="ar-BH" sz="3600" dirty="0">
                <a:solidFill>
                  <a:srgbClr val="FF0000"/>
                </a:solidFill>
              </a:rPr>
              <a:t>أَجابَ</a:t>
            </a:r>
          </a:p>
          <a:p>
            <a:pPr algn="ctr"/>
            <a:endParaRPr lang="ar-BH" sz="3600" dirty="0">
              <a:solidFill>
                <a:srgbClr val="FF0000"/>
              </a:solidFill>
            </a:endParaRPr>
          </a:p>
        </p:txBody>
      </p:sp>
      <p:sp>
        <p:nvSpPr>
          <p:cNvPr id="20" name="مربع نص 6"/>
          <p:cNvSpPr txBox="1"/>
          <p:nvPr/>
        </p:nvSpPr>
        <p:spPr>
          <a:xfrm>
            <a:off x="7307277" y="3645950"/>
            <a:ext cx="1265372" cy="646331"/>
          </a:xfrm>
          <a:prstGeom prst="rect">
            <a:avLst/>
          </a:prstGeom>
          <a:noFill/>
        </p:spPr>
        <p:txBody>
          <a:bodyPr wrap="square" rtlCol="0">
            <a:spAutoFit/>
          </a:bodyPr>
          <a:lstStyle/>
          <a:p>
            <a:pPr algn="ctr"/>
            <a:r>
              <a:rPr lang="ar-BH" sz="3600" dirty="0">
                <a:solidFill>
                  <a:srgbClr val="FF0000"/>
                </a:solidFill>
              </a:rPr>
              <a:t>إِعْجابِكِ</a:t>
            </a:r>
          </a:p>
        </p:txBody>
      </p:sp>
      <p:sp>
        <p:nvSpPr>
          <p:cNvPr id="21" name="مربع نص 6"/>
          <p:cNvSpPr txBox="1"/>
          <p:nvPr/>
        </p:nvSpPr>
        <p:spPr>
          <a:xfrm>
            <a:off x="5152321" y="4314757"/>
            <a:ext cx="1166295" cy="646331"/>
          </a:xfrm>
          <a:prstGeom prst="rect">
            <a:avLst/>
          </a:prstGeom>
          <a:noFill/>
        </p:spPr>
        <p:txBody>
          <a:bodyPr wrap="square" rtlCol="0">
            <a:spAutoFit/>
          </a:bodyPr>
          <a:lstStyle/>
          <a:p>
            <a:pPr algn="ctr"/>
            <a:r>
              <a:rPr lang="ar-BH" sz="3600" dirty="0">
                <a:solidFill>
                  <a:srgbClr val="FF0000"/>
                </a:solidFill>
              </a:rPr>
              <a:t>أَجْهَلَكَ</a:t>
            </a:r>
          </a:p>
        </p:txBody>
      </p:sp>
      <p:sp>
        <p:nvSpPr>
          <p:cNvPr id="22" name="مربع نص 6"/>
          <p:cNvSpPr txBox="1"/>
          <p:nvPr/>
        </p:nvSpPr>
        <p:spPr>
          <a:xfrm>
            <a:off x="1315383" y="4236051"/>
            <a:ext cx="714499" cy="646331"/>
          </a:xfrm>
          <a:prstGeom prst="rect">
            <a:avLst/>
          </a:prstGeom>
          <a:noFill/>
        </p:spPr>
        <p:txBody>
          <a:bodyPr wrap="square" rtlCol="0">
            <a:spAutoFit/>
          </a:bodyPr>
          <a:lstStyle/>
          <a:p>
            <a:pPr algn="ctr"/>
            <a:r>
              <a:rPr lang="ar-BH" sz="3600" dirty="0">
                <a:solidFill>
                  <a:srgbClr val="FF0000"/>
                </a:solidFill>
              </a:rPr>
              <a:t>أَيُها</a:t>
            </a:r>
          </a:p>
        </p:txBody>
      </p:sp>
      <p:pic>
        <p:nvPicPr>
          <p:cNvPr id="3" name="Picture 2"/>
          <p:cNvPicPr>
            <a:picLocks noChangeAspect="1"/>
          </p:cNvPicPr>
          <p:nvPr/>
        </p:nvPicPr>
        <p:blipFill rotWithShape="1">
          <a:blip r:embed="rId5">
            <a:clrChange>
              <a:clrFrom>
                <a:srgbClr val="F2F2F2"/>
              </a:clrFrom>
              <a:clrTo>
                <a:srgbClr val="F2F2F2">
                  <a:alpha val="0"/>
                </a:srgbClr>
              </a:clrTo>
            </a:clrChange>
            <a:extLst>
              <a:ext uri="{28A0092B-C50C-407E-A947-70E740481C1C}">
                <a14:useLocalDpi xmlns:a14="http://schemas.microsoft.com/office/drawing/2010/main" val="0"/>
              </a:ext>
            </a:extLst>
          </a:blip>
          <a:srcRect l="3165"/>
          <a:stretch/>
        </p:blipFill>
        <p:spPr>
          <a:xfrm>
            <a:off x="888806" y="4995695"/>
            <a:ext cx="6335865" cy="1394334"/>
          </a:xfrm>
          <a:prstGeom prst="rect">
            <a:avLst/>
          </a:prstGeom>
        </p:spPr>
      </p:pic>
      <p:sp>
        <p:nvSpPr>
          <p:cNvPr id="19" name="Flowchart: Decision 18">
            <a:extLst>
              <a:ext uri="{FF2B5EF4-FFF2-40B4-BE49-F238E27FC236}">
                <a16:creationId xmlns:a16="http://schemas.microsoft.com/office/drawing/2014/main" xmlns="" id="{85A7131E-7917-450A-9318-5079AD30CFD6}"/>
              </a:ext>
            </a:extLst>
          </p:cNvPr>
          <p:cNvSpPr/>
          <p:nvPr/>
        </p:nvSpPr>
        <p:spPr>
          <a:xfrm>
            <a:off x="99391" y="154540"/>
            <a:ext cx="1722782" cy="1126432"/>
          </a:xfrm>
          <a:prstGeom prst="flowChartDecision">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a:t>
            </a:r>
          </a:p>
          <a:p>
            <a:pPr algn="ctr"/>
            <a:r>
              <a:rPr lang="ar-BH" sz="2400" b="1" dirty="0">
                <a:solidFill>
                  <a:schemeClr val="tx1"/>
                </a:solidFill>
              </a:rPr>
              <a:t>5</a:t>
            </a:r>
            <a:endParaRPr lang="en-US" b="1" dirty="0">
              <a:solidFill>
                <a:schemeClr val="tx1"/>
              </a:solidFill>
            </a:endParaRPr>
          </a:p>
        </p:txBody>
      </p:sp>
      <p:pic>
        <p:nvPicPr>
          <p:cNvPr id="9" name="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6351" y="6248400"/>
            <a:ext cx="609600" cy="609600"/>
          </a:xfrm>
          <a:prstGeom prst="rect">
            <a:avLst/>
          </a:prstGeom>
        </p:spPr>
      </p:pic>
    </p:spTree>
    <p:extLst>
      <p:ext uri="{BB962C8B-B14F-4D97-AF65-F5344CB8AC3E}">
        <p14:creationId xmlns:p14="http://schemas.microsoft.com/office/powerpoint/2010/main" val="125107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80">
                                          <p:stCondLst>
                                            <p:cond delay="0"/>
                                          </p:stCondLst>
                                        </p:cTn>
                                        <p:tgtEl>
                                          <p:spTgt spid="6"/>
                                        </p:tgtEl>
                                      </p:cBhvr>
                                    </p:animEffect>
                                    <p:anim calcmode="lin" valueType="num">
                                      <p:cBhvr>
                                        <p:cTn id="4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gtEl>
                                      </p:cBhvr>
                                      <p:to x="100000" y="60000"/>
                                    </p:animScale>
                                    <p:animScale>
                                      <p:cBhvr>
                                        <p:cTn id="55" dur="166" decel="50000">
                                          <p:stCondLst>
                                            <p:cond delay="676"/>
                                          </p:stCondLst>
                                        </p:cTn>
                                        <p:tgtEl>
                                          <p:spTgt spid="6"/>
                                        </p:tgtEl>
                                      </p:cBhvr>
                                      <p:to x="100000" y="100000"/>
                                    </p:animScale>
                                    <p:animScale>
                                      <p:cBhvr>
                                        <p:cTn id="56" dur="26">
                                          <p:stCondLst>
                                            <p:cond delay="1312"/>
                                          </p:stCondLst>
                                        </p:cTn>
                                        <p:tgtEl>
                                          <p:spTgt spid="6"/>
                                        </p:tgtEl>
                                      </p:cBhvr>
                                      <p:to x="100000" y="80000"/>
                                    </p:animScale>
                                    <p:animScale>
                                      <p:cBhvr>
                                        <p:cTn id="57" dur="166" decel="50000">
                                          <p:stCondLst>
                                            <p:cond delay="1338"/>
                                          </p:stCondLst>
                                        </p:cTn>
                                        <p:tgtEl>
                                          <p:spTgt spid="6"/>
                                        </p:tgtEl>
                                      </p:cBhvr>
                                      <p:to x="100000" y="100000"/>
                                    </p:animScale>
                                    <p:animScale>
                                      <p:cBhvr>
                                        <p:cTn id="58" dur="26">
                                          <p:stCondLst>
                                            <p:cond delay="1642"/>
                                          </p:stCondLst>
                                        </p:cTn>
                                        <p:tgtEl>
                                          <p:spTgt spid="6"/>
                                        </p:tgtEl>
                                      </p:cBhvr>
                                      <p:to x="100000" y="90000"/>
                                    </p:animScale>
                                    <p:animScale>
                                      <p:cBhvr>
                                        <p:cTn id="59" dur="166" decel="50000">
                                          <p:stCondLst>
                                            <p:cond delay="1668"/>
                                          </p:stCondLst>
                                        </p:cTn>
                                        <p:tgtEl>
                                          <p:spTgt spid="6"/>
                                        </p:tgtEl>
                                      </p:cBhvr>
                                      <p:to x="100000" y="100000"/>
                                    </p:animScale>
                                    <p:animScale>
                                      <p:cBhvr>
                                        <p:cTn id="60" dur="26">
                                          <p:stCondLst>
                                            <p:cond delay="1808"/>
                                          </p:stCondLst>
                                        </p:cTn>
                                        <p:tgtEl>
                                          <p:spTgt spid="6"/>
                                        </p:tgtEl>
                                      </p:cBhvr>
                                      <p:to x="100000" y="95000"/>
                                    </p:animScale>
                                    <p:animScale>
                                      <p:cBhvr>
                                        <p:cTn id="61" dur="166" decel="50000">
                                          <p:stCondLst>
                                            <p:cond delay="1834"/>
                                          </p:stCondLst>
                                        </p:cTn>
                                        <p:tgtEl>
                                          <p:spTgt spid="6"/>
                                        </p:tgtEl>
                                      </p:cBhvr>
                                      <p:to x="100000" y="100000"/>
                                    </p:animScale>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down)">
                                      <p:cBhvr>
                                        <p:cTn id="66" dur="580">
                                          <p:stCondLst>
                                            <p:cond delay="0"/>
                                          </p:stCondLst>
                                        </p:cTn>
                                        <p:tgtEl>
                                          <p:spTgt spid="7"/>
                                        </p:tgtEl>
                                      </p:cBhvr>
                                    </p:animEffect>
                                    <p:anim calcmode="lin" valueType="num">
                                      <p:cBhvr>
                                        <p:cTn id="6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2" dur="26">
                                          <p:stCondLst>
                                            <p:cond delay="650"/>
                                          </p:stCondLst>
                                        </p:cTn>
                                        <p:tgtEl>
                                          <p:spTgt spid="7"/>
                                        </p:tgtEl>
                                      </p:cBhvr>
                                      <p:to x="100000" y="60000"/>
                                    </p:animScale>
                                    <p:animScale>
                                      <p:cBhvr>
                                        <p:cTn id="73" dur="166" decel="50000">
                                          <p:stCondLst>
                                            <p:cond delay="676"/>
                                          </p:stCondLst>
                                        </p:cTn>
                                        <p:tgtEl>
                                          <p:spTgt spid="7"/>
                                        </p:tgtEl>
                                      </p:cBhvr>
                                      <p:to x="100000" y="100000"/>
                                    </p:animScale>
                                    <p:animScale>
                                      <p:cBhvr>
                                        <p:cTn id="74" dur="26">
                                          <p:stCondLst>
                                            <p:cond delay="1312"/>
                                          </p:stCondLst>
                                        </p:cTn>
                                        <p:tgtEl>
                                          <p:spTgt spid="7"/>
                                        </p:tgtEl>
                                      </p:cBhvr>
                                      <p:to x="100000" y="80000"/>
                                    </p:animScale>
                                    <p:animScale>
                                      <p:cBhvr>
                                        <p:cTn id="75" dur="166" decel="50000">
                                          <p:stCondLst>
                                            <p:cond delay="1338"/>
                                          </p:stCondLst>
                                        </p:cTn>
                                        <p:tgtEl>
                                          <p:spTgt spid="7"/>
                                        </p:tgtEl>
                                      </p:cBhvr>
                                      <p:to x="100000" y="100000"/>
                                    </p:animScale>
                                    <p:animScale>
                                      <p:cBhvr>
                                        <p:cTn id="76" dur="26">
                                          <p:stCondLst>
                                            <p:cond delay="1642"/>
                                          </p:stCondLst>
                                        </p:cTn>
                                        <p:tgtEl>
                                          <p:spTgt spid="7"/>
                                        </p:tgtEl>
                                      </p:cBhvr>
                                      <p:to x="100000" y="90000"/>
                                    </p:animScale>
                                    <p:animScale>
                                      <p:cBhvr>
                                        <p:cTn id="77" dur="166" decel="50000">
                                          <p:stCondLst>
                                            <p:cond delay="1668"/>
                                          </p:stCondLst>
                                        </p:cTn>
                                        <p:tgtEl>
                                          <p:spTgt spid="7"/>
                                        </p:tgtEl>
                                      </p:cBhvr>
                                      <p:to x="100000" y="100000"/>
                                    </p:animScale>
                                    <p:animScale>
                                      <p:cBhvr>
                                        <p:cTn id="78" dur="26">
                                          <p:stCondLst>
                                            <p:cond delay="1808"/>
                                          </p:stCondLst>
                                        </p:cTn>
                                        <p:tgtEl>
                                          <p:spTgt spid="7"/>
                                        </p:tgtEl>
                                      </p:cBhvr>
                                      <p:to x="100000" y="95000"/>
                                    </p:animScale>
                                    <p:animScale>
                                      <p:cBhvr>
                                        <p:cTn id="79" dur="166" decel="50000">
                                          <p:stCondLst>
                                            <p:cond delay="1834"/>
                                          </p:stCondLst>
                                        </p:cTn>
                                        <p:tgtEl>
                                          <p:spTgt spid="7"/>
                                        </p:tgtEl>
                                      </p:cBhvr>
                                      <p:to x="100000" y="100000"/>
                                    </p:animScale>
                                  </p:childTnLst>
                                  <p:subTnLst>
                                    <p:audio>
                                      <p:cMediaNode>
                                        <p:cTn display="0" masterRel="sameClick">
                                          <p:stCondLst>
                                            <p:cond evt="begin" delay="0">
                                              <p:tn val="64"/>
                                            </p:cond>
                                          </p:stCondLst>
                                          <p:endCondLst>
                                            <p:cond evt="onStopAudio" delay="0">
                                              <p:tgtEl>
                                                <p:sldTgt/>
                                              </p:tgtEl>
                                            </p:cond>
                                          </p:endCondLst>
                                        </p:cTn>
                                        <p:tgtEl>
                                          <p:sndTgt r:embed="rId4" name="cashreg.wav"/>
                                        </p:tgtEl>
                                      </p:cMediaNode>
                                    </p:audio>
                                  </p:sub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down)">
                                      <p:cBhvr>
                                        <p:cTn id="84" dur="580">
                                          <p:stCondLst>
                                            <p:cond delay="0"/>
                                          </p:stCondLst>
                                        </p:cTn>
                                        <p:tgtEl>
                                          <p:spTgt spid="20"/>
                                        </p:tgtEl>
                                      </p:cBhvr>
                                    </p:animEffect>
                                    <p:anim calcmode="lin" valueType="num">
                                      <p:cBhvr>
                                        <p:cTn id="8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0" dur="26">
                                          <p:stCondLst>
                                            <p:cond delay="650"/>
                                          </p:stCondLst>
                                        </p:cTn>
                                        <p:tgtEl>
                                          <p:spTgt spid="20"/>
                                        </p:tgtEl>
                                      </p:cBhvr>
                                      <p:to x="100000" y="60000"/>
                                    </p:animScale>
                                    <p:animScale>
                                      <p:cBhvr>
                                        <p:cTn id="91" dur="166" decel="50000">
                                          <p:stCondLst>
                                            <p:cond delay="676"/>
                                          </p:stCondLst>
                                        </p:cTn>
                                        <p:tgtEl>
                                          <p:spTgt spid="20"/>
                                        </p:tgtEl>
                                      </p:cBhvr>
                                      <p:to x="100000" y="100000"/>
                                    </p:animScale>
                                    <p:animScale>
                                      <p:cBhvr>
                                        <p:cTn id="92" dur="26">
                                          <p:stCondLst>
                                            <p:cond delay="1312"/>
                                          </p:stCondLst>
                                        </p:cTn>
                                        <p:tgtEl>
                                          <p:spTgt spid="20"/>
                                        </p:tgtEl>
                                      </p:cBhvr>
                                      <p:to x="100000" y="80000"/>
                                    </p:animScale>
                                    <p:animScale>
                                      <p:cBhvr>
                                        <p:cTn id="93" dur="166" decel="50000">
                                          <p:stCondLst>
                                            <p:cond delay="1338"/>
                                          </p:stCondLst>
                                        </p:cTn>
                                        <p:tgtEl>
                                          <p:spTgt spid="20"/>
                                        </p:tgtEl>
                                      </p:cBhvr>
                                      <p:to x="100000" y="100000"/>
                                    </p:animScale>
                                    <p:animScale>
                                      <p:cBhvr>
                                        <p:cTn id="94" dur="26">
                                          <p:stCondLst>
                                            <p:cond delay="1642"/>
                                          </p:stCondLst>
                                        </p:cTn>
                                        <p:tgtEl>
                                          <p:spTgt spid="20"/>
                                        </p:tgtEl>
                                      </p:cBhvr>
                                      <p:to x="100000" y="90000"/>
                                    </p:animScale>
                                    <p:animScale>
                                      <p:cBhvr>
                                        <p:cTn id="95" dur="166" decel="50000">
                                          <p:stCondLst>
                                            <p:cond delay="1668"/>
                                          </p:stCondLst>
                                        </p:cTn>
                                        <p:tgtEl>
                                          <p:spTgt spid="20"/>
                                        </p:tgtEl>
                                      </p:cBhvr>
                                      <p:to x="100000" y="100000"/>
                                    </p:animScale>
                                    <p:animScale>
                                      <p:cBhvr>
                                        <p:cTn id="96" dur="26">
                                          <p:stCondLst>
                                            <p:cond delay="1808"/>
                                          </p:stCondLst>
                                        </p:cTn>
                                        <p:tgtEl>
                                          <p:spTgt spid="20"/>
                                        </p:tgtEl>
                                      </p:cBhvr>
                                      <p:to x="100000" y="95000"/>
                                    </p:animScale>
                                    <p:animScale>
                                      <p:cBhvr>
                                        <p:cTn id="97" dur="166" decel="50000">
                                          <p:stCondLst>
                                            <p:cond delay="1834"/>
                                          </p:stCondLst>
                                        </p:cTn>
                                        <p:tgtEl>
                                          <p:spTgt spid="20"/>
                                        </p:tgtEl>
                                      </p:cBhvr>
                                      <p:to x="100000" y="100000"/>
                                    </p:animScale>
                                  </p:childTnLst>
                                  <p:subTnLst>
                                    <p:audio>
                                      <p:cMediaNode>
                                        <p:cTn display="0" masterRel="sameClick">
                                          <p:stCondLst>
                                            <p:cond evt="begin" delay="0">
                                              <p:tn val="82"/>
                                            </p:cond>
                                          </p:stCondLst>
                                          <p:endCondLst>
                                            <p:cond evt="onStopAudio" delay="0">
                                              <p:tgtEl>
                                                <p:sldTgt/>
                                              </p:tgtEl>
                                            </p:cond>
                                          </p:endCondLst>
                                        </p:cTn>
                                        <p:tgtEl>
                                          <p:sndTgt r:embed="rId4" name="cashreg.wav"/>
                                        </p:tgtEl>
                                      </p:cMediaNode>
                                    </p:audio>
                                  </p:sub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80">
                                          <p:stCondLst>
                                            <p:cond delay="0"/>
                                          </p:stCondLst>
                                        </p:cTn>
                                        <p:tgtEl>
                                          <p:spTgt spid="21"/>
                                        </p:tgtEl>
                                      </p:cBhvr>
                                    </p:animEffect>
                                    <p:anim calcmode="lin" valueType="num">
                                      <p:cBhvr>
                                        <p:cTn id="10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08" dur="26">
                                          <p:stCondLst>
                                            <p:cond delay="650"/>
                                          </p:stCondLst>
                                        </p:cTn>
                                        <p:tgtEl>
                                          <p:spTgt spid="21"/>
                                        </p:tgtEl>
                                      </p:cBhvr>
                                      <p:to x="100000" y="60000"/>
                                    </p:animScale>
                                    <p:animScale>
                                      <p:cBhvr>
                                        <p:cTn id="109" dur="166" decel="50000">
                                          <p:stCondLst>
                                            <p:cond delay="676"/>
                                          </p:stCondLst>
                                        </p:cTn>
                                        <p:tgtEl>
                                          <p:spTgt spid="21"/>
                                        </p:tgtEl>
                                      </p:cBhvr>
                                      <p:to x="100000" y="100000"/>
                                    </p:animScale>
                                    <p:animScale>
                                      <p:cBhvr>
                                        <p:cTn id="110" dur="26">
                                          <p:stCondLst>
                                            <p:cond delay="1312"/>
                                          </p:stCondLst>
                                        </p:cTn>
                                        <p:tgtEl>
                                          <p:spTgt spid="21"/>
                                        </p:tgtEl>
                                      </p:cBhvr>
                                      <p:to x="100000" y="80000"/>
                                    </p:animScale>
                                    <p:animScale>
                                      <p:cBhvr>
                                        <p:cTn id="111" dur="166" decel="50000">
                                          <p:stCondLst>
                                            <p:cond delay="1338"/>
                                          </p:stCondLst>
                                        </p:cTn>
                                        <p:tgtEl>
                                          <p:spTgt spid="21"/>
                                        </p:tgtEl>
                                      </p:cBhvr>
                                      <p:to x="100000" y="100000"/>
                                    </p:animScale>
                                    <p:animScale>
                                      <p:cBhvr>
                                        <p:cTn id="112" dur="26">
                                          <p:stCondLst>
                                            <p:cond delay="1642"/>
                                          </p:stCondLst>
                                        </p:cTn>
                                        <p:tgtEl>
                                          <p:spTgt spid="21"/>
                                        </p:tgtEl>
                                      </p:cBhvr>
                                      <p:to x="100000" y="90000"/>
                                    </p:animScale>
                                    <p:animScale>
                                      <p:cBhvr>
                                        <p:cTn id="113" dur="166" decel="50000">
                                          <p:stCondLst>
                                            <p:cond delay="1668"/>
                                          </p:stCondLst>
                                        </p:cTn>
                                        <p:tgtEl>
                                          <p:spTgt spid="21"/>
                                        </p:tgtEl>
                                      </p:cBhvr>
                                      <p:to x="100000" y="100000"/>
                                    </p:animScale>
                                    <p:animScale>
                                      <p:cBhvr>
                                        <p:cTn id="114" dur="26">
                                          <p:stCondLst>
                                            <p:cond delay="1808"/>
                                          </p:stCondLst>
                                        </p:cTn>
                                        <p:tgtEl>
                                          <p:spTgt spid="21"/>
                                        </p:tgtEl>
                                      </p:cBhvr>
                                      <p:to x="100000" y="95000"/>
                                    </p:animScale>
                                    <p:animScale>
                                      <p:cBhvr>
                                        <p:cTn id="115" dur="166" decel="50000">
                                          <p:stCondLst>
                                            <p:cond delay="1834"/>
                                          </p:stCondLst>
                                        </p:cTn>
                                        <p:tgtEl>
                                          <p:spTgt spid="21"/>
                                        </p:tgtEl>
                                      </p:cBhvr>
                                      <p:to x="100000" y="100000"/>
                                    </p:animScale>
                                  </p:childTnLst>
                                  <p:subTnLst>
                                    <p:audio>
                                      <p:cMediaNode>
                                        <p:cTn display="0" masterRel="sameClick">
                                          <p:stCondLst>
                                            <p:cond evt="begin" delay="0">
                                              <p:tn val="100"/>
                                            </p:cond>
                                          </p:stCondLst>
                                          <p:endCondLst>
                                            <p:cond evt="onStopAudio" delay="0">
                                              <p:tgtEl>
                                                <p:sldTgt/>
                                              </p:tgtEl>
                                            </p:cond>
                                          </p:endCondLst>
                                        </p:cTn>
                                        <p:tgtEl>
                                          <p:sndTgt r:embed="rId4"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6" presetClass="entr" presetSubtype="0" fill="hold" grpId="0" nodeType="click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wipe(down)">
                                      <p:cBhvr>
                                        <p:cTn id="120" dur="580">
                                          <p:stCondLst>
                                            <p:cond delay="0"/>
                                          </p:stCondLst>
                                        </p:cTn>
                                        <p:tgtEl>
                                          <p:spTgt spid="22"/>
                                        </p:tgtEl>
                                      </p:cBhvr>
                                    </p:animEffect>
                                    <p:anim calcmode="lin" valueType="num">
                                      <p:cBhvr>
                                        <p:cTn id="121"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2"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3"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4"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5"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26" dur="26">
                                          <p:stCondLst>
                                            <p:cond delay="650"/>
                                          </p:stCondLst>
                                        </p:cTn>
                                        <p:tgtEl>
                                          <p:spTgt spid="22"/>
                                        </p:tgtEl>
                                      </p:cBhvr>
                                      <p:to x="100000" y="60000"/>
                                    </p:animScale>
                                    <p:animScale>
                                      <p:cBhvr>
                                        <p:cTn id="127" dur="166" decel="50000">
                                          <p:stCondLst>
                                            <p:cond delay="676"/>
                                          </p:stCondLst>
                                        </p:cTn>
                                        <p:tgtEl>
                                          <p:spTgt spid="22"/>
                                        </p:tgtEl>
                                      </p:cBhvr>
                                      <p:to x="100000" y="100000"/>
                                    </p:animScale>
                                    <p:animScale>
                                      <p:cBhvr>
                                        <p:cTn id="128" dur="26">
                                          <p:stCondLst>
                                            <p:cond delay="1312"/>
                                          </p:stCondLst>
                                        </p:cTn>
                                        <p:tgtEl>
                                          <p:spTgt spid="22"/>
                                        </p:tgtEl>
                                      </p:cBhvr>
                                      <p:to x="100000" y="80000"/>
                                    </p:animScale>
                                    <p:animScale>
                                      <p:cBhvr>
                                        <p:cTn id="129" dur="166" decel="50000">
                                          <p:stCondLst>
                                            <p:cond delay="1338"/>
                                          </p:stCondLst>
                                        </p:cTn>
                                        <p:tgtEl>
                                          <p:spTgt spid="22"/>
                                        </p:tgtEl>
                                      </p:cBhvr>
                                      <p:to x="100000" y="100000"/>
                                    </p:animScale>
                                    <p:animScale>
                                      <p:cBhvr>
                                        <p:cTn id="130" dur="26">
                                          <p:stCondLst>
                                            <p:cond delay="1642"/>
                                          </p:stCondLst>
                                        </p:cTn>
                                        <p:tgtEl>
                                          <p:spTgt spid="22"/>
                                        </p:tgtEl>
                                      </p:cBhvr>
                                      <p:to x="100000" y="90000"/>
                                    </p:animScale>
                                    <p:animScale>
                                      <p:cBhvr>
                                        <p:cTn id="131" dur="166" decel="50000">
                                          <p:stCondLst>
                                            <p:cond delay="1668"/>
                                          </p:stCondLst>
                                        </p:cTn>
                                        <p:tgtEl>
                                          <p:spTgt spid="22"/>
                                        </p:tgtEl>
                                      </p:cBhvr>
                                      <p:to x="100000" y="100000"/>
                                    </p:animScale>
                                    <p:animScale>
                                      <p:cBhvr>
                                        <p:cTn id="132" dur="26">
                                          <p:stCondLst>
                                            <p:cond delay="1808"/>
                                          </p:stCondLst>
                                        </p:cTn>
                                        <p:tgtEl>
                                          <p:spTgt spid="22"/>
                                        </p:tgtEl>
                                      </p:cBhvr>
                                      <p:to x="100000" y="95000"/>
                                    </p:animScale>
                                    <p:animScale>
                                      <p:cBhvr>
                                        <p:cTn id="133" dur="166" decel="50000">
                                          <p:stCondLst>
                                            <p:cond delay="1834"/>
                                          </p:stCondLst>
                                        </p:cTn>
                                        <p:tgtEl>
                                          <p:spTgt spid="22"/>
                                        </p:tgtEl>
                                      </p:cBhvr>
                                      <p:to x="100000" y="100000"/>
                                    </p:animScale>
                                  </p:childTnLst>
                                  <p:subTnLst>
                                    <p:audio>
                                      <p:cMediaNode>
                                        <p:cTn display="0" masterRel="sameClick">
                                          <p:stCondLst>
                                            <p:cond evt="begin" delay="0">
                                              <p:tn val="118"/>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4" fill="hold" display="0">
                  <p:stCondLst>
                    <p:cond delay="indefinite"/>
                  </p:stCondLst>
                  <p:endCondLst>
                    <p:cond evt="onStopAudio" delay="0">
                      <p:tgtEl>
                        <p:sldTgt/>
                      </p:tgtEl>
                    </p:cond>
                  </p:endCondLst>
                </p:cTn>
                <p:tgtEl>
                  <p:spTgt spid="9"/>
                </p:tgtEl>
              </p:cMediaNode>
            </p:audio>
          </p:childTnLst>
        </p:cTn>
      </p:par>
    </p:tnLst>
    <p:bldLst>
      <p:bldP spid="8" grpId="0"/>
      <p:bldP spid="5" grpId="0"/>
      <p:bldP spid="6" grpId="0"/>
      <p:bldP spid="7"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0970" y="2304489"/>
            <a:ext cx="9144000" cy="3658427"/>
          </a:xfrm>
        </p:spPr>
        <p:txBody>
          <a:bodyPr>
            <a:noAutofit/>
          </a:bodyPr>
          <a:lstStyle/>
          <a:p>
            <a:pPr algn="ctr"/>
            <a:r>
              <a:rPr lang="ar-BH" sz="16600" b="1" dirty="0">
                <a:solidFill>
                  <a:schemeClr val="tx2"/>
                </a:solidFill>
              </a:rPr>
              <a:t>وفَّقَكَ الله</a:t>
            </a:r>
          </a:p>
        </p:txBody>
      </p:sp>
      <p:pic>
        <p:nvPicPr>
          <p:cNvPr id="2" name="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1800" y="6070600"/>
            <a:ext cx="609600" cy="609600"/>
          </a:xfrm>
          <a:prstGeom prst="rect">
            <a:avLst/>
          </a:prstGeom>
        </p:spPr>
      </p:pic>
    </p:spTree>
    <p:extLst>
      <p:ext uri="{BB962C8B-B14F-4D97-AF65-F5344CB8AC3E}">
        <p14:creationId xmlns:p14="http://schemas.microsoft.com/office/powerpoint/2010/main" val="398039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191408" y="4067503"/>
            <a:ext cx="7441324" cy="1862048"/>
          </a:xfrm>
          <a:prstGeom prst="rect">
            <a:avLst/>
          </a:prstGeom>
          <a:noFill/>
        </p:spPr>
        <p:txBody>
          <a:bodyPr wrap="square" rtlCol="1">
            <a:spAutoFit/>
          </a:bodyPr>
          <a:lstStyle/>
          <a:p>
            <a:pPr algn="ctr" rtl="1"/>
            <a:r>
              <a:rPr lang="ar-BH" sz="11500" b="1" dirty="0">
                <a:solidFill>
                  <a:srgbClr val="FF0000"/>
                </a:solidFill>
              </a:rPr>
              <a:t>أَحْسَنْت</a:t>
            </a:r>
          </a:p>
        </p:txBody>
      </p:sp>
      <p:sp>
        <p:nvSpPr>
          <p:cNvPr id="8" name="Left Arrow 7"/>
          <p:cNvSpPr/>
          <p:nvPr/>
        </p:nvSpPr>
        <p:spPr>
          <a:xfrm>
            <a:off x="190005" y="5332369"/>
            <a:ext cx="2624447" cy="1199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a:solidFill>
                  <a:sysClr val="windowText" lastClr="000000"/>
                </a:solidFill>
                <a:hlinkClick r:id="rId4" action="ppaction://hlinksldjump"/>
              </a:rPr>
              <a:t>أكمل حل بقية الأسئلة</a:t>
            </a:r>
            <a:endParaRPr lang="ar-BH" dirty="0">
              <a:solidFill>
                <a:sysClr val="windowText" lastClr="000000"/>
              </a:solidFill>
            </a:endParaRPr>
          </a:p>
        </p:txBody>
      </p:sp>
      <p:pic>
        <p:nvPicPr>
          <p:cNvPr id="2" name="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2600" y="330200"/>
            <a:ext cx="609600" cy="609600"/>
          </a:xfrm>
          <a:prstGeom prst="rect">
            <a:avLst/>
          </a:prstGeom>
        </p:spPr>
      </p:pic>
      <p:pic>
        <p:nvPicPr>
          <p:cNvPr id="6" name="Picture 12" descr="Image result for 3d gif emoji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662733" y="289968"/>
            <a:ext cx="4008067" cy="400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4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43607" y="4101552"/>
            <a:ext cx="10515600" cy="1325563"/>
          </a:xfrm>
        </p:spPr>
        <p:txBody>
          <a:bodyPr>
            <a:noAutofit/>
          </a:bodyPr>
          <a:lstStyle/>
          <a:p>
            <a:pPr algn="ctr" rtl="0"/>
            <a:r>
              <a:rPr lang="ar-BH" sz="11500" b="1" dirty="0">
                <a:solidFill>
                  <a:srgbClr val="FF0000"/>
                </a:solidFill>
              </a:rPr>
              <a:t>حَاوِلْ مَرّةً أُخْرى</a:t>
            </a:r>
          </a:p>
        </p:txBody>
      </p:sp>
      <p:sp>
        <p:nvSpPr>
          <p:cNvPr id="4" name="Left Arrow 3"/>
          <p:cNvSpPr/>
          <p:nvPr/>
        </p:nvSpPr>
        <p:spPr>
          <a:xfrm>
            <a:off x="190005" y="5332369"/>
            <a:ext cx="2624447" cy="11994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a:solidFill>
                  <a:sysClr val="windowText" lastClr="000000"/>
                </a:solidFill>
                <a:hlinkClick r:id="rId4" action="ppaction://hlinksldjump"/>
              </a:rPr>
              <a:t>الرجوع لحل بقية الأسئلة</a:t>
            </a:r>
            <a:endParaRPr lang="ar-BH" dirty="0">
              <a:solidFill>
                <a:sysClr val="windowText" lastClr="000000"/>
              </a:solidFill>
            </a:endParaRPr>
          </a:p>
        </p:txBody>
      </p:sp>
      <p:pic>
        <p:nvPicPr>
          <p:cNvPr id="5" name="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8800" y="355600"/>
            <a:ext cx="609600" cy="609600"/>
          </a:xfrm>
          <a:prstGeom prst="rect">
            <a:avLst/>
          </a:prstGeom>
        </p:spPr>
      </p:pic>
      <p:pic>
        <p:nvPicPr>
          <p:cNvPr id="6" name="Picture 2" descr="Image result for sad gif emoji"/>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55826" y="241228"/>
            <a:ext cx="3726074" cy="372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4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01521" y="913728"/>
            <a:ext cx="10148552" cy="3352328"/>
          </a:xfrm>
          <a:prstGeom prst="rect">
            <a:avLst/>
          </a:prstGeom>
        </p:spPr>
        <p:txBody>
          <a:bodyPr wrap="square">
            <a:spAutoFit/>
          </a:bodyPr>
          <a:lstStyle/>
          <a:p>
            <a:pPr algn="just" rtl="1">
              <a:lnSpc>
                <a:spcPct val="107000"/>
              </a:lnSpc>
              <a:spcAft>
                <a:spcPts val="800"/>
              </a:spcAft>
            </a:pPr>
            <a:r>
              <a:rPr lang="ar-BH" sz="4000" dirty="0"/>
              <a:t>في جَزيرَةٍ جَميلَةٍ تَقَعُ وَسَطَ الْبَحْرِ الْكَبيرِ، تَعيشُ أَنْواعٌ مُخْتَلِفَةٌ مِنَ الطُّيورِ، يَرْتَفِعُ تَغْريدُها عِنْدَما تُشْرِقُ الشَّمْسُ كُلَّ صَباحٍ، فَتَصْحو فِراخُ الْبَلابِلِ الصَّغيرَةُ عَلى أَصْواتِها، وَتُحَلِّقُ عَصافيرُ الْكَناري نَشيطَةً في الْفَضاءِ، وَهِيَ تَنْتَقِلُ مِنْ مَكانٍ إِلى آخَرَ لِلْبَحْثِ عَنْ طَعامِها، وَجَمْعِ الْقَشِّ وَالتِّبْنِ لِبِناءِ أَعْشَاشِها.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AUD-20200406-WA000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400" y="6083300"/>
            <a:ext cx="609600" cy="609600"/>
          </a:xfrm>
          <a:prstGeom prst="rect">
            <a:avLst/>
          </a:prstGeom>
        </p:spPr>
      </p:pic>
    </p:spTree>
    <p:extLst>
      <p:ext uri="{BB962C8B-B14F-4D97-AF65-F5344CB8AC3E}">
        <p14:creationId xmlns:p14="http://schemas.microsoft.com/office/powerpoint/2010/main" val="30379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0BC7F7-6ED7-4161-88C5-1E2863BC04E9}"/>
              </a:ext>
            </a:extLst>
          </p:cNvPr>
          <p:cNvSpPr>
            <a:spLocks noGrp="1"/>
          </p:cNvSpPr>
          <p:nvPr>
            <p:ph idx="1"/>
          </p:nvPr>
        </p:nvSpPr>
        <p:spPr>
          <a:xfrm>
            <a:off x="556590" y="424071"/>
            <a:ext cx="10970001" cy="2305877"/>
          </a:xfrm>
        </p:spPr>
        <p:txBody>
          <a:bodyPr>
            <a:normAutofit/>
          </a:bodyPr>
          <a:lstStyle/>
          <a:p>
            <a:pPr marL="0" indent="0" algn="just">
              <a:buNone/>
            </a:pPr>
            <a:r>
              <a:rPr lang="ar-BH" sz="4000" dirty="0"/>
              <a:t>وَفي صَباحِ أَحَدِ الْأَيَّامِ رَأَى سُكَّانُ الْجَزيرَةِ غَمامَةً سَوْداءَ تُغَطِّي وَجْهَ الشَّمْسِ، وَفَجْأَةً هَبَطَ طائِرٌ كَبيرٌ يَضْرِبُ الْهَواءَ بِجَناحَيْهِ، فَاهْتَزَّتْ أَوْراقُ الْأَشْجارِ، وَسَكَتَتِ الطُّيورُ مَذْعورَةً. فَما هَذا الطّائِرُ؟</a:t>
            </a:r>
            <a:endParaRPr lang="en-US" sz="4000" dirty="0"/>
          </a:p>
        </p:txBody>
      </p:sp>
      <p:sp>
        <p:nvSpPr>
          <p:cNvPr id="4" name="Content Placeholder 2">
            <a:extLst>
              <a:ext uri="{FF2B5EF4-FFF2-40B4-BE49-F238E27FC236}">
                <a16:creationId xmlns:a16="http://schemas.microsoft.com/office/drawing/2014/main" xmlns="" id="{F79429A5-0184-4B21-BEAA-8CA014081098}"/>
              </a:ext>
            </a:extLst>
          </p:cNvPr>
          <p:cNvSpPr txBox="1">
            <a:spLocks/>
          </p:cNvSpPr>
          <p:nvPr/>
        </p:nvSpPr>
        <p:spPr>
          <a:xfrm>
            <a:off x="854764" y="2531166"/>
            <a:ext cx="10970001" cy="2749826"/>
          </a:xfrm>
          <a:prstGeom prst="rect">
            <a:avLst/>
          </a:prstGeom>
        </p:spPr>
        <p:txBody>
          <a:bodyPr vert="horz" lIns="91440" tIns="45720" rIns="91440" bIns="45720" rtlCol="0">
            <a:normAutofit fontScale="70000" lnSpcReduction="2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BH" sz="5700" dirty="0"/>
              <a:t>إِنَّهُ النَّسْرُ قَدْ حَطَّ بِجَناحَيْهِ الْكَبيرَيْنِ عَلى إِحْدى الْأَشجارِ في الْجَزيرَةِ</a:t>
            </a:r>
          </a:p>
          <a:p>
            <a:pPr marL="0" indent="0">
              <a:buNone/>
            </a:pPr>
            <a:r>
              <a:rPr lang="ar-BH" sz="5700" dirty="0"/>
              <a:t> وَهُوَ يَصْرُخُ مُعْلِنًا أَنَّ الْفَضاءَ مِلْكٌ لَهُ، وَلا يَحِقُّ لِأَيِ طَيْرٍ التَّحْليقُ فيهِ.</a:t>
            </a:r>
            <a:endParaRPr lang="en-US" sz="5700" dirty="0"/>
          </a:p>
          <a:p>
            <a:pPr marL="0" indent="0">
              <a:buNone/>
            </a:pPr>
            <a:r>
              <a:rPr lang="ar-BH" sz="5200" dirty="0"/>
              <a:t>شَعَرَتِ الطُّيورُ بِالْخَوْفِ مِنَ النَّسْرِ، فَأَطاعَتْ أَوامِرَهُ فَلَمْ تَعُدْ تَطيرُ في الْجَوِّ،</a:t>
            </a:r>
          </a:p>
          <a:p>
            <a:pPr marL="0" indent="0">
              <a:buNone/>
            </a:pPr>
            <a:r>
              <a:rPr lang="ar-BH" sz="5200" dirty="0"/>
              <a:t> وَأَخَذَتْ تَبْحَثُ عَنْ مَأْوًى لَها عَلى الْأَرْضِ بَعيدًا عَنْ هَذا النَّسْرِ الظّالمِ.</a:t>
            </a:r>
            <a:endParaRPr lang="en-US" sz="5200" dirty="0"/>
          </a:p>
        </p:txBody>
      </p:sp>
      <p:pic>
        <p:nvPicPr>
          <p:cNvPr id="5" name="AUD-20200406-WA0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9100" y="6096000"/>
            <a:ext cx="609600" cy="609600"/>
          </a:xfrm>
          <a:prstGeom prst="rect">
            <a:avLst/>
          </a:prstGeom>
        </p:spPr>
      </p:pic>
    </p:spTree>
    <p:extLst>
      <p:ext uri="{BB962C8B-B14F-4D97-AF65-F5344CB8AC3E}">
        <p14:creationId xmlns:p14="http://schemas.microsoft.com/office/powerpoint/2010/main" val="339959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0BC7F7-6ED7-4161-88C5-1E2863BC04E9}"/>
              </a:ext>
            </a:extLst>
          </p:cNvPr>
          <p:cNvSpPr>
            <a:spLocks noGrp="1"/>
          </p:cNvSpPr>
          <p:nvPr>
            <p:ph idx="1"/>
          </p:nvPr>
        </p:nvSpPr>
        <p:spPr>
          <a:xfrm>
            <a:off x="848137" y="117082"/>
            <a:ext cx="10970001" cy="2305877"/>
          </a:xfrm>
        </p:spPr>
        <p:txBody>
          <a:bodyPr>
            <a:normAutofit/>
          </a:bodyPr>
          <a:lstStyle/>
          <a:p>
            <a:pPr marL="0" indent="0" algn="just">
              <a:buNone/>
            </a:pPr>
            <a:r>
              <a:rPr lang="ar-BH" sz="4000" dirty="0"/>
              <a:t>وَلَكِنَّ الْعَصافيرَ عادَتْ إِلى الطَّيَرانِ مِنْ جَديدٍ، فَقَدْ خافَتْ عَلى حَياتِها؛ لِأَنَّها وَجَدَتْ قِطًّا شَرِسًا يُلاحِقُها لَيَأْكُلَها، فَاجْتَمَعَتْ وَقَرَّرَتْ أَنْ تَعْصِيَ النَّسْرَ، وَانْطَلَقَتْ في الْفَضاءِ تُرَفْرِفُ بِأَجْنِحَتِها فَرِحَةً مَسْرورَةً.</a:t>
            </a:r>
            <a:endParaRPr lang="en-US" sz="4000" dirty="0"/>
          </a:p>
        </p:txBody>
      </p:sp>
      <p:sp>
        <p:nvSpPr>
          <p:cNvPr id="4" name="Content Placeholder 2">
            <a:extLst>
              <a:ext uri="{FF2B5EF4-FFF2-40B4-BE49-F238E27FC236}">
                <a16:creationId xmlns:a16="http://schemas.microsoft.com/office/drawing/2014/main" xmlns="" id="{F79429A5-0184-4B21-BEAA-8CA014081098}"/>
              </a:ext>
            </a:extLst>
          </p:cNvPr>
          <p:cNvSpPr txBox="1">
            <a:spLocks/>
          </p:cNvSpPr>
          <p:nvPr/>
        </p:nvSpPr>
        <p:spPr>
          <a:xfrm>
            <a:off x="610999" y="3429000"/>
            <a:ext cx="10970001" cy="2749826"/>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5200" dirty="0"/>
          </a:p>
        </p:txBody>
      </p:sp>
      <p:sp>
        <p:nvSpPr>
          <p:cNvPr id="5" name="Rectangle 4">
            <a:extLst>
              <a:ext uri="{FF2B5EF4-FFF2-40B4-BE49-F238E27FC236}">
                <a16:creationId xmlns:a16="http://schemas.microsoft.com/office/drawing/2014/main" xmlns="" id="{7E28F15F-27C8-496B-9AB5-875ECEEBBDB0}"/>
              </a:ext>
            </a:extLst>
          </p:cNvPr>
          <p:cNvSpPr/>
          <p:nvPr/>
        </p:nvSpPr>
        <p:spPr>
          <a:xfrm>
            <a:off x="848136" y="2429557"/>
            <a:ext cx="10970001" cy="4010970"/>
          </a:xfrm>
          <a:prstGeom prst="rect">
            <a:avLst/>
          </a:prstGeom>
        </p:spPr>
        <p:txBody>
          <a:bodyPr wrap="square">
            <a:spAutoFit/>
          </a:bodyPr>
          <a:lstStyle/>
          <a:p>
            <a:pPr algn="just">
              <a:lnSpc>
                <a:spcPct val="107000"/>
              </a:lnSpc>
              <a:spcAft>
                <a:spcPts val="800"/>
              </a:spcAft>
            </a:pPr>
            <a:r>
              <a:rPr lang="ar-BH" sz="4000" dirty="0">
                <a:solidFill>
                  <a:srgbClr val="000000"/>
                </a:solidFill>
                <a:latin typeface="Calibri" panose="020F0502020204030204" pitchFamily="34" charset="0"/>
                <a:ea typeface="Calibri" panose="020F0502020204030204" pitchFamily="34" charset="0"/>
              </a:rPr>
              <a:t>شاهَدَتِ الطُّيورُ الْباقِيَةُ ما فَعَلَتْهُ الْعَصافيرُ، فَقَلَّدَتْها بِالتَّحْليقِ في الْفَضاءِ. حينَئِذٍ نَظَرَ النَّسْرُ بِغَضَبٍ إِلى الطُّيورِ المُحَلِّقَةِ، وَصَرَخَ: أَيَّتُها الطُّيورُ، أَلا تَخافينَ مِنِّي؟ قالَ أَحَدُ الطُّيورِ: أَيُّها النَّسْرُ، أَنْتَ قَوِيٌّ، وَلَكِنْ إِذا هاجَمْناكَ جَميعًا سَنَكونُ أَقْوى مِنْكَ. وَقالَ آخَرُ: لِماذا الانْتِظارُ؟ هَيَّا نَنْتِفْ ريشَهُ. عَرَفَ النَّسْرُ أَنَّ مَصيرَهُ الْهَلاكُ، فَضَحِكَ، وَقالَ: إِنَّ أَوامِري السَّابِقَةَ كانَتْ مِزاحًا، وَإِنَّ الْفَضاءَ مِلْكٌ لِلْجَميعِ. </a:t>
            </a:r>
            <a:endParaRPr lang="en-US" sz="4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AUD-20200406-WA00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8536" y="6178826"/>
            <a:ext cx="609600" cy="609600"/>
          </a:xfrm>
          <a:prstGeom prst="rect">
            <a:avLst/>
          </a:prstGeom>
        </p:spPr>
      </p:pic>
    </p:spTree>
    <p:extLst>
      <p:ext uri="{BB962C8B-B14F-4D97-AF65-F5344CB8AC3E}">
        <p14:creationId xmlns:p14="http://schemas.microsoft.com/office/powerpoint/2010/main" val="209107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2230013" y="378953"/>
            <a:ext cx="8239203" cy="584775"/>
          </a:xfrm>
          <a:prstGeom prst="rect">
            <a:avLst/>
          </a:prstGeom>
        </p:spPr>
        <p:txBody>
          <a:bodyPr wrap="square">
            <a:spAutoFit/>
          </a:bodyPr>
          <a:lstStyle/>
          <a:p>
            <a:pPr algn="justLow" rtl="1" eaLnBrk="0" fontAlgn="base" hangingPunct="0">
              <a:spcBef>
                <a:spcPct val="0"/>
              </a:spcBef>
              <a:spcAft>
                <a:spcPct val="0"/>
              </a:spcAft>
            </a:pPr>
            <a:r>
              <a:rPr lang="ar-BH" altLang="en-US" sz="3200" b="1" dirty="0">
                <a:solidFill>
                  <a:srgbClr val="000000"/>
                </a:solidFill>
                <a:latin typeface="Calibri" panose="020F0502020204030204" pitchFamily="34" charset="0"/>
                <a:ea typeface="Times New Roman" panose="02020603050405020304" pitchFamily="18" charset="0"/>
              </a:rPr>
              <a:t>أَقْرَأُ نَصَّ (</a:t>
            </a:r>
            <a:r>
              <a:rPr lang="ar-BH" sz="3200" b="1" dirty="0"/>
              <a:t>يَوْمُ الْفَرَحِ الْعَظيمِ</a:t>
            </a:r>
            <a:r>
              <a:rPr lang="ar-BH" altLang="en-US" sz="3200" b="1" dirty="0">
                <a:solidFill>
                  <a:srgbClr val="000000"/>
                </a:solidFill>
                <a:latin typeface="Calibri" panose="020F0502020204030204" pitchFamily="34" charset="0"/>
                <a:ea typeface="Times New Roman" panose="02020603050405020304" pitchFamily="18" charset="0"/>
              </a:rPr>
              <a:t>) ثُمَّ أَمَلأُ خَريطَةَ </a:t>
            </a:r>
            <a:r>
              <a:rPr lang="ar-BH" altLang="en-US" sz="3200" b="1" dirty="0" smtClean="0">
                <a:solidFill>
                  <a:srgbClr val="000000"/>
                </a:solidFill>
                <a:latin typeface="Calibri" panose="020F0502020204030204" pitchFamily="34" charset="0"/>
                <a:ea typeface="Times New Roman" panose="02020603050405020304" pitchFamily="18" charset="0"/>
              </a:rPr>
              <a:t>القِصَةِ</a:t>
            </a:r>
            <a:r>
              <a:rPr lang="ar-BH" altLang="en-US" sz="3200" b="1" dirty="0">
                <a:solidFill>
                  <a:srgbClr val="000000"/>
                </a:solidFill>
                <a:latin typeface="Calibri" panose="020F0502020204030204" pitchFamily="34" charset="0"/>
                <a:ea typeface="Times New Roman" panose="02020603050405020304" pitchFamily="18" charset="0"/>
              </a:rPr>
              <a:t>:</a:t>
            </a:r>
            <a:endParaRPr lang="ar-BH" altLang="en-US" sz="3200" b="1" dirty="0">
              <a:latin typeface="Arial" panose="020B0604020202020204" pitchFamily="34" charset="0"/>
            </a:endParaRPr>
          </a:p>
        </p:txBody>
      </p:sp>
      <p:sp>
        <p:nvSpPr>
          <p:cNvPr id="31" name="Flowchart: Decision 30">
            <a:extLst>
              <a:ext uri="{FF2B5EF4-FFF2-40B4-BE49-F238E27FC236}">
                <a16:creationId xmlns:a16="http://schemas.microsoft.com/office/drawing/2014/main" xmlns="" id="{A5C309D0-992B-4FF3-945B-D51CFA006AEC}"/>
              </a:ext>
            </a:extLst>
          </p:cNvPr>
          <p:cNvSpPr/>
          <p:nvPr/>
        </p:nvSpPr>
        <p:spPr>
          <a:xfrm>
            <a:off x="231913" y="181045"/>
            <a:ext cx="1722782" cy="1126432"/>
          </a:xfrm>
          <a:prstGeom prst="flowChartDecision">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a:t>
            </a:r>
          </a:p>
          <a:p>
            <a:pPr algn="ctr"/>
            <a:r>
              <a:rPr lang="ar-BH" sz="2400" b="1" dirty="0">
                <a:solidFill>
                  <a:schemeClr val="tx1"/>
                </a:solidFill>
              </a:rPr>
              <a:t>1</a:t>
            </a:r>
            <a:endParaRPr lang="en-US" b="1" dirty="0">
              <a:solidFill>
                <a:schemeClr val="tx1"/>
              </a:solidFill>
            </a:endParaRPr>
          </a:p>
        </p:txBody>
      </p:sp>
      <p:grpSp>
        <p:nvGrpSpPr>
          <p:cNvPr id="6" name="Group 5">
            <a:extLst>
              <a:ext uri="{FF2B5EF4-FFF2-40B4-BE49-F238E27FC236}">
                <a16:creationId xmlns:a16="http://schemas.microsoft.com/office/drawing/2014/main" xmlns="" id="{BEFA8A8E-281B-4C1A-95BA-880FE43ACFCC}"/>
              </a:ext>
            </a:extLst>
          </p:cNvPr>
          <p:cNvGrpSpPr/>
          <p:nvPr/>
        </p:nvGrpSpPr>
        <p:grpSpPr>
          <a:xfrm>
            <a:off x="1777783" y="1113729"/>
            <a:ext cx="9143661" cy="5038123"/>
            <a:chOff x="1524170" y="1117687"/>
            <a:chExt cx="9143661" cy="5038123"/>
          </a:xfrm>
        </p:grpSpPr>
        <p:grpSp>
          <p:nvGrpSpPr>
            <p:cNvPr id="30" name="مجموعة 29"/>
            <p:cNvGrpSpPr/>
            <p:nvPr/>
          </p:nvGrpSpPr>
          <p:grpSpPr>
            <a:xfrm>
              <a:off x="1524170" y="1117687"/>
              <a:ext cx="9143661" cy="5038123"/>
              <a:chOff x="1564465" y="1337931"/>
              <a:chExt cx="9143661" cy="5038123"/>
            </a:xfrm>
          </p:grpSpPr>
          <p:sp>
            <p:nvSpPr>
              <p:cNvPr id="10" name="Rounded Rectangle 17"/>
              <p:cNvSpPr/>
              <p:nvPr/>
            </p:nvSpPr>
            <p:spPr>
              <a:xfrm>
                <a:off x="4679692" y="1337931"/>
                <a:ext cx="3254558" cy="1415576"/>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عُنْوانُ الْقِصَةِ:</a:t>
                </a:r>
              </a:p>
              <a:p>
                <a:pPr algn="ctr" rtl="1">
                  <a:lnSpc>
                    <a:spcPct val="107000"/>
                  </a:lnSpc>
                  <a:spcAft>
                    <a:spcPts val="800"/>
                  </a:spcAft>
                </a:pPr>
                <a:endParaRPr lang="en-US" sz="2800" dirty="0">
                  <a:effectLst/>
                  <a:ea typeface="Calibri" panose="020F0502020204030204" pitchFamily="34" charset="0"/>
                  <a:cs typeface="Arial" panose="020B0604020202020204" pitchFamily="34" charset="0"/>
                </a:endParaRPr>
              </a:p>
            </p:txBody>
          </p:sp>
          <p:sp>
            <p:nvSpPr>
              <p:cNvPr id="11" name="Rounded Rectangle 18"/>
              <p:cNvSpPr/>
              <p:nvPr/>
            </p:nvSpPr>
            <p:spPr>
              <a:xfrm>
                <a:off x="2538548" y="2929265"/>
                <a:ext cx="3254558" cy="1596907"/>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الشّخْصِيَّاتُ الثَّانَوِيَّةُ:</a:t>
                </a:r>
              </a:p>
              <a:p>
                <a:pPr algn="ctr" rtl="1">
                  <a:lnSpc>
                    <a:spcPct val="107000"/>
                  </a:lnSpc>
                  <a:spcAft>
                    <a:spcPts val="800"/>
                  </a:spcAft>
                </a:pPr>
                <a:endParaRPr lang="en-US" sz="28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12" name="Rounded Rectangle 19"/>
              <p:cNvSpPr/>
              <p:nvPr/>
            </p:nvSpPr>
            <p:spPr>
              <a:xfrm>
                <a:off x="8056264" y="1468308"/>
                <a:ext cx="2651862" cy="1415576"/>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الْمَكانُ:</a:t>
                </a:r>
              </a:p>
              <a:p>
                <a:pPr algn="ctr" rtl="1">
                  <a:lnSpc>
                    <a:spcPct val="107000"/>
                  </a:lnSpc>
                  <a:spcAft>
                    <a:spcPts val="800"/>
                  </a:spcAft>
                </a:pPr>
                <a:endParaRPr lang="en-US" sz="28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13" name="Rounded Rectangle 20"/>
              <p:cNvSpPr/>
              <p:nvPr/>
            </p:nvSpPr>
            <p:spPr>
              <a:xfrm>
                <a:off x="1564465" y="4579227"/>
                <a:ext cx="4561640" cy="1796827"/>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الحل:</a:t>
                </a:r>
              </a:p>
              <a:p>
                <a:pPr algn="ctr" rtl="1">
                  <a:lnSpc>
                    <a:spcPct val="107000"/>
                  </a:lnSpc>
                  <a:spcAft>
                    <a:spcPts val="800"/>
                  </a:spcAft>
                </a:pPr>
                <a:endParaRPr lang="en-US" sz="28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14" name="Rounded Rectangle 21"/>
              <p:cNvSpPr/>
              <p:nvPr/>
            </p:nvSpPr>
            <p:spPr>
              <a:xfrm>
                <a:off x="6306970" y="4624348"/>
                <a:ext cx="4401155" cy="1751706"/>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المشكلة</a:t>
                </a:r>
                <a:r>
                  <a:rPr lang="ar-BH" b="1" dirty="0">
                    <a:solidFill>
                      <a:srgbClr val="000000"/>
                    </a:solidFill>
                    <a:effectLst/>
                    <a:ea typeface="Calibri" panose="020F0502020204030204" pitchFamily="34" charset="0"/>
                    <a:cs typeface="Arial" panose="020B0604020202020204" pitchFamily="34" charset="0"/>
                  </a:rPr>
                  <a:t>:</a:t>
                </a:r>
              </a:p>
              <a:p>
                <a:pPr algn="ctr" rtl="1">
                  <a:lnSpc>
                    <a:spcPct val="107000"/>
                  </a:lnSpc>
                  <a:spcAft>
                    <a:spcPts val="800"/>
                  </a:spcAft>
                </a:pPr>
                <a:endParaRPr lang="en-US"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sp>
            <p:nvSpPr>
              <p:cNvPr id="24" name="Rounded Rectangle 31"/>
              <p:cNvSpPr/>
              <p:nvPr/>
            </p:nvSpPr>
            <p:spPr>
              <a:xfrm>
                <a:off x="1905816" y="1460635"/>
                <a:ext cx="2651862" cy="1415576"/>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الزّمان:</a:t>
                </a:r>
              </a:p>
              <a:p>
                <a:pPr algn="ctr" rtl="1">
                  <a:lnSpc>
                    <a:spcPct val="107000"/>
                  </a:lnSpc>
                  <a:spcAft>
                    <a:spcPts val="800"/>
                  </a:spcAft>
                </a:pPr>
                <a:endParaRPr lang="en-US" sz="28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grpSp>
        <p:sp>
          <p:nvSpPr>
            <p:cNvPr id="19" name="Rounded Rectangle 18">
              <a:extLst>
                <a:ext uri="{FF2B5EF4-FFF2-40B4-BE49-F238E27FC236}">
                  <a16:creationId xmlns:a16="http://schemas.microsoft.com/office/drawing/2014/main" xmlns="" id="{E1A8796B-21AB-45ED-9039-A6FE4B93E62F}"/>
                </a:ext>
              </a:extLst>
            </p:cNvPr>
            <p:cNvSpPr/>
            <p:nvPr/>
          </p:nvSpPr>
          <p:spPr>
            <a:xfrm>
              <a:off x="6439191" y="2712984"/>
              <a:ext cx="3254558" cy="1445272"/>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lnSpc>
                  <a:spcPct val="107000"/>
                </a:lnSpc>
                <a:spcAft>
                  <a:spcPts val="800"/>
                </a:spcAft>
              </a:pPr>
              <a:r>
                <a:rPr lang="ar-BH" sz="2800" b="1" dirty="0">
                  <a:solidFill>
                    <a:srgbClr val="000000"/>
                  </a:solidFill>
                  <a:effectLst/>
                  <a:ea typeface="Calibri" panose="020F0502020204030204" pitchFamily="34" charset="0"/>
                  <a:cs typeface="Arial" panose="020B0604020202020204" pitchFamily="34" charset="0"/>
                </a:rPr>
                <a:t>الشّخْصِيَّاتُ الرَّئيسَةُ:</a:t>
              </a:r>
            </a:p>
            <a:p>
              <a:pPr algn="ctr" rtl="1">
                <a:lnSpc>
                  <a:spcPct val="107000"/>
                </a:lnSpc>
                <a:spcAft>
                  <a:spcPts val="800"/>
                </a:spcAft>
              </a:pPr>
              <a:endParaRPr lang="en-US" sz="2800" dirty="0">
                <a:effectLst/>
                <a:ea typeface="Calibri" panose="020F0502020204030204" pitchFamily="34" charset="0"/>
                <a:cs typeface="Arial" panose="020B0604020202020204" pitchFamily="34" charset="0"/>
              </a:endParaRPr>
            </a:p>
            <a:p>
              <a:pPr algn="ctr" rtl="1">
                <a:lnSpc>
                  <a:spcPct val="107000"/>
                </a:lnSpc>
                <a:spcAft>
                  <a:spcPts val="800"/>
                </a:spcAft>
              </a:pPr>
              <a:r>
                <a:rPr lang="en-US" sz="1100" dirty="0">
                  <a:effectLst/>
                  <a:ea typeface="Calibri" panose="020F0502020204030204" pitchFamily="34" charset="0"/>
                  <a:cs typeface="Arial" panose="020B0604020202020204" pitchFamily="34" charset="0"/>
                </a:rPr>
                <a:t> </a:t>
              </a:r>
            </a:p>
          </p:txBody>
        </p:sp>
      </p:grpSp>
      <p:sp>
        <p:nvSpPr>
          <p:cNvPr id="32" name="TextBox 31"/>
          <p:cNvSpPr txBox="1"/>
          <p:nvPr/>
        </p:nvSpPr>
        <p:spPr>
          <a:xfrm>
            <a:off x="3842237" y="3227312"/>
            <a:ext cx="928759" cy="1200329"/>
          </a:xfrm>
          <a:prstGeom prst="rect">
            <a:avLst/>
          </a:prstGeom>
          <a:noFill/>
        </p:spPr>
        <p:txBody>
          <a:bodyPr wrap="square" rtlCol="1">
            <a:spAutoFit/>
          </a:bodyPr>
          <a:lstStyle/>
          <a:p>
            <a:pPr algn="ctr"/>
            <a:r>
              <a:rPr lang="ar-BH" sz="2400" b="1" dirty="0">
                <a:solidFill>
                  <a:srgbClr val="FF0000"/>
                </a:solidFill>
              </a:rPr>
              <a:t>الْبَلابِلُ</a:t>
            </a:r>
          </a:p>
          <a:p>
            <a:pPr algn="ctr"/>
            <a:r>
              <a:rPr lang="ar-BH" sz="2400" b="1" dirty="0">
                <a:solidFill>
                  <a:srgbClr val="FF0000"/>
                </a:solidFill>
              </a:rPr>
              <a:t>الْكَناري</a:t>
            </a:r>
          </a:p>
          <a:p>
            <a:pPr algn="ctr"/>
            <a:r>
              <a:rPr lang="ar-BH" sz="2400" b="1" dirty="0">
                <a:solidFill>
                  <a:srgbClr val="FF0000"/>
                </a:solidFill>
              </a:rPr>
              <a:t>الْقِطُ</a:t>
            </a:r>
            <a:endParaRPr lang="en-US" sz="2400" b="1" dirty="0">
              <a:solidFill>
                <a:srgbClr val="FF0000"/>
              </a:solidFill>
            </a:endParaRPr>
          </a:p>
        </p:txBody>
      </p:sp>
      <p:sp>
        <p:nvSpPr>
          <p:cNvPr id="20" name="TextBox 19">
            <a:extLst>
              <a:ext uri="{FF2B5EF4-FFF2-40B4-BE49-F238E27FC236}">
                <a16:creationId xmlns:a16="http://schemas.microsoft.com/office/drawing/2014/main" xmlns="" id="{1A1BFE7E-684B-4FF6-B1EA-ACF172D41EAE}"/>
              </a:ext>
            </a:extLst>
          </p:cNvPr>
          <p:cNvSpPr txBox="1"/>
          <p:nvPr/>
        </p:nvSpPr>
        <p:spPr>
          <a:xfrm>
            <a:off x="9164646" y="1808896"/>
            <a:ext cx="1030137" cy="464505"/>
          </a:xfrm>
          <a:prstGeom prst="rect">
            <a:avLst/>
          </a:prstGeom>
          <a:noFill/>
        </p:spPr>
        <p:txBody>
          <a:bodyPr wrap="square" rtlCol="1">
            <a:spAutoFit/>
          </a:bodyPr>
          <a:lstStyle/>
          <a:p>
            <a:r>
              <a:rPr lang="ar-BH" sz="2400" b="1" dirty="0">
                <a:solidFill>
                  <a:srgbClr val="FF0000"/>
                </a:solidFill>
              </a:rPr>
              <a:t>الْجَزيرَةُ</a:t>
            </a:r>
            <a:endParaRPr lang="en-US" sz="2400" b="1" dirty="0">
              <a:solidFill>
                <a:srgbClr val="FF0000"/>
              </a:solidFill>
            </a:endParaRPr>
          </a:p>
        </p:txBody>
      </p:sp>
      <p:sp>
        <p:nvSpPr>
          <p:cNvPr id="21" name="TextBox 20">
            <a:extLst>
              <a:ext uri="{FF2B5EF4-FFF2-40B4-BE49-F238E27FC236}">
                <a16:creationId xmlns:a16="http://schemas.microsoft.com/office/drawing/2014/main" xmlns="" id="{C5CB3F4C-F692-49C9-ACEA-7316AFCBCCD0}"/>
              </a:ext>
            </a:extLst>
          </p:cNvPr>
          <p:cNvSpPr txBox="1"/>
          <p:nvPr/>
        </p:nvSpPr>
        <p:spPr>
          <a:xfrm>
            <a:off x="7772379" y="3188983"/>
            <a:ext cx="1095407" cy="1200329"/>
          </a:xfrm>
          <a:prstGeom prst="rect">
            <a:avLst/>
          </a:prstGeom>
          <a:noFill/>
        </p:spPr>
        <p:txBody>
          <a:bodyPr wrap="square" rtlCol="1">
            <a:spAutoFit/>
          </a:bodyPr>
          <a:lstStyle/>
          <a:p>
            <a:pPr algn="ctr"/>
            <a:r>
              <a:rPr lang="ar-BH" sz="2400" b="1" dirty="0">
                <a:solidFill>
                  <a:srgbClr val="FF0000"/>
                </a:solidFill>
              </a:rPr>
              <a:t>النَّسْرُ</a:t>
            </a:r>
          </a:p>
          <a:p>
            <a:pPr algn="ctr"/>
            <a:r>
              <a:rPr lang="ar-BH" sz="2400" b="1" dirty="0">
                <a:solidFill>
                  <a:srgbClr val="FF0000"/>
                </a:solidFill>
              </a:rPr>
              <a:t>الْعَصافيرُ</a:t>
            </a:r>
          </a:p>
          <a:p>
            <a:endParaRPr lang="en-US" sz="2400" b="1" dirty="0">
              <a:solidFill>
                <a:srgbClr val="FF0000"/>
              </a:solidFill>
            </a:endParaRPr>
          </a:p>
        </p:txBody>
      </p:sp>
      <p:sp>
        <p:nvSpPr>
          <p:cNvPr id="22" name="TextBox 21">
            <a:extLst>
              <a:ext uri="{FF2B5EF4-FFF2-40B4-BE49-F238E27FC236}">
                <a16:creationId xmlns:a16="http://schemas.microsoft.com/office/drawing/2014/main" xmlns="" id="{25BD0019-665F-4B2C-BAC6-F62E8287FDCB}"/>
              </a:ext>
            </a:extLst>
          </p:cNvPr>
          <p:cNvSpPr txBox="1"/>
          <p:nvPr/>
        </p:nvSpPr>
        <p:spPr>
          <a:xfrm>
            <a:off x="3054228" y="1811736"/>
            <a:ext cx="928759" cy="461665"/>
          </a:xfrm>
          <a:prstGeom prst="rect">
            <a:avLst/>
          </a:prstGeom>
          <a:noFill/>
        </p:spPr>
        <p:txBody>
          <a:bodyPr wrap="square" rtlCol="1">
            <a:spAutoFit/>
          </a:bodyPr>
          <a:lstStyle/>
          <a:p>
            <a:r>
              <a:rPr lang="ar-BH" sz="2400" b="1" dirty="0">
                <a:solidFill>
                  <a:srgbClr val="FF0000"/>
                </a:solidFill>
              </a:rPr>
              <a:t>الصَّباحُ</a:t>
            </a:r>
          </a:p>
        </p:txBody>
      </p:sp>
      <p:sp>
        <p:nvSpPr>
          <p:cNvPr id="23" name="TextBox 22">
            <a:extLst>
              <a:ext uri="{FF2B5EF4-FFF2-40B4-BE49-F238E27FC236}">
                <a16:creationId xmlns:a16="http://schemas.microsoft.com/office/drawing/2014/main" xmlns="" id="{083CF09E-3EF2-4AED-A36E-0A9D646659E6}"/>
              </a:ext>
            </a:extLst>
          </p:cNvPr>
          <p:cNvSpPr txBox="1"/>
          <p:nvPr/>
        </p:nvSpPr>
        <p:spPr>
          <a:xfrm>
            <a:off x="5666060" y="1773407"/>
            <a:ext cx="2273673" cy="461665"/>
          </a:xfrm>
          <a:prstGeom prst="rect">
            <a:avLst/>
          </a:prstGeom>
          <a:noFill/>
        </p:spPr>
        <p:txBody>
          <a:bodyPr wrap="square" rtlCol="1">
            <a:spAutoFit/>
          </a:bodyPr>
          <a:lstStyle/>
          <a:p>
            <a:r>
              <a:rPr lang="ar-BH" sz="2400" b="1" dirty="0">
                <a:solidFill>
                  <a:srgbClr val="FF0000"/>
                </a:solidFill>
              </a:rPr>
              <a:t>يَوْمُ الْفَرَحِ الْعَظيمِ</a:t>
            </a:r>
            <a:endParaRPr lang="en-US" sz="2400" b="1" dirty="0">
              <a:solidFill>
                <a:srgbClr val="FF0000"/>
              </a:solidFill>
            </a:endParaRPr>
          </a:p>
        </p:txBody>
      </p:sp>
      <p:sp>
        <p:nvSpPr>
          <p:cNvPr id="25" name="TextBox 24">
            <a:extLst>
              <a:ext uri="{FF2B5EF4-FFF2-40B4-BE49-F238E27FC236}">
                <a16:creationId xmlns:a16="http://schemas.microsoft.com/office/drawing/2014/main" xmlns="" id="{463FCA82-3F9D-41A5-96FA-2DA513C6B561}"/>
              </a:ext>
            </a:extLst>
          </p:cNvPr>
          <p:cNvSpPr txBox="1"/>
          <p:nvPr/>
        </p:nvSpPr>
        <p:spPr>
          <a:xfrm>
            <a:off x="2671455" y="5162065"/>
            <a:ext cx="2994605" cy="461665"/>
          </a:xfrm>
          <a:prstGeom prst="rect">
            <a:avLst/>
          </a:prstGeom>
          <a:noFill/>
        </p:spPr>
        <p:txBody>
          <a:bodyPr wrap="square" rtlCol="1">
            <a:spAutoFit/>
          </a:bodyPr>
          <a:lstStyle/>
          <a:p>
            <a:r>
              <a:rPr lang="ar-BH" sz="2400" b="1" dirty="0">
                <a:solidFill>
                  <a:srgbClr val="FF0000"/>
                </a:solidFill>
              </a:rPr>
              <a:t>التَّعاوُنُ لِلتَصَدي لِظُلْمِ النَّسْرِ</a:t>
            </a:r>
          </a:p>
        </p:txBody>
      </p:sp>
      <p:sp>
        <p:nvSpPr>
          <p:cNvPr id="26" name="TextBox 25">
            <a:extLst>
              <a:ext uri="{FF2B5EF4-FFF2-40B4-BE49-F238E27FC236}">
                <a16:creationId xmlns:a16="http://schemas.microsoft.com/office/drawing/2014/main" xmlns="" id="{7DE143DA-E693-42B6-AFA3-BC74BFBAFD94}"/>
              </a:ext>
            </a:extLst>
          </p:cNvPr>
          <p:cNvSpPr txBox="1"/>
          <p:nvPr/>
        </p:nvSpPr>
        <p:spPr>
          <a:xfrm>
            <a:off x="7408127" y="5152229"/>
            <a:ext cx="2539235" cy="461665"/>
          </a:xfrm>
          <a:prstGeom prst="rect">
            <a:avLst/>
          </a:prstGeom>
          <a:noFill/>
        </p:spPr>
        <p:txBody>
          <a:bodyPr wrap="square" rtlCol="1">
            <a:spAutoFit/>
          </a:bodyPr>
          <a:lstStyle/>
          <a:p>
            <a:r>
              <a:rPr lang="ar-BH" sz="2400" b="1" dirty="0">
                <a:solidFill>
                  <a:srgbClr val="FF0000"/>
                </a:solidFill>
              </a:rPr>
              <a:t>عَدَمُ التَّحْليقِ في الْفَضاءِ</a:t>
            </a:r>
          </a:p>
        </p:txBody>
      </p:sp>
      <p:pic>
        <p:nvPicPr>
          <p:cNvPr id="2" name="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69551" y="6032500"/>
            <a:ext cx="609600" cy="609600"/>
          </a:xfrm>
          <a:prstGeom prst="rect">
            <a:avLst/>
          </a:prstGeom>
        </p:spPr>
      </p:pic>
    </p:spTree>
    <p:extLst>
      <p:ext uri="{BB962C8B-B14F-4D97-AF65-F5344CB8AC3E}">
        <p14:creationId xmlns:p14="http://schemas.microsoft.com/office/powerpoint/2010/main" val="396523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80">
                                          <p:stCondLst>
                                            <p:cond delay="0"/>
                                          </p:stCondLst>
                                        </p:cTn>
                                        <p:tgtEl>
                                          <p:spTgt spid="23"/>
                                        </p:tgtEl>
                                      </p:cBhvr>
                                    </p:animEffect>
                                    <p:anim calcmode="lin" valueType="num">
                                      <p:cBhvr>
                                        <p:cTn id="1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3" dur="26">
                                          <p:stCondLst>
                                            <p:cond delay="650"/>
                                          </p:stCondLst>
                                        </p:cTn>
                                        <p:tgtEl>
                                          <p:spTgt spid="23"/>
                                        </p:tgtEl>
                                      </p:cBhvr>
                                      <p:to x="100000" y="60000"/>
                                    </p:animScale>
                                    <p:animScale>
                                      <p:cBhvr>
                                        <p:cTn id="24" dur="166" decel="50000">
                                          <p:stCondLst>
                                            <p:cond delay="676"/>
                                          </p:stCondLst>
                                        </p:cTn>
                                        <p:tgtEl>
                                          <p:spTgt spid="23"/>
                                        </p:tgtEl>
                                      </p:cBhvr>
                                      <p:to x="100000" y="100000"/>
                                    </p:animScale>
                                    <p:animScale>
                                      <p:cBhvr>
                                        <p:cTn id="25" dur="26">
                                          <p:stCondLst>
                                            <p:cond delay="1312"/>
                                          </p:stCondLst>
                                        </p:cTn>
                                        <p:tgtEl>
                                          <p:spTgt spid="23"/>
                                        </p:tgtEl>
                                      </p:cBhvr>
                                      <p:to x="100000" y="80000"/>
                                    </p:animScale>
                                    <p:animScale>
                                      <p:cBhvr>
                                        <p:cTn id="26" dur="166" decel="50000">
                                          <p:stCondLst>
                                            <p:cond delay="1338"/>
                                          </p:stCondLst>
                                        </p:cTn>
                                        <p:tgtEl>
                                          <p:spTgt spid="23"/>
                                        </p:tgtEl>
                                      </p:cBhvr>
                                      <p:to x="100000" y="100000"/>
                                    </p:animScale>
                                    <p:animScale>
                                      <p:cBhvr>
                                        <p:cTn id="27" dur="26">
                                          <p:stCondLst>
                                            <p:cond delay="1642"/>
                                          </p:stCondLst>
                                        </p:cTn>
                                        <p:tgtEl>
                                          <p:spTgt spid="23"/>
                                        </p:tgtEl>
                                      </p:cBhvr>
                                      <p:to x="100000" y="90000"/>
                                    </p:animScale>
                                    <p:animScale>
                                      <p:cBhvr>
                                        <p:cTn id="28" dur="166" decel="50000">
                                          <p:stCondLst>
                                            <p:cond delay="1668"/>
                                          </p:stCondLst>
                                        </p:cTn>
                                        <p:tgtEl>
                                          <p:spTgt spid="23"/>
                                        </p:tgtEl>
                                      </p:cBhvr>
                                      <p:to x="100000" y="100000"/>
                                    </p:animScale>
                                    <p:animScale>
                                      <p:cBhvr>
                                        <p:cTn id="29" dur="26">
                                          <p:stCondLst>
                                            <p:cond delay="1808"/>
                                          </p:stCondLst>
                                        </p:cTn>
                                        <p:tgtEl>
                                          <p:spTgt spid="23"/>
                                        </p:tgtEl>
                                      </p:cBhvr>
                                      <p:to x="100000" y="95000"/>
                                    </p:animScale>
                                    <p:animScale>
                                      <p:cBhvr>
                                        <p:cTn id="30" dur="166" decel="50000">
                                          <p:stCondLst>
                                            <p:cond delay="1834"/>
                                          </p:stCondLst>
                                        </p:cTn>
                                        <p:tgtEl>
                                          <p:spTgt spid="2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80">
                                          <p:stCondLst>
                                            <p:cond delay="0"/>
                                          </p:stCondLst>
                                        </p:cTn>
                                        <p:tgtEl>
                                          <p:spTgt spid="20"/>
                                        </p:tgtEl>
                                      </p:cBhvr>
                                    </p:animEffect>
                                    <p:anim calcmode="lin" valueType="num">
                                      <p:cBhvr>
                                        <p:cTn id="3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1" dur="26">
                                          <p:stCondLst>
                                            <p:cond delay="650"/>
                                          </p:stCondLst>
                                        </p:cTn>
                                        <p:tgtEl>
                                          <p:spTgt spid="20"/>
                                        </p:tgtEl>
                                      </p:cBhvr>
                                      <p:to x="100000" y="60000"/>
                                    </p:animScale>
                                    <p:animScale>
                                      <p:cBhvr>
                                        <p:cTn id="42" dur="166" decel="50000">
                                          <p:stCondLst>
                                            <p:cond delay="676"/>
                                          </p:stCondLst>
                                        </p:cTn>
                                        <p:tgtEl>
                                          <p:spTgt spid="20"/>
                                        </p:tgtEl>
                                      </p:cBhvr>
                                      <p:to x="100000" y="100000"/>
                                    </p:animScale>
                                    <p:animScale>
                                      <p:cBhvr>
                                        <p:cTn id="43" dur="26">
                                          <p:stCondLst>
                                            <p:cond delay="1312"/>
                                          </p:stCondLst>
                                        </p:cTn>
                                        <p:tgtEl>
                                          <p:spTgt spid="20"/>
                                        </p:tgtEl>
                                      </p:cBhvr>
                                      <p:to x="100000" y="80000"/>
                                    </p:animScale>
                                    <p:animScale>
                                      <p:cBhvr>
                                        <p:cTn id="44" dur="166" decel="50000">
                                          <p:stCondLst>
                                            <p:cond delay="1338"/>
                                          </p:stCondLst>
                                        </p:cTn>
                                        <p:tgtEl>
                                          <p:spTgt spid="20"/>
                                        </p:tgtEl>
                                      </p:cBhvr>
                                      <p:to x="100000" y="100000"/>
                                    </p:animScale>
                                    <p:animScale>
                                      <p:cBhvr>
                                        <p:cTn id="45" dur="26">
                                          <p:stCondLst>
                                            <p:cond delay="1642"/>
                                          </p:stCondLst>
                                        </p:cTn>
                                        <p:tgtEl>
                                          <p:spTgt spid="20"/>
                                        </p:tgtEl>
                                      </p:cBhvr>
                                      <p:to x="100000" y="90000"/>
                                    </p:animScale>
                                    <p:animScale>
                                      <p:cBhvr>
                                        <p:cTn id="46" dur="166" decel="50000">
                                          <p:stCondLst>
                                            <p:cond delay="1668"/>
                                          </p:stCondLst>
                                        </p:cTn>
                                        <p:tgtEl>
                                          <p:spTgt spid="20"/>
                                        </p:tgtEl>
                                      </p:cBhvr>
                                      <p:to x="100000" y="100000"/>
                                    </p:animScale>
                                    <p:animScale>
                                      <p:cBhvr>
                                        <p:cTn id="47" dur="26">
                                          <p:stCondLst>
                                            <p:cond delay="1808"/>
                                          </p:stCondLst>
                                        </p:cTn>
                                        <p:tgtEl>
                                          <p:spTgt spid="20"/>
                                        </p:tgtEl>
                                      </p:cBhvr>
                                      <p:to x="100000" y="95000"/>
                                    </p:animScale>
                                    <p:animScale>
                                      <p:cBhvr>
                                        <p:cTn id="48" dur="166" decel="50000">
                                          <p:stCondLst>
                                            <p:cond delay="1834"/>
                                          </p:stCondLst>
                                        </p:cTn>
                                        <p:tgtEl>
                                          <p:spTgt spid="20"/>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80">
                                          <p:stCondLst>
                                            <p:cond delay="0"/>
                                          </p:stCondLst>
                                        </p:cTn>
                                        <p:tgtEl>
                                          <p:spTgt spid="22"/>
                                        </p:tgtEl>
                                      </p:cBhvr>
                                    </p:animEffect>
                                    <p:anim calcmode="lin" valueType="num">
                                      <p:cBhvr>
                                        <p:cTn id="5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9" dur="26">
                                          <p:stCondLst>
                                            <p:cond delay="650"/>
                                          </p:stCondLst>
                                        </p:cTn>
                                        <p:tgtEl>
                                          <p:spTgt spid="22"/>
                                        </p:tgtEl>
                                      </p:cBhvr>
                                      <p:to x="100000" y="60000"/>
                                    </p:animScale>
                                    <p:animScale>
                                      <p:cBhvr>
                                        <p:cTn id="60" dur="166" decel="50000">
                                          <p:stCondLst>
                                            <p:cond delay="676"/>
                                          </p:stCondLst>
                                        </p:cTn>
                                        <p:tgtEl>
                                          <p:spTgt spid="22"/>
                                        </p:tgtEl>
                                      </p:cBhvr>
                                      <p:to x="100000" y="100000"/>
                                    </p:animScale>
                                    <p:animScale>
                                      <p:cBhvr>
                                        <p:cTn id="61" dur="26">
                                          <p:stCondLst>
                                            <p:cond delay="1312"/>
                                          </p:stCondLst>
                                        </p:cTn>
                                        <p:tgtEl>
                                          <p:spTgt spid="22"/>
                                        </p:tgtEl>
                                      </p:cBhvr>
                                      <p:to x="100000" y="80000"/>
                                    </p:animScale>
                                    <p:animScale>
                                      <p:cBhvr>
                                        <p:cTn id="62" dur="166" decel="50000">
                                          <p:stCondLst>
                                            <p:cond delay="1338"/>
                                          </p:stCondLst>
                                        </p:cTn>
                                        <p:tgtEl>
                                          <p:spTgt spid="22"/>
                                        </p:tgtEl>
                                      </p:cBhvr>
                                      <p:to x="100000" y="100000"/>
                                    </p:animScale>
                                    <p:animScale>
                                      <p:cBhvr>
                                        <p:cTn id="63" dur="26">
                                          <p:stCondLst>
                                            <p:cond delay="1642"/>
                                          </p:stCondLst>
                                        </p:cTn>
                                        <p:tgtEl>
                                          <p:spTgt spid="22"/>
                                        </p:tgtEl>
                                      </p:cBhvr>
                                      <p:to x="100000" y="90000"/>
                                    </p:animScale>
                                    <p:animScale>
                                      <p:cBhvr>
                                        <p:cTn id="64" dur="166" decel="50000">
                                          <p:stCondLst>
                                            <p:cond delay="1668"/>
                                          </p:stCondLst>
                                        </p:cTn>
                                        <p:tgtEl>
                                          <p:spTgt spid="22"/>
                                        </p:tgtEl>
                                      </p:cBhvr>
                                      <p:to x="100000" y="100000"/>
                                    </p:animScale>
                                    <p:animScale>
                                      <p:cBhvr>
                                        <p:cTn id="65" dur="26">
                                          <p:stCondLst>
                                            <p:cond delay="1808"/>
                                          </p:stCondLst>
                                        </p:cTn>
                                        <p:tgtEl>
                                          <p:spTgt spid="22"/>
                                        </p:tgtEl>
                                      </p:cBhvr>
                                      <p:to x="100000" y="95000"/>
                                    </p:animScale>
                                    <p:animScale>
                                      <p:cBhvr>
                                        <p:cTn id="66" dur="166" decel="50000">
                                          <p:stCondLst>
                                            <p:cond delay="1834"/>
                                          </p:stCondLst>
                                        </p:cTn>
                                        <p:tgtEl>
                                          <p:spTgt spid="2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80">
                                          <p:stCondLst>
                                            <p:cond delay="0"/>
                                          </p:stCondLst>
                                        </p:cTn>
                                        <p:tgtEl>
                                          <p:spTgt spid="21"/>
                                        </p:tgtEl>
                                      </p:cBhvr>
                                    </p:animEffect>
                                    <p:anim calcmode="lin" valueType="num">
                                      <p:cBhvr>
                                        <p:cTn id="7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gtEl>
                                      </p:cBhvr>
                                      <p:to x="100000" y="60000"/>
                                    </p:animScale>
                                    <p:animScale>
                                      <p:cBhvr>
                                        <p:cTn id="78" dur="166" decel="50000">
                                          <p:stCondLst>
                                            <p:cond delay="676"/>
                                          </p:stCondLst>
                                        </p:cTn>
                                        <p:tgtEl>
                                          <p:spTgt spid="21"/>
                                        </p:tgtEl>
                                      </p:cBhvr>
                                      <p:to x="100000" y="100000"/>
                                    </p:animScale>
                                    <p:animScale>
                                      <p:cBhvr>
                                        <p:cTn id="79" dur="26">
                                          <p:stCondLst>
                                            <p:cond delay="1312"/>
                                          </p:stCondLst>
                                        </p:cTn>
                                        <p:tgtEl>
                                          <p:spTgt spid="21"/>
                                        </p:tgtEl>
                                      </p:cBhvr>
                                      <p:to x="100000" y="80000"/>
                                    </p:animScale>
                                    <p:animScale>
                                      <p:cBhvr>
                                        <p:cTn id="80" dur="166" decel="50000">
                                          <p:stCondLst>
                                            <p:cond delay="1338"/>
                                          </p:stCondLst>
                                        </p:cTn>
                                        <p:tgtEl>
                                          <p:spTgt spid="21"/>
                                        </p:tgtEl>
                                      </p:cBhvr>
                                      <p:to x="100000" y="100000"/>
                                    </p:animScale>
                                    <p:animScale>
                                      <p:cBhvr>
                                        <p:cTn id="81" dur="26">
                                          <p:stCondLst>
                                            <p:cond delay="1642"/>
                                          </p:stCondLst>
                                        </p:cTn>
                                        <p:tgtEl>
                                          <p:spTgt spid="21"/>
                                        </p:tgtEl>
                                      </p:cBhvr>
                                      <p:to x="100000" y="90000"/>
                                    </p:animScale>
                                    <p:animScale>
                                      <p:cBhvr>
                                        <p:cTn id="82" dur="166" decel="50000">
                                          <p:stCondLst>
                                            <p:cond delay="1668"/>
                                          </p:stCondLst>
                                        </p:cTn>
                                        <p:tgtEl>
                                          <p:spTgt spid="21"/>
                                        </p:tgtEl>
                                      </p:cBhvr>
                                      <p:to x="100000" y="100000"/>
                                    </p:animScale>
                                    <p:animScale>
                                      <p:cBhvr>
                                        <p:cTn id="83" dur="26">
                                          <p:stCondLst>
                                            <p:cond delay="1808"/>
                                          </p:stCondLst>
                                        </p:cTn>
                                        <p:tgtEl>
                                          <p:spTgt spid="21"/>
                                        </p:tgtEl>
                                      </p:cBhvr>
                                      <p:to x="100000" y="95000"/>
                                    </p:animScale>
                                    <p:animScale>
                                      <p:cBhvr>
                                        <p:cTn id="84" dur="166" decel="50000">
                                          <p:stCondLst>
                                            <p:cond delay="1834"/>
                                          </p:stCondLst>
                                        </p:cTn>
                                        <p:tgtEl>
                                          <p:spTgt spid="21"/>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80">
                                          <p:stCondLst>
                                            <p:cond delay="0"/>
                                          </p:stCondLst>
                                        </p:cTn>
                                        <p:tgtEl>
                                          <p:spTgt spid="32"/>
                                        </p:tgtEl>
                                      </p:cBhvr>
                                    </p:animEffect>
                                    <p:anim calcmode="lin" valueType="num">
                                      <p:cBhvr>
                                        <p:cTn id="9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95" dur="26">
                                          <p:stCondLst>
                                            <p:cond delay="650"/>
                                          </p:stCondLst>
                                        </p:cTn>
                                        <p:tgtEl>
                                          <p:spTgt spid="32"/>
                                        </p:tgtEl>
                                      </p:cBhvr>
                                      <p:to x="100000" y="60000"/>
                                    </p:animScale>
                                    <p:animScale>
                                      <p:cBhvr>
                                        <p:cTn id="96" dur="166" decel="50000">
                                          <p:stCondLst>
                                            <p:cond delay="676"/>
                                          </p:stCondLst>
                                        </p:cTn>
                                        <p:tgtEl>
                                          <p:spTgt spid="32"/>
                                        </p:tgtEl>
                                      </p:cBhvr>
                                      <p:to x="100000" y="100000"/>
                                    </p:animScale>
                                    <p:animScale>
                                      <p:cBhvr>
                                        <p:cTn id="97" dur="26">
                                          <p:stCondLst>
                                            <p:cond delay="1312"/>
                                          </p:stCondLst>
                                        </p:cTn>
                                        <p:tgtEl>
                                          <p:spTgt spid="32"/>
                                        </p:tgtEl>
                                      </p:cBhvr>
                                      <p:to x="100000" y="80000"/>
                                    </p:animScale>
                                    <p:animScale>
                                      <p:cBhvr>
                                        <p:cTn id="98" dur="166" decel="50000">
                                          <p:stCondLst>
                                            <p:cond delay="1338"/>
                                          </p:stCondLst>
                                        </p:cTn>
                                        <p:tgtEl>
                                          <p:spTgt spid="32"/>
                                        </p:tgtEl>
                                      </p:cBhvr>
                                      <p:to x="100000" y="100000"/>
                                    </p:animScale>
                                    <p:animScale>
                                      <p:cBhvr>
                                        <p:cTn id="99" dur="26">
                                          <p:stCondLst>
                                            <p:cond delay="1642"/>
                                          </p:stCondLst>
                                        </p:cTn>
                                        <p:tgtEl>
                                          <p:spTgt spid="32"/>
                                        </p:tgtEl>
                                      </p:cBhvr>
                                      <p:to x="100000" y="90000"/>
                                    </p:animScale>
                                    <p:animScale>
                                      <p:cBhvr>
                                        <p:cTn id="100" dur="166" decel="50000">
                                          <p:stCondLst>
                                            <p:cond delay="1668"/>
                                          </p:stCondLst>
                                        </p:cTn>
                                        <p:tgtEl>
                                          <p:spTgt spid="32"/>
                                        </p:tgtEl>
                                      </p:cBhvr>
                                      <p:to x="100000" y="100000"/>
                                    </p:animScale>
                                    <p:animScale>
                                      <p:cBhvr>
                                        <p:cTn id="101" dur="26">
                                          <p:stCondLst>
                                            <p:cond delay="1808"/>
                                          </p:stCondLst>
                                        </p:cTn>
                                        <p:tgtEl>
                                          <p:spTgt spid="32"/>
                                        </p:tgtEl>
                                      </p:cBhvr>
                                      <p:to x="100000" y="95000"/>
                                    </p:animScale>
                                    <p:animScale>
                                      <p:cBhvr>
                                        <p:cTn id="102" dur="166" decel="50000">
                                          <p:stCondLst>
                                            <p:cond delay="1834"/>
                                          </p:stCondLst>
                                        </p:cTn>
                                        <p:tgtEl>
                                          <p:spTgt spid="32"/>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80">
                                          <p:stCondLst>
                                            <p:cond delay="0"/>
                                          </p:stCondLst>
                                        </p:cTn>
                                        <p:tgtEl>
                                          <p:spTgt spid="26"/>
                                        </p:tgtEl>
                                      </p:cBhvr>
                                    </p:animEffect>
                                    <p:anim calcmode="lin" valueType="num">
                                      <p:cBhvr>
                                        <p:cTn id="10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13" dur="26">
                                          <p:stCondLst>
                                            <p:cond delay="650"/>
                                          </p:stCondLst>
                                        </p:cTn>
                                        <p:tgtEl>
                                          <p:spTgt spid="26"/>
                                        </p:tgtEl>
                                      </p:cBhvr>
                                      <p:to x="100000" y="60000"/>
                                    </p:animScale>
                                    <p:animScale>
                                      <p:cBhvr>
                                        <p:cTn id="114" dur="166" decel="50000">
                                          <p:stCondLst>
                                            <p:cond delay="676"/>
                                          </p:stCondLst>
                                        </p:cTn>
                                        <p:tgtEl>
                                          <p:spTgt spid="26"/>
                                        </p:tgtEl>
                                      </p:cBhvr>
                                      <p:to x="100000" y="100000"/>
                                    </p:animScale>
                                    <p:animScale>
                                      <p:cBhvr>
                                        <p:cTn id="115" dur="26">
                                          <p:stCondLst>
                                            <p:cond delay="1312"/>
                                          </p:stCondLst>
                                        </p:cTn>
                                        <p:tgtEl>
                                          <p:spTgt spid="26"/>
                                        </p:tgtEl>
                                      </p:cBhvr>
                                      <p:to x="100000" y="80000"/>
                                    </p:animScale>
                                    <p:animScale>
                                      <p:cBhvr>
                                        <p:cTn id="116" dur="166" decel="50000">
                                          <p:stCondLst>
                                            <p:cond delay="1338"/>
                                          </p:stCondLst>
                                        </p:cTn>
                                        <p:tgtEl>
                                          <p:spTgt spid="26"/>
                                        </p:tgtEl>
                                      </p:cBhvr>
                                      <p:to x="100000" y="100000"/>
                                    </p:animScale>
                                    <p:animScale>
                                      <p:cBhvr>
                                        <p:cTn id="117" dur="26">
                                          <p:stCondLst>
                                            <p:cond delay="1642"/>
                                          </p:stCondLst>
                                        </p:cTn>
                                        <p:tgtEl>
                                          <p:spTgt spid="26"/>
                                        </p:tgtEl>
                                      </p:cBhvr>
                                      <p:to x="100000" y="90000"/>
                                    </p:animScale>
                                    <p:animScale>
                                      <p:cBhvr>
                                        <p:cTn id="118" dur="166" decel="50000">
                                          <p:stCondLst>
                                            <p:cond delay="1668"/>
                                          </p:stCondLst>
                                        </p:cTn>
                                        <p:tgtEl>
                                          <p:spTgt spid="26"/>
                                        </p:tgtEl>
                                      </p:cBhvr>
                                      <p:to x="100000" y="100000"/>
                                    </p:animScale>
                                    <p:animScale>
                                      <p:cBhvr>
                                        <p:cTn id="119" dur="26">
                                          <p:stCondLst>
                                            <p:cond delay="1808"/>
                                          </p:stCondLst>
                                        </p:cTn>
                                        <p:tgtEl>
                                          <p:spTgt spid="26"/>
                                        </p:tgtEl>
                                      </p:cBhvr>
                                      <p:to x="100000" y="95000"/>
                                    </p:animScale>
                                    <p:animScale>
                                      <p:cBhvr>
                                        <p:cTn id="120" dur="166" decel="50000">
                                          <p:stCondLst>
                                            <p:cond delay="1834"/>
                                          </p:stCondLst>
                                        </p:cTn>
                                        <p:tgtEl>
                                          <p:spTgt spid="26"/>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grpId="0" nodeType="click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wipe(down)">
                                      <p:cBhvr>
                                        <p:cTn id="125" dur="580">
                                          <p:stCondLst>
                                            <p:cond delay="0"/>
                                          </p:stCondLst>
                                        </p:cTn>
                                        <p:tgtEl>
                                          <p:spTgt spid="25"/>
                                        </p:tgtEl>
                                      </p:cBhvr>
                                    </p:animEffect>
                                    <p:anim calcmode="lin" valueType="num">
                                      <p:cBhvr>
                                        <p:cTn id="12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31" dur="26">
                                          <p:stCondLst>
                                            <p:cond delay="650"/>
                                          </p:stCondLst>
                                        </p:cTn>
                                        <p:tgtEl>
                                          <p:spTgt spid="25"/>
                                        </p:tgtEl>
                                      </p:cBhvr>
                                      <p:to x="100000" y="60000"/>
                                    </p:animScale>
                                    <p:animScale>
                                      <p:cBhvr>
                                        <p:cTn id="132" dur="166" decel="50000">
                                          <p:stCondLst>
                                            <p:cond delay="676"/>
                                          </p:stCondLst>
                                        </p:cTn>
                                        <p:tgtEl>
                                          <p:spTgt spid="25"/>
                                        </p:tgtEl>
                                      </p:cBhvr>
                                      <p:to x="100000" y="100000"/>
                                    </p:animScale>
                                    <p:animScale>
                                      <p:cBhvr>
                                        <p:cTn id="133" dur="26">
                                          <p:stCondLst>
                                            <p:cond delay="1312"/>
                                          </p:stCondLst>
                                        </p:cTn>
                                        <p:tgtEl>
                                          <p:spTgt spid="25"/>
                                        </p:tgtEl>
                                      </p:cBhvr>
                                      <p:to x="100000" y="80000"/>
                                    </p:animScale>
                                    <p:animScale>
                                      <p:cBhvr>
                                        <p:cTn id="134" dur="166" decel="50000">
                                          <p:stCondLst>
                                            <p:cond delay="1338"/>
                                          </p:stCondLst>
                                        </p:cTn>
                                        <p:tgtEl>
                                          <p:spTgt spid="25"/>
                                        </p:tgtEl>
                                      </p:cBhvr>
                                      <p:to x="100000" y="100000"/>
                                    </p:animScale>
                                    <p:animScale>
                                      <p:cBhvr>
                                        <p:cTn id="135" dur="26">
                                          <p:stCondLst>
                                            <p:cond delay="1642"/>
                                          </p:stCondLst>
                                        </p:cTn>
                                        <p:tgtEl>
                                          <p:spTgt spid="25"/>
                                        </p:tgtEl>
                                      </p:cBhvr>
                                      <p:to x="100000" y="90000"/>
                                    </p:animScale>
                                    <p:animScale>
                                      <p:cBhvr>
                                        <p:cTn id="136" dur="166" decel="50000">
                                          <p:stCondLst>
                                            <p:cond delay="1668"/>
                                          </p:stCondLst>
                                        </p:cTn>
                                        <p:tgtEl>
                                          <p:spTgt spid="25"/>
                                        </p:tgtEl>
                                      </p:cBhvr>
                                      <p:to x="100000" y="100000"/>
                                    </p:animScale>
                                    <p:animScale>
                                      <p:cBhvr>
                                        <p:cTn id="137" dur="26">
                                          <p:stCondLst>
                                            <p:cond delay="1808"/>
                                          </p:stCondLst>
                                        </p:cTn>
                                        <p:tgtEl>
                                          <p:spTgt spid="25"/>
                                        </p:tgtEl>
                                      </p:cBhvr>
                                      <p:to x="100000" y="95000"/>
                                    </p:animScale>
                                    <p:animScale>
                                      <p:cBhvr>
                                        <p:cTn id="13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9" fill="hold" display="0">
                  <p:stCondLst>
                    <p:cond delay="indefinite"/>
                  </p:stCondLst>
                  <p:endCondLst>
                    <p:cond evt="onStopAudio" delay="0">
                      <p:tgtEl>
                        <p:sldTgt/>
                      </p:tgtEl>
                    </p:cond>
                  </p:endCondLst>
                </p:cTn>
                <p:tgtEl>
                  <p:spTgt spid="2"/>
                </p:tgtEl>
              </p:cMediaNode>
            </p:audio>
          </p:childTnLst>
        </p:cTn>
      </p:par>
    </p:tnLst>
    <p:bldLst>
      <p:bldP spid="32" grpId="0"/>
      <p:bldP spid="20" grpId="0"/>
      <p:bldP spid="21" grpId="0"/>
      <p:bldP spid="22" grpId="0"/>
      <p:bldP spid="23"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38829" y="105509"/>
            <a:ext cx="7510006" cy="1274971"/>
          </a:xfrm>
          <a:ln>
            <a:solidFill>
              <a:schemeClr val="accent1"/>
            </a:solidFill>
          </a:ln>
        </p:spPr>
        <p:txBody>
          <a:bodyPr>
            <a:normAutofit/>
          </a:bodyPr>
          <a:lstStyle/>
          <a:p>
            <a:r>
              <a:rPr lang="ar-BH" sz="4400" dirty="0"/>
              <a:t>لِنُوَظِفْ الْكَلماتِ الْجَديدَةِ في جُمَلٍ مُفيدَةٍ</a:t>
            </a:r>
            <a:endParaRPr lang="en-US" sz="4400" dirty="0"/>
          </a:p>
        </p:txBody>
      </p:sp>
      <p:sp>
        <p:nvSpPr>
          <p:cNvPr id="3" name="مربع نص 2"/>
          <p:cNvSpPr txBox="1"/>
          <p:nvPr/>
        </p:nvSpPr>
        <p:spPr>
          <a:xfrm>
            <a:off x="924850" y="1658123"/>
            <a:ext cx="8823985"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rtl="1"/>
            <a:r>
              <a:rPr lang="ar-BH" sz="4000" dirty="0"/>
              <a:t>1- </a:t>
            </a:r>
            <a:r>
              <a:rPr lang="ar-BH" sz="4000" dirty="0" smtClean="0"/>
              <a:t>هَرَبَتْ الْقِطَّةُ </a:t>
            </a:r>
            <a:r>
              <a:rPr lang="ar-BH" sz="4000" dirty="0"/>
              <a:t>بَعْدَ سَماعِ صَوتٍ مُزْعِجٍ </a:t>
            </a:r>
            <a:r>
              <a:rPr lang="ar-BH" sz="4000" dirty="0" smtClean="0"/>
              <a:t>وَهي       </a:t>
            </a:r>
            <a:endParaRPr lang="ar-BH" sz="4000" dirty="0"/>
          </a:p>
          <a:p>
            <a:pPr algn="r"/>
            <a:r>
              <a:rPr lang="ar-BH" sz="4000" dirty="0"/>
              <a:t>2- أَطْلَقَ أَحْمَدُ صَوْتَ الْجَرَسِ       بِدْءَ السِّباق.</a:t>
            </a:r>
          </a:p>
          <a:p>
            <a:pPr algn="r"/>
            <a:r>
              <a:rPr lang="ar-BH" sz="4000" dirty="0"/>
              <a:t>3- الأسَدُ حَيَوانُ        .</a:t>
            </a:r>
          </a:p>
          <a:p>
            <a:pPr algn="r" rtl="1"/>
            <a:r>
              <a:rPr lang="ar-BH" sz="4000" dirty="0" smtClean="0"/>
              <a:t>4- انْقَطَعَ </a:t>
            </a:r>
            <a:r>
              <a:rPr lang="ar-BH" sz="4000" dirty="0"/>
              <a:t>التَّيارُ </a:t>
            </a:r>
            <a:r>
              <a:rPr lang="ar-BH" sz="4000" dirty="0" smtClean="0"/>
              <a:t>الْكَهْرَبائي     .</a:t>
            </a:r>
            <a:endParaRPr lang="ar-BH" sz="4000" dirty="0"/>
          </a:p>
        </p:txBody>
      </p:sp>
      <p:grpSp>
        <p:nvGrpSpPr>
          <p:cNvPr id="25" name="Group 24"/>
          <p:cNvGrpSpPr/>
          <p:nvPr/>
        </p:nvGrpSpPr>
        <p:grpSpPr>
          <a:xfrm>
            <a:off x="10122851" y="1658123"/>
            <a:ext cx="1343378" cy="2599346"/>
            <a:chOff x="9979376" y="1007118"/>
            <a:chExt cx="1343378" cy="2599346"/>
          </a:xfrm>
        </p:grpSpPr>
        <p:sp>
          <p:nvSpPr>
            <p:cNvPr id="4" name="TextBox 3"/>
            <p:cNvSpPr txBox="1"/>
            <p:nvPr/>
          </p:nvSpPr>
          <p:spPr>
            <a:xfrm>
              <a:off x="9979377" y="1007118"/>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BH" sz="3600" dirty="0" smtClean="0">
                  <a:solidFill>
                    <a:schemeClr val="tx1"/>
                  </a:solidFill>
                </a:rPr>
                <a:t>مَذْعورةٌ</a:t>
              </a:r>
              <a:endParaRPr lang="en-US" sz="3600" dirty="0">
                <a:solidFill>
                  <a:schemeClr val="tx1"/>
                </a:solidFill>
              </a:endParaRPr>
            </a:p>
          </p:txBody>
        </p:sp>
        <p:sp>
          <p:nvSpPr>
            <p:cNvPr id="13" name="TextBox 12"/>
            <p:cNvSpPr txBox="1"/>
            <p:nvPr/>
          </p:nvSpPr>
          <p:spPr>
            <a:xfrm>
              <a:off x="9979377" y="1658123"/>
              <a:ext cx="1343377"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4000" dirty="0">
                  <a:solidFill>
                    <a:schemeClr val="tx1"/>
                  </a:solidFill>
                </a:rPr>
                <a:t>مُعْلِنًا</a:t>
              </a:r>
            </a:p>
          </p:txBody>
        </p:sp>
        <p:sp>
          <p:nvSpPr>
            <p:cNvPr id="14" name="TextBox 13"/>
            <p:cNvSpPr txBox="1"/>
            <p:nvPr/>
          </p:nvSpPr>
          <p:spPr>
            <a:xfrm>
              <a:off x="9979376" y="2309128"/>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3600" dirty="0">
                  <a:solidFill>
                    <a:schemeClr val="tx1"/>
                  </a:solidFill>
                </a:rPr>
                <a:t>شَرِسٌ</a:t>
              </a:r>
            </a:p>
          </p:txBody>
        </p:sp>
        <p:sp>
          <p:nvSpPr>
            <p:cNvPr id="15" name="TextBox 14"/>
            <p:cNvSpPr txBox="1"/>
            <p:nvPr/>
          </p:nvSpPr>
          <p:spPr>
            <a:xfrm>
              <a:off x="9979376" y="2960133"/>
              <a:ext cx="134337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BH" sz="3600" dirty="0">
                  <a:solidFill>
                    <a:schemeClr val="tx1"/>
                  </a:solidFill>
                </a:rPr>
                <a:t>فَجْأَةً</a:t>
              </a:r>
            </a:p>
          </p:txBody>
        </p:sp>
      </p:grpSp>
      <p:grpSp>
        <p:nvGrpSpPr>
          <p:cNvPr id="8" name="Group 7"/>
          <p:cNvGrpSpPr/>
          <p:nvPr/>
        </p:nvGrpSpPr>
        <p:grpSpPr>
          <a:xfrm>
            <a:off x="1025661" y="1731126"/>
            <a:ext cx="6060233" cy="2526342"/>
            <a:chOff x="917057" y="1698695"/>
            <a:chExt cx="6060233" cy="2526342"/>
          </a:xfrm>
        </p:grpSpPr>
        <p:sp>
          <p:nvSpPr>
            <p:cNvPr id="5" name="مربع نص 4"/>
            <p:cNvSpPr txBox="1"/>
            <p:nvPr/>
          </p:nvSpPr>
          <p:spPr>
            <a:xfrm>
              <a:off x="917057" y="1698695"/>
              <a:ext cx="1427975" cy="646331"/>
            </a:xfrm>
            <a:prstGeom prst="rect">
              <a:avLst/>
            </a:prstGeom>
            <a:noFill/>
          </p:spPr>
          <p:txBody>
            <a:bodyPr wrap="square" rtlCol="0">
              <a:spAutoFit/>
            </a:bodyPr>
            <a:lstStyle/>
            <a:p>
              <a:r>
                <a:rPr lang="ar-BH" sz="3600" dirty="0" smtClean="0">
                  <a:solidFill>
                    <a:srgbClr val="FF0000"/>
                  </a:solidFill>
                </a:rPr>
                <a:t>مَذْعورَةٌ</a:t>
              </a:r>
              <a:endParaRPr lang="en-US" sz="3600" dirty="0">
                <a:solidFill>
                  <a:srgbClr val="FF0000"/>
                </a:solidFill>
              </a:endParaRPr>
            </a:p>
          </p:txBody>
        </p:sp>
        <p:sp>
          <p:nvSpPr>
            <p:cNvPr id="6" name="مربع نص 5"/>
            <p:cNvSpPr txBox="1"/>
            <p:nvPr/>
          </p:nvSpPr>
          <p:spPr>
            <a:xfrm>
              <a:off x="3936230" y="2338252"/>
              <a:ext cx="938668" cy="646331"/>
            </a:xfrm>
            <a:prstGeom prst="rect">
              <a:avLst/>
            </a:prstGeom>
            <a:noFill/>
          </p:spPr>
          <p:txBody>
            <a:bodyPr wrap="square" rtlCol="0">
              <a:spAutoFit/>
            </a:bodyPr>
            <a:lstStyle/>
            <a:p>
              <a:pPr algn="ctr"/>
              <a:r>
                <a:rPr lang="ar-BH" sz="3600" dirty="0">
                  <a:solidFill>
                    <a:srgbClr val="FF0000"/>
                  </a:solidFill>
                </a:rPr>
                <a:t>مُعْلِنًا</a:t>
              </a:r>
            </a:p>
          </p:txBody>
        </p:sp>
        <p:sp>
          <p:nvSpPr>
            <p:cNvPr id="7" name="مربع نص 6"/>
            <p:cNvSpPr txBox="1"/>
            <p:nvPr/>
          </p:nvSpPr>
          <p:spPr>
            <a:xfrm>
              <a:off x="5926412" y="2904618"/>
              <a:ext cx="1050878" cy="646331"/>
            </a:xfrm>
            <a:prstGeom prst="rect">
              <a:avLst/>
            </a:prstGeom>
            <a:noFill/>
          </p:spPr>
          <p:txBody>
            <a:bodyPr wrap="square" rtlCol="0">
              <a:spAutoFit/>
            </a:bodyPr>
            <a:lstStyle/>
            <a:p>
              <a:pPr algn="ctr"/>
              <a:r>
                <a:rPr lang="ar-BH" sz="3600" dirty="0">
                  <a:solidFill>
                    <a:srgbClr val="FF0000"/>
                  </a:solidFill>
                </a:rPr>
                <a:t>شَرِسٌ</a:t>
              </a:r>
            </a:p>
          </p:txBody>
        </p:sp>
        <p:sp>
          <p:nvSpPr>
            <p:cNvPr id="20" name="مربع نص 6"/>
            <p:cNvSpPr txBox="1"/>
            <p:nvPr/>
          </p:nvSpPr>
          <p:spPr>
            <a:xfrm>
              <a:off x="4349459" y="3578706"/>
              <a:ext cx="1050878" cy="646331"/>
            </a:xfrm>
            <a:prstGeom prst="rect">
              <a:avLst/>
            </a:prstGeom>
            <a:noFill/>
          </p:spPr>
          <p:txBody>
            <a:bodyPr wrap="square" rtlCol="0">
              <a:spAutoFit/>
            </a:bodyPr>
            <a:lstStyle/>
            <a:p>
              <a:pPr algn="r" rtl="1"/>
              <a:r>
                <a:rPr lang="ar-BH" sz="3600" dirty="0">
                  <a:solidFill>
                    <a:srgbClr val="FF0000"/>
                  </a:solidFill>
                </a:rPr>
                <a:t>فَجْأَةً</a:t>
              </a:r>
            </a:p>
          </p:txBody>
        </p:sp>
      </p:grpSp>
      <p:sp>
        <p:nvSpPr>
          <p:cNvPr id="16" name="Flowchart: Decision 15">
            <a:extLst>
              <a:ext uri="{FF2B5EF4-FFF2-40B4-BE49-F238E27FC236}">
                <a16:creationId xmlns:a16="http://schemas.microsoft.com/office/drawing/2014/main" xmlns="" id="{47C0CDBB-648A-40FD-9485-8214B5F81BEF}"/>
              </a:ext>
            </a:extLst>
          </p:cNvPr>
          <p:cNvSpPr/>
          <p:nvPr/>
        </p:nvSpPr>
        <p:spPr>
          <a:xfrm>
            <a:off x="231913" y="181045"/>
            <a:ext cx="1722782" cy="1126432"/>
          </a:xfrm>
          <a:prstGeom prst="flowChartDecis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a:t>
            </a:r>
          </a:p>
          <a:p>
            <a:pPr algn="ctr"/>
            <a:r>
              <a:rPr lang="ar-BH" sz="2400" b="1" dirty="0">
                <a:solidFill>
                  <a:schemeClr val="tx1"/>
                </a:solidFill>
              </a:rPr>
              <a:t>1</a:t>
            </a:r>
            <a:endParaRPr lang="en-US" b="1" dirty="0">
              <a:solidFill>
                <a:schemeClr val="tx1"/>
              </a:solidFill>
            </a:endParaRPr>
          </a:p>
        </p:txBody>
      </p:sp>
      <p:pic>
        <p:nvPicPr>
          <p:cNvPr id="9" name="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3704" y="6057900"/>
            <a:ext cx="609600" cy="609600"/>
          </a:xfrm>
          <a:prstGeom prst="rect">
            <a:avLst/>
          </a:prstGeom>
        </p:spPr>
      </p:pic>
    </p:spTree>
    <p:extLst>
      <p:ext uri="{BB962C8B-B14F-4D97-AF65-F5344CB8AC3E}">
        <p14:creationId xmlns:p14="http://schemas.microsoft.com/office/powerpoint/2010/main" val="401534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5" fill="hold" display="0">
                  <p:stCondLst>
                    <p:cond delay="indefinite"/>
                  </p:stCondLst>
                  <p:endCondLst>
                    <p:cond evt="onStopAudio" delay="0">
                      <p:tgtEl>
                        <p:sldTgt/>
                      </p:tgtEl>
                    </p:cond>
                  </p:endCondLst>
                </p:cTn>
                <p:tgtEl>
                  <p:spTgt spid="9"/>
                </p:tgtEl>
              </p:cMediaNode>
            </p:audio>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897A8A86-0E1D-496E-A2EC-4E79C280390A}"/>
              </a:ext>
            </a:extLst>
          </p:cNvPr>
          <p:cNvSpPr/>
          <p:nvPr/>
        </p:nvSpPr>
        <p:spPr>
          <a:xfrm>
            <a:off x="8598661" y="5185976"/>
            <a:ext cx="3217186"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2800" b="1" dirty="0">
                <a:solidFill>
                  <a:prstClr val="black"/>
                </a:solidFill>
              </a:rPr>
              <a:t>يَذْهَبُ خالدٌ </a:t>
            </a:r>
            <a:r>
              <a:rPr lang="ar-BH" sz="2800" b="1" dirty="0">
                <a:solidFill>
                  <a:srgbClr val="FF0000"/>
                </a:solidFill>
              </a:rPr>
              <a:t>إلى</a:t>
            </a:r>
            <a:r>
              <a:rPr lang="ar-BH" sz="2800" b="1" dirty="0">
                <a:solidFill>
                  <a:prstClr val="black"/>
                </a:solidFill>
              </a:rPr>
              <a:t> اْلمَدرَسةِ.</a:t>
            </a:r>
            <a:endParaRPr lang="en-US" sz="2800" b="1" dirty="0">
              <a:solidFill>
                <a:prstClr val="black"/>
              </a:solidFill>
            </a:endParaRPr>
          </a:p>
        </p:txBody>
      </p:sp>
      <p:sp>
        <p:nvSpPr>
          <p:cNvPr id="14" name="Rectangle: Rounded Corners 13">
            <a:extLst>
              <a:ext uri="{FF2B5EF4-FFF2-40B4-BE49-F238E27FC236}">
                <a16:creationId xmlns:a16="http://schemas.microsoft.com/office/drawing/2014/main" xmlns="" id="{1344B863-F0B9-4D66-BF11-21566845FFE1}"/>
              </a:ext>
            </a:extLst>
          </p:cNvPr>
          <p:cNvSpPr/>
          <p:nvPr/>
        </p:nvSpPr>
        <p:spPr>
          <a:xfrm>
            <a:off x="4590226" y="5276505"/>
            <a:ext cx="3347244"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2800" b="1" dirty="0">
                <a:solidFill>
                  <a:prstClr val="black"/>
                </a:solidFill>
              </a:rPr>
              <a:t>الْكِتابُ </a:t>
            </a:r>
            <a:r>
              <a:rPr lang="ar-BH" sz="2800" b="1" dirty="0">
                <a:solidFill>
                  <a:srgbClr val="FF0000"/>
                </a:solidFill>
              </a:rPr>
              <a:t>عَلى</a:t>
            </a:r>
            <a:r>
              <a:rPr lang="ar-BH" sz="2800" b="1" dirty="0">
                <a:solidFill>
                  <a:prstClr val="black"/>
                </a:solidFill>
              </a:rPr>
              <a:t> الطَّاوِلَةِ.</a:t>
            </a:r>
            <a:endParaRPr lang="en-US" sz="2800" b="1" dirty="0">
              <a:solidFill>
                <a:prstClr val="black"/>
              </a:solidFill>
            </a:endParaRPr>
          </a:p>
        </p:txBody>
      </p:sp>
      <p:sp>
        <p:nvSpPr>
          <p:cNvPr id="15" name="Rectangle: Rounded Corners 14">
            <a:extLst>
              <a:ext uri="{FF2B5EF4-FFF2-40B4-BE49-F238E27FC236}">
                <a16:creationId xmlns:a16="http://schemas.microsoft.com/office/drawing/2014/main" xmlns="" id="{98500D79-AF2B-481A-9F28-242A27A62C5D}"/>
              </a:ext>
            </a:extLst>
          </p:cNvPr>
          <p:cNvSpPr/>
          <p:nvPr/>
        </p:nvSpPr>
        <p:spPr>
          <a:xfrm>
            <a:off x="581790" y="5276505"/>
            <a:ext cx="3347244"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2800" b="1" dirty="0">
                <a:solidFill>
                  <a:prstClr val="black"/>
                </a:solidFill>
              </a:rPr>
              <a:t>الْأَطْفالُ </a:t>
            </a:r>
            <a:r>
              <a:rPr lang="ar-BH" sz="2800" b="1" dirty="0">
                <a:solidFill>
                  <a:srgbClr val="FF0000"/>
                </a:solidFill>
              </a:rPr>
              <a:t>في</a:t>
            </a:r>
            <a:r>
              <a:rPr lang="ar-BH" sz="2800" b="1" dirty="0">
                <a:solidFill>
                  <a:prstClr val="black"/>
                </a:solidFill>
              </a:rPr>
              <a:t> الْبَيْتِ.</a:t>
            </a:r>
            <a:endParaRPr lang="en-US" sz="2800" b="1" dirty="0">
              <a:solidFill>
                <a:prstClr val="black"/>
              </a:solidFill>
            </a:endParaRPr>
          </a:p>
        </p:txBody>
      </p:sp>
      <p:sp>
        <p:nvSpPr>
          <p:cNvPr id="16" name="Oval 15">
            <a:extLst>
              <a:ext uri="{FF2B5EF4-FFF2-40B4-BE49-F238E27FC236}">
                <a16:creationId xmlns:a16="http://schemas.microsoft.com/office/drawing/2014/main" xmlns="" id="{D7C6AC92-23E5-4DA9-BA04-7A272C69C96C}"/>
              </a:ext>
            </a:extLst>
          </p:cNvPr>
          <p:cNvSpPr/>
          <p:nvPr/>
        </p:nvSpPr>
        <p:spPr>
          <a:xfrm>
            <a:off x="9487662" y="3481699"/>
            <a:ext cx="1693404"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prstClr val="black"/>
                </a:solidFill>
              </a:rPr>
              <a:t>إِلى </a:t>
            </a:r>
            <a:endParaRPr lang="en-US" sz="4400" b="1" dirty="0">
              <a:solidFill>
                <a:prstClr val="black"/>
              </a:solidFill>
            </a:endParaRPr>
          </a:p>
        </p:txBody>
      </p:sp>
      <p:sp>
        <p:nvSpPr>
          <p:cNvPr id="17" name="Oval 16">
            <a:extLst>
              <a:ext uri="{FF2B5EF4-FFF2-40B4-BE49-F238E27FC236}">
                <a16:creationId xmlns:a16="http://schemas.microsoft.com/office/drawing/2014/main" xmlns="" id="{91A0AB3F-3F24-4698-9054-AB8B1828B0EE}"/>
              </a:ext>
            </a:extLst>
          </p:cNvPr>
          <p:cNvSpPr/>
          <p:nvPr/>
        </p:nvSpPr>
        <p:spPr>
          <a:xfrm>
            <a:off x="5574705" y="3355177"/>
            <a:ext cx="1693405"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prstClr val="black"/>
                </a:solidFill>
              </a:rPr>
              <a:t>عَلى</a:t>
            </a:r>
            <a:endParaRPr lang="en-US" sz="4400" b="1" dirty="0">
              <a:solidFill>
                <a:prstClr val="black"/>
              </a:solidFill>
            </a:endParaRPr>
          </a:p>
        </p:txBody>
      </p:sp>
      <p:sp>
        <p:nvSpPr>
          <p:cNvPr id="19" name="Oval 18">
            <a:extLst>
              <a:ext uri="{FF2B5EF4-FFF2-40B4-BE49-F238E27FC236}">
                <a16:creationId xmlns:a16="http://schemas.microsoft.com/office/drawing/2014/main" xmlns="" id="{CF74D844-A723-4345-AA6A-863CF84BB53E}"/>
              </a:ext>
            </a:extLst>
          </p:cNvPr>
          <p:cNvSpPr/>
          <p:nvPr/>
        </p:nvSpPr>
        <p:spPr>
          <a:xfrm>
            <a:off x="1408710" y="3355177"/>
            <a:ext cx="1693405"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prstClr val="black"/>
                </a:solidFill>
              </a:rPr>
              <a:t>فِي </a:t>
            </a:r>
            <a:endParaRPr lang="en-US" sz="4400" b="1" dirty="0">
              <a:solidFill>
                <a:prstClr val="black"/>
              </a:solidFill>
            </a:endParaRPr>
          </a:p>
        </p:txBody>
      </p:sp>
      <p:pic>
        <p:nvPicPr>
          <p:cNvPr id="11" name="Picture 10">
            <a:extLst>
              <a:ext uri="{FF2B5EF4-FFF2-40B4-BE49-F238E27FC236}">
                <a16:creationId xmlns:a16="http://schemas.microsoft.com/office/drawing/2014/main" xmlns="" id="{E19B9999-ECC8-49D7-9306-F25DD3AFFE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9968"/>
          <a:stretch/>
        </p:blipFill>
        <p:spPr>
          <a:xfrm>
            <a:off x="9046314" y="916706"/>
            <a:ext cx="2576100" cy="2322454"/>
          </a:xfrm>
          <a:prstGeom prst="rect">
            <a:avLst/>
          </a:prstGeom>
        </p:spPr>
      </p:pic>
      <p:pic>
        <p:nvPicPr>
          <p:cNvPr id="22" name="Picture 21">
            <a:extLst>
              <a:ext uri="{FF2B5EF4-FFF2-40B4-BE49-F238E27FC236}">
                <a16:creationId xmlns:a16="http://schemas.microsoft.com/office/drawing/2014/main" xmlns="" id="{9663DF1C-8AAB-407F-B35F-9E18C2D1FF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4650" y="826177"/>
            <a:ext cx="2353514" cy="2412983"/>
          </a:xfrm>
          <a:prstGeom prst="rect">
            <a:avLst/>
          </a:prstGeom>
        </p:spPr>
      </p:pic>
      <p:pic>
        <p:nvPicPr>
          <p:cNvPr id="23" name="Picture 22">
            <a:extLst>
              <a:ext uri="{FF2B5EF4-FFF2-40B4-BE49-F238E27FC236}">
                <a16:creationId xmlns:a16="http://schemas.microsoft.com/office/drawing/2014/main" xmlns="" id="{19533937-E194-4E41-9AAE-ABA8F1F777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0432" y="916706"/>
            <a:ext cx="2626068" cy="2322453"/>
          </a:xfrm>
          <a:prstGeom prst="rect">
            <a:avLst/>
          </a:prstGeom>
        </p:spPr>
      </p:pic>
      <p:sp>
        <p:nvSpPr>
          <p:cNvPr id="2" name="TextBox 1">
            <a:extLst>
              <a:ext uri="{FF2B5EF4-FFF2-40B4-BE49-F238E27FC236}">
                <a16:creationId xmlns:a16="http://schemas.microsoft.com/office/drawing/2014/main" xmlns="" id="{22A8F194-93A5-437F-AEDE-4B09DD1FEE8E}"/>
              </a:ext>
            </a:extLst>
          </p:cNvPr>
          <p:cNvSpPr txBox="1"/>
          <p:nvPr/>
        </p:nvSpPr>
        <p:spPr>
          <a:xfrm>
            <a:off x="4161183" y="229695"/>
            <a:ext cx="4580821" cy="707886"/>
          </a:xfrm>
          <a:prstGeom prst="rect">
            <a:avLst/>
          </a:prstGeom>
          <a:noFill/>
        </p:spPr>
        <p:txBody>
          <a:bodyPr wrap="square" rtlCol="0">
            <a:spAutoFit/>
          </a:bodyPr>
          <a:lstStyle/>
          <a:p>
            <a:pPr algn="r"/>
            <a:r>
              <a:rPr lang="ar-BH" sz="4000" b="1" dirty="0" smtClean="0"/>
              <a:t>أَتَعرَّفُ </a:t>
            </a:r>
            <a:r>
              <a:rPr lang="ar-BH" sz="4000" b="1" dirty="0"/>
              <a:t>عَلى حُروفِ </a:t>
            </a:r>
            <a:r>
              <a:rPr lang="ar-BH" sz="4000" b="1" dirty="0" smtClean="0"/>
              <a:t>الْجرِّ:</a:t>
            </a:r>
            <a:endParaRPr lang="en-US" sz="4000" b="1" dirty="0"/>
          </a:p>
        </p:txBody>
      </p:sp>
      <p:pic>
        <p:nvPicPr>
          <p:cNvPr id="3"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 y="6305290"/>
            <a:ext cx="609600" cy="609600"/>
          </a:xfrm>
          <a:prstGeom prst="rect">
            <a:avLst/>
          </a:prstGeom>
        </p:spPr>
      </p:pic>
    </p:spTree>
    <p:extLst>
      <p:ext uri="{BB962C8B-B14F-4D97-AF65-F5344CB8AC3E}">
        <p14:creationId xmlns:p14="http://schemas.microsoft.com/office/powerpoint/2010/main" val="45968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0" fill="hold" display="0">
                  <p:stCondLst>
                    <p:cond delay="indefinite"/>
                  </p:stCondLst>
                  <p:endCondLst>
                    <p:cond evt="onStopAudio" delay="0">
                      <p:tgtEl>
                        <p:sldTgt/>
                      </p:tgtEl>
                    </p:cond>
                  </p:endCondLst>
                </p:cTn>
                <p:tgtEl>
                  <p:spTgt spid="3"/>
                </p:tgtEl>
              </p:cMediaNode>
            </p:audio>
          </p:childTnLst>
        </p:cTn>
      </p:par>
    </p:tnLst>
    <p:bldLst>
      <p:bldP spid="12" grpId="0" animBg="1"/>
      <p:bldP spid="14" grpId="0" animBg="1"/>
      <p:bldP spid="15"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897A8A86-0E1D-496E-A2EC-4E79C280390A}"/>
              </a:ext>
            </a:extLst>
          </p:cNvPr>
          <p:cNvSpPr/>
          <p:nvPr/>
        </p:nvSpPr>
        <p:spPr>
          <a:xfrm>
            <a:off x="6732104" y="5185976"/>
            <a:ext cx="4051186"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2800" b="1" dirty="0">
                <a:solidFill>
                  <a:prstClr val="black"/>
                </a:solidFill>
              </a:rPr>
              <a:t>يَجْمَعُ مُحْمَدٌ الْكُراتِ </a:t>
            </a:r>
            <a:r>
              <a:rPr lang="ar-BH" sz="2800" b="1" dirty="0">
                <a:solidFill>
                  <a:srgbClr val="FF0000"/>
                </a:solidFill>
              </a:rPr>
              <a:t>مِنْ</a:t>
            </a:r>
            <a:r>
              <a:rPr lang="ar-BH" sz="2800" b="1" dirty="0">
                <a:solidFill>
                  <a:prstClr val="black"/>
                </a:solidFill>
              </a:rPr>
              <a:t> الْأَرضِ.</a:t>
            </a:r>
            <a:endParaRPr lang="en-US" sz="2800" b="1" dirty="0">
              <a:solidFill>
                <a:prstClr val="black"/>
              </a:solidFill>
            </a:endParaRPr>
          </a:p>
        </p:txBody>
      </p:sp>
      <p:sp>
        <p:nvSpPr>
          <p:cNvPr id="15" name="Rectangle: Rounded Corners 14">
            <a:extLst>
              <a:ext uri="{FF2B5EF4-FFF2-40B4-BE49-F238E27FC236}">
                <a16:creationId xmlns:a16="http://schemas.microsoft.com/office/drawing/2014/main" xmlns="" id="{98500D79-AF2B-481A-9F28-242A27A62C5D}"/>
              </a:ext>
            </a:extLst>
          </p:cNvPr>
          <p:cNvSpPr/>
          <p:nvPr/>
        </p:nvSpPr>
        <p:spPr>
          <a:xfrm>
            <a:off x="1408710" y="5185976"/>
            <a:ext cx="4051186" cy="99785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2800" b="1" dirty="0">
                <a:solidFill>
                  <a:prstClr val="black"/>
                </a:solidFill>
              </a:rPr>
              <a:t>يَتَحَدَّثُ أَحمدُ </a:t>
            </a:r>
            <a:r>
              <a:rPr lang="ar-BH" sz="2800" b="1" dirty="0">
                <a:solidFill>
                  <a:srgbClr val="FF0000"/>
                </a:solidFill>
              </a:rPr>
              <a:t>عَنْ</a:t>
            </a:r>
            <a:r>
              <a:rPr lang="ar-BH" sz="2800" b="1" dirty="0">
                <a:solidFill>
                  <a:prstClr val="black"/>
                </a:solidFill>
              </a:rPr>
              <a:t> الْمَدرَسَةِ.</a:t>
            </a:r>
            <a:endParaRPr lang="en-US" sz="2800" b="1" dirty="0">
              <a:solidFill>
                <a:prstClr val="black"/>
              </a:solidFill>
            </a:endParaRPr>
          </a:p>
        </p:txBody>
      </p:sp>
      <p:sp>
        <p:nvSpPr>
          <p:cNvPr id="16" name="Oval 15">
            <a:extLst>
              <a:ext uri="{FF2B5EF4-FFF2-40B4-BE49-F238E27FC236}">
                <a16:creationId xmlns:a16="http://schemas.microsoft.com/office/drawing/2014/main" xmlns="" id="{D7C6AC92-23E5-4DA9-BA04-7A272C69C96C}"/>
              </a:ext>
            </a:extLst>
          </p:cNvPr>
          <p:cNvSpPr/>
          <p:nvPr/>
        </p:nvSpPr>
        <p:spPr>
          <a:xfrm>
            <a:off x="7889712" y="3510205"/>
            <a:ext cx="1693404"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prstClr val="black"/>
                </a:solidFill>
              </a:rPr>
              <a:t>مِنْ </a:t>
            </a:r>
            <a:endParaRPr lang="en-US" sz="4400" b="1" dirty="0">
              <a:solidFill>
                <a:prstClr val="black"/>
              </a:solidFill>
            </a:endParaRPr>
          </a:p>
        </p:txBody>
      </p:sp>
      <p:sp>
        <p:nvSpPr>
          <p:cNvPr id="19" name="Oval 18">
            <a:extLst>
              <a:ext uri="{FF2B5EF4-FFF2-40B4-BE49-F238E27FC236}">
                <a16:creationId xmlns:a16="http://schemas.microsoft.com/office/drawing/2014/main" xmlns="" id="{CF74D844-A723-4345-AA6A-863CF84BB53E}"/>
              </a:ext>
            </a:extLst>
          </p:cNvPr>
          <p:cNvSpPr/>
          <p:nvPr/>
        </p:nvSpPr>
        <p:spPr>
          <a:xfrm>
            <a:off x="2587600" y="3480388"/>
            <a:ext cx="1693405" cy="1219199"/>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ar-BH" sz="4400" b="1" dirty="0">
                <a:solidFill>
                  <a:prstClr val="black"/>
                </a:solidFill>
              </a:rPr>
              <a:t>عَنْ </a:t>
            </a:r>
            <a:endParaRPr lang="en-US" sz="4400" b="1" dirty="0">
              <a:solidFill>
                <a:prstClr val="black"/>
              </a:solidFill>
            </a:endParaRPr>
          </a:p>
        </p:txBody>
      </p:sp>
      <p:pic>
        <p:nvPicPr>
          <p:cNvPr id="11" name="Picture 10">
            <a:extLst>
              <a:ext uri="{FF2B5EF4-FFF2-40B4-BE49-F238E27FC236}">
                <a16:creationId xmlns:a16="http://schemas.microsoft.com/office/drawing/2014/main" xmlns="" id="{0B767BDD-516B-4182-A66D-EB995918E2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7146" y="856533"/>
            <a:ext cx="2569969" cy="2311124"/>
          </a:xfrm>
          <a:prstGeom prst="rect">
            <a:avLst/>
          </a:prstGeom>
        </p:spPr>
      </p:pic>
      <p:pic>
        <p:nvPicPr>
          <p:cNvPr id="21" name="Picture 20">
            <a:extLst>
              <a:ext uri="{FF2B5EF4-FFF2-40B4-BE49-F238E27FC236}">
                <a16:creationId xmlns:a16="http://schemas.microsoft.com/office/drawing/2014/main" xmlns="" id="{5A417AE4-B32D-4D02-941A-2D13DBCF81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4117" r="57482"/>
          <a:stretch/>
        </p:blipFill>
        <p:spPr>
          <a:xfrm>
            <a:off x="7472712" y="913545"/>
            <a:ext cx="2569969" cy="2197100"/>
          </a:xfrm>
          <a:prstGeom prst="rect">
            <a:avLst/>
          </a:prstGeom>
        </p:spPr>
      </p:pic>
      <p:pic>
        <p:nvPicPr>
          <p:cNvPr id="2"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6700" y="6007100"/>
            <a:ext cx="609600" cy="609600"/>
          </a:xfrm>
          <a:prstGeom prst="rect">
            <a:avLst/>
          </a:prstGeom>
        </p:spPr>
      </p:pic>
    </p:spTree>
    <p:extLst>
      <p:ext uri="{BB962C8B-B14F-4D97-AF65-F5344CB8AC3E}">
        <p14:creationId xmlns:p14="http://schemas.microsoft.com/office/powerpoint/2010/main" val="280910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fill="hold" display="0">
                  <p:stCondLst>
                    <p:cond delay="indefinite"/>
                  </p:stCondLst>
                  <p:endCondLst>
                    <p:cond evt="onStopAudio" delay="0">
                      <p:tgtEl>
                        <p:sldTgt/>
                      </p:tgtEl>
                    </p:cond>
                  </p:endCondLst>
                </p:cTn>
                <p:tgtEl>
                  <p:spTgt spid="2"/>
                </p:tgtEl>
              </p:cMediaNode>
            </p:audio>
          </p:childTnLst>
        </p:cTn>
      </p:par>
    </p:tnLst>
    <p:bldLst>
      <p:bldP spid="12" grpId="0" animBg="1"/>
      <p:bldP spid="1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285999" y="755511"/>
            <a:ext cx="9674087" cy="1074405"/>
          </a:xfrm>
        </p:spPr>
        <p:txBody>
          <a:bodyPr>
            <a:normAutofit/>
          </a:bodyPr>
          <a:lstStyle/>
          <a:p>
            <a:pPr algn="ctr"/>
            <a:r>
              <a:rPr lang="ar-BH" sz="4900" b="1" dirty="0"/>
              <a:t>أَخْتارُ حَرْفَ الجَرِّ المُناسِبَ في الجملِ الآتيةِ</a:t>
            </a:r>
            <a:r>
              <a:rPr lang="ar-BH" dirty="0"/>
              <a:t>: </a:t>
            </a:r>
            <a:endParaRPr lang="en-US" dirty="0"/>
          </a:p>
        </p:txBody>
      </p:sp>
      <p:sp>
        <p:nvSpPr>
          <p:cNvPr id="2" name="TextBox 1">
            <a:extLst>
              <a:ext uri="{FF2B5EF4-FFF2-40B4-BE49-F238E27FC236}">
                <a16:creationId xmlns:a16="http://schemas.microsoft.com/office/drawing/2014/main" xmlns="" id="{6FCD99E6-E876-4AE4-B1BB-94197F04CE82}"/>
              </a:ext>
            </a:extLst>
          </p:cNvPr>
          <p:cNvSpPr txBox="1"/>
          <p:nvPr/>
        </p:nvSpPr>
        <p:spPr>
          <a:xfrm>
            <a:off x="1403852" y="2439375"/>
            <a:ext cx="5763656" cy="584775"/>
          </a:xfrm>
          <a:prstGeom prst="rect">
            <a:avLst/>
          </a:prstGeom>
          <a:noFill/>
        </p:spPr>
        <p:txBody>
          <a:bodyPr wrap="square" rtlCol="0">
            <a:spAutoFit/>
          </a:bodyPr>
          <a:lstStyle/>
          <a:p>
            <a:pPr algn="r" rtl="1"/>
            <a:r>
              <a:rPr lang="ar-BH" sz="3200" dirty="0">
                <a:solidFill>
                  <a:prstClr val="black"/>
                </a:solidFill>
              </a:rPr>
              <a:t>- </a:t>
            </a:r>
            <a:r>
              <a:rPr lang="ar-BH" sz="3200" b="1" dirty="0"/>
              <a:t>الْكُرَةُ ----- الْمَكْتَبَةِ.</a:t>
            </a:r>
          </a:p>
        </p:txBody>
      </p:sp>
      <p:sp>
        <p:nvSpPr>
          <p:cNvPr id="18" name="TextBox 17">
            <a:hlinkClick r:id="rId4" action="ppaction://hlinksldjump"/>
            <a:extLst>
              <a:ext uri="{FF2B5EF4-FFF2-40B4-BE49-F238E27FC236}">
                <a16:creationId xmlns:a16="http://schemas.microsoft.com/office/drawing/2014/main" xmlns="" id="{621300F4-C17A-48D3-B84E-EE5F923B4E4E}"/>
              </a:ext>
            </a:extLst>
          </p:cNvPr>
          <p:cNvSpPr txBox="1"/>
          <p:nvPr/>
        </p:nvSpPr>
        <p:spPr>
          <a:xfrm>
            <a:off x="2062294" y="2336680"/>
            <a:ext cx="920829" cy="584775"/>
          </a:xfrm>
          <a:prstGeom prst="rect">
            <a:avLst/>
          </a:prstGeom>
          <a:noFill/>
        </p:spPr>
        <p:txBody>
          <a:bodyPr wrap="square" rtlCol="0">
            <a:spAutoFit/>
          </a:bodyPr>
          <a:lstStyle/>
          <a:p>
            <a:pPr algn="ctr"/>
            <a:r>
              <a:rPr lang="ar-BH" sz="3200" b="1" dirty="0">
                <a:solidFill>
                  <a:srgbClr val="0070C0"/>
                </a:solidFill>
                <a:hlinkClick r:id="rId5" action="ppaction://hlinksldjump"/>
              </a:rPr>
              <a:t>عَلى</a:t>
            </a:r>
            <a:endParaRPr lang="en-US" sz="3200" b="1" dirty="0">
              <a:solidFill>
                <a:srgbClr val="0070C0"/>
              </a:solidFill>
            </a:endParaRPr>
          </a:p>
        </p:txBody>
      </p:sp>
      <p:sp>
        <p:nvSpPr>
          <p:cNvPr id="19" name="TextBox 18">
            <a:hlinkClick r:id="" action="ppaction://noaction"/>
            <a:extLst>
              <a:ext uri="{FF2B5EF4-FFF2-40B4-BE49-F238E27FC236}">
                <a16:creationId xmlns:a16="http://schemas.microsoft.com/office/drawing/2014/main" xmlns="" id="{B8048E2F-A852-4E64-A8C8-F177D905694F}"/>
              </a:ext>
            </a:extLst>
          </p:cNvPr>
          <p:cNvSpPr txBox="1"/>
          <p:nvPr/>
        </p:nvSpPr>
        <p:spPr>
          <a:xfrm>
            <a:off x="989291" y="2292732"/>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مِن</a:t>
            </a:r>
            <a:endParaRPr lang="en-US" sz="3200" b="1" dirty="0">
              <a:solidFill>
                <a:srgbClr val="0070C0"/>
              </a:solidFill>
            </a:endParaRPr>
          </a:p>
        </p:txBody>
      </p:sp>
      <p:sp>
        <p:nvSpPr>
          <p:cNvPr id="35" name="TextBox 34">
            <a:hlinkClick r:id="" action="ppaction://noaction"/>
            <a:extLst>
              <a:ext uri="{FF2B5EF4-FFF2-40B4-BE49-F238E27FC236}">
                <a16:creationId xmlns:a16="http://schemas.microsoft.com/office/drawing/2014/main" xmlns="" id="{5FEE4966-A3D1-4804-A671-EC40602EF233}"/>
              </a:ext>
            </a:extLst>
          </p:cNvPr>
          <p:cNvSpPr txBox="1"/>
          <p:nvPr/>
        </p:nvSpPr>
        <p:spPr>
          <a:xfrm>
            <a:off x="-83712" y="2292731"/>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إِلى</a:t>
            </a:r>
            <a:endParaRPr lang="en-US" sz="3200" b="1" dirty="0">
              <a:solidFill>
                <a:srgbClr val="0070C0"/>
              </a:solidFill>
            </a:endParaRPr>
          </a:p>
        </p:txBody>
      </p:sp>
      <p:sp>
        <p:nvSpPr>
          <p:cNvPr id="36" name="TextBox 35">
            <a:extLst>
              <a:ext uri="{FF2B5EF4-FFF2-40B4-BE49-F238E27FC236}">
                <a16:creationId xmlns:a16="http://schemas.microsoft.com/office/drawing/2014/main" xmlns="" id="{5AC8708C-0A27-45C4-8A28-DF9373C5C596}"/>
              </a:ext>
            </a:extLst>
          </p:cNvPr>
          <p:cNvSpPr txBox="1"/>
          <p:nvPr/>
        </p:nvSpPr>
        <p:spPr>
          <a:xfrm>
            <a:off x="106863" y="3067221"/>
            <a:ext cx="7060645" cy="584775"/>
          </a:xfrm>
          <a:prstGeom prst="rect">
            <a:avLst/>
          </a:prstGeom>
          <a:noFill/>
        </p:spPr>
        <p:txBody>
          <a:bodyPr wrap="square" rtlCol="0">
            <a:spAutoFit/>
          </a:bodyPr>
          <a:lstStyle/>
          <a:p>
            <a:pPr algn="r"/>
            <a:r>
              <a:rPr lang="ar-BH" sz="3200" b="1" dirty="0">
                <a:solidFill>
                  <a:prstClr val="black"/>
                </a:solidFill>
              </a:rPr>
              <a:t>- </a:t>
            </a:r>
            <a:r>
              <a:rPr lang="ar-BH" sz="3200" b="1" dirty="0"/>
              <a:t>ذَهَبَتْ هُدى ----- السَّوقِ.</a:t>
            </a:r>
          </a:p>
        </p:txBody>
      </p:sp>
      <p:sp>
        <p:nvSpPr>
          <p:cNvPr id="37" name="TextBox 36">
            <a:hlinkClick r:id="rId4" action="ppaction://hlinksldjump"/>
            <a:extLst>
              <a:ext uri="{FF2B5EF4-FFF2-40B4-BE49-F238E27FC236}">
                <a16:creationId xmlns:a16="http://schemas.microsoft.com/office/drawing/2014/main" xmlns="" id="{9AF4702E-1184-45BF-B609-534792E598EC}"/>
              </a:ext>
            </a:extLst>
          </p:cNvPr>
          <p:cNvSpPr txBox="1"/>
          <p:nvPr/>
        </p:nvSpPr>
        <p:spPr>
          <a:xfrm>
            <a:off x="2062294" y="3067735"/>
            <a:ext cx="762877" cy="584775"/>
          </a:xfrm>
          <a:prstGeom prst="rect">
            <a:avLst/>
          </a:prstGeom>
          <a:noFill/>
        </p:spPr>
        <p:txBody>
          <a:bodyPr wrap="square" rtlCol="0">
            <a:spAutoFit/>
          </a:bodyPr>
          <a:lstStyle/>
          <a:p>
            <a:pPr algn="ctr"/>
            <a:r>
              <a:rPr lang="ar-BH" sz="3200" b="1" dirty="0">
                <a:solidFill>
                  <a:srgbClr val="0070C0"/>
                </a:solidFill>
                <a:hlinkClick r:id="rId6" action="ppaction://hlinksldjump"/>
              </a:rPr>
              <a:t>فِي</a:t>
            </a:r>
            <a:endParaRPr lang="en-US" sz="3200" b="1" dirty="0">
              <a:solidFill>
                <a:srgbClr val="0070C0"/>
              </a:solidFill>
            </a:endParaRPr>
          </a:p>
        </p:txBody>
      </p:sp>
      <p:sp>
        <p:nvSpPr>
          <p:cNvPr id="38" name="TextBox 37">
            <a:hlinkClick r:id="" action="ppaction://noaction"/>
            <a:extLst>
              <a:ext uri="{FF2B5EF4-FFF2-40B4-BE49-F238E27FC236}">
                <a16:creationId xmlns:a16="http://schemas.microsoft.com/office/drawing/2014/main" xmlns="" id="{CCA74C42-7AFD-4536-A021-B40D9BD63DA6}"/>
              </a:ext>
            </a:extLst>
          </p:cNvPr>
          <p:cNvSpPr txBox="1"/>
          <p:nvPr/>
        </p:nvSpPr>
        <p:spPr>
          <a:xfrm>
            <a:off x="989291" y="3042085"/>
            <a:ext cx="1073003" cy="584775"/>
          </a:xfrm>
          <a:prstGeom prst="rect">
            <a:avLst/>
          </a:prstGeom>
          <a:noFill/>
        </p:spPr>
        <p:txBody>
          <a:bodyPr wrap="square" rtlCol="0">
            <a:spAutoFit/>
          </a:bodyPr>
          <a:lstStyle/>
          <a:p>
            <a:pPr algn="ctr"/>
            <a:r>
              <a:rPr lang="ar-BH" sz="3200" b="1" dirty="0">
                <a:solidFill>
                  <a:srgbClr val="0070C0"/>
                </a:solidFill>
                <a:hlinkClick r:id="rId5" action="ppaction://hlinksldjump"/>
              </a:rPr>
              <a:t>إِلى</a:t>
            </a:r>
            <a:endParaRPr lang="en-US" sz="3200" b="1" dirty="0">
              <a:solidFill>
                <a:srgbClr val="0070C0"/>
              </a:solidFill>
            </a:endParaRPr>
          </a:p>
        </p:txBody>
      </p:sp>
      <p:sp>
        <p:nvSpPr>
          <p:cNvPr id="39" name="TextBox 38">
            <a:hlinkClick r:id="" action="ppaction://noaction"/>
            <a:extLst>
              <a:ext uri="{FF2B5EF4-FFF2-40B4-BE49-F238E27FC236}">
                <a16:creationId xmlns:a16="http://schemas.microsoft.com/office/drawing/2014/main" xmlns="" id="{0C5AC3BF-56BE-4AFC-9B26-EB79DBBB4FC2}"/>
              </a:ext>
            </a:extLst>
          </p:cNvPr>
          <p:cNvSpPr txBox="1"/>
          <p:nvPr/>
        </p:nvSpPr>
        <p:spPr>
          <a:xfrm>
            <a:off x="0" y="3005101"/>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مِن</a:t>
            </a:r>
            <a:endParaRPr lang="en-US" sz="3200" b="1" dirty="0">
              <a:solidFill>
                <a:srgbClr val="0070C0"/>
              </a:solidFill>
            </a:endParaRPr>
          </a:p>
        </p:txBody>
      </p:sp>
      <p:sp>
        <p:nvSpPr>
          <p:cNvPr id="44" name="TextBox 43">
            <a:extLst>
              <a:ext uri="{FF2B5EF4-FFF2-40B4-BE49-F238E27FC236}">
                <a16:creationId xmlns:a16="http://schemas.microsoft.com/office/drawing/2014/main" xmlns="" id="{1B587F16-9F7E-4988-8746-61539F039AC5}"/>
              </a:ext>
            </a:extLst>
          </p:cNvPr>
          <p:cNvSpPr txBox="1"/>
          <p:nvPr/>
        </p:nvSpPr>
        <p:spPr>
          <a:xfrm>
            <a:off x="783178" y="3769797"/>
            <a:ext cx="6384330" cy="584775"/>
          </a:xfrm>
          <a:prstGeom prst="rect">
            <a:avLst/>
          </a:prstGeom>
          <a:noFill/>
        </p:spPr>
        <p:txBody>
          <a:bodyPr wrap="square" rtlCol="0">
            <a:spAutoFit/>
          </a:bodyPr>
          <a:lstStyle/>
          <a:p>
            <a:pPr algn="r"/>
            <a:r>
              <a:rPr lang="ar-BH" sz="3200" b="1" dirty="0">
                <a:solidFill>
                  <a:prstClr val="black"/>
                </a:solidFill>
              </a:rPr>
              <a:t>- </a:t>
            </a:r>
            <a:r>
              <a:rPr lang="ar-BH" sz="3200" b="1" dirty="0"/>
              <a:t>يَضَعُ الْوَلَدُ الْكُتُبَ ----- الْمَكْتَبَةِ</a:t>
            </a:r>
            <a:r>
              <a:rPr lang="ar-BH" sz="3200" dirty="0"/>
              <a:t>.</a:t>
            </a:r>
          </a:p>
        </p:txBody>
      </p:sp>
      <p:sp>
        <p:nvSpPr>
          <p:cNvPr id="45" name="TextBox 44">
            <a:hlinkClick r:id="rId4" action="ppaction://hlinksldjump"/>
            <a:extLst>
              <a:ext uri="{FF2B5EF4-FFF2-40B4-BE49-F238E27FC236}">
                <a16:creationId xmlns:a16="http://schemas.microsoft.com/office/drawing/2014/main" xmlns="" id="{752AEAFC-6AB1-460B-B845-063635E455BA}"/>
              </a:ext>
            </a:extLst>
          </p:cNvPr>
          <p:cNvSpPr txBox="1"/>
          <p:nvPr/>
        </p:nvSpPr>
        <p:spPr>
          <a:xfrm>
            <a:off x="1986207" y="3713710"/>
            <a:ext cx="838964" cy="584775"/>
          </a:xfrm>
          <a:prstGeom prst="rect">
            <a:avLst/>
          </a:prstGeom>
          <a:noFill/>
        </p:spPr>
        <p:txBody>
          <a:bodyPr wrap="square" rtlCol="0">
            <a:spAutoFit/>
          </a:bodyPr>
          <a:lstStyle/>
          <a:p>
            <a:pPr algn="ctr"/>
            <a:r>
              <a:rPr lang="ar-BH" sz="3200" b="1" dirty="0">
                <a:solidFill>
                  <a:srgbClr val="0070C0"/>
                </a:solidFill>
                <a:hlinkClick r:id="rId5" action="ppaction://hlinksldjump"/>
              </a:rPr>
              <a:t>فِي</a:t>
            </a:r>
            <a:endParaRPr lang="en-US" sz="3200" b="1" dirty="0">
              <a:solidFill>
                <a:srgbClr val="0070C0"/>
              </a:solidFill>
            </a:endParaRPr>
          </a:p>
        </p:txBody>
      </p:sp>
      <p:sp>
        <p:nvSpPr>
          <p:cNvPr id="46" name="TextBox 45">
            <a:hlinkClick r:id="" action="ppaction://noaction"/>
            <a:extLst>
              <a:ext uri="{FF2B5EF4-FFF2-40B4-BE49-F238E27FC236}">
                <a16:creationId xmlns:a16="http://schemas.microsoft.com/office/drawing/2014/main" xmlns="" id="{14B70FAD-2EB2-4B8F-8F5A-B76512EED648}"/>
              </a:ext>
            </a:extLst>
          </p:cNvPr>
          <p:cNvSpPr txBox="1"/>
          <p:nvPr/>
        </p:nvSpPr>
        <p:spPr>
          <a:xfrm>
            <a:off x="989290" y="4495342"/>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عَن</a:t>
            </a:r>
            <a:endParaRPr lang="en-US" sz="3200" b="1" dirty="0">
              <a:solidFill>
                <a:srgbClr val="0070C0"/>
              </a:solidFill>
            </a:endParaRPr>
          </a:p>
        </p:txBody>
      </p:sp>
      <p:sp>
        <p:nvSpPr>
          <p:cNvPr id="47" name="TextBox 46">
            <a:hlinkClick r:id="" action="ppaction://noaction"/>
            <a:extLst>
              <a:ext uri="{FF2B5EF4-FFF2-40B4-BE49-F238E27FC236}">
                <a16:creationId xmlns:a16="http://schemas.microsoft.com/office/drawing/2014/main" xmlns="" id="{7758CABA-E405-4C9E-99A4-4EA75C798250}"/>
              </a:ext>
            </a:extLst>
          </p:cNvPr>
          <p:cNvSpPr txBox="1"/>
          <p:nvPr/>
        </p:nvSpPr>
        <p:spPr>
          <a:xfrm>
            <a:off x="0" y="4480690"/>
            <a:ext cx="1073003" cy="584775"/>
          </a:xfrm>
          <a:prstGeom prst="rect">
            <a:avLst/>
          </a:prstGeom>
          <a:noFill/>
        </p:spPr>
        <p:txBody>
          <a:bodyPr wrap="square" rtlCol="0">
            <a:spAutoFit/>
          </a:bodyPr>
          <a:lstStyle/>
          <a:p>
            <a:pPr algn="ctr"/>
            <a:r>
              <a:rPr lang="ar-BH" sz="3200" b="1" dirty="0">
                <a:solidFill>
                  <a:srgbClr val="0070C0"/>
                </a:solidFill>
                <a:hlinkClick r:id="rId5" action="ppaction://hlinksldjump"/>
              </a:rPr>
              <a:t>مِن</a:t>
            </a:r>
            <a:endParaRPr lang="en-US" sz="3200" b="1" dirty="0">
              <a:solidFill>
                <a:srgbClr val="0070C0"/>
              </a:solidFill>
            </a:endParaRPr>
          </a:p>
        </p:txBody>
      </p:sp>
      <p:sp>
        <p:nvSpPr>
          <p:cNvPr id="16" name="TextBox 15">
            <a:extLst>
              <a:ext uri="{FF2B5EF4-FFF2-40B4-BE49-F238E27FC236}">
                <a16:creationId xmlns:a16="http://schemas.microsoft.com/office/drawing/2014/main" xmlns="" id="{E9BADB32-B45E-4682-AE1B-2F9C7674A2E9}"/>
              </a:ext>
            </a:extLst>
          </p:cNvPr>
          <p:cNvSpPr txBox="1"/>
          <p:nvPr/>
        </p:nvSpPr>
        <p:spPr>
          <a:xfrm>
            <a:off x="2541318" y="4545376"/>
            <a:ext cx="4658897" cy="584775"/>
          </a:xfrm>
          <a:prstGeom prst="rect">
            <a:avLst/>
          </a:prstGeom>
          <a:noFill/>
        </p:spPr>
        <p:txBody>
          <a:bodyPr wrap="square" rtlCol="0">
            <a:spAutoFit/>
          </a:bodyPr>
          <a:lstStyle/>
          <a:p>
            <a:pPr algn="r"/>
            <a:r>
              <a:rPr lang="ar-BH" sz="3200" b="1" dirty="0">
                <a:solidFill>
                  <a:prstClr val="black"/>
                </a:solidFill>
              </a:rPr>
              <a:t>- </a:t>
            </a:r>
            <a:r>
              <a:rPr lang="ar-BH" sz="3200" b="1" dirty="0"/>
              <a:t>يَأَخُذُ الْوَلَدُ لَوازِمَهُ ----- الْمَكْتَبَة.</a:t>
            </a:r>
          </a:p>
        </p:txBody>
      </p:sp>
      <p:sp>
        <p:nvSpPr>
          <p:cNvPr id="17" name="TextBox 16">
            <a:hlinkClick r:id="rId4" action="ppaction://hlinksldjump"/>
            <a:extLst>
              <a:ext uri="{FF2B5EF4-FFF2-40B4-BE49-F238E27FC236}">
                <a16:creationId xmlns:a16="http://schemas.microsoft.com/office/drawing/2014/main" xmlns="" id="{0D8294D5-8182-4C68-8C52-EF803378B0EB}"/>
              </a:ext>
            </a:extLst>
          </p:cNvPr>
          <p:cNvSpPr txBox="1"/>
          <p:nvPr/>
        </p:nvSpPr>
        <p:spPr>
          <a:xfrm>
            <a:off x="1910120" y="4456207"/>
            <a:ext cx="915051" cy="584775"/>
          </a:xfrm>
          <a:prstGeom prst="rect">
            <a:avLst/>
          </a:prstGeom>
          <a:noFill/>
        </p:spPr>
        <p:txBody>
          <a:bodyPr wrap="square" rtlCol="0">
            <a:spAutoFit/>
          </a:bodyPr>
          <a:lstStyle/>
          <a:p>
            <a:pPr algn="ctr"/>
            <a:r>
              <a:rPr lang="ar-BH" sz="3200" b="1" dirty="0">
                <a:solidFill>
                  <a:srgbClr val="0070C0"/>
                </a:solidFill>
                <a:hlinkClick r:id="rId6" action="ppaction://hlinksldjump"/>
              </a:rPr>
              <a:t>فِي</a:t>
            </a:r>
            <a:endParaRPr lang="en-US" sz="3200" b="1" dirty="0">
              <a:solidFill>
                <a:srgbClr val="0070C0"/>
              </a:solidFill>
            </a:endParaRPr>
          </a:p>
        </p:txBody>
      </p:sp>
      <p:sp>
        <p:nvSpPr>
          <p:cNvPr id="20" name="TextBox 19">
            <a:hlinkClick r:id="" action="ppaction://noaction"/>
            <a:extLst>
              <a:ext uri="{FF2B5EF4-FFF2-40B4-BE49-F238E27FC236}">
                <a16:creationId xmlns:a16="http://schemas.microsoft.com/office/drawing/2014/main" xmlns="" id="{76A20AA6-54A2-444D-8FD0-12E6799E9494}"/>
              </a:ext>
            </a:extLst>
          </p:cNvPr>
          <p:cNvSpPr txBox="1"/>
          <p:nvPr/>
        </p:nvSpPr>
        <p:spPr>
          <a:xfrm>
            <a:off x="989290" y="3751321"/>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عَن</a:t>
            </a:r>
            <a:endParaRPr lang="en-US" sz="3200" b="1" dirty="0">
              <a:solidFill>
                <a:srgbClr val="0070C0"/>
              </a:solidFill>
            </a:endParaRPr>
          </a:p>
        </p:txBody>
      </p:sp>
      <p:sp>
        <p:nvSpPr>
          <p:cNvPr id="21" name="TextBox 20">
            <a:hlinkClick r:id="" action="ppaction://noaction"/>
            <a:extLst>
              <a:ext uri="{FF2B5EF4-FFF2-40B4-BE49-F238E27FC236}">
                <a16:creationId xmlns:a16="http://schemas.microsoft.com/office/drawing/2014/main" xmlns="" id="{8AD82BBE-EB93-40D3-B2C8-53EAE1EFAD64}"/>
              </a:ext>
            </a:extLst>
          </p:cNvPr>
          <p:cNvSpPr txBox="1"/>
          <p:nvPr/>
        </p:nvSpPr>
        <p:spPr>
          <a:xfrm>
            <a:off x="20301" y="3773854"/>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عَلى</a:t>
            </a:r>
            <a:endParaRPr lang="en-US" sz="3200" b="1" dirty="0">
              <a:solidFill>
                <a:srgbClr val="0070C0"/>
              </a:solidFill>
            </a:endParaRPr>
          </a:p>
        </p:txBody>
      </p:sp>
      <p:sp>
        <p:nvSpPr>
          <p:cNvPr id="22" name="TextBox 21">
            <a:extLst>
              <a:ext uri="{FF2B5EF4-FFF2-40B4-BE49-F238E27FC236}">
                <a16:creationId xmlns:a16="http://schemas.microsoft.com/office/drawing/2014/main" xmlns="" id="{85059112-C8C0-44B6-85E3-C177B35845A7}"/>
              </a:ext>
            </a:extLst>
          </p:cNvPr>
          <p:cNvSpPr txBox="1"/>
          <p:nvPr/>
        </p:nvSpPr>
        <p:spPr>
          <a:xfrm>
            <a:off x="783178" y="5245386"/>
            <a:ext cx="6384330" cy="584775"/>
          </a:xfrm>
          <a:prstGeom prst="rect">
            <a:avLst/>
          </a:prstGeom>
          <a:noFill/>
        </p:spPr>
        <p:txBody>
          <a:bodyPr wrap="square" rtlCol="0">
            <a:spAutoFit/>
          </a:bodyPr>
          <a:lstStyle/>
          <a:p>
            <a:pPr algn="r"/>
            <a:r>
              <a:rPr lang="ar-BH" sz="3200" dirty="0">
                <a:solidFill>
                  <a:prstClr val="black"/>
                </a:solidFill>
              </a:rPr>
              <a:t>- </a:t>
            </a:r>
            <a:r>
              <a:rPr lang="ar-BH" sz="3200" b="1" dirty="0"/>
              <a:t>يَبْحَثُ الْوَلَدُ ----- دَفْتَرِهِ.</a:t>
            </a:r>
          </a:p>
        </p:txBody>
      </p:sp>
      <p:sp>
        <p:nvSpPr>
          <p:cNvPr id="23" name="TextBox 22">
            <a:hlinkClick r:id="rId4" action="ppaction://hlinksldjump"/>
            <a:extLst>
              <a:ext uri="{FF2B5EF4-FFF2-40B4-BE49-F238E27FC236}">
                <a16:creationId xmlns:a16="http://schemas.microsoft.com/office/drawing/2014/main" xmlns="" id="{007AB15D-747C-44FA-83BF-E8FAE77A4C31}"/>
              </a:ext>
            </a:extLst>
          </p:cNvPr>
          <p:cNvSpPr txBox="1"/>
          <p:nvPr/>
        </p:nvSpPr>
        <p:spPr>
          <a:xfrm>
            <a:off x="1958279" y="5305957"/>
            <a:ext cx="873517" cy="584775"/>
          </a:xfrm>
          <a:prstGeom prst="rect">
            <a:avLst/>
          </a:prstGeom>
          <a:noFill/>
        </p:spPr>
        <p:txBody>
          <a:bodyPr wrap="square" rtlCol="0">
            <a:spAutoFit/>
          </a:bodyPr>
          <a:lstStyle/>
          <a:p>
            <a:pPr algn="ctr"/>
            <a:r>
              <a:rPr lang="ar-BH" sz="3200" b="1" dirty="0">
                <a:solidFill>
                  <a:srgbClr val="0070C0"/>
                </a:solidFill>
                <a:hlinkClick r:id="rId6" action="ppaction://hlinksldjump"/>
              </a:rPr>
              <a:t>عَلى</a:t>
            </a:r>
            <a:endParaRPr lang="en-US" sz="3200" b="1" dirty="0">
              <a:solidFill>
                <a:srgbClr val="0070C0"/>
              </a:solidFill>
            </a:endParaRPr>
          </a:p>
        </p:txBody>
      </p:sp>
      <p:sp>
        <p:nvSpPr>
          <p:cNvPr id="24" name="TextBox 23">
            <a:hlinkClick r:id="" action="ppaction://noaction"/>
            <a:extLst>
              <a:ext uri="{FF2B5EF4-FFF2-40B4-BE49-F238E27FC236}">
                <a16:creationId xmlns:a16="http://schemas.microsoft.com/office/drawing/2014/main" xmlns="" id="{0266EC17-E2C0-4E21-BBC5-F3E48BFCA3F9}"/>
              </a:ext>
            </a:extLst>
          </p:cNvPr>
          <p:cNvSpPr txBox="1"/>
          <p:nvPr/>
        </p:nvSpPr>
        <p:spPr>
          <a:xfrm>
            <a:off x="989290" y="5293502"/>
            <a:ext cx="1073003" cy="584775"/>
          </a:xfrm>
          <a:prstGeom prst="rect">
            <a:avLst/>
          </a:prstGeom>
          <a:noFill/>
        </p:spPr>
        <p:txBody>
          <a:bodyPr wrap="square" rtlCol="0">
            <a:spAutoFit/>
          </a:bodyPr>
          <a:lstStyle/>
          <a:p>
            <a:pPr algn="ctr"/>
            <a:r>
              <a:rPr lang="ar-BH" sz="3200" b="1" dirty="0">
                <a:solidFill>
                  <a:srgbClr val="0070C0"/>
                </a:solidFill>
                <a:hlinkClick r:id="rId6" action="ppaction://hlinksldjump"/>
              </a:rPr>
              <a:t>فِي</a:t>
            </a:r>
            <a:endParaRPr lang="en-US" sz="3200" b="1" dirty="0">
              <a:solidFill>
                <a:srgbClr val="0070C0"/>
              </a:solidFill>
            </a:endParaRPr>
          </a:p>
        </p:txBody>
      </p:sp>
      <p:sp>
        <p:nvSpPr>
          <p:cNvPr id="25" name="TextBox 24">
            <a:hlinkClick r:id="" action="ppaction://noaction"/>
            <a:extLst>
              <a:ext uri="{FF2B5EF4-FFF2-40B4-BE49-F238E27FC236}">
                <a16:creationId xmlns:a16="http://schemas.microsoft.com/office/drawing/2014/main" xmlns="" id="{8A053A38-E403-4C24-847D-8CBF79C664DD}"/>
              </a:ext>
            </a:extLst>
          </p:cNvPr>
          <p:cNvSpPr txBox="1"/>
          <p:nvPr/>
        </p:nvSpPr>
        <p:spPr>
          <a:xfrm>
            <a:off x="13675" y="5281047"/>
            <a:ext cx="1073003" cy="584775"/>
          </a:xfrm>
          <a:prstGeom prst="rect">
            <a:avLst/>
          </a:prstGeom>
          <a:noFill/>
        </p:spPr>
        <p:txBody>
          <a:bodyPr wrap="square" rtlCol="0">
            <a:spAutoFit/>
          </a:bodyPr>
          <a:lstStyle/>
          <a:p>
            <a:pPr algn="ctr"/>
            <a:r>
              <a:rPr lang="ar-BH" sz="3200" b="1" dirty="0">
                <a:solidFill>
                  <a:srgbClr val="0070C0"/>
                </a:solidFill>
                <a:hlinkClick r:id="rId5" action="ppaction://hlinksldjump"/>
              </a:rPr>
              <a:t>عَن</a:t>
            </a:r>
            <a:endParaRPr lang="en-US" sz="3200" b="1" dirty="0">
              <a:solidFill>
                <a:srgbClr val="0070C0"/>
              </a:solidFill>
            </a:endParaRPr>
          </a:p>
        </p:txBody>
      </p:sp>
      <p:sp>
        <p:nvSpPr>
          <p:cNvPr id="27" name="Flowchart: Decision 26">
            <a:extLst>
              <a:ext uri="{FF2B5EF4-FFF2-40B4-BE49-F238E27FC236}">
                <a16:creationId xmlns:a16="http://schemas.microsoft.com/office/drawing/2014/main" xmlns="" id="{DA47B0DC-6BD9-49C8-83A4-A557ABC921CE}"/>
              </a:ext>
            </a:extLst>
          </p:cNvPr>
          <p:cNvSpPr/>
          <p:nvPr/>
        </p:nvSpPr>
        <p:spPr>
          <a:xfrm>
            <a:off x="231913" y="181045"/>
            <a:ext cx="1722782" cy="1126432"/>
          </a:xfrm>
          <a:prstGeom prst="flowChartDecision">
            <a:avLst/>
          </a:prstGeom>
          <a:solidFill>
            <a:srgbClr val="D125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solidFill>
              </a:rPr>
              <a:t>تَدْريب3</a:t>
            </a:r>
          </a:p>
        </p:txBody>
      </p:sp>
      <p:pic>
        <p:nvPicPr>
          <p:cNvPr id="26" name="Picture 25">
            <a:extLst>
              <a:ext uri="{FF2B5EF4-FFF2-40B4-BE49-F238E27FC236}">
                <a16:creationId xmlns:a16="http://schemas.microsoft.com/office/drawing/2014/main" xmlns="" id="{D478AFBF-1917-4FF1-A0DA-43D5C7D4B06A}"/>
              </a:ext>
            </a:extLst>
          </p:cNvPr>
          <p:cNvPicPr/>
          <p:nvPr/>
        </p:nvPicPr>
        <p:blipFill rotWithShape="1">
          <a:blip r:embed="rId7"/>
          <a:srcRect l="67467" t="57685" r="26283" b="25028"/>
          <a:stretch/>
        </p:blipFill>
        <p:spPr bwMode="auto">
          <a:xfrm>
            <a:off x="8189507" y="1995054"/>
            <a:ext cx="3770580" cy="4246719"/>
          </a:xfrm>
          <a:prstGeom prst="rect">
            <a:avLst/>
          </a:prstGeom>
          <a:ln>
            <a:noFill/>
          </a:ln>
          <a:extLst>
            <a:ext uri="{53640926-AAD7-44D8-BBD7-CCE9431645EC}">
              <a14:shadowObscured xmlns:a14="http://schemas.microsoft.com/office/drawing/2010/main"/>
            </a:ext>
          </a:extLst>
        </p:spPr>
      </p:pic>
      <p:pic>
        <p:nvPicPr>
          <p:cNvPr id="3" name="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79690" y="6081404"/>
            <a:ext cx="609600" cy="609600"/>
          </a:xfrm>
          <a:prstGeom prst="rect">
            <a:avLst/>
          </a:prstGeom>
        </p:spPr>
      </p:pic>
    </p:spTree>
    <p:extLst>
      <p:ext uri="{BB962C8B-B14F-4D97-AF65-F5344CB8AC3E}">
        <p14:creationId xmlns:p14="http://schemas.microsoft.com/office/powerpoint/2010/main" val="13121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1000"/>
                                        <p:tgtEl>
                                          <p:spTgt spid="35"/>
                                        </p:tgtEl>
                                      </p:cBhvr>
                                    </p:animEffect>
                                    <p:anim calcmode="lin" valueType="num">
                                      <p:cBhvr>
                                        <p:cTn id="31" dur="1000" fill="hold"/>
                                        <p:tgtEl>
                                          <p:spTgt spid="35"/>
                                        </p:tgtEl>
                                        <p:attrNameLst>
                                          <p:attrName>ppt_x</p:attrName>
                                        </p:attrNameLst>
                                      </p:cBhvr>
                                      <p:tavLst>
                                        <p:tav tm="0">
                                          <p:val>
                                            <p:strVal val="#ppt_x"/>
                                          </p:val>
                                        </p:tav>
                                        <p:tav tm="100000">
                                          <p:val>
                                            <p:strVal val="#ppt_x"/>
                                          </p:val>
                                        </p:tav>
                                      </p:tavLst>
                                    </p:anim>
                                    <p:anim calcmode="lin" valueType="num">
                                      <p:cBhvr>
                                        <p:cTn id="3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arn(inVertical)">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barn(inVertical)">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1000"/>
                                        <p:tgtEl>
                                          <p:spTgt spid="47"/>
                                        </p:tgtEl>
                                      </p:cBhvr>
                                    </p:animEffect>
                                    <p:anim calcmode="lin" valueType="num">
                                      <p:cBhvr>
                                        <p:cTn id="109" dur="1000" fill="hold"/>
                                        <p:tgtEl>
                                          <p:spTgt spid="47"/>
                                        </p:tgtEl>
                                        <p:attrNameLst>
                                          <p:attrName>ppt_x</p:attrName>
                                        </p:attrNameLst>
                                      </p:cBhvr>
                                      <p:tavLst>
                                        <p:tav tm="0">
                                          <p:val>
                                            <p:strVal val="#ppt_x"/>
                                          </p:val>
                                        </p:tav>
                                        <p:tav tm="100000">
                                          <p:val>
                                            <p:strVal val="#ppt_x"/>
                                          </p:val>
                                        </p:tav>
                                      </p:tavLst>
                                    </p:anim>
                                    <p:anim calcmode="lin" valueType="num">
                                      <p:cBhvr>
                                        <p:cTn id="11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barn(inVertical)">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1000"/>
                                        <p:tgtEl>
                                          <p:spTgt spid="24"/>
                                        </p:tgtEl>
                                      </p:cBhvr>
                                    </p:animEffect>
                                    <p:anim calcmode="lin" valueType="num">
                                      <p:cBhvr>
                                        <p:cTn id="128" dur="1000" fill="hold"/>
                                        <p:tgtEl>
                                          <p:spTgt spid="24"/>
                                        </p:tgtEl>
                                        <p:attrNameLst>
                                          <p:attrName>ppt_x</p:attrName>
                                        </p:attrNameLst>
                                      </p:cBhvr>
                                      <p:tavLst>
                                        <p:tav tm="0">
                                          <p:val>
                                            <p:strVal val="#ppt_x"/>
                                          </p:val>
                                        </p:tav>
                                        <p:tav tm="100000">
                                          <p:val>
                                            <p:strVal val="#ppt_x"/>
                                          </p:val>
                                        </p:tav>
                                      </p:tavLst>
                                    </p:anim>
                                    <p:anim calcmode="lin" valueType="num">
                                      <p:cBhvr>
                                        <p:cTn id="1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5"/>
                                        </p:tgtEl>
                                        <p:attrNameLst>
                                          <p:attrName>style.visibility</p:attrName>
                                        </p:attrNameLst>
                                      </p:cBhvr>
                                      <p:to>
                                        <p:strVal val="visible"/>
                                      </p:to>
                                    </p:set>
                                    <p:animEffect transition="in" filter="fade">
                                      <p:cBhvr>
                                        <p:cTn id="134" dur="1000"/>
                                        <p:tgtEl>
                                          <p:spTgt spid="25"/>
                                        </p:tgtEl>
                                      </p:cBhvr>
                                    </p:animEffect>
                                    <p:anim calcmode="lin" valueType="num">
                                      <p:cBhvr>
                                        <p:cTn id="135" dur="1000" fill="hold"/>
                                        <p:tgtEl>
                                          <p:spTgt spid="25"/>
                                        </p:tgtEl>
                                        <p:attrNameLst>
                                          <p:attrName>ppt_x</p:attrName>
                                        </p:attrNameLst>
                                      </p:cBhvr>
                                      <p:tavLst>
                                        <p:tav tm="0">
                                          <p:val>
                                            <p:strVal val="#ppt_x"/>
                                          </p:val>
                                        </p:tav>
                                        <p:tav tm="100000">
                                          <p:val>
                                            <p:strVal val="#ppt_x"/>
                                          </p:val>
                                        </p:tav>
                                      </p:tavLst>
                                    </p:anim>
                                    <p:anim calcmode="lin" valueType="num">
                                      <p:cBhvr>
                                        <p:cTn id="1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7" fill="hold" display="0">
                  <p:stCondLst>
                    <p:cond delay="indefinite"/>
                  </p:stCondLst>
                  <p:endCondLst>
                    <p:cond evt="onStopAudio" delay="0">
                      <p:tgtEl>
                        <p:sldTgt/>
                      </p:tgtEl>
                    </p:cond>
                  </p:endCondLst>
                </p:cTn>
                <p:tgtEl>
                  <p:spTgt spid="3"/>
                </p:tgtEl>
              </p:cMediaNode>
            </p:audio>
          </p:childTnLst>
        </p:cTn>
      </p:par>
    </p:tnLst>
    <p:bldLst>
      <p:bldP spid="2" grpId="0"/>
      <p:bldP spid="18" grpId="0"/>
      <p:bldP spid="19" grpId="0"/>
      <p:bldP spid="35" grpId="0"/>
      <p:bldP spid="36" grpId="0"/>
      <p:bldP spid="37" grpId="0"/>
      <p:bldP spid="38" grpId="0"/>
      <p:bldP spid="39" grpId="0"/>
      <p:bldP spid="44" grpId="0"/>
      <p:bldP spid="45" grpId="0"/>
      <p:bldP spid="46" grpId="0"/>
      <p:bldP spid="47" grpId="0"/>
      <p:bldP spid="16" grpId="0"/>
      <p:bldP spid="17" grpId="0"/>
      <p:bldP spid="20" grpId="0"/>
      <p:bldP spid="21" grpId="0"/>
      <p:bldP spid="22" grpId="0"/>
      <p:bldP spid="23" grpId="0"/>
      <p:bldP spid="24" grpId="0"/>
      <p:bldP spid="25" grpId="0"/>
    </p:bldLst>
  </p:timing>
</p:sld>
</file>

<file path=ppt/theme/theme1.xml><?xml version="1.0" encoding="utf-8"?>
<a:theme xmlns:a="http://schemas.openxmlformats.org/drawingml/2006/main" name="قالب الدروس">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قالب الدروس</Template>
  <TotalTime>1891</TotalTime>
  <Words>624</Words>
  <Application>Microsoft Office PowerPoint</Application>
  <PresentationFormat>ملء الشاشة</PresentationFormat>
  <Paragraphs>147</Paragraphs>
  <Slides>15</Slides>
  <Notes>5</Notes>
  <HiddenSlides>2</HiddenSlides>
  <MMClips>15</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Calibri Light</vt:lpstr>
      <vt:lpstr>Times New Roman</vt:lpstr>
      <vt:lpstr>قالب الدروس</vt:lpstr>
      <vt:lpstr>عرض تقديمي في PowerPoint</vt:lpstr>
      <vt:lpstr>عرض تقديمي في PowerPoint</vt:lpstr>
      <vt:lpstr>عرض تقديمي في PowerPoint</vt:lpstr>
      <vt:lpstr>عرض تقديمي في PowerPoint</vt:lpstr>
      <vt:lpstr>عرض تقديمي في PowerPoint</vt:lpstr>
      <vt:lpstr>لِنُوَظِفْ الْكَلماتِ الْجَديدَةِ في جُمَلٍ مُفيدَةٍ</vt:lpstr>
      <vt:lpstr>عرض تقديمي في PowerPoint</vt:lpstr>
      <vt:lpstr>عرض تقديمي في PowerPoint</vt:lpstr>
      <vt:lpstr>أَخْتارُ حَرْفَ الجَرِّ المُناسِبَ في الجملِ الآتيةِ: </vt:lpstr>
      <vt:lpstr>عرض تقديمي في PowerPoint</vt:lpstr>
      <vt:lpstr>أُثَبِّتُ هَمْزَةَ الْقَطْعِ فِي مَكانِها الْمُناسِبِ:</vt:lpstr>
      <vt:lpstr>هَيَّا نَمْلأُ الفراغَ بما يُناسِبُ مِنْ الكَلِماتِ التَّاليةِ  لِنكملْ قِصَّةً الطاووسِ والسُّلْحَفاةِ:  </vt:lpstr>
      <vt:lpstr>عرض تقديمي في PowerPoint</vt:lpstr>
      <vt:lpstr>عرض تقديمي في PowerPoint</vt:lpstr>
      <vt:lpstr>حَاوِلْ مَرّةً أُخْرى</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hamad 95</cp:lastModifiedBy>
  <cp:revision>219</cp:revision>
  <dcterms:created xsi:type="dcterms:W3CDTF">2020-03-04T09:39:20Z</dcterms:created>
  <dcterms:modified xsi:type="dcterms:W3CDTF">2020-04-06T05:45:40Z</dcterms:modified>
</cp:coreProperties>
</file>