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44" r:id="rId6"/>
    <p:sldMasterId id="2147483756" r:id="rId7"/>
    <p:sldMasterId id="2147483768" r:id="rId8"/>
  </p:sldMasterIdLst>
  <p:sldIdLst>
    <p:sldId id="272" r:id="rId9"/>
    <p:sldId id="342" r:id="rId10"/>
    <p:sldId id="273" r:id="rId11"/>
    <p:sldId id="275" r:id="rId12"/>
    <p:sldId id="334" r:id="rId13"/>
    <p:sldId id="336" r:id="rId14"/>
    <p:sldId id="276" r:id="rId15"/>
    <p:sldId id="372" r:id="rId16"/>
    <p:sldId id="339" r:id="rId17"/>
    <p:sldId id="343" r:id="rId18"/>
    <p:sldId id="346" r:id="rId19"/>
    <p:sldId id="345" r:id="rId20"/>
    <p:sldId id="385" r:id="rId21"/>
    <p:sldId id="344" r:id="rId22"/>
    <p:sldId id="312" r:id="rId23"/>
    <p:sldId id="349" r:id="rId24"/>
    <p:sldId id="350" r:id="rId25"/>
    <p:sldId id="373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51" r:id="rId39"/>
    <p:sldId id="380" r:id="rId40"/>
    <p:sldId id="381" r:id="rId41"/>
    <p:sldId id="382" r:id="rId42"/>
    <p:sldId id="383" r:id="rId43"/>
    <p:sldId id="376" r:id="rId44"/>
    <p:sldId id="279" r:id="rId45"/>
    <p:sldId id="375" r:id="rId46"/>
    <p:sldId id="281" r:id="rId47"/>
    <p:sldId id="289" r:id="rId48"/>
    <p:sldId id="302" r:id="rId49"/>
    <p:sldId id="384" r:id="rId50"/>
    <p:sldId id="377" r:id="rId51"/>
    <p:sldId id="378" r:id="rId52"/>
    <p:sldId id="379" r:id="rId53"/>
    <p:sldId id="305" r:id="rId54"/>
    <p:sldId id="348" r:id="rId5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33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8734-4495-4DF2-B6C5-3E4872FC755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1BFB-CFE4-4E50-ADE0-8CF979EACC8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4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E4E6-BF10-473A-A4CF-0318ABC7368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008F-E3C3-4331-80CE-59B3B9B10BF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ECC6-AB3B-406F-BCCE-CB18ECF9024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D1DE-81A3-458E-BAAE-316997DD877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4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AA33-E165-4CCD-964C-5D75B8B7FD96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5616-2A69-4479-B2F4-C62EFC12FD70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1426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3780-6D9E-4C33-92EA-3190F392F6C2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8B50-FECB-4C08-83D5-A2D98D4CBEEA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91351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D804-433A-4E3B-8B0C-2E3B6A3A4A89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3ECD-5540-4546-BF1A-3BB1BBF613DD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68967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5DAA-B9C4-42EC-979C-4CD0613F545B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1F69-E203-4FFA-9EB3-80F7506AA9FA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71413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7743-5015-4FC1-96D1-B741368B2A98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5AB-8EC8-488E-A46A-C7743D537ED1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01600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AEA1-2BE3-4CDF-AD2C-BD9A5723FD9A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BA2D-D863-4FDE-B302-89ED6D9CA58E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74537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BC5C-2820-4295-ACCF-D1464C49A34C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CA79-BBB0-4B73-8F90-ED94D584A6FF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10465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FF4F-36CA-4BE5-BDE4-395F58471A5B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FF2B-8588-46AD-9DB8-7A8E40EFC4FD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44318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2445-D9BB-4460-B07F-F90FE58F7BC6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D6F2-948E-4089-AFE9-96C9DA93C7A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73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039C-FF1A-43FE-A890-BD097CAC902F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743F-2B75-4D7E-9E04-316C9DA2BFC7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13778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36E3-B27B-4ECC-B84E-B05F80B92AB6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6B91-0C56-4437-9A71-DE633BDD991E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03218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B8B7-B6DC-455F-B227-098D2B5BE781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46FA-B10F-4612-A0B7-5166D31A28B6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3359"/>
      </p:ext>
    </p:extLst>
  </p:cSld>
  <p:clrMapOvr>
    <a:masterClrMapping/>
  </p:clrMapOvr>
  <p:transition>
    <p:wheel/>
    <p:sndAc>
      <p:stSnd>
        <p:snd r:embed="rId1" name="newemail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BBB55-191A-4636-B4A2-C79986CD07DA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13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2C732-1A4A-44F4-BEB0-7E0C32DB8875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18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365C0-640D-4C0A-A355-43AF4D24C271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1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C0F18-EE77-4077-BEC6-6D1A16C24A5E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9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BEAE-61CC-48A2-8F77-FE471980A83D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6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8684-E387-4BA1-B07F-FFF930EB7AFF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2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CBCD9-0ED7-4456-8B6F-C1D676DC2E7B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3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6161-B058-4604-BA89-D6B02C5CD71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76FE-5920-40AF-A595-BED51BA473F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3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2A7F-74B6-4735-878D-C9DECD1CF185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2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82BD8-63C9-4264-8FE0-40307D50137C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72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AD8F-5364-4FA7-8D06-915191CECAA6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0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94036-5CCB-4E99-89DB-622B85C95E9D}" type="slidenum">
              <a:rPr lang="ar-SA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16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949D-DF41-4879-AE94-88478A636F4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ACCA-8785-417A-9404-25FA47A21DD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C0F0-032A-401F-AAD0-5F11C1CC219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AD64-4D4B-4F56-9320-56D958AE371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2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7F16-EB47-4AFF-BBA1-5C5434B2637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CF9D-EEED-4ACB-904C-71C00BA0831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20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01E1-36DD-48DB-9197-F3FD6F93B8C3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0F1C-1FC2-420D-8DFE-B1A626864F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46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F64D-5D6E-4AB4-903C-EC34F9BBB9A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81E1-F2B8-4B4D-A5F5-9E2C6A0C98D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2197-2A1E-4307-A51A-1FE2809A835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7DB-D662-4B44-9BDC-E2DB1C6D725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1714-EF81-4B97-A08D-800403D3ED9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9403-0C5F-42FD-A2A1-64BA4B8DAD5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7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9EFF-AB2B-452C-90F6-906F1677EDD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BBE4-17CB-4630-A475-C1B4D1A0C88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50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956A-3C2A-42D8-8875-018CE1A5677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DF7A-E927-4DDD-8E99-50B446A1C4E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17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8CE8-07F6-45A9-B6C7-390DC0D40E47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AD50-1A16-41EA-8D76-ACB74141ACD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87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1D17-6F04-4EAD-A250-F6C9D91889B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8AAA-4E66-44C4-9719-EC798211DA8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7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6A8F-A0F6-4E5E-8F13-291344DBC47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E051-197C-46E2-B196-EC4D3DB6AC7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71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11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13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12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7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5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0356-6ADE-4826-843C-81333126D0B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8B5B-2452-4435-815F-6CE066C8A3C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64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49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6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37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9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9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4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1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27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CFC2-6513-4157-BAD6-0898CA2DED6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634C-71D1-4512-8EFE-A72CA845BCD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96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8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20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7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68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02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32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06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5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41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6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28F3-F304-4662-BFC2-B7D6251F7F4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131A-03F3-41D5-8F60-91C3C257371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5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62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13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49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50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24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31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0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7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0197-3F04-47AA-8D51-CB03E4808DF7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E39E-9080-4196-A421-85B3CB1525C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04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F0B5-DFED-4E81-A05D-22B0E8B209E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3528-E96C-4544-9D5C-A74220E0F92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0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23BE-FCA0-427F-B6C3-E3F330464A66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8AD2-3F18-4AE8-88DB-74E25376B39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8CD8-C17F-4411-94F7-37E9973D951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E48A-E40B-4131-996B-A2654D4E49B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8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217F-45C3-43CC-895E-4B0D8B6A905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5FF2-2D57-4720-B8B6-AB02703475D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1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1E37-EDFB-46C7-B1C8-B10742BEF27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744B-4C3A-4703-A1DB-A17C2D130E7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94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611-3F56-47CD-B078-E01C00417D93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5BCC-5F56-41A0-B0BA-E2B67E717FC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220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D975-DF41-4FE1-99C7-01D21143CE1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5DB4-3391-49FD-B5D3-1A71CC0C7C6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45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2381-E6C3-44A5-BDEA-99481F43423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4F36-A669-45CC-94A5-F7A182AAA9D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627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7FD7-44D0-43E5-927A-64EE8C811A0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AA8A-745A-4900-A8CB-403D69B0A07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10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355A-A2AE-4138-B133-D1FF00137E0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133E-B157-4662-86A7-40A6969F649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11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14AC-9A60-4EBC-B7FB-C52A20C2A35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ADA8-BF24-4F64-B855-6707D4EC813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3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32D7-22BA-409B-95F0-0BA53FE7AF4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75DD-447F-4763-9115-A033443D96F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31429-4B8F-45D5-AD30-4893D7BD6D8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BEAC2-53D9-43E9-9D4B-01AB69BFCF9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28584-A2F2-40D6-B9B7-C07F59839D04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25/05/1436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AD4A7-5EB2-4BEB-AAD3-37BA76B55DFF}" type="slidenum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/>
    <p:sndAc>
      <p:stSnd>
        <p:snd r:embed="rId13" name="newemail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B6D141-56BF-4EC3-9A36-ED78404C5D6A}" type="slidenum">
              <a:rPr lang="ar-SA" alt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0C11B-6903-484C-A8EA-61A3C83A304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A32AA-B4C3-4BE6-811C-9A4C0D34FB2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5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2EC7-66DF-4B94-A684-6ACAF53E05F4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893C-CBAE-427F-962F-8BF64CA99BC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631A-6D86-4E85-92BB-8240A546830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EE39-E71B-4F10-A0E9-ACE8F4D9B9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95B4-D79D-4C9F-B6C5-6F0C0771BE2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E324-2391-47B6-BAC4-24DB2F2E2A3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5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08BA82-2ED4-4AD5-9910-CF751A3265E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25/05/36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D832C-5CF8-4972-88E3-3C58E6C08B9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0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wmf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8.wmf"/><Relationship Id="rId7" Type="http://schemas.openxmlformats.org/officeDocument/2006/relationships/image" Target="../media/image6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w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0.wmf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الشغل\للجميع\cliparts\Cliparts\BDRLC0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7308812" cy="412594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 t="19451" r="29311"/>
          <a:stretch>
            <a:fillRect/>
          </a:stretch>
        </p:blipFill>
        <p:spPr bwMode="auto">
          <a:xfrm>
            <a:off x="3311860" y="2276872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2656"/>
            <a:ext cx="6260008" cy="160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5253022"/>
      </p:ext>
    </p:extLst>
  </p:cSld>
  <p:clrMapOvr>
    <a:masterClrMapping/>
  </p:clrMapOvr>
  <p:transition>
    <p:wheel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46" y="538670"/>
            <a:ext cx="4104456" cy="38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0"/>
            <a:ext cx="2835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" y="2132856"/>
            <a:ext cx="4899668" cy="20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377042" y="4199993"/>
            <a:ext cx="64633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2800" b="1" u="sng" dirty="0">
                <a:ln w="11430"/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 </a:t>
            </a:r>
            <a:endParaRPr lang="ar-SA" sz="2800" b="1" dirty="0">
              <a:ln w="11430"/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800" b="1" dirty="0">
                <a:ln w="11430"/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76687" y="3848936"/>
            <a:ext cx="70179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200" b="1" u="sng" dirty="0">
                <a:ln w="11430"/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</a:t>
            </a:r>
            <a:endParaRPr lang="ar-SA" sz="3200" b="1" dirty="0">
              <a:ln w="11430"/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3200" b="1" dirty="0">
                <a:ln w="11430"/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820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79613" y="728663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: هو نسبة الارتفاع ( </a:t>
            </a:r>
            <a:r>
              <a:rPr lang="ar-SA" altLang="ar-SA" sz="2000" b="1" smtClean="0">
                <a:solidFill>
                  <a:srgbClr val="333399"/>
                </a:solidFill>
              </a:rPr>
              <a:t>التغير الرأسي</a:t>
            </a:r>
            <a:r>
              <a:rPr lang="ar-SA" altLang="ar-SA" sz="2000" b="1" smtClean="0">
                <a:solidFill>
                  <a:srgbClr val="000000"/>
                </a:solidFill>
              </a:rPr>
              <a:t> ) إلى المسافة الأفقية ( </a:t>
            </a:r>
            <a:r>
              <a:rPr lang="ar-SA" altLang="ar-SA" sz="2000" b="1" smtClean="0">
                <a:solidFill>
                  <a:srgbClr val="333399"/>
                </a:solidFill>
              </a:rPr>
              <a:t>التغير الأفقي</a:t>
            </a:r>
            <a:r>
              <a:rPr lang="ar-SA" altLang="ar-SA" sz="2000" b="1" smtClean="0">
                <a:solidFill>
                  <a:srgbClr val="000000"/>
                </a:solidFill>
              </a:rPr>
              <a:t> )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350963"/>
            <a:ext cx="44465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381250"/>
            <a:ext cx="129381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608513" y="2239963"/>
            <a:ext cx="2987675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سلم الشاحنة المجاور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2059" name="Group 11"/>
          <p:cNvGrpSpPr>
            <a:grpSpLocks noChangeAspect="1"/>
          </p:cNvGrpSpPr>
          <p:nvPr/>
        </p:nvGrpSpPr>
        <p:grpSpPr bwMode="auto">
          <a:xfrm>
            <a:off x="611188" y="1268413"/>
            <a:ext cx="3454400" cy="3138487"/>
            <a:chOff x="1792" y="1173"/>
            <a:chExt cx="2176" cy="1977"/>
          </a:xfrm>
        </p:grpSpPr>
        <p:sp>
          <p:nvSpPr>
            <p:cNvPr id="205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792" y="1173"/>
              <a:ext cx="2176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1173"/>
              <a:ext cx="2183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87888"/>
            <a:ext cx="1914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72" name="Group 24"/>
          <p:cNvGrpSpPr>
            <a:grpSpLocks/>
          </p:cNvGrpSpPr>
          <p:nvPr/>
        </p:nvGrpSpPr>
        <p:grpSpPr bwMode="auto">
          <a:xfrm>
            <a:off x="7223125" y="5768975"/>
            <a:ext cx="935038" cy="757238"/>
            <a:chOff x="5012" y="2886"/>
            <a:chExt cx="589" cy="477"/>
          </a:xfrm>
        </p:grpSpPr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537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067" name="Group 19"/>
            <p:cNvGrpSpPr>
              <a:grpSpLocks/>
            </p:cNvGrpSpPr>
            <p:nvPr/>
          </p:nvGrpSpPr>
          <p:grpSpPr bwMode="auto">
            <a:xfrm>
              <a:off x="5012" y="2886"/>
              <a:ext cx="328" cy="477"/>
              <a:chOff x="3923" y="3248"/>
              <a:chExt cx="817" cy="477"/>
            </a:xfrm>
          </p:grpSpPr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3923" y="3248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45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flipH="1">
                <a:off x="3923" y="3475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0" name="Text Box 22"/>
              <p:cNvSpPr txBox="1">
                <a:spLocks noChangeArrowheads="1"/>
              </p:cNvSpPr>
              <p:nvPr/>
            </p:nvSpPr>
            <p:spPr bwMode="auto">
              <a:xfrm>
                <a:off x="3923" y="3475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30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545138" y="5768975"/>
            <a:ext cx="1641475" cy="757238"/>
            <a:chOff x="1610" y="3271"/>
            <a:chExt cx="1034" cy="477"/>
          </a:xfrm>
        </p:grpSpPr>
        <p:grpSp>
          <p:nvGrpSpPr>
            <p:cNvPr id="2066" name="Group 18"/>
            <p:cNvGrpSpPr>
              <a:grpSpLocks/>
            </p:cNvGrpSpPr>
            <p:nvPr/>
          </p:nvGrpSpPr>
          <p:grpSpPr bwMode="auto">
            <a:xfrm>
              <a:off x="1610" y="3271"/>
              <a:ext cx="817" cy="477"/>
              <a:chOff x="3923" y="3248"/>
              <a:chExt cx="817" cy="477"/>
            </a:xfrm>
          </p:grpSpPr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3923" y="3248"/>
                <a:ext cx="7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× 3 × 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 flipH="1">
                <a:off x="3923" y="3475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Text Box 17"/>
              <p:cNvSpPr txBox="1">
                <a:spLocks noChangeArrowheads="1"/>
              </p:cNvSpPr>
              <p:nvPr/>
            </p:nvSpPr>
            <p:spPr bwMode="auto">
              <a:xfrm>
                <a:off x="3923" y="3475"/>
                <a:ext cx="7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× 3 × 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2418" y="3362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6070600" y="5840413"/>
            <a:ext cx="21590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6070600" y="6200775"/>
            <a:ext cx="21590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>
            <a:off x="5630863" y="5862638"/>
            <a:ext cx="21590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5630863" y="6223000"/>
            <a:ext cx="215900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grpSp>
        <p:nvGrpSpPr>
          <p:cNvPr id="2085" name="Group 37"/>
          <p:cNvGrpSpPr>
            <a:grpSpLocks/>
          </p:cNvGrpSpPr>
          <p:nvPr/>
        </p:nvGrpSpPr>
        <p:grpSpPr bwMode="auto">
          <a:xfrm>
            <a:off x="4810125" y="5768975"/>
            <a:ext cx="690563" cy="742950"/>
            <a:chOff x="3016" y="2886"/>
            <a:chExt cx="435" cy="468"/>
          </a:xfrm>
        </p:grpSpPr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322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36"/>
            <p:cNvGrpSpPr>
              <a:grpSpLocks/>
            </p:cNvGrpSpPr>
            <p:nvPr/>
          </p:nvGrpSpPr>
          <p:grpSpPr bwMode="auto">
            <a:xfrm>
              <a:off x="3016" y="2886"/>
              <a:ext cx="213" cy="468"/>
              <a:chOff x="2962" y="2886"/>
              <a:chExt cx="213" cy="468"/>
            </a:xfrm>
          </p:grpSpPr>
          <p:sp>
            <p:nvSpPr>
              <p:cNvPr id="2081" name="Text Box 33"/>
              <p:cNvSpPr txBox="1">
                <a:spLocks noChangeArrowheads="1"/>
              </p:cNvSpPr>
              <p:nvPr/>
            </p:nvSpPr>
            <p:spPr bwMode="auto">
              <a:xfrm>
                <a:off x="2962" y="2886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 flipH="1">
                <a:off x="2991" y="3113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3" name="Text Box 35"/>
              <p:cNvSpPr txBox="1">
                <a:spLocks noChangeArrowheads="1"/>
              </p:cNvSpPr>
              <p:nvPr/>
            </p:nvSpPr>
            <p:spPr bwMode="auto">
              <a:xfrm>
                <a:off x="2962" y="3104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7343775" y="3357563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الرأسي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948488" y="3357563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45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7343775" y="400367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الأفقي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7092950" y="4003675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30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34925" y="1484313"/>
            <a:ext cx="1152525" cy="863600"/>
          </a:xfrm>
          <a:prstGeom prst="wedgeRoundRectCallout">
            <a:avLst>
              <a:gd name="adj1" fmla="val 94255"/>
              <a:gd name="adj2" fmla="val 757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 smtClean="0">
                <a:solidFill>
                  <a:srgbClr val="000000"/>
                </a:solidFill>
              </a:rPr>
              <a:t>الرأسي</a:t>
            </a:r>
            <a:endParaRPr lang="en-US" altLang="ar-SA" sz="2000" b="1" dirty="0" smtClean="0">
              <a:solidFill>
                <a:srgbClr val="000000"/>
              </a:solidFill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1547664" y="4400550"/>
            <a:ext cx="1116161" cy="863600"/>
          </a:xfrm>
          <a:prstGeom prst="wedgeRoundRectCallout">
            <a:avLst>
              <a:gd name="adj1" fmla="val 45019"/>
              <a:gd name="adj2" fmla="val -10661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الأفقي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 animBg="1"/>
      <p:bldP spid="2074" grpId="0" animBg="1"/>
      <p:bldP spid="2075" grpId="0" animBg="1"/>
      <p:bldP spid="2076" grpId="0" animBg="1"/>
      <p:bldP spid="2077" grpId="0" animBg="1"/>
      <p:bldP spid="2086" grpId="0"/>
      <p:bldP spid="2087" grpId="0"/>
      <p:bldP spid="2088" grpId="0"/>
      <p:bldP spid="2089" grpId="0"/>
      <p:bldP spid="2090" grpId="0" animBg="1"/>
      <p:bldP spid="20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3.bp.blogspot.com/-xi_VPYWZJBw/UwfYDP8GFAI/AAAAAAAAAR8/KjXJuhy7sy0/s1600/%D8%B5%D9%88%D8%B1%D8%A9+4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768"/>
            <a:ext cx="8712968" cy="67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091138" cy="5318353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80528" y="9915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5400" dirty="0" smtClean="0"/>
              <a:t>مثال صفحة 115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48046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" y="260648"/>
            <a:ext cx="9090726" cy="22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" y="2633975"/>
            <a:ext cx="8794283" cy="42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i4.ytimg.com/vi/VlI8FwGduH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932040" y="3436994"/>
            <a:ext cx="18002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المتتابعات</a:t>
            </a:r>
          </a:p>
          <a:p>
            <a:r>
              <a:rPr lang="ar-SA" sz="3200" b="1" dirty="0" smtClean="0"/>
              <a:t>العلاقات</a:t>
            </a:r>
          </a:p>
          <a:p>
            <a:r>
              <a:rPr lang="ar-SA" sz="3200" b="1" dirty="0" smtClean="0"/>
              <a:t>الدوال</a:t>
            </a:r>
          </a:p>
          <a:p>
            <a:r>
              <a:rPr lang="ar-SA" sz="3200" b="1" dirty="0" smtClean="0"/>
              <a:t>الدالة الخطية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131840" y="3463521"/>
            <a:ext cx="1800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ميل الخط المستقيم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5365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69776"/>
            <a:ext cx="8229600" cy="1143000"/>
          </a:xfrm>
        </p:spPr>
        <p:txBody>
          <a:bodyPr/>
          <a:lstStyle/>
          <a:p>
            <a:r>
              <a:rPr lang="ar-SA" dirty="0" smtClean="0"/>
              <a:t>تحقق من فهمك صـ 115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4</a:t>
            </a:r>
          </a:p>
          <a:p>
            <a:r>
              <a:rPr lang="ar-SA" dirty="0"/>
              <a:t>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8" y="2420888"/>
            <a:ext cx="3960440" cy="36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مستقيم 4"/>
          <p:cNvCxnSpPr/>
          <p:nvPr/>
        </p:nvCxnSpPr>
        <p:spPr>
          <a:xfrm flipH="1">
            <a:off x="7884368" y="220486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8460432" y="1772816"/>
            <a:ext cx="144016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683568" y="35730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1</a:t>
            </a:r>
          </a:p>
          <a:p>
            <a:r>
              <a:rPr lang="ar-SA" dirty="0" smtClean="0"/>
              <a:t>2</a:t>
            </a:r>
            <a:endParaRPr lang="ar-SA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8036768" y="4149080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8684840" y="3717032"/>
            <a:ext cx="144016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475656" y="1766719"/>
            <a:ext cx="3168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التوقيت  3 دقائق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9459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65043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ahaonline.com/media/images/articles/people/785uyrt765yut65uyt8uyt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93204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190470" y="4542865"/>
            <a:ext cx="1080120" cy="1021556"/>
          </a:xfrm>
          <a:prstGeom prst="wedgeRoundRectCallout">
            <a:avLst>
              <a:gd name="adj1" fmla="val -113553"/>
              <a:gd name="adj2" fmla="val -476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prstClr val="black"/>
                </a:solidFill>
              </a:rPr>
              <a:t>6</a:t>
            </a:r>
            <a:endParaRPr lang="ar-SA" sz="5400" dirty="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3528" y="5564421"/>
            <a:ext cx="1080120" cy="1021556"/>
          </a:xfrm>
          <a:prstGeom prst="wedgeRoundRectCallout">
            <a:avLst>
              <a:gd name="adj1" fmla="val 133700"/>
              <a:gd name="adj2" fmla="val -547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prstClr val="black"/>
                </a:solidFill>
              </a:rPr>
              <a:t>2</a:t>
            </a:r>
            <a:endParaRPr lang="ar-SA" sz="5400" dirty="0">
              <a:solidFill>
                <a:prstClr val="black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5070" y="2060848"/>
            <a:ext cx="1080120" cy="1021556"/>
          </a:xfrm>
          <a:prstGeom prst="wedgeRoundRectCallout">
            <a:avLst>
              <a:gd name="adj1" fmla="val 85324"/>
              <a:gd name="adj2" fmla="val 759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prstClr val="black"/>
                </a:solidFill>
              </a:rPr>
              <a:t>3</a:t>
            </a:r>
            <a:endParaRPr lang="ar-SA" sz="5400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879322" y="1412776"/>
            <a:ext cx="1080120" cy="715089"/>
          </a:xfrm>
          <a:prstGeom prst="wedgeRoundRectCallout">
            <a:avLst>
              <a:gd name="adj1" fmla="val -171424"/>
              <a:gd name="adj2" fmla="val 2950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prstClr val="black"/>
                </a:solidFill>
              </a:rPr>
              <a:t>صفر</a:t>
            </a:r>
            <a:endParaRPr lang="ar-SA" sz="3600" b="1" dirty="0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851920" y="116632"/>
            <a:ext cx="1440098" cy="1021556"/>
          </a:xfrm>
          <a:prstGeom prst="wedgeRoundRectCallout">
            <a:avLst>
              <a:gd name="adj1" fmla="val -122919"/>
              <a:gd name="adj2" fmla="val 91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prstClr val="black"/>
                </a:solidFill>
              </a:rPr>
              <a:t>الميل</a:t>
            </a:r>
            <a:endParaRPr lang="ar-SA" sz="5400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0" y="4183232"/>
            <a:ext cx="1080120" cy="1021556"/>
          </a:xfrm>
          <a:prstGeom prst="wedgeRoundRectCallout">
            <a:avLst>
              <a:gd name="adj1" fmla="val 108719"/>
              <a:gd name="adj2" fmla="val 25990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>
                <a:solidFill>
                  <a:prstClr val="black"/>
                </a:solidFill>
              </a:rPr>
              <a:t> </a:t>
            </a:r>
            <a:r>
              <a:rPr lang="ar-SA" sz="5400" smtClean="0">
                <a:solidFill>
                  <a:prstClr val="black"/>
                </a:solidFill>
              </a:rPr>
              <a:t>1 </a:t>
            </a:r>
            <a:endParaRPr lang="ar-SA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59576" cy="65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051720" y="3140968"/>
            <a:ext cx="1656184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3" y="2492896"/>
            <a:ext cx="3892325" cy="2592288"/>
          </a:xfrm>
        </p:spPr>
      </p:pic>
      <p:sp>
        <p:nvSpPr>
          <p:cNvPr id="6" name="مربع نص 5"/>
          <p:cNvSpPr txBox="1"/>
          <p:nvPr/>
        </p:nvSpPr>
        <p:spPr>
          <a:xfrm>
            <a:off x="2483768" y="1097270"/>
            <a:ext cx="2207580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/>
              <a:t>سأصعد  و بجهد عندما يكون الميل موجب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639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c7f8660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 rot="20425669">
            <a:off x="2129961" y="821566"/>
            <a:ext cx="3888432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8 – 4  ميل المستقيم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 rot="21311500">
            <a:off x="3541061" y="1695294"/>
            <a:ext cx="3888432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فكرة الدرس ....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60032" y="2636912"/>
            <a:ext cx="3888432" cy="707886"/>
          </a:xfrm>
          <a:prstGeom prst="rect">
            <a:avLst/>
          </a:prstGeom>
          <a:solidFill>
            <a:srgbClr val="66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أجد ميل المستقيم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45769" y="3501008"/>
            <a:ext cx="3888432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المفردات....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60032" y="4377298"/>
            <a:ext cx="3888432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الـــــميل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635896" y="5241394"/>
            <a:ext cx="3888432" cy="707886"/>
          </a:xfrm>
          <a:prstGeom prst="rect">
            <a:avLst/>
          </a:prstGeom>
          <a:solidFill>
            <a:srgbClr val="6600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التغير الرأسي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788024" y="6105490"/>
            <a:ext cx="3888432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ae_Sharjah" pitchFamily="18" charset="-78"/>
                <a:cs typeface="ae_Sharjah" pitchFamily="18" charset="-78"/>
              </a:rPr>
              <a:t>التغير الأفقي</a:t>
            </a:r>
            <a:endParaRPr lang="ar-SA" sz="4000" dirty="0">
              <a:solidFill>
                <a:prstClr val="black"/>
              </a:solidFill>
              <a:latin typeface="ae_Sharjah" pitchFamily="18" charset="-78"/>
              <a:cs typeface="ae_Sharj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51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" y="332656"/>
            <a:ext cx="776086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 rot="1584336">
            <a:off x="5619200" y="804315"/>
            <a:ext cx="1994374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err="1" smtClean="0"/>
              <a:t>واااااو</a:t>
            </a:r>
            <a:r>
              <a:rPr lang="ar-SA" sz="2400" b="1" dirty="0" smtClean="0"/>
              <a:t> </a:t>
            </a:r>
          </a:p>
          <a:p>
            <a:r>
              <a:rPr lang="ar-SA" sz="2400" b="1" dirty="0" smtClean="0"/>
              <a:t>كم سيكون سهلا النزول </a:t>
            </a:r>
            <a:r>
              <a:rPr lang="ar-SA" sz="2400" b="1" dirty="0" err="1" smtClean="0"/>
              <a:t>لاسفل</a:t>
            </a:r>
            <a:r>
              <a:rPr lang="ar-SA" sz="2400" b="1" dirty="0" smtClean="0"/>
              <a:t> عند ما يكون الميل سالب</a:t>
            </a:r>
            <a:endParaRPr lang="ar-SA" sz="2400" b="1" dirty="0"/>
          </a:p>
        </p:txBody>
      </p:sp>
      <p:sp>
        <p:nvSpPr>
          <p:cNvPr id="4" name="شكل بيضاوي 3"/>
          <p:cNvSpPr/>
          <p:nvPr/>
        </p:nvSpPr>
        <p:spPr>
          <a:xfrm rot="1169553">
            <a:off x="4068140" y="2458165"/>
            <a:ext cx="1844786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عنصر نائب للمحتوى 3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3465">
            <a:off x="3265756" y="1524710"/>
            <a:ext cx="3449552" cy="22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84"/>
            <a:ext cx="843970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 rot="951206">
            <a:off x="4331767" y="1013019"/>
            <a:ext cx="295232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/>
              <a:t>كم ستكون الحياة سهلة على  مستوى سطح الأرض </a:t>
            </a:r>
          </a:p>
          <a:p>
            <a:r>
              <a:rPr lang="ar-SA" b="1" dirty="0"/>
              <a:t> </a:t>
            </a:r>
            <a:r>
              <a:rPr lang="ar-SA" b="1" dirty="0" smtClean="0"/>
              <a:t>هنا الخط افقي والميل صفر </a:t>
            </a:r>
            <a:endParaRPr lang="ar-SA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3347864" y="2763800"/>
            <a:ext cx="2275637" cy="12241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3596">
            <a:off x="2534773" y="1312118"/>
            <a:ext cx="398145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6" y="0"/>
            <a:ext cx="843970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 rot="3560717">
            <a:off x="3853249" y="2216522"/>
            <a:ext cx="3468969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err="1" smtClean="0"/>
              <a:t>وااااوووو</a:t>
            </a:r>
            <a:endParaRPr lang="ar-SA" sz="2400" b="1" dirty="0" smtClean="0"/>
          </a:p>
          <a:p>
            <a:r>
              <a:rPr lang="ar-SA" sz="2400" b="1" dirty="0" smtClean="0"/>
              <a:t>هذا </a:t>
            </a:r>
            <a:r>
              <a:rPr lang="ar-SA" sz="2400" b="1" dirty="0" err="1" smtClean="0"/>
              <a:t>مايسمى</a:t>
            </a:r>
            <a:r>
              <a:rPr lang="ar-SA" sz="2400" b="1" dirty="0" smtClean="0"/>
              <a:t> السقوط الحر </a:t>
            </a:r>
          </a:p>
          <a:p>
            <a:r>
              <a:rPr lang="ar-SA" sz="2400" b="1" dirty="0" smtClean="0"/>
              <a:t>اشعر بانعدام وزني </a:t>
            </a:r>
          </a:p>
          <a:p>
            <a:r>
              <a:rPr lang="ar-SA" sz="2400" b="1" dirty="0" smtClean="0"/>
              <a:t>وهو يحدث عندما الميل غير معروف </a:t>
            </a:r>
          </a:p>
          <a:p>
            <a:r>
              <a:rPr lang="ar-SA" sz="2400" b="1" dirty="0" smtClean="0"/>
              <a:t>فالخط العمودي </a:t>
            </a:r>
            <a:r>
              <a:rPr lang="ar-SA" sz="2400" b="1" dirty="0" err="1" smtClean="0"/>
              <a:t>لابوجد</a:t>
            </a:r>
            <a:r>
              <a:rPr lang="ar-SA" sz="2400" b="1" dirty="0" smtClean="0"/>
              <a:t> له ميل </a:t>
            </a:r>
            <a:endParaRPr lang="ar-SA" sz="24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2686472" y="4077072"/>
            <a:ext cx="1372059" cy="172819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3596">
            <a:off x="1719784" y="2549530"/>
            <a:ext cx="398145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0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750893" cy="637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212"/>
            <a:ext cx="6833344" cy="63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33"/>
            <a:ext cx="9144000" cy="67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7442" y="677935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00B050"/>
                </a:solidFill>
              </a:rPr>
              <a:t>شجرة الميل</a:t>
            </a:r>
            <a:endParaRPr lang="ar-SA" sz="8000" dirty="0">
              <a:solidFill>
                <a:srgbClr val="00B050"/>
              </a:solidFill>
            </a:endParaRPr>
          </a:p>
        </p:txBody>
      </p:sp>
      <p:sp>
        <p:nvSpPr>
          <p:cNvPr id="4" name="AutoShape 2" descr="Math = Love: O Christmas Tree: Slope Edition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7966" y="3861394"/>
            <a:ext cx="4464496" cy="2183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 rot="3278656">
            <a:off x="1737497" y="2262205"/>
            <a:ext cx="3960440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 rot="7552276">
            <a:off x="-408824" y="2271791"/>
            <a:ext cx="3960440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 rot="5400000">
            <a:off x="1399497" y="4922925"/>
            <a:ext cx="2341431" cy="2183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284984"/>
            <a:ext cx="37177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الميل = صفر</a:t>
            </a:r>
            <a:endParaRPr lang="ar-SA" sz="4000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 rot="18260053">
            <a:off x="-1130730" y="2361389"/>
            <a:ext cx="37177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الميل موجب</a:t>
            </a:r>
            <a:endParaRPr lang="ar-SA" sz="40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 rot="3251405">
            <a:off x="2127287" y="1428440"/>
            <a:ext cx="37177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الميل سالب</a:t>
            </a:r>
            <a:endParaRPr lang="ar-SA" sz="4000" b="1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 rot="5400000">
            <a:off x="711355" y="3912471"/>
            <a:ext cx="371771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الميل </a:t>
            </a:r>
          </a:p>
          <a:p>
            <a:r>
              <a:rPr lang="ar-SA" sz="4000" b="1" dirty="0" smtClean="0">
                <a:solidFill>
                  <a:prstClr val="black"/>
                </a:solidFill>
              </a:rPr>
              <a:t>غير معرف</a:t>
            </a:r>
            <a:endParaRPr lang="ar-SA" sz="4000" b="1" dirty="0">
              <a:solidFill>
                <a:prstClr val="black"/>
              </a:solidFill>
            </a:endParaRPr>
          </a:p>
        </p:txBody>
      </p:sp>
      <p:sp>
        <p:nvSpPr>
          <p:cNvPr id="17" name="سهم لأعلى 16"/>
          <p:cNvSpPr/>
          <p:nvPr/>
        </p:nvSpPr>
        <p:spPr>
          <a:xfrm rot="2323057">
            <a:off x="2382878" y="324895"/>
            <a:ext cx="374670" cy="131166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سهم لأعلى 18"/>
          <p:cNvSpPr/>
          <p:nvPr/>
        </p:nvSpPr>
        <p:spPr>
          <a:xfrm rot="8690104">
            <a:off x="4502548" y="3140569"/>
            <a:ext cx="374670" cy="131166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39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612537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681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770712" cy="62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668344" y="5661248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 w="38100"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ar-SA" sz="4000" b="1" dirty="0" smtClean="0"/>
              <a:t>أي الصورتين تعبر عن الوضع الصحيح للجلوس </a:t>
            </a:r>
            <a:r>
              <a:rPr lang="ar-SA" sz="4000" b="1" dirty="0" err="1" smtClean="0"/>
              <a:t>امام</a:t>
            </a:r>
            <a:r>
              <a:rPr lang="ar-SA" sz="4000" b="1" dirty="0" smtClean="0"/>
              <a:t> الكمبيوتر </a:t>
            </a:r>
            <a:endParaRPr lang="ar-SA" sz="4000" b="1" dirty="0"/>
          </a:p>
        </p:txBody>
      </p:sp>
      <p:pic>
        <p:nvPicPr>
          <p:cNvPr id="27650" name="Picture 2" descr="C:\Users\Sarah\Desktop\اوجدي الصورة الخاطئ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604" b="-2941"/>
          <a:stretch>
            <a:fillRect/>
          </a:stretch>
        </p:blipFill>
        <p:spPr bwMode="auto">
          <a:xfrm>
            <a:off x="323528" y="1484783"/>
            <a:ext cx="8352928" cy="5084391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7884368" y="5661248"/>
            <a:ext cx="792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71600" y="5733256"/>
            <a:ext cx="5040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34419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7588" y="5481638"/>
            <a:ext cx="2122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المستقيم مائل لأعلى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5651500" y="1485900"/>
            <a:ext cx="3384550" cy="3563938"/>
            <a:chOff x="4515" y="5422"/>
            <a:chExt cx="3662" cy="3620"/>
          </a:xfrm>
        </p:grpSpPr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4515" y="5784"/>
              <a:ext cx="3258" cy="3258"/>
              <a:chOff x="4334" y="3431"/>
              <a:chExt cx="3258" cy="3258"/>
            </a:xfrm>
          </p:grpSpPr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50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5" name="Line 17"/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6" name="Line 18"/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7" name="Line 19"/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8" name="Line 20"/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9" name="Line 21"/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1" name="Line 23"/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3" name="Line 25"/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4" name="Line 26"/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Line 27"/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6" name="Line 28"/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7" name="Line 29"/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8" name="Line 30"/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9" name="Line 31"/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 flipH="1">
                <a:off x="4334" y="361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 flipH="1">
                <a:off x="4334" y="379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5" name="Line 37"/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6" name="Line 38"/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17" name="Text Box 49"/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س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7218" name="Text Box 50"/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ص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220" name="AutoShape 52"/>
          <p:cNvSpPr>
            <a:spLocks noChangeArrowheads="1"/>
          </p:cNvSpPr>
          <p:nvPr/>
        </p:nvSpPr>
        <p:spPr bwMode="auto">
          <a:xfrm>
            <a:off x="6840538" y="296863"/>
            <a:ext cx="1979612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 smtClean="0">
                <a:solidFill>
                  <a:srgbClr val="FF0000"/>
                </a:solidFill>
              </a:rPr>
              <a:t>ملاحظة هامة</a:t>
            </a:r>
            <a:endParaRPr lang="en-US" altLang="ar-SA" sz="2800" b="1" smtClean="0">
              <a:solidFill>
                <a:srgbClr val="FF0000"/>
              </a:solidFill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H="1" flipV="1">
            <a:off x="5602288" y="3451225"/>
            <a:ext cx="3095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 flipH="1">
            <a:off x="7321550" y="2565400"/>
            <a:ext cx="68421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 flipV="1">
            <a:off x="7321550" y="2551113"/>
            <a:ext cx="0" cy="7191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7227" name="AutoShape 59"/>
          <p:cNvSpPr>
            <a:spLocks noChangeArrowheads="1"/>
          </p:cNvSpPr>
          <p:nvPr/>
        </p:nvSpPr>
        <p:spPr bwMode="auto">
          <a:xfrm>
            <a:off x="5975350" y="2528888"/>
            <a:ext cx="828675" cy="431800"/>
          </a:xfrm>
          <a:prstGeom prst="wedgeRoundRectCallout">
            <a:avLst>
              <a:gd name="adj1" fmla="val 106324"/>
              <a:gd name="adj2" fmla="val 3860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موجب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228" name="AutoShape 60"/>
          <p:cNvSpPr>
            <a:spLocks noChangeArrowheads="1"/>
          </p:cNvSpPr>
          <p:nvPr/>
        </p:nvSpPr>
        <p:spPr bwMode="auto">
          <a:xfrm>
            <a:off x="7127875" y="1714500"/>
            <a:ext cx="828675" cy="396875"/>
          </a:xfrm>
          <a:prstGeom prst="wedgeRoundRectCallout">
            <a:avLst>
              <a:gd name="adj1" fmla="val 22991"/>
              <a:gd name="adj2" fmla="val 15319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موجب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7232" name="Group 64"/>
          <p:cNvGrpSpPr>
            <a:grpSpLocks/>
          </p:cNvGrpSpPr>
          <p:nvPr/>
        </p:nvGrpSpPr>
        <p:grpSpPr bwMode="auto">
          <a:xfrm>
            <a:off x="323850" y="1484313"/>
            <a:ext cx="3384550" cy="3563937"/>
            <a:chOff x="4515" y="5422"/>
            <a:chExt cx="3662" cy="3620"/>
          </a:xfrm>
        </p:grpSpPr>
        <p:grpSp>
          <p:nvGrpSpPr>
            <p:cNvPr id="7233" name="Group 65"/>
            <p:cNvGrpSpPr>
              <a:grpSpLocks/>
            </p:cNvGrpSpPr>
            <p:nvPr/>
          </p:nvGrpSpPr>
          <p:grpSpPr bwMode="auto">
            <a:xfrm>
              <a:off x="4515" y="5784"/>
              <a:ext cx="3258" cy="3258"/>
              <a:chOff x="4334" y="3431"/>
              <a:chExt cx="3258" cy="3258"/>
            </a:xfrm>
          </p:grpSpPr>
          <p:sp>
            <p:nvSpPr>
              <p:cNvPr id="7234" name="Line 66"/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5" name="Line 67"/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6" name="Rectangle 68"/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50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7" name="Line 69"/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8" name="Line 70"/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9" name="Line 71"/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0" name="Line 72"/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1" name="Line 73"/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2" name="Line 74"/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3" name="Line 75"/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4" name="Line 76"/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5" name="Line 77"/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6" name="Line 78"/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7" name="Line 79"/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8" name="Line 80"/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9" name="Line 81"/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0" name="Line 82"/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1" name="Line 83"/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2" name="Line 84"/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3" name="Line 85"/>
              <p:cNvSpPr>
                <a:spLocks noChangeShapeType="1"/>
              </p:cNvSpPr>
              <p:nvPr/>
            </p:nvSpPr>
            <p:spPr bwMode="auto">
              <a:xfrm flipH="1">
                <a:off x="4334" y="361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4" name="Line 86"/>
              <p:cNvSpPr>
                <a:spLocks noChangeShapeType="1"/>
              </p:cNvSpPr>
              <p:nvPr/>
            </p:nvSpPr>
            <p:spPr bwMode="auto">
              <a:xfrm flipH="1">
                <a:off x="4334" y="379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5" name="Line 87"/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6" name="Line 88"/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7" name="Line 89"/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8" name="Line 90"/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9" name="Line 91"/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0" name="Line 92"/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1" name="Line 93"/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2" name="Line 94"/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3" name="Line 95"/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4" name="Line 96"/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5" name="Line 97"/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6" name="Line 98"/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7" name="Line 99"/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8" name="Line 100"/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69" name="Text Box 101"/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س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7270" name="Text Box 102"/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ص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271" name="Line 103"/>
          <p:cNvSpPr>
            <a:spLocks noChangeShapeType="1"/>
          </p:cNvSpPr>
          <p:nvPr/>
        </p:nvSpPr>
        <p:spPr bwMode="auto">
          <a:xfrm flipH="1" flipV="1">
            <a:off x="274638" y="3449638"/>
            <a:ext cx="3095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 flipH="1">
            <a:off x="1979613" y="4329113"/>
            <a:ext cx="719137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7273" name="Line 105"/>
          <p:cNvSpPr>
            <a:spLocks noChangeShapeType="1"/>
          </p:cNvSpPr>
          <p:nvPr/>
        </p:nvSpPr>
        <p:spPr bwMode="auto">
          <a:xfrm flipV="1">
            <a:off x="1993900" y="3609975"/>
            <a:ext cx="0" cy="71913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7274" name="AutoShape 106"/>
          <p:cNvSpPr>
            <a:spLocks noChangeArrowheads="1"/>
          </p:cNvSpPr>
          <p:nvPr/>
        </p:nvSpPr>
        <p:spPr bwMode="auto">
          <a:xfrm>
            <a:off x="647700" y="3543300"/>
            <a:ext cx="828675" cy="461963"/>
          </a:xfrm>
          <a:prstGeom prst="wedgeRoundRectCallout">
            <a:avLst>
              <a:gd name="adj1" fmla="val 106324"/>
              <a:gd name="adj2" fmla="val 3281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سالب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275" name="AutoShape 107"/>
          <p:cNvSpPr>
            <a:spLocks noChangeArrowheads="1"/>
          </p:cNvSpPr>
          <p:nvPr/>
        </p:nvSpPr>
        <p:spPr bwMode="auto">
          <a:xfrm>
            <a:off x="1751013" y="4724400"/>
            <a:ext cx="828675" cy="396875"/>
          </a:xfrm>
          <a:prstGeom prst="wedgeRoundRectCallout">
            <a:avLst>
              <a:gd name="adj1" fmla="val 22991"/>
              <a:gd name="adj2" fmla="val -14080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موجب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763588" y="5481638"/>
            <a:ext cx="2122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المستقيم مائل لأسفل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aphicFrame>
        <p:nvGraphicFramePr>
          <p:cNvPr id="7311" name="Group 143"/>
          <p:cNvGraphicFramePr>
            <a:graphicFrameLocks noGrp="1"/>
          </p:cNvGraphicFramePr>
          <p:nvPr/>
        </p:nvGraphicFramePr>
        <p:xfrm>
          <a:off x="3600450" y="1808163"/>
          <a:ext cx="1800225" cy="3313114"/>
        </p:xfrm>
        <a:graphic>
          <a:graphicData uri="http://schemas.openxmlformats.org/drawingml/2006/table">
            <a:tbl>
              <a:tblPr rtl="1"/>
              <a:tblGrid>
                <a:gridCol w="900112"/>
                <a:gridCol w="900113"/>
              </a:tblGrid>
              <a:tr h="6619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حركة التغير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3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03" name="Text Box 135"/>
          <p:cNvSpPr txBox="1">
            <a:spLocks noChangeArrowheads="1"/>
          </p:cNvSpPr>
          <p:nvPr/>
        </p:nvSpPr>
        <p:spPr bwMode="auto">
          <a:xfrm>
            <a:off x="4521200" y="2600325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فوق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04" name="Text Box 136"/>
          <p:cNvSpPr txBox="1">
            <a:spLocks noChangeArrowheads="1"/>
          </p:cNvSpPr>
          <p:nvPr/>
        </p:nvSpPr>
        <p:spPr bwMode="auto">
          <a:xfrm>
            <a:off x="3613150" y="2600325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موجب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521200" y="3262313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يمين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06" name="Text Box 138"/>
          <p:cNvSpPr txBox="1">
            <a:spLocks noChangeArrowheads="1"/>
          </p:cNvSpPr>
          <p:nvPr/>
        </p:nvSpPr>
        <p:spPr bwMode="auto">
          <a:xfrm>
            <a:off x="3613150" y="3262313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موجب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07" name="Text Box 139"/>
          <p:cNvSpPr txBox="1">
            <a:spLocks noChangeArrowheads="1"/>
          </p:cNvSpPr>
          <p:nvPr/>
        </p:nvSpPr>
        <p:spPr bwMode="auto">
          <a:xfrm>
            <a:off x="4521200" y="3903663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تحت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08" name="Text Box 140"/>
          <p:cNvSpPr txBox="1">
            <a:spLocks noChangeArrowheads="1"/>
          </p:cNvSpPr>
          <p:nvPr/>
        </p:nvSpPr>
        <p:spPr bwMode="auto">
          <a:xfrm>
            <a:off x="3613150" y="3903663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سالب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09" name="Text Box 141"/>
          <p:cNvSpPr txBox="1">
            <a:spLocks noChangeArrowheads="1"/>
          </p:cNvSpPr>
          <p:nvPr/>
        </p:nvSpPr>
        <p:spPr bwMode="auto">
          <a:xfrm>
            <a:off x="4521200" y="456565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يسار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7310" name="Text Box 142"/>
          <p:cNvSpPr txBox="1">
            <a:spLocks noChangeArrowheads="1"/>
          </p:cNvSpPr>
          <p:nvPr/>
        </p:nvSpPr>
        <p:spPr bwMode="auto">
          <a:xfrm>
            <a:off x="3613150" y="456565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سالب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8" dur="2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2" dur="2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220" grpId="0" animBg="1"/>
      <p:bldP spid="7221" grpId="0" animBg="1"/>
      <p:bldP spid="7221" grpId="1" animBg="1"/>
      <p:bldP spid="7225" grpId="0" animBg="1"/>
      <p:bldP spid="7226" grpId="0" animBg="1"/>
      <p:bldP spid="7227" grpId="0" animBg="1"/>
      <p:bldP spid="7228" grpId="0" animBg="1"/>
      <p:bldP spid="7271" grpId="0" animBg="1"/>
      <p:bldP spid="7271" grpId="1" animBg="1"/>
      <p:bldP spid="7272" grpId="0" animBg="1"/>
      <p:bldP spid="7273" grpId="0" animBg="1"/>
      <p:bldP spid="7274" grpId="0" animBg="1"/>
      <p:bldP spid="7275" grpId="0" animBg="1"/>
      <p:bldP spid="7276" grpId="0"/>
      <p:bldP spid="7303" grpId="0"/>
      <p:bldP spid="7304" grpId="0"/>
      <p:bldP spid="7305" grpId="0"/>
      <p:bldP spid="7306" grpId="0"/>
      <p:bldP spid="7307" grpId="0"/>
      <p:bldP spid="7308" grpId="0"/>
      <p:bldP spid="7309" grpId="0"/>
      <p:bldP spid="73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4esh.com/eshraf/wp-content/uploads/2011/12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292080" y="6237312"/>
            <a:ext cx="3851920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6688"/>
            <a:ext cx="192405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795963" y="981075"/>
            <a:ext cx="3132137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سقف الغرفة المجاورة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000"/>
            <a:ext cx="19145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7223125" y="4510088"/>
            <a:ext cx="935038" cy="757237"/>
            <a:chOff x="5012" y="2886"/>
            <a:chExt cx="589" cy="477"/>
          </a:xfrm>
        </p:grpSpPr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537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5012" y="2886"/>
              <a:ext cx="328" cy="477"/>
              <a:chOff x="3923" y="3248"/>
              <a:chExt cx="817" cy="477"/>
            </a:xfrm>
          </p:grpSpPr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3923" y="3248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 flipH="1">
                <a:off x="3923" y="3475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8" name="Text Box 16"/>
              <p:cNvSpPr txBox="1">
                <a:spLocks noChangeArrowheads="1"/>
              </p:cNvSpPr>
              <p:nvPr/>
            </p:nvSpPr>
            <p:spPr bwMode="auto">
              <a:xfrm>
                <a:off x="3923" y="3475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15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6480175" y="4510088"/>
            <a:ext cx="690563" cy="742950"/>
            <a:chOff x="3016" y="2886"/>
            <a:chExt cx="435" cy="468"/>
          </a:xfrm>
        </p:grpSpPr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322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3341" name="Group 29"/>
            <p:cNvGrpSpPr>
              <a:grpSpLocks/>
            </p:cNvGrpSpPr>
            <p:nvPr/>
          </p:nvGrpSpPr>
          <p:grpSpPr bwMode="auto">
            <a:xfrm>
              <a:off x="3016" y="2886"/>
              <a:ext cx="213" cy="468"/>
              <a:chOff x="2962" y="2886"/>
              <a:chExt cx="213" cy="468"/>
            </a:xfrm>
          </p:grpSpPr>
          <p:sp>
            <p:nvSpPr>
              <p:cNvPr id="13342" name="Text Box 30"/>
              <p:cNvSpPr txBox="1">
                <a:spLocks noChangeArrowheads="1"/>
              </p:cNvSpPr>
              <p:nvPr/>
            </p:nvSpPr>
            <p:spPr bwMode="auto">
              <a:xfrm>
                <a:off x="2962" y="2886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1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 flipH="1">
                <a:off x="2991" y="3113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Text Box 32"/>
              <p:cNvSpPr txBox="1">
                <a:spLocks noChangeArrowheads="1"/>
              </p:cNvSpPr>
              <p:nvPr/>
            </p:nvSpPr>
            <p:spPr bwMode="auto">
              <a:xfrm>
                <a:off x="2962" y="3104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7343775" y="209867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الرأسي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7021513" y="2098675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3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7343775" y="2744788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الأفقي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056438" y="2744788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15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188888" y="621184"/>
            <a:ext cx="1260227" cy="863600"/>
          </a:xfrm>
          <a:prstGeom prst="wedgeRoundRectCallout">
            <a:avLst>
              <a:gd name="adj1" fmla="val 94255"/>
              <a:gd name="adj2" fmla="val 799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 smtClean="0">
                <a:solidFill>
                  <a:srgbClr val="000000"/>
                </a:solidFill>
              </a:rPr>
              <a:t>الرأسي</a:t>
            </a:r>
            <a:endParaRPr lang="en-US" altLang="ar-SA" sz="2000" b="1" dirty="0" smtClean="0">
              <a:solidFill>
                <a:srgbClr val="000000"/>
              </a:solidFill>
            </a:endParaRPr>
          </a:p>
        </p:txBody>
      </p:sp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60463"/>
            <a:ext cx="29876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2662238" y="2420938"/>
            <a:ext cx="828675" cy="863600"/>
          </a:xfrm>
          <a:prstGeom prst="wedgeRoundRectCallout">
            <a:avLst>
              <a:gd name="adj1" fmla="val 46745"/>
              <a:gd name="adj2" fmla="val -7775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الأفقي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1637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53" name="AutoShape 41"/>
          <p:cNvSpPr>
            <a:spLocks noChangeArrowheads="1"/>
          </p:cNvSpPr>
          <p:nvPr/>
        </p:nvSpPr>
        <p:spPr bwMode="auto">
          <a:xfrm flipH="1">
            <a:off x="4897438" y="4616450"/>
            <a:ext cx="1150937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ar-SA" smtClean="0">
              <a:solidFill>
                <a:srgbClr val="FF0000"/>
              </a:solidFill>
            </a:endParaRPr>
          </a:p>
        </p:txBody>
      </p: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3995738" y="4508500"/>
            <a:ext cx="690562" cy="742950"/>
            <a:chOff x="3016" y="2886"/>
            <a:chExt cx="435" cy="468"/>
          </a:xfrm>
        </p:grpSpPr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>
              <a:off x="322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3356" name="Group 44"/>
            <p:cNvGrpSpPr>
              <a:grpSpLocks/>
            </p:cNvGrpSpPr>
            <p:nvPr/>
          </p:nvGrpSpPr>
          <p:grpSpPr bwMode="auto">
            <a:xfrm>
              <a:off x="3016" y="2886"/>
              <a:ext cx="213" cy="468"/>
              <a:chOff x="2962" y="2886"/>
              <a:chExt cx="213" cy="468"/>
            </a:xfrm>
          </p:grpSpPr>
          <p:sp>
            <p:nvSpPr>
              <p:cNvPr id="13357" name="Text Box 45"/>
              <p:cNvSpPr txBox="1">
                <a:spLocks noChangeArrowheads="1"/>
              </p:cNvSpPr>
              <p:nvPr/>
            </p:nvSpPr>
            <p:spPr bwMode="auto">
              <a:xfrm>
                <a:off x="2962" y="2886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1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Line 46"/>
              <p:cNvSpPr>
                <a:spLocks noChangeShapeType="1"/>
              </p:cNvSpPr>
              <p:nvPr/>
            </p:nvSpPr>
            <p:spPr bwMode="auto">
              <a:xfrm flipH="1">
                <a:off x="2991" y="3113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Text Box 47"/>
              <p:cNvSpPr txBox="1">
                <a:spLocks noChangeArrowheads="1"/>
              </p:cNvSpPr>
              <p:nvPr/>
            </p:nvSpPr>
            <p:spPr bwMode="auto">
              <a:xfrm>
                <a:off x="2962" y="3104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519363" y="1557338"/>
            <a:ext cx="0" cy="4667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3361" name="AutoShape 49"/>
          <p:cNvSpPr>
            <a:spLocks noChangeArrowheads="1"/>
          </p:cNvSpPr>
          <p:nvPr/>
        </p:nvSpPr>
        <p:spPr bwMode="auto">
          <a:xfrm>
            <a:off x="647700" y="2060575"/>
            <a:ext cx="828675" cy="431800"/>
          </a:xfrm>
          <a:prstGeom prst="wedgeRoundRectCallout">
            <a:avLst>
              <a:gd name="adj1" fmla="val 173944"/>
              <a:gd name="adj2" fmla="val -12242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سالب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843808" y="621184"/>
            <a:ext cx="27904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/>
              <a:t>سؤال 1 صـ 118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5244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45" grpId="0"/>
      <p:bldP spid="13346" grpId="0"/>
      <p:bldP spid="13347" grpId="0"/>
      <p:bldP spid="13348" grpId="0"/>
      <p:bldP spid="13349" grpId="0" animBg="1"/>
      <p:bldP spid="13350" grpId="0" animBg="1"/>
      <p:bldP spid="13353" grpId="0" animBg="1"/>
      <p:bldP spid="13360" grpId="0" animBg="1"/>
      <p:bldP spid="133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6688"/>
            <a:ext cx="192405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148263" y="981075"/>
            <a:ext cx="3779837" cy="971550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طريق التزلج الذي ينحدر بمقدار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15 قدما لكل تغير أفقي مقداره 24 قدما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67163"/>
            <a:ext cx="1914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7019925" y="5048250"/>
            <a:ext cx="1138238" cy="757238"/>
            <a:chOff x="4422" y="3180"/>
            <a:chExt cx="717" cy="477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4913" y="327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4422" y="3180"/>
              <a:ext cx="456" cy="477"/>
              <a:chOff x="3923" y="3248"/>
              <a:chExt cx="817" cy="477"/>
            </a:xfrm>
          </p:grpSpPr>
          <p:sp>
            <p:nvSpPr>
              <p:cNvPr id="18440" name="Text Box 8"/>
              <p:cNvSpPr txBox="1">
                <a:spLocks noChangeArrowheads="1"/>
              </p:cNvSpPr>
              <p:nvPr/>
            </p:nvSpPr>
            <p:spPr bwMode="auto">
              <a:xfrm>
                <a:off x="3923" y="3248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4.5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 flipH="1">
                <a:off x="3923" y="3475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2" name="Text Box 10"/>
              <p:cNvSpPr txBox="1">
                <a:spLocks noChangeArrowheads="1"/>
              </p:cNvSpPr>
              <p:nvPr/>
            </p:nvSpPr>
            <p:spPr bwMode="auto">
              <a:xfrm>
                <a:off x="3923" y="3475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7.2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6300788" y="5048250"/>
            <a:ext cx="690562" cy="742950"/>
            <a:chOff x="3016" y="2886"/>
            <a:chExt cx="435" cy="468"/>
          </a:xfrm>
        </p:grpSpPr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22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8445" name="Group 13"/>
            <p:cNvGrpSpPr>
              <a:grpSpLocks/>
            </p:cNvGrpSpPr>
            <p:nvPr/>
          </p:nvGrpSpPr>
          <p:grpSpPr bwMode="auto">
            <a:xfrm>
              <a:off x="3016" y="2886"/>
              <a:ext cx="213" cy="468"/>
              <a:chOff x="2962" y="2886"/>
              <a:chExt cx="213" cy="468"/>
            </a:xfrm>
          </p:grpSpPr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2962" y="2886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 flipH="1">
                <a:off x="2991" y="3113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8" name="Text Box 16"/>
              <p:cNvSpPr txBox="1">
                <a:spLocks noChangeArrowheads="1"/>
              </p:cNvSpPr>
              <p:nvPr/>
            </p:nvSpPr>
            <p:spPr bwMode="auto">
              <a:xfrm>
                <a:off x="2962" y="3104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8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343775" y="2636838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الرأسي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911975" y="2636838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4.5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343775" y="32829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الأفقي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11975" y="328295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7.2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 flipH="1">
            <a:off x="4897438" y="5154613"/>
            <a:ext cx="1150937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ar-SA" smtClean="0">
              <a:solidFill>
                <a:srgbClr val="FF0000"/>
              </a:solidFill>
            </a:endParaRPr>
          </a:p>
        </p:txBody>
      </p: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3995738" y="5046663"/>
            <a:ext cx="690562" cy="742950"/>
            <a:chOff x="3016" y="2886"/>
            <a:chExt cx="435" cy="468"/>
          </a:xfrm>
        </p:grpSpPr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3225" y="297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8460" name="Group 28"/>
            <p:cNvGrpSpPr>
              <a:grpSpLocks/>
            </p:cNvGrpSpPr>
            <p:nvPr/>
          </p:nvGrpSpPr>
          <p:grpSpPr bwMode="auto">
            <a:xfrm>
              <a:off x="3016" y="2886"/>
              <a:ext cx="213" cy="468"/>
              <a:chOff x="2962" y="2886"/>
              <a:chExt cx="213" cy="468"/>
            </a:xfrm>
          </p:grpSpPr>
          <p:sp>
            <p:nvSpPr>
              <p:cNvPr id="18461" name="Text Box 29"/>
              <p:cNvSpPr txBox="1">
                <a:spLocks noChangeArrowheads="1"/>
              </p:cNvSpPr>
              <p:nvPr/>
            </p:nvSpPr>
            <p:spPr bwMode="auto">
              <a:xfrm>
                <a:off x="2962" y="2886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 flipH="1">
                <a:off x="2991" y="3113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3" name="Text Box 31"/>
              <p:cNvSpPr txBox="1">
                <a:spLocks noChangeArrowheads="1"/>
              </p:cNvSpPr>
              <p:nvPr/>
            </p:nvSpPr>
            <p:spPr bwMode="auto">
              <a:xfrm>
                <a:off x="2962" y="3104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8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2735262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611560" y="1484313"/>
            <a:ext cx="1476003" cy="863600"/>
          </a:xfrm>
          <a:prstGeom prst="wedgeRoundRectCallout">
            <a:avLst>
              <a:gd name="adj1" fmla="val 94255"/>
              <a:gd name="adj2" fmla="val 799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الرأسي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2808288" y="4113213"/>
            <a:ext cx="828675" cy="863600"/>
          </a:xfrm>
          <a:prstGeom prst="wedgeRoundRectCallout">
            <a:avLst>
              <a:gd name="adj1" fmla="val 46745"/>
              <a:gd name="adj2" fmla="val -7775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الأفقي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339975" y="1989138"/>
            <a:ext cx="0" cy="15478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827088" y="2924175"/>
            <a:ext cx="828675" cy="431800"/>
          </a:xfrm>
          <a:prstGeom prst="wedgeRoundRectCallout">
            <a:avLst>
              <a:gd name="adj1" fmla="val 126435"/>
              <a:gd name="adj2" fmla="val -8308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سالب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52400"/>
            <a:ext cx="19970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مربع نص 33"/>
          <p:cNvSpPr txBox="1"/>
          <p:nvPr/>
        </p:nvSpPr>
        <p:spPr>
          <a:xfrm>
            <a:off x="2483768" y="601663"/>
            <a:ext cx="27904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/>
              <a:t>سؤال 9 صـ 118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5914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49" grpId="0"/>
      <p:bldP spid="18450" grpId="0"/>
      <p:bldP spid="18451" grpId="0"/>
      <p:bldP spid="18452" grpId="0"/>
      <p:bldP spid="18457" grpId="0" animBg="1"/>
      <p:bldP spid="18453" grpId="0" animBg="1"/>
      <p:bldP spid="18455" grpId="0" animBg="1"/>
      <p:bldP spid="18464" grpId="0" animBg="1"/>
      <p:bldP spid="184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6688"/>
            <a:ext cx="192405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940425" y="981075"/>
            <a:ext cx="2987675" cy="971550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طريق ترتفع 12 قدما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لكل تغير أفقي مقداره 100 قدم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67163"/>
            <a:ext cx="1914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7019925" y="5048250"/>
            <a:ext cx="1138238" cy="757238"/>
            <a:chOff x="4422" y="3180"/>
            <a:chExt cx="717" cy="477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4913" y="327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4422" y="3180"/>
              <a:ext cx="456" cy="477"/>
              <a:chOff x="3923" y="3248"/>
              <a:chExt cx="817" cy="477"/>
            </a:xfrm>
          </p:grpSpPr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3923" y="3248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3.6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 flipH="1">
                <a:off x="3923" y="3475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6" name="Text Box 10"/>
              <p:cNvSpPr txBox="1">
                <a:spLocks noChangeArrowheads="1"/>
              </p:cNvSpPr>
              <p:nvPr/>
            </p:nvSpPr>
            <p:spPr bwMode="auto">
              <a:xfrm>
                <a:off x="3923" y="3475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30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6119813" y="5048250"/>
            <a:ext cx="871537" cy="742950"/>
            <a:chOff x="3855" y="3180"/>
            <a:chExt cx="549" cy="468"/>
          </a:xfrm>
        </p:grpSpPr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4178" y="327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3855" y="3180"/>
              <a:ext cx="327" cy="468"/>
              <a:chOff x="2962" y="2886"/>
              <a:chExt cx="213" cy="468"/>
            </a:xfrm>
          </p:grpSpPr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2962" y="2886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 flipH="1">
                <a:off x="2991" y="3113"/>
                <a:ext cx="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>
                <a:off x="2962" y="3104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343775" y="2636838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الرأسي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11975" y="2636838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3.6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343775" y="32829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 الأفقي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911975" y="328295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30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3924300" y="1808163"/>
            <a:ext cx="1079748" cy="863600"/>
          </a:xfrm>
          <a:prstGeom prst="wedgeRoundRectCallout">
            <a:avLst>
              <a:gd name="adj1" fmla="val -63602"/>
              <a:gd name="adj2" fmla="val 898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الرأسي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52400"/>
            <a:ext cx="19970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0972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7" name="AutoShape 31"/>
          <p:cNvSpPr>
            <a:spLocks noChangeArrowheads="1"/>
          </p:cNvSpPr>
          <p:nvPr/>
        </p:nvSpPr>
        <p:spPr bwMode="auto">
          <a:xfrm>
            <a:off x="2014538" y="4078288"/>
            <a:ext cx="828675" cy="863600"/>
          </a:xfrm>
          <a:prstGeom prst="wedgeRoundRectCallout">
            <a:avLst>
              <a:gd name="adj1" fmla="val 11111"/>
              <a:gd name="adj2" fmla="val -1038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الأفقي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636168" y="754063"/>
            <a:ext cx="27904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/>
              <a:t>سؤال 10 صـ 118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2680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73" grpId="0"/>
      <p:bldP spid="19474" grpId="0"/>
      <p:bldP spid="19475" grpId="0"/>
      <p:bldP spid="19476" grpId="0"/>
      <p:bldP spid="19486" grpId="0" animBg="1"/>
      <p:bldP spid="194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5400" dirty="0" smtClean="0"/>
              <a:t>المثال صفحة 116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1443512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43425"/>
            <a:ext cx="19145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9" name="Group 83"/>
          <p:cNvGrpSpPr>
            <a:grpSpLocks/>
          </p:cNvGrpSpPr>
          <p:nvPr/>
        </p:nvGrpSpPr>
        <p:grpSpPr bwMode="auto">
          <a:xfrm>
            <a:off x="7451725" y="5624513"/>
            <a:ext cx="706438" cy="757237"/>
            <a:chOff x="4694" y="3384"/>
            <a:chExt cx="445" cy="477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4913" y="3474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4694" y="3384"/>
              <a:ext cx="227" cy="477"/>
              <a:chOff x="3923" y="3248"/>
              <a:chExt cx="817" cy="477"/>
            </a:xfrm>
          </p:grpSpPr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3923" y="3248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H="1">
                <a:off x="3923" y="3475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3923" y="3475"/>
                <a:ext cx="7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7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751388" y="765175"/>
            <a:ext cx="414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يمكن إيجاد الميل بتعيين نقطتين على المستقيم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408738" y="2384425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عين نقطتين على المستقيم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4126" name="Group 30"/>
          <p:cNvGrpSpPr>
            <a:grpSpLocks/>
          </p:cNvGrpSpPr>
          <p:nvPr/>
        </p:nvGrpSpPr>
        <p:grpSpPr bwMode="auto">
          <a:xfrm>
            <a:off x="971550" y="1881188"/>
            <a:ext cx="3384550" cy="3563937"/>
            <a:chOff x="4515" y="5422"/>
            <a:chExt cx="3662" cy="3620"/>
          </a:xfrm>
        </p:grpSpPr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4515" y="5784"/>
              <a:ext cx="3258" cy="3258"/>
              <a:chOff x="4334" y="3431"/>
              <a:chExt cx="3258" cy="3258"/>
            </a:xfrm>
          </p:grpSpPr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50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3" name="Line 37"/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7" name="Line 41"/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Line 42"/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Line 43"/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Line 45"/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Line 46"/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Line 47"/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4" name="Line 48"/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Line 51"/>
              <p:cNvSpPr>
                <a:spLocks noChangeShapeType="1"/>
              </p:cNvSpPr>
              <p:nvPr/>
            </p:nvSpPr>
            <p:spPr bwMode="auto">
              <a:xfrm flipH="1">
                <a:off x="4334" y="361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8" name="Line 52"/>
              <p:cNvSpPr>
                <a:spLocks noChangeShapeType="1"/>
              </p:cNvSpPr>
              <p:nvPr/>
            </p:nvSpPr>
            <p:spPr bwMode="auto">
              <a:xfrm flipH="1">
                <a:off x="4334" y="379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9" name="Line 53"/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0" name="Line 54"/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1" name="Line 55"/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2" name="Line 56"/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3" name="Line 57"/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4" name="Line 58"/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5" name="Line 59"/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Line 63"/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Line 65"/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2" name="Line 66"/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63" name="Text Box 67"/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س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ص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16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554163"/>
            <a:ext cx="15589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6" name="AutoShape 70"/>
          <p:cNvSpPr>
            <a:spLocks noChangeArrowheads="1"/>
          </p:cNvSpPr>
          <p:nvPr/>
        </p:nvSpPr>
        <p:spPr bwMode="auto">
          <a:xfrm>
            <a:off x="5364163" y="1412875"/>
            <a:ext cx="1979612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 flipH="1">
            <a:off x="900113" y="2528888"/>
            <a:ext cx="3816350" cy="176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408738" y="3068638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التغير الرأسي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3563938" y="2730500"/>
            <a:ext cx="487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 </a:t>
            </a:r>
            <a:r>
              <a:rPr lang="en-US" altLang="ar-SA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2390775" y="3270250"/>
            <a:ext cx="48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 </a:t>
            </a:r>
            <a:r>
              <a:rPr lang="en-US" altLang="ar-SA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 flipH="1">
            <a:off x="2627313" y="2952750"/>
            <a:ext cx="1189037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4174" name="Line 78"/>
          <p:cNvSpPr>
            <a:spLocks noChangeShapeType="1"/>
          </p:cNvSpPr>
          <p:nvPr/>
        </p:nvSpPr>
        <p:spPr bwMode="auto">
          <a:xfrm flipV="1">
            <a:off x="2641600" y="2938463"/>
            <a:ext cx="0" cy="5397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4175" name="AutoShape 79"/>
          <p:cNvSpPr>
            <a:spLocks noChangeArrowheads="1"/>
          </p:cNvSpPr>
          <p:nvPr/>
        </p:nvSpPr>
        <p:spPr bwMode="auto">
          <a:xfrm>
            <a:off x="755577" y="2679700"/>
            <a:ext cx="1252612" cy="863600"/>
          </a:xfrm>
          <a:prstGeom prst="wedgeRoundRectCallout">
            <a:avLst>
              <a:gd name="adj1" fmla="val 102875"/>
              <a:gd name="adj2" fmla="val 1709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 smtClean="0">
                <a:solidFill>
                  <a:srgbClr val="000000"/>
                </a:solidFill>
              </a:rPr>
              <a:t>الرأسي</a:t>
            </a:r>
            <a:endParaRPr lang="en-US" altLang="ar-SA" sz="2000" b="1" dirty="0" smtClean="0">
              <a:solidFill>
                <a:srgbClr val="000000"/>
              </a:solidFill>
            </a:endParaRPr>
          </a:p>
        </p:txBody>
      </p:sp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2663825" y="1484313"/>
            <a:ext cx="828675" cy="863600"/>
          </a:xfrm>
          <a:prstGeom prst="wedgeRoundRectCallout">
            <a:avLst>
              <a:gd name="adj1" fmla="val 21264"/>
              <a:gd name="adj2" fmla="val 8897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التغير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الأفقي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6408738" y="3787775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التغير الأفقي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987675" y="2600325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7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2238375" y="3068638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3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/>
      <p:bldP spid="4123" grpId="0"/>
      <p:bldP spid="4166" grpId="0" animBg="1"/>
      <p:bldP spid="4167" grpId="0" animBg="1"/>
      <p:bldP spid="4168" grpId="0"/>
      <p:bldP spid="4171" grpId="0"/>
      <p:bldP spid="4172" grpId="0"/>
      <p:bldP spid="4173" grpId="0" animBg="1"/>
      <p:bldP spid="4174" grpId="0" animBg="1"/>
      <p:bldP spid="4175" grpId="0" animBg="1"/>
      <p:bldP spid="4176" grpId="0" animBg="1"/>
      <p:bldP spid="4177" grpId="0"/>
      <p:bldP spid="4122" grpId="0"/>
      <p:bldP spid="41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7629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6913"/>
            <a:ext cx="1914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0" name="Group 80"/>
          <p:cNvGrpSpPr>
            <a:grpSpLocks/>
          </p:cNvGrpSpPr>
          <p:nvPr/>
        </p:nvGrpSpPr>
        <p:grpSpPr bwMode="auto">
          <a:xfrm>
            <a:off x="6408738" y="5588000"/>
            <a:ext cx="741362" cy="757238"/>
            <a:chOff x="4037" y="3520"/>
            <a:chExt cx="467" cy="477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278" y="36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5199" name="Group 79"/>
            <p:cNvGrpSpPr>
              <a:grpSpLocks/>
            </p:cNvGrpSpPr>
            <p:nvPr/>
          </p:nvGrpSpPr>
          <p:grpSpPr bwMode="auto">
            <a:xfrm>
              <a:off x="4037" y="3520"/>
              <a:ext cx="249" cy="477"/>
              <a:chOff x="4037" y="3520"/>
              <a:chExt cx="249" cy="477"/>
            </a:xfrm>
          </p:grpSpPr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4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72" name="AutoShape 52"/>
          <p:cNvSpPr>
            <a:spLocks noChangeArrowheads="1"/>
          </p:cNvSpPr>
          <p:nvPr/>
        </p:nvSpPr>
        <p:spPr bwMode="auto">
          <a:xfrm>
            <a:off x="5003800" y="836613"/>
            <a:ext cx="3744913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في كل مما يلي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5184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88913"/>
            <a:ext cx="1428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5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939925"/>
            <a:ext cx="206851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6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38338"/>
            <a:ext cx="2135188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386513" y="213995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4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5875338" y="265906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3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2268538" y="346551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2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1800225" y="2665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ــ5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pic>
        <p:nvPicPr>
          <p:cNvPr id="5190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508500"/>
            <a:ext cx="19145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2" name="Group 82"/>
          <p:cNvGrpSpPr>
            <a:grpSpLocks/>
          </p:cNvGrpSpPr>
          <p:nvPr/>
        </p:nvGrpSpPr>
        <p:grpSpPr bwMode="auto">
          <a:xfrm>
            <a:off x="2232025" y="5589588"/>
            <a:ext cx="993775" cy="757237"/>
            <a:chOff x="1406" y="3521"/>
            <a:chExt cx="626" cy="477"/>
          </a:xfrm>
        </p:grpSpPr>
        <p:sp>
          <p:nvSpPr>
            <p:cNvPr id="5192" name="Text Box 72"/>
            <p:cNvSpPr txBox="1">
              <a:spLocks noChangeArrowheads="1"/>
            </p:cNvSpPr>
            <p:nvPr/>
          </p:nvSpPr>
          <p:spPr bwMode="auto">
            <a:xfrm>
              <a:off x="1806" y="3611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5201" name="Group 81"/>
            <p:cNvGrpSpPr>
              <a:grpSpLocks/>
            </p:cNvGrpSpPr>
            <p:nvPr/>
          </p:nvGrpSpPr>
          <p:grpSpPr bwMode="auto">
            <a:xfrm>
              <a:off x="1406" y="3521"/>
              <a:ext cx="408" cy="477"/>
              <a:chOff x="1565" y="3521"/>
              <a:chExt cx="249" cy="477"/>
            </a:xfrm>
          </p:grpSpPr>
          <p:sp>
            <p:nvSpPr>
              <p:cNvPr id="5194" name="Text Box 74"/>
              <p:cNvSpPr txBox="1">
                <a:spLocks noChangeArrowheads="1"/>
              </p:cNvSpPr>
              <p:nvPr/>
            </p:nvSpPr>
            <p:spPr bwMode="auto">
              <a:xfrm>
                <a:off x="1574" y="3521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/>
            </p:nvSpPr>
            <p:spPr bwMode="auto">
              <a:xfrm flipH="1">
                <a:off x="1587" y="3748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96" name="Text Box 76"/>
              <p:cNvSpPr txBox="1">
                <a:spLocks noChangeArrowheads="1"/>
              </p:cNvSpPr>
              <p:nvPr/>
            </p:nvSpPr>
            <p:spPr bwMode="auto">
              <a:xfrm>
                <a:off x="1565" y="3748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6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" grpId="0" animBg="1"/>
      <p:bldP spid="5182" grpId="0"/>
      <p:bldP spid="5187" grpId="0"/>
      <p:bldP spid="5188" grpId="0"/>
      <p:bldP spid="5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مالطريقة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الصحيحة والسريعة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للإستمتاع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بهذة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اللعبة هل هي الصعود بشكل مائل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ام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من السلم بشكل راسي ؟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Picture 2" descr="C:\Users\Sarah\Desktop\زحليق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128792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6913"/>
            <a:ext cx="1914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408738" y="5588000"/>
            <a:ext cx="741362" cy="757238"/>
            <a:chOff x="4037" y="3520"/>
            <a:chExt cx="467" cy="477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4278" y="3610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4037" y="3520"/>
              <a:ext cx="249" cy="477"/>
              <a:chOff x="4037" y="3520"/>
              <a:chExt cx="249" cy="477"/>
            </a:xfrm>
          </p:grpSpPr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4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44" name="Line 8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003800" y="836613"/>
            <a:ext cx="3744913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في كل مما يلي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508500"/>
            <a:ext cx="19145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2232025" y="5589588"/>
            <a:ext cx="993775" cy="757237"/>
            <a:chOff x="1406" y="3521"/>
            <a:chExt cx="626" cy="477"/>
          </a:xfrm>
        </p:grpSpPr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1806" y="3611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4357" name="Group 21"/>
            <p:cNvGrpSpPr>
              <a:grpSpLocks/>
            </p:cNvGrpSpPr>
            <p:nvPr/>
          </p:nvGrpSpPr>
          <p:grpSpPr bwMode="auto">
            <a:xfrm>
              <a:off x="1406" y="3521"/>
              <a:ext cx="408" cy="477"/>
              <a:chOff x="1565" y="3521"/>
              <a:chExt cx="249" cy="477"/>
            </a:xfrm>
          </p:grpSpPr>
          <p:sp>
            <p:nvSpPr>
              <p:cNvPr id="14358" name="Text Box 22"/>
              <p:cNvSpPr txBox="1">
                <a:spLocks noChangeArrowheads="1"/>
              </p:cNvSpPr>
              <p:nvPr/>
            </p:nvSpPr>
            <p:spPr bwMode="auto">
              <a:xfrm>
                <a:off x="1574" y="3521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1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Line 23"/>
              <p:cNvSpPr>
                <a:spLocks noChangeShapeType="1"/>
              </p:cNvSpPr>
              <p:nvPr/>
            </p:nvSpPr>
            <p:spPr bwMode="auto">
              <a:xfrm flipH="1">
                <a:off x="1587" y="3748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Text Box 24"/>
              <p:cNvSpPr txBox="1">
                <a:spLocks noChangeArrowheads="1"/>
              </p:cNvSpPr>
              <p:nvPr/>
            </p:nvSpPr>
            <p:spPr bwMode="auto">
              <a:xfrm>
                <a:off x="1565" y="3748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1637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125663"/>
            <a:ext cx="1908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133600"/>
            <a:ext cx="1908175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516688" y="363696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3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985000" y="29892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4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943100" y="28178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ــ1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566988" y="315595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00"/>
                </a:solidFill>
              </a:rPr>
              <a:t>3</a:t>
            </a:r>
            <a:endParaRPr lang="en-US" altLang="ar-SA" sz="2400" b="1" smtClean="0">
              <a:solidFill>
                <a:srgbClr val="00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118563" y="1412776"/>
            <a:ext cx="337145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/>
              <a:t>سؤال 2 – 3 صـ 118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6419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50" grpId="0"/>
      <p:bldP spid="14351" grpId="0"/>
      <p:bldP spid="14353" grpId="0"/>
      <p:bldP spid="143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420938"/>
            <a:ext cx="19145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600450" y="836613"/>
            <a:ext cx="5148263" cy="792162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يبين الشكل المجاور عمق الماء في حوض مائي لعدة أيام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، وفسر معناه كمعدل تغير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6516688" y="3502025"/>
            <a:ext cx="1454150" cy="757238"/>
            <a:chOff x="4105" y="2206"/>
            <a:chExt cx="916" cy="477"/>
          </a:xfrm>
        </p:grpSpPr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4795" y="229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7669" name="Group 21"/>
            <p:cNvGrpSpPr>
              <a:grpSpLocks/>
            </p:cNvGrpSpPr>
            <p:nvPr/>
          </p:nvGrpSpPr>
          <p:grpSpPr bwMode="auto">
            <a:xfrm>
              <a:off x="4309" y="2206"/>
              <a:ext cx="494" cy="477"/>
              <a:chOff x="4037" y="3520"/>
              <a:chExt cx="249" cy="477"/>
            </a:xfrm>
          </p:grpSpPr>
          <p:sp>
            <p:nvSpPr>
              <p:cNvPr id="27670" name="Text Box 22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10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Text Box 24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16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4105" y="2306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5867400" y="3503613"/>
            <a:ext cx="612775" cy="757237"/>
            <a:chOff x="4037" y="3520"/>
            <a:chExt cx="249" cy="477"/>
          </a:xfrm>
        </p:grpSpPr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4041" y="3520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5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H="1">
              <a:off x="4059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4037" y="3747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8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52400"/>
            <a:ext cx="19970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9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097088"/>
            <a:ext cx="334803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511300" y="3392488"/>
            <a:ext cx="0" cy="11890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476375" y="4545013"/>
            <a:ext cx="2087563" cy="0"/>
          </a:xfrm>
          <a:prstGeom prst="line">
            <a:avLst/>
          </a:prstGeom>
          <a:noFill/>
          <a:ln w="76200" cmpd="tri">
            <a:solidFill>
              <a:srgbClr val="99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1403350" y="3644900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3200" b="1" smtClean="0">
                <a:solidFill>
                  <a:srgbClr val="FF0000"/>
                </a:solidFill>
              </a:rPr>
              <a:t>ــ 10</a:t>
            </a:r>
            <a:endParaRPr lang="en-US" altLang="ar-SA" sz="3200" b="1" smtClean="0">
              <a:solidFill>
                <a:srgbClr val="FF0000"/>
              </a:solidFill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1979613" y="4110038"/>
            <a:ext cx="973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3200" b="1" smtClean="0">
                <a:solidFill>
                  <a:srgbClr val="9933FF"/>
                </a:solidFill>
              </a:rPr>
              <a:t>16</a:t>
            </a:r>
            <a:endParaRPr lang="en-US" altLang="ar-SA" sz="3200" b="1" smtClean="0">
              <a:solidFill>
                <a:srgbClr val="9933FF"/>
              </a:solidFill>
            </a:endParaRPr>
          </a:p>
        </p:txBody>
      </p: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4679950" y="4905375"/>
            <a:ext cx="4032250" cy="757238"/>
            <a:chOff x="2948" y="3090"/>
            <a:chExt cx="2540" cy="477"/>
          </a:xfrm>
        </p:grpSpPr>
        <p:sp>
          <p:nvSpPr>
            <p:cNvPr id="27685" name="Text Box 37"/>
            <p:cNvSpPr txBox="1">
              <a:spLocks noChangeArrowheads="1"/>
            </p:cNvSpPr>
            <p:nvPr/>
          </p:nvSpPr>
          <p:spPr bwMode="auto">
            <a:xfrm>
              <a:off x="2948" y="3181"/>
              <a:ext cx="2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أي أن الماء يتناقص يوميا بمعدل         سم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7686" name="Group 38"/>
            <p:cNvGrpSpPr>
              <a:grpSpLocks/>
            </p:cNvGrpSpPr>
            <p:nvPr/>
          </p:nvGrpSpPr>
          <p:grpSpPr bwMode="auto">
            <a:xfrm>
              <a:off x="3443" y="3090"/>
              <a:ext cx="250" cy="477"/>
              <a:chOff x="4037" y="3520"/>
              <a:chExt cx="249" cy="477"/>
            </a:xfrm>
          </p:grpSpPr>
          <p:sp>
            <p:nvSpPr>
              <p:cNvPr id="27687" name="Text Box 39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8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8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80" grpId="0" animBg="1"/>
      <p:bldP spid="27681" grpId="0" animBg="1"/>
      <p:bldP spid="27682" grpId="0"/>
      <p:bldP spid="276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7200900" y="908050"/>
            <a:ext cx="176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مما سبق نجد أنه :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7596188" y="3281363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10306" name="Group 66"/>
          <p:cNvGrpSpPr>
            <a:grpSpLocks/>
          </p:cNvGrpSpPr>
          <p:nvPr/>
        </p:nvGrpSpPr>
        <p:grpSpPr bwMode="auto">
          <a:xfrm>
            <a:off x="6051550" y="3105150"/>
            <a:ext cx="1530350" cy="793750"/>
            <a:chOff x="3812" y="2682"/>
            <a:chExt cx="964" cy="500"/>
          </a:xfrm>
        </p:grpSpPr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3812" y="268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فرق الصادات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flipH="1">
              <a:off x="3851" y="2927"/>
              <a:ext cx="9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0294" name="Text Box 54"/>
            <p:cNvSpPr txBox="1">
              <a:spLocks noChangeArrowheads="1"/>
            </p:cNvSpPr>
            <p:nvPr/>
          </p:nvSpPr>
          <p:spPr bwMode="auto">
            <a:xfrm>
              <a:off x="3826" y="293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فرق السينات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744788"/>
            <a:ext cx="2546350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719138" y="1555750"/>
            <a:ext cx="824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يمكننا إيجاد ميل المستقيم باستعمال إحداثيات أي نقطتين عليه ( س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1</a:t>
            </a:r>
            <a:r>
              <a:rPr lang="ar-SA" altLang="ar-SA" sz="2000" b="1" smtClean="0">
                <a:solidFill>
                  <a:srgbClr val="000000"/>
                </a:solidFill>
              </a:rPr>
              <a:t> ، ص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1</a:t>
            </a:r>
            <a:r>
              <a:rPr lang="ar-SA" altLang="ar-SA" sz="2000" b="1" smtClean="0">
                <a:solidFill>
                  <a:srgbClr val="000000"/>
                </a:solidFill>
              </a:rPr>
              <a:t> )  ،  ( س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2</a:t>
            </a:r>
            <a:r>
              <a:rPr lang="ar-SA" altLang="ar-SA" sz="2000" b="1" smtClean="0">
                <a:solidFill>
                  <a:srgbClr val="000000"/>
                </a:solidFill>
              </a:rPr>
              <a:t> ، ص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2</a:t>
            </a:r>
            <a:r>
              <a:rPr lang="ar-SA" altLang="ar-SA" sz="2000" b="1" smtClean="0">
                <a:solidFill>
                  <a:srgbClr val="000000"/>
                </a:solidFill>
              </a:rPr>
              <a:t> )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2879725" y="2347913"/>
            <a:ext cx="608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على الرسم المستقيم مار بالنقطتين  ( س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1</a:t>
            </a:r>
            <a:r>
              <a:rPr lang="ar-SA" altLang="ar-SA" sz="2000" b="1" smtClean="0">
                <a:solidFill>
                  <a:srgbClr val="000000"/>
                </a:solidFill>
              </a:rPr>
              <a:t> ، ص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1</a:t>
            </a:r>
            <a:r>
              <a:rPr lang="ar-SA" altLang="ar-SA" sz="2000" b="1" smtClean="0">
                <a:solidFill>
                  <a:srgbClr val="000000"/>
                </a:solidFill>
              </a:rPr>
              <a:t> )  ،  ( س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2</a:t>
            </a:r>
            <a:r>
              <a:rPr lang="ar-SA" altLang="ar-SA" sz="2000" b="1" smtClean="0">
                <a:solidFill>
                  <a:srgbClr val="000000"/>
                </a:solidFill>
              </a:rPr>
              <a:t> ، ص</a:t>
            </a:r>
            <a:r>
              <a:rPr lang="ar-SA" altLang="ar-SA" sz="2400" b="1" baseline="-25000" smtClean="0">
                <a:solidFill>
                  <a:srgbClr val="000000"/>
                </a:solidFill>
              </a:rPr>
              <a:t>2</a:t>
            </a:r>
            <a:r>
              <a:rPr lang="ar-SA" altLang="ar-SA" sz="2000" b="1" smtClean="0">
                <a:solidFill>
                  <a:srgbClr val="000000"/>
                </a:solidFill>
              </a:rPr>
              <a:t> )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10312" name="Group 72"/>
          <p:cNvGrpSpPr>
            <a:grpSpLocks/>
          </p:cNvGrpSpPr>
          <p:nvPr/>
        </p:nvGrpSpPr>
        <p:grpSpPr bwMode="auto">
          <a:xfrm>
            <a:off x="6051550" y="4003675"/>
            <a:ext cx="1903413" cy="793750"/>
            <a:chOff x="3812" y="3248"/>
            <a:chExt cx="1199" cy="500"/>
          </a:xfrm>
        </p:grpSpPr>
        <p:sp>
          <p:nvSpPr>
            <p:cNvPr id="10307" name="Text Box 67"/>
            <p:cNvSpPr txBox="1">
              <a:spLocks noChangeArrowheads="1"/>
            </p:cNvSpPr>
            <p:nvPr/>
          </p:nvSpPr>
          <p:spPr bwMode="auto">
            <a:xfrm>
              <a:off x="4808" y="3359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0308" name="Group 68"/>
            <p:cNvGrpSpPr>
              <a:grpSpLocks/>
            </p:cNvGrpSpPr>
            <p:nvPr/>
          </p:nvGrpSpPr>
          <p:grpSpPr bwMode="auto">
            <a:xfrm>
              <a:off x="3812" y="3248"/>
              <a:ext cx="964" cy="500"/>
              <a:chOff x="3812" y="2682"/>
              <a:chExt cx="964" cy="500"/>
            </a:xfrm>
          </p:grpSpPr>
          <p:sp>
            <p:nvSpPr>
              <p:cNvPr id="10309" name="Text Box 69"/>
              <p:cNvSpPr txBox="1">
                <a:spLocks noChangeArrowheads="1"/>
              </p:cNvSpPr>
              <p:nvPr/>
            </p:nvSpPr>
            <p:spPr bwMode="auto">
              <a:xfrm>
                <a:off x="3812" y="268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ص</a:t>
                </a:r>
                <a:r>
                  <a:rPr lang="ar-SA" altLang="ar-SA" sz="2400" b="1" baseline="-25000" smtClean="0">
                    <a:solidFill>
                      <a:srgbClr val="000000"/>
                    </a:solidFill>
                  </a:rPr>
                  <a:t>2</a:t>
                </a:r>
                <a:r>
                  <a:rPr lang="ar-SA" altLang="ar-SA" sz="2000" b="1" smtClean="0">
                    <a:solidFill>
                      <a:srgbClr val="000000"/>
                    </a:solidFill>
                  </a:rPr>
                  <a:t> – ص</a:t>
                </a:r>
                <a:r>
                  <a:rPr lang="ar-SA" altLang="ar-SA" sz="2400" b="1" baseline="-25000" smtClean="0">
                    <a:solidFill>
                      <a:srgbClr val="000000"/>
                    </a:solidFill>
                  </a:rPr>
                  <a:t>1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0" name="Line 70"/>
              <p:cNvSpPr>
                <a:spLocks noChangeShapeType="1"/>
              </p:cNvSpPr>
              <p:nvPr/>
            </p:nvSpPr>
            <p:spPr bwMode="auto">
              <a:xfrm flipH="1">
                <a:off x="3851" y="2927"/>
                <a:ext cx="91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1" name="Text Box 71"/>
              <p:cNvSpPr txBox="1">
                <a:spLocks noChangeArrowheads="1"/>
              </p:cNvSpPr>
              <p:nvPr/>
            </p:nvSpPr>
            <p:spPr bwMode="auto">
              <a:xfrm>
                <a:off x="3826" y="293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س</a:t>
                </a:r>
                <a:r>
                  <a:rPr lang="ar-SA" altLang="ar-SA" sz="2400" b="1" baseline="-25000" smtClean="0">
                    <a:solidFill>
                      <a:srgbClr val="000000"/>
                    </a:solidFill>
                  </a:rPr>
                  <a:t>2</a:t>
                </a:r>
                <a:r>
                  <a:rPr lang="ar-SA" altLang="ar-SA" sz="2000" b="1" smtClean="0">
                    <a:solidFill>
                      <a:srgbClr val="000000"/>
                    </a:solidFill>
                  </a:rPr>
                  <a:t> – س</a:t>
                </a:r>
                <a:r>
                  <a:rPr lang="ar-SA" altLang="ar-SA" sz="2400" b="1" baseline="-25000" smtClean="0">
                    <a:solidFill>
                      <a:srgbClr val="000000"/>
                    </a:solidFill>
                  </a:rPr>
                  <a:t>1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4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  <p:bldP spid="10285" grpId="0"/>
      <p:bldP spid="10303" grpId="0"/>
      <p:bldP spid="1030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5724525" y="2203450"/>
            <a:ext cx="935038" cy="757238"/>
            <a:chOff x="3606" y="1434"/>
            <a:chExt cx="589" cy="477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969" y="1524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3606" y="1434"/>
              <a:ext cx="371" cy="477"/>
              <a:chOff x="4037" y="3520"/>
              <a:chExt cx="249" cy="477"/>
            </a:xfrm>
          </p:grpSpPr>
          <p:sp>
            <p:nvSpPr>
              <p:cNvPr id="6151" name="Text Box 7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3" name="Text Box 9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356100" y="1411288"/>
            <a:ext cx="3024188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ثم مثله بيانيا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079500" y="620713"/>
            <a:ext cx="7812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يمكن إيجاد الميل بإيجاد نسبة التغير في قيم ص إلى التغير في قيم س لأي نقطتين على الخط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516063"/>
            <a:ext cx="15589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7596188" y="3001963"/>
            <a:ext cx="1366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أي أن </a:t>
            </a: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6213" name="AutoShape 69"/>
          <p:cNvSpPr>
            <a:spLocks noChangeArrowheads="1"/>
          </p:cNvSpPr>
          <p:nvPr/>
        </p:nvSpPr>
        <p:spPr bwMode="auto">
          <a:xfrm>
            <a:off x="323850" y="2490788"/>
            <a:ext cx="1476375" cy="396875"/>
          </a:xfrm>
          <a:prstGeom prst="wedgeRoundRectCallout">
            <a:avLst>
              <a:gd name="adj1" fmla="val 68278"/>
              <a:gd name="adj2" fmla="val -6280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FF0000"/>
                </a:solidFill>
              </a:rPr>
              <a:t>التغير في ص</a:t>
            </a:r>
            <a:endParaRPr lang="en-US" altLang="ar-SA" sz="2000" b="1" smtClean="0">
              <a:solidFill>
                <a:srgbClr val="FF0000"/>
              </a:solidFill>
            </a:endParaRP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7056438" y="2347913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من الجدول نجد أن :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6551613" y="2347913"/>
            <a:ext cx="611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endParaRPr lang="en-US" altLang="ar-SA" sz="2000" b="1" smtClean="0">
              <a:solidFill>
                <a:srgbClr val="006600"/>
              </a:solidFill>
            </a:endParaRPr>
          </a:p>
        </p:txBody>
      </p:sp>
      <p:pic>
        <p:nvPicPr>
          <p:cNvPr id="6218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82725"/>
            <a:ext cx="23653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9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75"/>
            <a:ext cx="13747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124075"/>
            <a:ext cx="13382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4" name="AutoShape 70"/>
          <p:cNvSpPr>
            <a:spLocks noChangeArrowheads="1"/>
          </p:cNvSpPr>
          <p:nvPr/>
        </p:nvSpPr>
        <p:spPr bwMode="auto">
          <a:xfrm>
            <a:off x="358775" y="1087438"/>
            <a:ext cx="1476375" cy="396875"/>
          </a:xfrm>
          <a:prstGeom prst="wedgeRoundRectCallout">
            <a:avLst>
              <a:gd name="adj1" fmla="val 66454"/>
              <a:gd name="adj2" fmla="val -280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33CCFF"/>
                </a:solidFill>
              </a:rPr>
              <a:t>التغير في س</a:t>
            </a:r>
            <a:endParaRPr lang="en-US" altLang="ar-SA" sz="2000" b="1" smtClean="0">
              <a:solidFill>
                <a:srgbClr val="33CCFF"/>
              </a:solidFill>
            </a:endParaRPr>
          </a:p>
        </p:txBody>
      </p:sp>
      <p:pic>
        <p:nvPicPr>
          <p:cNvPr id="6222" name="Picture 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851150"/>
            <a:ext cx="1008062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7581900" y="3751263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6231" name="Group 87"/>
          <p:cNvGrpSpPr>
            <a:grpSpLocks/>
          </p:cNvGrpSpPr>
          <p:nvPr/>
        </p:nvGrpSpPr>
        <p:grpSpPr bwMode="auto">
          <a:xfrm>
            <a:off x="6300788" y="3606800"/>
            <a:ext cx="1309687" cy="757238"/>
            <a:chOff x="3969" y="2840"/>
            <a:chExt cx="825" cy="477"/>
          </a:xfrm>
        </p:grpSpPr>
        <p:grpSp>
          <p:nvGrpSpPr>
            <p:cNvPr id="6226" name="Group 82"/>
            <p:cNvGrpSpPr>
              <a:grpSpLocks/>
            </p:cNvGrpSpPr>
            <p:nvPr/>
          </p:nvGrpSpPr>
          <p:grpSpPr bwMode="auto">
            <a:xfrm>
              <a:off x="4150" y="2840"/>
              <a:ext cx="644" cy="477"/>
              <a:chOff x="4037" y="3520"/>
              <a:chExt cx="249" cy="477"/>
            </a:xfrm>
          </p:grpSpPr>
          <p:sp>
            <p:nvSpPr>
              <p:cNvPr id="6227" name="Text Box 83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– 6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28" name="Line 84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29" name="Text Box 85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7 – 5 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30" name="Text Box 86"/>
            <p:cNvSpPr txBox="1">
              <a:spLocks noChangeArrowheads="1"/>
            </p:cNvSpPr>
            <p:nvPr/>
          </p:nvSpPr>
          <p:spPr bwMode="auto">
            <a:xfrm>
              <a:off x="3969" y="2931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8605838" y="44704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 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6234" name="Group 90"/>
          <p:cNvGrpSpPr>
            <a:grpSpLocks/>
          </p:cNvGrpSpPr>
          <p:nvPr/>
        </p:nvGrpSpPr>
        <p:grpSpPr bwMode="auto">
          <a:xfrm>
            <a:off x="5688013" y="3606800"/>
            <a:ext cx="588962" cy="757238"/>
            <a:chOff x="4037" y="3520"/>
            <a:chExt cx="249" cy="477"/>
          </a:xfrm>
        </p:grpSpPr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4041" y="3520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3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236" name="Line 92"/>
            <p:cNvSpPr>
              <a:spLocks noChangeShapeType="1"/>
            </p:cNvSpPr>
            <p:nvPr/>
          </p:nvSpPr>
          <p:spPr bwMode="auto">
            <a:xfrm flipH="1">
              <a:off x="4059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4037" y="3747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2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7581900" y="4505325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6300788" y="4360863"/>
            <a:ext cx="1309687" cy="757237"/>
            <a:chOff x="3969" y="2840"/>
            <a:chExt cx="825" cy="477"/>
          </a:xfrm>
        </p:grpSpPr>
        <p:grpSp>
          <p:nvGrpSpPr>
            <p:cNvPr id="6240" name="Group 96"/>
            <p:cNvGrpSpPr>
              <a:grpSpLocks/>
            </p:cNvGrpSpPr>
            <p:nvPr/>
          </p:nvGrpSpPr>
          <p:grpSpPr bwMode="auto">
            <a:xfrm>
              <a:off x="4150" y="2840"/>
              <a:ext cx="644" cy="477"/>
              <a:chOff x="4037" y="3520"/>
              <a:chExt cx="249" cy="477"/>
            </a:xfrm>
          </p:grpSpPr>
          <p:sp>
            <p:nvSpPr>
              <p:cNvPr id="6241" name="Text Box 97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6 – 9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2" name="Line 98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3" name="Text Box 99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– 3 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44" name="Text Box 100"/>
            <p:cNvSpPr txBox="1">
              <a:spLocks noChangeArrowheads="1"/>
            </p:cNvSpPr>
            <p:nvPr/>
          </p:nvSpPr>
          <p:spPr bwMode="auto">
            <a:xfrm>
              <a:off x="3969" y="2931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5688013" y="4360863"/>
            <a:ext cx="588962" cy="757237"/>
            <a:chOff x="4037" y="3520"/>
            <a:chExt cx="249" cy="477"/>
          </a:xfrm>
        </p:grpSpPr>
        <p:sp>
          <p:nvSpPr>
            <p:cNvPr id="6246" name="Text Box 102"/>
            <p:cNvSpPr txBox="1">
              <a:spLocks noChangeArrowheads="1"/>
            </p:cNvSpPr>
            <p:nvPr/>
          </p:nvSpPr>
          <p:spPr bwMode="auto">
            <a:xfrm>
              <a:off x="4041" y="3520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3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247" name="Line 103"/>
            <p:cNvSpPr>
              <a:spLocks noChangeShapeType="1"/>
            </p:cNvSpPr>
            <p:nvPr/>
          </p:nvSpPr>
          <p:spPr bwMode="auto">
            <a:xfrm flipH="1">
              <a:off x="4059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6248" name="Text Box 104"/>
            <p:cNvSpPr txBox="1">
              <a:spLocks noChangeArrowheads="1"/>
            </p:cNvSpPr>
            <p:nvPr/>
          </p:nvSpPr>
          <p:spPr bwMode="auto">
            <a:xfrm>
              <a:off x="4037" y="3747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2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8605838" y="52276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 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6250" name="Text Box 106"/>
          <p:cNvSpPr txBox="1">
            <a:spLocks noChangeArrowheads="1"/>
          </p:cNvSpPr>
          <p:nvPr/>
        </p:nvSpPr>
        <p:spPr bwMode="auto">
          <a:xfrm>
            <a:off x="7581900" y="5262563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6300788" y="5118100"/>
            <a:ext cx="1309687" cy="757238"/>
            <a:chOff x="3969" y="2840"/>
            <a:chExt cx="825" cy="477"/>
          </a:xfrm>
        </p:grpSpPr>
        <p:grpSp>
          <p:nvGrpSpPr>
            <p:cNvPr id="6252" name="Group 108"/>
            <p:cNvGrpSpPr>
              <a:grpSpLocks/>
            </p:cNvGrpSpPr>
            <p:nvPr/>
          </p:nvGrpSpPr>
          <p:grpSpPr bwMode="auto">
            <a:xfrm>
              <a:off x="4150" y="2840"/>
              <a:ext cx="644" cy="477"/>
              <a:chOff x="4037" y="3520"/>
              <a:chExt cx="249" cy="477"/>
            </a:xfrm>
          </p:grpSpPr>
          <p:sp>
            <p:nvSpPr>
              <p:cNvPr id="6253" name="Text Box 109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9 – 12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4" name="Line 110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5" name="Text Box 111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– 1 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56" name="Text Box 112"/>
            <p:cNvSpPr txBox="1">
              <a:spLocks noChangeArrowheads="1"/>
            </p:cNvSpPr>
            <p:nvPr/>
          </p:nvSpPr>
          <p:spPr bwMode="auto">
            <a:xfrm>
              <a:off x="3969" y="2931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5688013" y="5118100"/>
            <a:ext cx="588962" cy="757238"/>
            <a:chOff x="4037" y="3520"/>
            <a:chExt cx="249" cy="477"/>
          </a:xfrm>
        </p:grpSpPr>
        <p:sp>
          <p:nvSpPr>
            <p:cNvPr id="6258" name="Text Box 114"/>
            <p:cNvSpPr txBox="1">
              <a:spLocks noChangeArrowheads="1"/>
            </p:cNvSpPr>
            <p:nvPr/>
          </p:nvSpPr>
          <p:spPr bwMode="auto">
            <a:xfrm>
              <a:off x="4041" y="3520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3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259" name="Line 115"/>
            <p:cNvSpPr>
              <a:spLocks noChangeShapeType="1"/>
            </p:cNvSpPr>
            <p:nvPr/>
          </p:nvSpPr>
          <p:spPr bwMode="auto">
            <a:xfrm flipH="1">
              <a:off x="4059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6260" name="Text Box 116"/>
            <p:cNvSpPr txBox="1">
              <a:spLocks noChangeArrowheads="1"/>
            </p:cNvSpPr>
            <p:nvPr/>
          </p:nvSpPr>
          <p:spPr bwMode="auto">
            <a:xfrm>
              <a:off x="4037" y="3747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2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6261" name="Picture 1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67050"/>
            <a:ext cx="33131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2" name="Text Box 118"/>
          <p:cNvSpPr txBox="1">
            <a:spLocks noChangeArrowheads="1"/>
          </p:cNvSpPr>
          <p:nvPr/>
        </p:nvSpPr>
        <p:spPr bwMode="auto">
          <a:xfrm>
            <a:off x="8605838" y="59134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 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7581900" y="5948363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6264" name="Group 120"/>
          <p:cNvGrpSpPr>
            <a:grpSpLocks/>
          </p:cNvGrpSpPr>
          <p:nvPr/>
        </p:nvGrpSpPr>
        <p:grpSpPr bwMode="auto">
          <a:xfrm>
            <a:off x="6300788" y="5803900"/>
            <a:ext cx="1309687" cy="757238"/>
            <a:chOff x="3969" y="2840"/>
            <a:chExt cx="825" cy="477"/>
          </a:xfrm>
        </p:grpSpPr>
        <p:grpSp>
          <p:nvGrpSpPr>
            <p:cNvPr id="6265" name="Group 121"/>
            <p:cNvGrpSpPr>
              <a:grpSpLocks/>
            </p:cNvGrpSpPr>
            <p:nvPr/>
          </p:nvGrpSpPr>
          <p:grpSpPr bwMode="auto">
            <a:xfrm>
              <a:off x="4150" y="2840"/>
              <a:ext cx="644" cy="477"/>
              <a:chOff x="4037" y="3520"/>
              <a:chExt cx="249" cy="477"/>
            </a:xfrm>
          </p:grpSpPr>
          <p:sp>
            <p:nvSpPr>
              <p:cNvPr id="6266" name="Text Box 122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– 12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67" name="Line 123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68" name="Text Box 124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7 – 1 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69" name="Text Box 125"/>
            <p:cNvSpPr txBox="1">
              <a:spLocks noChangeArrowheads="1"/>
            </p:cNvSpPr>
            <p:nvPr/>
          </p:nvSpPr>
          <p:spPr bwMode="auto">
            <a:xfrm>
              <a:off x="3969" y="2931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70" name="Group 126"/>
          <p:cNvGrpSpPr>
            <a:grpSpLocks/>
          </p:cNvGrpSpPr>
          <p:nvPr/>
        </p:nvGrpSpPr>
        <p:grpSpPr bwMode="auto">
          <a:xfrm>
            <a:off x="3527425" y="5803900"/>
            <a:ext cx="588963" cy="757238"/>
            <a:chOff x="4037" y="3520"/>
            <a:chExt cx="249" cy="477"/>
          </a:xfrm>
        </p:grpSpPr>
        <p:sp>
          <p:nvSpPr>
            <p:cNvPr id="6271" name="Text Box 127"/>
            <p:cNvSpPr txBox="1">
              <a:spLocks noChangeArrowheads="1"/>
            </p:cNvSpPr>
            <p:nvPr/>
          </p:nvSpPr>
          <p:spPr bwMode="auto">
            <a:xfrm>
              <a:off x="4041" y="3520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ــ 3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272" name="Line 128"/>
            <p:cNvSpPr>
              <a:spLocks noChangeShapeType="1"/>
            </p:cNvSpPr>
            <p:nvPr/>
          </p:nvSpPr>
          <p:spPr bwMode="auto">
            <a:xfrm flipH="1">
              <a:off x="4059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4037" y="3747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2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89" name="Group 145"/>
          <p:cNvGrpSpPr>
            <a:grpSpLocks/>
          </p:cNvGrpSpPr>
          <p:nvPr/>
        </p:nvGrpSpPr>
        <p:grpSpPr bwMode="auto">
          <a:xfrm>
            <a:off x="4103688" y="5805488"/>
            <a:ext cx="1309687" cy="757237"/>
            <a:chOff x="2585" y="3657"/>
            <a:chExt cx="825" cy="477"/>
          </a:xfrm>
        </p:grpSpPr>
        <p:grpSp>
          <p:nvGrpSpPr>
            <p:cNvPr id="6288" name="Group 144"/>
            <p:cNvGrpSpPr>
              <a:grpSpLocks/>
            </p:cNvGrpSpPr>
            <p:nvPr/>
          </p:nvGrpSpPr>
          <p:grpSpPr bwMode="auto">
            <a:xfrm>
              <a:off x="2676" y="3657"/>
              <a:ext cx="734" cy="477"/>
              <a:chOff x="2676" y="3657"/>
              <a:chExt cx="734" cy="477"/>
            </a:xfrm>
          </p:grpSpPr>
          <p:sp>
            <p:nvSpPr>
              <p:cNvPr id="6276" name="Text Box 132"/>
              <p:cNvSpPr txBox="1">
                <a:spLocks noChangeArrowheads="1"/>
              </p:cNvSpPr>
              <p:nvPr/>
            </p:nvSpPr>
            <p:spPr bwMode="auto">
              <a:xfrm>
                <a:off x="2799" y="3657"/>
                <a:ext cx="6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3 × 3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7" name="Line 133"/>
              <p:cNvSpPr>
                <a:spLocks noChangeShapeType="1"/>
              </p:cNvSpPr>
              <p:nvPr/>
            </p:nvSpPr>
            <p:spPr bwMode="auto">
              <a:xfrm flipH="1">
                <a:off x="2789" y="3884"/>
                <a:ext cx="6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8" name="Text Box 134"/>
              <p:cNvSpPr txBox="1">
                <a:spLocks noChangeArrowheads="1"/>
              </p:cNvSpPr>
              <p:nvPr/>
            </p:nvSpPr>
            <p:spPr bwMode="auto">
              <a:xfrm>
                <a:off x="2676" y="3884"/>
                <a:ext cx="6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× 3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79" name="Text Box 135"/>
            <p:cNvSpPr txBox="1">
              <a:spLocks noChangeArrowheads="1"/>
            </p:cNvSpPr>
            <p:nvPr/>
          </p:nvSpPr>
          <p:spPr bwMode="auto">
            <a:xfrm>
              <a:off x="2585" y="3748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85" name="Group 141"/>
          <p:cNvGrpSpPr>
            <a:grpSpLocks/>
          </p:cNvGrpSpPr>
          <p:nvPr/>
        </p:nvGrpSpPr>
        <p:grpSpPr bwMode="auto">
          <a:xfrm>
            <a:off x="5292725" y="5805488"/>
            <a:ext cx="1042988" cy="757237"/>
            <a:chOff x="3544" y="3657"/>
            <a:chExt cx="447" cy="477"/>
          </a:xfrm>
        </p:grpSpPr>
        <p:grpSp>
          <p:nvGrpSpPr>
            <p:cNvPr id="6280" name="Group 136"/>
            <p:cNvGrpSpPr>
              <a:grpSpLocks/>
            </p:cNvGrpSpPr>
            <p:nvPr/>
          </p:nvGrpSpPr>
          <p:grpSpPr bwMode="auto">
            <a:xfrm>
              <a:off x="3742" y="3657"/>
              <a:ext cx="249" cy="477"/>
              <a:chOff x="4037" y="3520"/>
              <a:chExt cx="249" cy="477"/>
            </a:xfrm>
          </p:grpSpPr>
          <p:sp>
            <p:nvSpPr>
              <p:cNvPr id="6281" name="Text Box 137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9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82" name="Line 138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83" name="Text Box 139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6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84" name="Text Box 140"/>
            <p:cNvSpPr txBox="1">
              <a:spLocks noChangeArrowheads="1"/>
            </p:cNvSpPr>
            <p:nvPr/>
          </p:nvSpPr>
          <p:spPr bwMode="auto">
            <a:xfrm>
              <a:off x="3544" y="375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290" name="Line 146"/>
          <p:cNvSpPr>
            <a:spLocks noChangeShapeType="1"/>
          </p:cNvSpPr>
          <p:nvPr/>
        </p:nvSpPr>
        <p:spPr bwMode="auto">
          <a:xfrm flipH="1">
            <a:off x="4535488" y="5913438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6291" name="Line 147"/>
          <p:cNvSpPr>
            <a:spLocks noChangeShapeType="1"/>
          </p:cNvSpPr>
          <p:nvPr/>
        </p:nvSpPr>
        <p:spPr bwMode="auto">
          <a:xfrm flipH="1">
            <a:off x="4521200" y="6265863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1000"/>
                                        <p:tgtEl>
                                          <p:spTgt spid="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10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69" grpId="0"/>
      <p:bldP spid="6211" grpId="0"/>
      <p:bldP spid="6213" grpId="0" animBg="1"/>
      <p:bldP spid="6215" grpId="0"/>
      <p:bldP spid="6216" grpId="0"/>
      <p:bldP spid="6214" grpId="0" animBg="1"/>
      <p:bldP spid="6223" grpId="0"/>
      <p:bldP spid="6233" grpId="0"/>
      <p:bldP spid="6238" grpId="0"/>
      <p:bldP spid="6249" grpId="0"/>
      <p:bldP spid="6250" grpId="0"/>
      <p:bldP spid="6262" grpId="0"/>
      <p:bldP spid="6263" grpId="0"/>
      <p:bldP spid="6290" grpId="0" animBg="1"/>
      <p:bldP spid="62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5795963" y="981075"/>
            <a:ext cx="3024187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ثم مثله بيانيا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88913"/>
            <a:ext cx="1428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2952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1042988" y="2241550"/>
            <a:ext cx="3384550" cy="3563938"/>
            <a:chOff x="4515" y="5422"/>
            <a:chExt cx="3662" cy="3620"/>
          </a:xfrm>
        </p:grpSpPr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4515" y="5784"/>
              <a:ext cx="3258" cy="3258"/>
              <a:chOff x="4334" y="3431"/>
              <a:chExt cx="3258" cy="3258"/>
            </a:xfrm>
          </p:grpSpPr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9" name="Line 17"/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50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6" name="Line 24"/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26"/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Line 27"/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Line 28"/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3" name="Line 31"/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 flipH="1">
                <a:off x="4334" y="361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/>
            </p:nvSpPr>
            <p:spPr bwMode="auto">
              <a:xfrm flipH="1">
                <a:off x="4334" y="379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9" name="Line 37"/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0" name="Line 38"/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1" name="Line 39"/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2" name="Line 40"/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4" name="Line 42"/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5" name="Line 43"/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6" name="Line 44"/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7" name="Line 45"/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8" name="Line 46"/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9" name="Line 47"/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0" name="Line 48"/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43" name="Text Box 51"/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س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1300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ص</a:t>
              </a:r>
              <a:endParaRPr lang="en-US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5616575" y="2420938"/>
            <a:ext cx="334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اختر أي نقطتين من الجدول ولتكن  .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2663825" y="950913"/>
            <a:ext cx="1152525" cy="757237"/>
          </a:xfrm>
          <a:prstGeom prst="rect">
            <a:avLst/>
          </a:prstGeom>
          <a:solidFill>
            <a:srgbClr val="FF0000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7596188" y="3508375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pic>
        <p:nvPicPr>
          <p:cNvPr id="8249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357563"/>
            <a:ext cx="1008062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56" name="Group 64"/>
          <p:cNvGrpSpPr>
            <a:grpSpLocks/>
          </p:cNvGrpSpPr>
          <p:nvPr/>
        </p:nvGrpSpPr>
        <p:grpSpPr bwMode="auto">
          <a:xfrm>
            <a:off x="5867400" y="4471988"/>
            <a:ext cx="409575" cy="757237"/>
            <a:chOff x="4037" y="3520"/>
            <a:chExt cx="249" cy="477"/>
          </a:xfrm>
        </p:grpSpPr>
        <p:sp>
          <p:nvSpPr>
            <p:cNvPr id="8257" name="Text Box 65"/>
            <p:cNvSpPr txBox="1">
              <a:spLocks noChangeArrowheads="1"/>
            </p:cNvSpPr>
            <p:nvPr/>
          </p:nvSpPr>
          <p:spPr bwMode="auto">
            <a:xfrm>
              <a:off x="4041" y="3520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1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 flipH="1">
              <a:off x="4059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8259" name="Text Box 67"/>
            <p:cNvSpPr txBox="1">
              <a:spLocks noChangeArrowheads="1"/>
            </p:cNvSpPr>
            <p:nvPr/>
          </p:nvSpPr>
          <p:spPr bwMode="auto">
            <a:xfrm>
              <a:off x="4037" y="3747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4 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61" name="Group 69"/>
          <p:cNvGrpSpPr>
            <a:grpSpLocks/>
          </p:cNvGrpSpPr>
          <p:nvPr/>
        </p:nvGrpSpPr>
        <p:grpSpPr bwMode="auto">
          <a:xfrm>
            <a:off x="6300788" y="4471988"/>
            <a:ext cx="1668462" cy="757237"/>
            <a:chOff x="3969" y="2998"/>
            <a:chExt cx="1051" cy="477"/>
          </a:xfrm>
        </p:grpSpPr>
        <p:grpSp>
          <p:nvGrpSpPr>
            <p:cNvPr id="8250" name="Group 58"/>
            <p:cNvGrpSpPr>
              <a:grpSpLocks/>
            </p:cNvGrpSpPr>
            <p:nvPr/>
          </p:nvGrpSpPr>
          <p:grpSpPr bwMode="auto">
            <a:xfrm>
              <a:off x="3969" y="2998"/>
              <a:ext cx="825" cy="477"/>
              <a:chOff x="3969" y="2840"/>
              <a:chExt cx="825" cy="477"/>
            </a:xfrm>
          </p:grpSpPr>
          <p:grpSp>
            <p:nvGrpSpPr>
              <p:cNvPr id="8251" name="Group 59"/>
              <p:cNvGrpSpPr>
                <a:grpSpLocks/>
              </p:cNvGrpSpPr>
              <p:nvPr/>
            </p:nvGrpSpPr>
            <p:grpSpPr bwMode="auto">
              <a:xfrm>
                <a:off x="4150" y="2840"/>
                <a:ext cx="644" cy="477"/>
                <a:chOff x="4037" y="3520"/>
                <a:chExt cx="249" cy="477"/>
              </a:xfrm>
            </p:grpSpPr>
            <p:sp>
              <p:nvSpPr>
                <p:cNvPr id="825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041" y="3520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000" b="1" smtClean="0">
                      <a:solidFill>
                        <a:srgbClr val="000000"/>
                      </a:solidFill>
                    </a:rPr>
                    <a:t>1 – 0 </a:t>
                  </a:r>
                  <a:endParaRPr lang="en-US" altLang="ar-SA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4059" y="3747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037" y="3747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000" b="1" smtClean="0">
                      <a:solidFill>
                        <a:srgbClr val="000000"/>
                      </a:solidFill>
                    </a:rPr>
                    <a:t>6 – 2  </a:t>
                  </a:r>
                  <a:endParaRPr lang="en-US" altLang="ar-SA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55" name="Text Box 63"/>
              <p:cNvSpPr txBox="1">
                <a:spLocks noChangeArrowheads="1"/>
              </p:cNvSpPr>
              <p:nvPr/>
            </p:nvSpPr>
            <p:spPr bwMode="auto">
              <a:xfrm>
                <a:off x="3969" y="2931"/>
                <a:ext cx="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=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60" name="Text Box 68"/>
            <p:cNvSpPr txBox="1">
              <a:spLocks noChangeArrowheads="1"/>
            </p:cNvSpPr>
            <p:nvPr/>
          </p:nvSpPr>
          <p:spPr bwMode="auto">
            <a:xfrm>
              <a:off x="4817" y="3089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3370263" y="3810000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( 6 ، 1 ) </a:t>
            </a:r>
            <a:r>
              <a:rPr lang="en-US" altLang="ar-SA" b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2706688" y="3984625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( 2 ، 0 ) </a:t>
            </a:r>
            <a:r>
              <a:rPr lang="en-US" altLang="ar-SA" b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H="1">
            <a:off x="1295400" y="3789363"/>
            <a:ext cx="3168650" cy="827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45" grpId="0"/>
      <p:bldP spid="8247" grpId="0" animBg="1"/>
      <p:bldP spid="8248" grpId="0"/>
      <p:bldP spid="8262" grpId="0"/>
      <p:bldP spid="8263" grpId="0"/>
      <p:bldP spid="82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2400"/>
            <a:ext cx="19240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643438" y="836613"/>
            <a:ext cx="4176712" cy="720725"/>
          </a:xfrm>
          <a:prstGeom prst="octagon">
            <a:avLst>
              <a:gd name="adj" fmla="val 15639"/>
            </a:avLst>
          </a:prstGeom>
          <a:gradFill rotWithShape="1">
            <a:gsLst>
              <a:gs pos="0">
                <a:srgbClr val="A8CDF6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أوجد ميل المستقيم المار بكل نقطتين فيما يلي :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2352" name="Rectangle 64"/>
          <p:cNvSpPr>
            <a:spLocks noChangeArrowheads="1"/>
          </p:cNvSpPr>
          <p:nvPr/>
        </p:nvSpPr>
        <p:spPr bwMode="auto">
          <a:xfrm>
            <a:off x="6192838" y="2024063"/>
            <a:ext cx="2771775" cy="4284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64500" y="3495675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272338" y="4217988"/>
            <a:ext cx="1150937" cy="793750"/>
            <a:chOff x="4286" y="2522"/>
            <a:chExt cx="725" cy="500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4808" y="2633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4286" y="2522"/>
              <a:ext cx="490" cy="500"/>
              <a:chOff x="3812" y="2682"/>
              <a:chExt cx="964" cy="500"/>
            </a:xfrm>
          </p:grpSpPr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3812" y="268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– 2 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6" name="Line 8"/>
              <p:cNvSpPr>
                <a:spLocks noChangeShapeType="1"/>
              </p:cNvSpPr>
              <p:nvPr/>
            </p:nvSpPr>
            <p:spPr bwMode="auto">
              <a:xfrm flipH="1">
                <a:off x="3851" y="2927"/>
                <a:ext cx="91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3826" y="293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5 – 2 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6516688" y="3319463"/>
            <a:ext cx="1530350" cy="793750"/>
            <a:chOff x="3812" y="2682"/>
            <a:chExt cx="964" cy="500"/>
          </a:xfrm>
        </p:grpSpPr>
        <p:sp>
          <p:nvSpPr>
            <p:cNvPr id="12343" name="Text Box 55"/>
            <p:cNvSpPr txBox="1">
              <a:spLocks noChangeArrowheads="1"/>
            </p:cNvSpPr>
            <p:nvPr/>
          </p:nvSpPr>
          <p:spPr bwMode="auto">
            <a:xfrm>
              <a:off x="3812" y="268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ص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2</a:t>
              </a:r>
              <a:r>
                <a:rPr lang="ar-SA" altLang="ar-SA" sz="2000" b="1" smtClean="0">
                  <a:solidFill>
                    <a:srgbClr val="000000"/>
                  </a:solidFill>
                </a:rPr>
                <a:t> – ص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1</a:t>
              </a:r>
              <a:endParaRPr lang="en-US" altLang="ar-SA" sz="2400" b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 flipH="1">
              <a:off x="3851" y="2927"/>
              <a:ext cx="9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2345" name="Text Box 57"/>
            <p:cNvSpPr txBox="1">
              <a:spLocks noChangeArrowheads="1"/>
            </p:cNvSpPr>
            <p:nvPr/>
          </p:nvSpPr>
          <p:spPr bwMode="auto">
            <a:xfrm>
              <a:off x="3826" y="293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س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2</a:t>
              </a:r>
              <a:r>
                <a:rPr lang="ar-SA" altLang="ar-SA" sz="2000" b="1" smtClean="0">
                  <a:solidFill>
                    <a:srgbClr val="000000"/>
                  </a:solidFill>
                </a:rPr>
                <a:t> – س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1</a:t>
              </a:r>
              <a:endParaRPr lang="en-US" altLang="ar-SA" sz="2400" b="1" baseline="-25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46" name="Group 58"/>
          <p:cNvGrpSpPr>
            <a:grpSpLocks/>
          </p:cNvGrpSpPr>
          <p:nvPr/>
        </p:nvGrpSpPr>
        <p:grpSpPr bwMode="auto">
          <a:xfrm>
            <a:off x="7632700" y="5119688"/>
            <a:ext cx="790575" cy="757237"/>
            <a:chOff x="4513" y="3090"/>
            <a:chExt cx="498" cy="477"/>
          </a:xfrm>
        </p:grpSpPr>
        <p:grpSp>
          <p:nvGrpSpPr>
            <p:cNvPr id="12347" name="Group 59"/>
            <p:cNvGrpSpPr>
              <a:grpSpLocks/>
            </p:cNvGrpSpPr>
            <p:nvPr/>
          </p:nvGrpSpPr>
          <p:grpSpPr bwMode="auto">
            <a:xfrm>
              <a:off x="4513" y="3090"/>
              <a:ext cx="258" cy="477"/>
              <a:chOff x="4037" y="3520"/>
              <a:chExt cx="249" cy="477"/>
            </a:xfrm>
          </p:grpSpPr>
          <p:sp>
            <p:nvSpPr>
              <p:cNvPr id="12348" name="Text Box 60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1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9" name="Line 61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50" name="Text Box 62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3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51" name="Text Box 63"/>
            <p:cNvSpPr txBox="1">
              <a:spLocks noChangeArrowheads="1"/>
            </p:cNvSpPr>
            <p:nvPr/>
          </p:nvSpPr>
          <p:spPr bwMode="auto">
            <a:xfrm>
              <a:off x="4808" y="3180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53" name="Rectangle 65"/>
          <p:cNvSpPr>
            <a:spLocks noChangeArrowheads="1"/>
          </p:cNvSpPr>
          <p:nvPr/>
        </p:nvSpPr>
        <p:spPr bwMode="auto">
          <a:xfrm>
            <a:off x="3168650" y="2024063"/>
            <a:ext cx="2771775" cy="4284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5040313" y="3495675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12395" name="Group 107"/>
          <p:cNvGrpSpPr>
            <a:grpSpLocks/>
          </p:cNvGrpSpPr>
          <p:nvPr/>
        </p:nvGrpSpPr>
        <p:grpSpPr bwMode="auto">
          <a:xfrm>
            <a:off x="3779838" y="4217988"/>
            <a:ext cx="1619250" cy="793750"/>
            <a:chOff x="2381" y="2657"/>
            <a:chExt cx="1020" cy="500"/>
          </a:xfrm>
        </p:grpSpPr>
        <p:sp>
          <p:nvSpPr>
            <p:cNvPr id="12356" name="Text Box 68"/>
            <p:cNvSpPr txBox="1">
              <a:spLocks noChangeArrowheads="1"/>
            </p:cNvSpPr>
            <p:nvPr/>
          </p:nvSpPr>
          <p:spPr bwMode="auto">
            <a:xfrm>
              <a:off x="3198" y="2768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2357" name="Group 69"/>
            <p:cNvGrpSpPr>
              <a:grpSpLocks/>
            </p:cNvGrpSpPr>
            <p:nvPr/>
          </p:nvGrpSpPr>
          <p:grpSpPr bwMode="auto">
            <a:xfrm>
              <a:off x="2381" y="2657"/>
              <a:ext cx="785" cy="500"/>
              <a:chOff x="3812" y="2682"/>
              <a:chExt cx="964" cy="500"/>
            </a:xfrm>
          </p:grpSpPr>
          <p:sp>
            <p:nvSpPr>
              <p:cNvPr id="12358" name="Text Box 70"/>
              <p:cNvSpPr txBox="1">
                <a:spLocks noChangeArrowheads="1"/>
              </p:cNvSpPr>
              <p:nvPr/>
            </p:nvSpPr>
            <p:spPr bwMode="auto">
              <a:xfrm>
                <a:off x="3812" y="268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3 ــ 1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59" name="Line 71"/>
              <p:cNvSpPr>
                <a:spLocks noChangeShapeType="1"/>
              </p:cNvSpPr>
              <p:nvPr/>
            </p:nvSpPr>
            <p:spPr bwMode="auto">
              <a:xfrm flipH="1">
                <a:off x="3851" y="2927"/>
                <a:ext cx="91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0" name="Text Box 72"/>
              <p:cNvSpPr txBox="1">
                <a:spLocks noChangeArrowheads="1"/>
              </p:cNvSpPr>
              <p:nvPr/>
            </p:nvSpPr>
            <p:spPr bwMode="auto">
              <a:xfrm>
                <a:off x="3826" y="293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0 ــ ( ــ 2 )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61" name="Group 73"/>
          <p:cNvGrpSpPr>
            <a:grpSpLocks/>
          </p:cNvGrpSpPr>
          <p:nvPr/>
        </p:nvGrpSpPr>
        <p:grpSpPr bwMode="auto">
          <a:xfrm>
            <a:off x="3492500" y="3319463"/>
            <a:ext cx="1530350" cy="793750"/>
            <a:chOff x="3812" y="2682"/>
            <a:chExt cx="964" cy="500"/>
          </a:xfrm>
        </p:grpSpPr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3812" y="268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ص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2</a:t>
              </a:r>
              <a:r>
                <a:rPr lang="ar-SA" altLang="ar-SA" sz="2000" b="1" smtClean="0">
                  <a:solidFill>
                    <a:srgbClr val="000000"/>
                  </a:solidFill>
                </a:rPr>
                <a:t> – ص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1</a:t>
              </a:r>
              <a:endParaRPr lang="en-US" altLang="ar-SA" sz="2400" b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2363" name="Line 75"/>
            <p:cNvSpPr>
              <a:spLocks noChangeShapeType="1"/>
            </p:cNvSpPr>
            <p:nvPr/>
          </p:nvSpPr>
          <p:spPr bwMode="auto">
            <a:xfrm flipH="1">
              <a:off x="3851" y="2927"/>
              <a:ext cx="9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2364" name="Text Box 76"/>
            <p:cNvSpPr txBox="1">
              <a:spLocks noChangeArrowheads="1"/>
            </p:cNvSpPr>
            <p:nvPr/>
          </p:nvSpPr>
          <p:spPr bwMode="auto">
            <a:xfrm>
              <a:off x="3826" y="293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س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2</a:t>
              </a:r>
              <a:r>
                <a:rPr lang="ar-SA" altLang="ar-SA" sz="2000" b="1" smtClean="0">
                  <a:solidFill>
                    <a:srgbClr val="000000"/>
                  </a:solidFill>
                </a:rPr>
                <a:t> – س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1</a:t>
              </a:r>
              <a:endParaRPr lang="en-US" altLang="ar-SA" sz="2400" b="1" baseline="-25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93" name="Group 105"/>
          <p:cNvGrpSpPr>
            <a:grpSpLocks/>
          </p:cNvGrpSpPr>
          <p:nvPr/>
        </p:nvGrpSpPr>
        <p:grpSpPr bwMode="auto">
          <a:xfrm>
            <a:off x="4427538" y="5119688"/>
            <a:ext cx="971550" cy="757237"/>
            <a:chOff x="2789" y="3225"/>
            <a:chExt cx="612" cy="477"/>
          </a:xfrm>
        </p:grpSpPr>
        <p:grpSp>
          <p:nvGrpSpPr>
            <p:cNvPr id="12366" name="Group 78"/>
            <p:cNvGrpSpPr>
              <a:grpSpLocks/>
            </p:cNvGrpSpPr>
            <p:nvPr/>
          </p:nvGrpSpPr>
          <p:grpSpPr bwMode="auto">
            <a:xfrm>
              <a:off x="2789" y="3225"/>
              <a:ext cx="372" cy="477"/>
              <a:chOff x="4037" y="3520"/>
              <a:chExt cx="249" cy="477"/>
            </a:xfrm>
          </p:grpSpPr>
          <p:sp>
            <p:nvSpPr>
              <p:cNvPr id="12367" name="Text Box 79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4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8" name="Line 80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9" name="Text Box 81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70" name="Text Box 82"/>
            <p:cNvSpPr txBox="1">
              <a:spLocks noChangeArrowheads="1"/>
            </p:cNvSpPr>
            <p:nvPr/>
          </p:nvSpPr>
          <p:spPr bwMode="auto">
            <a:xfrm>
              <a:off x="3198" y="3315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71" name="Rectangle 83"/>
          <p:cNvSpPr>
            <a:spLocks noChangeArrowheads="1"/>
          </p:cNvSpPr>
          <p:nvPr/>
        </p:nvSpPr>
        <p:spPr bwMode="auto">
          <a:xfrm>
            <a:off x="179388" y="2028825"/>
            <a:ext cx="2771775" cy="4284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2051050" y="3500438"/>
            <a:ext cx="827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6600"/>
                </a:solidFill>
              </a:rPr>
              <a:t>الميل</a:t>
            </a:r>
            <a:r>
              <a:rPr lang="ar-SA" altLang="ar-SA" sz="2000" b="1" smtClean="0">
                <a:solidFill>
                  <a:srgbClr val="000000"/>
                </a:solidFill>
              </a:rPr>
              <a:t> =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12402" name="Group 114"/>
          <p:cNvGrpSpPr>
            <a:grpSpLocks/>
          </p:cNvGrpSpPr>
          <p:nvPr/>
        </p:nvGrpSpPr>
        <p:grpSpPr bwMode="auto">
          <a:xfrm>
            <a:off x="611188" y="4222750"/>
            <a:ext cx="1798637" cy="793750"/>
            <a:chOff x="385" y="2660"/>
            <a:chExt cx="1133" cy="500"/>
          </a:xfrm>
        </p:grpSpPr>
        <p:sp>
          <p:nvSpPr>
            <p:cNvPr id="12374" name="Text Box 86"/>
            <p:cNvSpPr txBox="1">
              <a:spLocks noChangeArrowheads="1"/>
            </p:cNvSpPr>
            <p:nvPr/>
          </p:nvSpPr>
          <p:spPr bwMode="auto">
            <a:xfrm>
              <a:off x="1315" y="2771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2375" name="Group 87"/>
            <p:cNvGrpSpPr>
              <a:grpSpLocks/>
            </p:cNvGrpSpPr>
            <p:nvPr/>
          </p:nvGrpSpPr>
          <p:grpSpPr bwMode="auto">
            <a:xfrm>
              <a:off x="385" y="2660"/>
              <a:ext cx="898" cy="500"/>
              <a:chOff x="3812" y="2682"/>
              <a:chExt cx="964" cy="500"/>
            </a:xfrm>
          </p:grpSpPr>
          <p:sp>
            <p:nvSpPr>
              <p:cNvPr id="12376" name="Text Box 88"/>
              <p:cNvSpPr txBox="1">
                <a:spLocks noChangeArrowheads="1"/>
              </p:cNvSpPr>
              <p:nvPr/>
            </p:nvSpPr>
            <p:spPr bwMode="auto">
              <a:xfrm>
                <a:off x="3812" y="268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2 ــ ( ــ 4 )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7" name="Line 89"/>
              <p:cNvSpPr>
                <a:spLocks noChangeShapeType="1"/>
              </p:cNvSpPr>
              <p:nvPr/>
            </p:nvSpPr>
            <p:spPr bwMode="auto">
              <a:xfrm flipH="1">
                <a:off x="3851" y="2927"/>
                <a:ext cx="91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8" name="Text Box 90"/>
              <p:cNvSpPr txBox="1">
                <a:spLocks noChangeArrowheads="1"/>
              </p:cNvSpPr>
              <p:nvPr/>
            </p:nvSpPr>
            <p:spPr bwMode="auto">
              <a:xfrm>
                <a:off x="3826" y="2932"/>
                <a:ext cx="9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ــ 3 ــ ( ــ 7 )</a:t>
                </a:r>
                <a:endParaRPr lang="en-US" altLang="ar-SA" sz="2400" b="1" baseline="-250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79" name="Group 91"/>
          <p:cNvGrpSpPr>
            <a:grpSpLocks/>
          </p:cNvGrpSpPr>
          <p:nvPr/>
        </p:nvGrpSpPr>
        <p:grpSpPr bwMode="auto">
          <a:xfrm>
            <a:off x="503238" y="3324225"/>
            <a:ext cx="1530350" cy="793750"/>
            <a:chOff x="3812" y="2682"/>
            <a:chExt cx="964" cy="500"/>
          </a:xfrm>
        </p:grpSpPr>
        <p:sp>
          <p:nvSpPr>
            <p:cNvPr id="12380" name="Text Box 92"/>
            <p:cNvSpPr txBox="1">
              <a:spLocks noChangeArrowheads="1"/>
            </p:cNvSpPr>
            <p:nvPr/>
          </p:nvSpPr>
          <p:spPr bwMode="auto">
            <a:xfrm>
              <a:off x="3812" y="268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ص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2</a:t>
              </a:r>
              <a:r>
                <a:rPr lang="ar-SA" altLang="ar-SA" sz="2000" b="1" smtClean="0">
                  <a:solidFill>
                    <a:srgbClr val="000000"/>
                  </a:solidFill>
                </a:rPr>
                <a:t> – ص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1</a:t>
              </a:r>
              <a:endParaRPr lang="en-US" altLang="ar-SA" sz="2400" b="1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12381" name="Line 93"/>
            <p:cNvSpPr>
              <a:spLocks noChangeShapeType="1"/>
            </p:cNvSpPr>
            <p:nvPr/>
          </p:nvSpPr>
          <p:spPr bwMode="auto">
            <a:xfrm flipH="1">
              <a:off x="3851" y="2927"/>
              <a:ext cx="9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2382" name="Text Box 94"/>
            <p:cNvSpPr txBox="1">
              <a:spLocks noChangeArrowheads="1"/>
            </p:cNvSpPr>
            <p:nvPr/>
          </p:nvSpPr>
          <p:spPr bwMode="auto">
            <a:xfrm>
              <a:off x="3826" y="2932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س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2</a:t>
              </a:r>
              <a:r>
                <a:rPr lang="ar-SA" altLang="ar-SA" sz="2000" b="1" smtClean="0">
                  <a:solidFill>
                    <a:srgbClr val="000000"/>
                  </a:solidFill>
                </a:rPr>
                <a:t> – س</a:t>
              </a:r>
              <a:r>
                <a:rPr lang="ar-SA" altLang="ar-SA" sz="2400" b="1" baseline="-25000" smtClean="0">
                  <a:solidFill>
                    <a:srgbClr val="000000"/>
                  </a:solidFill>
                </a:rPr>
                <a:t>1</a:t>
              </a:r>
              <a:endParaRPr lang="en-US" altLang="ar-SA" sz="2400" b="1" baseline="-25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83" name="Group 95"/>
          <p:cNvGrpSpPr>
            <a:grpSpLocks/>
          </p:cNvGrpSpPr>
          <p:nvPr/>
        </p:nvGrpSpPr>
        <p:grpSpPr bwMode="auto">
          <a:xfrm>
            <a:off x="1619250" y="5124450"/>
            <a:ext cx="790575" cy="757238"/>
            <a:chOff x="4513" y="3090"/>
            <a:chExt cx="498" cy="477"/>
          </a:xfrm>
        </p:grpSpPr>
        <p:grpSp>
          <p:nvGrpSpPr>
            <p:cNvPr id="12384" name="Group 96"/>
            <p:cNvGrpSpPr>
              <a:grpSpLocks/>
            </p:cNvGrpSpPr>
            <p:nvPr/>
          </p:nvGrpSpPr>
          <p:grpSpPr bwMode="auto">
            <a:xfrm>
              <a:off x="4513" y="3090"/>
              <a:ext cx="258" cy="477"/>
              <a:chOff x="4037" y="3520"/>
              <a:chExt cx="249" cy="477"/>
            </a:xfrm>
          </p:grpSpPr>
          <p:sp>
            <p:nvSpPr>
              <p:cNvPr id="12385" name="Text Box 97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6" name="Line 98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7" name="Text Box 99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4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88" name="Text Box 100"/>
            <p:cNvSpPr txBox="1">
              <a:spLocks noChangeArrowheads="1"/>
            </p:cNvSpPr>
            <p:nvPr/>
          </p:nvSpPr>
          <p:spPr bwMode="auto">
            <a:xfrm>
              <a:off x="4808" y="3180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2389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88913"/>
            <a:ext cx="1428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6443663" y="2311400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( 2 ، 2 )  ،  ( 5 ، 3 )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2391" name="Text Box 103"/>
          <p:cNvSpPr txBox="1">
            <a:spLocks noChangeArrowheads="1"/>
          </p:cNvSpPr>
          <p:nvPr/>
        </p:nvSpPr>
        <p:spPr bwMode="auto">
          <a:xfrm>
            <a:off x="3284538" y="2312988"/>
            <a:ext cx="2519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( ــ 2 ، 1 )  ،  ( 0 ، ــ 3 )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2392" name="Text Box 104"/>
          <p:cNvSpPr txBox="1">
            <a:spLocks noChangeArrowheads="1"/>
          </p:cNvSpPr>
          <p:nvPr/>
        </p:nvSpPr>
        <p:spPr bwMode="auto">
          <a:xfrm>
            <a:off x="36513" y="2312988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( ــ 7 ، ــ 4 )  ،  ( ــ 3 ، ــ 2 )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3671888" y="5280025"/>
            <a:ext cx="788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b="1" smtClean="0">
                <a:solidFill>
                  <a:srgbClr val="000000"/>
                </a:solidFill>
              </a:rPr>
              <a:t>= ــ 2</a:t>
            </a:r>
            <a:endParaRPr lang="en-US" altLang="ar-SA" sz="2000" b="1" smtClean="0">
              <a:solidFill>
                <a:srgbClr val="000000"/>
              </a:solidFill>
            </a:endParaRPr>
          </a:p>
        </p:txBody>
      </p:sp>
      <p:grpSp>
        <p:nvGrpSpPr>
          <p:cNvPr id="12396" name="Group 108"/>
          <p:cNvGrpSpPr>
            <a:grpSpLocks/>
          </p:cNvGrpSpPr>
          <p:nvPr/>
        </p:nvGrpSpPr>
        <p:grpSpPr bwMode="auto">
          <a:xfrm>
            <a:off x="792163" y="5121275"/>
            <a:ext cx="790575" cy="757238"/>
            <a:chOff x="4513" y="3090"/>
            <a:chExt cx="498" cy="477"/>
          </a:xfrm>
        </p:grpSpPr>
        <p:grpSp>
          <p:nvGrpSpPr>
            <p:cNvPr id="12397" name="Group 109"/>
            <p:cNvGrpSpPr>
              <a:grpSpLocks/>
            </p:cNvGrpSpPr>
            <p:nvPr/>
          </p:nvGrpSpPr>
          <p:grpSpPr bwMode="auto">
            <a:xfrm>
              <a:off x="4513" y="3090"/>
              <a:ext cx="258" cy="477"/>
              <a:chOff x="4037" y="3520"/>
              <a:chExt cx="249" cy="477"/>
            </a:xfrm>
          </p:grpSpPr>
          <p:sp>
            <p:nvSpPr>
              <p:cNvPr id="12398" name="Text Box 110"/>
              <p:cNvSpPr txBox="1">
                <a:spLocks noChangeArrowheads="1"/>
              </p:cNvSpPr>
              <p:nvPr/>
            </p:nvSpPr>
            <p:spPr bwMode="auto">
              <a:xfrm>
                <a:off x="4041" y="352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1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" name="Line 111"/>
              <p:cNvSpPr>
                <a:spLocks noChangeShapeType="1"/>
              </p:cNvSpPr>
              <p:nvPr/>
            </p:nvSpPr>
            <p:spPr bwMode="auto">
              <a:xfrm flipH="1">
                <a:off x="4059" y="3747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" name="Text Box 112"/>
              <p:cNvSpPr txBox="1">
                <a:spLocks noChangeArrowheads="1"/>
              </p:cNvSpPr>
              <p:nvPr/>
            </p:nvSpPr>
            <p:spPr bwMode="auto">
              <a:xfrm>
                <a:off x="4037" y="3747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000" b="1" smtClean="0">
                    <a:solidFill>
                      <a:srgbClr val="000000"/>
                    </a:solidFill>
                  </a:rPr>
                  <a:t>2 </a:t>
                </a:r>
                <a:endParaRPr lang="en-US" altLang="ar-SA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401" name="Text Box 113"/>
            <p:cNvSpPr txBox="1">
              <a:spLocks noChangeArrowheads="1"/>
            </p:cNvSpPr>
            <p:nvPr/>
          </p:nvSpPr>
          <p:spPr bwMode="auto">
            <a:xfrm>
              <a:off x="4808" y="3180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000" b="1" smtClean="0">
                  <a:solidFill>
                    <a:srgbClr val="000000"/>
                  </a:solidFill>
                </a:rPr>
                <a:t>=</a:t>
              </a:r>
              <a:endParaRPr lang="en-US" altLang="ar-SA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179388" y="1916832"/>
            <a:ext cx="5761037" cy="4680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52" grpId="0" animBg="1"/>
      <p:bldP spid="12291" grpId="0"/>
      <p:bldP spid="12353" grpId="0" animBg="1"/>
      <p:bldP spid="12354" grpId="0"/>
      <p:bldP spid="12371" grpId="0" animBg="1"/>
      <p:bldP spid="12372" grpId="0"/>
      <p:bldP spid="12390" grpId="0"/>
      <p:bldP spid="12391" grpId="0"/>
      <p:bldP spid="12392" grpId="0"/>
      <p:bldP spid="123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0"/>
            <a:ext cx="6794500" cy="1201738"/>
          </a:xfr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66800"/>
            <a:ext cx="59658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71713"/>
            <a:ext cx="5862637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620713"/>
            <a:ext cx="8050212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7625"/>
            <a:ext cx="9255126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2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AutoShape 2" descr="https://adamschool989.wikispaces.com/file/view/%D9%85%D9%8A%D9%84_%D8%A7%D9%84%D9%85%D8%B3%D8%AA%D9%82%D9%8A%D9%85.jpg/271385152/172x171/%D9%85%D9%8A%D9%84_%D8%A7%D9%84%D9%85%D8%B3%D8%AA%D9%82%D9%8A%D9%85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022"/>
            <a:ext cx="5040560" cy="50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" y="7937"/>
            <a:ext cx="9042765" cy="7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solidFill>
            <a:schemeClr val="accent2">
              <a:lumMod val="40000"/>
              <a:lumOff val="60000"/>
            </a:schemeClr>
          </a:solidFill>
          <a:ln w="57150"/>
        </p:spPr>
        <p:txBody>
          <a:bodyPr/>
          <a:lstStyle/>
          <a:p>
            <a:r>
              <a:rPr lang="ar-SA" sz="7200" b="1" dirty="0" smtClean="0">
                <a:latin typeface="Andalus" pitchFamily="18" charset="-78"/>
                <a:cs typeface="Andalus" pitchFamily="18" charset="-78"/>
              </a:rPr>
              <a:t>فائدة</a:t>
            </a:r>
            <a:r>
              <a:rPr lang="ar-SA" sz="5400" b="1" dirty="0" smtClean="0"/>
              <a:t> 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 descr="C:\Users\Sarah\Desktop\اهدنا السراط المستقي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3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8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ar-SA" dirty="0" err="1" smtClean="0"/>
              <a:t>اسئلة</a:t>
            </a:r>
            <a:r>
              <a:rPr lang="ar-SA" dirty="0" smtClean="0"/>
              <a:t> التعزيز </a:t>
            </a:r>
            <a:endParaRPr lang="ar-SA" dirty="0"/>
          </a:p>
        </p:txBody>
      </p:sp>
      <p:grpSp>
        <p:nvGrpSpPr>
          <p:cNvPr id="4" name="Group 3"/>
          <p:cNvGrpSpPr>
            <a:grpSpLocks noGrp="1"/>
          </p:cNvGrpSpPr>
          <p:nvPr/>
        </p:nvGrpSpPr>
        <p:grpSpPr bwMode="auto">
          <a:xfrm>
            <a:off x="539552" y="1556792"/>
            <a:ext cx="4320480" cy="4137323"/>
            <a:chOff x="4515" y="5422"/>
            <a:chExt cx="3662" cy="362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515" y="5784"/>
              <a:ext cx="3295" cy="3258"/>
              <a:chOff x="4334" y="3431"/>
              <a:chExt cx="3295" cy="3258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963" y="3431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H="1">
                <a:off x="4334" y="5060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00"/>
                  </a:srgbClr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334" y="3431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5001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741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723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704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686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68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650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632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6144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5782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5601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5420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5239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5058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877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696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515" y="3431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flipH="1">
                <a:off x="5066" y="3825"/>
                <a:ext cx="2563" cy="132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flipH="1">
                <a:off x="4334" y="3762"/>
                <a:ext cx="3113" cy="31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4334" y="397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H="1">
                <a:off x="4334" y="415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H="1">
                <a:off x="4334" y="433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 flipH="1">
                <a:off x="4334" y="451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 flipH="1">
                <a:off x="4334" y="469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 flipH="1">
                <a:off x="4334" y="487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 flipH="1">
                <a:off x="4334" y="524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4334" y="542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 flipH="1">
                <a:off x="4334" y="560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 flipH="1">
                <a:off x="4334" y="578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 flipH="1">
                <a:off x="4334" y="596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 flipH="1">
                <a:off x="4334" y="614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flipH="1">
                <a:off x="4334" y="632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H="1">
                <a:off x="4334" y="650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5001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7634" y="7162"/>
              <a:ext cx="5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1400" b="1">
                  <a:solidFill>
                    <a:prstClr val="black"/>
                  </a:solidFill>
                  <a:latin typeface="Arial" pitchFamily="34" charset="0"/>
                </a:rPr>
                <a:t>س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41"/>
            <p:cNvSpPr txBox="1">
              <a:spLocks noChangeArrowheads="1"/>
            </p:cNvSpPr>
            <p:nvPr/>
          </p:nvSpPr>
          <p:spPr bwMode="auto">
            <a:xfrm>
              <a:off x="5838" y="5422"/>
              <a:ext cx="5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1400" b="1">
                  <a:solidFill>
                    <a:prstClr val="black"/>
                  </a:solidFill>
                  <a:latin typeface="Arial" pitchFamily="34" charset="0"/>
                </a:rPr>
                <a:t>ص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4716016" y="1412776"/>
            <a:ext cx="4104456" cy="526297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مانسبة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الوحدات الرأسية إلى الأفقية من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أ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إلى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ب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ومن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ب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إلى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ج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ومن 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ج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إلى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د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؟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مانسبة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الوحدات الرأسية إلى الأفقية من 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أ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إلى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ج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ومن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أ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إلى </a:t>
            </a: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د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قارني بين النسب 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err="1" smtClean="0">
                <a:solidFill>
                  <a:prstClr val="black"/>
                </a:solidFill>
                <a:latin typeface="Arial" pitchFamily="34" charset="0"/>
              </a:rPr>
              <a:t>مالنسبة</a:t>
            </a: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بين الوحدات الرأسية إلى الأفقية بين أي نقطتين على الخط ؟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ar-SA" sz="2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15816" y="1988840"/>
            <a:ext cx="64807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*</a:t>
            </a:r>
            <a:endParaRPr lang="ar-SA" sz="4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699792" y="2204864"/>
            <a:ext cx="36004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*</a:t>
            </a:r>
            <a:endParaRPr lang="ar-SA" sz="4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195736" y="2492896"/>
            <a:ext cx="4320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*</a:t>
            </a:r>
            <a:endParaRPr lang="ar-SA" sz="4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403648" y="2636912"/>
            <a:ext cx="86409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prstClr val="black"/>
                </a:solidFill>
                <a:latin typeface="Arial" pitchFamily="34" charset="0"/>
              </a:rPr>
              <a:t>    </a:t>
            </a:r>
            <a:r>
              <a:rPr lang="ar-SA" sz="4400" dirty="0" smtClean="0">
                <a:solidFill>
                  <a:prstClr val="black"/>
                </a:solidFill>
                <a:latin typeface="Arial" pitchFamily="34" charset="0"/>
              </a:rPr>
              <a:t>أ     *</a:t>
            </a:r>
            <a:endParaRPr lang="ar-SA" sz="44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V="1">
            <a:off x="2741085" y="3211721"/>
            <a:ext cx="574570" cy="44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>
            <a:off x="3315655" y="2928139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>
            <a:off x="2055355" y="3629904"/>
            <a:ext cx="406114" cy="215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2461469" y="3368571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2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ar-SA" sz="9600" dirty="0" smtClean="0"/>
              <a:t>الفلاش</a:t>
            </a:r>
            <a:endParaRPr lang="ar-SA" sz="9600" dirty="0"/>
          </a:p>
        </p:txBody>
      </p:sp>
      <p:sp>
        <p:nvSpPr>
          <p:cNvPr id="4" name="AutoShape 2" descr="Maram al.garni 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332"/>
            <a:ext cx="9144000" cy="47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http://2.bp.blogspot.com/-3LWuStAdGX8/U4Nv_zQjGzI/AAAAAAAAAHo/rk_UICdesU4/s1600/%D8%B4%D8%B1%D9%8A%D8%AD%D8%A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611560" y="5949280"/>
            <a:ext cx="432048" cy="5760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2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الميل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يل المستقيم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المي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الميل 1</Template>
  <TotalTime>101</TotalTime>
  <Words>849</Words>
  <Application>Microsoft Office PowerPoint</Application>
  <PresentationFormat>عرض على الشاشة (3:4)‏</PresentationFormat>
  <Paragraphs>322</Paragraphs>
  <Slides>47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8</vt:i4>
      </vt:variant>
      <vt:variant>
        <vt:lpstr>عناوين الشرائح</vt:lpstr>
      </vt:variant>
      <vt:variant>
        <vt:i4>47</vt:i4>
      </vt:variant>
    </vt:vector>
  </HeadingPairs>
  <TitlesOfParts>
    <vt:vector size="55" baseType="lpstr">
      <vt:lpstr>الميل 1</vt:lpstr>
      <vt:lpstr>Office Theme</vt:lpstr>
      <vt:lpstr>ميل المستقيم</vt:lpstr>
      <vt:lpstr>1_سمة Office</vt:lpstr>
      <vt:lpstr>نسق Office</vt:lpstr>
      <vt:lpstr>الميل</vt:lpstr>
      <vt:lpstr>سمة Office</vt:lpstr>
      <vt:lpstr>2_سمة Office</vt:lpstr>
      <vt:lpstr>عرض تقديمي في PowerPoint</vt:lpstr>
      <vt:lpstr>عرض تقديمي في PowerPoint</vt:lpstr>
      <vt:lpstr>أي الصورتين تعبر عن الوضع الصحيح للجلوس امام الكمبيوتر </vt:lpstr>
      <vt:lpstr>مالطريقة الصحيحة والسريعة للإستمتاع بهذة اللعبة هل هي الصعود بشكل مائل ام من السلم بشكل راسي ؟</vt:lpstr>
      <vt:lpstr>عرض تقديمي في PowerPoint</vt:lpstr>
      <vt:lpstr>فائدة </vt:lpstr>
      <vt:lpstr>اسئلة التعزيز </vt:lpstr>
      <vt:lpstr>الفلاش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تحقق من فهمك صـ 115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شجرة الميل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skyy</dc:creator>
  <cp:lastModifiedBy>skyy</cp:lastModifiedBy>
  <cp:revision>12</cp:revision>
  <dcterms:created xsi:type="dcterms:W3CDTF">2015-03-15T15:28:50Z</dcterms:created>
  <dcterms:modified xsi:type="dcterms:W3CDTF">2015-03-15T18:11:31Z</dcterms:modified>
</cp:coreProperties>
</file>