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  <p:sldMasterId id="2147483684" r:id="rId3"/>
    <p:sldMasterId id="2147483696" r:id="rId4"/>
    <p:sldMasterId id="2147483720" r:id="rId5"/>
    <p:sldMasterId id="2147483744" r:id="rId6"/>
    <p:sldMasterId id="2147483756" r:id="rId7"/>
    <p:sldMasterId id="2147483768" r:id="rId8"/>
  </p:sldMasterIdLst>
  <p:sldIdLst>
    <p:sldId id="272" r:id="rId9"/>
    <p:sldId id="342" r:id="rId10"/>
    <p:sldId id="273" r:id="rId11"/>
    <p:sldId id="275" r:id="rId12"/>
    <p:sldId id="334" r:id="rId13"/>
    <p:sldId id="336" r:id="rId14"/>
    <p:sldId id="276" r:id="rId15"/>
    <p:sldId id="372" r:id="rId16"/>
    <p:sldId id="339" r:id="rId17"/>
    <p:sldId id="343" r:id="rId18"/>
    <p:sldId id="346" r:id="rId19"/>
    <p:sldId id="345" r:id="rId20"/>
    <p:sldId id="385" r:id="rId21"/>
    <p:sldId id="344" r:id="rId22"/>
    <p:sldId id="312" r:id="rId23"/>
    <p:sldId id="349" r:id="rId24"/>
    <p:sldId id="350" r:id="rId25"/>
    <p:sldId id="373" r:id="rId26"/>
    <p:sldId id="356" r:id="rId27"/>
    <p:sldId id="357" r:id="rId28"/>
    <p:sldId id="358" r:id="rId29"/>
    <p:sldId id="359" r:id="rId30"/>
    <p:sldId id="360" r:id="rId31"/>
    <p:sldId id="361" r:id="rId32"/>
    <p:sldId id="362" r:id="rId33"/>
    <p:sldId id="363" r:id="rId34"/>
    <p:sldId id="364" r:id="rId35"/>
    <p:sldId id="365" r:id="rId36"/>
    <p:sldId id="366" r:id="rId37"/>
    <p:sldId id="367" r:id="rId38"/>
    <p:sldId id="351" r:id="rId39"/>
    <p:sldId id="380" r:id="rId40"/>
    <p:sldId id="381" r:id="rId41"/>
    <p:sldId id="382" r:id="rId42"/>
    <p:sldId id="383" r:id="rId43"/>
    <p:sldId id="376" r:id="rId44"/>
    <p:sldId id="279" r:id="rId45"/>
    <p:sldId id="375" r:id="rId46"/>
    <p:sldId id="281" r:id="rId47"/>
    <p:sldId id="289" r:id="rId48"/>
    <p:sldId id="302" r:id="rId49"/>
    <p:sldId id="384" r:id="rId50"/>
    <p:sldId id="377" r:id="rId51"/>
    <p:sldId id="378" r:id="rId52"/>
    <p:sldId id="379" r:id="rId53"/>
    <p:sldId id="305" r:id="rId54"/>
    <p:sldId id="348" r:id="rId5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5" d="100"/>
          <a:sy n="75" d="100"/>
        </p:scale>
        <p:origin x="-330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9" d="100"/>
        <a:sy n="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28734-4495-4DF2-B6C5-3E4872FC7550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E1BFB-CFE4-4E50-ADE0-8CF979EACC8C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94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8E4E6-BF10-473A-A4CF-0318ABC73681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E008F-E3C3-4331-80CE-59B3B9B10BFD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119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6ECC6-AB3B-406F-BCCE-CB18ECF90242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0D1DE-81A3-458E-BAAE-316997DD8779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749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6AA33-E165-4CCD-964C-5D75B8B7FD96}" type="datetimeFigureOut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25/05/1436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B5616-2A69-4479-B2F4-C62EFC12FD70}" type="slidenum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531426"/>
      </p:ext>
    </p:extLst>
  </p:cSld>
  <p:clrMapOvr>
    <a:masterClrMapping/>
  </p:clrMapOvr>
  <p:transition>
    <p:wheel/>
    <p:sndAc>
      <p:stSnd>
        <p:snd r:embed="rId1" name="newemail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03780-6D9E-4C33-92EA-3190F392F6C2}" type="datetimeFigureOut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25/05/1436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A8B50-FECB-4C08-83D5-A2D98D4CBEEA}" type="slidenum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291351"/>
      </p:ext>
    </p:extLst>
  </p:cSld>
  <p:clrMapOvr>
    <a:masterClrMapping/>
  </p:clrMapOvr>
  <p:transition>
    <p:wheel/>
    <p:sndAc>
      <p:stSnd>
        <p:snd r:embed="rId1" name="newemail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3D804-433A-4E3B-8B0C-2E3B6A3A4A89}" type="datetimeFigureOut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25/05/1436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E3ECD-5540-4546-BF1A-3BB1BBF613DD}" type="slidenum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268967"/>
      </p:ext>
    </p:extLst>
  </p:cSld>
  <p:clrMapOvr>
    <a:masterClrMapping/>
  </p:clrMapOvr>
  <p:transition>
    <p:wheel/>
    <p:sndAc>
      <p:stSnd>
        <p:snd r:embed="rId1" name="newemail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65DAA-B9C4-42EC-979C-4CD0613F545B}" type="datetimeFigureOut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25/05/1436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21F69-E203-4FFA-9EB3-80F7506AA9FA}" type="slidenum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371413"/>
      </p:ext>
    </p:extLst>
  </p:cSld>
  <p:clrMapOvr>
    <a:masterClrMapping/>
  </p:clrMapOvr>
  <p:transition>
    <p:wheel/>
    <p:sndAc>
      <p:stSnd>
        <p:snd r:embed="rId1" name="newemail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27743-5015-4FC1-96D1-B741368B2A98}" type="datetimeFigureOut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25/05/1436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0D5AB-8EC8-488E-A46A-C7743D537ED1}" type="slidenum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501600"/>
      </p:ext>
    </p:extLst>
  </p:cSld>
  <p:clrMapOvr>
    <a:masterClrMapping/>
  </p:clrMapOvr>
  <p:transition>
    <p:wheel/>
    <p:sndAc>
      <p:stSnd>
        <p:snd r:embed="rId1" name="newemail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3AEA1-2BE3-4CDF-AD2C-BD9A5723FD9A}" type="datetimeFigureOut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25/05/1436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3BA2D-D863-4FDE-B302-89ED6D9CA58E}" type="slidenum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874537"/>
      </p:ext>
    </p:extLst>
  </p:cSld>
  <p:clrMapOvr>
    <a:masterClrMapping/>
  </p:clrMapOvr>
  <p:transition>
    <p:wheel/>
    <p:sndAc>
      <p:stSnd>
        <p:snd r:embed="rId1" name="newemail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4BC5C-2820-4295-ACCF-D1464C49A34C}" type="datetimeFigureOut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25/05/1436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DCA79-BBB0-4B73-8F90-ED94D584A6FF}" type="slidenum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10465"/>
      </p:ext>
    </p:extLst>
  </p:cSld>
  <p:clrMapOvr>
    <a:masterClrMapping/>
  </p:clrMapOvr>
  <p:transition>
    <p:wheel/>
    <p:sndAc>
      <p:stSnd>
        <p:snd r:embed="rId1" name="newemail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4FF4F-36CA-4BE5-BDE4-395F58471A5B}" type="datetimeFigureOut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25/05/1436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2FF2B-8588-46AD-9DB8-7A8E40EFC4FD}" type="slidenum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044318"/>
      </p:ext>
    </p:extLst>
  </p:cSld>
  <p:clrMapOvr>
    <a:masterClrMapping/>
  </p:clrMapOvr>
  <p:transition>
    <p:wheel/>
    <p:sndAc>
      <p:stSnd>
        <p:snd r:embed="rId1" name="newemail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A2445-D9BB-4460-B07F-F90FE58F7BC6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BD6F2-948E-4089-AFE9-96C9DA93C7A0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4738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B039C-FF1A-43FE-A890-BD097CAC902F}" type="datetimeFigureOut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25/05/1436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6743F-2B75-4D7E-9E04-316C9DA2BFC7}" type="slidenum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013778"/>
      </p:ext>
    </p:extLst>
  </p:cSld>
  <p:clrMapOvr>
    <a:masterClrMapping/>
  </p:clrMapOvr>
  <p:transition>
    <p:wheel/>
    <p:sndAc>
      <p:stSnd>
        <p:snd r:embed="rId1" name="newemail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636E3-B27B-4ECC-B84E-B05F80B92AB6}" type="datetimeFigureOut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25/05/1436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6B91-0C56-4437-9A71-DE633BDD991E}" type="slidenum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603218"/>
      </p:ext>
    </p:extLst>
  </p:cSld>
  <p:clrMapOvr>
    <a:masterClrMapping/>
  </p:clrMapOvr>
  <p:transition>
    <p:wheel/>
    <p:sndAc>
      <p:stSnd>
        <p:snd r:embed="rId1" name="newemail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EB8B7-B6DC-455F-B227-098D2B5BE781}" type="datetimeFigureOut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25/05/1436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C46FA-B10F-4612-A0B7-5166D31A28B6}" type="slidenum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93359"/>
      </p:ext>
    </p:extLst>
  </p:cSld>
  <p:clrMapOvr>
    <a:masterClrMapping/>
  </p:clrMapOvr>
  <p:transition>
    <p:wheel/>
    <p:sndAc>
      <p:stSnd>
        <p:snd r:embed="rId1" name="newemail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8BBB55-191A-4636-B4A2-C79986CD07DA}" type="slidenum">
              <a:rPr lang="ar-SA" altLang="ar-SA">
                <a:solidFill>
                  <a:srgbClr val="000000"/>
                </a:solidFill>
              </a:rPr>
              <a:pPr/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713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E2C732-1A4A-44F4-BEB0-7E0C32DB8875}" type="slidenum">
              <a:rPr lang="ar-SA" altLang="ar-SA">
                <a:solidFill>
                  <a:srgbClr val="000000"/>
                </a:solidFill>
              </a:rPr>
              <a:pPr/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3186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365C0-640D-4C0A-A355-43AF4D24C271}" type="slidenum">
              <a:rPr lang="ar-SA" altLang="ar-SA">
                <a:solidFill>
                  <a:srgbClr val="000000"/>
                </a:solidFill>
              </a:rPr>
              <a:pPr/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149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CC0F18-EE77-4077-BEC6-6D1A16C24A5E}" type="slidenum">
              <a:rPr lang="ar-SA" altLang="ar-SA">
                <a:solidFill>
                  <a:srgbClr val="000000"/>
                </a:solidFill>
              </a:rPr>
              <a:pPr/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0962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CCBEAE-61CC-48A2-8F77-FE471980A83D}" type="slidenum">
              <a:rPr lang="ar-SA" altLang="ar-SA">
                <a:solidFill>
                  <a:srgbClr val="000000"/>
                </a:solidFill>
              </a:rPr>
              <a:pPr/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1965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608684-E387-4BA1-B07F-FFF930EB7AFF}" type="slidenum">
              <a:rPr lang="ar-SA" altLang="ar-SA">
                <a:solidFill>
                  <a:srgbClr val="000000"/>
                </a:solidFill>
              </a:rPr>
              <a:pPr/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1928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CBCD9-0ED7-4456-8B6F-C1D676DC2E7B}" type="slidenum">
              <a:rPr lang="ar-SA" altLang="ar-SA">
                <a:solidFill>
                  <a:srgbClr val="000000"/>
                </a:solidFill>
              </a:rPr>
              <a:pPr/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138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56161-B058-4604-BA89-D6B02C5CD715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76FE-5920-40AF-A595-BED51BA473FD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7933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C2A7F-74B6-4735-878D-C9DECD1CF185}" type="slidenum">
              <a:rPr lang="ar-SA" altLang="ar-SA">
                <a:solidFill>
                  <a:srgbClr val="000000"/>
                </a:solidFill>
              </a:rPr>
              <a:pPr/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4326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682BD8-63C9-4264-8FE0-40307D50137C}" type="slidenum">
              <a:rPr lang="ar-SA" altLang="ar-SA">
                <a:solidFill>
                  <a:srgbClr val="000000"/>
                </a:solidFill>
              </a:rPr>
              <a:pPr/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9723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06AD8F-5364-4FA7-8D06-915191CECAA6}" type="slidenum">
              <a:rPr lang="ar-SA" altLang="ar-SA">
                <a:solidFill>
                  <a:srgbClr val="000000"/>
                </a:solidFill>
              </a:rPr>
              <a:pPr/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5019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ar-SA">
              <a:solidFill>
                <a:srgbClr val="000000"/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594036-5CCB-4E99-89DB-622B85C95E9D}" type="slidenum">
              <a:rPr lang="ar-SA" altLang="ar-SA">
                <a:solidFill>
                  <a:srgbClr val="000000"/>
                </a:solidFill>
              </a:rPr>
              <a:pPr/>
              <a:t>‹#›</a:t>
            </a:fld>
            <a:endParaRPr lang="en-US" alt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6168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A949D-DF41-4879-AE94-88478A636F4D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1ACCA-8785-417A-9404-25FA47A21DD6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78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1C0F0-032A-401F-AAD0-5F11C1CC2199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AAD64-4D4B-4F56-9320-56D958AE3713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8124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77F16-EB47-4AFF-BBA1-5C5434B2637E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4CF9D-EEED-4ACB-904C-71C00BA0831F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320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C01E1-36DD-48DB-9197-F3FD6F93B8C3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0F1C-1FC2-420D-8DFE-B1A626864FE3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9461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6F64D-5D6E-4AB4-903C-EC34F9BBB9A1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781E1-F2B8-4B4D-A5F5-9E2C6A0C98DF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54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D2197-2A1E-4307-A51A-1FE2809A8351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AD7DB-D662-4B44-9BDC-E2DB1C6D7254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370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81714-EF81-4B97-A08D-800403D3ED9A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39403-0C5F-42FD-A2A1-64BA4B8DAD57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470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79EFF-AB2B-452C-90F6-906F1677EDDA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CBBE4-17CB-4630-A475-C1B4D1A0C88B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7508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D956A-3C2A-42D8-8875-018CE1A5677E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0DF7A-E927-4DDD-8E99-50B446A1C4E5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5174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A8CE8-07F6-45A9-B6C7-390DC0D40E47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2AD50-1A16-41EA-8D76-ACB74141ACD5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8871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61D17-6F04-4EAD-A250-F6C9D91889BC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88AAA-4E66-44C4-9719-EC798211DA8E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674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76A8F-A0F6-4E5E-8F13-291344DBC47C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3E051-197C-46E2-B196-EC4D3DB6AC7E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9712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2EC7-66DF-4B94-A684-6ACAF53E05F4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893C-CBAE-427F-962F-8BF64CA99BCA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7111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2EC7-66DF-4B94-A684-6ACAF53E05F4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893C-CBAE-427F-962F-8BF64CA99BCA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0135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2EC7-66DF-4B94-A684-6ACAF53E05F4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893C-CBAE-427F-962F-8BF64CA99BCA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8129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2EC7-66DF-4B94-A684-6ACAF53E05F4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893C-CBAE-427F-962F-8BF64CA99BCA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8572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2EC7-66DF-4B94-A684-6ACAF53E05F4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893C-CBAE-427F-962F-8BF64CA99BCA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056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C0356-6ADE-4826-843C-81333126D0BD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C8B5B-2452-4435-815F-6CE066C8A3C9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8648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2EC7-66DF-4B94-A684-6ACAF53E05F4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893C-CBAE-427F-962F-8BF64CA99BCA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9499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2EC7-66DF-4B94-A684-6ACAF53E05F4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893C-CBAE-427F-962F-8BF64CA99BCA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881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2EC7-66DF-4B94-A684-6ACAF53E05F4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893C-CBAE-427F-962F-8BF64CA99BCA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7066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2EC7-66DF-4B94-A684-6ACAF53E05F4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893C-CBAE-427F-962F-8BF64CA99BCA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8370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2EC7-66DF-4B94-A684-6ACAF53E05F4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893C-CBAE-427F-962F-8BF64CA99BCA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3897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2EC7-66DF-4B94-A684-6ACAF53E05F4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893C-CBAE-427F-962F-8BF64CA99BCA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139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631A-6D86-4E85-92BB-8240A5468307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EE39-E71B-4F10-A0E9-ACE8F4D9B91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4043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631A-6D86-4E85-92BB-8240A5468307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EE39-E71B-4F10-A0E9-ACE8F4D9B91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8319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631A-6D86-4E85-92BB-8240A5468307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EE39-E71B-4F10-A0E9-ACE8F4D9B91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5275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631A-6D86-4E85-92BB-8240A5468307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EE39-E71B-4F10-A0E9-ACE8F4D9B91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12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ECFC2-6513-4157-BAD6-0898CA2DED64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5634C-71D1-4512-8EFE-A72CA845BCD3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9961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631A-6D86-4E85-92BB-8240A5468307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EE39-E71B-4F10-A0E9-ACE8F4D9B91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381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631A-6D86-4E85-92BB-8240A5468307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EE39-E71B-4F10-A0E9-ACE8F4D9B91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8207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631A-6D86-4E85-92BB-8240A5468307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EE39-E71B-4F10-A0E9-ACE8F4D9B91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7971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631A-6D86-4E85-92BB-8240A5468307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EE39-E71B-4F10-A0E9-ACE8F4D9B91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4685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631A-6D86-4E85-92BB-8240A5468307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EE39-E71B-4F10-A0E9-ACE8F4D9B91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8025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631A-6D86-4E85-92BB-8240A5468307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EE39-E71B-4F10-A0E9-ACE8F4D9B91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13247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631A-6D86-4E85-92BB-8240A5468307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4EE39-E71B-4F10-A0E9-ACE8F4D9B91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4068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95B4-D79D-4C9F-B6C5-6F0C0771BE2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324-2391-47B6-BAC4-24DB2F2E2A3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5350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95B4-D79D-4C9F-B6C5-6F0C0771BE2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324-2391-47B6-BAC4-24DB2F2E2A3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4413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95B4-D79D-4C9F-B6C5-6F0C0771BE2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324-2391-47B6-BAC4-24DB2F2E2A3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46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328F3-F304-4662-BFC2-B7D6251F7F41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B131A-03F3-41D5-8F60-91C3C2573711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3754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95B4-D79D-4C9F-B6C5-6F0C0771BE2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324-2391-47B6-BAC4-24DB2F2E2A3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3627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95B4-D79D-4C9F-B6C5-6F0C0771BE2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324-2391-47B6-BAC4-24DB2F2E2A3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70138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95B4-D79D-4C9F-B6C5-6F0C0771BE2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324-2391-47B6-BAC4-24DB2F2E2A3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7490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95B4-D79D-4C9F-B6C5-6F0C0771BE2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324-2391-47B6-BAC4-24DB2F2E2A3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4505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95B4-D79D-4C9F-B6C5-6F0C0771BE2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324-2391-47B6-BAC4-24DB2F2E2A3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5246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95B4-D79D-4C9F-B6C5-6F0C0771BE2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324-2391-47B6-BAC4-24DB2F2E2A3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5311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95B4-D79D-4C9F-B6C5-6F0C0771BE2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324-2391-47B6-BAC4-24DB2F2E2A3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707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595B4-D79D-4C9F-B6C5-6F0C0771BE2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BE324-2391-47B6-BAC4-24DB2F2E2A3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03767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80197-3F04-47AA-8D51-CB03E4808DF7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2E39E-9080-4196-A421-85B3CB1525C0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10409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0F0B5-DFED-4E81-A05D-22B0E8B209E2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63528-E96C-4544-9D5C-A74220E0F926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901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123BE-FCA0-427F-B6C3-E3F330464A66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88AD2-3F18-4AE8-88DB-74E25376B399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802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B8CD8-C17F-4411-94F7-37E9973D9511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AE48A-E40B-4131-996B-A2654D4E49B5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2823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4217F-45C3-43CC-895E-4B0D8B6A9055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75FF2-2D57-4720-B8B6-AB02703475DB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88150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81E37-EDFB-46C7-B1C8-B10742BEF270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4744B-4C3A-4703-A1DB-A17C2D130E78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1948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42611-3F56-47CD-B078-E01C00417D93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C5BCC-5F56-41A0-B0BA-E2B67E717FC2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12200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2D975-DF41-4FE1-99C7-01D21143CE1E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35DB4-3391-49FD-B5D3-1A71CC0C7C67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5456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D2381-E6C3-44A5-BDEA-99481F434239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94F36-A669-45CC-94A5-F7A182AAA9D8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26275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F7FD7-44D0-43E5-927A-64EE8C811A09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DAA8A-745A-4900-A8CB-403D69B0A071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1068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7355A-A2AE-4138-B133-D1FF00137E01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E133E-B157-4662-86A7-40A6969F6491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1113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414AC-9A60-4EBC-B7FB-C52A20C2A35E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FADA8-BF24-4F64-B855-6707D4EC8136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636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noProof="0" smtClean="0"/>
              <a:t>انقر فوق الأيقونة لإضافة صورة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D32D7-22BA-409B-95F0-0BA53FE7AF4A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175DD-447F-4763-9115-A033443D96FC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621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B31429-4B8F-45D5-AD30-4893D7BD6D84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BEAC2-53D9-43E9-9D4B-01AB69BFCF9F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98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C228584-A2F2-40D6-B9B7-C07F59839D04}" type="datetimeFigureOut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25/05/1436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6AD4A7-5EB2-4BEB-AAD3-37BA76B55DFF}" type="slidenum">
              <a:rPr lang="ar-EG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E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703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heel/>
    <p:sndAc>
      <p:stSnd>
        <p:snd r:embed="rId13" name="newemail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أنماط النص الرئيسي</a:t>
            </a:r>
          </a:p>
          <a:p>
            <a:pPr lvl="1"/>
            <a:r>
              <a:rPr lang="ar-SA" altLang="ar-SA" smtClean="0"/>
              <a:t>المستوى الثاني</a:t>
            </a:r>
          </a:p>
          <a:p>
            <a:pPr lvl="2"/>
            <a:r>
              <a:rPr lang="ar-SA" altLang="ar-SA" smtClean="0"/>
              <a:t>المستوى الثالث</a:t>
            </a:r>
          </a:p>
          <a:p>
            <a:pPr lvl="3"/>
            <a:r>
              <a:rPr lang="ar-SA" altLang="ar-SA" smtClean="0"/>
              <a:t>المستوى الرابع</a:t>
            </a:r>
          </a:p>
          <a:p>
            <a:pPr lvl="4"/>
            <a:r>
              <a:rPr lang="ar-SA" altLang="ar-SA" smtClean="0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ar-SA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ar-SA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0B6D141-56BF-4EC3-9A36-ED78404C5D6A}" type="slidenum">
              <a:rPr lang="ar-SA" altLang="ar-SA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ar-SA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43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أنماط النص الرئيسي</a:t>
            </a:r>
          </a:p>
          <a:p>
            <a:pPr lvl="1"/>
            <a:r>
              <a:rPr lang="ar-SA" altLang="ar-SA" smtClean="0"/>
              <a:t>المستوى الثاني</a:t>
            </a:r>
          </a:p>
          <a:p>
            <a:pPr lvl="2"/>
            <a:r>
              <a:rPr lang="ar-SA" altLang="ar-SA" smtClean="0"/>
              <a:t>المستوى الثالث</a:t>
            </a:r>
          </a:p>
          <a:p>
            <a:pPr lvl="3"/>
            <a:r>
              <a:rPr lang="ar-SA" altLang="ar-SA" smtClean="0"/>
              <a:t>المستوى الرابع</a:t>
            </a:r>
          </a:p>
          <a:p>
            <a:pPr lvl="4"/>
            <a:r>
              <a:rPr lang="ar-SA" alt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40C11B-6903-484C-A8EA-61A3C83A304D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0A32AA-B4C3-4BE6-811C-9A4C0D34FB27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355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B2EC7-66DF-4B94-A684-6ACAF53E05F4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2893C-CBAE-427F-962F-8BF64CA99BCA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276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4631A-6D86-4E85-92BB-8240A5468307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4EE39-E71B-4F10-A0E9-ACE8F4D9B91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11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595B4-D79D-4C9F-B6C5-6F0C0771BE2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BE324-2391-47B6-BAC4-24DB2F2E2A3F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05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 smtClean="0"/>
              <a:t>انقر لتحرير أنماط النص الرئيسي</a:t>
            </a:r>
          </a:p>
          <a:p>
            <a:pPr lvl="1"/>
            <a:r>
              <a:rPr lang="ar-SA" altLang="ar-SA" smtClean="0"/>
              <a:t>المستوى الثاني</a:t>
            </a:r>
          </a:p>
          <a:p>
            <a:pPr lvl="2"/>
            <a:r>
              <a:rPr lang="ar-SA" altLang="ar-SA" smtClean="0"/>
              <a:t>المستوى الثالث</a:t>
            </a:r>
          </a:p>
          <a:p>
            <a:pPr lvl="3"/>
            <a:r>
              <a:rPr lang="ar-SA" altLang="ar-SA" smtClean="0"/>
              <a:t>المستوى الرابع</a:t>
            </a:r>
          </a:p>
          <a:p>
            <a:pPr lvl="4"/>
            <a:r>
              <a:rPr lang="ar-SA" alt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08BA82-2ED4-4AD5-9910-CF751A3265E9}" type="datetimeFigureOut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25/05/36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ED832C-5CF8-4972-88E3-3C58E6C08B90}" type="slidenum">
              <a:rPr lang="ar-S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808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5.png"/><Relationship Id="rId4" Type="http://schemas.openxmlformats.org/officeDocument/2006/relationships/image" Target="../media/image44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7.png"/><Relationship Id="rId4" Type="http://schemas.openxmlformats.org/officeDocument/2006/relationships/image" Target="../media/image46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8.wmf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4.wmf"/><Relationship Id="rId5" Type="http://schemas.openxmlformats.org/officeDocument/2006/relationships/image" Target="../media/image53.pn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5.png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18.wmf"/><Relationship Id="rId7" Type="http://schemas.openxmlformats.org/officeDocument/2006/relationships/image" Target="../media/image60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9.wmf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0.wmf"/><Relationship Id="rId4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الشغل\للجميع\cliparts\Cliparts\BDRLC08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2816"/>
            <a:ext cx="7308812" cy="412594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4" cstate="print"/>
          <a:srcRect t="19451" r="29311"/>
          <a:stretch>
            <a:fillRect/>
          </a:stretch>
        </p:blipFill>
        <p:spPr bwMode="auto">
          <a:xfrm>
            <a:off x="3311860" y="2276872"/>
            <a:ext cx="309634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332656"/>
            <a:ext cx="6260008" cy="1603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85253022"/>
      </p:ext>
    </p:extLst>
  </p:cSld>
  <p:clrMapOvr>
    <a:masterClrMapping/>
  </p:clrMapOvr>
  <p:transition>
    <p:wheel/>
    <p:sndAc>
      <p:stSnd>
        <p:snd r:embed="rId2" name="newema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146" y="538670"/>
            <a:ext cx="4104456" cy="3864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725" y="0"/>
            <a:ext cx="2835275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3" y="2132856"/>
            <a:ext cx="4899668" cy="206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6377042" y="4199993"/>
            <a:ext cx="646331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ar-SA" sz="2800" b="1" u="sng" dirty="0">
                <a:ln w="11430"/>
                <a:solidFill>
                  <a:srgbClr val="FF0000"/>
                </a:solidFill>
                <a:effectLst>
                  <a:glow rad="101600">
                    <a:prstClr val="black">
                      <a:alpha val="60000"/>
                    </a:prst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3 </a:t>
            </a:r>
            <a:endParaRPr lang="ar-SA" sz="2800" b="1" dirty="0">
              <a:ln w="11430"/>
              <a:solidFill>
                <a:srgbClr val="FF0000"/>
              </a:solidFill>
              <a:effectLst>
                <a:glow rad="101600">
                  <a:prstClr val="black">
                    <a:alpha val="60000"/>
                  </a:prst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defRPr/>
            </a:pPr>
            <a:r>
              <a:rPr lang="ar-SA" sz="2800" b="1" dirty="0">
                <a:ln w="11430"/>
                <a:solidFill>
                  <a:srgbClr val="FF0000"/>
                </a:solidFill>
                <a:effectLst>
                  <a:glow rad="101600">
                    <a:prstClr val="black">
                      <a:alpha val="60000"/>
                    </a:prst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476687" y="3848936"/>
            <a:ext cx="701794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ar-SA" sz="3200" b="1" u="sng" dirty="0">
                <a:ln w="11430"/>
                <a:solidFill>
                  <a:srgbClr val="FF0000"/>
                </a:solidFill>
                <a:effectLst>
                  <a:glow rad="101600">
                    <a:prstClr val="black">
                      <a:alpha val="60000"/>
                    </a:prst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 </a:t>
            </a:r>
            <a:endParaRPr lang="ar-SA" sz="3200" b="1" dirty="0">
              <a:ln w="11430"/>
              <a:solidFill>
                <a:srgbClr val="FF0000"/>
              </a:solidFill>
              <a:effectLst>
                <a:glow rad="101600">
                  <a:prstClr val="black">
                    <a:alpha val="60000"/>
                  </a:prst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defRPr/>
            </a:pPr>
            <a:r>
              <a:rPr lang="ar-SA" sz="3200" b="1" dirty="0">
                <a:ln w="11430"/>
                <a:solidFill>
                  <a:srgbClr val="FF0000"/>
                </a:solidFill>
                <a:effectLst>
                  <a:glow rad="101600">
                    <a:prstClr val="black">
                      <a:alpha val="60000"/>
                    </a:prst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28202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2400"/>
            <a:ext cx="192405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979613" y="728663"/>
            <a:ext cx="68405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 smtClean="0">
                <a:solidFill>
                  <a:srgbClr val="006600"/>
                </a:solidFill>
              </a:rPr>
              <a:t>الميل</a:t>
            </a:r>
            <a:r>
              <a:rPr lang="ar-SA" altLang="ar-SA" sz="2000" b="1" smtClean="0">
                <a:solidFill>
                  <a:srgbClr val="000000"/>
                </a:solidFill>
              </a:rPr>
              <a:t> : هو نسبة الارتفاع ( </a:t>
            </a:r>
            <a:r>
              <a:rPr lang="ar-SA" altLang="ar-SA" sz="2000" b="1" smtClean="0">
                <a:solidFill>
                  <a:srgbClr val="333399"/>
                </a:solidFill>
              </a:rPr>
              <a:t>التغير الرأسي</a:t>
            </a:r>
            <a:r>
              <a:rPr lang="ar-SA" altLang="ar-SA" sz="2000" b="1" smtClean="0">
                <a:solidFill>
                  <a:srgbClr val="000000"/>
                </a:solidFill>
              </a:rPr>
              <a:t> ) إلى المسافة الأفقية ( </a:t>
            </a:r>
            <a:r>
              <a:rPr lang="ar-SA" altLang="ar-SA" sz="2000" b="1" smtClean="0">
                <a:solidFill>
                  <a:srgbClr val="333399"/>
                </a:solidFill>
              </a:rPr>
              <a:t>التغير الأفقي</a:t>
            </a:r>
            <a:r>
              <a:rPr lang="ar-SA" altLang="ar-SA" sz="2000" b="1" smtClean="0">
                <a:solidFill>
                  <a:srgbClr val="000000"/>
                </a:solidFill>
              </a:rPr>
              <a:t> )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613" y="1350963"/>
            <a:ext cx="4446587" cy="67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0" y="2381250"/>
            <a:ext cx="1293813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4608513" y="2239963"/>
            <a:ext cx="2987675" cy="720725"/>
          </a:xfrm>
          <a:prstGeom prst="octagon">
            <a:avLst>
              <a:gd name="adj" fmla="val 15639"/>
            </a:avLst>
          </a:prstGeom>
          <a:gradFill rotWithShape="1">
            <a:gsLst>
              <a:gs pos="0">
                <a:srgbClr val="A8CDF6"/>
              </a:gs>
              <a:gs pos="100000">
                <a:srgbClr val="FF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ميل سلم الشاحنة المجاور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2059" name="Group 11"/>
          <p:cNvGrpSpPr>
            <a:grpSpLocks noChangeAspect="1"/>
          </p:cNvGrpSpPr>
          <p:nvPr/>
        </p:nvGrpSpPr>
        <p:grpSpPr bwMode="auto">
          <a:xfrm>
            <a:off x="611188" y="1268413"/>
            <a:ext cx="3454400" cy="3138487"/>
            <a:chOff x="1792" y="1173"/>
            <a:chExt cx="2176" cy="1977"/>
          </a:xfrm>
        </p:grpSpPr>
        <p:sp>
          <p:nvSpPr>
            <p:cNvPr id="2058" name="AutoShape 10"/>
            <p:cNvSpPr>
              <a:spLocks noChangeAspect="1" noChangeArrowheads="1" noTextEdit="1"/>
            </p:cNvSpPr>
            <p:nvPr/>
          </p:nvSpPr>
          <p:spPr bwMode="auto">
            <a:xfrm>
              <a:off x="1792" y="1173"/>
              <a:ext cx="2176" cy="1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srgbClr val="000000"/>
                </a:solidFill>
              </a:endParaRPr>
            </a:p>
          </p:txBody>
        </p:sp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2" y="1173"/>
              <a:ext cx="2183" cy="1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687888"/>
            <a:ext cx="1914525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72" name="Group 24"/>
          <p:cNvGrpSpPr>
            <a:grpSpLocks/>
          </p:cNvGrpSpPr>
          <p:nvPr/>
        </p:nvGrpSpPr>
        <p:grpSpPr bwMode="auto">
          <a:xfrm>
            <a:off x="7223125" y="5768975"/>
            <a:ext cx="935038" cy="757238"/>
            <a:chOff x="5012" y="2886"/>
            <a:chExt cx="589" cy="477"/>
          </a:xfrm>
        </p:grpSpPr>
        <p:sp>
          <p:nvSpPr>
            <p:cNvPr id="2062" name="Text Box 14"/>
            <p:cNvSpPr txBox="1">
              <a:spLocks noChangeArrowheads="1"/>
            </p:cNvSpPr>
            <p:nvPr/>
          </p:nvSpPr>
          <p:spPr bwMode="auto">
            <a:xfrm>
              <a:off x="5375" y="2976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2067" name="Group 19"/>
            <p:cNvGrpSpPr>
              <a:grpSpLocks/>
            </p:cNvGrpSpPr>
            <p:nvPr/>
          </p:nvGrpSpPr>
          <p:grpSpPr bwMode="auto">
            <a:xfrm>
              <a:off x="5012" y="2886"/>
              <a:ext cx="328" cy="477"/>
              <a:chOff x="3923" y="3248"/>
              <a:chExt cx="817" cy="477"/>
            </a:xfrm>
          </p:grpSpPr>
          <p:sp>
            <p:nvSpPr>
              <p:cNvPr id="2068" name="Text Box 20"/>
              <p:cNvSpPr txBox="1">
                <a:spLocks noChangeArrowheads="1"/>
              </p:cNvSpPr>
              <p:nvPr/>
            </p:nvSpPr>
            <p:spPr bwMode="auto">
              <a:xfrm>
                <a:off x="3923" y="3248"/>
                <a:ext cx="7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45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69" name="Line 21"/>
              <p:cNvSpPr>
                <a:spLocks noChangeShapeType="1"/>
              </p:cNvSpPr>
              <p:nvPr/>
            </p:nvSpPr>
            <p:spPr bwMode="auto">
              <a:xfrm flipH="1">
                <a:off x="3923" y="3475"/>
                <a:ext cx="8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70" name="Text Box 22"/>
              <p:cNvSpPr txBox="1">
                <a:spLocks noChangeArrowheads="1"/>
              </p:cNvSpPr>
              <p:nvPr/>
            </p:nvSpPr>
            <p:spPr bwMode="auto">
              <a:xfrm>
                <a:off x="3923" y="3475"/>
                <a:ext cx="7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30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2073" name="Group 25"/>
          <p:cNvGrpSpPr>
            <a:grpSpLocks/>
          </p:cNvGrpSpPr>
          <p:nvPr/>
        </p:nvGrpSpPr>
        <p:grpSpPr bwMode="auto">
          <a:xfrm>
            <a:off x="5545138" y="5768975"/>
            <a:ext cx="1641475" cy="757238"/>
            <a:chOff x="1610" y="3271"/>
            <a:chExt cx="1034" cy="477"/>
          </a:xfrm>
        </p:grpSpPr>
        <p:grpSp>
          <p:nvGrpSpPr>
            <p:cNvPr id="2066" name="Group 18"/>
            <p:cNvGrpSpPr>
              <a:grpSpLocks/>
            </p:cNvGrpSpPr>
            <p:nvPr/>
          </p:nvGrpSpPr>
          <p:grpSpPr bwMode="auto">
            <a:xfrm>
              <a:off x="1610" y="3271"/>
              <a:ext cx="817" cy="477"/>
              <a:chOff x="3923" y="3248"/>
              <a:chExt cx="817" cy="477"/>
            </a:xfrm>
          </p:grpSpPr>
          <p:sp>
            <p:nvSpPr>
              <p:cNvPr id="2063" name="Text Box 15"/>
              <p:cNvSpPr txBox="1">
                <a:spLocks noChangeArrowheads="1"/>
              </p:cNvSpPr>
              <p:nvPr/>
            </p:nvSpPr>
            <p:spPr bwMode="auto">
              <a:xfrm>
                <a:off x="3923" y="3248"/>
                <a:ext cx="79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× 3 × 5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64" name="Line 16"/>
              <p:cNvSpPr>
                <a:spLocks noChangeShapeType="1"/>
              </p:cNvSpPr>
              <p:nvPr/>
            </p:nvSpPr>
            <p:spPr bwMode="auto">
              <a:xfrm flipH="1">
                <a:off x="3923" y="3475"/>
                <a:ext cx="8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65" name="Text Box 17"/>
              <p:cNvSpPr txBox="1">
                <a:spLocks noChangeArrowheads="1"/>
              </p:cNvSpPr>
              <p:nvPr/>
            </p:nvSpPr>
            <p:spPr bwMode="auto">
              <a:xfrm>
                <a:off x="3923" y="3475"/>
                <a:ext cx="79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2 × 3 × 5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071" name="Text Box 23"/>
            <p:cNvSpPr txBox="1">
              <a:spLocks noChangeArrowheads="1"/>
            </p:cNvSpPr>
            <p:nvPr/>
          </p:nvSpPr>
          <p:spPr bwMode="auto">
            <a:xfrm>
              <a:off x="2418" y="3362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074" name="Line 26"/>
          <p:cNvSpPr>
            <a:spLocks noChangeShapeType="1"/>
          </p:cNvSpPr>
          <p:nvPr/>
        </p:nvSpPr>
        <p:spPr bwMode="auto">
          <a:xfrm flipH="1">
            <a:off x="6070600" y="5840413"/>
            <a:ext cx="215900" cy="180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2075" name="Line 27"/>
          <p:cNvSpPr>
            <a:spLocks noChangeShapeType="1"/>
          </p:cNvSpPr>
          <p:nvPr/>
        </p:nvSpPr>
        <p:spPr bwMode="auto">
          <a:xfrm flipH="1">
            <a:off x="6070600" y="6200775"/>
            <a:ext cx="215900" cy="180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2076" name="Line 28"/>
          <p:cNvSpPr>
            <a:spLocks noChangeShapeType="1"/>
          </p:cNvSpPr>
          <p:nvPr/>
        </p:nvSpPr>
        <p:spPr bwMode="auto">
          <a:xfrm flipH="1">
            <a:off x="5630863" y="5862638"/>
            <a:ext cx="215900" cy="180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2077" name="Line 29"/>
          <p:cNvSpPr>
            <a:spLocks noChangeShapeType="1"/>
          </p:cNvSpPr>
          <p:nvPr/>
        </p:nvSpPr>
        <p:spPr bwMode="auto">
          <a:xfrm flipH="1">
            <a:off x="5630863" y="6223000"/>
            <a:ext cx="215900" cy="180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grpSp>
        <p:nvGrpSpPr>
          <p:cNvPr id="2085" name="Group 37"/>
          <p:cNvGrpSpPr>
            <a:grpSpLocks/>
          </p:cNvGrpSpPr>
          <p:nvPr/>
        </p:nvGrpSpPr>
        <p:grpSpPr bwMode="auto">
          <a:xfrm>
            <a:off x="4810125" y="5768975"/>
            <a:ext cx="690563" cy="742950"/>
            <a:chOff x="3016" y="2886"/>
            <a:chExt cx="435" cy="468"/>
          </a:xfrm>
        </p:grpSpPr>
        <p:sp>
          <p:nvSpPr>
            <p:cNvPr id="2079" name="Text Box 31"/>
            <p:cNvSpPr txBox="1">
              <a:spLocks noChangeArrowheads="1"/>
            </p:cNvSpPr>
            <p:nvPr/>
          </p:nvSpPr>
          <p:spPr bwMode="auto">
            <a:xfrm>
              <a:off x="3225" y="2976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2084" name="Group 36"/>
            <p:cNvGrpSpPr>
              <a:grpSpLocks/>
            </p:cNvGrpSpPr>
            <p:nvPr/>
          </p:nvGrpSpPr>
          <p:grpSpPr bwMode="auto">
            <a:xfrm>
              <a:off x="3016" y="2886"/>
              <a:ext cx="213" cy="468"/>
              <a:chOff x="2962" y="2886"/>
              <a:chExt cx="213" cy="468"/>
            </a:xfrm>
          </p:grpSpPr>
          <p:sp>
            <p:nvSpPr>
              <p:cNvPr id="2081" name="Text Box 33"/>
              <p:cNvSpPr txBox="1">
                <a:spLocks noChangeArrowheads="1"/>
              </p:cNvSpPr>
              <p:nvPr/>
            </p:nvSpPr>
            <p:spPr bwMode="auto">
              <a:xfrm>
                <a:off x="2962" y="2886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82" name="Line 34"/>
              <p:cNvSpPr>
                <a:spLocks noChangeShapeType="1"/>
              </p:cNvSpPr>
              <p:nvPr/>
            </p:nvSpPr>
            <p:spPr bwMode="auto">
              <a:xfrm flipH="1">
                <a:off x="2991" y="3113"/>
                <a:ext cx="1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83" name="Text Box 35"/>
              <p:cNvSpPr txBox="1">
                <a:spLocks noChangeArrowheads="1"/>
              </p:cNvSpPr>
              <p:nvPr/>
            </p:nvSpPr>
            <p:spPr bwMode="auto">
              <a:xfrm>
                <a:off x="2962" y="3104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2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086" name="Text Box 38"/>
          <p:cNvSpPr txBox="1">
            <a:spLocks noChangeArrowheads="1"/>
          </p:cNvSpPr>
          <p:nvPr/>
        </p:nvSpPr>
        <p:spPr bwMode="auto">
          <a:xfrm>
            <a:off x="7343775" y="3357563"/>
            <a:ext cx="1547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 الرأسي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2087" name="Text Box 39"/>
          <p:cNvSpPr txBox="1">
            <a:spLocks noChangeArrowheads="1"/>
          </p:cNvSpPr>
          <p:nvPr/>
        </p:nvSpPr>
        <p:spPr bwMode="auto">
          <a:xfrm>
            <a:off x="6948488" y="3357563"/>
            <a:ext cx="5032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45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2088" name="Text Box 40"/>
          <p:cNvSpPr txBox="1">
            <a:spLocks noChangeArrowheads="1"/>
          </p:cNvSpPr>
          <p:nvPr/>
        </p:nvSpPr>
        <p:spPr bwMode="auto">
          <a:xfrm>
            <a:off x="7343775" y="4003675"/>
            <a:ext cx="1547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 الأفقي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2089" name="Text Box 41"/>
          <p:cNvSpPr txBox="1">
            <a:spLocks noChangeArrowheads="1"/>
          </p:cNvSpPr>
          <p:nvPr/>
        </p:nvSpPr>
        <p:spPr bwMode="auto">
          <a:xfrm>
            <a:off x="7092950" y="4003675"/>
            <a:ext cx="503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30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2090" name="AutoShape 42"/>
          <p:cNvSpPr>
            <a:spLocks noChangeArrowheads="1"/>
          </p:cNvSpPr>
          <p:nvPr/>
        </p:nvSpPr>
        <p:spPr bwMode="auto">
          <a:xfrm>
            <a:off x="34925" y="1484313"/>
            <a:ext cx="1152525" cy="863600"/>
          </a:xfrm>
          <a:prstGeom prst="wedgeRoundRectCallout">
            <a:avLst>
              <a:gd name="adj1" fmla="val 94255"/>
              <a:gd name="adj2" fmla="val 75736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dirty="0" smtClean="0">
                <a:solidFill>
                  <a:srgbClr val="000000"/>
                </a:solidFill>
              </a:rPr>
              <a:t>التغير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dirty="0" smtClean="0">
                <a:solidFill>
                  <a:srgbClr val="000000"/>
                </a:solidFill>
              </a:rPr>
              <a:t>الرأسي</a:t>
            </a:r>
            <a:endParaRPr lang="en-US" altLang="ar-SA" sz="2000" b="1" dirty="0" smtClean="0">
              <a:solidFill>
                <a:srgbClr val="000000"/>
              </a:solidFill>
            </a:endParaRPr>
          </a:p>
        </p:txBody>
      </p:sp>
      <p:sp>
        <p:nvSpPr>
          <p:cNvPr id="2091" name="AutoShape 43"/>
          <p:cNvSpPr>
            <a:spLocks noChangeArrowheads="1"/>
          </p:cNvSpPr>
          <p:nvPr/>
        </p:nvSpPr>
        <p:spPr bwMode="auto">
          <a:xfrm>
            <a:off x="1547664" y="4400550"/>
            <a:ext cx="1116161" cy="863600"/>
          </a:xfrm>
          <a:prstGeom prst="wedgeRoundRectCallout">
            <a:avLst>
              <a:gd name="adj1" fmla="val 45019"/>
              <a:gd name="adj2" fmla="val -106616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الأفقي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30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1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10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1" dur="1000"/>
                                        <p:tgtEl>
                                          <p:spTgt spid="2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  <p:bldP spid="2056" grpId="0" animBg="1"/>
      <p:bldP spid="2074" grpId="0" animBg="1"/>
      <p:bldP spid="2075" grpId="0" animBg="1"/>
      <p:bldP spid="2076" grpId="0" animBg="1"/>
      <p:bldP spid="2077" grpId="0" animBg="1"/>
      <p:bldP spid="2086" grpId="0"/>
      <p:bldP spid="2087" grpId="0"/>
      <p:bldP spid="2088" grpId="0"/>
      <p:bldP spid="2089" grpId="0"/>
      <p:bldP spid="2090" grpId="0" animBg="1"/>
      <p:bldP spid="20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 descr="http://3.bp.blogspot.com/-xi_VPYWZJBw/UwfYDP8GFAI/AAAAAAAAAR8/KjXJuhy7sy0/s1600/%D8%B5%D9%88%D8%B1%D8%A9+4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0768"/>
            <a:ext cx="8712968" cy="675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00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80728"/>
            <a:ext cx="7091138" cy="5318353"/>
          </a:xfrm>
          <a:prstGeom prst="rect">
            <a:avLst/>
          </a:prstGeom>
        </p:spPr>
      </p:pic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180528" y="99156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sz="5400" dirty="0" smtClean="0"/>
              <a:t>مثال صفحة 115</a:t>
            </a:r>
            <a:endParaRPr lang="ar-SA" sz="5400" dirty="0"/>
          </a:p>
        </p:txBody>
      </p:sp>
    </p:spTree>
    <p:extLst>
      <p:ext uri="{BB962C8B-B14F-4D97-AF65-F5344CB8AC3E}">
        <p14:creationId xmlns:p14="http://schemas.microsoft.com/office/powerpoint/2010/main" val="3480465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5" y="260648"/>
            <a:ext cx="9090726" cy="2207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5" y="2633975"/>
            <a:ext cx="8794283" cy="42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605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 descr="http://i4.ytimg.com/vi/VlI8FwGduHM/h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20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4932040" y="3436994"/>
            <a:ext cx="1800200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المتتابعات</a:t>
            </a:r>
          </a:p>
          <a:p>
            <a:r>
              <a:rPr lang="ar-SA" sz="3200" b="1" dirty="0" smtClean="0"/>
              <a:t>العلاقات</a:t>
            </a:r>
          </a:p>
          <a:p>
            <a:r>
              <a:rPr lang="ar-SA" sz="3200" b="1" dirty="0" smtClean="0"/>
              <a:t>الدوال</a:t>
            </a:r>
          </a:p>
          <a:p>
            <a:r>
              <a:rPr lang="ar-SA" sz="3200" b="1" dirty="0" smtClean="0"/>
              <a:t>الدالة الخطية</a:t>
            </a:r>
            <a:endParaRPr lang="ar-SA" sz="3200" b="1" dirty="0"/>
          </a:p>
        </p:txBody>
      </p:sp>
      <p:sp>
        <p:nvSpPr>
          <p:cNvPr id="6" name="مربع نص 5"/>
          <p:cNvSpPr txBox="1"/>
          <p:nvPr/>
        </p:nvSpPr>
        <p:spPr>
          <a:xfrm>
            <a:off x="3131840" y="3463521"/>
            <a:ext cx="1800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ميل الخط المستقيم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53658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03648" y="269776"/>
            <a:ext cx="8229600" cy="1143000"/>
          </a:xfrm>
        </p:spPr>
        <p:txBody>
          <a:bodyPr/>
          <a:lstStyle/>
          <a:p>
            <a:r>
              <a:rPr lang="ar-SA" dirty="0" smtClean="0"/>
              <a:t>تحقق من فهمك صـ 115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4</a:t>
            </a:r>
          </a:p>
          <a:p>
            <a:r>
              <a:rPr lang="ar-SA" dirty="0"/>
              <a:t>8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28" y="2420888"/>
            <a:ext cx="3960440" cy="367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رابط مستقيم 4"/>
          <p:cNvCxnSpPr/>
          <p:nvPr/>
        </p:nvCxnSpPr>
        <p:spPr>
          <a:xfrm flipH="1">
            <a:off x="7884368" y="2204864"/>
            <a:ext cx="7200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مستطيل 5"/>
          <p:cNvSpPr/>
          <p:nvPr/>
        </p:nvSpPr>
        <p:spPr>
          <a:xfrm>
            <a:off x="8460432" y="1772816"/>
            <a:ext cx="144016" cy="86409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عنصر نائب للمحتوى 2"/>
          <p:cNvSpPr txBox="1">
            <a:spLocks/>
          </p:cNvSpPr>
          <p:nvPr/>
        </p:nvSpPr>
        <p:spPr>
          <a:xfrm>
            <a:off x="683568" y="357301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dirty="0" smtClean="0"/>
              <a:t>1</a:t>
            </a:r>
          </a:p>
          <a:p>
            <a:r>
              <a:rPr lang="ar-SA" dirty="0" smtClean="0"/>
              <a:t>2</a:t>
            </a:r>
            <a:endParaRPr lang="ar-SA" dirty="0"/>
          </a:p>
        </p:txBody>
      </p:sp>
      <p:cxnSp>
        <p:nvCxnSpPr>
          <p:cNvPr id="11" name="رابط مستقيم 10"/>
          <p:cNvCxnSpPr/>
          <p:nvPr/>
        </p:nvCxnSpPr>
        <p:spPr>
          <a:xfrm flipH="1">
            <a:off x="8036768" y="4149080"/>
            <a:ext cx="7200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مستطيل 11"/>
          <p:cNvSpPr/>
          <p:nvPr/>
        </p:nvSpPr>
        <p:spPr>
          <a:xfrm>
            <a:off x="8684840" y="3717032"/>
            <a:ext cx="144016" cy="86409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1475656" y="1766719"/>
            <a:ext cx="316835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 smtClean="0"/>
              <a:t>التوقيت  3 دقائق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94598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32656"/>
            <a:ext cx="650438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lahaonline.com/media/images/articles/people/785uyrt765yut65uyt8uyt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493204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4190470" y="4542865"/>
            <a:ext cx="1080120" cy="1021556"/>
          </a:xfrm>
          <a:prstGeom prst="wedgeRoundRectCallout">
            <a:avLst>
              <a:gd name="adj1" fmla="val -113553"/>
              <a:gd name="adj2" fmla="val -4761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5400" dirty="0" smtClean="0">
                <a:solidFill>
                  <a:prstClr val="black"/>
                </a:solidFill>
              </a:rPr>
              <a:t>6</a:t>
            </a:r>
            <a:endParaRPr lang="ar-SA" sz="5400" dirty="0">
              <a:solidFill>
                <a:prstClr val="black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23528" y="5564421"/>
            <a:ext cx="1080120" cy="1021556"/>
          </a:xfrm>
          <a:prstGeom prst="wedgeRoundRectCallout">
            <a:avLst>
              <a:gd name="adj1" fmla="val 133700"/>
              <a:gd name="adj2" fmla="val -5471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5400" dirty="0" smtClean="0">
                <a:solidFill>
                  <a:prstClr val="black"/>
                </a:solidFill>
              </a:rPr>
              <a:t>2</a:t>
            </a:r>
            <a:endParaRPr lang="ar-SA" sz="5400" dirty="0">
              <a:solidFill>
                <a:prstClr val="black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05070" y="2060848"/>
            <a:ext cx="1080120" cy="1021556"/>
          </a:xfrm>
          <a:prstGeom prst="wedgeRoundRectCallout">
            <a:avLst>
              <a:gd name="adj1" fmla="val 85324"/>
              <a:gd name="adj2" fmla="val 7599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5400" dirty="0" smtClean="0">
                <a:solidFill>
                  <a:prstClr val="black"/>
                </a:solidFill>
              </a:rPr>
              <a:t>3</a:t>
            </a:r>
            <a:endParaRPr lang="ar-SA" sz="5400" dirty="0">
              <a:solidFill>
                <a:prstClr val="black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879322" y="1412776"/>
            <a:ext cx="1080120" cy="715089"/>
          </a:xfrm>
          <a:prstGeom prst="wedgeRoundRectCallout">
            <a:avLst>
              <a:gd name="adj1" fmla="val -171424"/>
              <a:gd name="adj2" fmla="val 29505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prstClr val="black"/>
                </a:solidFill>
              </a:rPr>
              <a:t>صفر</a:t>
            </a:r>
            <a:endParaRPr lang="ar-SA" sz="3600" b="1" dirty="0">
              <a:solidFill>
                <a:prstClr val="black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3851920" y="116632"/>
            <a:ext cx="1440098" cy="1021556"/>
          </a:xfrm>
          <a:prstGeom prst="wedgeRoundRectCallout">
            <a:avLst>
              <a:gd name="adj1" fmla="val -122919"/>
              <a:gd name="adj2" fmla="val 9179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5400" dirty="0" smtClean="0">
                <a:solidFill>
                  <a:prstClr val="black"/>
                </a:solidFill>
              </a:rPr>
              <a:t>الميل</a:t>
            </a:r>
            <a:endParaRPr lang="ar-SA" sz="5400" dirty="0">
              <a:solidFill>
                <a:prstClr val="black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0" y="4183232"/>
            <a:ext cx="1080120" cy="1021556"/>
          </a:xfrm>
          <a:prstGeom prst="wedgeRoundRectCallout">
            <a:avLst>
              <a:gd name="adj1" fmla="val 108719"/>
              <a:gd name="adj2" fmla="val 25990"/>
              <a:gd name="adj3" fmla="val 16667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5400">
                <a:solidFill>
                  <a:prstClr val="black"/>
                </a:solidFill>
              </a:rPr>
              <a:t> </a:t>
            </a:r>
            <a:r>
              <a:rPr lang="ar-SA" sz="5400" smtClean="0">
                <a:solidFill>
                  <a:prstClr val="black"/>
                </a:solidFill>
              </a:rPr>
              <a:t>1 </a:t>
            </a:r>
            <a:endParaRPr lang="ar-SA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0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920880" cy="594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514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8159576" cy="6517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شكل بيضاوي 4"/>
          <p:cNvSpPr/>
          <p:nvPr/>
        </p:nvSpPr>
        <p:spPr>
          <a:xfrm>
            <a:off x="2051720" y="3140968"/>
            <a:ext cx="1656184" cy="1296144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23" y="2492896"/>
            <a:ext cx="3892325" cy="2592288"/>
          </a:xfrm>
        </p:spPr>
      </p:pic>
      <p:sp>
        <p:nvSpPr>
          <p:cNvPr id="6" name="مربع نص 5"/>
          <p:cNvSpPr txBox="1"/>
          <p:nvPr/>
        </p:nvSpPr>
        <p:spPr>
          <a:xfrm>
            <a:off x="2483768" y="1097270"/>
            <a:ext cx="2207580" cy="138499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800" b="1" dirty="0" smtClean="0"/>
              <a:t>سأصعد  و بجهد عندما يكون الميل موجب  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386396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c7f8660f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 rot="20425669">
            <a:off x="2129961" y="821566"/>
            <a:ext cx="3888432" cy="707886"/>
          </a:xfrm>
          <a:prstGeom prst="rect">
            <a:avLst/>
          </a:prstGeom>
          <a:solidFill>
            <a:srgbClr val="CC00FF"/>
          </a:solidFill>
        </p:spPr>
        <p:txBody>
          <a:bodyPr wrap="square" rtlCol="1">
            <a:spAutoFit/>
          </a:bodyPr>
          <a:lstStyle/>
          <a:p>
            <a:r>
              <a:rPr lang="ar-SA" sz="4000" dirty="0" smtClean="0">
                <a:solidFill>
                  <a:prstClr val="black"/>
                </a:solidFill>
                <a:latin typeface="ae_Sharjah" pitchFamily="18" charset="-78"/>
                <a:cs typeface="ae_Sharjah" pitchFamily="18" charset="-78"/>
              </a:rPr>
              <a:t>8 – 4  ميل المستقيم</a:t>
            </a:r>
            <a:endParaRPr lang="ar-SA" sz="4000" dirty="0">
              <a:solidFill>
                <a:prstClr val="black"/>
              </a:solidFill>
              <a:latin typeface="ae_Sharjah" pitchFamily="18" charset="-78"/>
              <a:cs typeface="ae_Sharjah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 rot="21311500">
            <a:off x="3541061" y="1695294"/>
            <a:ext cx="3888432" cy="707886"/>
          </a:xfrm>
          <a:prstGeom prst="rect">
            <a:avLst/>
          </a:prstGeom>
          <a:solidFill>
            <a:srgbClr val="FF66FF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000" dirty="0" smtClean="0">
                <a:solidFill>
                  <a:prstClr val="black"/>
                </a:solidFill>
                <a:latin typeface="ae_Sharjah" pitchFamily="18" charset="-78"/>
                <a:cs typeface="ae_Sharjah" pitchFamily="18" charset="-78"/>
              </a:rPr>
              <a:t>فكرة الدرس ....</a:t>
            </a:r>
            <a:endParaRPr lang="ar-SA" sz="4000" dirty="0">
              <a:solidFill>
                <a:prstClr val="black"/>
              </a:solidFill>
              <a:latin typeface="ae_Sharjah" pitchFamily="18" charset="-78"/>
              <a:cs typeface="ae_Sharjah" pitchFamily="18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860032" y="2636912"/>
            <a:ext cx="3888432" cy="707886"/>
          </a:xfrm>
          <a:prstGeom prst="rect">
            <a:avLst/>
          </a:prstGeom>
          <a:solidFill>
            <a:srgbClr val="660066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000" dirty="0" smtClean="0">
                <a:solidFill>
                  <a:prstClr val="black"/>
                </a:solidFill>
                <a:latin typeface="ae_Sharjah" pitchFamily="18" charset="-78"/>
                <a:cs typeface="ae_Sharjah" pitchFamily="18" charset="-78"/>
              </a:rPr>
              <a:t>أجد ميل المستقيم</a:t>
            </a:r>
            <a:endParaRPr lang="ar-SA" sz="4000" dirty="0">
              <a:solidFill>
                <a:prstClr val="black"/>
              </a:solidFill>
              <a:latin typeface="ae_Sharjah" pitchFamily="18" charset="-78"/>
              <a:cs typeface="ae_Sharjah" pitchFamily="18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545769" y="3501008"/>
            <a:ext cx="3888432" cy="707886"/>
          </a:xfrm>
          <a:prstGeom prst="rect">
            <a:avLst/>
          </a:prstGeom>
          <a:solidFill>
            <a:srgbClr val="CC00FF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000" dirty="0" smtClean="0">
                <a:solidFill>
                  <a:prstClr val="black"/>
                </a:solidFill>
                <a:latin typeface="ae_Sharjah" pitchFamily="18" charset="-78"/>
                <a:cs typeface="ae_Sharjah" pitchFamily="18" charset="-78"/>
              </a:rPr>
              <a:t>المفردات....</a:t>
            </a:r>
            <a:endParaRPr lang="ar-SA" sz="4000" dirty="0">
              <a:solidFill>
                <a:prstClr val="black"/>
              </a:solidFill>
              <a:latin typeface="ae_Sharjah" pitchFamily="18" charset="-78"/>
              <a:cs typeface="ae_Sharjah" pitchFamily="18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860032" y="4377298"/>
            <a:ext cx="3888432" cy="707886"/>
          </a:xfrm>
          <a:prstGeom prst="rect">
            <a:avLst/>
          </a:prstGeom>
          <a:solidFill>
            <a:srgbClr val="FF66FF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000" dirty="0" smtClean="0">
                <a:solidFill>
                  <a:prstClr val="black"/>
                </a:solidFill>
                <a:latin typeface="ae_Sharjah" pitchFamily="18" charset="-78"/>
                <a:cs typeface="ae_Sharjah" pitchFamily="18" charset="-78"/>
              </a:rPr>
              <a:t>الـــــميل</a:t>
            </a:r>
            <a:endParaRPr lang="ar-SA" sz="4000" dirty="0">
              <a:solidFill>
                <a:prstClr val="black"/>
              </a:solidFill>
              <a:latin typeface="ae_Sharjah" pitchFamily="18" charset="-78"/>
              <a:cs typeface="ae_Sharjah" pitchFamily="18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635896" y="5241394"/>
            <a:ext cx="3888432" cy="707886"/>
          </a:xfrm>
          <a:prstGeom prst="rect">
            <a:avLst/>
          </a:prstGeom>
          <a:solidFill>
            <a:srgbClr val="660066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000" dirty="0" smtClean="0">
                <a:solidFill>
                  <a:prstClr val="black"/>
                </a:solidFill>
                <a:latin typeface="ae_Sharjah" pitchFamily="18" charset="-78"/>
                <a:cs typeface="ae_Sharjah" pitchFamily="18" charset="-78"/>
              </a:rPr>
              <a:t>التغير الرأسي</a:t>
            </a:r>
            <a:endParaRPr lang="ar-SA" sz="4000" dirty="0">
              <a:solidFill>
                <a:prstClr val="black"/>
              </a:solidFill>
              <a:latin typeface="ae_Sharjah" pitchFamily="18" charset="-78"/>
              <a:cs typeface="ae_Sharjah" pitchFamily="18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4788024" y="6105490"/>
            <a:ext cx="3888432" cy="707886"/>
          </a:xfrm>
          <a:prstGeom prst="rect">
            <a:avLst/>
          </a:prstGeom>
          <a:solidFill>
            <a:srgbClr val="CC00FF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000" dirty="0" smtClean="0">
                <a:solidFill>
                  <a:prstClr val="black"/>
                </a:solidFill>
                <a:latin typeface="ae_Sharjah" pitchFamily="18" charset="-78"/>
                <a:cs typeface="ae_Sharjah" pitchFamily="18" charset="-78"/>
              </a:rPr>
              <a:t>التغير الأفقي</a:t>
            </a:r>
            <a:endParaRPr lang="ar-SA" sz="4000" dirty="0">
              <a:solidFill>
                <a:prstClr val="black"/>
              </a:solidFill>
              <a:latin typeface="ae_Sharjah" pitchFamily="18" charset="-78"/>
              <a:cs typeface="ae_Sharjah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517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68" y="332656"/>
            <a:ext cx="7760862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ربع نص 4"/>
          <p:cNvSpPr txBox="1"/>
          <p:nvPr/>
        </p:nvSpPr>
        <p:spPr>
          <a:xfrm rot="1584336">
            <a:off x="5619200" y="804315"/>
            <a:ext cx="1994374" cy="193899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400" b="1" dirty="0" err="1" smtClean="0"/>
              <a:t>واااااو</a:t>
            </a:r>
            <a:r>
              <a:rPr lang="ar-SA" sz="2400" b="1" dirty="0" smtClean="0"/>
              <a:t> </a:t>
            </a:r>
          </a:p>
          <a:p>
            <a:r>
              <a:rPr lang="ar-SA" sz="2400" b="1" dirty="0" smtClean="0"/>
              <a:t>كم سيكون سهلا النزول </a:t>
            </a:r>
            <a:r>
              <a:rPr lang="ar-SA" sz="2400" b="1" dirty="0" err="1" smtClean="0"/>
              <a:t>لاسفل</a:t>
            </a:r>
            <a:r>
              <a:rPr lang="ar-SA" sz="2400" b="1" dirty="0" smtClean="0"/>
              <a:t> عند ما يكون الميل سالب</a:t>
            </a:r>
            <a:endParaRPr lang="ar-SA" sz="2400" b="1" dirty="0"/>
          </a:p>
        </p:txBody>
      </p:sp>
      <p:sp>
        <p:nvSpPr>
          <p:cNvPr id="4" name="شكل بيضاوي 3"/>
          <p:cNvSpPr/>
          <p:nvPr/>
        </p:nvSpPr>
        <p:spPr>
          <a:xfrm rot="1169553">
            <a:off x="4068140" y="2458165"/>
            <a:ext cx="1844786" cy="1080120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عنصر نائب للمحتوى 3"/>
          <p:cNvPicPr>
            <a:picLocks noChangeAspect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03465">
            <a:off x="3265756" y="1524710"/>
            <a:ext cx="3449552" cy="229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0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184"/>
            <a:ext cx="8439707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ربع نص 3"/>
          <p:cNvSpPr txBox="1"/>
          <p:nvPr/>
        </p:nvSpPr>
        <p:spPr>
          <a:xfrm rot="951206">
            <a:off x="4331767" y="1013019"/>
            <a:ext cx="2952328" cy="9233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b="1" dirty="0" smtClean="0"/>
              <a:t>كم ستكون الحياة سهلة على  مستوى سطح الأرض </a:t>
            </a:r>
          </a:p>
          <a:p>
            <a:r>
              <a:rPr lang="ar-SA" b="1" dirty="0"/>
              <a:t> </a:t>
            </a:r>
            <a:r>
              <a:rPr lang="ar-SA" b="1" dirty="0" smtClean="0"/>
              <a:t>هنا الخط افقي والميل صفر </a:t>
            </a:r>
            <a:endParaRPr lang="ar-SA" b="1" dirty="0"/>
          </a:p>
        </p:txBody>
      </p:sp>
      <p:sp>
        <p:nvSpPr>
          <p:cNvPr id="5" name="شكل بيضاوي 4"/>
          <p:cNvSpPr/>
          <p:nvPr/>
        </p:nvSpPr>
        <p:spPr>
          <a:xfrm>
            <a:off x="3347864" y="2763800"/>
            <a:ext cx="2275637" cy="1224136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33596">
            <a:off x="2534773" y="1312118"/>
            <a:ext cx="3981450" cy="412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758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36" y="0"/>
            <a:ext cx="8439707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ربع نص 3"/>
          <p:cNvSpPr txBox="1"/>
          <p:nvPr/>
        </p:nvSpPr>
        <p:spPr>
          <a:xfrm rot="3560717">
            <a:off x="3853249" y="2216522"/>
            <a:ext cx="3468969" cy="230832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400" b="1" dirty="0" err="1" smtClean="0"/>
              <a:t>وااااوووو</a:t>
            </a:r>
            <a:endParaRPr lang="ar-SA" sz="2400" b="1" dirty="0" smtClean="0"/>
          </a:p>
          <a:p>
            <a:r>
              <a:rPr lang="ar-SA" sz="2400" b="1" dirty="0" smtClean="0"/>
              <a:t>هذا </a:t>
            </a:r>
            <a:r>
              <a:rPr lang="ar-SA" sz="2400" b="1" dirty="0" err="1" smtClean="0"/>
              <a:t>مايسمى</a:t>
            </a:r>
            <a:r>
              <a:rPr lang="ar-SA" sz="2400" b="1" dirty="0" smtClean="0"/>
              <a:t> السقوط الحر </a:t>
            </a:r>
          </a:p>
          <a:p>
            <a:r>
              <a:rPr lang="ar-SA" sz="2400" b="1" dirty="0" smtClean="0"/>
              <a:t>اشعر بانعدام وزني </a:t>
            </a:r>
          </a:p>
          <a:p>
            <a:r>
              <a:rPr lang="ar-SA" sz="2400" b="1" dirty="0" smtClean="0"/>
              <a:t>وهو يحدث عندما الميل غير معروف </a:t>
            </a:r>
          </a:p>
          <a:p>
            <a:r>
              <a:rPr lang="ar-SA" sz="2400" b="1" dirty="0" smtClean="0"/>
              <a:t>فالخط العمودي </a:t>
            </a:r>
            <a:r>
              <a:rPr lang="ar-SA" sz="2400" b="1" dirty="0" err="1" smtClean="0"/>
              <a:t>لابوجد</a:t>
            </a:r>
            <a:r>
              <a:rPr lang="ar-SA" sz="2400" b="1" dirty="0" smtClean="0"/>
              <a:t> له ميل </a:t>
            </a:r>
            <a:endParaRPr lang="ar-SA" sz="2400" b="1" dirty="0"/>
          </a:p>
        </p:txBody>
      </p:sp>
      <p:sp>
        <p:nvSpPr>
          <p:cNvPr id="5" name="شكل بيضاوي 4"/>
          <p:cNvSpPr/>
          <p:nvPr/>
        </p:nvSpPr>
        <p:spPr>
          <a:xfrm>
            <a:off x="2686472" y="4077072"/>
            <a:ext cx="1372059" cy="1728192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33596">
            <a:off x="1719784" y="2549530"/>
            <a:ext cx="3981450" cy="412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05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6750893" cy="6376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64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80212"/>
            <a:ext cx="6833344" cy="637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719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033"/>
            <a:ext cx="9144000" cy="6771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04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987442" y="677935"/>
            <a:ext cx="8229600" cy="1143000"/>
          </a:xfrm>
        </p:spPr>
        <p:txBody>
          <a:bodyPr>
            <a:noAutofit/>
          </a:bodyPr>
          <a:lstStyle/>
          <a:p>
            <a:r>
              <a:rPr lang="ar-SA" sz="8000" dirty="0" smtClean="0">
                <a:solidFill>
                  <a:srgbClr val="00B050"/>
                </a:solidFill>
              </a:rPr>
              <a:t>شجرة الميل</a:t>
            </a:r>
            <a:endParaRPr lang="ar-SA" sz="8000" dirty="0">
              <a:solidFill>
                <a:srgbClr val="00B050"/>
              </a:solidFill>
            </a:endParaRPr>
          </a:p>
        </p:txBody>
      </p:sp>
      <p:sp>
        <p:nvSpPr>
          <p:cNvPr id="4" name="AutoShape 2" descr="Math = Love: O Christmas Tree: Slope Edition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prstClr val="black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37966" y="3861394"/>
            <a:ext cx="4464496" cy="21837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 rot="3278656">
            <a:off x="1737497" y="2262205"/>
            <a:ext cx="3960440" cy="21602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 rot="7552276">
            <a:off x="-408824" y="2271791"/>
            <a:ext cx="3960440" cy="21602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 rot="5400000">
            <a:off x="1399497" y="4922925"/>
            <a:ext cx="2341431" cy="21837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0" y="3284984"/>
            <a:ext cx="371771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prstClr val="black"/>
                </a:solidFill>
              </a:rPr>
              <a:t>الميل = صفر</a:t>
            </a:r>
            <a:endParaRPr lang="ar-SA" sz="4000" b="1" dirty="0">
              <a:solidFill>
                <a:prstClr val="black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 rot="18260053">
            <a:off x="-1130730" y="2361389"/>
            <a:ext cx="371771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prstClr val="black"/>
                </a:solidFill>
              </a:rPr>
              <a:t>الميل موجب</a:t>
            </a:r>
            <a:endParaRPr lang="ar-SA" sz="40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 rot="3251405">
            <a:off x="2127287" y="1428440"/>
            <a:ext cx="371771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prstClr val="black"/>
                </a:solidFill>
              </a:rPr>
              <a:t>الميل سالب</a:t>
            </a:r>
            <a:endParaRPr lang="ar-SA" sz="4000" b="1" dirty="0">
              <a:solidFill>
                <a:prstClr val="black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 rot="5400000">
            <a:off x="711355" y="3912471"/>
            <a:ext cx="3717717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prstClr val="black"/>
                </a:solidFill>
              </a:rPr>
              <a:t>الميل </a:t>
            </a:r>
          </a:p>
          <a:p>
            <a:r>
              <a:rPr lang="ar-SA" sz="4000" b="1" dirty="0" smtClean="0">
                <a:solidFill>
                  <a:prstClr val="black"/>
                </a:solidFill>
              </a:rPr>
              <a:t>غير معرف</a:t>
            </a:r>
            <a:endParaRPr lang="ar-SA" sz="4000" b="1" dirty="0">
              <a:solidFill>
                <a:prstClr val="black"/>
              </a:solidFill>
            </a:endParaRPr>
          </a:p>
        </p:txBody>
      </p:sp>
      <p:sp>
        <p:nvSpPr>
          <p:cNvPr id="17" name="سهم لأعلى 16"/>
          <p:cNvSpPr/>
          <p:nvPr/>
        </p:nvSpPr>
        <p:spPr>
          <a:xfrm rot="2323057">
            <a:off x="2382878" y="324895"/>
            <a:ext cx="374670" cy="1311663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9" name="سهم لأعلى 18"/>
          <p:cNvSpPr/>
          <p:nvPr/>
        </p:nvSpPr>
        <p:spPr>
          <a:xfrm rot="8690104">
            <a:off x="4502548" y="3140569"/>
            <a:ext cx="374670" cy="1311663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8" name="عنصر نائب للمحتوى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398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80728"/>
            <a:ext cx="5612537" cy="486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81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820472" cy="681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284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2656"/>
            <a:ext cx="6770712" cy="6266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063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7668344" y="5661248"/>
            <a:ext cx="86409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  <a:ln w="38100"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ar-SA" sz="4000" b="1" dirty="0" smtClean="0"/>
              <a:t>أي الصورتين تعبر عن الوضع الصحيح للجلوس </a:t>
            </a:r>
            <a:r>
              <a:rPr lang="ar-SA" sz="4000" b="1" dirty="0" err="1" smtClean="0"/>
              <a:t>امام</a:t>
            </a:r>
            <a:r>
              <a:rPr lang="ar-SA" sz="4000" b="1" dirty="0" smtClean="0"/>
              <a:t> الكمبيوتر </a:t>
            </a:r>
            <a:endParaRPr lang="ar-SA" sz="4000" b="1" dirty="0"/>
          </a:p>
        </p:txBody>
      </p:sp>
      <p:pic>
        <p:nvPicPr>
          <p:cNvPr id="27650" name="Picture 2" descr="C:\Users\Sarah\Desktop\اوجدي الصورة الخاطئة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3604" b="-2941"/>
          <a:stretch>
            <a:fillRect/>
          </a:stretch>
        </p:blipFill>
        <p:spPr bwMode="auto">
          <a:xfrm>
            <a:off x="323528" y="1484783"/>
            <a:ext cx="8352928" cy="5084391"/>
          </a:xfrm>
          <a:prstGeom prst="rect">
            <a:avLst/>
          </a:prstGeom>
          <a:noFill/>
        </p:spPr>
      </p:pic>
      <p:sp>
        <p:nvSpPr>
          <p:cNvPr id="6" name="مربع نص 5"/>
          <p:cNvSpPr txBox="1"/>
          <p:nvPr/>
        </p:nvSpPr>
        <p:spPr>
          <a:xfrm>
            <a:off x="7884368" y="5661248"/>
            <a:ext cx="7920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dirty="0" smtClean="0">
              <a:solidFill>
                <a:prstClr val="black"/>
              </a:solidFill>
              <a:latin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971600" y="5733256"/>
            <a:ext cx="50405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dirty="0" smtClean="0">
              <a:solidFill>
                <a:prstClr val="black"/>
              </a:solidFill>
              <a:latin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62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20688"/>
            <a:ext cx="4344194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573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2400"/>
            <a:ext cx="192405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6097588" y="5481638"/>
            <a:ext cx="21224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المستقيم مائل لأعلى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7180" name="Group 12"/>
          <p:cNvGrpSpPr>
            <a:grpSpLocks/>
          </p:cNvGrpSpPr>
          <p:nvPr/>
        </p:nvGrpSpPr>
        <p:grpSpPr bwMode="auto">
          <a:xfrm>
            <a:off x="5651500" y="1485900"/>
            <a:ext cx="3384550" cy="3563938"/>
            <a:chOff x="4515" y="5422"/>
            <a:chExt cx="3662" cy="3620"/>
          </a:xfrm>
        </p:grpSpPr>
        <p:grpSp>
          <p:nvGrpSpPr>
            <p:cNvPr id="7181" name="Group 13"/>
            <p:cNvGrpSpPr>
              <a:grpSpLocks/>
            </p:cNvGrpSpPr>
            <p:nvPr/>
          </p:nvGrpSpPr>
          <p:grpSpPr bwMode="auto">
            <a:xfrm>
              <a:off x="4515" y="5784"/>
              <a:ext cx="3258" cy="3258"/>
              <a:chOff x="4334" y="3431"/>
              <a:chExt cx="3258" cy="3258"/>
            </a:xfrm>
          </p:grpSpPr>
          <p:sp>
            <p:nvSpPr>
              <p:cNvPr id="7182" name="Line 14"/>
              <p:cNvSpPr>
                <a:spLocks noChangeShapeType="1"/>
              </p:cNvSpPr>
              <p:nvPr/>
            </p:nvSpPr>
            <p:spPr bwMode="auto">
              <a:xfrm>
                <a:off x="5963" y="3431"/>
                <a:ext cx="0" cy="3258"/>
              </a:xfrm>
              <a:prstGeom prst="line">
                <a:avLst/>
              </a:prstGeom>
              <a:noFill/>
              <a:ln w="28575">
                <a:solidFill>
                  <a:srgbClr val="FF0000">
                    <a:alpha val="58000"/>
                  </a:srgbClr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83" name="Line 15"/>
              <p:cNvSpPr>
                <a:spLocks noChangeShapeType="1"/>
              </p:cNvSpPr>
              <p:nvPr/>
            </p:nvSpPr>
            <p:spPr bwMode="auto">
              <a:xfrm flipH="1">
                <a:off x="4334" y="5060"/>
                <a:ext cx="3258" cy="0"/>
              </a:xfrm>
              <a:prstGeom prst="line">
                <a:avLst/>
              </a:prstGeom>
              <a:noFill/>
              <a:ln w="28575">
                <a:solidFill>
                  <a:srgbClr val="FF0000">
                    <a:alpha val="58000"/>
                  </a:srgbClr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84" name="Rectangle 16"/>
              <p:cNvSpPr>
                <a:spLocks noChangeArrowheads="1"/>
              </p:cNvSpPr>
              <p:nvPr/>
            </p:nvSpPr>
            <p:spPr bwMode="auto">
              <a:xfrm>
                <a:off x="4334" y="3431"/>
                <a:ext cx="3258" cy="3258"/>
              </a:xfrm>
              <a:prstGeom prst="rect">
                <a:avLst/>
              </a:prstGeom>
              <a:noFill/>
              <a:ln w="19050">
                <a:solidFill>
                  <a:srgbClr val="3366FF">
                    <a:alpha val="35001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85" name="Line 17"/>
              <p:cNvSpPr>
                <a:spLocks noChangeShapeType="1"/>
              </p:cNvSpPr>
              <p:nvPr/>
            </p:nvSpPr>
            <p:spPr bwMode="auto">
              <a:xfrm>
                <a:off x="7411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86" name="Line 18"/>
              <p:cNvSpPr>
                <a:spLocks noChangeShapeType="1"/>
              </p:cNvSpPr>
              <p:nvPr/>
            </p:nvSpPr>
            <p:spPr bwMode="auto">
              <a:xfrm>
                <a:off x="7230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87" name="Line 19"/>
              <p:cNvSpPr>
                <a:spLocks noChangeShapeType="1"/>
              </p:cNvSpPr>
              <p:nvPr/>
            </p:nvSpPr>
            <p:spPr bwMode="auto">
              <a:xfrm>
                <a:off x="7049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88" name="Line 20"/>
              <p:cNvSpPr>
                <a:spLocks noChangeShapeType="1"/>
              </p:cNvSpPr>
              <p:nvPr/>
            </p:nvSpPr>
            <p:spPr bwMode="auto">
              <a:xfrm>
                <a:off x="6868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89" name="Line 21"/>
              <p:cNvSpPr>
                <a:spLocks noChangeShapeType="1"/>
              </p:cNvSpPr>
              <p:nvPr/>
            </p:nvSpPr>
            <p:spPr bwMode="auto">
              <a:xfrm>
                <a:off x="6687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90" name="Line 22"/>
              <p:cNvSpPr>
                <a:spLocks noChangeShapeType="1"/>
              </p:cNvSpPr>
              <p:nvPr/>
            </p:nvSpPr>
            <p:spPr bwMode="auto">
              <a:xfrm>
                <a:off x="6506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91" name="Line 23"/>
              <p:cNvSpPr>
                <a:spLocks noChangeShapeType="1"/>
              </p:cNvSpPr>
              <p:nvPr/>
            </p:nvSpPr>
            <p:spPr bwMode="auto">
              <a:xfrm>
                <a:off x="6325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92" name="Line 24"/>
              <p:cNvSpPr>
                <a:spLocks noChangeShapeType="1"/>
              </p:cNvSpPr>
              <p:nvPr/>
            </p:nvSpPr>
            <p:spPr bwMode="auto">
              <a:xfrm>
                <a:off x="6144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93" name="Line 25"/>
              <p:cNvSpPr>
                <a:spLocks noChangeShapeType="1"/>
              </p:cNvSpPr>
              <p:nvPr/>
            </p:nvSpPr>
            <p:spPr bwMode="auto">
              <a:xfrm>
                <a:off x="5782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94" name="Line 26"/>
              <p:cNvSpPr>
                <a:spLocks noChangeShapeType="1"/>
              </p:cNvSpPr>
              <p:nvPr/>
            </p:nvSpPr>
            <p:spPr bwMode="auto">
              <a:xfrm>
                <a:off x="5601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95" name="Line 27"/>
              <p:cNvSpPr>
                <a:spLocks noChangeShapeType="1"/>
              </p:cNvSpPr>
              <p:nvPr/>
            </p:nvSpPr>
            <p:spPr bwMode="auto">
              <a:xfrm>
                <a:off x="5420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96" name="Line 28"/>
              <p:cNvSpPr>
                <a:spLocks noChangeShapeType="1"/>
              </p:cNvSpPr>
              <p:nvPr/>
            </p:nvSpPr>
            <p:spPr bwMode="auto">
              <a:xfrm>
                <a:off x="5239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97" name="Line 29"/>
              <p:cNvSpPr>
                <a:spLocks noChangeShapeType="1"/>
              </p:cNvSpPr>
              <p:nvPr/>
            </p:nvSpPr>
            <p:spPr bwMode="auto">
              <a:xfrm>
                <a:off x="5058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98" name="Line 30"/>
              <p:cNvSpPr>
                <a:spLocks noChangeShapeType="1"/>
              </p:cNvSpPr>
              <p:nvPr/>
            </p:nvSpPr>
            <p:spPr bwMode="auto">
              <a:xfrm>
                <a:off x="4877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199" name="Line 31"/>
              <p:cNvSpPr>
                <a:spLocks noChangeShapeType="1"/>
              </p:cNvSpPr>
              <p:nvPr/>
            </p:nvSpPr>
            <p:spPr bwMode="auto">
              <a:xfrm>
                <a:off x="4696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00" name="Line 32"/>
              <p:cNvSpPr>
                <a:spLocks noChangeShapeType="1"/>
              </p:cNvSpPr>
              <p:nvPr/>
            </p:nvSpPr>
            <p:spPr bwMode="auto">
              <a:xfrm>
                <a:off x="4515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01" name="Line 33"/>
              <p:cNvSpPr>
                <a:spLocks noChangeShapeType="1"/>
              </p:cNvSpPr>
              <p:nvPr/>
            </p:nvSpPr>
            <p:spPr bwMode="auto">
              <a:xfrm flipH="1">
                <a:off x="4334" y="3612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02" name="Line 34"/>
              <p:cNvSpPr>
                <a:spLocks noChangeShapeType="1"/>
              </p:cNvSpPr>
              <p:nvPr/>
            </p:nvSpPr>
            <p:spPr bwMode="auto">
              <a:xfrm flipH="1">
                <a:off x="4334" y="3793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03" name="Line 35"/>
              <p:cNvSpPr>
                <a:spLocks noChangeShapeType="1"/>
              </p:cNvSpPr>
              <p:nvPr/>
            </p:nvSpPr>
            <p:spPr bwMode="auto">
              <a:xfrm flipH="1">
                <a:off x="4334" y="3974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04" name="Line 36"/>
              <p:cNvSpPr>
                <a:spLocks noChangeShapeType="1"/>
              </p:cNvSpPr>
              <p:nvPr/>
            </p:nvSpPr>
            <p:spPr bwMode="auto">
              <a:xfrm flipH="1">
                <a:off x="4334" y="4155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05" name="Line 37"/>
              <p:cNvSpPr>
                <a:spLocks noChangeShapeType="1"/>
              </p:cNvSpPr>
              <p:nvPr/>
            </p:nvSpPr>
            <p:spPr bwMode="auto">
              <a:xfrm flipH="1">
                <a:off x="4334" y="4336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06" name="Line 38"/>
              <p:cNvSpPr>
                <a:spLocks noChangeShapeType="1"/>
              </p:cNvSpPr>
              <p:nvPr/>
            </p:nvSpPr>
            <p:spPr bwMode="auto">
              <a:xfrm flipH="1">
                <a:off x="4334" y="4517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07" name="Line 39"/>
              <p:cNvSpPr>
                <a:spLocks noChangeShapeType="1"/>
              </p:cNvSpPr>
              <p:nvPr/>
            </p:nvSpPr>
            <p:spPr bwMode="auto">
              <a:xfrm flipH="1">
                <a:off x="4334" y="4698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08" name="Line 40"/>
              <p:cNvSpPr>
                <a:spLocks noChangeShapeType="1"/>
              </p:cNvSpPr>
              <p:nvPr/>
            </p:nvSpPr>
            <p:spPr bwMode="auto">
              <a:xfrm flipH="1">
                <a:off x="4334" y="4879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09" name="Line 41"/>
              <p:cNvSpPr>
                <a:spLocks noChangeShapeType="1"/>
              </p:cNvSpPr>
              <p:nvPr/>
            </p:nvSpPr>
            <p:spPr bwMode="auto">
              <a:xfrm flipH="1">
                <a:off x="4334" y="5241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10" name="Line 42"/>
              <p:cNvSpPr>
                <a:spLocks noChangeShapeType="1"/>
              </p:cNvSpPr>
              <p:nvPr/>
            </p:nvSpPr>
            <p:spPr bwMode="auto">
              <a:xfrm flipH="1">
                <a:off x="4334" y="5422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11" name="Line 43"/>
              <p:cNvSpPr>
                <a:spLocks noChangeShapeType="1"/>
              </p:cNvSpPr>
              <p:nvPr/>
            </p:nvSpPr>
            <p:spPr bwMode="auto">
              <a:xfrm flipH="1">
                <a:off x="4334" y="5603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12" name="Line 44"/>
              <p:cNvSpPr>
                <a:spLocks noChangeShapeType="1"/>
              </p:cNvSpPr>
              <p:nvPr/>
            </p:nvSpPr>
            <p:spPr bwMode="auto">
              <a:xfrm flipH="1">
                <a:off x="4334" y="5784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13" name="Line 45"/>
              <p:cNvSpPr>
                <a:spLocks noChangeShapeType="1"/>
              </p:cNvSpPr>
              <p:nvPr/>
            </p:nvSpPr>
            <p:spPr bwMode="auto">
              <a:xfrm flipH="1">
                <a:off x="4334" y="5965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14" name="Line 46"/>
              <p:cNvSpPr>
                <a:spLocks noChangeShapeType="1"/>
              </p:cNvSpPr>
              <p:nvPr/>
            </p:nvSpPr>
            <p:spPr bwMode="auto">
              <a:xfrm flipH="1">
                <a:off x="4334" y="6146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15" name="Line 47"/>
              <p:cNvSpPr>
                <a:spLocks noChangeShapeType="1"/>
              </p:cNvSpPr>
              <p:nvPr/>
            </p:nvSpPr>
            <p:spPr bwMode="auto">
              <a:xfrm flipH="1">
                <a:off x="4334" y="6327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16" name="Line 48"/>
              <p:cNvSpPr>
                <a:spLocks noChangeShapeType="1"/>
              </p:cNvSpPr>
              <p:nvPr/>
            </p:nvSpPr>
            <p:spPr bwMode="auto">
              <a:xfrm flipH="1">
                <a:off x="4334" y="6508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217" name="Text Box 49"/>
            <p:cNvSpPr txBox="1">
              <a:spLocks noChangeArrowheads="1"/>
            </p:cNvSpPr>
            <p:nvPr/>
          </p:nvSpPr>
          <p:spPr bwMode="auto">
            <a:xfrm>
              <a:off x="7634" y="7162"/>
              <a:ext cx="543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1300" b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س</a:t>
              </a:r>
              <a:endParaRPr lang="en-US" alt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7218" name="Text Box 50"/>
            <p:cNvSpPr txBox="1">
              <a:spLocks noChangeArrowheads="1"/>
            </p:cNvSpPr>
            <p:nvPr/>
          </p:nvSpPr>
          <p:spPr bwMode="auto">
            <a:xfrm>
              <a:off x="5838" y="5422"/>
              <a:ext cx="543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1300" b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ص</a:t>
              </a:r>
              <a:endParaRPr lang="en-US" altLang="ar-SA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7220" name="AutoShape 52"/>
          <p:cNvSpPr>
            <a:spLocks noChangeArrowheads="1"/>
          </p:cNvSpPr>
          <p:nvPr/>
        </p:nvSpPr>
        <p:spPr bwMode="auto">
          <a:xfrm>
            <a:off x="6840538" y="296863"/>
            <a:ext cx="1979612" cy="720725"/>
          </a:xfrm>
          <a:prstGeom prst="octagon">
            <a:avLst>
              <a:gd name="adj" fmla="val 15639"/>
            </a:avLst>
          </a:prstGeom>
          <a:gradFill rotWithShape="1">
            <a:gsLst>
              <a:gs pos="0">
                <a:srgbClr val="A8CDF6"/>
              </a:gs>
              <a:gs pos="100000">
                <a:srgbClr val="FF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800" b="1" smtClean="0">
                <a:solidFill>
                  <a:srgbClr val="FF0000"/>
                </a:solidFill>
              </a:rPr>
              <a:t>ملاحظة هامة</a:t>
            </a:r>
            <a:endParaRPr lang="en-US" altLang="ar-SA" sz="2800" b="1" smtClean="0">
              <a:solidFill>
                <a:srgbClr val="FF0000"/>
              </a:solidFill>
            </a:endParaRPr>
          </a:p>
        </p:txBody>
      </p:sp>
      <p:sp>
        <p:nvSpPr>
          <p:cNvPr id="7221" name="Line 53"/>
          <p:cNvSpPr>
            <a:spLocks noChangeShapeType="1"/>
          </p:cNvSpPr>
          <p:nvPr/>
        </p:nvSpPr>
        <p:spPr bwMode="auto">
          <a:xfrm flipH="1" flipV="1">
            <a:off x="5602288" y="3451225"/>
            <a:ext cx="30956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7225" name="Line 57"/>
          <p:cNvSpPr>
            <a:spLocks noChangeShapeType="1"/>
          </p:cNvSpPr>
          <p:nvPr/>
        </p:nvSpPr>
        <p:spPr bwMode="auto">
          <a:xfrm flipH="1">
            <a:off x="7321550" y="2565400"/>
            <a:ext cx="684213" cy="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7226" name="Line 58"/>
          <p:cNvSpPr>
            <a:spLocks noChangeShapeType="1"/>
          </p:cNvSpPr>
          <p:nvPr/>
        </p:nvSpPr>
        <p:spPr bwMode="auto">
          <a:xfrm flipV="1">
            <a:off x="7321550" y="2551113"/>
            <a:ext cx="0" cy="719137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7227" name="AutoShape 59"/>
          <p:cNvSpPr>
            <a:spLocks noChangeArrowheads="1"/>
          </p:cNvSpPr>
          <p:nvPr/>
        </p:nvSpPr>
        <p:spPr bwMode="auto">
          <a:xfrm>
            <a:off x="5975350" y="2528888"/>
            <a:ext cx="828675" cy="431800"/>
          </a:xfrm>
          <a:prstGeom prst="wedgeRoundRectCallout">
            <a:avLst>
              <a:gd name="adj1" fmla="val 106324"/>
              <a:gd name="adj2" fmla="val 38602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موجب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7228" name="AutoShape 60"/>
          <p:cNvSpPr>
            <a:spLocks noChangeArrowheads="1"/>
          </p:cNvSpPr>
          <p:nvPr/>
        </p:nvSpPr>
        <p:spPr bwMode="auto">
          <a:xfrm>
            <a:off x="7127875" y="1714500"/>
            <a:ext cx="828675" cy="396875"/>
          </a:xfrm>
          <a:prstGeom prst="wedgeRoundRectCallout">
            <a:avLst>
              <a:gd name="adj1" fmla="val 22991"/>
              <a:gd name="adj2" fmla="val 15319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موجب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7232" name="Group 64"/>
          <p:cNvGrpSpPr>
            <a:grpSpLocks/>
          </p:cNvGrpSpPr>
          <p:nvPr/>
        </p:nvGrpSpPr>
        <p:grpSpPr bwMode="auto">
          <a:xfrm>
            <a:off x="323850" y="1484313"/>
            <a:ext cx="3384550" cy="3563937"/>
            <a:chOff x="4515" y="5422"/>
            <a:chExt cx="3662" cy="3620"/>
          </a:xfrm>
        </p:grpSpPr>
        <p:grpSp>
          <p:nvGrpSpPr>
            <p:cNvPr id="7233" name="Group 65"/>
            <p:cNvGrpSpPr>
              <a:grpSpLocks/>
            </p:cNvGrpSpPr>
            <p:nvPr/>
          </p:nvGrpSpPr>
          <p:grpSpPr bwMode="auto">
            <a:xfrm>
              <a:off x="4515" y="5784"/>
              <a:ext cx="3258" cy="3258"/>
              <a:chOff x="4334" y="3431"/>
              <a:chExt cx="3258" cy="3258"/>
            </a:xfrm>
          </p:grpSpPr>
          <p:sp>
            <p:nvSpPr>
              <p:cNvPr id="7234" name="Line 66"/>
              <p:cNvSpPr>
                <a:spLocks noChangeShapeType="1"/>
              </p:cNvSpPr>
              <p:nvPr/>
            </p:nvSpPr>
            <p:spPr bwMode="auto">
              <a:xfrm>
                <a:off x="5963" y="3431"/>
                <a:ext cx="0" cy="3258"/>
              </a:xfrm>
              <a:prstGeom prst="line">
                <a:avLst/>
              </a:prstGeom>
              <a:noFill/>
              <a:ln w="28575">
                <a:solidFill>
                  <a:srgbClr val="FF0000">
                    <a:alpha val="58000"/>
                  </a:srgbClr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35" name="Line 67"/>
              <p:cNvSpPr>
                <a:spLocks noChangeShapeType="1"/>
              </p:cNvSpPr>
              <p:nvPr/>
            </p:nvSpPr>
            <p:spPr bwMode="auto">
              <a:xfrm flipH="1">
                <a:off x="4334" y="5060"/>
                <a:ext cx="3258" cy="0"/>
              </a:xfrm>
              <a:prstGeom prst="line">
                <a:avLst/>
              </a:prstGeom>
              <a:noFill/>
              <a:ln w="28575">
                <a:solidFill>
                  <a:srgbClr val="FF0000">
                    <a:alpha val="58000"/>
                  </a:srgbClr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36" name="Rectangle 68"/>
              <p:cNvSpPr>
                <a:spLocks noChangeArrowheads="1"/>
              </p:cNvSpPr>
              <p:nvPr/>
            </p:nvSpPr>
            <p:spPr bwMode="auto">
              <a:xfrm>
                <a:off x="4334" y="3431"/>
                <a:ext cx="3258" cy="3258"/>
              </a:xfrm>
              <a:prstGeom prst="rect">
                <a:avLst/>
              </a:prstGeom>
              <a:noFill/>
              <a:ln w="19050">
                <a:solidFill>
                  <a:srgbClr val="3366FF">
                    <a:alpha val="35001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37" name="Line 69"/>
              <p:cNvSpPr>
                <a:spLocks noChangeShapeType="1"/>
              </p:cNvSpPr>
              <p:nvPr/>
            </p:nvSpPr>
            <p:spPr bwMode="auto">
              <a:xfrm>
                <a:off x="7411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38" name="Line 70"/>
              <p:cNvSpPr>
                <a:spLocks noChangeShapeType="1"/>
              </p:cNvSpPr>
              <p:nvPr/>
            </p:nvSpPr>
            <p:spPr bwMode="auto">
              <a:xfrm>
                <a:off x="7230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39" name="Line 71"/>
              <p:cNvSpPr>
                <a:spLocks noChangeShapeType="1"/>
              </p:cNvSpPr>
              <p:nvPr/>
            </p:nvSpPr>
            <p:spPr bwMode="auto">
              <a:xfrm>
                <a:off x="7049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40" name="Line 72"/>
              <p:cNvSpPr>
                <a:spLocks noChangeShapeType="1"/>
              </p:cNvSpPr>
              <p:nvPr/>
            </p:nvSpPr>
            <p:spPr bwMode="auto">
              <a:xfrm>
                <a:off x="6868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41" name="Line 73"/>
              <p:cNvSpPr>
                <a:spLocks noChangeShapeType="1"/>
              </p:cNvSpPr>
              <p:nvPr/>
            </p:nvSpPr>
            <p:spPr bwMode="auto">
              <a:xfrm>
                <a:off x="6687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42" name="Line 74"/>
              <p:cNvSpPr>
                <a:spLocks noChangeShapeType="1"/>
              </p:cNvSpPr>
              <p:nvPr/>
            </p:nvSpPr>
            <p:spPr bwMode="auto">
              <a:xfrm>
                <a:off x="6506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43" name="Line 75"/>
              <p:cNvSpPr>
                <a:spLocks noChangeShapeType="1"/>
              </p:cNvSpPr>
              <p:nvPr/>
            </p:nvSpPr>
            <p:spPr bwMode="auto">
              <a:xfrm>
                <a:off x="6325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44" name="Line 76"/>
              <p:cNvSpPr>
                <a:spLocks noChangeShapeType="1"/>
              </p:cNvSpPr>
              <p:nvPr/>
            </p:nvSpPr>
            <p:spPr bwMode="auto">
              <a:xfrm>
                <a:off x="6144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45" name="Line 77"/>
              <p:cNvSpPr>
                <a:spLocks noChangeShapeType="1"/>
              </p:cNvSpPr>
              <p:nvPr/>
            </p:nvSpPr>
            <p:spPr bwMode="auto">
              <a:xfrm>
                <a:off x="5782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46" name="Line 78"/>
              <p:cNvSpPr>
                <a:spLocks noChangeShapeType="1"/>
              </p:cNvSpPr>
              <p:nvPr/>
            </p:nvSpPr>
            <p:spPr bwMode="auto">
              <a:xfrm>
                <a:off x="5601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47" name="Line 79"/>
              <p:cNvSpPr>
                <a:spLocks noChangeShapeType="1"/>
              </p:cNvSpPr>
              <p:nvPr/>
            </p:nvSpPr>
            <p:spPr bwMode="auto">
              <a:xfrm>
                <a:off x="5420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48" name="Line 80"/>
              <p:cNvSpPr>
                <a:spLocks noChangeShapeType="1"/>
              </p:cNvSpPr>
              <p:nvPr/>
            </p:nvSpPr>
            <p:spPr bwMode="auto">
              <a:xfrm>
                <a:off x="5239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49" name="Line 81"/>
              <p:cNvSpPr>
                <a:spLocks noChangeShapeType="1"/>
              </p:cNvSpPr>
              <p:nvPr/>
            </p:nvSpPr>
            <p:spPr bwMode="auto">
              <a:xfrm>
                <a:off x="5058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50" name="Line 82"/>
              <p:cNvSpPr>
                <a:spLocks noChangeShapeType="1"/>
              </p:cNvSpPr>
              <p:nvPr/>
            </p:nvSpPr>
            <p:spPr bwMode="auto">
              <a:xfrm>
                <a:off x="4877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51" name="Line 83"/>
              <p:cNvSpPr>
                <a:spLocks noChangeShapeType="1"/>
              </p:cNvSpPr>
              <p:nvPr/>
            </p:nvSpPr>
            <p:spPr bwMode="auto">
              <a:xfrm>
                <a:off x="4696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52" name="Line 84"/>
              <p:cNvSpPr>
                <a:spLocks noChangeShapeType="1"/>
              </p:cNvSpPr>
              <p:nvPr/>
            </p:nvSpPr>
            <p:spPr bwMode="auto">
              <a:xfrm>
                <a:off x="4515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53" name="Line 85"/>
              <p:cNvSpPr>
                <a:spLocks noChangeShapeType="1"/>
              </p:cNvSpPr>
              <p:nvPr/>
            </p:nvSpPr>
            <p:spPr bwMode="auto">
              <a:xfrm flipH="1">
                <a:off x="4334" y="3612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54" name="Line 86"/>
              <p:cNvSpPr>
                <a:spLocks noChangeShapeType="1"/>
              </p:cNvSpPr>
              <p:nvPr/>
            </p:nvSpPr>
            <p:spPr bwMode="auto">
              <a:xfrm flipH="1">
                <a:off x="4334" y="3793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55" name="Line 87"/>
              <p:cNvSpPr>
                <a:spLocks noChangeShapeType="1"/>
              </p:cNvSpPr>
              <p:nvPr/>
            </p:nvSpPr>
            <p:spPr bwMode="auto">
              <a:xfrm flipH="1">
                <a:off x="4334" y="3974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56" name="Line 88"/>
              <p:cNvSpPr>
                <a:spLocks noChangeShapeType="1"/>
              </p:cNvSpPr>
              <p:nvPr/>
            </p:nvSpPr>
            <p:spPr bwMode="auto">
              <a:xfrm flipH="1">
                <a:off x="4334" y="4155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57" name="Line 89"/>
              <p:cNvSpPr>
                <a:spLocks noChangeShapeType="1"/>
              </p:cNvSpPr>
              <p:nvPr/>
            </p:nvSpPr>
            <p:spPr bwMode="auto">
              <a:xfrm flipH="1">
                <a:off x="4334" y="4336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58" name="Line 90"/>
              <p:cNvSpPr>
                <a:spLocks noChangeShapeType="1"/>
              </p:cNvSpPr>
              <p:nvPr/>
            </p:nvSpPr>
            <p:spPr bwMode="auto">
              <a:xfrm flipH="1">
                <a:off x="4334" y="4517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59" name="Line 91"/>
              <p:cNvSpPr>
                <a:spLocks noChangeShapeType="1"/>
              </p:cNvSpPr>
              <p:nvPr/>
            </p:nvSpPr>
            <p:spPr bwMode="auto">
              <a:xfrm flipH="1">
                <a:off x="4334" y="4698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60" name="Line 92"/>
              <p:cNvSpPr>
                <a:spLocks noChangeShapeType="1"/>
              </p:cNvSpPr>
              <p:nvPr/>
            </p:nvSpPr>
            <p:spPr bwMode="auto">
              <a:xfrm flipH="1">
                <a:off x="4334" y="4879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61" name="Line 93"/>
              <p:cNvSpPr>
                <a:spLocks noChangeShapeType="1"/>
              </p:cNvSpPr>
              <p:nvPr/>
            </p:nvSpPr>
            <p:spPr bwMode="auto">
              <a:xfrm flipH="1">
                <a:off x="4334" y="5241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62" name="Line 94"/>
              <p:cNvSpPr>
                <a:spLocks noChangeShapeType="1"/>
              </p:cNvSpPr>
              <p:nvPr/>
            </p:nvSpPr>
            <p:spPr bwMode="auto">
              <a:xfrm flipH="1">
                <a:off x="4334" y="5422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63" name="Line 95"/>
              <p:cNvSpPr>
                <a:spLocks noChangeShapeType="1"/>
              </p:cNvSpPr>
              <p:nvPr/>
            </p:nvSpPr>
            <p:spPr bwMode="auto">
              <a:xfrm flipH="1">
                <a:off x="4334" y="5603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64" name="Line 96"/>
              <p:cNvSpPr>
                <a:spLocks noChangeShapeType="1"/>
              </p:cNvSpPr>
              <p:nvPr/>
            </p:nvSpPr>
            <p:spPr bwMode="auto">
              <a:xfrm flipH="1">
                <a:off x="4334" y="5784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65" name="Line 97"/>
              <p:cNvSpPr>
                <a:spLocks noChangeShapeType="1"/>
              </p:cNvSpPr>
              <p:nvPr/>
            </p:nvSpPr>
            <p:spPr bwMode="auto">
              <a:xfrm flipH="1">
                <a:off x="4334" y="5965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66" name="Line 98"/>
              <p:cNvSpPr>
                <a:spLocks noChangeShapeType="1"/>
              </p:cNvSpPr>
              <p:nvPr/>
            </p:nvSpPr>
            <p:spPr bwMode="auto">
              <a:xfrm flipH="1">
                <a:off x="4334" y="6146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67" name="Line 99"/>
              <p:cNvSpPr>
                <a:spLocks noChangeShapeType="1"/>
              </p:cNvSpPr>
              <p:nvPr/>
            </p:nvSpPr>
            <p:spPr bwMode="auto">
              <a:xfrm flipH="1">
                <a:off x="4334" y="6327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7268" name="Line 100"/>
              <p:cNvSpPr>
                <a:spLocks noChangeShapeType="1"/>
              </p:cNvSpPr>
              <p:nvPr/>
            </p:nvSpPr>
            <p:spPr bwMode="auto">
              <a:xfrm flipH="1">
                <a:off x="4334" y="6508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269" name="Text Box 101"/>
            <p:cNvSpPr txBox="1">
              <a:spLocks noChangeArrowheads="1"/>
            </p:cNvSpPr>
            <p:nvPr/>
          </p:nvSpPr>
          <p:spPr bwMode="auto">
            <a:xfrm>
              <a:off x="7634" y="7162"/>
              <a:ext cx="543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1300" b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س</a:t>
              </a:r>
              <a:endParaRPr lang="en-US" alt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7270" name="Text Box 102"/>
            <p:cNvSpPr txBox="1">
              <a:spLocks noChangeArrowheads="1"/>
            </p:cNvSpPr>
            <p:nvPr/>
          </p:nvSpPr>
          <p:spPr bwMode="auto">
            <a:xfrm>
              <a:off x="5838" y="5422"/>
              <a:ext cx="543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1300" b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ص</a:t>
              </a:r>
              <a:endParaRPr lang="en-US" altLang="ar-SA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7271" name="Line 103"/>
          <p:cNvSpPr>
            <a:spLocks noChangeShapeType="1"/>
          </p:cNvSpPr>
          <p:nvPr/>
        </p:nvSpPr>
        <p:spPr bwMode="auto">
          <a:xfrm flipH="1" flipV="1">
            <a:off x="274638" y="3449638"/>
            <a:ext cx="30956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7272" name="Line 104"/>
          <p:cNvSpPr>
            <a:spLocks noChangeShapeType="1"/>
          </p:cNvSpPr>
          <p:nvPr/>
        </p:nvSpPr>
        <p:spPr bwMode="auto">
          <a:xfrm flipH="1">
            <a:off x="1979613" y="4329113"/>
            <a:ext cx="719137" cy="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7273" name="Line 105"/>
          <p:cNvSpPr>
            <a:spLocks noChangeShapeType="1"/>
          </p:cNvSpPr>
          <p:nvPr/>
        </p:nvSpPr>
        <p:spPr bwMode="auto">
          <a:xfrm flipV="1">
            <a:off x="1993900" y="3609975"/>
            <a:ext cx="0" cy="719138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7274" name="AutoShape 106"/>
          <p:cNvSpPr>
            <a:spLocks noChangeArrowheads="1"/>
          </p:cNvSpPr>
          <p:nvPr/>
        </p:nvSpPr>
        <p:spPr bwMode="auto">
          <a:xfrm>
            <a:off x="647700" y="3543300"/>
            <a:ext cx="828675" cy="461963"/>
          </a:xfrm>
          <a:prstGeom prst="wedgeRoundRectCallout">
            <a:avLst>
              <a:gd name="adj1" fmla="val 106324"/>
              <a:gd name="adj2" fmla="val 3281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سالب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7275" name="AutoShape 107"/>
          <p:cNvSpPr>
            <a:spLocks noChangeArrowheads="1"/>
          </p:cNvSpPr>
          <p:nvPr/>
        </p:nvSpPr>
        <p:spPr bwMode="auto">
          <a:xfrm>
            <a:off x="1751013" y="4724400"/>
            <a:ext cx="828675" cy="396875"/>
          </a:xfrm>
          <a:prstGeom prst="wedgeRoundRectCallout">
            <a:avLst>
              <a:gd name="adj1" fmla="val 22991"/>
              <a:gd name="adj2" fmla="val -14080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موجب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7276" name="Text Box 108"/>
          <p:cNvSpPr txBox="1">
            <a:spLocks noChangeArrowheads="1"/>
          </p:cNvSpPr>
          <p:nvPr/>
        </p:nvSpPr>
        <p:spPr bwMode="auto">
          <a:xfrm>
            <a:off x="763588" y="5481638"/>
            <a:ext cx="21224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المستقيم مائل لأسفل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aphicFrame>
        <p:nvGraphicFramePr>
          <p:cNvPr id="7311" name="Group 143"/>
          <p:cNvGraphicFramePr>
            <a:graphicFrameLocks noGrp="1"/>
          </p:cNvGraphicFramePr>
          <p:nvPr/>
        </p:nvGraphicFramePr>
        <p:xfrm>
          <a:off x="3600450" y="1808163"/>
          <a:ext cx="1800225" cy="3313114"/>
        </p:xfrm>
        <a:graphic>
          <a:graphicData uri="http://schemas.openxmlformats.org/drawingml/2006/table">
            <a:tbl>
              <a:tblPr rtl="1"/>
              <a:tblGrid>
                <a:gridCol w="900112"/>
                <a:gridCol w="900113"/>
              </a:tblGrid>
              <a:tr h="66198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حركة التغير</a:t>
                      </a:r>
                      <a:endParaRPr kumimoji="0" lang="en-US" altLang="ar-SA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63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3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303" name="Text Box 135"/>
          <p:cNvSpPr txBox="1">
            <a:spLocks noChangeArrowheads="1"/>
          </p:cNvSpPr>
          <p:nvPr/>
        </p:nvSpPr>
        <p:spPr bwMode="auto">
          <a:xfrm>
            <a:off x="4521200" y="2600325"/>
            <a:ext cx="828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فوق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7304" name="Text Box 136"/>
          <p:cNvSpPr txBox="1">
            <a:spLocks noChangeArrowheads="1"/>
          </p:cNvSpPr>
          <p:nvPr/>
        </p:nvSpPr>
        <p:spPr bwMode="auto">
          <a:xfrm>
            <a:off x="3613150" y="2600325"/>
            <a:ext cx="828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موجب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7305" name="Text Box 137"/>
          <p:cNvSpPr txBox="1">
            <a:spLocks noChangeArrowheads="1"/>
          </p:cNvSpPr>
          <p:nvPr/>
        </p:nvSpPr>
        <p:spPr bwMode="auto">
          <a:xfrm>
            <a:off x="4521200" y="3262313"/>
            <a:ext cx="828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يمين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7306" name="Text Box 138"/>
          <p:cNvSpPr txBox="1">
            <a:spLocks noChangeArrowheads="1"/>
          </p:cNvSpPr>
          <p:nvPr/>
        </p:nvSpPr>
        <p:spPr bwMode="auto">
          <a:xfrm>
            <a:off x="3613150" y="3262313"/>
            <a:ext cx="828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موجب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7307" name="Text Box 139"/>
          <p:cNvSpPr txBox="1">
            <a:spLocks noChangeArrowheads="1"/>
          </p:cNvSpPr>
          <p:nvPr/>
        </p:nvSpPr>
        <p:spPr bwMode="auto">
          <a:xfrm>
            <a:off x="4521200" y="3903663"/>
            <a:ext cx="828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تحت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7308" name="Text Box 140"/>
          <p:cNvSpPr txBox="1">
            <a:spLocks noChangeArrowheads="1"/>
          </p:cNvSpPr>
          <p:nvPr/>
        </p:nvSpPr>
        <p:spPr bwMode="auto">
          <a:xfrm>
            <a:off x="3613150" y="3903663"/>
            <a:ext cx="828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سالب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7309" name="Text Box 141"/>
          <p:cNvSpPr txBox="1">
            <a:spLocks noChangeArrowheads="1"/>
          </p:cNvSpPr>
          <p:nvPr/>
        </p:nvSpPr>
        <p:spPr bwMode="auto">
          <a:xfrm>
            <a:off x="4521200" y="4565650"/>
            <a:ext cx="828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يسار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7310" name="Text Box 142"/>
          <p:cNvSpPr txBox="1">
            <a:spLocks noChangeArrowheads="1"/>
          </p:cNvSpPr>
          <p:nvPr/>
        </p:nvSpPr>
        <p:spPr bwMode="auto">
          <a:xfrm>
            <a:off x="3613150" y="4565650"/>
            <a:ext cx="828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سالب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6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7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7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72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7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7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48" dur="2000" fill="hold"/>
                                        <p:tgtEl>
                                          <p:spTgt spid="7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800" decel="100000"/>
                                        <p:tgtEl>
                                          <p:spTgt spid="7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72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7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7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7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 decel="100000"/>
                                        <p:tgtEl>
                                          <p:spTgt spid="7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92" dur="2000" fill="hold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800" decel="100000"/>
                                        <p:tgtEl>
                                          <p:spTgt spid="7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7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7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7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1000"/>
                                        <p:tgtEl>
                                          <p:spTgt spid="7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800" decel="100000"/>
                                        <p:tgtEl>
                                          <p:spTgt spid="7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7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7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7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7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800" decel="100000"/>
                                        <p:tgtEl>
                                          <p:spTgt spid="7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72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7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7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800" decel="100000"/>
                                        <p:tgtEl>
                                          <p:spTgt spid="73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800" decel="100000" fill="hold"/>
                                        <p:tgtEl>
                                          <p:spTgt spid="73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800" decel="100000" fill="hold"/>
                                        <p:tgtEl>
                                          <p:spTgt spid="7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800" decel="100000" fill="hold"/>
                                        <p:tgtEl>
                                          <p:spTgt spid="7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800" decel="100000"/>
                                        <p:tgtEl>
                                          <p:spTgt spid="73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800" decel="100000" fill="hold"/>
                                        <p:tgtEl>
                                          <p:spTgt spid="73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800" decel="100000" fill="hold"/>
                                        <p:tgtEl>
                                          <p:spTgt spid="7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800" decel="100000" fill="hold"/>
                                        <p:tgtEl>
                                          <p:spTgt spid="7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800" decel="100000"/>
                                        <p:tgtEl>
                                          <p:spTgt spid="73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800" decel="100000" fill="hold"/>
                                        <p:tgtEl>
                                          <p:spTgt spid="73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800" decel="100000" fill="hold"/>
                                        <p:tgtEl>
                                          <p:spTgt spid="7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800" decel="100000" fill="hold"/>
                                        <p:tgtEl>
                                          <p:spTgt spid="7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800" decel="100000"/>
                                        <p:tgtEl>
                                          <p:spTgt spid="73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800" decel="100000" fill="hold"/>
                                        <p:tgtEl>
                                          <p:spTgt spid="73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800" decel="100000" fill="hold"/>
                                        <p:tgtEl>
                                          <p:spTgt spid="7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800" decel="100000" fill="hold"/>
                                        <p:tgtEl>
                                          <p:spTgt spid="7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800" decel="100000"/>
                                        <p:tgtEl>
                                          <p:spTgt spid="7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800" decel="100000" fill="hold"/>
                                        <p:tgtEl>
                                          <p:spTgt spid="73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800" decel="100000" fill="hold"/>
                                        <p:tgtEl>
                                          <p:spTgt spid="7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800" decel="100000" fill="hold"/>
                                        <p:tgtEl>
                                          <p:spTgt spid="7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800" decel="100000"/>
                                        <p:tgtEl>
                                          <p:spTgt spid="7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800" decel="100000" fill="hold"/>
                                        <p:tgtEl>
                                          <p:spTgt spid="73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800" decel="100000" fill="hold"/>
                                        <p:tgtEl>
                                          <p:spTgt spid="7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800" decel="100000" fill="hold"/>
                                        <p:tgtEl>
                                          <p:spTgt spid="7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 nodeType="clickPar">
                      <p:stCondLst>
                        <p:cond delay="indefinite"/>
                      </p:stCondLst>
                      <p:childTnLst>
                        <p:par>
                          <p:cTn id="1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800" decel="100000"/>
                                        <p:tgtEl>
                                          <p:spTgt spid="73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800" decel="100000" fill="hold"/>
                                        <p:tgtEl>
                                          <p:spTgt spid="73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800" decel="100000" fill="hold"/>
                                        <p:tgtEl>
                                          <p:spTgt spid="7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800" decel="100000" fill="hold"/>
                                        <p:tgtEl>
                                          <p:spTgt spid="7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 nodeType="clickPar">
                      <p:stCondLst>
                        <p:cond delay="indefinite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800" decel="100000"/>
                                        <p:tgtEl>
                                          <p:spTgt spid="7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800" decel="100000" fill="hold"/>
                                        <p:tgtEl>
                                          <p:spTgt spid="73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800" decel="100000" fill="hold"/>
                                        <p:tgtEl>
                                          <p:spTgt spid="7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800" decel="100000" fill="hold"/>
                                        <p:tgtEl>
                                          <p:spTgt spid="7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800" decel="100000"/>
                                        <p:tgtEl>
                                          <p:spTgt spid="73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800" decel="100000" fill="hold"/>
                                        <p:tgtEl>
                                          <p:spTgt spid="73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800" decel="100000" fill="hold"/>
                                        <p:tgtEl>
                                          <p:spTgt spid="7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800" decel="100000" fill="hold"/>
                                        <p:tgtEl>
                                          <p:spTgt spid="7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/>
      <p:bldP spid="7220" grpId="0" animBg="1"/>
      <p:bldP spid="7221" grpId="0" animBg="1"/>
      <p:bldP spid="7221" grpId="1" animBg="1"/>
      <p:bldP spid="7225" grpId="0" animBg="1"/>
      <p:bldP spid="7226" grpId="0" animBg="1"/>
      <p:bldP spid="7227" grpId="0" animBg="1"/>
      <p:bldP spid="7228" grpId="0" animBg="1"/>
      <p:bldP spid="7271" grpId="0" animBg="1"/>
      <p:bldP spid="7271" grpId="1" animBg="1"/>
      <p:bldP spid="7272" grpId="0" animBg="1"/>
      <p:bldP spid="7273" grpId="0" animBg="1"/>
      <p:bldP spid="7274" grpId="0" animBg="1"/>
      <p:bldP spid="7275" grpId="0" animBg="1"/>
      <p:bldP spid="7276" grpId="0"/>
      <p:bldP spid="7303" grpId="0"/>
      <p:bldP spid="7304" grpId="0"/>
      <p:bldP spid="7305" grpId="0"/>
      <p:bldP spid="7306" grpId="0"/>
      <p:bldP spid="7307" grpId="0"/>
      <p:bldP spid="7308" grpId="0"/>
      <p:bldP spid="7309" grpId="0"/>
      <p:bldP spid="73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 descr="http://www.4esh.com/eshraf/wp-content/uploads/2011/12/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5292080" y="6237312"/>
            <a:ext cx="3851920" cy="5040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88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66688"/>
            <a:ext cx="1924050" cy="38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795963" y="981075"/>
            <a:ext cx="3132137" cy="720725"/>
          </a:xfrm>
          <a:prstGeom prst="octagon">
            <a:avLst>
              <a:gd name="adj" fmla="val 15639"/>
            </a:avLst>
          </a:prstGeom>
          <a:gradFill rotWithShape="1">
            <a:gsLst>
              <a:gs pos="0">
                <a:srgbClr val="A8CDF6"/>
              </a:gs>
              <a:gs pos="100000">
                <a:srgbClr val="FF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ميل سقف الغرفة المجاورة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429000"/>
            <a:ext cx="1914525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323" name="Group 11"/>
          <p:cNvGrpSpPr>
            <a:grpSpLocks/>
          </p:cNvGrpSpPr>
          <p:nvPr/>
        </p:nvGrpSpPr>
        <p:grpSpPr bwMode="auto">
          <a:xfrm>
            <a:off x="7223125" y="4510088"/>
            <a:ext cx="935038" cy="757237"/>
            <a:chOff x="5012" y="2886"/>
            <a:chExt cx="589" cy="477"/>
          </a:xfrm>
        </p:grpSpPr>
        <p:sp>
          <p:nvSpPr>
            <p:cNvPr id="13324" name="Text Box 12"/>
            <p:cNvSpPr txBox="1">
              <a:spLocks noChangeArrowheads="1"/>
            </p:cNvSpPr>
            <p:nvPr/>
          </p:nvSpPr>
          <p:spPr bwMode="auto">
            <a:xfrm>
              <a:off x="5375" y="2976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3325" name="Group 13"/>
            <p:cNvGrpSpPr>
              <a:grpSpLocks/>
            </p:cNvGrpSpPr>
            <p:nvPr/>
          </p:nvGrpSpPr>
          <p:grpSpPr bwMode="auto">
            <a:xfrm>
              <a:off x="5012" y="2886"/>
              <a:ext cx="328" cy="477"/>
              <a:chOff x="3923" y="3248"/>
              <a:chExt cx="817" cy="477"/>
            </a:xfrm>
          </p:grpSpPr>
          <p:sp>
            <p:nvSpPr>
              <p:cNvPr id="13326" name="Text Box 14"/>
              <p:cNvSpPr txBox="1">
                <a:spLocks noChangeArrowheads="1"/>
              </p:cNvSpPr>
              <p:nvPr/>
            </p:nvSpPr>
            <p:spPr bwMode="auto">
              <a:xfrm>
                <a:off x="3923" y="3248"/>
                <a:ext cx="7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327" name="Line 15"/>
              <p:cNvSpPr>
                <a:spLocks noChangeShapeType="1"/>
              </p:cNvSpPr>
              <p:nvPr/>
            </p:nvSpPr>
            <p:spPr bwMode="auto">
              <a:xfrm flipH="1">
                <a:off x="3923" y="3475"/>
                <a:ext cx="8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328" name="Text Box 16"/>
              <p:cNvSpPr txBox="1">
                <a:spLocks noChangeArrowheads="1"/>
              </p:cNvSpPr>
              <p:nvPr/>
            </p:nvSpPr>
            <p:spPr bwMode="auto">
              <a:xfrm>
                <a:off x="3923" y="3475"/>
                <a:ext cx="7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15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3339" name="Group 27"/>
          <p:cNvGrpSpPr>
            <a:grpSpLocks/>
          </p:cNvGrpSpPr>
          <p:nvPr/>
        </p:nvGrpSpPr>
        <p:grpSpPr bwMode="auto">
          <a:xfrm>
            <a:off x="6480175" y="4510088"/>
            <a:ext cx="690563" cy="742950"/>
            <a:chOff x="3016" y="2886"/>
            <a:chExt cx="435" cy="468"/>
          </a:xfrm>
        </p:grpSpPr>
        <p:sp>
          <p:nvSpPr>
            <p:cNvPr id="13340" name="Text Box 28"/>
            <p:cNvSpPr txBox="1">
              <a:spLocks noChangeArrowheads="1"/>
            </p:cNvSpPr>
            <p:nvPr/>
          </p:nvSpPr>
          <p:spPr bwMode="auto">
            <a:xfrm>
              <a:off x="3225" y="2976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3341" name="Group 29"/>
            <p:cNvGrpSpPr>
              <a:grpSpLocks/>
            </p:cNvGrpSpPr>
            <p:nvPr/>
          </p:nvGrpSpPr>
          <p:grpSpPr bwMode="auto">
            <a:xfrm>
              <a:off x="3016" y="2886"/>
              <a:ext cx="213" cy="468"/>
              <a:chOff x="2962" y="2886"/>
              <a:chExt cx="213" cy="468"/>
            </a:xfrm>
          </p:grpSpPr>
          <p:sp>
            <p:nvSpPr>
              <p:cNvPr id="13342" name="Text Box 30"/>
              <p:cNvSpPr txBox="1">
                <a:spLocks noChangeArrowheads="1"/>
              </p:cNvSpPr>
              <p:nvPr/>
            </p:nvSpPr>
            <p:spPr bwMode="auto">
              <a:xfrm>
                <a:off x="2962" y="2886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1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343" name="Line 31"/>
              <p:cNvSpPr>
                <a:spLocks noChangeShapeType="1"/>
              </p:cNvSpPr>
              <p:nvPr/>
            </p:nvSpPr>
            <p:spPr bwMode="auto">
              <a:xfrm flipH="1">
                <a:off x="2991" y="3113"/>
                <a:ext cx="1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344" name="Text Box 32"/>
              <p:cNvSpPr txBox="1">
                <a:spLocks noChangeArrowheads="1"/>
              </p:cNvSpPr>
              <p:nvPr/>
            </p:nvSpPr>
            <p:spPr bwMode="auto">
              <a:xfrm>
                <a:off x="2962" y="3104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5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3345" name="Text Box 33"/>
          <p:cNvSpPr txBox="1">
            <a:spLocks noChangeArrowheads="1"/>
          </p:cNvSpPr>
          <p:nvPr/>
        </p:nvSpPr>
        <p:spPr bwMode="auto">
          <a:xfrm>
            <a:off x="7343775" y="2098675"/>
            <a:ext cx="1547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 الرأسي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3346" name="Text Box 34"/>
          <p:cNvSpPr txBox="1">
            <a:spLocks noChangeArrowheads="1"/>
          </p:cNvSpPr>
          <p:nvPr/>
        </p:nvSpPr>
        <p:spPr bwMode="auto">
          <a:xfrm>
            <a:off x="7021513" y="2098675"/>
            <a:ext cx="5032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3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3347" name="Text Box 35"/>
          <p:cNvSpPr txBox="1">
            <a:spLocks noChangeArrowheads="1"/>
          </p:cNvSpPr>
          <p:nvPr/>
        </p:nvSpPr>
        <p:spPr bwMode="auto">
          <a:xfrm>
            <a:off x="7343775" y="2744788"/>
            <a:ext cx="1547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 الأفقي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3348" name="Text Box 36"/>
          <p:cNvSpPr txBox="1">
            <a:spLocks noChangeArrowheads="1"/>
          </p:cNvSpPr>
          <p:nvPr/>
        </p:nvSpPr>
        <p:spPr bwMode="auto">
          <a:xfrm>
            <a:off x="7056438" y="2744788"/>
            <a:ext cx="5032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15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3349" name="AutoShape 37"/>
          <p:cNvSpPr>
            <a:spLocks noChangeArrowheads="1"/>
          </p:cNvSpPr>
          <p:nvPr/>
        </p:nvSpPr>
        <p:spPr bwMode="auto">
          <a:xfrm>
            <a:off x="188888" y="621184"/>
            <a:ext cx="1260227" cy="863600"/>
          </a:xfrm>
          <a:prstGeom prst="wedgeRoundRectCallout">
            <a:avLst>
              <a:gd name="adj1" fmla="val 94255"/>
              <a:gd name="adj2" fmla="val 79963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dirty="0" smtClean="0">
                <a:solidFill>
                  <a:srgbClr val="000000"/>
                </a:solidFill>
              </a:rPr>
              <a:t>التغير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dirty="0" smtClean="0">
                <a:solidFill>
                  <a:srgbClr val="000000"/>
                </a:solidFill>
              </a:rPr>
              <a:t>الرأسي</a:t>
            </a:r>
            <a:endParaRPr lang="en-US" altLang="ar-SA" sz="2000" b="1" dirty="0" smtClean="0">
              <a:solidFill>
                <a:srgbClr val="000000"/>
              </a:solidFill>
            </a:endParaRPr>
          </a:p>
        </p:txBody>
      </p:sp>
      <p:pic>
        <p:nvPicPr>
          <p:cNvPr id="13351" name="Picture 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160463"/>
            <a:ext cx="2987675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50" name="AutoShape 38"/>
          <p:cNvSpPr>
            <a:spLocks noChangeArrowheads="1"/>
          </p:cNvSpPr>
          <p:nvPr/>
        </p:nvSpPr>
        <p:spPr bwMode="auto">
          <a:xfrm>
            <a:off x="2662238" y="2420938"/>
            <a:ext cx="828675" cy="863600"/>
          </a:xfrm>
          <a:prstGeom prst="wedgeRoundRectCallout">
            <a:avLst>
              <a:gd name="adj1" fmla="val 46745"/>
              <a:gd name="adj2" fmla="val -7775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الأفقي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pic>
        <p:nvPicPr>
          <p:cNvPr id="13352" name="Picture 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15888"/>
            <a:ext cx="21637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53" name="AutoShape 41"/>
          <p:cNvSpPr>
            <a:spLocks noChangeArrowheads="1"/>
          </p:cNvSpPr>
          <p:nvPr/>
        </p:nvSpPr>
        <p:spPr bwMode="auto">
          <a:xfrm flipH="1">
            <a:off x="4897438" y="4616450"/>
            <a:ext cx="1150937" cy="46831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ar-SA" smtClean="0">
              <a:solidFill>
                <a:srgbClr val="FF0000"/>
              </a:solidFill>
            </a:endParaRPr>
          </a:p>
        </p:txBody>
      </p:sp>
      <p:grpSp>
        <p:nvGrpSpPr>
          <p:cNvPr id="13354" name="Group 42"/>
          <p:cNvGrpSpPr>
            <a:grpSpLocks/>
          </p:cNvGrpSpPr>
          <p:nvPr/>
        </p:nvGrpSpPr>
        <p:grpSpPr bwMode="auto">
          <a:xfrm>
            <a:off x="3995738" y="4508500"/>
            <a:ext cx="690562" cy="742950"/>
            <a:chOff x="3016" y="2886"/>
            <a:chExt cx="435" cy="468"/>
          </a:xfrm>
        </p:grpSpPr>
        <p:sp>
          <p:nvSpPr>
            <p:cNvPr id="13355" name="Text Box 43"/>
            <p:cNvSpPr txBox="1">
              <a:spLocks noChangeArrowheads="1"/>
            </p:cNvSpPr>
            <p:nvPr/>
          </p:nvSpPr>
          <p:spPr bwMode="auto">
            <a:xfrm>
              <a:off x="3225" y="2976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ــ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3356" name="Group 44"/>
            <p:cNvGrpSpPr>
              <a:grpSpLocks/>
            </p:cNvGrpSpPr>
            <p:nvPr/>
          </p:nvGrpSpPr>
          <p:grpSpPr bwMode="auto">
            <a:xfrm>
              <a:off x="3016" y="2886"/>
              <a:ext cx="213" cy="468"/>
              <a:chOff x="2962" y="2886"/>
              <a:chExt cx="213" cy="468"/>
            </a:xfrm>
          </p:grpSpPr>
          <p:sp>
            <p:nvSpPr>
              <p:cNvPr id="13357" name="Text Box 45"/>
              <p:cNvSpPr txBox="1">
                <a:spLocks noChangeArrowheads="1"/>
              </p:cNvSpPr>
              <p:nvPr/>
            </p:nvSpPr>
            <p:spPr bwMode="auto">
              <a:xfrm>
                <a:off x="2962" y="2886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1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358" name="Line 46"/>
              <p:cNvSpPr>
                <a:spLocks noChangeShapeType="1"/>
              </p:cNvSpPr>
              <p:nvPr/>
            </p:nvSpPr>
            <p:spPr bwMode="auto">
              <a:xfrm flipH="1">
                <a:off x="2991" y="3113"/>
                <a:ext cx="1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359" name="Text Box 47"/>
              <p:cNvSpPr txBox="1">
                <a:spLocks noChangeArrowheads="1"/>
              </p:cNvSpPr>
              <p:nvPr/>
            </p:nvSpPr>
            <p:spPr bwMode="auto">
              <a:xfrm>
                <a:off x="2962" y="3104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5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3360" name="Line 48"/>
          <p:cNvSpPr>
            <a:spLocks noChangeShapeType="1"/>
          </p:cNvSpPr>
          <p:nvPr/>
        </p:nvSpPr>
        <p:spPr bwMode="auto">
          <a:xfrm>
            <a:off x="2519363" y="1557338"/>
            <a:ext cx="0" cy="466725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13361" name="AutoShape 49"/>
          <p:cNvSpPr>
            <a:spLocks noChangeArrowheads="1"/>
          </p:cNvSpPr>
          <p:nvPr/>
        </p:nvSpPr>
        <p:spPr bwMode="auto">
          <a:xfrm>
            <a:off x="647700" y="2060575"/>
            <a:ext cx="828675" cy="431800"/>
          </a:xfrm>
          <a:prstGeom prst="wedgeRoundRectCallout">
            <a:avLst>
              <a:gd name="adj1" fmla="val 173944"/>
              <a:gd name="adj2" fmla="val -122426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سالب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2843808" y="621184"/>
            <a:ext cx="2790465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200" b="1" dirty="0" smtClean="0"/>
              <a:t>سؤال 1 صـ 118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352444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3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3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3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3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3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3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13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10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1000"/>
                                        <p:tgtEl>
                                          <p:spTgt spid="13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133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133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13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13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13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45" grpId="0"/>
      <p:bldP spid="13346" grpId="0"/>
      <p:bldP spid="13347" grpId="0"/>
      <p:bldP spid="13348" grpId="0"/>
      <p:bldP spid="13349" grpId="0" animBg="1"/>
      <p:bldP spid="13350" grpId="0" animBg="1"/>
      <p:bldP spid="13353" grpId="0" animBg="1"/>
      <p:bldP spid="13360" grpId="0" animBg="1"/>
      <p:bldP spid="1336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66688"/>
            <a:ext cx="1924050" cy="38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5" name="AutoShape 3"/>
          <p:cNvSpPr>
            <a:spLocks noChangeArrowheads="1"/>
          </p:cNvSpPr>
          <p:nvPr/>
        </p:nvSpPr>
        <p:spPr bwMode="auto">
          <a:xfrm>
            <a:off x="5148263" y="981075"/>
            <a:ext cx="3779837" cy="971550"/>
          </a:xfrm>
          <a:prstGeom prst="octagon">
            <a:avLst>
              <a:gd name="adj" fmla="val 15639"/>
            </a:avLst>
          </a:prstGeom>
          <a:gradFill rotWithShape="1">
            <a:gsLst>
              <a:gs pos="0">
                <a:srgbClr val="A8CDF6"/>
              </a:gs>
              <a:gs pos="100000">
                <a:srgbClr val="FF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ميل طريق التزلج الذي ينحدر بمقدار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15 قدما لكل تغير أفقي مقداره 24 قدما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967163"/>
            <a:ext cx="1914525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467" name="Group 35"/>
          <p:cNvGrpSpPr>
            <a:grpSpLocks/>
          </p:cNvGrpSpPr>
          <p:nvPr/>
        </p:nvGrpSpPr>
        <p:grpSpPr bwMode="auto">
          <a:xfrm>
            <a:off x="7019925" y="5048250"/>
            <a:ext cx="1138238" cy="757238"/>
            <a:chOff x="4422" y="3180"/>
            <a:chExt cx="717" cy="477"/>
          </a:xfrm>
        </p:grpSpPr>
        <p:sp>
          <p:nvSpPr>
            <p:cNvPr id="18438" name="Text Box 6"/>
            <p:cNvSpPr txBox="1">
              <a:spLocks noChangeArrowheads="1"/>
            </p:cNvSpPr>
            <p:nvPr/>
          </p:nvSpPr>
          <p:spPr bwMode="auto">
            <a:xfrm>
              <a:off x="4913" y="3270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8439" name="Group 7"/>
            <p:cNvGrpSpPr>
              <a:grpSpLocks/>
            </p:cNvGrpSpPr>
            <p:nvPr/>
          </p:nvGrpSpPr>
          <p:grpSpPr bwMode="auto">
            <a:xfrm>
              <a:off x="4422" y="3180"/>
              <a:ext cx="456" cy="477"/>
              <a:chOff x="3923" y="3248"/>
              <a:chExt cx="817" cy="477"/>
            </a:xfrm>
          </p:grpSpPr>
          <p:sp>
            <p:nvSpPr>
              <p:cNvPr id="18440" name="Text Box 8"/>
              <p:cNvSpPr txBox="1">
                <a:spLocks noChangeArrowheads="1"/>
              </p:cNvSpPr>
              <p:nvPr/>
            </p:nvSpPr>
            <p:spPr bwMode="auto">
              <a:xfrm>
                <a:off x="3923" y="3248"/>
                <a:ext cx="7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4.5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441" name="Line 9"/>
              <p:cNvSpPr>
                <a:spLocks noChangeShapeType="1"/>
              </p:cNvSpPr>
              <p:nvPr/>
            </p:nvSpPr>
            <p:spPr bwMode="auto">
              <a:xfrm flipH="1">
                <a:off x="3923" y="3475"/>
                <a:ext cx="8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442" name="Text Box 10"/>
              <p:cNvSpPr txBox="1">
                <a:spLocks noChangeArrowheads="1"/>
              </p:cNvSpPr>
              <p:nvPr/>
            </p:nvSpPr>
            <p:spPr bwMode="auto">
              <a:xfrm>
                <a:off x="3923" y="3475"/>
                <a:ext cx="7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7.2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8443" name="Group 11"/>
          <p:cNvGrpSpPr>
            <a:grpSpLocks/>
          </p:cNvGrpSpPr>
          <p:nvPr/>
        </p:nvGrpSpPr>
        <p:grpSpPr bwMode="auto">
          <a:xfrm>
            <a:off x="6300788" y="5048250"/>
            <a:ext cx="690562" cy="742950"/>
            <a:chOff x="3016" y="2886"/>
            <a:chExt cx="435" cy="468"/>
          </a:xfrm>
        </p:grpSpPr>
        <p:sp>
          <p:nvSpPr>
            <p:cNvPr id="18444" name="Text Box 12"/>
            <p:cNvSpPr txBox="1">
              <a:spLocks noChangeArrowheads="1"/>
            </p:cNvSpPr>
            <p:nvPr/>
          </p:nvSpPr>
          <p:spPr bwMode="auto">
            <a:xfrm>
              <a:off x="3225" y="2976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8445" name="Group 13"/>
            <p:cNvGrpSpPr>
              <a:grpSpLocks/>
            </p:cNvGrpSpPr>
            <p:nvPr/>
          </p:nvGrpSpPr>
          <p:grpSpPr bwMode="auto">
            <a:xfrm>
              <a:off x="3016" y="2886"/>
              <a:ext cx="213" cy="468"/>
              <a:chOff x="2962" y="2886"/>
              <a:chExt cx="213" cy="468"/>
            </a:xfrm>
          </p:grpSpPr>
          <p:sp>
            <p:nvSpPr>
              <p:cNvPr id="18446" name="Text Box 14"/>
              <p:cNvSpPr txBox="1">
                <a:spLocks noChangeArrowheads="1"/>
              </p:cNvSpPr>
              <p:nvPr/>
            </p:nvSpPr>
            <p:spPr bwMode="auto">
              <a:xfrm>
                <a:off x="2962" y="2886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5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447" name="Line 15"/>
              <p:cNvSpPr>
                <a:spLocks noChangeShapeType="1"/>
              </p:cNvSpPr>
              <p:nvPr/>
            </p:nvSpPr>
            <p:spPr bwMode="auto">
              <a:xfrm flipH="1">
                <a:off x="2991" y="3113"/>
                <a:ext cx="1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448" name="Text Box 16"/>
              <p:cNvSpPr txBox="1">
                <a:spLocks noChangeArrowheads="1"/>
              </p:cNvSpPr>
              <p:nvPr/>
            </p:nvSpPr>
            <p:spPr bwMode="auto">
              <a:xfrm>
                <a:off x="2962" y="3104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8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8449" name="Text Box 17"/>
          <p:cNvSpPr txBox="1">
            <a:spLocks noChangeArrowheads="1"/>
          </p:cNvSpPr>
          <p:nvPr/>
        </p:nvSpPr>
        <p:spPr bwMode="auto">
          <a:xfrm>
            <a:off x="7343775" y="2636838"/>
            <a:ext cx="1547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 الرأسي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6911975" y="2636838"/>
            <a:ext cx="612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4.5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7343775" y="3282950"/>
            <a:ext cx="1547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 الأفقي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8452" name="Text Box 20"/>
          <p:cNvSpPr txBox="1">
            <a:spLocks noChangeArrowheads="1"/>
          </p:cNvSpPr>
          <p:nvPr/>
        </p:nvSpPr>
        <p:spPr bwMode="auto">
          <a:xfrm>
            <a:off x="6911975" y="32829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7.2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8457" name="AutoShape 25"/>
          <p:cNvSpPr>
            <a:spLocks noChangeArrowheads="1"/>
          </p:cNvSpPr>
          <p:nvPr/>
        </p:nvSpPr>
        <p:spPr bwMode="auto">
          <a:xfrm flipH="1">
            <a:off x="4897438" y="5154613"/>
            <a:ext cx="1150937" cy="46831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ar-SA" smtClean="0">
              <a:solidFill>
                <a:srgbClr val="FF0000"/>
              </a:solidFill>
            </a:endParaRPr>
          </a:p>
        </p:txBody>
      </p:sp>
      <p:grpSp>
        <p:nvGrpSpPr>
          <p:cNvPr id="18458" name="Group 26"/>
          <p:cNvGrpSpPr>
            <a:grpSpLocks/>
          </p:cNvGrpSpPr>
          <p:nvPr/>
        </p:nvGrpSpPr>
        <p:grpSpPr bwMode="auto">
          <a:xfrm>
            <a:off x="3995738" y="5046663"/>
            <a:ext cx="690562" cy="742950"/>
            <a:chOff x="3016" y="2886"/>
            <a:chExt cx="435" cy="468"/>
          </a:xfrm>
        </p:grpSpPr>
        <p:sp>
          <p:nvSpPr>
            <p:cNvPr id="18459" name="Text Box 27"/>
            <p:cNvSpPr txBox="1">
              <a:spLocks noChangeArrowheads="1"/>
            </p:cNvSpPr>
            <p:nvPr/>
          </p:nvSpPr>
          <p:spPr bwMode="auto">
            <a:xfrm>
              <a:off x="3225" y="2976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ــ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8460" name="Group 28"/>
            <p:cNvGrpSpPr>
              <a:grpSpLocks/>
            </p:cNvGrpSpPr>
            <p:nvPr/>
          </p:nvGrpSpPr>
          <p:grpSpPr bwMode="auto">
            <a:xfrm>
              <a:off x="3016" y="2886"/>
              <a:ext cx="213" cy="468"/>
              <a:chOff x="2962" y="2886"/>
              <a:chExt cx="213" cy="468"/>
            </a:xfrm>
          </p:grpSpPr>
          <p:sp>
            <p:nvSpPr>
              <p:cNvPr id="18461" name="Text Box 29"/>
              <p:cNvSpPr txBox="1">
                <a:spLocks noChangeArrowheads="1"/>
              </p:cNvSpPr>
              <p:nvPr/>
            </p:nvSpPr>
            <p:spPr bwMode="auto">
              <a:xfrm>
                <a:off x="2962" y="2886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5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462" name="Line 30"/>
              <p:cNvSpPr>
                <a:spLocks noChangeShapeType="1"/>
              </p:cNvSpPr>
              <p:nvPr/>
            </p:nvSpPr>
            <p:spPr bwMode="auto">
              <a:xfrm flipH="1">
                <a:off x="2991" y="3113"/>
                <a:ext cx="1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463" name="Text Box 31"/>
              <p:cNvSpPr txBox="1">
                <a:spLocks noChangeArrowheads="1"/>
              </p:cNvSpPr>
              <p:nvPr/>
            </p:nvSpPr>
            <p:spPr bwMode="auto">
              <a:xfrm>
                <a:off x="2962" y="3104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8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8466" name="Picture 3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412875"/>
            <a:ext cx="2735262" cy="255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53" name="AutoShape 21"/>
          <p:cNvSpPr>
            <a:spLocks noChangeArrowheads="1"/>
          </p:cNvSpPr>
          <p:nvPr/>
        </p:nvSpPr>
        <p:spPr bwMode="auto">
          <a:xfrm>
            <a:off x="611560" y="1484313"/>
            <a:ext cx="1476003" cy="863600"/>
          </a:xfrm>
          <a:prstGeom prst="wedgeRoundRectCallout">
            <a:avLst>
              <a:gd name="adj1" fmla="val 94255"/>
              <a:gd name="adj2" fmla="val 79963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الرأسي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8455" name="AutoShape 23"/>
          <p:cNvSpPr>
            <a:spLocks noChangeArrowheads="1"/>
          </p:cNvSpPr>
          <p:nvPr/>
        </p:nvSpPr>
        <p:spPr bwMode="auto">
          <a:xfrm>
            <a:off x="2808288" y="4113213"/>
            <a:ext cx="828675" cy="863600"/>
          </a:xfrm>
          <a:prstGeom prst="wedgeRoundRectCallout">
            <a:avLst>
              <a:gd name="adj1" fmla="val 46745"/>
              <a:gd name="adj2" fmla="val -7775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الأفقي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8464" name="Line 32"/>
          <p:cNvSpPr>
            <a:spLocks noChangeShapeType="1"/>
          </p:cNvSpPr>
          <p:nvPr/>
        </p:nvSpPr>
        <p:spPr bwMode="auto">
          <a:xfrm>
            <a:off x="2339975" y="1989138"/>
            <a:ext cx="0" cy="1547812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18465" name="AutoShape 33"/>
          <p:cNvSpPr>
            <a:spLocks noChangeArrowheads="1"/>
          </p:cNvSpPr>
          <p:nvPr/>
        </p:nvSpPr>
        <p:spPr bwMode="auto">
          <a:xfrm>
            <a:off x="827088" y="2924175"/>
            <a:ext cx="828675" cy="431800"/>
          </a:xfrm>
          <a:prstGeom prst="wedgeRoundRectCallout">
            <a:avLst>
              <a:gd name="adj1" fmla="val 126435"/>
              <a:gd name="adj2" fmla="val -83088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سالب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pic>
        <p:nvPicPr>
          <p:cNvPr id="18468" name="Picture 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075" y="152400"/>
            <a:ext cx="199707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مربع نص 33"/>
          <p:cNvSpPr txBox="1"/>
          <p:nvPr/>
        </p:nvSpPr>
        <p:spPr>
          <a:xfrm>
            <a:off x="2483768" y="601663"/>
            <a:ext cx="2790465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200" b="1" dirty="0" smtClean="0"/>
              <a:t>سؤال 9 صـ 118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59144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10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1000"/>
                                        <p:tgtEl>
                                          <p:spTgt spid="18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nimBg="1"/>
      <p:bldP spid="18449" grpId="0"/>
      <p:bldP spid="18450" grpId="0"/>
      <p:bldP spid="18451" grpId="0"/>
      <p:bldP spid="18452" grpId="0"/>
      <p:bldP spid="18457" grpId="0" animBg="1"/>
      <p:bldP spid="18453" grpId="0" animBg="1"/>
      <p:bldP spid="18455" grpId="0" animBg="1"/>
      <p:bldP spid="18464" grpId="0" animBg="1"/>
      <p:bldP spid="1846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66688"/>
            <a:ext cx="1924050" cy="38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5940425" y="981075"/>
            <a:ext cx="2987675" cy="971550"/>
          </a:xfrm>
          <a:prstGeom prst="octagon">
            <a:avLst>
              <a:gd name="adj" fmla="val 15639"/>
            </a:avLst>
          </a:prstGeom>
          <a:gradFill rotWithShape="1">
            <a:gsLst>
              <a:gs pos="0">
                <a:srgbClr val="A8CDF6"/>
              </a:gs>
              <a:gs pos="100000">
                <a:srgbClr val="FF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ميل طريق ترتفع 12 قدما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لكل تغير أفقي مقداره 100 قدم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967163"/>
            <a:ext cx="1914525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461" name="Group 5"/>
          <p:cNvGrpSpPr>
            <a:grpSpLocks/>
          </p:cNvGrpSpPr>
          <p:nvPr/>
        </p:nvGrpSpPr>
        <p:grpSpPr bwMode="auto">
          <a:xfrm>
            <a:off x="7019925" y="5048250"/>
            <a:ext cx="1138238" cy="757238"/>
            <a:chOff x="4422" y="3180"/>
            <a:chExt cx="717" cy="477"/>
          </a:xfrm>
        </p:grpSpPr>
        <p:sp>
          <p:nvSpPr>
            <p:cNvPr id="19462" name="Text Box 6"/>
            <p:cNvSpPr txBox="1">
              <a:spLocks noChangeArrowheads="1"/>
            </p:cNvSpPr>
            <p:nvPr/>
          </p:nvSpPr>
          <p:spPr bwMode="auto">
            <a:xfrm>
              <a:off x="4913" y="3270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9463" name="Group 7"/>
            <p:cNvGrpSpPr>
              <a:grpSpLocks/>
            </p:cNvGrpSpPr>
            <p:nvPr/>
          </p:nvGrpSpPr>
          <p:grpSpPr bwMode="auto">
            <a:xfrm>
              <a:off x="4422" y="3180"/>
              <a:ext cx="456" cy="477"/>
              <a:chOff x="3923" y="3248"/>
              <a:chExt cx="817" cy="477"/>
            </a:xfrm>
          </p:grpSpPr>
          <p:sp>
            <p:nvSpPr>
              <p:cNvPr id="19464" name="Text Box 8"/>
              <p:cNvSpPr txBox="1">
                <a:spLocks noChangeArrowheads="1"/>
              </p:cNvSpPr>
              <p:nvPr/>
            </p:nvSpPr>
            <p:spPr bwMode="auto">
              <a:xfrm>
                <a:off x="3923" y="3248"/>
                <a:ext cx="7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3.6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465" name="Line 9"/>
              <p:cNvSpPr>
                <a:spLocks noChangeShapeType="1"/>
              </p:cNvSpPr>
              <p:nvPr/>
            </p:nvSpPr>
            <p:spPr bwMode="auto">
              <a:xfrm flipH="1">
                <a:off x="3923" y="3475"/>
                <a:ext cx="8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466" name="Text Box 10"/>
              <p:cNvSpPr txBox="1">
                <a:spLocks noChangeArrowheads="1"/>
              </p:cNvSpPr>
              <p:nvPr/>
            </p:nvSpPr>
            <p:spPr bwMode="auto">
              <a:xfrm>
                <a:off x="3923" y="3475"/>
                <a:ext cx="7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30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9492" name="Group 36"/>
          <p:cNvGrpSpPr>
            <a:grpSpLocks/>
          </p:cNvGrpSpPr>
          <p:nvPr/>
        </p:nvGrpSpPr>
        <p:grpSpPr bwMode="auto">
          <a:xfrm>
            <a:off x="6119813" y="5048250"/>
            <a:ext cx="871537" cy="742950"/>
            <a:chOff x="3855" y="3180"/>
            <a:chExt cx="549" cy="468"/>
          </a:xfrm>
        </p:grpSpPr>
        <p:sp>
          <p:nvSpPr>
            <p:cNvPr id="19468" name="Text Box 12"/>
            <p:cNvSpPr txBox="1">
              <a:spLocks noChangeArrowheads="1"/>
            </p:cNvSpPr>
            <p:nvPr/>
          </p:nvSpPr>
          <p:spPr bwMode="auto">
            <a:xfrm>
              <a:off x="4178" y="3270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9469" name="Group 13"/>
            <p:cNvGrpSpPr>
              <a:grpSpLocks/>
            </p:cNvGrpSpPr>
            <p:nvPr/>
          </p:nvGrpSpPr>
          <p:grpSpPr bwMode="auto">
            <a:xfrm>
              <a:off x="3855" y="3180"/>
              <a:ext cx="327" cy="468"/>
              <a:chOff x="2962" y="2886"/>
              <a:chExt cx="213" cy="468"/>
            </a:xfrm>
          </p:grpSpPr>
          <p:sp>
            <p:nvSpPr>
              <p:cNvPr id="19470" name="Text Box 14"/>
              <p:cNvSpPr txBox="1">
                <a:spLocks noChangeArrowheads="1"/>
              </p:cNvSpPr>
              <p:nvPr/>
            </p:nvSpPr>
            <p:spPr bwMode="auto">
              <a:xfrm>
                <a:off x="2962" y="2886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471" name="Line 15"/>
              <p:cNvSpPr>
                <a:spLocks noChangeShapeType="1"/>
              </p:cNvSpPr>
              <p:nvPr/>
            </p:nvSpPr>
            <p:spPr bwMode="auto">
              <a:xfrm flipH="1">
                <a:off x="2991" y="3113"/>
                <a:ext cx="1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472" name="Text Box 16"/>
              <p:cNvSpPr txBox="1">
                <a:spLocks noChangeArrowheads="1"/>
              </p:cNvSpPr>
              <p:nvPr/>
            </p:nvSpPr>
            <p:spPr bwMode="auto">
              <a:xfrm>
                <a:off x="2962" y="3104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25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7343775" y="2636838"/>
            <a:ext cx="1547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 الرأسي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6911975" y="2636838"/>
            <a:ext cx="612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3.6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7343775" y="3282950"/>
            <a:ext cx="1547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 الأفقي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6911975" y="32829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30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9486" name="AutoShape 30"/>
          <p:cNvSpPr>
            <a:spLocks noChangeArrowheads="1"/>
          </p:cNvSpPr>
          <p:nvPr/>
        </p:nvSpPr>
        <p:spPr bwMode="auto">
          <a:xfrm>
            <a:off x="3924300" y="1808163"/>
            <a:ext cx="1079748" cy="863600"/>
          </a:xfrm>
          <a:prstGeom prst="wedgeRoundRectCallout">
            <a:avLst>
              <a:gd name="adj1" fmla="val -63602"/>
              <a:gd name="adj2" fmla="val 8988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الرأسي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pic>
        <p:nvPicPr>
          <p:cNvPr id="19490" name="Picture 3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075" y="152400"/>
            <a:ext cx="199707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91" name="Picture 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349500"/>
            <a:ext cx="3097212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87" name="AutoShape 31"/>
          <p:cNvSpPr>
            <a:spLocks noChangeArrowheads="1"/>
          </p:cNvSpPr>
          <p:nvPr/>
        </p:nvSpPr>
        <p:spPr bwMode="auto">
          <a:xfrm>
            <a:off x="2014538" y="4078288"/>
            <a:ext cx="828675" cy="863600"/>
          </a:xfrm>
          <a:prstGeom prst="wedgeRoundRectCallout">
            <a:avLst>
              <a:gd name="adj1" fmla="val 11111"/>
              <a:gd name="adj2" fmla="val -10386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الأفقي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2636168" y="754063"/>
            <a:ext cx="2790465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200" b="1" dirty="0" smtClean="0"/>
              <a:t>سؤال 10 صـ 118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426804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194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9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9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194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9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9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194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9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  <p:bldP spid="19473" grpId="0"/>
      <p:bldP spid="19474" grpId="0"/>
      <p:bldP spid="19475" grpId="0"/>
      <p:bldP spid="19476" grpId="0"/>
      <p:bldP spid="19486" grpId="0" animBg="1"/>
      <p:bldP spid="1948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sz="5400" dirty="0" smtClean="0"/>
              <a:t>المثال صفحة 116</a:t>
            </a:r>
            <a:endParaRPr lang="ar-SA" sz="5400" dirty="0"/>
          </a:p>
        </p:txBody>
      </p:sp>
    </p:spTree>
    <p:extLst>
      <p:ext uri="{BB962C8B-B14F-4D97-AF65-F5344CB8AC3E}">
        <p14:creationId xmlns:p14="http://schemas.microsoft.com/office/powerpoint/2010/main" val="14435125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2400"/>
            <a:ext cx="192405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543425"/>
            <a:ext cx="1914525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179" name="Group 83"/>
          <p:cNvGrpSpPr>
            <a:grpSpLocks/>
          </p:cNvGrpSpPr>
          <p:nvPr/>
        </p:nvGrpSpPr>
        <p:grpSpPr bwMode="auto">
          <a:xfrm>
            <a:off x="7451725" y="5624513"/>
            <a:ext cx="706438" cy="757237"/>
            <a:chOff x="4694" y="3384"/>
            <a:chExt cx="445" cy="477"/>
          </a:xfrm>
        </p:grpSpPr>
        <p:sp>
          <p:nvSpPr>
            <p:cNvPr id="4102" name="Text Box 6"/>
            <p:cNvSpPr txBox="1">
              <a:spLocks noChangeArrowheads="1"/>
            </p:cNvSpPr>
            <p:nvPr/>
          </p:nvSpPr>
          <p:spPr bwMode="auto">
            <a:xfrm>
              <a:off x="4913" y="3474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4103" name="Group 7"/>
            <p:cNvGrpSpPr>
              <a:grpSpLocks/>
            </p:cNvGrpSpPr>
            <p:nvPr/>
          </p:nvGrpSpPr>
          <p:grpSpPr bwMode="auto">
            <a:xfrm>
              <a:off x="4694" y="3384"/>
              <a:ext cx="227" cy="477"/>
              <a:chOff x="3923" y="3248"/>
              <a:chExt cx="817" cy="477"/>
            </a:xfrm>
          </p:grpSpPr>
          <p:sp>
            <p:nvSpPr>
              <p:cNvPr id="4104" name="Text Box 8"/>
              <p:cNvSpPr txBox="1">
                <a:spLocks noChangeArrowheads="1"/>
              </p:cNvSpPr>
              <p:nvPr/>
            </p:nvSpPr>
            <p:spPr bwMode="auto">
              <a:xfrm>
                <a:off x="3923" y="3248"/>
                <a:ext cx="79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 flipH="1">
                <a:off x="3923" y="3475"/>
                <a:ext cx="8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06" name="Text Box 10"/>
              <p:cNvSpPr txBox="1">
                <a:spLocks noChangeArrowheads="1"/>
              </p:cNvSpPr>
              <p:nvPr/>
            </p:nvSpPr>
            <p:spPr bwMode="auto">
              <a:xfrm>
                <a:off x="3923" y="3475"/>
                <a:ext cx="79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7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4751388" y="765175"/>
            <a:ext cx="4140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يمكن إيجاد الميل بتعيين نقطتين على المستقيم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6408738" y="2384425"/>
            <a:ext cx="2482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عين نقطتين على المستقيم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4126" name="Group 30"/>
          <p:cNvGrpSpPr>
            <a:grpSpLocks/>
          </p:cNvGrpSpPr>
          <p:nvPr/>
        </p:nvGrpSpPr>
        <p:grpSpPr bwMode="auto">
          <a:xfrm>
            <a:off x="971550" y="1881188"/>
            <a:ext cx="3384550" cy="3563937"/>
            <a:chOff x="4515" y="5422"/>
            <a:chExt cx="3662" cy="3620"/>
          </a:xfrm>
        </p:grpSpPr>
        <p:grpSp>
          <p:nvGrpSpPr>
            <p:cNvPr id="4127" name="Group 31"/>
            <p:cNvGrpSpPr>
              <a:grpSpLocks/>
            </p:cNvGrpSpPr>
            <p:nvPr/>
          </p:nvGrpSpPr>
          <p:grpSpPr bwMode="auto">
            <a:xfrm>
              <a:off x="4515" y="5784"/>
              <a:ext cx="3258" cy="3258"/>
              <a:chOff x="4334" y="3431"/>
              <a:chExt cx="3258" cy="3258"/>
            </a:xfrm>
          </p:grpSpPr>
          <p:sp>
            <p:nvSpPr>
              <p:cNvPr id="4128" name="Line 32"/>
              <p:cNvSpPr>
                <a:spLocks noChangeShapeType="1"/>
              </p:cNvSpPr>
              <p:nvPr/>
            </p:nvSpPr>
            <p:spPr bwMode="auto">
              <a:xfrm>
                <a:off x="5963" y="3431"/>
                <a:ext cx="0" cy="3258"/>
              </a:xfrm>
              <a:prstGeom prst="line">
                <a:avLst/>
              </a:prstGeom>
              <a:noFill/>
              <a:ln w="28575">
                <a:solidFill>
                  <a:srgbClr val="FF0000">
                    <a:alpha val="58000"/>
                  </a:srgbClr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29" name="Line 33"/>
              <p:cNvSpPr>
                <a:spLocks noChangeShapeType="1"/>
              </p:cNvSpPr>
              <p:nvPr/>
            </p:nvSpPr>
            <p:spPr bwMode="auto">
              <a:xfrm flipH="1">
                <a:off x="4334" y="5060"/>
                <a:ext cx="3258" cy="0"/>
              </a:xfrm>
              <a:prstGeom prst="line">
                <a:avLst/>
              </a:prstGeom>
              <a:noFill/>
              <a:ln w="28575">
                <a:solidFill>
                  <a:srgbClr val="FF0000">
                    <a:alpha val="58000"/>
                  </a:srgbClr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30" name="Rectangle 34"/>
              <p:cNvSpPr>
                <a:spLocks noChangeArrowheads="1"/>
              </p:cNvSpPr>
              <p:nvPr/>
            </p:nvSpPr>
            <p:spPr bwMode="auto">
              <a:xfrm>
                <a:off x="4334" y="3431"/>
                <a:ext cx="3258" cy="3258"/>
              </a:xfrm>
              <a:prstGeom prst="rect">
                <a:avLst/>
              </a:prstGeom>
              <a:noFill/>
              <a:ln w="19050">
                <a:solidFill>
                  <a:srgbClr val="3366FF">
                    <a:alpha val="35001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31" name="Line 35"/>
              <p:cNvSpPr>
                <a:spLocks noChangeShapeType="1"/>
              </p:cNvSpPr>
              <p:nvPr/>
            </p:nvSpPr>
            <p:spPr bwMode="auto">
              <a:xfrm>
                <a:off x="7411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32" name="Line 36"/>
              <p:cNvSpPr>
                <a:spLocks noChangeShapeType="1"/>
              </p:cNvSpPr>
              <p:nvPr/>
            </p:nvSpPr>
            <p:spPr bwMode="auto">
              <a:xfrm>
                <a:off x="7230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33" name="Line 37"/>
              <p:cNvSpPr>
                <a:spLocks noChangeShapeType="1"/>
              </p:cNvSpPr>
              <p:nvPr/>
            </p:nvSpPr>
            <p:spPr bwMode="auto">
              <a:xfrm>
                <a:off x="7049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34" name="Line 38"/>
              <p:cNvSpPr>
                <a:spLocks noChangeShapeType="1"/>
              </p:cNvSpPr>
              <p:nvPr/>
            </p:nvSpPr>
            <p:spPr bwMode="auto">
              <a:xfrm>
                <a:off x="6868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35" name="Line 39"/>
              <p:cNvSpPr>
                <a:spLocks noChangeShapeType="1"/>
              </p:cNvSpPr>
              <p:nvPr/>
            </p:nvSpPr>
            <p:spPr bwMode="auto">
              <a:xfrm>
                <a:off x="6687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36" name="Line 40"/>
              <p:cNvSpPr>
                <a:spLocks noChangeShapeType="1"/>
              </p:cNvSpPr>
              <p:nvPr/>
            </p:nvSpPr>
            <p:spPr bwMode="auto">
              <a:xfrm>
                <a:off x="6506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37" name="Line 41"/>
              <p:cNvSpPr>
                <a:spLocks noChangeShapeType="1"/>
              </p:cNvSpPr>
              <p:nvPr/>
            </p:nvSpPr>
            <p:spPr bwMode="auto">
              <a:xfrm>
                <a:off x="6325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38" name="Line 42"/>
              <p:cNvSpPr>
                <a:spLocks noChangeShapeType="1"/>
              </p:cNvSpPr>
              <p:nvPr/>
            </p:nvSpPr>
            <p:spPr bwMode="auto">
              <a:xfrm>
                <a:off x="6144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39" name="Line 43"/>
              <p:cNvSpPr>
                <a:spLocks noChangeShapeType="1"/>
              </p:cNvSpPr>
              <p:nvPr/>
            </p:nvSpPr>
            <p:spPr bwMode="auto">
              <a:xfrm>
                <a:off x="5782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40" name="Line 44"/>
              <p:cNvSpPr>
                <a:spLocks noChangeShapeType="1"/>
              </p:cNvSpPr>
              <p:nvPr/>
            </p:nvSpPr>
            <p:spPr bwMode="auto">
              <a:xfrm>
                <a:off x="5601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41" name="Line 45"/>
              <p:cNvSpPr>
                <a:spLocks noChangeShapeType="1"/>
              </p:cNvSpPr>
              <p:nvPr/>
            </p:nvSpPr>
            <p:spPr bwMode="auto">
              <a:xfrm>
                <a:off x="5420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42" name="Line 46"/>
              <p:cNvSpPr>
                <a:spLocks noChangeShapeType="1"/>
              </p:cNvSpPr>
              <p:nvPr/>
            </p:nvSpPr>
            <p:spPr bwMode="auto">
              <a:xfrm>
                <a:off x="5239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43" name="Line 47"/>
              <p:cNvSpPr>
                <a:spLocks noChangeShapeType="1"/>
              </p:cNvSpPr>
              <p:nvPr/>
            </p:nvSpPr>
            <p:spPr bwMode="auto">
              <a:xfrm>
                <a:off x="5058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44" name="Line 48"/>
              <p:cNvSpPr>
                <a:spLocks noChangeShapeType="1"/>
              </p:cNvSpPr>
              <p:nvPr/>
            </p:nvSpPr>
            <p:spPr bwMode="auto">
              <a:xfrm>
                <a:off x="4877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45" name="Line 49"/>
              <p:cNvSpPr>
                <a:spLocks noChangeShapeType="1"/>
              </p:cNvSpPr>
              <p:nvPr/>
            </p:nvSpPr>
            <p:spPr bwMode="auto">
              <a:xfrm>
                <a:off x="4696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46" name="Line 50"/>
              <p:cNvSpPr>
                <a:spLocks noChangeShapeType="1"/>
              </p:cNvSpPr>
              <p:nvPr/>
            </p:nvSpPr>
            <p:spPr bwMode="auto">
              <a:xfrm>
                <a:off x="4515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47" name="Line 51"/>
              <p:cNvSpPr>
                <a:spLocks noChangeShapeType="1"/>
              </p:cNvSpPr>
              <p:nvPr/>
            </p:nvSpPr>
            <p:spPr bwMode="auto">
              <a:xfrm flipH="1">
                <a:off x="4334" y="3612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48" name="Line 52"/>
              <p:cNvSpPr>
                <a:spLocks noChangeShapeType="1"/>
              </p:cNvSpPr>
              <p:nvPr/>
            </p:nvSpPr>
            <p:spPr bwMode="auto">
              <a:xfrm flipH="1">
                <a:off x="4334" y="3793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49" name="Line 53"/>
              <p:cNvSpPr>
                <a:spLocks noChangeShapeType="1"/>
              </p:cNvSpPr>
              <p:nvPr/>
            </p:nvSpPr>
            <p:spPr bwMode="auto">
              <a:xfrm flipH="1">
                <a:off x="4334" y="3974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50" name="Line 54"/>
              <p:cNvSpPr>
                <a:spLocks noChangeShapeType="1"/>
              </p:cNvSpPr>
              <p:nvPr/>
            </p:nvSpPr>
            <p:spPr bwMode="auto">
              <a:xfrm flipH="1">
                <a:off x="4334" y="4155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51" name="Line 55"/>
              <p:cNvSpPr>
                <a:spLocks noChangeShapeType="1"/>
              </p:cNvSpPr>
              <p:nvPr/>
            </p:nvSpPr>
            <p:spPr bwMode="auto">
              <a:xfrm flipH="1">
                <a:off x="4334" y="4336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52" name="Line 56"/>
              <p:cNvSpPr>
                <a:spLocks noChangeShapeType="1"/>
              </p:cNvSpPr>
              <p:nvPr/>
            </p:nvSpPr>
            <p:spPr bwMode="auto">
              <a:xfrm flipH="1">
                <a:off x="4334" y="4517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53" name="Line 57"/>
              <p:cNvSpPr>
                <a:spLocks noChangeShapeType="1"/>
              </p:cNvSpPr>
              <p:nvPr/>
            </p:nvSpPr>
            <p:spPr bwMode="auto">
              <a:xfrm flipH="1">
                <a:off x="4334" y="4698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54" name="Line 58"/>
              <p:cNvSpPr>
                <a:spLocks noChangeShapeType="1"/>
              </p:cNvSpPr>
              <p:nvPr/>
            </p:nvSpPr>
            <p:spPr bwMode="auto">
              <a:xfrm flipH="1">
                <a:off x="4334" y="4879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55" name="Line 59"/>
              <p:cNvSpPr>
                <a:spLocks noChangeShapeType="1"/>
              </p:cNvSpPr>
              <p:nvPr/>
            </p:nvSpPr>
            <p:spPr bwMode="auto">
              <a:xfrm flipH="1">
                <a:off x="4334" y="5241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56" name="Line 60"/>
              <p:cNvSpPr>
                <a:spLocks noChangeShapeType="1"/>
              </p:cNvSpPr>
              <p:nvPr/>
            </p:nvSpPr>
            <p:spPr bwMode="auto">
              <a:xfrm flipH="1">
                <a:off x="4334" y="5422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57" name="Line 61"/>
              <p:cNvSpPr>
                <a:spLocks noChangeShapeType="1"/>
              </p:cNvSpPr>
              <p:nvPr/>
            </p:nvSpPr>
            <p:spPr bwMode="auto">
              <a:xfrm flipH="1">
                <a:off x="4334" y="5603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58" name="Line 62"/>
              <p:cNvSpPr>
                <a:spLocks noChangeShapeType="1"/>
              </p:cNvSpPr>
              <p:nvPr/>
            </p:nvSpPr>
            <p:spPr bwMode="auto">
              <a:xfrm flipH="1">
                <a:off x="4334" y="5784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59" name="Line 63"/>
              <p:cNvSpPr>
                <a:spLocks noChangeShapeType="1"/>
              </p:cNvSpPr>
              <p:nvPr/>
            </p:nvSpPr>
            <p:spPr bwMode="auto">
              <a:xfrm flipH="1">
                <a:off x="4334" y="5965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60" name="Line 64"/>
              <p:cNvSpPr>
                <a:spLocks noChangeShapeType="1"/>
              </p:cNvSpPr>
              <p:nvPr/>
            </p:nvSpPr>
            <p:spPr bwMode="auto">
              <a:xfrm flipH="1">
                <a:off x="4334" y="6146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61" name="Line 65"/>
              <p:cNvSpPr>
                <a:spLocks noChangeShapeType="1"/>
              </p:cNvSpPr>
              <p:nvPr/>
            </p:nvSpPr>
            <p:spPr bwMode="auto">
              <a:xfrm flipH="1">
                <a:off x="4334" y="6327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62" name="Line 66"/>
              <p:cNvSpPr>
                <a:spLocks noChangeShapeType="1"/>
              </p:cNvSpPr>
              <p:nvPr/>
            </p:nvSpPr>
            <p:spPr bwMode="auto">
              <a:xfrm flipH="1">
                <a:off x="4334" y="6508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163" name="Text Box 67"/>
            <p:cNvSpPr txBox="1">
              <a:spLocks noChangeArrowheads="1"/>
            </p:cNvSpPr>
            <p:nvPr/>
          </p:nvSpPr>
          <p:spPr bwMode="auto">
            <a:xfrm>
              <a:off x="7634" y="7162"/>
              <a:ext cx="543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1300" b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س</a:t>
              </a:r>
              <a:endParaRPr lang="en-US" alt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4164" name="Text Box 68"/>
            <p:cNvSpPr txBox="1">
              <a:spLocks noChangeArrowheads="1"/>
            </p:cNvSpPr>
            <p:nvPr/>
          </p:nvSpPr>
          <p:spPr bwMode="auto">
            <a:xfrm>
              <a:off x="5838" y="5422"/>
              <a:ext cx="543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1300" b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ص</a:t>
              </a:r>
              <a:endParaRPr lang="en-US" altLang="ar-SA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4165" name="Picture 6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588" y="1554163"/>
            <a:ext cx="1558925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66" name="AutoShape 70"/>
          <p:cNvSpPr>
            <a:spLocks noChangeArrowheads="1"/>
          </p:cNvSpPr>
          <p:nvPr/>
        </p:nvSpPr>
        <p:spPr bwMode="auto">
          <a:xfrm>
            <a:off x="5364163" y="1412875"/>
            <a:ext cx="1979612" cy="720725"/>
          </a:xfrm>
          <a:prstGeom prst="octagon">
            <a:avLst>
              <a:gd name="adj" fmla="val 15639"/>
            </a:avLst>
          </a:prstGeom>
          <a:gradFill rotWithShape="1">
            <a:gsLst>
              <a:gs pos="0">
                <a:srgbClr val="A8CDF6"/>
              </a:gs>
              <a:gs pos="100000">
                <a:srgbClr val="FF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ميل المستقيم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4167" name="Line 71"/>
          <p:cNvSpPr>
            <a:spLocks noChangeShapeType="1"/>
          </p:cNvSpPr>
          <p:nvPr/>
        </p:nvSpPr>
        <p:spPr bwMode="auto">
          <a:xfrm flipH="1">
            <a:off x="900113" y="2528888"/>
            <a:ext cx="3816350" cy="17637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4168" name="Text Box 72"/>
          <p:cNvSpPr txBox="1">
            <a:spLocks noChangeArrowheads="1"/>
          </p:cNvSpPr>
          <p:nvPr/>
        </p:nvSpPr>
        <p:spPr bwMode="auto">
          <a:xfrm>
            <a:off x="6408738" y="3068638"/>
            <a:ext cx="2482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التغير الرأسي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4171" name="Text Box 75"/>
          <p:cNvSpPr txBox="1">
            <a:spLocks noChangeArrowheads="1"/>
          </p:cNvSpPr>
          <p:nvPr/>
        </p:nvSpPr>
        <p:spPr bwMode="auto">
          <a:xfrm>
            <a:off x="3563938" y="2730500"/>
            <a:ext cx="4873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 </a:t>
            </a:r>
            <a:r>
              <a:rPr lang="en-US" altLang="ar-SA" b="1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4172" name="Text Box 76"/>
          <p:cNvSpPr txBox="1">
            <a:spLocks noChangeArrowheads="1"/>
          </p:cNvSpPr>
          <p:nvPr/>
        </p:nvSpPr>
        <p:spPr bwMode="auto">
          <a:xfrm>
            <a:off x="2390775" y="3270250"/>
            <a:ext cx="4873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 </a:t>
            </a:r>
            <a:r>
              <a:rPr lang="en-US" altLang="ar-SA" b="1" smtClean="0">
                <a:solidFill>
                  <a:srgbClr val="0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4173" name="Line 77"/>
          <p:cNvSpPr>
            <a:spLocks noChangeShapeType="1"/>
          </p:cNvSpPr>
          <p:nvPr/>
        </p:nvSpPr>
        <p:spPr bwMode="auto">
          <a:xfrm flipH="1">
            <a:off x="2627313" y="2952750"/>
            <a:ext cx="1189037" cy="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4174" name="Line 78"/>
          <p:cNvSpPr>
            <a:spLocks noChangeShapeType="1"/>
          </p:cNvSpPr>
          <p:nvPr/>
        </p:nvSpPr>
        <p:spPr bwMode="auto">
          <a:xfrm flipV="1">
            <a:off x="2641600" y="2938463"/>
            <a:ext cx="0" cy="53975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4175" name="AutoShape 79"/>
          <p:cNvSpPr>
            <a:spLocks noChangeArrowheads="1"/>
          </p:cNvSpPr>
          <p:nvPr/>
        </p:nvSpPr>
        <p:spPr bwMode="auto">
          <a:xfrm>
            <a:off x="755577" y="2679700"/>
            <a:ext cx="1252612" cy="863600"/>
          </a:xfrm>
          <a:prstGeom prst="wedgeRoundRectCallout">
            <a:avLst>
              <a:gd name="adj1" fmla="val 102875"/>
              <a:gd name="adj2" fmla="val 1709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dirty="0" smtClean="0">
                <a:solidFill>
                  <a:srgbClr val="000000"/>
                </a:solidFill>
              </a:rPr>
              <a:t>التغير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dirty="0" smtClean="0">
                <a:solidFill>
                  <a:srgbClr val="000000"/>
                </a:solidFill>
              </a:rPr>
              <a:t>الرأسي</a:t>
            </a:r>
            <a:endParaRPr lang="en-US" altLang="ar-SA" sz="2000" b="1" dirty="0" smtClean="0">
              <a:solidFill>
                <a:srgbClr val="000000"/>
              </a:solidFill>
            </a:endParaRPr>
          </a:p>
        </p:txBody>
      </p:sp>
      <p:sp>
        <p:nvSpPr>
          <p:cNvPr id="4176" name="AutoShape 80"/>
          <p:cNvSpPr>
            <a:spLocks noChangeArrowheads="1"/>
          </p:cNvSpPr>
          <p:nvPr/>
        </p:nvSpPr>
        <p:spPr bwMode="auto">
          <a:xfrm>
            <a:off x="2663825" y="1484313"/>
            <a:ext cx="828675" cy="863600"/>
          </a:xfrm>
          <a:prstGeom prst="wedgeRoundRectCallout">
            <a:avLst>
              <a:gd name="adj1" fmla="val 21264"/>
              <a:gd name="adj2" fmla="val 88972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التغير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الأفقي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4177" name="Text Box 81"/>
          <p:cNvSpPr txBox="1">
            <a:spLocks noChangeArrowheads="1"/>
          </p:cNvSpPr>
          <p:nvPr/>
        </p:nvSpPr>
        <p:spPr bwMode="auto">
          <a:xfrm>
            <a:off x="6408738" y="3787775"/>
            <a:ext cx="2482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التغير الأفقي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4122" name="Text Box 26"/>
          <p:cNvSpPr txBox="1">
            <a:spLocks noChangeArrowheads="1"/>
          </p:cNvSpPr>
          <p:nvPr/>
        </p:nvSpPr>
        <p:spPr bwMode="auto">
          <a:xfrm>
            <a:off x="2987675" y="2600325"/>
            <a:ext cx="503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7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4178" name="Text Box 82"/>
          <p:cNvSpPr txBox="1">
            <a:spLocks noChangeArrowheads="1"/>
          </p:cNvSpPr>
          <p:nvPr/>
        </p:nvSpPr>
        <p:spPr bwMode="auto">
          <a:xfrm>
            <a:off x="2238375" y="3068638"/>
            <a:ext cx="503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3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00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4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4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4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4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4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4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4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4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800" decel="100000"/>
                                        <p:tgtEl>
                                          <p:spTgt spid="4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800" decel="100000"/>
                                        <p:tgtEl>
                                          <p:spTgt spid="4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4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4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4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4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800" decel="100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800" decel="100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800" decel="100000"/>
                                        <p:tgtEl>
                                          <p:spTgt spid="4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800" decel="100000" fill="hold"/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800" decel="100000" fill="hold"/>
                                        <p:tgtEl>
                                          <p:spTgt spid="4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800" decel="100000" fill="hold"/>
                                        <p:tgtEl>
                                          <p:spTgt spid="4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3" dur="1000"/>
                                        <p:tgtEl>
                                          <p:spTgt spid="4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1" grpId="0"/>
      <p:bldP spid="4123" grpId="0"/>
      <p:bldP spid="4166" grpId="0" animBg="1"/>
      <p:bldP spid="4167" grpId="0" animBg="1"/>
      <p:bldP spid="4168" grpId="0"/>
      <p:bldP spid="4171" grpId="0"/>
      <p:bldP spid="4172" grpId="0"/>
      <p:bldP spid="4173" grpId="0" animBg="1"/>
      <p:bldP spid="4174" grpId="0" animBg="1"/>
      <p:bldP spid="4175" grpId="0" animBg="1"/>
      <p:bldP spid="4176" grpId="0" animBg="1"/>
      <p:bldP spid="4177" grpId="0"/>
      <p:bldP spid="4122" grpId="0"/>
      <p:bldP spid="417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8976295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29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2400"/>
            <a:ext cx="192405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506913"/>
            <a:ext cx="1914525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200" name="Group 80"/>
          <p:cNvGrpSpPr>
            <a:grpSpLocks/>
          </p:cNvGrpSpPr>
          <p:nvPr/>
        </p:nvGrpSpPr>
        <p:grpSpPr bwMode="auto">
          <a:xfrm>
            <a:off x="6408738" y="5588000"/>
            <a:ext cx="741362" cy="757238"/>
            <a:chOff x="4037" y="3520"/>
            <a:chExt cx="467" cy="477"/>
          </a:xfrm>
        </p:grpSpPr>
        <p:sp>
          <p:nvSpPr>
            <p:cNvPr id="5125" name="Text Box 5"/>
            <p:cNvSpPr txBox="1">
              <a:spLocks noChangeArrowheads="1"/>
            </p:cNvSpPr>
            <p:nvPr/>
          </p:nvSpPr>
          <p:spPr bwMode="auto">
            <a:xfrm>
              <a:off x="4278" y="3610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5199" name="Group 79"/>
            <p:cNvGrpSpPr>
              <a:grpSpLocks/>
            </p:cNvGrpSpPr>
            <p:nvPr/>
          </p:nvGrpSpPr>
          <p:grpSpPr bwMode="auto">
            <a:xfrm>
              <a:off x="4037" y="3520"/>
              <a:ext cx="249" cy="477"/>
              <a:chOff x="4037" y="3520"/>
              <a:chExt cx="249" cy="477"/>
            </a:xfrm>
          </p:grpSpPr>
          <p:sp>
            <p:nvSpPr>
              <p:cNvPr id="5127" name="Text Box 7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28" name="Line 8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29" name="Text Box 9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4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5172" name="AutoShape 52"/>
          <p:cNvSpPr>
            <a:spLocks noChangeArrowheads="1"/>
          </p:cNvSpPr>
          <p:nvPr/>
        </p:nvSpPr>
        <p:spPr bwMode="auto">
          <a:xfrm>
            <a:off x="5003800" y="836613"/>
            <a:ext cx="3744913" cy="720725"/>
          </a:xfrm>
          <a:prstGeom prst="octagon">
            <a:avLst>
              <a:gd name="adj" fmla="val 15639"/>
            </a:avLst>
          </a:prstGeom>
          <a:gradFill rotWithShape="1">
            <a:gsLst>
              <a:gs pos="0">
                <a:srgbClr val="A8CDF6"/>
              </a:gs>
              <a:gs pos="100000">
                <a:srgbClr val="FF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ميل المستقيم في كل مما يلي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pic>
        <p:nvPicPr>
          <p:cNvPr id="5184" name="Picture 6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188913"/>
            <a:ext cx="1428750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85" name="Picture 6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1939925"/>
            <a:ext cx="2068513" cy="208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86" name="Picture 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938338"/>
            <a:ext cx="2135188" cy="21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82" name="Text Box 62"/>
          <p:cNvSpPr txBox="1">
            <a:spLocks noChangeArrowheads="1"/>
          </p:cNvSpPr>
          <p:nvPr/>
        </p:nvSpPr>
        <p:spPr bwMode="auto">
          <a:xfrm>
            <a:off x="6386513" y="2139950"/>
            <a:ext cx="50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 smtClean="0">
                <a:solidFill>
                  <a:srgbClr val="000000"/>
                </a:solidFill>
              </a:rPr>
              <a:t>4</a:t>
            </a:r>
            <a:endParaRPr lang="en-US" altLang="ar-SA" sz="2400" b="1" smtClean="0">
              <a:solidFill>
                <a:srgbClr val="000000"/>
              </a:solidFill>
            </a:endParaRPr>
          </a:p>
        </p:txBody>
      </p:sp>
      <p:sp>
        <p:nvSpPr>
          <p:cNvPr id="5187" name="Text Box 67"/>
          <p:cNvSpPr txBox="1">
            <a:spLocks noChangeArrowheads="1"/>
          </p:cNvSpPr>
          <p:nvPr/>
        </p:nvSpPr>
        <p:spPr bwMode="auto">
          <a:xfrm>
            <a:off x="5875338" y="2659063"/>
            <a:ext cx="50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 smtClean="0">
                <a:solidFill>
                  <a:srgbClr val="000000"/>
                </a:solidFill>
              </a:rPr>
              <a:t>3</a:t>
            </a:r>
            <a:endParaRPr lang="en-US" altLang="ar-SA" sz="2400" b="1" smtClean="0">
              <a:solidFill>
                <a:srgbClr val="000000"/>
              </a:solidFill>
            </a:endParaRPr>
          </a:p>
        </p:txBody>
      </p:sp>
      <p:sp>
        <p:nvSpPr>
          <p:cNvPr id="5188" name="Text Box 68"/>
          <p:cNvSpPr txBox="1">
            <a:spLocks noChangeArrowheads="1"/>
          </p:cNvSpPr>
          <p:nvPr/>
        </p:nvSpPr>
        <p:spPr bwMode="auto">
          <a:xfrm>
            <a:off x="2268538" y="3465513"/>
            <a:ext cx="50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 smtClean="0">
                <a:solidFill>
                  <a:srgbClr val="000000"/>
                </a:solidFill>
              </a:rPr>
              <a:t>2</a:t>
            </a:r>
            <a:endParaRPr lang="en-US" altLang="ar-SA" sz="2400" b="1" smtClean="0">
              <a:solidFill>
                <a:srgbClr val="000000"/>
              </a:solidFill>
            </a:endParaRPr>
          </a:p>
        </p:txBody>
      </p:sp>
      <p:sp>
        <p:nvSpPr>
          <p:cNvPr id="5189" name="Text Box 69"/>
          <p:cNvSpPr txBox="1">
            <a:spLocks noChangeArrowheads="1"/>
          </p:cNvSpPr>
          <p:nvPr/>
        </p:nvSpPr>
        <p:spPr bwMode="auto">
          <a:xfrm>
            <a:off x="1800225" y="2665413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 smtClean="0">
                <a:solidFill>
                  <a:srgbClr val="000000"/>
                </a:solidFill>
              </a:rPr>
              <a:t>ــ5</a:t>
            </a:r>
            <a:endParaRPr lang="en-US" altLang="ar-SA" sz="2400" b="1" smtClean="0">
              <a:solidFill>
                <a:srgbClr val="000000"/>
              </a:solidFill>
            </a:endParaRPr>
          </a:p>
        </p:txBody>
      </p:sp>
      <p:pic>
        <p:nvPicPr>
          <p:cNvPr id="5190" name="Picture 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4508500"/>
            <a:ext cx="1914525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202" name="Group 82"/>
          <p:cNvGrpSpPr>
            <a:grpSpLocks/>
          </p:cNvGrpSpPr>
          <p:nvPr/>
        </p:nvGrpSpPr>
        <p:grpSpPr bwMode="auto">
          <a:xfrm>
            <a:off x="2232025" y="5589588"/>
            <a:ext cx="993775" cy="757237"/>
            <a:chOff x="1406" y="3521"/>
            <a:chExt cx="626" cy="477"/>
          </a:xfrm>
        </p:grpSpPr>
        <p:sp>
          <p:nvSpPr>
            <p:cNvPr id="5192" name="Text Box 72"/>
            <p:cNvSpPr txBox="1">
              <a:spLocks noChangeArrowheads="1"/>
            </p:cNvSpPr>
            <p:nvPr/>
          </p:nvSpPr>
          <p:spPr bwMode="auto">
            <a:xfrm>
              <a:off x="1806" y="3611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5201" name="Group 81"/>
            <p:cNvGrpSpPr>
              <a:grpSpLocks/>
            </p:cNvGrpSpPr>
            <p:nvPr/>
          </p:nvGrpSpPr>
          <p:grpSpPr bwMode="auto">
            <a:xfrm>
              <a:off x="1406" y="3521"/>
              <a:ext cx="408" cy="477"/>
              <a:chOff x="1565" y="3521"/>
              <a:chExt cx="249" cy="477"/>
            </a:xfrm>
          </p:grpSpPr>
          <p:sp>
            <p:nvSpPr>
              <p:cNvPr id="5194" name="Text Box 74"/>
              <p:cNvSpPr txBox="1">
                <a:spLocks noChangeArrowheads="1"/>
              </p:cNvSpPr>
              <p:nvPr/>
            </p:nvSpPr>
            <p:spPr bwMode="auto">
              <a:xfrm>
                <a:off x="1574" y="3521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ــ 5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95" name="Line 75"/>
              <p:cNvSpPr>
                <a:spLocks noChangeShapeType="1"/>
              </p:cNvSpPr>
              <p:nvPr/>
            </p:nvSpPr>
            <p:spPr bwMode="auto">
              <a:xfrm flipH="1">
                <a:off x="1587" y="3748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96" name="Text Box 76"/>
              <p:cNvSpPr txBox="1">
                <a:spLocks noChangeArrowheads="1"/>
              </p:cNvSpPr>
              <p:nvPr/>
            </p:nvSpPr>
            <p:spPr bwMode="auto">
              <a:xfrm>
                <a:off x="1565" y="3748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2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67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5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5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5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5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5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5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5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5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5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5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800" decel="100000"/>
                                        <p:tgtEl>
                                          <p:spTgt spid="5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5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5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5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2" grpId="0" animBg="1"/>
      <p:bldP spid="5182" grpId="0"/>
      <p:bldP spid="5187" grpId="0"/>
      <p:bldP spid="5188" grpId="0"/>
      <p:bldP spid="518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  <a:ln w="57150">
            <a:solidFill>
              <a:schemeClr val="tx1">
                <a:lumMod val="85000"/>
                <a:lumOff val="15000"/>
              </a:schemeClr>
            </a:solidFill>
          </a:ln>
        </p:spPr>
        <p:txBody>
          <a:bodyPr/>
          <a:lstStyle/>
          <a:p>
            <a:r>
              <a:rPr lang="ar-SA" b="1" dirty="0" err="1" smtClean="0">
                <a:solidFill>
                  <a:schemeClr val="accent1">
                    <a:lumMod val="75000"/>
                  </a:schemeClr>
                </a:solidFill>
              </a:rPr>
              <a:t>مالطريقة</a:t>
            </a:r>
            <a:r>
              <a:rPr lang="ar-SA" b="1" dirty="0" smtClean="0">
                <a:solidFill>
                  <a:schemeClr val="accent1">
                    <a:lumMod val="75000"/>
                  </a:schemeClr>
                </a:solidFill>
              </a:rPr>
              <a:t> الصحيحة والسريعة </a:t>
            </a:r>
            <a:r>
              <a:rPr lang="ar-SA" b="1" dirty="0" err="1" smtClean="0">
                <a:solidFill>
                  <a:schemeClr val="accent1">
                    <a:lumMod val="75000"/>
                  </a:schemeClr>
                </a:solidFill>
              </a:rPr>
              <a:t>للإستمتاع</a:t>
            </a:r>
            <a:r>
              <a:rPr lang="ar-SA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ar-SA" b="1" dirty="0" err="1" smtClean="0">
                <a:solidFill>
                  <a:schemeClr val="accent1">
                    <a:lumMod val="75000"/>
                  </a:schemeClr>
                </a:solidFill>
              </a:rPr>
              <a:t>بهذة</a:t>
            </a:r>
            <a:r>
              <a:rPr lang="ar-SA" b="1" dirty="0" smtClean="0">
                <a:solidFill>
                  <a:schemeClr val="accent1">
                    <a:lumMod val="75000"/>
                  </a:schemeClr>
                </a:solidFill>
              </a:rPr>
              <a:t> اللعبة هل هي الصعود بشكل مائل </a:t>
            </a:r>
            <a:r>
              <a:rPr lang="ar-SA" b="1" dirty="0" err="1" smtClean="0">
                <a:solidFill>
                  <a:schemeClr val="accent1">
                    <a:lumMod val="75000"/>
                  </a:schemeClr>
                </a:solidFill>
              </a:rPr>
              <a:t>ام</a:t>
            </a:r>
            <a:r>
              <a:rPr lang="ar-SA" b="1" dirty="0" smtClean="0">
                <a:solidFill>
                  <a:schemeClr val="accent1">
                    <a:lumMod val="75000"/>
                  </a:schemeClr>
                </a:solidFill>
              </a:rPr>
              <a:t> من السلم بشكل راسي ؟</a:t>
            </a:r>
            <a:endParaRPr lang="ar-SA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8674" name="Picture 2" descr="C:\Users\Sarah\Desktop\زحليقة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348880"/>
            <a:ext cx="7128792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821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2400"/>
            <a:ext cx="192405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506913"/>
            <a:ext cx="1914525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6408738" y="5588000"/>
            <a:ext cx="741362" cy="757238"/>
            <a:chOff x="4037" y="3520"/>
            <a:chExt cx="467" cy="477"/>
          </a:xfrm>
        </p:grpSpPr>
        <p:sp>
          <p:nvSpPr>
            <p:cNvPr id="14341" name="Text Box 5"/>
            <p:cNvSpPr txBox="1">
              <a:spLocks noChangeArrowheads="1"/>
            </p:cNvSpPr>
            <p:nvPr/>
          </p:nvSpPr>
          <p:spPr bwMode="auto">
            <a:xfrm>
              <a:off x="4278" y="3610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4342" name="Group 6"/>
            <p:cNvGrpSpPr>
              <a:grpSpLocks/>
            </p:cNvGrpSpPr>
            <p:nvPr/>
          </p:nvGrpSpPr>
          <p:grpSpPr bwMode="auto">
            <a:xfrm>
              <a:off x="4037" y="3520"/>
              <a:ext cx="249" cy="477"/>
              <a:chOff x="4037" y="3520"/>
              <a:chExt cx="249" cy="477"/>
            </a:xfrm>
          </p:grpSpPr>
          <p:sp>
            <p:nvSpPr>
              <p:cNvPr id="14343" name="Text Box 7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4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344" name="Line 8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345" name="Text Box 9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4346" name="AutoShape 10"/>
          <p:cNvSpPr>
            <a:spLocks noChangeArrowheads="1"/>
          </p:cNvSpPr>
          <p:nvPr/>
        </p:nvSpPr>
        <p:spPr bwMode="auto">
          <a:xfrm>
            <a:off x="5003800" y="836613"/>
            <a:ext cx="3744913" cy="720725"/>
          </a:xfrm>
          <a:prstGeom prst="octagon">
            <a:avLst>
              <a:gd name="adj" fmla="val 15639"/>
            </a:avLst>
          </a:prstGeom>
          <a:gradFill rotWithShape="1">
            <a:gsLst>
              <a:gs pos="0">
                <a:srgbClr val="A8CDF6"/>
              </a:gs>
              <a:gs pos="100000">
                <a:srgbClr val="FF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ميل المستقيم في كل مما يلي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pic>
        <p:nvPicPr>
          <p:cNvPr id="14354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4508500"/>
            <a:ext cx="1914525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355" name="Group 19"/>
          <p:cNvGrpSpPr>
            <a:grpSpLocks/>
          </p:cNvGrpSpPr>
          <p:nvPr/>
        </p:nvGrpSpPr>
        <p:grpSpPr bwMode="auto">
          <a:xfrm>
            <a:off x="2232025" y="5589588"/>
            <a:ext cx="993775" cy="757237"/>
            <a:chOff x="1406" y="3521"/>
            <a:chExt cx="626" cy="477"/>
          </a:xfrm>
        </p:grpSpPr>
        <p:sp>
          <p:nvSpPr>
            <p:cNvPr id="14356" name="Text Box 20"/>
            <p:cNvSpPr txBox="1">
              <a:spLocks noChangeArrowheads="1"/>
            </p:cNvSpPr>
            <p:nvPr/>
          </p:nvSpPr>
          <p:spPr bwMode="auto">
            <a:xfrm>
              <a:off x="1806" y="3611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4357" name="Group 21"/>
            <p:cNvGrpSpPr>
              <a:grpSpLocks/>
            </p:cNvGrpSpPr>
            <p:nvPr/>
          </p:nvGrpSpPr>
          <p:grpSpPr bwMode="auto">
            <a:xfrm>
              <a:off x="1406" y="3521"/>
              <a:ext cx="408" cy="477"/>
              <a:chOff x="1565" y="3521"/>
              <a:chExt cx="249" cy="477"/>
            </a:xfrm>
          </p:grpSpPr>
          <p:sp>
            <p:nvSpPr>
              <p:cNvPr id="14358" name="Text Box 22"/>
              <p:cNvSpPr txBox="1">
                <a:spLocks noChangeArrowheads="1"/>
              </p:cNvSpPr>
              <p:nvPr/>
            </p:nvSpPr>
            <p:spPr bwMode="auto">
              <a:xfrm>
                <a:off x="1574" y="3521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ــ 1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359" name="Line 23"/>
              <p:cNvSpPr>
                <a:spLocks noChangeShapeType="1"/>
              </p:cNvSpPr>
              <p:nvPr/>
            </p:nvSpPr>
            <p:spPr bwMode="auto">
              <a:xfrm flipH="1">
                <a:off x="1587" y="3748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360" name="Text Box 24"/>
              <p:cNvSpPr txBox="1">
                <a:spLocks noChangeArrowheads="1"/>
              </p:cNvSpPr>
              <p:nvPr/>
            </p:nvSpPr>
            <p:spPr bwMode="auto">
              <a:xfrm>
                <a:off x="1565" y="3748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4361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15888"/>
            <a:ext cx="216376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62" name="Picture 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3" y="2125663"/>
            <a:ext cx="1908175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63" name="Picture 2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8" y="2133600"/>
            <a:ext cx="1908175" cy="210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6516688" y="3636963"/>
            <a:ext cx="50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 smtClean="0">
                <a:solidFill>
                  <a:srgbClr val="000000"/>
                </a:solidFill>
              </a:rPr>
              <a:t>3</a:t>
            </a:r>
            <a:endParaRPr lang="en-US" altLang="ar-SA" sz="2400" b="1" smtClean="0">
              <a:solidFill>
                <a:srgbClr val="000000"/>
              </a:solidFill>
            </a:endParaRP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6985000" y="2989263"/>
            <a:ext cx="503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 smtClean="0">
                <a:solidFill>
                  <a:srgbClr val="000000"/>
                </a:solidFill>
              </a:rPr>
              <a:t>4</a:t>
            </a:r>
            <a:endParaRPr lang="en-US" altLang="ar-SA" sz="2400" b="1" smtClean="0">
              <a:solidFill>
                <a:srgbClr val="000000"/>
              </a:solidFill>
            </a:endParaRP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1943100" y="2817813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 smtClean="0">
                <a:solidFill>
                  <a:srgbClr val="000000"/>
                </a:solidFill>
              </a:rPr>
              <a:t>ــ1</a:t>
            </a:r>
            <a:endParaRPr lang="en-US" altLang="ar-SA" sz="2400" b="1" smtClean="0">
              <a:solidFill>
                <a:srgbClr val="000000"/>
              </a:solidFill>
            </a:endParaRPr>
          </a:p>
        </p:txBody>
      </p:sp>
      <p:sp>
        <p:nvSpPr>
          <p:cNvPr id="14352" name="Text Box 16"/>
          <p:cNvSpPr txBox="1">
            <a:spLocks noChangeArrowheads="1"/>
          </p:cNvSpPr>
          <p:nvPr/>
        </p:nvSpPr>
        <p:spPr bwMode="auto">
          <a:xfrm>
            <a:off x="2566988" y="3155950"/>
            <a:ext cx="503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400" b="1" smtClean="0">
                <a:solidFill>
                  <a:srgbClr val="000000"/>
                </a:solidFill>
              </a:rPr>
              <a:t>3</a:t>
            </a:r>
            <a:endParaRPr lang="en-US" altLang="ar-SA" sz="2400" b="1" smtClean="0">
              <a:solidFill>
                <a:srgbClr val="000000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118563" y="1412776"/>
            <a:ext cx="3371453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200" b="1" dirty="0" smtClean="0"/>
              <a:t>سؤال 2 – 3 صـ 118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val="264191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800" decel="100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 animBg="1"/>
      <p:bldP spid="14350" grpId="0"/>
      <p:bldP spid="14351" grpId="0"/>
      <p:bldP spid="14353" grpId="0"/>
      <p:bldP spid="1435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2400"/>
            <a:ext cx="192405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163" y="2420938"/>
            <a:ext cx="1914525" cy="90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3600450" y="836613"/>
            <a:ext cx="5148263" cy="792162"/>
          </a:xfrm>
          <a:prstGeom prst="octagon">
            <a:avLst>
              <a:gd name="adj" fmla="val 15639"/>
            </a:avLst>
          </a:prstGeom>
          <a:gradFill rotWithShape="1">
            <a:gsLst>
              <a:gs pos="0">
                <a:srgbClr val="A8CDF6"/>
              </a:gs>
              <a:gs pos="100000">
                <a:srgbClr val="FF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يبين الشكل المجاور عمق الماء في حوض مائي لعدة أيام 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ميل المستقيم ، وفسر معناه كمعدل تغير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27684" name="Group 36"/>
          <p:cNvGrpSpPr>
            <a:grpSpLocks/>
          </p:cNvGrpSpPr>
          <p:nvPr/>
        </p:nvGrpSpPr>
        <p:grpSpPr bwMode="auto">
          <a:xfrm>
            <a:off x="6516688" y="3502025"/>
            <a:ext cx="1454150" cy="757238"/>
            <a:chOff x="4105" y="2206"/>
            <a:chExt cx="916" cy="477"/>
          </a:xfrm>
        </p:grpSpPr>
        <p:sp>
          <p:nvSpPr>
            <p:cNvPr id="27668" name="Text Box 20"/>
            <p:cNvSpPr txBox="1">
              <a:spLocks noChangeArrowheads="1"/>
            </p:cNvSpPr>
            <p:nvPr/>
          </p:nvSpPr>
          <p:spPr bwMode="auto">
            <a:xfrm>
              <a:off x="4795" y="2296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27669" name="Group 21"/>
            <p:cNvGrpSpPr>
              <a:grpSpLocks/>
            </p:cNvGrpSpPr>
            <p:nvPr/>
          </p:nvGrpSpPr>
          <p:grpSpPr bwMode="auto">
            <a:xfrm>
              <a:off x="4309" y="2206"/>
              <a:ext cx="494" cy="477"/>
              <a:chOff x="4037" y="3520"/>
              <a:chExt cx="249" cy="477"/>
            </a:xfrm>
          </p:grpSpPr>
          <p:sp>
            <p:nvSpPr>
              <p:cNvPr id="27670" name="Text Box 22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ــ 10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1" name="Line 23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Text Box 24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16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7673" name="Text Box 25"/>
            <p:cNvSpPr txBox="1">
              <a:spLocks noChangeArrowheads="1"/>
            </p:cNvSpPr>
            <p:nvPr/>
          </p:nvSpPr>
          <p:spPr bwMode="auto">
            <a:xfrm>
              <a:off x="4105" y="2306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27674" name="Group 26"/>
          <p:cNvGrpSpPr>
            <a:grpSpLocks/>
          </p:cNvGrpSpPr>
          <p:nvPr/>
        </p:nvGrpSpPr>
        <p:grpSpPr bwMode="auto">
          <a:xfrm>
            <a:off x="5867400" y="3503613"/>
            <a:ext cx="612775" cy="757237"/>
            <a:chOff x="4037" y="3520"/>
            <a:chExt cx="249" cy="477"/>
          </a:xfrm>
        </p:grpSpPr>
        <p:sp>
          <p:nvSpPr>
            <p:cNvPr id="27675" name="Text Box 27"/>
            <p:cNvSpPr txBox="1">
              <a:spLocks noChangeArrowheads="1"/>
            </p:cNvSpPr>
            <p:nvPr/>
          </p:nvSpPr>
          <p:spPr bwMode="auto">
            <a:xfrm>
              <a:off x="4041" y="3520"/>
              <a:ext cx="2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ــ 5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sp>
          <p:nvSpPr>
            <p:cNvPr id="27676" name="Line 28"/>
            <p:cNvSpPr>
              <a:spLocks noChangeShapeType="1"/>
            </p:cNvSpPr>
            <p:nvPr/>
          </p:nvSpPr>
          <p:spPr bwMode="auto">
            <a:xfrm flipH="1">
              <a:off x="4059" y="3747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27677" name="Text Box 29"/>
            <p:cNvSpPr txBox="1">
              <a:spLocks noChangeArrowheads="1"/>
            </p:cNvSpPr>
            <p:nvPr/>
          </p:nvSpPr>
          <p:spPr bwMode="auto">
            <a:xfrm>
              <a:off x="4037" y="3747"/>
              <a:ext cx="2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8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27678" name="Picture 3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075" y="152400"/>
            <a:ext cx="199707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79" name="Picture 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2097088"/>
            <a:ext cx="3348037" cy="356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80" name="Line 32"/>
          <p:cNvSpPr>
            <a:spLocks noChangeShapeType="1"/>
          </p:cNvSpPr>
          <p:nvPr/>
        </p:nvSpPr>
        <p:spPr bwMode="auto">
          <a:xfrm>
            <a:off x="1511300" y="3392488"/>
            <a:ext cx="0" cy="1189037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27681" name="Line 33"/>
          <p:cNvSpPr>
            <a:spLocks noChangeShapeType="1"/>
          </p:cNvSpPr>
          <p:nvPr/>
        </p:nvSpPr>
        <p:spPr bwMode="auto">
          <a:xfrm>
            <a:off x="1476375" y="4545013"/>
            <a:ext cx="2087563" cy="0"/>
          </a:xfrm>
          <a:prstGeom prst="line">
            <a:avLst/>
          </a:prstGeom>
          <a:noFill/>
          <a:ln w="76200" cmpd="tri">
            <a:solidFill>
              <a:srgbClr val="9933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27682" name="Text Box 34"/>
          <p:cNvSpPr txBox="1">
            <a:spLocks noChangeArrowheads="1"/>
          </p:cNvSpPr>
          <p:nvPr/>
        </p:nvSpPr>
        <p:spPr bwMode="auto">
          <a:xfrm>
            <a:off x="1403350" y="3644900"/>
            <a:ext cx="973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3200" b="1" smtClean="0">
                <a:solidFill>
                  <a:srgbClr val="FF0000"/>
                </a:solidFill>
              </a:rPr>
              <a:t>ــ 10</a:t>
            </a:r>
            <a:endParaRPr lang="en-US" altLang="ar-SA" sz="3200" b="1" smtClean="0">
              <a:solidFill>
                <a:srgbClr val="FF0000"/>
              </a:solidFill>
            </a:endParaRPr>
          </a:p>
        </p:txBody>
      </p:sp>
      <p:sp>
        <p:nvSpPr>
          <p:cNvPr id="27683" name="Text Box 35"/>
          <p:cNvSpPr txBox="1">
            <a:spLocks noChangeArrowheads="1"/>
          </p:cNvSpPr>
          <p:nvPr/>
        </p:nvSpPr>
        <p:spPr bwMode="auto">
          <a:xfrm>
            <a:off x="1979613" y="4110038"/>
            <a:ext cx="9731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3200" b="1" smtClean="0">
                <a:solidFill>
                  <a:srgbClr val="9933FF"/>
                </a:solidFill>
              </a:rPr>
              <a:t>16</a:t>
            </a:r>
            <a:endParaRPr lang="en-US" altLang="ar-SA" sz="3200" b="1" smtClean="0">
              <a:solidFill>
                <a:srgbClr val="9933FF"/>
              </a:solidFill>
            </a:endParaRPr>
          </a:p>
        </p:txBody>
      </p:sp>
      <p:grpSp>
        <p:nvGrpSpPr>
          <p:cNvPr id="27690" name="Group 42"/>
          <p:cNvGrpSpPr>
            <a:grpSpLocks/>
          </p:cNvGrpSpPr>
          <p:nvPr/>
        </p:nvGrpSpPr>
        <p:grpSpPr bwMode="auto">
          <a:xfrm>
            <a:off x="4679950" y="4905375"/>
            <a:ext cx="4032250" cy="757238"/>
            <a:chOff x="2948" y="3090"/>
            <a:chExt cx="2540" cy="477"/>
          </a:xfrm>
        </p:grpSpPr>
        <p:sp>
          <p:nvSpPr>
            <p:cNvPr id="27685" name="Text Box 37"/>
            <p:cNvSpPr txBox="1">
              <a:spLocks noChangeArrowheads="1"/>
            </p:cNvSpPr>
            <p:nvPr/>
          </p:nvSpPr>
          <p:spPr bwMode="auto">
            <a:xfrm>
              <a:off x="2948" y="3181"/>
              <a:ext cx="25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أي أن الماء يتناقص يوميا بمعدل         سم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27686" name="Group 38"/>
            <p:cNvGrpSpPr>
              <a:grpSpLocks/>
            </p:cNvGrpSpPr>
            <p:nvPr/>
          </p:nvGrpSpPr>
          <p:grpSpPr bwMode="auto">
            <a:xfrm>
              <a:off x="3443" y="3090"/>
              <a:ext cx="250" cy="477"/>
              <a:chOff x="4037" y="3520"/>
              <a:chExt cx="249" cy="477"/>
            </a:xfrm>
          </p:grpSpPr>
          <p:sp>
            <p:nvSpPr>
              <p:cNvPr id="27687" name="Text Box 39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5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88" name="Line 40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89" name="Text Box 41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8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285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76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7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7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  <p:bldP spid="27680" grpId="0" animBg="1"/>
      <p:bldP spid="27681" grpId="0" animBg="1"/>
      <p:bldP spid="27682" grpId="0"/>
      <p:bldP spid="2768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2400"/>
            <a:ext cx="192405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84" name="Text Box 44"/>
          <p:cNvSpPr txBox="1">
            <a:spLocks noChangeArrowheads="1"/>
          </p:cNvSpPr>
          <p:nvPr/>
        </p:nvSpPr>
        <p:spPr bwMode="auto">
          <a:xfrm>
            <a:off x="7200900" y="908050"/>
            <a:ext cx="1762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مما سبق نجد أنه :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0285" name="Text Box 45"/>
          <p:cNvSpPr txBox="1">
            <a:spLocks noChangeArrowheads="1"/>
          </p:cNvSpPr>
          <p:nvPr/>
        </p:nvSpPr>
        <p:spPr bwMode="auto">
          <a:xfrm>
            <a:off x="7596188" y="3281363"/>
            <a:ext cx="8270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6600"/>
                </a:solidFill>
              </a:rPr>
              <a:t>الميل</a:t>
            </a:r>
            <a:r>
              <a:rPr lang="ar-SA" altLang="ar-SA" sz="2000" b="1" smtClean="0">
                <a:solidFill>
                  <a:srgbClr val="000000"/>
                </a:solidFill>
              </a:rPr>
              <a:t>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10306" name="Group 66"/>
          <p:cNvGrpSpPr>
            <a:grpSpLocks/>
          </p:cNvGrpSpPr>
          <p:nvPr/>
        </p:nvGrpSpPr>
        <p:grpSpPr bwMode="auto">
          <a:xfrm>
            <a:off x="6051550" y="3105150"/>
            <a:ext cx="1530350" cy="793750"/>
            <a:chOff x="3812" y="2682"/>
            <a:chExt cx="964" cy="500"/>
          </a:xfrm>
        </p:grpSpPr>
        <p:sp>
          <p:nvSpPr>
            <p:cNvPr id="10292" name="Text Box 52"/>
            <p:cNvSpPr txBox="1">
              <a:spLocks noChangeArrowheads="1"/>
            </p:cNvSpPr>
            <p:nvPr/>
          </p:nvSpPr>
          <p:spPr bwMode="auto">
            <a:xfrm>
              <a:off x="3812" y="2682"/>
              <a:ext cx="9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فرق الصادات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sp>
          <p:nvSpPr>
            <p:cNvPr id="10293" name="Line 53"/>
            <p:cNvSpPr>
              <a:spLocks noChangeShapeType="1"/>
            </p:cNvSpPr>
            <p:nvPr/>
          </p:nvSpPr>
          <p:spPr bwMode="auto">
            <a:xfrm flipH="1">
              <a:off x="3851" y="2927"/>
              <a:ext cx="91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10294" name="Text Box 54"/>
            <p:cNvSpPr txBox="1">
              <a:spLocks noChangeArrowheads="1"/>
            </p:cNvSpPr>
            <p:nvPr/>
          </p:nvSpPr>
          <p:spPr bwMode="auto">
            <a:xfrm>
              <a:off x="3826" y="2932"/>
              <a:ext cx="9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فرق السينات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10302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2744788"/>
            <a:ext cx="2546350" cy="248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03" name="Text Box 63"/>
          <p:cNvSpPr txBox="1">
            <a:spLocks noChangeArrowheads="1"/>
          </p:cNvSpPr>
          <p:nvPr/>
        </p:nvSpPr>
        <p:spPr bwMode="auto">
          <a:xfrm>
            <a:off x="719138" y="1555750"/>
            <a:ext cx="8243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يمكننا إيجاد ميل المستقيم باستعمال إحداثيات أي نقطتين عليه ( س</a:t>
            </a:r>
            <a:r>
              <a:rPr lang="ar-SA" altLang="ar-SA" sz="2400" b="1" baseline="-25000" smtClean="0">
                <a:solidFill>
                  <a:srgbClr val="000000"/>
                </a:solidFill>
              </a:rPr>
              <a:t>1</a:t>
            </a:r>
            <a:r>
              <a:rPr lang="ar-SA" altLang="ar-SA" sz="2000" b="1" smtClean="0">
                <a:solidFill>
                  <a:srgbClr val="000000"/>
                </a:solidFill>
              </a:rPr>
              <a:t> ، ص</a:t>
            </a:r>
            <a:r>
              <a:rPr lang="ar-SA" altLang="ar-SA" sz="2400" b="1" baseline="-25000" smtClean="0">
                <a:solidFill>
                  <a:srgbClr val="000000"/>
                </a:solidFill>
              </a:rPr>
              <a:t>1</a:t>
            </a:r>
            <a:r>
              <a:rPr lang="ar-SA" altLang="ar-SA" sz="2000" b="1" smtClean="0">
                <a:solidFill>
                  <a:srgbClr val="000000"/>
                </a:solidFill>
              </a:rPr>
              <a:t> )  ،  ( س</a:t>
            </a:r>
            <a:r>
              <a:rPr lang="ar-SA" altLang="ar-SA" sz="2400" b="1" baseline="-25000" smtClean="0">
                <a:solidFill>
                  <a:srgbClr val="000000"/>
                </a:solidFill>
              </a:rPr>
              <a:t>2</a:t>
            </a:r>
            <a:r>
              <a:rPr lang="ar-SA" altLang="ar-SA" sz="2000" b="1" smtClean="0">
                <a:solidFill>
                  <a:srgbClr val="000000"/>
                </a:solidFill>
              </a:rPr>
              <a:t> ، ص</a:t>
            </a:r>
            <a:r>
              <a:rPr lang="ar-SA" altLang="ar-SA" sz="2400" b="1" baseline="-25000" smtClean="0">
                <a:solidFill>
                  <a:srgbClr val="000000"/>
                </a:solidFill>
              </a:rPr>
              <a:t>2</a:t>
            </a:r>
            <a:r>
              <a:rPr lang="ar-SA" altLang="ar-SA" sz="2000" b="1" smtClean="0">
                <a:solidFill>
                  <a:srgbClr val="000000"/>
                </a:solidFill>
              </a:rPr>
              <a:t> )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0304" name="Text Box 64"/>
          <p:cNvSpPr txBox="1">
            <a:spLocks noChangeArrowheads="1"/>
          </p:cNvSpPr>
          <p:nvPr/>
        </p:nvSpPr>
        <p:spPr bwMode="auto">
          <a:xfrm>
            <a:off x="2879725" y="2347913"/>
            <a:ext cx="6083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على الرسم المستقيم مار بالنقطتين  ( س</a:t>
            </a:r>
            <a:r>
              <a:rPr lang="ar-SA" altLang="ar-SA" sz="2400" b="1" baseline="-25000" smtClean="0">
                <a:solidFill>
                  <a:srgbClr val="000000"/>
                </a:solidFill>
              </a:rPr>
              <a:t>1</a:t>
            </a:r>
            <a:r>
              <a:rPr lang="ar-SA" altLang="ar-SA" sz="2000" b="1" smtClean="0">
                <a:solidFill>
                  <a:srgbClr val="000000"/>
                </a:solidFill>
              </a:rPr>
              <a:t> ، ص</a:t>
            </a:r>
            <a:r>
              <a:rPr lang="ar-SA" altLang="ar-SA" sz="2400" b="1" baseline="-25000" smtClean="0">
                <a:solidFill>
                  <a:srgbClr val="000000"/>
                </a:solidFill>
              </a:rPr>
              <a:t>1</a:t>
            </a:r>
            <a:r>
              <a:rPr lang="ar-SA" altLang="ar-SA" sz="2000" b="1" smtClean="0">
                <a:solidFill>
                  <a:srgbClr val="000000"/>
                </a:solidFill>
              </a:rPr>
              <a:t> )  ،  ( س</a:t>
            </a:r>
            <a:r>
              <a:rPr lang="ar-SA" altLang="ar-SA" sz="2400" b="1" baseline="-25000" smtClean="0">
                <a:solidFill>
                  <a:srgbClr val="000000"/>
                </a:solidFill>
              </a:rPr>
              <a:t>2</a:t>
            </a:r>
            <a:r>
              <a:rPr lang="ar-SA" altLang="ar-SA" sz="2000" b="1" smtClean="0">
                <a:solidFill>
                  <a:srgbClr val="000000"/>
                </a:solidFill>
              </a:rPr>
              <a:t> ، ص</a:t>
            </a:r>
            <a:r>
              <a:rPr lang="ar-SA" altLang="ar-SA" sz="2400" b="1" baseline="-25000" smtClean="0">
                <a:solidFill>
                  <a:srgbClr val="000000"/>
                </a:solidFill>
              </a:rPr>
              <a:t>2</a:t>
            </a:r>
            <a:r>
              <a:rPr lang="ar-SA" altLang="ar-SA" sz="2000" b="1" smtClean="0">
                <a:solidFill>
                  <a:srgbClr val="000000"/>
                </a:solidFill>
              </a:rPr>
              <a:t> )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10312" name="Group 72"/>
          <p:cNvGrpSpPr>
            <a:grpSpLocks/>
          </p:cNvGrpSpPr>
          <p:nvPr/>
        </p:nvGrpSpPr>
        <p:grpSpPr bwMode="auto">
          <a:xfrm>
            <a:off x="6051550" y="4003675"/>
            <a:ext cx="1903413" cy="793750"/>
            <a:chOff x="3812" y="3248"/>
            <a:chExt cx="1199" cy="500"/>
          </a:xfrm>
        </p:grpSpPr>
        <p:sp>
          <p:nvSpPr>
            <p:cNvPr id="10307" name="Text Box 67"/>
            <p:cNvSpPr txBox="1">
              <a:spLocks noChangeArrowheads="1"/>
            </p:cNvSpPr>
            <p:nvPr/>
          </p:nvSpPr>
          <p:spPr bwMode="auto">
            <a:xfrm>
              <a:off x="4808" y="3359"/>
              <a:ext cx="2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0308" name="Group 68"/>
            <p:cNvGrpSpPr>
              <a:grpSpLocks/>
            </p:cNvGrpSpPr>
            <p:nvPr/>
          </p:nvGrpSpPr>
          <p:grpSpPr bwMode="auto">
            <a:xfrm>
              <a:off x="3812" y="3248"/>
              <a:ext cx="964" cy="500"/>
              <a:chOff x="3812" y="2682"/>
              <a:chExt cx="964" cy="500"/>
            </a:xfrm>
          </p:grpSpPr>
          <p:sp>
            <p:nvSpPr>
              <p:cNvPr id="10309" name="Text Box 69"/>
              <p:cNvSpPr txBox="1">
                <a:spLocks noChangeArrowheads="1"/>
              </p:cNvSpPr>
              <p:nvPr/>
            </p:nvSpPr>
            <p:spPr bwMode="auto">
              <a:xfrm>
                <a:off x="3812" y="2682"/>
                <a:ext cx="95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ص</a:t>
                </a:r>
                <a:r>
                  <a:rPr lang="ar-SA" altLang="ar-SA" sz="2400" b="1" baseline="-25000" smtClean="0">
                    <a:solidFill>
                      <a:srgbClr val="000000"/>
                    </a:solidFill>
                  </a:rPr>
                  <a:t>2</a:t>
                </a:r>
                <a:r>
                  <a:rPr lang="ar-SA" altLang="ar-SA" sz="2000" b="1" smtClean="0">
                    <a:solidFill>
                      <a:srgbClr val="000000"/>
                    </a:solidFill>
                  </a:rPr>
                  <a:t> – ص</a:t>
                </a:r>
                <a:r>
                  <a:rPr lang="ar-SA" altLang="ar-SA" sz="2400" b="1" baseline="-25000" smtClean="0">
                    <a:solidFill>
                      <a:srgbClr val="000000"/>
                    </a:solidFill>
                  </a:rPr>
                  <a:t>1</a:t>
                </a:r>
                <a:endParaRPr lang="en-US" altLang="ar-SA" sz="2400" b="1" baseline="-250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10" name="Line 70"/>
              <p:cNvSpPr>
                <a:spLocks noChangeShapeType="1"/>
              </p:cNvSpPr>
              <p:nvPr/>
            </p:nvSpPr>
            <p:spPr bwMode="auto">
              <a:xfrm flipH="1">
                <a:off x="3851" y="2927"/>
                <a:ext cx="91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11" name="Text Box 71"/>
              <p:cNvSpPr txBox="1">
                <a:spLocks noChangeArrowheads="1"/>
              </p:cNvSpPr>
              <p:nvPr/>
            </p:nvSpPr>
            <p:spPr bwMode="auto">
              <a:xfrm>
                <a:off x="3826" y="2932"/>
                <a:ext cx="95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س</a:t>
                </a:r>
                <a:r>
                  <a:rPr lang="ar-SA" altLang="ar-SA" sz="2400" b="1" baseline="-25000" smtClean="0">
                    <a:solidFill>
                      <a:srgbClr val="000000"/>
                    </a:solidFill>
                  </a:rPr>
                  <a:t>2</a:t>
                </a:r>
                <a:r>
                  <a:rPr lang="ar-SA" altLang="ar-SA" sz="2000" b="1" smtClean="0">
                    <a:solidFill>
                      <a:srgbClr val="000000"/>
                    </a:solidFill>
                  </a:rPr>
                  <a:t> – س</a:t>
                </a:r>
                <a:r>
                  <a:rPr lang="ar-SA" altLang="ar-SA" sz="2400" b="1" baseline="-25000" smtClean="0">
                    <a:solidFill>
                      <a:srgbClr val="000000"/>
                    </a:solidFill>
                  </a:rPr>
                  <a:t>1</a:t>
                </a:r>
                <a:endParaRPr lang="en-US" altLang="ar-SA" sz="2400" b="1" baseline="-25000" smtClean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048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10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03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0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0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0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0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0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4" grpId="0"/>
      <p:bldP spid="10285" grpId="0"/>
      <p:bldP spid="10303" grpId="0"/>
      <p:bldP spid="1030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2400"/>
            <a:ext cx="192405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217" name="Group 73"/>
          <p:cNvGrpSpPr>
            <a:grpSpLocks/>
          </p:cNvGrpSpPr>
          <p:nvPr/>
        </p:nvGrpSpPr>
        <p:grpSpPr bwMode="auto">
          <a:xfrm>
            <a:off x="5724525" y="2203450"/>
            <a:ext cx="935038" cy="757238"/>
            <a:chOff x="3606" y="1434"/>
            <a:chExt cx="589" cy="477"/>
          </a:xfrm>
        </p:grpSpPr>
        <p:sp>
          <p:nvSpPr>
            <p:cNvPr id="6149" name="Text Box 5"/>
            <p:cNvSpPr txBox="1">
              <a:spLocks noChangeArrowheads="1"/>
            </p:cNvSpPr>
            <p:nvPr/>
          </p:nvSpPr>
          <p:spPr bwMode="auto">
            <a:xfrm>
              <a:off x="3969" y="1524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6150" name="Group 6"/>
            <p:cNvGrpSpPr>
              <a:grpSpLocks/>
            </p:cNvGrpSpPr>
            <p:nvPr/>
          </p:nvGrpSpPr>
          <p:grpSpPr bwMode="auto">
            <a:xfrm>
              <a:off x="3606" y="1434"/>
              <a:ext cx="371" cy="477"/>
              <a:chOff x="4037" y="3520"/>
              <a:chExt cx="249" cy="477"/>
            </a:xfrm>
          </p:grpSpPr>
          <p:sp>
            <p:nvSpPr>
              <p:cNvPr id="6151" name="Text Box 7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ــ 3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152" name="Line 8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153" name="Text Box 9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2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154" name="AutoShape 10"/>
          <p:cNvSpPr>
            <a:spLocks noChangeArrowheads="1"/>
          </p:cNvSpPr>
          <p:nvPr/>
        </p:nvSpPr>
        <p:spPr bwMode="auto">
          <a:xfrm>
            <a:off x="4356100" y="1411288"/>
            <a:ext cx="3024188" cy="720725"/>
          </a:xfrm>
          <a:prstGeom prst="octagon">
            <a:avLst>
              <a:gd name="adj" fmla="val 15639"/>
            </a:avLst>
          </a:prstGeom>
          <a:gradFill rotWithShape="1">
            <a:gsLst>
              <a:gs pos="0">
                <a:srgbClr val="A8CDF6"/>
              </a:gs>
              <a:gs pos="100000">
                <a:srgbClr val="FF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ميل المستقيم ثم مثله بيانيا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1079500" y="620713"/>
            <a:ext cx="7812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يمكن إيجاد الميل بإيجاد نسبة التغير في قيم ص إلى التغير في قيم س لأي نقطتين على الخط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pic>
        <p:nvPicPr>
          <p:cNvPr id="6170" name="Picture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1516063"/>
            <a:ext cx="1558925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11" name="Text Box 67"/>
          <p:cNvSpPr txBox="1">
            <a:spLocks noChangeArrowheads="1"/>
          </p:cNvSpPr>
          <p:nvPr/>
        </p:nvSpPr>
        <p:spPr bwMode="auto">
          <a:xfrm>
            <a:off x="7596188" y="3001963"/>
            <a:ext cx="13668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أي أن </a:t>
            </a:r>
            <a:r>
              <a:rPr lang="ar-SA" altLang="ar-SA" sz="2000" b="1" smtClean="0">
                <a:solidFill>
                  <a:srgbClr val="006600"/>
                </a:solidFill>
              </a:rPr>
              <a:t>الميل</a:t>
            </a:r>
            <a:r>
              <a:rPr lang="ar-SA" altLang="ar-SA" sz="2000" b="1" smtClean="0">
                <a:solidFill>
                  <a:srgbClr val="000000"/>
                </a:solidFill>
              </a:rPr>
              <a:t>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6213" name="AutoShape 69"/>
          <p:cNvSpPr>
            <a:spLocks noChangeArrowheads="1"/>
          </p:cNvSpPr>
          <p:nvPr/>
        </p:nvSpPr>
        <p:spPr bwMode="auto">
          <a:xfrm>
            <a:off x="323850" y="2490788"/>
            <a:ext cx="1476375" cy="396875"/>
          </a:xfrm>
          <a:prstGeom prst="wedgeRoundRectCallout">
            <a:avLst>
              <a:gd name="adj1" fmla="val 68278"/>
              <a:gd name="adj2" fmla="val -6280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FF0000"/>
                </a:solidFill>
              </a:rPr>
              <a:t>التغير في ص</a:t>
            </a:r>
            <a:endParaRPr lang="en-US" altLang="ar-SA" sz="2000" b="1" smtClean="0">
              <a:solidFill>
                <a:srgbClr val="FF0000"/>
              </a:solidFill>
            </a:endParaRPr>
          </a:p>
        </p:txBody>
      </p:sp>
      <p:sp>
        <p:nvSpPr>
          <p:cNvPr id="6215" name="Text Box 71"/>
          <p:cNvSpPr txBox="1">
            <a:spLocks noChangeArrowheads="1"/>
          </p:cNvSpPr>
          <p:nvPr/>
        </p:nvSpPr>
        <p:spPr bwMode="auto">
          <a:xfrm>
            <a:off x="7056438" y="2347913"/>
            <a:ext cx="19065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من الجدول نجد أن :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6216" name="Text Box 72"/>
          <p:cNvSpPr txBox="1">
            <a:spLocks noChangeArrowheads="1"/>
          </p:cNvSpPr>
          <p:nvPr/>
        </p:nvSpPr>
        <p:spPr bwMode="auto">
          <a:xfrm>
            <a:off x="6551613" y="2347913"/>
            <a:ext cx="6111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6600"/>
                </a:solidFill>
              </a:rPr>
              <a:t>الميل</a:t>
            </a:r>
            <a:endParaRPr lang="en-US" altLang="ar-SA" sz="2000" b="1" smtClean="0">
              <a:solidFill>
                <a:srgbClr val="006600"/>
              </a:solidFill>
            </a:endParaRPr>
          </a:p>
        </p:txBody>
      </p:sp>
      <p:pic>
        <p:nvPicPr>
          <p:cNvPr id="6218" name="Picture 7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1482725"/>
            <a:ext cx="2365375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19" name="Picture 7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158875"/>
            <a:ext cx="1374775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20" name="Picture 7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2124075"/>
            <a:ext cx="133826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14" name="AutoShape 70"/>
          <p:cNvSpPr>
            <a:spLocks noChangeArrowheads="1"/>
          </p:cNvSpPr>
          <p:nvPr/>
        </p:nvSpPr>
        <p:spPr bwMode="auto">
          <a:xfrm>
            <a:off x="358775" y="1087438"/>
            <a:ext cx="1476375" cy="396875"/>
          </a:xfrm>
          <a:prstGeom prst="wedgeRoundRectCallout">
            <a:avLst>
              <a:gd name="adj1" fmla="val 66454"/>
              <a:gd name="adj2" fmla="val -280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33CCFF"/>
                </a:solidFill>
              </a:rPr>
              <a:t>التغير في س</a:t>
            </a:r>
            <a:endParaRPr lang="en-US" altLang="ar-SA" sz="2000" b="1" smtClean="0">
              <a:solidFill>
                <a:srgbClr val="33CCFF"/>
              </a:solidFill>
            </a:endParaRPr>
          </a:p>
        </p:txBody>
      </p:sp>
      <p:pic>
        <p:nvPicPr>
          <p:cNvPr id="6222" name="Picture 7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2851150"/>
            <a:ext cx="1008062" cy="73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23" name="Text Box 79"/>
          <p:cNvSpPr txBox="1">
            <a:spLocks noChangeArrowheads="1"/>
          </p:cNvSpPr>
          <p:nvPr/>
        </p:nvSpPr>
        <p:spPr bwMode="auto">
          <a:xfrm>
            <a:off x="7581900" y="3751263"/>
            <a:ext cx="827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6600"/>
                </a:solidFill>
              </a:rPr>
              <a:t>الميل</a:t>
            </a:r>
            <a:r>
              <a:rPr lang="ar-SA" altLang="ar-SA" sz="2000" b="1" smtClean="0">
                <a:solidFill>
                  <a:srgbClr val="000000"/>
                </a:solidFill>
              </a:rPr>
              <a:t>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6231" name="Group 87"/>
          <p:cNvGrpSpPr>
            <a:grpSpLocks/>
          </p:cNvGrpSpPr>
          <p:nvPr/>
        </p:nvGrpSpPr>
        <p:grpSpPr bwMode="auto">
          <a:xfrm>
            <a:off x="6300788" y="3606800"/>
            <a:ext cx="1309687" cy="757238"/>
            <a:chOff x="3969" y="2840"/>
            <a:chExt cx="825" cy="477"/>
          </a:xfrm>
        </p:grpSpPr>
        <p:grpSp>
          <p:nvGrpSpPr>
            <p:cNvPr id="6226" name="Group 82"/>
            <p:cNvGrpSpPr>
              <a:grpSpLocks/>
            </p:cNvGrpSpPr>
            <p:nvPr/>
          </p:nvGrpSpPr>
          <p:grpSpPr bwMode="auto">
            <a:xfrm>
              <a:off x="4150" y="2840"/>
              <a:ext cx="644" cy="477"/>
              <a:chOff x="4037" y="3520"/>
              <a:chExt cx="249" cy="477"/>
            </a:xfrm>
          </p:grpSpPr>
          <p:sp>
            <p:nvSpPr>
              <p:cNvPr id="6227" name="Text Box 83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– 6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28" name="Line 84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29" name="Text Box 85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7 – 5 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230" name="Text Box 86"/>
            <p:cNvSpPr txBox="1">
              <a:spLocks noChangeArrowheads="1"/>
            </p:cNvSpPr>
            <p:nvPr/>
          </p:nvSpPr>
          <p:spPr bwMode="auto">
            <a:xfrm>
              <a:off x="3969" y="2931"/>
              <a:ext cx="24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6233" name="Text Box 89"/>
          <p:cNvSpPr txBox="1">
            <a:spLocks noChangeArrowheads="1"/>
          </p:cNvSpPr>
          <p:nvPr/>
        </p:nvSpPr>
        <p:spPr bwMode="auto">
          <a:xfrm>
            <a:off x="8605838" y="4470400"/>
            <a:ext cx="35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rtl="0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 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6234" name="Group 90"/>
          <p:cNvGrpSpPr>
            <a:grpSpLocks/>
          </p:cNvGrpSpPr>
          <p:nvPr/>
        </p:nvGrpSpPr>
        <p:grpSpPr bwMode="auto">
          <a:xfrm>
            <a:off x="5688013" y="3606800"/>
            <a:ext cx="588962" cy="757238"/>
            <a:chOff x="4037" y="3520"/>
            <a:chExt cx="249" cy="477"/>
          </a:xfrm>
        </p:grpSpPr>
        <p:sp>
          <p:nvSpPr>
            <p:cNvPr id="6235" name="Text Box 91"/>
            <p:cNvSpPr txBox="1">
              <a:spLocks noChangeArrowheads="1"/>
            </p:cNvSpPr>
            <p:nvPr/>
          </p:nvSpPr>
          <p:spPr bwMode="auto">
            <a:xfrm>
              <a:off x="4041" y="3520"/>
              <a:ext cx="2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ــ 3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sp>
          <p:nvSpPr>
            <p:cNvPr id="6236" name="Line 92"/>
            <p:cNvSpPr>
              <a:spLocks noChangeShapeType="1"/>
            </p:cNvSpPr>
            <p:nvPr/>
          </p:nvSpPr>
          <p:spPr bwMode="auto">
            <a:xfrm flipH="1">
              <a:off x="4059" y="3747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6237" name="Text Box 93"/>
            <p:cNvSpPr txBox="1">
              <a:spLocks noChangeArrowheads="1"/>
            </p:cNvSpPr>
            <p:nvPr/>
          </p:nvSpPr>
          <p:spPr bwMode="auto">
            <a:xfrm>
              <a:off x="4037" y="3747"/>
              <a:ext cx="2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2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6238" name="Text Box 94"/>
          <p:cNvSpPr txBox="1">
            <a:spLocks noChangeArrowheads="1"/>
          </p:cNvSpPr>
          <p:nvPr/>
        </p:nvSpPr>
        <p:spPr bwMode="auto">
          <a:xfrm>
            <a:off x="7581900" y="4505325"/>
            <a:ext cx="827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6600"/>
                </a:solidFill>
              </a:rPr>
              <a:t>الميل</a:t>
            </a:r>
            <a:r>
              <a:rPr lang="ar-SA" altLang="ar-SA" sz="2000" b="1" smtClean="0">
                <a:solidFill>
                  <a:srgbClr val="000000"/>
                </a:solidFill>
              </a:rPr>
              <a:t>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6239" name="Group 95"/>
          <p:cNvGrpSpPr>
            <a:grpSpLocks/>
          </p:cNvGrpSpPr>
          <p:nvPr/>
        </p:nvGrpSpPr>
        <p:grpSpPr bwMode="auto">
          <a:xfrm>
            <a:off x="6300788" y="4360863"/>
            <a:ext cx="1309687" cy="757237"/>
            <a:chOff x="3969" y="2840"/>
            <a:chExt cx="825" cy="477"/>
          </a:xfrm>
        </p:grpSpPr>
        <p:grpSp>
          <p:nvGrpSpPr>
            <p:cNvPr id="6240" name="Group 96"/>
            <p:cNvGrpSpPr>
              <a:grpSpLocks/>
            </p:cNvGrpSpPr>
            <p:nvPr/>
          </p:nvGrpSpPr>
          <p:grpSpPr bwMode="auto">
            <a:xfrm>
              <a:off x="4150" y="2840"/>
              <a:ext cx="644" cy="477"/>
              <a:chOff x="4037" y="3520"/>
              <a:chExt cx="249" cy="477"/>
            </a:xfrm>
          </p:grpSpPr>
          <p:sp>
            <p:nvSpPr>
              <p:cNvPr id="6241" name="Text Box 97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6 – 9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42" name="Line 98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43" name="Text Box 99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5 – 3 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244" name="Text Box 100"/>
            <p:cNvSpPr txBox="1">
              <a:spLocks noChangeArrowheads="1"/>
            </p:cNvSpPr>
            <p:nvPr/>
          </p:nvSpPr>
          <p:spPr bwMode="auto">
            <a:xfrm>
              <a:off x="3969" y="2931"/>
              <a:ext cx="24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6245" name="Group 101"/>
          <p:cNvGrpSpPr>
            <a:grpSpLocks/>
          </p:cNvGrpSpPr>
          <p:nvPr/>
        </p:nvGrpSpPr>
        <p:grpSpPr bwMode="auto">
          <a:xfrm>
            <a:off x="5688013" y="4360863"/>
            <a:ext cx="588962" cy="757237"/>
            <a:chOff x="4037" y="3520"/>
            <a:chExt cx="249" cy="477"/>
          </a:xfrm>
        </p:grpSpPr>
        <p:sp>
          <p:nvSpPr>
            <p:cNvPr id="6246" name="Text Box 102"/>
            <p:cNvSpPr txBox="1">
              <a:spLocks noChangeArrowheads="1"/>
            </p:cNvSpPr>
            <p:nvPr/>
          </p:nvSpPr>
          <p:spPr bwMode="auto">
            <a:xfrm>
              <a:off x="4041" y="3520"/>
              <a:ext cx="2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ــ 3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sp>
          <p:nvSpPr>
            <p:cNvPr id="6247" name="Line 103"/>
            <p:cNvSpPr>
              <a:spLocks noChangeShapeType="1"/>
            </p:cNvSpPr>
            <p:nvPr/>
          </p:nvSpPr>
          <p:spPr bwMode="auto">
            <a:xfrm flipH="1">
              <a:off x="4059" y="3747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6248" name="Text Box 104"/>
            <p:cNvSpPr txBox="1">
              <a:spLocks noChangeArrowheads="1"/>
            </p:cNvSpPr>
            <p:nvPr/>
          </p:nvSpPr>
          <p:spPr bwMode="auto">
            <a:xfrm>
              <a:off x="4037" y="3747"/>
              <a:ext cx="2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2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6249" name="Text Box 105"/>
          <p:cNvSpPr txBox="1">
            <a:spLocks noChangeArrowheads="1"/>
          </p:cNvSpPr>
          <p:nvPr/>
        </p:nvSpPr>
        <p:spPr bwMode="auto">
          <a:xfrm>
            <a:off x="8605838" y="5227638"/>
            <a:ext cx="35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rtl="0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 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6250" name="Text Box 106"/>
          <p:cNvSpPr txBox="1">
            <a:spLocks noChangeArrowheads="1"/>
          </p:cNvSpPr>
          <p:nvPr/>
        </p:nvSpPr>
        <p:spPr bwMode="auto">
          <a:xfrm>
            <a:off x="7581900" y="5262563"/>
            <a:ext cx="827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6600"/>
                </a:solidFill>
              </a:rPr>
              <a:t>الميل</a:t>
            </a:r>
            <a:r>
              <a:rPr lang="ar-SA" altLang="ar-SA" sz="2000" b="1" smtClean="0">
                <a:solidFill>
                  <a:srgbClr val="000000"/>
                </a:solidFill>
              </a:rPr>
              <a:t>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6251" name="Group 107"/>
          <p:cNvGrpSpPr>
            <a:grpSpLocks/>
          </p:cNvGrpSpPr>
          <p:nvPr/>
        </p:nvGrpSpPr>
        <p:grpSpPr bwMode="auto">
          <a:xfrm>
            <a:off x="6300788" y="5118100"/>
            <a:ext cx="1309687" cy="757238"/>
            <a:chOff x="3969" y="2840"/>
            <a:chExt cx="825" cy="477"/>
          </a:xfrm>
        </p:grpSpPr>
        <p:grpSp>
          <p:nvGrpSpPr>
            <p:cNvPr id="6252" name="Group 108"/>
            <p:cNvGrpSpPr>
              <a:grpSpLocks/>
            </p:cNvGrpSpPr>
            <p:nvPr/>
          </p:nvGrpSpPr>
          <p:grpSpPr bwMode="auto">
            <a:xfrm>
              <a:off x="4150" y="2840"/>
              <a:ext cx="644" cy="477"/>
              <a:chOff x="4037" y="3520"/>
              <a:chExt cx="249" cy="477"/>
            </a:xfrm>
          </p:grpSpPr>
          <p:sp>
            <p:nvSpPr>
              <p:cNvPr id="6253" name="Text Box 109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9 – 12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54" name="Line 110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55" name="Text Box 111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– 1 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256" name="Text Box 112"/>
            <p:cNvSpPr txBox="1">
              <a:spLocks noChangeArrowheads="1"/>
            </p:cNvSpPr>
            <p:nvPr/>
          </p:nvSpPr>
          <p:spPr bwMode="auto">
            <a:xfrm>
              <a:off x="3969" y="2931"/>
              <a:ext cx="24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6257" name="Group 113"/>
          <p:cNvGrpSpPr>
            <a:grpSpLocks/>
          </p:cNvGrpSpPr>
          <p:nvPr/>
        </p:nvGrpSpPr>
        <p:grpSpPr bwMode="auto">
          <a:xfrm>
            <a:off x="5688013" y="5118100"/>
            <a:ext cx="588962" cy="757238"/>
            <a:chOff x="4037" y="3520"/>
            <a:chExt cx="249" cy="477"/>
          </a:xfrm>
        </p:grpSpPr>
        <p:sp>
          <p:nvSpPr>
            <p:cNvPr id="6258" name="Text Box 114"/>
            <p:cNvSpPr txBox="1">
              <a:spLocks noChangeArrowheads="1"/>
            </p:cNvSpPr>
            <p:nvPr/>
          </p:nvSpPr>
          <p:spPr bwMode="auto">
            <a:xfrm>
              <a:off x="4041" y="3520"/>
              <a:ext cx="2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ــ 3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sp>
          <p:nvSpPr>
            <p:cNvPr id="6259" name="Line 115"/>
            <p:cNvSpPr>
              <a:spLocks noChangeShapeType="1"/>
            </p:cNvSpPr>
            <p:nvPr/>
          </p:nvSpPr>
          <p:spPr bwMode="auto">
            <a:xfrm flipH="1">
              <a:off x="4059" y="3747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6260" name="Text Box 116"/>
            <p:cNvSpPr txBox="1">
              <a:spLocks noChangeArrowheads="1"/>
            </p:cNvSpPr>
            <p:nvPr/>
          </p:nvSpPr>
          <p:spPr bwMode="auto">
            <a:xfrm>
              <a:off x="4037" y="3747"/>
              <a:ext cx="2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2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6261" name="Picture 1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067050"/>
            <a:ext cx="3313113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62" name="Text Box 118"/>
          <p:cNvSpPr txBox="1">
            <a:spLocks noChangeArrowheads="1"/>
          </p:cNvSpPr>
          <p:nvPr/>
        </p:nvSpPr>
        <p:spPr bwMode="auto">
          <a:xfrm>
            <a:off x="8605838" y="5913438"/>
            <a:ext cx="3587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rtl="0"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 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6263" name="Text Box 119"/>
          <p:cNvSpPr txBox="1">
            <a:spLocks noChangeArrowheads="1"/>
          </p:cNvSpPr>
          <p:nvPr/>
        </p:nvSpPr>
        <p:spPr bwMode="auto">
          <a:xfrm>
            <a:off x="7581900" y="5948363"/>
            <a:ext cx="827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6600"/>
                </a:solidFill>
              </a:rPr>
              <a:t>الميل</a:t>
            </a:r>
            <a:r>
              <a:rPr lang="ar-SA" altLang="ar-SA" sz="2000" b="1" smtClean="0">
                <a:solidFill>
                  <a:srgbClr val="000000"/>
                </a:solidFill>
              </a:rPr>
              <a:t>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6264" name="Group 120"/>
          <p:cNvGrpSpPr>
            <a:grpSpLocks/>
          </p:cNvGrpSpPr>
          <p:nvPr/>
        </p:nvGrpSpPr>
        <p:grpSpPr bwMode="auto">
          <a:xfrm>
            <a:off x="6300788" y="5803900"/>
            <a:ext cx="1309687" cy="757238"/>
            <a:chOff x="3969" y="2840"/>
            <a:chExt cx="825" cy="477"/>
          </a:xfrm>
        </p:grpSpPr>
        <p:grpSp>
          <p:nvGrpSpPr>
            <p:cNvPr id="6265" name="Group 121"/>
            <p:cNvGrpSpPr>
              <a:grpSpLocks/>
            </p:cNvGrpSpPr>
            <p:nvPr/>
          </p:nvGrpSpPr>
          <p:grpSpPr bwMode="auto">
            <a:xfrm>
              <a:off x="4150" y="2840"/>
              <a:ext cx="644" cy="477"/>
              <a:chOff x="4037" y="3520"/>
              <a:chExt cx="249" cy="477"/>
            </a:xfrm>
          </p:grpSpPr>
          <p:sp>
            <p:nvSpPr>
              <p:cNvPr id="6266" name="Text Box 122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– 12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67" name="Line 123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68" name="Text Box 124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7 – 1 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269" name="Text Box 125"/>
            <p:cNvSpPr txBox="1">
              <a:spLocks noChangeArrowheads="1"/>
            </p:cNvSpPr>
            <p:nvPr/>
          </p:nvSpPr>
          <p:spPr bwMode="auto">
            <a:xfrm>
              <a:off x="3969" y="2931"/>
              <a:ext cx="24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6270" name="Group 126"/>
          <p:cNvGrpSpPr>
            <a:grpSpLocks/>
          </p:cNvGrpSpPr>
          <p:nvPr/>
        </p:nvGrpSpPr>
        <p:grpSpPr bwMode="auto">
          <a:xfrm>
            <a:off x="3527425" y="5803900"/>
            <a:ext cx="588963" cy="757238"/>
            <a:chOff x="4037" y="3520"/>
            <a:chExt cx="249" cy="477"/>
          </a:xfrm>
        </p:grpSpPr>
        <p:sp>
          <p:nvSpPr>
            <p:cNvPr id="6271" name="Text Box 127"/>
            <p:cNvSpPr txBox="1">
              <a:spLocks noChangeArrowheads="1"/>
            </p:cNvSpPr>
            <p:nvPr/>
          </p:nvSpPr>
          <p:spPr bwMode="auto">
            <a:xfrm>
              <a:off x="4041" y="3520"/>
              <a:ext cx="2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ــ 3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sp>
          <p:nvSpPr>
            <p:cNvPr id="6272" name="Line 128"/>
            <p:cNvSpPr>
              <a:spLocks noChangeShapeType="1"/>
            </p:cNvSpPr>
            <p:nvPr/>
          </p:nvSpPr>
          <p:spPr bwMode="auto">
            <a:xfrm flipH="1">
              <a:off x="4059" y="3747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6273" name="Text Box 129"/>
            <p:cNvSpPr txBox="1">
              <a:spLocks noChangeArrowheads="1"/>
            </p:cNvSpPr>
            <p:nvPr/>
          </p:nvSpPr>
          <p:spPr bwMode="auto">
            <a:xfrm>
              <a:off x="4037" y="3747"/>
              <a:ext cx="2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2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6289" name="Group 145"/>
          <p:cNvGrpSpPr>
            <a:grpSpLocks/>
          </p:cNvGrpSpPr>
          <p:nvPr/>
        </p:nvGrpSpPr>
        <p:grpSpPr bwMode="auto">
          <a:xfrm>
            <a:off x="4103688" y="5805488"/>
            <a:ext cx="1309687" cy="757237"/>
            <a:chOff x="2585" y="3657"/>
            <a:chExt cx="825" cy="477"/>
          </a:xfrm>
        </p:grpSpPr>
        <p:grpSp>
          <p:nvGrpSpPr>
            <p:cNvPr id="6288" name="Group 144"/>
            <p:cNvGrpSpPr>
              <a:grpSpLocks/>
            </p:cNvGrpSpPr>
            <p:nvPr/>
          </p:nvGrpSpPr>
          <p:grpSpPr bwMode="auto">
            <a:xfrm>
              <a:off x="2676" y="3657"/>
              <a:ext cx="734" cy="477"/>
              <a:chOff x="2676" y="3657"/>
              <a:chExt cx="734" cy="477"/>
            </a:xfrm>
          </p:grpSpPr>
          <p:sp>
            <p:nvSpPr>
              <p:cNvPr id="6276" name="Text Box 132"/>
              <p:cNvSpPr txBox="1">
                <a:spLocks noChangeArrowheads="1"/>
              </p:cNvSpPr>
              <p:nvPr/>
            </p:nvSpPr>
            <p:spPr bwMode="auto">
              <a:xfrm>
                <a:off x="2799" y="3657"/>
                <a:ext cx="60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ــ 3 × 3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77" name="Line 133"/>
              <p:cNvSpPr>
                <a:spLocks noChangeShapeType="1"/>
              </p:cNvSpPr>
              <p:nvPr/>
            </p:nvSpPr>
            <p:spPr bwMode="auto">
              <a:xfrm flipH="1">
                <a:off x="2789" y="3884"/>
                <a:ext cx="62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78" name="Text Box 134"/>
              <p:cNvSpPr txBox="1">
                <a:spLocks noChangeArrowheads="1"/>
              </p:cNvSpPr>
              <p:nvPr/>
            </p:nvSpPr>
            <p:spPr bwMode="auto">
              <a:xfrm>
                <a:off x="2676" y="3884"/>
                <a:ext cx="60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2 × 3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279" name="Text Box 135"/>
            <p:cNvSpPr txBox="1">
              <a:spLocks noChangeArrowheads="1"/>
            </p:cNvSpPr>
            <p:nvPr/>
          </p:nvSpPr>
          <p:spPr bwMode="auto">
            <a:xfrm>
              <a:off x="2585" y="3748"/>
              <a:ext cx="2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6285" name="Group 141"/>
          <p:cNvGrpSpPr>
            <a:grpSpLocks/>
          </p:cNvGrpSpPr>
          <p:nvPr/>
        </p:nvGrpSpPr>
        <p:grpSpPr bwMode="auto">
          <a:xfrm>
            <a:off x="5292725" y="5805488"/>
            <a:ext cx="1042988" cy="757237"/>
            <a:chOff x="3544" y="3657"/>
            <a:chExt cx="447" cy="477"/>
          </a:xfrm>
        </p:grpSpPr>
        <p:grpSp>
          <p:nvGrpSpPr>
            <p:cNvPr id="6280" name="Group 136"/>
            <p:cNvGrpSpPr>
              <a:grpSpLocks/>
            </p:cNvGrpSpPr>
            <p:nvPr/>
          </p:nvGrpSpPr>
          <p:grpSpPr bwMode="auto">
            <a:xfrm>
              <a:off x="3742" y="3657"/>
              <a:ext cx="249" cy="477"/>
              <a:chOff x="4037" y="3520"/>
              <a:chExt cx="249" cy="477"/>
            </a:xfrm>
          </p:grpSpPr>
          <p:sp>
            <p:nvSpPr>
              <p:cNvPr id="6281" name="Text Box 137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ــ 9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82" name="Line 138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83" name="Text Box 139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6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284" name="Text Box 140"/>
            <p:cNvSpPr txBox="1">
              <a:spLocks noChangeArrowheads="1"/>
            </p:cNvSpPr>
            <p:nvPr/>
          </p:nvSpPr>
          <p:spPr bwMode="auto">
            <a:xfrm>
              <a:off x="3544" y="3757"/>
              <a:ext cx="22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6290" name="Line 146"/>
          <p:cNvSpPr>
            <a:spLocks noChangeShapeType="1"/>
          </p:cNvSpPr>
          <p:nvPr/>
        </p:nvSpPr>
        <p:spPr bwMode="auto">
          <a:xfrm flipH="1">
            <a:off x="4535488" y="5913438"/>
            <a:ext cx="215900" cy="144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6291" name="Line 147"/>
          <p:cNvSpPr>
            <a:spLocks noChangeShapeType="1"/>
          </p:cNvSpPr>
          <p:nvPr/>
        </p:nvSpPr>
        <p:spPr bwMode="auto">
          <a:xfrm flipH="1">
            <a:off x="4521200" y="6265863"/>
            <a:ext cx="215900" cy="1444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33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6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6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6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6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6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6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6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62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6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6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800" decel="100000"/>
                                        <p:tgtEl>
                                          <p:spTgt spid="6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62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6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6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6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6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6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6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800" decel="100000"/>
                                        <p:tgtEl>
                                          <p:spTgt spid="6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62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6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6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6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6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1" dur="1000"/>
                                        <p:tgtEl>
                                          <p:spTgt spid="6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8" dur="1000"/>
                                        <p:tgtEl>
                                          <p:spTgt spid="6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6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2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3" dur="1000"/>
                                        <p:tgtEl>
                                          <p:spTgt spid="6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0" dur="1000"/>
                                        <p:tgtEl>
                                          <p:spTgt spid="6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7" dur="1000"/>
                                        <p:tgtEl>
                                          <p:spTgt spid="6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6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2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6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2" dur="1000"/>
                                        <p:tgtEl>
                                          <p:spTgt spid="6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6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6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9" dur="1000"/>
                                        <p:tgtEl>
                                          <p:spTgt spid="6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6" dur="1000"/>
                                        <p:tgtEl>
                                          <p:spTgt spid="6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62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2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6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6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6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6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1" dur="1000"/>
                                        <p:tgtEl>
                                          <p:spTgt spid="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 nodeType="clickPar">
                      <p:stCondLst>
                        <p:cond delay="indefinite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6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6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8" dur="1000"/>
                                        <p:tgtEl>
                                          <p:spTgt spid="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 nodeType="clickPar">
                      <p:stCondLst>
                        <p:cond delay="indefinite"/>
                      </p:stCondLst>
                      <p:childTnLst>
                        <p:par>
                          <p:cTn id="2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5" dur="1000"/>
                                        <p:tgtEl>
                                          <p:spTgt spid="6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 nodeType="clickPar">
                      <p:stCondLst>
                        <p:cond delay="indefinite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6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6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2" dur="1000"/>
                                        <p:tgtEl>
                                          <p:spTgt spid="6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7" dur="1000"/>
                                        <p:tgtEl>
                                          <p:spTgt spid="6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0" dur="1000"/>
                                        <p:tgtEl>
                                          <p:spTgt spid="6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 nodeType="clickPar">
                      <p:stCondLst>
                        <p:cond delay="indefinite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6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6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7" dur="1000"/>
                                        <p:tgtEl>
                                          <p:spTgt spid="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800" decel="100000"/>
                                        <p:tgtEl>
                                          <p:spTgt spid="62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800" decel="100000" fill="hold"/>
                                        <p:tgtEl>
                                          <p:spTgt spid="62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800" decel="100000" fill="hold"/>
                                        <p:tgtEl>
                                          <p:spTgt spid="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800" decel="100000" fill="hold"/>
                                        <p:tgtEl>
                                          <p:spTgt spid="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" grpId="0" animBg="1"/>
      <p:bldP spid="6169" grpId="0"/>
      <p:bldP spid="6211" grpId="0"/>
      <p:bldP spid="6213" grpId="0" animBg="1"/>
      <p:bldP spid="6215" grpId="0"/>
      <p:bldP spid="6216" grpId="0"/>
      <p:bldP spid="6214" grpId="0" animBg="1"/>
      <p:bldP spid="6223" grpId="0"/>
      <p:bldP spid="6233" grpId="0"/>
      <p:bldP spid="6238" grpId="0"/>
      <p:bldP spid="6249" grpId="0"/>
      <p:bldP spid="6250" grpId="0"/>
      <p:bldP spid="6262" grpId="0"/>
      <p:bldP spid="6263" grpId="0"/>
      <p:bldP spid="6290" grpId="0" animBg="1"/>
      <p:bldP spid="629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2400"/>
            <a:ext cx="192405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1" name="AutoShape 9"/>
          <p:cNvSpPr>
            <a:spLocks noChangeArrowheads="1"/>
          </p:cNvSpPr>
          <p:nvPr/>
        </p:nvSpPr>
        <p:spPr bwMode="auto">
          <a:xfrm>
            <a:off x="5795963" y="981075"/>
            <a:ext cx="3024187" cy="720725"/>
          </a:xfrm>
          <a:prstGeom prst="octagon">
            <a:avLst>
              <a:gd name="adj" fmla="val 15639"/>
            </a:avLst>
          </a:prstGeom>
          <a:gradFill rotWithShape="1">
            <a:gsLst>
              <a:gs pos="0">
                <a:srgbClr val="A8CDF6"/>
              </a:gs>
              <a:gs pos="100000">
                <a:srgbClr val="FF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ميل المستقيم ثم مثله بيانيا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188913"/>
            <a:ext cx="1428750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908050"/>
            <a:ext cx="2952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206" name="Group 14"/>
          <p:cNvGrpSpPr>
            <a:grpSpLocks/>
          </p:cNvGrpSpPr>
          <p:nvPr/>
        </p:nvGrpSpPr>
        <p:grpSpPr bwMode="auto">
          <a:xfrm>
            <a:off x="1042988" y="2241550"/>
            <a:ext cx="3384550" cy="3563938"/>
            <a:chOff x="4515" y="5422"/>
            <a:chExt cx="3662" cy="3620"/>
          </a:xfrm>
        </p:grpSpPr>
        <p:grpSp>
          <p:nvGrpSpPr>
            <p:cNvPr id="8207" name="Group 15"/>
            <p:cNvGrpSpPr>
              <a:grpSpLocks/>
            </p:cNvGrpSpPr>
            <p:nvPr/>
          </p:nvGrpSpPr>
          <p:grpSpPr bwMode="auto">
            <a:xfrm>
              <a:off x="4515" y="5784"/>
              <a:ext cx="3258" cy="3258"/>
              <a:chOff x="4334" y="3431"/>
              <a:chExt cx="3258" cy="3258"/>
            </a:xfrm>
          </p:grpSpPr>
          <p:sp>
            <p:nvSpPr>
              <p:cNvPr id="8208" name="Line 16"/>
              <p:cNvSpPr>
                <a:spLocks noChangeShapeType="1"/>
              </p:cNvSpPr>
              <p:nvPr/>
            </p:nvSpPr>
            <p:spPr bwMode="auto">
              <a:xfrm>
                <a:off x="5963" y="3431"/>
                <a:ext cx="0" cy="3258"/>
              </a:xfrm>
              <a:prstGeom prst="line">
                <a:avLst/>
              </a:prstGeom>
              <a:noFill/>
              <a:ln w="28575">
                <a:solidFill>
                  <a:srgbClr val="FF0000">
                    <a:alpha val="58000"/>
                  </a:srgbClr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09" name="Line 17"/>
              <p:cNvSpPr>
                <a:spLocks noChangeShapeType="1"/>
              </p:cNvSpPr>
              <p:nvPr/>
            </p:nvSpPr>
            <p:spPr bwMode="auto">
              <a:xfrm flipH="1">
                <a:off x="4334" y="5060"/>
                <a:ext cx="3258" cy="0"/>
              </a:xfrm>
              <a:prstGeom prst="line">
                <a:avLst/>
              </a:prstGeom>
              <a:noFill/>
              <a:ln w="28575">
                <a:solidFill>
                  <a:srgbClr val="FF0000">
                    <a:alpha val="58000"/>
                  </a:srgbClr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10" name="Rectangle 18"/>
              <p:cNvSpPr>
                <a:spLocks noChangeArrowheads="1"/>
              </p:cNvSpPr>
              <p:nvPr/>
            </p:nvSpPr>
            <p:spPr bwMode="auto">
              <a:xfrm>
                <a:off x="4334" y="3431"/>
                <a:ext cx="3258" cy="3258"/>
              </a:xfrm>
              <a:prstGeom prst="rect">
                <a:avLst/>
              </a:prstGeom>
              <a:noFill/>
              <a:ln w="19050">
                <a:solidFill>
                  <a:srgbClr val="3366FF">
                    <a:alpha val="35001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11" name="Line 19"/>
              <p:cNvSpPr>
                <a:spLocks noChangeShapeType="1"/>
              </p:cNvSpPr>
              <p:nvPr/>
            </p:nvSpPr>
            <p:spPr bwMode="auto">
              <a:xfrm>
                <a:off x="7411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12" name="Line 20"/>
              <p:cNvSpPr>
                <a:spLocks noChangeShapeType="1"/>
              </p:cNvSpPr>
              <p:nvPr/>
            </p:nvSpPr>
            <p:spPr bwMode="auto">
              <a:xfrm>
                <a:off x="7230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13" name="Line 21"/>
              <p:cNvSpPr>
                <a:spLocks noChangeShapeType="1"/>
              </p:cNvSpPr>
              <p:nvPr/>
            </p:nvSpPr>
            <p:spPr bwMode="auto">
              <a:xfrm>
                <a:off x="7049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14" name="Line 22"/>
              <p:cNvSpPr>
                <a:spLocks noChangeShapeType="1"/>
              </p:cNvSpPr>
              <p:nvPr/>
            </p:nvSpPr>
            <p:spPr bwMode="auto">
              <a:xfrm>
                <a:off x="6868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15" name="Line 23"/>
              <p:cNvSpPr>
                <a:spLocks noChangeShapeType="1"/>
              </p:cNvSpPr>
              <p:nvPr/>
            </p:nvSpPr>
            <p:spPr bwMode="auto">
              <a:xfrm>
                <a:off x="6687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16" name="Line 24"/>
              <p:cNvSpPr>
                <a:spLocks noChangeShapeType="1"/>
              </p:cNvSpPr>
              <p:nvPr/>
            </p:nvSpPr>
            <p:spPr bwMode="auto">
              <a:xfrm>
                <a:off x="6506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17" name="Line 25"/>
              <p:cNvSpPr>
                <a:spLocks noChangeShapeType="1"/>
              </p:cNvSpPr>
              <p:nvPr/>
            </p:nvSpPr>
            <p:spPr bwMode="auto">
              <a:xfrm>
                <a:off x="6325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18" name="Line 26"/>
              <p:cNvSpPr>
                <a:spLocks noChangeShapeType="1"/>
              </p:cNvSpPr>
              <p:nvPr/>
            </p:nvSpPr>
            <p:spPr bwMode="auto">
              <a:xfrm>
                <a:off x="6144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19" name="Line 27"/>
              <p:cNvSpPr>
                <a:spLocks noChangeShapeType="1"/>
              </p:cNvSpPr>
              <p:nvPr/>
            </p:nvSpPr>
            <p:spPr bwMode="auto">
              <a:xfrm>
                <a:off x="5782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20" name="Line 28"/>
              <p:cNvSpPr>
                <a:spLocks noChangeShapeType="1"/>
              </p:cNvSpPr>
              <p:nvPr/>
            </p:nvSpPr>
            <p:spPr bwMode="auto">
              <a:xfrm>
                <a:off x="5601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21" name="Line 29"/>
              <p:cNvSpPr>
                <a:spLocks noChangeShapeType="1"/>
              </p:cNvSpPr>
              <p:nvPr/>
            </p:nvSpPr>
            <p:spPr bwMode="auto">
              <a:xfrm>
                <a:off x="5420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22" name="Line 30"/>
              <p:cNvSpPr>
                <a:spLocks noChangeShapeType="1"/>
              </p:cNvSpPr>
              <p:nvPr/>
            </p:nvSpPr>
            <p:spPr bwMode="auto">
              <a:xfrm>
                <a:off x="5239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23" name="Line 31"/>
              <p:cNvSpPr>
                <a:spLocks noChangeShapeType="1"/>
              </p:cNvSpPr>
              <p:nvPr/>
            </p:nvSpPr>
            <p:spPr bwMode="auto">
              <a:xfrm>
                <a:off x="5058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24" name="Line 32"/>
              <p:cNvSpPr>
                <a:spLocks noChangeShapeType="1"/>
              </p:cNvSpPr>
              <p:nvPr/>
            </p:nvSpPr>
            <p:spPr bwMode="auto">
              <a:xfrm>
                <a:off x="4877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25" name="Line 33"/>
              <p:cNvSpPr>
                <a:spLocks noChangeShapeType="1"/>
              </p:cNvSpPr>
              <p:nvPr/>
            </p:nvSpPr>
            <p:spPr bwMode="auto">
              <a:xfrm>
                <a:off x="4696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26" name="Line 34"/>
              <p:cNvSpPr>
                <a:spLocks noChangeShapeType="1"/>
              </p:cNvSpPr>
              <p:nvPr/>
            </p:nvSpPr>
            <p:spPr bwMode="auto">
              <a:xfrm>
                <a:off x="4515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27" name="Line 35"/>
              <p:cNvSpPr>
                <a:spLocks noChangeShapeType="1"/>
              </p:cNvSpPr>
              <p:nvPr/>
            </p:nvSpPr>
            <p:spPr bwMode="auto">
              <a:xfrm flipH="1">
                <a:off x="4334" y="3612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28" name="Line 36"/>
              <p:cNvSpPr>
                <a:spLocks noChangeShapeType="1"/>
              </p:cNvSpPr>
              <p:nvPr/>
            </p:nvSpPr>
            <p:spPr bwMode="auto">
              <a:xfrm flipH="1">
                <a:off x="4334" y="3793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29" name="Line 37"/>
              <p:cNvSpPr>
                <a:spLocks noChangeShapeType="1"/>
              </p:cNvSpPr>
              <p:nvPr/>
            </p:nvSpPr>
            <p:spPr bwMode="auto">
              <a:xfrm flipH="1">
                <a:off x="4334" y="3974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30" name="Line 38"/>
              <p:cNvSpPr>
                <a:spLocks noChangeShapeType="1"/>
              </p:cNvSpPr>
              <p:nvPr/>
            </p:nvSpPr>
            <p:spPr bwMode="auto">
              <a:xfrm flipH="1">
                <a:off x="4334" y="4155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31" name="Line 39"/>
              <p:cNvSpPr>
                <a:spLocks noChangeShapeType="1"/>
              </p:cNvSpPr>
              <p:nvPr/>
            </p:nvSpPr>
            <p:spPr bwMode="auto">
              <a:xfrm flipH="1">
                <a:off x="4334" y="4336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32" name="Line 40"/>
              <p:cNvSpPr>
                <a:spLocks noChangeShapeType="1"/>
              </p:cNvSpPr>
              <p:nvPr/>
            </p:nvSpPr>
            <p:spPr bwMode="auto">
              <a:xfrm flipH="1">
                <a:off x="4334" y="4517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33" name="Line 41"/>
              <p:cNvSpPr>
                <a:spLocks noChangeShapeType="1"/>
              </p:cNvSpPr>
              <p:nvPr/>
            </p:nvSpPr>
            <p:spPr bwMode="auto">
              <a:xfrm flipH="1">
                <a:off x="4334" y="4698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34" name="Line 42"/>
              <p:cNvSpPr>
                <a:spLocks noChangeShapeType="1"/>
              </p:cNvSpPr>
              <p:nvPr/>
            </p:nvSpPr>
            <p:spPr bwMode="auto">
              <a:xfrm flipH="1">
                <a:off x="4334" y="4879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35" name="Line 43"/>
              <p:cNvSpPr>
                <a:spLocks noChangeShapeType="1"/>
              </p:cNvSpPr>
              <p:nvPr/>
            </p:nvSpPr>
            <p:spPr bwMode="auto">
              <a:xfrm flipH="1">
                <a:off x="4334" y="5241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36" name="Line 44"/>
              <p:cNvSpPr>
                <a:spLocks noChangeShapeType="1"/>
              </p:cNvSpPr>
              <p:nvPr/>
            </p:nvSpPr>
            <p:spPr bwMode="auto">
              <a:xfrm flipH="1">
                <a:off x="4334" y="5422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37" name="Line 45"/>
              <p:cNvSpPr>
                <a:spLocks noChangeShapeType="1"/>
              </p:cNvSpPr>
              <p:nvPr/>
            </p:nvSpPr>
            <p:spPr bwMode="auto">
              <a:xfrm flipH="1">
                <a:off x="4334" y="5603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38" name="Line 46"/>
              <p:cNvSpPr>
                <a:spLocks noChangeShapeType="1"/>
              </p:cNvSpPr>
              <p:nvPr/>
            </p:nvSpPr>
            <p:spPr bwMode="auto">
              <a:xfrm flipH="1">
                <a:off x="4334" y="5784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39" name="Line 47"/>
              <p:cNvSpPr>
                <a:spLocks noChangeShapeType="1"/>
              </p:cNvSpPr>
              <p:nvPr/>
            </p:nvSpPr>
            <p:spPr bwMode="auto">
              <a:xfrm flipH="1">
                <a:off x="4334" y="5965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40" name="Line 48"/>
              <p:cNvSpPr>
                <a:spLocks noChangeShapeType="1"/>
              </p:cNvSpPr>
              <p:nvPr/>
            </p:nvSpPr>
            <p:spPr bwMode="auto">
              <a:xfrm flipH="1">
                <a:off x="4334" y="6146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41" name="Line 49"/>
              <p:cNvSpPr>
                <a:spLocks noChangeShapeType="1"/>
              </p:cNvSpPr>
              <p:nvPr/>
            </p:nvSpPr>
            <p:spPr bwMode="auto">
              <a:xfrm flipH="1">
                <a:off x="4334" y="6327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242" name="Line 50"/>
              <p:cNvSpPr>
                <a:spLocks noChangeShapeType="1"/>
              </p:cNvSpPr>
              <p:nvPr/>
            </p:nvSpPr>
            <p:spPr bwMode="auto">
              <a:xfrm flipH="1">
                <a:off x="4334" y="6508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243" name="Text Box 51"/>
            <p:cNvSpPr txBox="1">
              <a:spLocks noChangeArrowheads="1"/>
            </p:cNvSpPr>
            <p:nvPr/>
          </p:nvSpPr>
          <p:spPr bwMode="auto">
            <a:xfrm>
              <a:off x="7634" y="7162"/>
              <a:ext cx="543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1300" b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س</a:t>
              </a:r>
              <a:endParaRPr lang="en-US" alt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8244" name="Text Box 52"/>
            <p:cNvSpPr txBox="1">
              <a:spLocks noChangeArrowheads="1"/>
            </p:cNvSpPr>
            <p:nvPr/>
          </p:nvSpPr>
          <p:spPr bwMode="auto">
            <a:xfrm>
              <a:off x="5838" y="5422"/>
              <a:ext cx="543" cy="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altLang="ar-SA" sz="1300" b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ص</a:t>
              </a:r>
              <a:endParaRPr lang="en-US" altLang="ar-SA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8245" name="Text Box 53"/>
          <p:cNvSpPr txBox="1">
            <a:spLocks noChangeArrowheads="1"/>
          </p:cNvSpPr>
          <p:nvPr/>
        </p:nvSpPr>
        <p:spPr bwMode="auto">
          <a:xfrm>
            <a:off x="5616575" y="2420938"/>
            <a:ext cx="3346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اختر أي نقطتين من الجدول ولتكن  .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8247" name="Rectangle 55"/>
          <p:cNvSpPr>
            <a:spLocks noChangeArrowheads="1"/>
          </p:cNvSpPr>
          <p:nvPr/>
        </p:nvSpPr>
        <p:spPr bwMode="auto">
          <a:xfrm>
            <a:off x="2663825" y="950913"/>
            <a:ext cx="1152525" cy="757237"/>
          </a:xfrm>
          <a:prstGeom prst="rect">
            <a:avLst/>
          </a:prstGeom>
          <a:solidFill>
            <a:srgbClr val="FF0000">
              <a:alpha val="23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8248" name="Text Box 56"/>
          <p:cNvSpPr txBox="1">
            <a:spLocks noChangeArrowheads="1"/>
          </p:cNvSpPr>
          <p:nvPr/>
        </p:nvSpPr>
        <p:spPr bwMode="auto">
          <a:xfrm>
            <a:off x="7596188" y="3508375"/>
            <a:ext cx="8270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6600"/>
                </a:solidFill>
              </a:rPr>
              <a:t>الميل</a:t>
            </a:r>
            <a:r>
              <a:rPr lang="ar-SA" altLang="ar-SA" sz="2000" b="1" smtClean="0">
                <a:solidFill>
                  <a:srgbClr val="000000"/>
                </a:solidFill>
              </a:rPr>
              <a:t>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pic>
        <p:nvPicPr>
          <p:cNvPr id="8249" name="Picture 5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3357563"/>
            <a:ext cx="1008062" cy="73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256" name="Group 64"/>
          <p:cNvGrpSpPr>
            <a:grpSpLocks/>
          </p:cNvGrpSpPr>
          <p:nvPr/>
        </p:nvGrpSpPr>
        <p:grpSpPr bwMode="auto">
          <a:xfrm>
            <a:off x="5867400" y="4471988"/>
            <a:ext cx="409575" cy="757237"/>
            <a:chOff x="4037" y="3520"/>
            <a:chExt cx="249" cy="477"/>
          </a:xfrm>
        </p:grpSpPr>
        <p:sp>
          <p:nvSpPr>
            <p:cNvPr id="8257" name="Text Box 65"/>
            <p:cNvSpPr txBox="1">
              <a:spLocks noChangeArrowheads="1"/>
            </p:cNvSpPr>
            <p:nvPr/>
          </p:nvSpPr>
          <p:spPr bwMode="auto">
            <a:xfrm>
              <a:off x="4041" y="3520"/>
              <a:ext cx="2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1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sp>
          <p:nvSpPr>
            <p:cNvPr id="8258" name="Line 66"/>
            <p:cNvSpPr>
              <a:spLocks noChangeShapeType="1"/>
            </p:cNvSpPr>
            <p:nvPr/>
          </p:nvSpPr>
          <p:spPr bwMode="auto">
            <a:xfrm flipH="1">
              <a:off x="4059" y="3747"/>
              <a:ext cx="2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8259" name="Text Box 67"/>
            <p:cNvSpPr txBox="1">
              <a:spLocks noChangeArrowheads="1"/>
            </p:cNvSpPr>
            <p:nvPr/>
          </p:nvSpPr>
          <p:spPr bwMode="auto">
            <a:xfrm>
              <a:off x="4037" y="3747"/>
              <a:ext cx="2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4 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8261" name="Group 69"/>
          <p:cNvGrpSpPr>
            <a:grpSpLocks/>
          </p:cNvGrpSpPr>
          <p:nvPr/>
        </p:nvGrpSpPr>
        <p:grpSpPr bwMode="auto">
          <a:xfrm>
            <a:off x="6300788" y="4471988"/>
            <a:ext cx="1668462" cy="757237"/>
            <a:chOff x="3969" y="2998"/>
            <a:chExt cx="1051" cy="477"/>
          </a:xfrm>
        </p:grpSpPr>
        <p:grpSp>
          <p:nvGrpSpPr>
            <p:cNvPr id="8250" name="Group 58"/>
            <p:cNvGrpSpPr>
              <a:grpSpLocks/>
            </p:cNvGrpSpPr>
            <p:nvPr/>
          </p:nvGrpSpPr>
          <p:grpSpPr bwMode="auto">
            <a:xfrm>
              <a:off x="3969" y="2998"/>
              <a:ext cx="825" cy="477"/>
              <a:chOff x="3969" y="2840"/>
              <a:chExt cx="825" cy="477"/>
            </a:xfrm>
          </p:grpSpPr>
          <p:grpSp>
            <p:nvGrpSpPr>
              <p:cNvPr id="8251" name="Group 59"/>
              <p:cNvGrpSpPr>
                <a:grpSpLocks/>
              </p:cNvGrpSpPr>
              <p:nvPr/>
            </p:nvGrpSpPr>
            <p:grpSpPr bwMode="auto">
              <a:xfrm>
                <a:off x="4150" y="2840"/>
                <a:ext cx="644" cy="477"/>
                <a:chOff x="4037" y="3520"/>
                <a:chExt cx="249" cy="477"/>
              </a:xfrm>
            </p:grpSpPr>
            <p:sp>
              <p:nvSpPr>
                <p:cNvPr id="8252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4041" y="3520"/>
                  <a:ext cx="22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 rtl="0" fontAlgn="base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ar-SA" altLang="ar-SA" sz="2000" b="1" smtClean="0">
                      <a:solidFill>
                        <a:srgbClr val="000000"/>
                      </a:solidFill>
                    </a:rPr>
                    <a:t>1 – 0 </a:t>
                  </a:r>
                  <a:endParaRPr lang="en-US" altLang="ar-SA" sz="2000" b="1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253" name="Line 61"/>
                <p:cNvSpPr>
                  <a:spLocks noChangeShapeType="1"/>
                </p:cNvSpPr>
                <p:nvPr/>
              </p:nvSpPr>
              <p:spPr bwMode="auto">
                <a:xfrm flipH="1">
                  <a:off x="4059" y="3747"/>
                  <a:ext cx="227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smtClean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254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4037" y="3747"/>
                  <a:ext cx="22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 rtl="0" fontAlgn="base">
                    <a:spcBef>
                      <a:spcPct val="50000"/>
                    </a:spcBef>
                    <a:spcAft>
                      <a:spcPct val="0"/>
                    </a:spcAft>
                  </a:pPr>
                  <a:r>
                    <a:rPr lang="ar-SA" altLang="ar-SA" sz="2000" b="1" smtClean="0">
                      <a:solidFill>
                        <a:srgbClr val="000000"/>
                      </a:solidFill>
                    </a:rPr>
                    <a:t>6 – 2  </a:t>
                  </a:r>
                  <a:endParaRPr lang="en-US" altLang="ar-SA" sz="2000" b="1" smtClean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8255" name="Text Box 63"/>
              <p:cNvSpPr txBox="1">
                <a:spLocks noChangeArrowheads="1"/>
              </p:cNvSpPr>
              <p:nvPr/>
            </p:nvSpPr>
            <p:spPr bwMode="auto">
              <a:xfrm>
                <a:off x="3969" y="2931"/>
                <a:ext cx="24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=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260" name="Text Box 68"/>
            <p:cNvSpPr txBox="1">
              <a:spLocks noChangeArrowheads="1"/>
            </p:cNvSpPr>
            <p:nvPr/>
          </p:nvSpPr>
          <p:spPr bwMode="auto">
            <a:xfrm>
              <a:off x="4817" y="3089"/>
              <a:ext cx="2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8262" name="Text Box 70"/>
          <p:cNvSpPr txBox="1">
            <a:spLocks noChangeArrowheads="1"/>
          </p:cNvSpPr>
          <p:nvPr/>
        </p:nvSpPr>
        <p:spPr bwMode="auto">
          <a:xfrm>
            <a:off x="3370263" y="3810000"/>
            <a:ext cx="12239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( 6 ، 1 ) </a:t>
            </a:r>
            <a:r>
              <a:rPr lang="en-US" altLang="ar-SA" b="1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8263" name="Text Box 71"/>
          <p:cNvSpPr txBox="1">
            <a:spLocks noChangeArrowheads="1"/>
          </p:cNvSpPr>
          <p:nvPr/>
        </p:nvSpPr>
        <p:spPr bwMode="auto">
          <a:xfrm>
            <a:off x="2706688" y="3984625"/>
            <a:ext cx="12239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( 2 ، 0 ) </a:t>
            </a:r>
            <a:r>
              <a:rPr lang="en-US" altLang="ar-SA" b="1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8264" name="Line 72"/>
          <p:cNvSpPr>
            <a:spLocks noChangeShapeType="1"/>
          </p:cNvSpPr>
          <p:nvPr/>
        </p:nvSpPr>
        <p:spPr bwMode="auto">
          <a:xfrm flipH="1">
            <a:off x="1295400" y="3789363"/>
            <a:ext cx="3168650" cy="8270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42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8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800" decel="100000"/>
                                        <p:tgtEl>
                                          <p:spTgt spid="82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800" decel="100000"/>
                                        <p:tgtEl>
                                          <p:spTgt spid="82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82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8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8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8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 animBg="1"/>
      <p:bldP spid="8245" grpId="0"/>
      <p:bldP spid="8247" grpId="0" animBg="1"/>
      <p:bldP spid="8248" grpId="0"/>
      <p:bldP spid="8262" grpId="0"/>
      <p:bldP spid="8263" grpId="0"/>
      <p:bldP spid="826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52400"/>
            <a:ext cx="1924050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8" name="AutoShape 10"/>
          <p:cNvSpPr>
            <a:spLocks noChangeArrowheads="1"/>
          </p:cNvSpPr>
          <p:nvPr/>
        </p:nvSpPr>
        <p:spPr bwMode="auto">
          <a:xfrm>
            <a:off x="4643438" y="836613"/>
            <a:ext cx="4176712" cy="720725"/>
          </a:xfrm>
          <a:prstGeom prst="octagon">
            <a:avLst>
              <a:gd name="adj" fmla="val 15639"/>
            </a:avLst>
          </a:prstGeom>
          <a:gradFill rotWithShape="1">
            <a:gsLst>
              <a:gs pos="0">
                <a:srgbClr val="A8CDF6"/>
              </a:gs>
              <a:gs pos="100000">
                <a:srgbClr val="FFFF99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أوجد ميل المستقيم المار بكل نقطتين فيما يلي :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2352" name="Rectangle 64"/>
          <p:cNvSpPr>
            <a:spLocks noChangeArrowheads="1"/>
          </p:cNvSpPr>
          <p:nvPr/>
        </p:nvSpPr>
        <p:spPr bwMode="auto">
          <a:xfrm>
            <a:off x="6192838" y="2024063"/>
            <a:ext cx="2771775" cy="42846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064500" y="3495675"/>
            <a:ext cx="827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6600"/>
                </a:solidFill>
              </a:rPr>
              <a:t>الميل</a:t>
            </a:r>
            <a:r>
              <a:rPr lang="ar-SA" altLang="ar-SA" sz="2000" b="1" smtClean="0">
                <a:solidFill>
                  <a:srgbClr val="000000"/>
                </a:solidFill>
              </a:rPr>
              <a:t>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7272338" y="4217988"/>
            <a:ext cx="1150937" cy="793750"/>
            <a:chOff x="4286" y="2522"/>
            <a:chExt cx="725" cy="500"/>
          </a:xfrm>
        </p:grpSpPr>
        <p:sp>
          <p:nvSpPr>
            <p:cNvPr id="12293" name="Text Box 5"/>
            <p:cNvSpPr txBox="1">
              <a:spLocks noChangeArrowheads="1"/>
            </p:cNvSpPr>
            <p:nvPr/>
          </p:nvSpPr>
          <p:spPr bwMode="auto">
            <a:xfrm>
              <a:off x="4808" y="2633"/>
              <a:ext cx="2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2294" name="Group 6"/>
            <p:cNvGrpSpPr>
              <a:grpSpLocks/>
            </p:cNvGrpSpPr>
            <p:nvPr/>
          </p:nvGrpSpPr>
          <p:grpSpPr bwMode="auto">
            <a:xfrm>
              <a:off x="4286" y="2522"/>
              <a:ext cx="490" cy="500"/>
              <a:chOff x="3812" y="2682"/>
              <a:chExt cx="964" cy="500"/>
            </a:xfrm>
          </p:grpSpPr>
          <p:sp>
            <p:nvSpPr>
              <p:cNvPr id="12295" name="Text Box 7"/>
              <p:cNvSpPr txBox="1">
                <a:spLocks noChangeArrowheads="1"/>
              </p:cNvSpPr>
              <p:nvPr/>
            </p:nvSpPr>
            <p:spPr bwMode="auto">
              <a:xfrm>
                <a:off x="3812" y="2682"/>
                <a:ext cx="95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– 2 </a:t>
                </a:r>
                <a:endParaRPr lang="en-US" altLang="ar-SA" sz="2400" b="1" baseline="-250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96" name="Line 8"/>
              <p:cNvSpPr>
                <a:spLocks noChangeShapeType="1"/>
              </p:cNvSpPr>
              <p:nvPr/>
            </p:nvSpPr>
            <p:spPr bwMode="auto">
              <a:xfrm flipH="1">
                <a:off x="3851" y="2927"/>
                <a:ext cx="91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297" name="Text Box 9"/>
              <p:cNvSpPr txBox="1">
                <a:spLocks noChangeArrowheads="1"/>
              </p:cNvSpPr>
              <p:nvPr/>
            </p:nvSpPr>
            <p:spPr bwMode="auto">
              <a:xfrm>
                <a:off x="3826" y="2932"/>
                <a:ext cx="95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5 – 2 </a:t>
                </a:r>
                <a:endParaRPr lang="en-US" altLang="ar-SA" sz="2400" b="1" baseline="-25000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2342" name="Group 54"/>
          <p:cNvGrpSpPr>
            <a:grpSpLocks/>
          </p:cNvGrpSpPr>
          <p:nvPr/>
        </p:nvGrpSpPr>
        <p:grpSpPr bwMode="auto">
          <a:xfrm>
            <a:off x="6516688" y="3319463"/>
            <a:ext cx="1530350" cy="793750"/>
            <a:chOff x="3812" y="2682"/>
            <a:chExt cx="964" cy="500"/>
          </a:xfrm>
        </p:grpSpPr>
        <p:sp>
          <p:nvSpPr>
            <p:cNvPr id="12343" name="Text Box 55"/>
            <p:cNvSpPr txBox="1">
              <a:spLocks noChangeArrowheads="1"/>
            </p:cNvSpPr>
            <p:nvPr/>
          </p:nvSpPr>
          <p:spPr bwMode="auto">
            <a:xfrm>
              <a:off x="3812" y="2682"/>
              <a:ext cx="9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ص</a:t>
              </a:r>
              <a:r>
                <a:rPr lang="ar-SA" altLang="ar-SA" sz="2400" b="1" baseline="-25000" smtClean="0">
                  <a:solidFill>
                    <a:srgbClr val="000000"/>
                  </a:solidFill>
                </a:rPr>
                <a:t>2</a:t>
              </a:r>
              <a:r>
                <a:rPr lang="ar-SA" altLang="ar-SA" sz="2000" b="1" smtClean="0">
                  <a:solidFill>
                    <a:srgbClr val="000000"/>
                  </a:solidFill>
                </a:rPr>
                <a:t> – ص</a:t>
              </a:r>
              <a:r>
                <a:rPr lang="ar-SA" altLang="ar-SA" sz="2400" b="1" baseline="-25000" smtClean="0">
                  <a:solidFill>
                    <a:srgbClr val="000000"/>
                  </a:solidFill>
                </a:rPr>
                <a:t>1</a:t>
              </a:r>
              <a:endParaRPr lang="en-US" altLang="ar-SA" sz="2400" b="1" baseline="-25000" smtClean="0">
                <a:solidFill>
                  <a:srgbClr val="000000"/>
                </a:solidFill>
              </a:endParaRPr>
            </a:p>
          </p:txBody>
        </p:sp>
        <p:sp>
          <p:nvSpPr>
            <p:cNvPr id="12344" name="Line 56"/>
            <p:cNvSpPr>
              <a:spLocks noChangeShapeType="1"/>
            </p:cNvSpPr>
            <p:nvPr/>
          </p:nvSpPr>
          <p:spPr bwMode="auto">
            <a:xfrm flipH="1">
              <a:off x="3851" y="2927"/>
              <a:ext cx="91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12345" name="Text Box 57"/>
            <p:cNvSpPr txBox="1">
              <a:spLocks noChangeArrowheads="1"/>
            </p:cNvSpPr>
            <p:nvPr/>
          </p:nvSpPr>
          <p:spPr bwMode="auto">
            <a:xfrm>
              <a:off x="3826" y="2932"/>
              <a:ext cx="9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س</a:t>
              </a:r>
              <a:r>
                <a:rPr lang="ar-SA" altLang="ar-SA" sz="2400" b="1" baseline="-25000" smtClean="0">
                  <a:solidFill>
                    <a:srgbClr val="000000"/>
                  </a:solidFill>
                </a:rPr>
                <a:t>2</a:t>
              </a:r>
              <a:r>
                <a:rPr lang="ar-SA" altLang="ar-SA" sz="2000" b="1" smtClean="0">
                  <a:solidFill>
                    <a:srgbClr val="000000"/>
                  </a:solidFill>
                </a:rPr>
                <a:t> – س</a:t>
              </a:r>
              <a:r>
                <a:rPr lang="ar-SA" altLang="ar-SA" sz="2400" b="1" baseline="-25000" smtClean="0">
                  <a:solidFill>
                    <a:srgbClr val="000000"/>
                  </a:solidFill>
                </a:rPr>
                <a:t>1</a:t>
              </a:r>
              <a:endParaRPr lang="en-US" altLang="ar-SA" sz="2400" b="1" baseline="-2500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2346" name="Group 58"/>
          <p:cNvGrpSpPr>
            <a:grpSpLocks/>
          </p:cNvGrpSpPr>
          <p:nvPr/>
        </p:nvGrpSpPr>
        <p:grpSpPr bwMode="auto">
          <a:xfrm>
            <a:off x="7632700" y="5119688"/>
            <a:ext cx="790575" cy="757237"/>
            <a:chOff x="4513" y="3090"/>
            <a:chExt cx="498" cy="477"/>
          </a:xfrm>
        </p:grpSpPr>
        <p:grpSp>
          <p:nvGrpSpPr>
            <p:cNvPr id="12347" name="Group 59"/>
            <p:cNvGrpSpPr>
              <a:grpSpLocks/>
            </p:cNvGrpSpPr>
            <p:nvPr/>
          </p:nvGrpSpPr>
          <p:grpSpPr bwMode="auto">
            <a:xfrm>
              <a:off x="4513" y="3090"/>
              <a:ext cx="258" cy="477"/>
              <a:chOff x="4037" y="3520"/>
              <a:chExt cx="249" cy="477"/>
            </a:xfrm>
          </p:grpSpPr>
          <p:sp>
            <p:nvSpPr>
              <p:cNvPr id="12348" name="Text Box 60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1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49" name="Line 61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50" name="Text Box 62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3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351" name="Text Box 63"/>
            <p:cNvSpPr txBox="1">
              <a:spLocks noChangeArrowheads="1"/>
            </p:cNvSpPr>
            <p:nvPr/>
          </p:nvSpPr>
          <p:spPr bwMode="auto">
            <a:xfrm>
              <a:off x="4808" y="3180"/>
              <a:ext cx="2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2353" name="Rectangle 65"/>
          <p:cNvSpPr>
            <a:spLocks noChangeArrowheads="1"/>
          </p:cNvSpPr>
          <p:nvPr/>
        </p:nvSpPr>
        <p:spPr bwMode="auto">
          <a:xfrm>
            <a:off x="3168650" y="2024063"/>
            <a:ext cx="2771775" cy="42846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12354" name="Text Box 66"/>
          <p:cNvSpPr txBox="1">
            <a:spLocks noChangeArrowheads="1"/>
          </p:cNvSpPr>
          <p:nvPr/>
        </p:nvSpPr>
        <p:spPr bwMode="auto">
          <a:xfrm>
            <a:off x="5040313" y="3495675"/>
            <a:ext cx="8270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6600"/>
                </a:solidFill>
              </a:rPr>
              <a:t>الميل</a:t>
            </a:r>
            <a:r>
              <a:rPr lang="ar-SA" altLang="ar-SA" sz="2000" b="1" smtClean="0">
                <a:solidFill>
                  <a:srgbClr val="000000"/>
                </a:solidFill>
              </a:rPr>
              <a:t>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12395" name="Group 107"/>
          <p:cNvGrpSpPr>
            <a:grpSpLocks/>
          </p:cNvGrpSpPr>
          <p:nvPr/>
        </p:nvGrpSpPr>
        <p:grpSpPr bwMode="auto">
          <a:xfrm>
            <a:off x="3779838" y="4217988"/>
            <a:ext cx="1619250" cy="793750"/>
            <a:chOff x="2381" y="2657"/>
            <a:chExt cx="1020" cy="500"/>
          </a:xfrm>
        </p:grpSpPr>
        <p:sp>
          <p:nvSpPr>
            <p:cNvPr id="12356" name="Text Box 68"/>
            <p:cNvSpPr txBox="1">
              <a:spLocks noChangeArrowheads="1"/>
            </p:cNvSpPr>
            <p:nvPr/>
          </p:nvSpPr>
          <p:spPr bwMode="auto">
            <a:xfrm>
              <a:off x="3198" y="2768"/>
              <a:ext cx="2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2357" name="Group 69"/>
            <p:cNvGrpSpPr>
              <a:grpSpLocks/>
            </p:cNvGrpSpPr>
            <p:nvPr/>
          </p:nvGrpSpPr>
          <p:grpSpPr bwMode="auto">
            <a:xfrm>
              <a:off x="2381" y="2657"/>
              <a:ext cx="785" cy="500"/>
              <a:chOff x="3812" y="2682"/>
              <a:chExt cx="964" cy="500"/>
            </a:xfrm>
          </p:grpSpPr>
          <p:sp>
            <p:nvSpPr>
              <p:cNvPr id="12358" name="Text Box 70"/>
              <p:cNvSpPr txBox="1">
                <a:spLocks noChangeArrowheads="1"/>
              </p:cNvSpPr>
              <p:nvPr/>
            </p:nvSpPr>
            <p:spPr bwMode="auto">
              <a:xfrm>
                <a:off x="3812" y="2682"/>
                <a:ext cx="95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ــ 3 ــ 1</a:t>
                </a:r>
                <a:endParaRPr lang="en-US" altLang="ar-SA" sz="2400" b="1" baseline="-250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59" name="Line 71"/>
              <p:cNvSpPr>
                <a:spLocks noChangeShapeType="1"/>
              </p:cNvSpPr>
              <p:nvPr/>
            </p:nvSpPr>
            <p:spPr bwMode="auto">
              <a:xfrm flipH="1">
                <a:off x="3851" y="2927"/>
                <a:ext cx="91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60" name="Text Box 72"/>
              <p:cNvSpPr txBox="1">
                <a:spLocks noChangeArrowheads="1"/>
              </p:cNvSpPr>
              <p:nvPr/>
            </p:nvSpPr>
            <p:spPr bwMode="auto">
              <a:xfrm>
                <a:off x="3826" y="2932"/>
                <a:ext cx="95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0 ــ ( ــ 2 )</a:t>
                </a:r>
                <a:endParaRPr lang="en-US" altLang="ar-SA" sz="2400" b="1" baseline="-25000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2361" name="Group 73"/>
          <p:cNvGrpSpPr>
            <a:grpSpLocks/>
          </p:cNvGrpSpPr>
          <p:nvPr/>
        </p:nvGrpSpPr>
        <p:grpSpPr bwMode="auto">
          <a:xfrm>
            <a:off x="3492500" y="3319463"/>
            <a:ext cx="1530350" cy="793750"/>
            <a:chOff x="3812" y="2682"/>
            <a:chExt cx="964" cy="500"/>
          </a:xfrm>
        </p:grpSpPr>
        <p:sp>
          <p:nvSpPr>
            <p:cNvPr id="12362" name="Text Box 74"/>
            <p:cNvSpPr txBox="1">
              <a:spLocks noChangeArrowheads="1"/>
            </p:cNvSpPr>
            <p:nvPr/>
          </p:nvSpPr>
          <p:spPr bwMode="auto">
            <a:xfrm>
              <a:off x="3812" y="2682"/>
              <a:ext cx="9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ص</a:t>
              </a:r>
              <a:r>
                <a:rPr lang="ar-SA" altLang="ar-SA" sz="2400" b="1" baseline="-25000" smtClean="0">
                  <a:solidFill>
                    <a:srgbClr val="000000"/>
                  </a:solidFill>
                </a:rPr>
                <a:t>2</a:t>
              </a:r>
              <a:r>
                <a:rPr lang="ar-SA" altLang="ar-SA" sz="2000" b="1" smtClean="0">
                  <a:solidFill>
                    <a:srgbClr val="000000"/>
                  </a:solidFill>
                </a:rPr>
                <a:t> – ص</a:t>
              </a:r>
              <a:r>
                <a:rPr lang="ar-SA" altLang="ar-SA" sz="2400" b="1" baseline="-25000" smtClean="0">
                  <a:solidFill>
                    <a:srgbClr val="000000"/>
                  </a:solidFill>
                </a:rPr>
                <a:t>1</a:t>
              </a:r>
              <a:endParaRPr lang="en-US" altLang="ar-SA" sz="2400" b="1" baseline="-25000" smtClean="0">
                <a:solidFill>
                  <a:srgbClr val="000000"/>
                </a:solidFill>
              </a:endParaRPr>
            </a:p>
          </p:txBody>
        </p:sp>
        <p:sp>
          <p:nvSpPr>
            <p:cNvPr id="12363" name="Line 75"/>
            <p:cNvSpPr>
              <a:spLocks noChangeShapeType="1"/>
            </p:cNvSpPr>
            <p:nvPr/>
          </p:nvSpPr>
          <p:spPr bwMode="auto">
            <a:xfrm flipH="1">
              <a:off x="3851" y="2927"/>
              <a:ext cx="91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12364" name="Text Box 76"/>
            <p:cNvSpPr txBox="1">
              <a:spLocks noChangeArrowheads="1"/>
            </p:cNvSpPr>
            <p:nvPr/>
          </p:nvSpPr>
          <p:spPr bwMode="auto">
            <a:xfrm>
              <a:off x="3826" y="2932"/>
              <a:ext cx="9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س</a:t>
              </a:r>
              <a:r>
                <a:rPr lang="ar-SA" altLang="ar-SA" sz="2400" b="1" baseline="-25000" smtClean="0">
                  <a:solidFill>
                    <a:srgbClr val="000000"/>
                  </a:solidFill>
                </a:rPr>
                <a:t>2</a:t>
              </a:r>
              <a:r>
                <a:rPr lang="ar-SA" altLang="ar-SA" sz="2000" b="1" smtClean="0">
                  <a:solidFill>
                    <a:srgbClr val="000000"/>
                  </a:solidFill>
                </a:rPr>
                <a:t> – س</a:t>
              </a:r>
              <a:r>
                <a:rPr lang="ar-SA" altLang="ar-SA" sz="2400" b="1" baseline="-25000" smtClean="0">
                  <a:solidFill>
                    <a:srgbClr val="000000"/>
                  </a:solidFill>
                </a:rPr>
                <a:t>1</a:t>
              </a:r>
              <a:endParaRPr lang="en-US" altLang="ar-SA" sz="2400" b="1" baseline="-2500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2393" name="Group 105"/>
          <p:cNvGrpSpPr>
            <a:grpSpLocks/>
          </p:cNvGrpSpPr>
          <p:nvPr/>
        </p:nvGrpSpPr>
        <p:grpSpPr bwMode="auto">
          <a:xfrm>
            <a:off x="4427538" y="5119688"/>
            <a:ext cx="971550" cy="757237"/>
            <a:chOff x="2789" y="3225"/>
            <a:chExt cx="612" cy="477"/>
          </a:xfrm>
        </p:grpSpPr>
        <p:grpSp>
          <p:nvGrpSpPr>
            <p:cNvPr id="12366" name="Group 78"/>
            <p:cNvGrpSpPr>
              <a:grpSpLocks/>
            </p:cNvGrpSpPr>
            <p:nvPr/>
          </p:nvGrpSpPr>
          <p:grpSpPr bwMode="auto">
            <a:xfrm>
              <a:off x="2789" y="3225"/>
              <a:ext cx="372" cy="477"/>
              <a:chOff x="4037" y="3520"/>
              <a:chExt cx="249" cy="477"/>
            </a:xfrm>
          </p:grpSpPr>
          <p:sp>
            <p:nvSpPr>
              <p:cNvPr id="12367" name="Text Box 79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ــ 4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68" name="Line 80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69" name="Text Box 81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2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370" name="Text Box 82"/>
            <p:cNvSpPr txBox="1">
              <a:spLocks noChangeArrowheads="1"/>
            </p:cNvSpPr>
            <p:nvPr/>
          </p:nvSpPr>
          <p:spPr bwMode="auto">
            <a:xfrm>
              <a:off x="3198" y="3315"/>
              <a:ext cx="2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2371" name="Rectangle 83"/>
          <p:cNvSpPr>
            <a:spLocks noChangeArrowheads="1"/>
          </p:cNvSpPr>
          <p:nvPr/>
        </p:nvSpPr>
        <p:spPr bwMode="auto">
          <a:xfrm>
            <a:off x="179388" y="2028825"/>
            <a:ext cx="2771775" cy="42846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mtClean="0">
              <a:solidFill>
                <a:srgbClr val="000000"/>
              </a:solidFill>
            </a:endParaRPr>
          </a:p>
        </p:txBody>
      </p:sp>
      <p:sp>
        <p:nvSpPr>
          <p:cNvPr id="12372" name="Text Box 84"/>
          <p:cNvSpPr txBox="1">
            <a:spLocks noChangeArrowheads="1"/>
          </p:cNvSpPr>
          <p:nvPr/>
        </p:nvSpPr>
        <p:spPr bwMode="auto">
          <a:xfrm>
            <a:off x="2051050" y="3500438"/>
            <a:ext cx="827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6600"/>
                </a:solidFill>
              </a:rPr>
              <a:t>الميل</a:t>
            </a:r>
            <a:r>
              <a:rPr lang="ar-SA" altLang="ar-SA" sz="2000" b="1" smtClean="0">
                <a:solidFill>
                  <a:srgbClr val="000000"/>
                </a:solidFill>
              </a:rPr>
              <a:t> =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12402" name="Group 114"/>
          <p:cNvGrpSpPr>
            <a:grpSpLocks/>
          </p:cNvGrpSpPr>
          <p:nvPr/>
        </p:nvGrpSpPr>
        <p:grpSpPr bwMode="auto">
          <a:xfrm>
            <a:off x="611188" y="4222750"/>
            <a:ext cx="1798637" cy="793750"/>
            <a:chOff x="385" y="2660"/>
            <a:chExt cx="1133" cy="500"/>
          </a:xfrm>
        </p:grpSpPr>
        <p:sp>
          <p:nvSpPr>
            <p:cNvPr id="12374" name="Text Box 86"/>
            <p:cNvSpPr txBox="1">
              <a:spLocks noChangeArrowheads="1"/>
            </p:cNvSpPr>
            <p:nvPr/>
          </p:nvSpPr>
          <p:spPr bwMode="auto">
            <a:xfrm>
              <a:off x="1315" y="2771"/>
              <a:ext cx="2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  <p:grpSp>
          <p:nvGrpSpPr>
            <p:cNvPr id="12375" name="Group 87"/>
            <p:cNvGrpSpPr>
              <a:grpSpLocks/>
            </p:cNvGrpSpPr>
            <p:nvPr/>
          </p:nvGrpSpPr>
          <p:grpSpPr bwMode="auto">
            <a:xfrm>
              <a:off x="385" y="2660"/>
              <a:ext cx="898" cy="500"/>
              <a:chOff x="3812" y="2682"/>
              <a:chExt cx="964" cy="500"/>
            </a:xfrm>
          </p:grpSpPr>
          <p:sp>
            <p:nvSpPr>
              <p:cNvPr id="12376" name="Text Box 88"/>
              <p:cNvSpPr txBox="1">
                <a:spLocks noChangeArrowheads="1"/>
              </p:cNvSpPr>
              <p:nvPr/>
            </p:nvSpPr>
            <p:spPr bwMode="auto">
              <a:xfrm>
                <a:off x="3812" y="2682"/>
                <a:ext cx="95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ــ 2 ــ ( ــ 4 )</a:t>
                </a:r>
                <a:endParaRPr lang="en-US" altLang="ar-SA" sz="2400" b="1" baseline="-25000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77" name="Line 89"/>
              <p:cNvSpPr>
                <a:spLocks noChangeShapeType="1"/>
              </p:cNvSpPr>
              <p:nvPr/>
            </p:nvSpPr>
            <p:spPr bwMode="auto">
              <a:xfrm flipH="1">
                <a:off x="3851" y="2927"/>
                <a:ext cx="91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78" name="Text Box 90"/>
              <p:cNvSpPr txBox="1">
                <a:spLocks noChangeArrowheads="1"/>
              </p:cNvSpPr>
              <p:nvPr/>
            </p:nvSpPr>
            <p:spPr bwMode="auto">
              <a:xfrm>
                <a:off x="3826" y="2932"/>
                <a:ext cx="95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ــ 3 ــ ( ــ 7 )</a:t>
                </a:r>
                <a:endParaRPr lang="en-US" altLang="ar-SA" sz="2400" b="1" baseline="-25000" smtClean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2379" name="Group 91"/>
          <p:cNvGrpSpPr>
            <a:grpSpLocks/>
          </p:cNvGrpSpPr>
          <p:nvPr/>
        </p:nvGrpSpPr>
        <p:grpSpPr bwMode="auto">
          <a:xfrm>
            <a:off x="503238" y="3324225"/>
            <a:ext cx="1530350" cy="793750"/>
            <a:chOff x="3812" y="2682"/>
            <a:chExt cx="964" cy="500"/>
          </a:xfrm>
        </p:grpSpPr>
        <p:sp>
          <p:nvSpPr>
            <p:cNvPr id="12380" name="Text Box 92"/>
            <p:cNvSpPr txBox="1">
              <a:spLocks noChangeArrowheads="1"/>
            </p:cNvSpPr>
            <p:nvPr/>
          </p:nvSpPr>
          <p:spPr bwMode="auto">
            <a:xfrm>
              <a:off x="3812" y="2682"/>
              <a:ext cx="9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ص</a:t>
              </a:r>
              <a:r>
                <a:rPr lang="ar-SA" altLang="ar-SA" sz="2400" b="1" baseline="-25000" smtClean="0">
                  <a:solidFill>
                    <a:srgbClr val="000000"/>
                  </a:solidFill>
                </a:rPr>
                <a:t>2</a:t>
              </a:r>
              <a:r>
                <a:rPr lang="ar-SA" altLang="ar-SA" sz="2000" b="1" smtClean="0">
                  <a:solidFill>
                    <a:srgbClr val="000000"/>
                  </a:solidFill>
                </a:rPr>
                <a:t> – ص</a:t>
              </a:r>
              <a:r>
                <a:rPr lang="ar-SA" altLang="ar-SA" sz="2400" b="1" baseline="-25000" smtClean="0">
                  <a:solidFill>
                    <a:srgbClr val="000000"/>
                  </a:solidFill>
                </a:rPr>
                <a:t>1</a:t>
              </a:r>
              <a:endParaRPr lang="en-US" altLang="ar-SA" sz="2400" b="1" baseline="-25000" smtClean="0">
                <a:solidFill>
                  <a:srgbClr val="000000"/>
                </a:solidFill>
              </a:endParaRPr>
            </a:p>
          </p:txBody>
        </p:sp>
        <p:sp>
          <p:nvSpPr>
            <p:cNvPr id="12381" name="Line 93"/>
            <p:cNvSpPr>
              <a:spLocks noChangeShapeType="1"/>
            </p:cNvSpPr>
            <p:nvPr/>
          </p:nvSpPr>
          <p:spPr bwMode="auto">
            <a:xfrm flipH="1">
              <a:off x="3851" y="2927"/>
              <a:ext cx="91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ar-SA" smtClean="0">
                <a:solidFill>
                  <a:srgbClr val="000000"/>
                </a:solidFill>
              </a:endParaRPr>
            </a:p>
          </p:txBody>
        </p:sp>
        <p:sp>
          <p:nvSpPr>
            <p:cNvPr id="12382" name="Text Box 94"/>
            <p:cNvSpPr txBox="1">
              <a:spLocks noChangeArrowheads="1"/>
            </p:cNvSpPr>
            <p:nvPr/>
          </p:nvSpPr>
          <p:spPr bwMode="auto">
            <a:xfrm>
              <a:off x="3826" y="2932"/>
              <a:ext cx="9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rtl="0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س</a:t>
              </a:r>
              <a:r>
                <a:rPr lang="ar-SA" altLang="ar-SA" sz="2400" b="1" baseline="-25000" smtClean="0">
                  <a:solidFill>
                    <a:srgbClr val="000000"/>
                  </a:solidFill>
                </a:rPr>
                <a:t>2</a:t>
              </a:r>
              <a:r>
                <a:rPr lang="ar-SA" altLang="ar-SA" sz="2000" b="1" smtClean="0">
                  <a:solidFill>
                    <a:srgbClr val="000000"/>
                  </a:solidFill>
                </a:rPr>
                <a:t> – س</a:t>
              </a:r>
              <a:r>
                <a:rPr lang="ar-SA" altLang="ar-SA" sz="2400" b="1" baseline="-25000" smtClean="0">
                  <a:solidFill>
                    <a:srgbClr val="000000"/>
                  </a:solidFill>
                </a:rPr>
                <a:t>1</a:t>
              </a:r>
              <a:endParaRPr lang="en-US" altLang="ar-SA" sz="2400" b="1" baseline="-2500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2383" name="Group 95"/>
          <p:cNvGrpSpPr>
            <a:grpSpLocks/>
          </p:cNvGrpSpPr>
          <p:nvPr/>
        </p:nvGrpSpPr>
        <p:grpSpPr bwMode="auto">
          <a:xfrm>
            <a:off x="1619250" y="5124450"/>
            <a:ext cx="790575" cy="757238"/>
            <a:chOff x="4513" y="3090"/>
            <a:chExt cx="498" cy="477"/>
          </a:xfrm>
        </p:grpSpPr>
        <p:grpSp>
          <p:nvGrpSpPr>
            <p:cNvPr id="12384" name="Group 96"/>
            <p:cNvGrpSpPr>
              <a:grpSpLocks/>
            </p:cNvGrpSpPr>
            <p:nvPr/>
          </p:nvGrpSpPr>
          <p:grpSpPr bwMode="auto">
            <a:xfrm>
              <a:off x="4513" y="3090"/>
              <a:ext cx="258" cy="477"/>
              <a:chOff x="4037" y="3520"/>
              <a:chExt cx="249" cy="477"/>
            </a:xfrm>
          </p:grpSpPr>
          <p:sp>
            <p:nvSpPr>
              <p:cNvPr id="12385" name="Text Box 97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2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86" name="Line 98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87" name="Text Box 99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4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388" name="Text Box 100"/>
            <p:cNvSpPr txBox="1">
              <a:spLocks noChangeArrowheads="1"/>
            </p:cNvSpPr>
            <p:nvPr/>
          </p:nvSpPr>
          <p:spPr bwMode="auto">
            <a:xfrm>
              <a:off x="4808" y="3180"/>
              <a:ext cx="2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pic>
        <p:nvPicPr>
          <p:cNvPr id="12389" name="Picture 1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188913"/>
            <a:ext cx="1428750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390" name="Text Box 102"/>
          <p:cNvSpPr txBox="1">
            <a:spLocks noChangeArrowheads="1"/>
          </p:cNvSpPr>
          <p:nvPr/>
        </p:nvSpPr>
        <p:spPr bwMode="auto">
          <a:xfrm>
            <a:off x="6443663" y="2311400"/>
            <a:ext cx="23050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( 2 ، 2 )  ،  ( 5 ، 3 )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2391" name="Text Box 103"/>
          <p:cNvSpPr txBox="1">
            <a:spLocks noChangeArrowheads="1"/>
          </p:cNvSpPr>
          <p:nvPr/>
        </p:nvSpPr>
        <p:spPr bwMode="auto">
          <a:xfrm>
            <a:off x="3284538" y="2312988"/>
            <a:ext cx="25193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( ــ 2 ، 1 )  ،  ( 0 ، ــ 3 )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2392" name="Text Box 104"/>
          <p:cNvSpPr txBox="1">
            <a:spLocks noChangeArrowheads="1"/>
          </p:cNvSpPr>
          <p:nvPr/>
        </p:nvSpPr>
        <p:spPr bwMode="auto">
          <a:xfrm>
            <a:off x="36513" y="2312988"/>
            <a:ext cx="29511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( ــ 7 ، ــ 4 )  ،  ( ــ 3 ، ــ 2 )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sp>
        <p:nvSpPr>
          <p:cNvPr id="12394" name="Text Box 106"/>
          <p:cNvSpPr txBox="1">
            <a:spLocks noChangeArrowheads="1"/>
          </p:cNvSpPr>
          <p:nvPr/>
        </p:nvSpPr>
        <p:spPr bwMode="auto">
          <a:xfrm>
            <a:off x="3671888" y="5280025"/>
            <a:ext cx="788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SA" altLang="ar-SA" sz="2000" b="1" smtClean="0">
                <a:solidFill>
                  <a:srgbClr val="000000"/>
                </a:solidFill>
              </a:rPr>
              <a:t>= ــ 2</a:t>
            </a:r>
            <a:endParaRPr lang="en-US" altLang="ar-SA" sz="2000" b="1" smtClean="0">
              <a:solidFill>
                <a:srgbClr val="000000"/>
              </a:solidFill>
            </a:endParaRPr>
          </a:p>
        </p:txBody>
      </p:sp>
      <p:grpSp>
        <p:nvGrpSpPr>
          <p:cNvPr id="12396" name="Group 108"/>
          <p:cNvGrpSpPr>
            <a:grpSpLocks/>
          </p:cNvGrpSpPr>
          <p:nvPr/>
        </p:nvGrpSpPr>
        <p:grpSpPr bwMode="auto">
          <a:xfrm>
            <a:off x="792163" y="5121275"/>
            <a:ext cx="790575" cy="757238"/>
            <a:chOff x="4513" y="3090"/>
            <a:chExt cx="498" cy="477"/>
          </a:xfrm>
        </p:grpSpPr>
        <p:grpSp>
          <p:nvGrpSpPr>
            <p:cNvPr id="12397" name="Group 109"/>
            <p:cNvGrpSpPr>
              <a:grpSpLocks/>
            </p:cNvGrpSpPr>
            <p:nvPr/>
          </p:nvGrpSpPr>
          <p:grpSpPr bwMode="auto">
            <a:xfrm>
              <a:off x="4513" y="3090"/>
              <a:ext cx="258" cy="477"/>
              <a:chOff x="4037" y="3520"/>
              <a:chExt cx="249" cy="477"/>
            </a:xfrm>
          </p:grpSpPr>
          <p:sp>
            <p:nvSpPr>
              <p:cNvPr id="12398" name="Text Box 110"/>
              <p:cNvSpPr txBox="1">
                <a:spLocks noChangeArrowheads="1"/>
              </p:cNvSpPr>
              <p:nvPr/>
            </p:nvSpPr>
            <p:spPr bwMode="auto">
              <a:xfrm>
                <a:off x="4041" y="3520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1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399" name="Line 111"/>
              <p:cNvSpPr>
                <a:spLocks noChangeShapeType="1"/>
              </p:cNvSpPr>
              <p:nvPr/>
            </p:nvSpPr>
            <p:spPr bwMode="auto">
              <a:xfrm flipH="1">
                <a:off x="4059" y="3747"/>
                <a:ext cx="2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400" name="Text Box 112"/>
              <p:cNvSpPr txBox="1">
                <a:spLocks noChangeArrowheads="1"/>
              </p:cNvSpPr>
              <p:nvPr/>
            </p:nvSpPr>
            <p:spPr bwMode="auto">
              <a:xfrm>
                <a:off x="4037" y="3747"/>
                <a:ext cx="22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rtl="0"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ar-SA" altLang="ar-SA" sz="2000" b="1" smtClean="0">
                    <a:solidFill>
                      <a:srgbClr val="000000"/>
                    </a:solidFill>
                  </a:rPr>
                  <a:t>2 </a:t>
                </a:r>
                <a:endParaRPr lang="en-US" altLang="ar-SA" sz="2000" b="1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401" name="Text Box 113"/>
            <p:cNvSpPr txBox="1">
              <a:spLocks noChangeArrowheads="1"/>
            </p:cNvSpPr>
            <p:nvPr/>
          </p:nvSpPr>
          <p:spPr bwMode="auto">
            <a:xfrm>
              <a:off x="4808" y="3180"/>
              <a:ext cx="2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ar-SA" altLang="ar-SA" sz="2000" b="1" smtClean="0">
                  <a:solidFill>
                    <a:srgbClr val="000000"/>
                  </a:solidFill>
                </a:rPr>
                <a:t>=</a:t>
              </a:r>
              <a:endParaRPr lang="en-US" altLang="ar-SA" sz="2000" b="1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" name="مستطيل 1"/>
          <p:cNvSpPr/>
          <p:nvPr/>
        </p:nvSpPr>
        <p:spPr>
          <a:xfrm>
            <a:off x="179388" y="1916832"/>
            <a:ext cx="5761037" cy="46805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2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2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2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2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2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12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2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12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12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2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12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12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2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2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12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2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2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1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2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2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12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2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2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5" dur="1000"/>
                                        <p:tgtEl>
                                          <p:spTgt spid="12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" grpId="0" animBg="1"/>
      <p:bldP spid="12352" grpId="0" animBg="1"/>
      <p:bldP spid="12291" grpId="0"/>
      <p:bldP spid="12353" grpId="0" animBg="1"/>
      <p:bldP spid="12354" grpId="0"/>
      <p:bldP spid="12371" grpId="0" animBg="1"/>
      <p:bldP spid="12372" grpId="0"/>
      <p:bldP spid="12390" grpId="0"/>
      <p:bldP spid="12391" grpId="0"/>
      <p:bldP spid="12392" grpId="0"/>
      <p:bldP spid="1239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0"/>
            <a:ext cx="6794500" cy="1201738"/>
          </a:xfrm>
          <a:noFill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066800"/>
            <a:ext cx="5965825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271713"/>
            <a:ext cx="5862637" cy="45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620713"/>
            <a:ext cx="8050212" cy="4438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152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47625"/>
            <a:ext cx="9255126" cy="696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27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AutoShape 2" descr="https://adamschool989.wikispaces.com/file/view/%D9%85%D9%8A%D9%84_%D8%A7%D9%84%D9%85%D8%B3%D8%AA%D9%82%D9%8A%D9%85.jpg/271385152/172x171/%D9%85%D9%8A%D9%84_%D8%A7%D9%84%D9%85%D8%B3%D8%AA%D9%82%D9%8A%D9%85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0022"/>
            <a:ext cx="5040560" cy="5011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6" y="7937"/>
            <a:ext cx="9042765" cy="700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68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  <a:solidFill>
            <a:schemeClr val="accent2">
              <a:lumMod val="40000"/>
              <a:lumOff val="60000"/>
            </a:schemeClr>
          </a:solidFill>
          <a:ln w="57150"/>
        </p:spPr>
        <p:txBody>
          <a:bodyPr/>
          <a:lstStyle/>
          <a:p>
            <a:r>
              <a:rPr lang="ar-SA" sz="7200" b="1" dirty="0" smtClean="0">
                <a:latin typeface="Andalus" pitchFamily="18" charset="-78"/>
                <a:cs typeface="Andalus" pitchFamily="18" charset="-78"/>
              </a:rPr>
              <a:t>فائدة</a:t>
            </a:r>
            <a:r>
              <a:rPr lang="ar-SA" sz="5400" b="1" dirty="0" smtClean="0"/>
              <a:t> </a:t>
            </a:r>
            <a:endParaRPr lang="ar-SA" sz="54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6626" name="Picture 2" descr="C:\Users\Sarah\Desktop\اهدنا السراط المستقي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8136903" cy="4392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984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ln w="38100">
            <a:solidFill>
              <a:srgbClr val="C00000"/>
            </a:solidFill>
          </a:ln>
        </p:spPr>
        <p:txBody>
          <a:bodyPr/>
          <a:lstStyle/>
          <a:p>
            <a:r>
              <a:rPr lang="ar-SA" dirty="0" err="1" smtClean="0"/>
              <a:t>اسئلة</a:t>
            </a:r>
            <a:r>
              <a:rPr lang="ar-SA" dirty="0" smtClean="0"/>
              <a:t> التعزيز </a:t>
            </a:r>
            <a:endParaRPr lang="ar-SA" dirty="0"/>
          </a:p>
        </p:txBody>
      </p:sp>
      <p:grpSp>
        <p:nvGrpSpPr>
          <p:cNvPr id="4" name="Group 3"/>
          <p:cNvGrpSpPr>
            <a:grpSpLocks noGrp="1"/>
          </p:cNvGrpSpPr>
          <p:nvPr/>
        </p:nvGrpSpPr>
        <p:grpSpPr bwMode="auto">
          <a:xfrm>
            <a:off x="539552" y="1556792"/>
            <a:ext cx="4320480" cy="4137323"/>
            <a:chOff x="4515" y="5422"/>
            <a:chExt cx="3662" cy="3620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4515" y="5784"/>
              <a:ext cx="3295" cy="3258"/>
              <a:chOff x="4334" y="3431"/>
              <a:chExt cx="3295" cy="3258"/>
            </a:xfrm>
          </p:grpSpPr>
          <p:sp>
            <p:nvSpPr>
              <p:cNvPr id="8" name="Line 5"/>
              <p:cNvSpPr>
                <a:spLocks noChangeShapeType="1"/>
              </p:cNvSpPr>
              <p:nvPr/>
            </p:nvSpPr>
            <p:spPr bwMode="auto">
              <a:xfrm>
                <a:off x="5963" y="3431"/>
                <a:ext cx="0" cy="3258"/>
              </a:xfrm>
              <a:prstGeom prst="line">
                <a:avLst/>
              </a:prstGeom>
              <a:noFill/>
              <a:ln w="28575">
                <a:solidFill>
                  <a:srgbClr val="FF0000">
                    <a:alpha val="58000"/>
                  </a:srgbClr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9" name="Line 6"/>
              <p:cNvSpPr>
                <a:spLocks noChangeShapeType="1"/>
              </p:cNvSpPr>
              <p:nvPr/>
            </p:nvSpPr>
            <p:spPr bwMode="auto">
              <a:xfrm flipH="1">
                <a:off x="4334" y="5060"/>
                <a:ext cx="3258" cy="0"/>
              </a:xfrm>
              <a:prstGeom prst="line">
                <a:avLst/>
              </a:prstGeom>
              <a:noFill/>
              <a:ln w="28575">
                <a:solidFill>
                  <a:srgbClr val="FF0000">
                    <a:alpha val="58000"/>
                  </a:srgbClr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4334" y="3431"/>
                <a:ext cx="3258" cy="3258"/>
              </a:xfrm>
              <a:prstGeom prst="rect">
                <a:avLst/>
              </a:prstGeom>
              <a:noFill/>
              <a:ln w="19050">
                <a:solidFill>
                  <a:srgbClr val="3366FF">
                    <a:alpha val="35001"/>
                  </a:srgbClr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>
                <a:off x="7411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2" name="Line 9"/>
              <p:cNvSpPr>
                <a:spLocks noChangeShapeType="1"/>
              </p:cNvSpPr>
              <p:nvPr/>
            </p:nvSpPr>
            <p:spPr bwMode="auto">
              <a:xfrm>
                <a:off x="7230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3" name="Line 10"/>
              <p:cNvSpPr>
                <a:spLocks noChangeShapeType="1"/>
              </p:cNvSpPr>
              <p:nvPr/>
            </p:nvSpPr>
            <p:spPr bwMode="auto">
              <a:xfrm>
                <a:off x="7049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4" name="Line 11"/>
              <p:cNvSpPr>
                <a:spLocks noChangeShapeType="1"/>
              </p:cNvSpPr>
              <p:nvPr/>
            </p:nvSpPr>
            <p:spPr bwMode="auto">
              <a:xfrm>
                <a:off x="6868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5" name="Line 12"/>
              <p:cNvSpPr>
                <a:spLocks noChangeShapeType="1"/>
              </p:cNvSpPr>
              <p:nvPr/>
            </p:nvSpPr>
            <p:spPr bwMode="auto">
              <a:xfrm>
                <a:off x="6687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6" name="Line 13"/>
              <p:cNvSpPr>
                <a:spLocks noChangeShapeType="1"/>
              </p:cNvSpPr>
              <p:nvPr/>
            </p:nvSpPr>
            <p:spPr bwMode="auto">
              <a:xfrm>
                <a:off x="6506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7" name="Line 14"/>
              <p:cNvSpPr>
                <a:spLocks noChangeShapeType="1"/>
              </p:cNvSpPr>
              <p:nvPr/>
            </p:nvSpPr>
            <p:spPr bwMode="auto">
              <a:xfrm>
                <a:off x="6325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8" name="Line 15"/>
              <p:cNvSpPr>
                <a:spLocks noChangeShapeType="1"/>
              </p:cNvSpPr>
              <p:nvPr/>
            </p:nvSpPr>
            <p:spPr bwMode="auto">
              <a:xfrm>
                <a:off x="6144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19" name="Line 16"/>
              <p:cNvSpPr>
                <a:spLocks noChangeShapeType="1"/>
              </p:cNvSpPr>
              <p:nvPr/>
            </p:nvSpPr>
            <p:spPr bwMode="auto">
              <a:xfrm>
                <a:off x="5782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20" name="Line 17"/>
              <p:cNvSpPr>
                <a:spLocks noChangeShapeType="1"/>
              </p:cNvSpPr>
              <p:nvPr/>
            </p:nvSpPr>
            <p:spPr bwMode="auto">
              <a:xfrm>
                <a:off x="5601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21" name="Line 18"/>
              <p:cNvSpPr>
                <a:spLocks noChangeShapeType="1"/>
              </p:cNvSpPr>
              <p:nvPr/>
            </p:nvSpPr>
            <p:spPr bwMode="auto">
              <a:xfrm>
                <a:off x="5420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22" name="Line 19"/>
              <p:cNvSpPr>
                <a:spLocks noChangeShapeType="1"/>
              </p:cNvSpPr>
              <p:nvPr/>
            </p:nvSpPr>
            <p:spPr bwMode="auto">
              <a:xfrm>
                <a:off x="5239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23" name="Line 20"/>
              <p:cNvSpPr>
                <a:spLocks noChangeShapeType="1"/>
              </p:cNvSpPr>
              <p:nvPr/>
            </p:nvSpPr>
            <p:spPr bwMode="auto">
              <a:xfrm>
                <a:off x="5058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24" name="Line 21"/>
              <p:cNvSpPr>
                <a:spLocks noChangeShapeType="1"/>
              </p:cNvSpPr>
              <p:nvPr/>
            </p:nvSpPr>
            <p:spPr bwMode="auto">
              <a:xfrm>
                <a:off x="4877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25" name="Line 22"/>
              <p:cNvSpPr>
                <a:spLocks noChangeShapeType="1"/>
              </p:cNvSpPr>
              <p:nvPr/>
            </p:nvSpPr>
            <p:spPr bwMode="auto">
              <a:xfrm>
                <a:off x="4696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26" name="Line 23"/>
              <p:cNvSpPr>
                <a:spLocks noChangeShapeType="1"/>
              </p:cNvSpPr>
              <p:nvPr/>
            </p:nvSpPr>
            <p:spPr bwMode="auto">
              <a:xfrm>
                <a:off x="4515" y="3431"/>
                <a:ext cx="0" cy="3258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 flipH="1">
                <a:off x="5066" y="3825"/>
                <a:ext cx="2563" cy="1323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Line 25"/>
              <p:cNvSpPr>
                <a:spLocks noChangeShapeType="1"/>
              </p:cNvSpPr>
              <p:nvPr/>
            </p:nvSpPr>
            <p:spPr bwMode="auto">
              <a:xfrm flipH="1">
                <a:off x="4334" y="3762"/>
                <a:ext cx="3113" cy="31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29" name="Line 26"/>
              <p:cNvSpPr>
                <a:spLocks noChangeShapeType="1"/>
              </p:cNvSpPr>
              <p:nvPr/>
            </p:nvSpPr>
            <p:spPr bwMode="auto">
              <a:xfrm flipH="1">
                <a:off x="4334" y="3974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0" name="Line 27"/>
              <p:cNvSpPr>
                <a:spLocks noChangeShapeType="1"/>
              </p:cNvSpPr>
              <p:nvPr/>
            </p:nvSpPr>
            <p:spPr bwMode="auto">
              <a:xfrm flipH="1">
                <a:off x="4334" y="4155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1" name="Line 28"/>
              <p:cNvSpPr>
                <a:spLocks noChangeShapeType="1"/>
              </p:cNvSpPr>
              <p:nvPr/>
            </p:nvSpPr>
            <p:spPr bwMode="auto">
              <a:xfrm flipH="1">
                <a:off x="4334" y="4336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2" name="Line 29"/>
              <p:cNvSpPr>
                <a:spLocks noChangeShapeType="1"/>
              </p:cNvSpPr>
              <p:nvPr/>
            </p:nvSpPr>
            <p:spPr bwMode="auto">
              <a:xfrm flipH="1">
                <a:off x="4334" y="4517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3" name="Line 30"/>
              <p:cNvSpPr>
                <a:spLocks noChangeShapeType="1"/>
              </p:cNvSpPr>
              <p:nvPr/>
            </p:nvSpPr>
            <p:spPr bwMode="auto">
              <a:xfrm flipH="1">
                <a:off x="4334" y="4698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4" name="Line 31"/>
              <p:cNvSpPr>
                <a:spLocks noChangeShapeType="1"/>
              </p:cNvSpPr>
              <p:nvPr/>
            </p:nvSpPr>
            <p:spPr bwMode="auto">
              <a:xfrm flipH="1">
                <a:off x="4334" y="4879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5" name="Line 32"/>
              <p:cNvSpPr>
                <a:spLocks noChangeShapeType="1"/>
              </p:cNvSpPr>
              <p:nvPr/>
            </p:nvSpPr>
            <p:spPr bwMode="auto">
              <a:xfrm flipH="1">
                <a:off x="4334" y="5241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6" name="Line 33"/>
              <p:cNvSpPr>
                <a:spLocks noChangeShapeType="1"/>
              </p:cNvSpPr>
              <p:nvPr/>
            </p:nvSpPr>
            <p:spPr bwMode="auto">
              <a:xfrm flipH="1">
                <a:off x="4334" y="5422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7" name="Line 34"/>
              <p:cNvSpPr>
                <a:spLocks noChangeShapeType="1"/>
              </p:cNvSpPr>
              <p:nvPr/>
            </p:nvSpPr>
            <p:spPr bwMode="auto">
              <a:xfrm flipH="1">
                <a:off x="4334" y="5603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8" name="Line 35"/>
              <p:cNvSpPr>
                <a:spLocks noChangeShapeType="1"/>
              </p:cNvSpPr>
              <p:nvPr/>
            </p:nvSpPr>
            <p:spPr bwMode="auto">
              <a:xfrm flipH="1">
                <a:off x="4334" y="5784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39" name="Line 36"/>
              <p:cNvSpPr>
                <a:spLocks noChangeShapeType="1"/>
              </p:cNvSpPr>
              <p:nvPr/>
            </p:nvSpPr>
            <p:spPr bwMode="auto">
              <a:xfrm flipH="1">
                <a:off x="4334" y="5965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40" name="Line 37"/>
              <p:cNvSpPr>
                <a:spLocks noChangeShapeType="1"/>
              </p:cNvSpPr>
              <p:nvPr/>
            </p:nvSpPr>
            <p:spPr bwMode="auto">
              <a:xfrm flipH="1">
                <a:off x="4334" y="6146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41" name="Line 38"/>
              <p:cNvSpPr>
                <a:spLocks noChangeShapeType="1"/>
              </p:cNvSpPr>
              <p:nvPr/>
            </p:nvSpPr>
            <p:spPr bwMode="auto">
              <a:xfrm flipH="1">
                <a:off x="4334" y="6327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  <p:sp>
            <p:nvSpPr>
              <p:cNvPr id="42" name="Line 39"/>
              <p:cNvSpPr>
                <a:spLocks noChangeShapeType="1"/>
              </p:cNvSpPr>
              <p:nvPr/>
            </p:nvSpPr>
            <p:spPr bwMode="auto">
              <a:xfrm flipH="1">
                <a:off x="4334" y="6508"/>
                <a:ext cx="3258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5001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prstClr val="black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6" name="Text Box 40"/>
            <p:cNvSpPr txBox="1">
              <a:spLocks noChangeArrowheads="1"/>
            </p:cNvSpPr>
            <p:nvPr/>
          </p:nvSpPr>
          <p:spPr bwMode="auto">
            <a:xfrm>
              <a:off x="7634" y="7162"/>
              <a:ext cx="543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sz="1400" b="1">
                  <a:solidFill>
                    <a:prstClr val="black"/>
                  </a:solidFill>
                  <a:latin typeface="Arial" pitchFamily="34" charset="0"/>
                </a:rPr>
                <a:t>س</a:t>
              </a:r>
              <a:endParaRPr lang="en-US" sz="140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 Box 41"/>
            <p:cNvSpPr txBox="1">
              <a:spLocks noChangeArrowheads="1"/>
            </p:cNvSpPr>
            <p:nvPr/>
          </p:nvSpPr>
          <p:spPr bwMode="auto">
            <a:xfrm>
              <a:off x="5838" y="5422"/>
              <a:ext cx="543" cy="5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ar-SA" sz="1400" b="1">
                  <a:solidFill>
                    <a:prstClr val="black"/>
                  </a:solidFill>
                  <a:latin typeface="Arial" pitchFamily="34" charset="0"/>
                </a:rPr>
                <a:t>ص</a:t>
              </a:r>
              <a:endParaRPr lang="en-US" sz="140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مربع نص 43"/>
          <p:cNvSpPr txBox="1"/>
          <p:nvPr/>
        </p:nvSpPr>
        <p:spPr>
          <a:xfrm>
            <a:off x="4716016" y="1412776"/>
            <a:ext cx="4104456" cy="5262979"/>
          </a:xfrm>
          <a:prstGeom prst="rect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مانسبة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الوحدات الرأسية إلى الأفقية من </a:t>
            </a: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أ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إلى </a:t>
            </a: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ب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؟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ومن </a:t>
            </a: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ب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إلى </a:t>
            </a: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ج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؟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ومن  </a:t>
            </a: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ج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إلى </a:t>
            </a: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د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؟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z="24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z="24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مانسبة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الوحدات الرأسية إلى الأفقية من  </a:t>
            </a: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أ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إلى </a:t>
            </a: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ج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؟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ومن </a:t>
            </a: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أ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إلى </a:t>
            </a: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د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؟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ar-SA" sz="24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قارني بين النسب ؟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err="1" smtClean="0">
                <a:solidFill>
                  <a:prstClr val="black"/>
                </a:solidFill>
                <a:latin typeface="Arial" pitchFamily="34" charset="0"/>
              </a:rPr>
              <a:t>مالنسبة</a:t>
            </a: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بين الوحدات الرأسية إلى الأفقية بين أي نقطتين على الخط ؟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rial" pitchFamily="34" charset="0"/>
              </a:rPr>
              <a:t> </a:t>
            </a:r>
            <a:endParaRPr lang="ar-SA" sz="2400" b="1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5" name="مربع نص 44"/>
          <p:cNvSpPr txBox="1"/>
          <p:nvPr/>
        </p:nvSpPr>
        <p:spPr>
          <a:xfrm>
            <a:off x="2915816" y="1988840"/>
            <a:ext cx="648072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4400" dirty="0" smtClean="0">
                <a:solidFill>
                  <a:prstClr val="black"/>
                </a:solidFill>
                <a:latin typeface="Arial" pitchFamily="34" charset="0"/>
              </a:rPr>
              <a:t>د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4400" dirty="0" smtClean="0">
                <a:solidFill>
                  <a:prstClr val="black"/>
                </a:solidFill>
                <a:latin typeface="Arial" pitchFamily="34" charset="0"/>
              </a:rPr>
              <a:t>*</a:t>
            </a:r>
            <a:endParaRPr lang="ar-SA" sz="44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6" name="مربع نص 45"/>
          <p:cNvSpPr txBox="1"/>
          <p:nvPr/>
        </p:nvSpPr>
        <p:spPr>
          <a:xfrm>
            <a:off x="2699792" y="2204864"/>
            <a:ext cx="360040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4400" dirty="0" smtClean="0">
                <a:solidFill>
                  <a:prstClr val="black"/>
                </a:solidFill>
                <a:latin typeface="Arial" pitchFamily="34" charset="0"/>
              </a:rPr>
              <a:t>ج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4400" dirty="0" smtClean="0">
                <a:solidFill>
                  <a:prstClr val="black"/>
                </a:solidFill>
                <a:latin typeface="Arial" pitchFamily="34" charset="0"/>
              </a:rPr>
              <a:t>*</a:t>
            </a:r>
            <a:endParaRPr lang="ar-SA" sz="44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7" name="مربع نص 46"/>
          <p:cNvSpPr txBox="1"/>
          <p:nvPr/>
        </p:nvSpPr>
        <p:spPr>
          <a:xfrm>
            <a:off x="2195736" y="2492896"/>
            <a:ext cx="432048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4400" dirty="0" smtClean="0">
                <a:solidFill>
                  <a:prstClr val="black"/>
                </a:solidFill>
                <a:latin typeface="Arial" pitchFamily="34" charset="0"/>
              </a:rPr>
              <a:t>ب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sz="4400" dirty="0" smtClean="0">
                <a:solidFill>
                  <a:prstClr val="black"/>
                </a:solidFill>
                <a:latin typeface="Arial" pitchFamily="34" charset="0"/>
              </a:rPr>
              <a:t>*</a:t>
            </a:r>
            <a:endParaRPr lang="ar-SA" sz="44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8" name="مربع نص 47"/>
          <p:cNvSpPr txBox="1"/>
          <p:nvPr/>
        </p:nvSpPr>
        <p:spPr>
          <a:xfrm>
            <a:off x="1403648" y="2636912"/>
            <a:ext cx="864096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dirty="0" smtClean="0">
                <a:solidFill>
                  <a:prstClr val="black"/>
                </a:solidFill>
                <a:latin typeface="Arial" pitchFamily="34" charset="0"/>
              </a:rPr>
              <a:t>    </a:t>
            </a:r>
            <a:r>
              <a:rPr lang="ar-SA" sz="4400" dirty="0" smtClean="0">
                <a:solidFill>
                  <a:prstClr val="black"/>
                </a:solidFill>
                <a:latin typeface="Arial" pitchFamily="34" charset="0"/>
              </a:rPr>
              <a:t>أ     *</a:t>
            </a:r>
            <a:endParaRPr lang="ar-SA" sz="4400" dirty="0">
              <a:solidFill>
                <a:prstClr val="black"/>
              </a:solidFill>
              <a:latin typeface="Arial" pitchFamily="34" charset="0"/>
            </a:endParaRPr>
          </a:p>
        </p:txBody>
      </p:sp>
      <p:cxnSp>
        <p:nvCxnSpPr>
          <p:cNvPr id="43" name="رابط مستقيم 42"/>
          <p:cNvCxnSpPr/>
          <p:nvPr/>
        </p:nvCxnSpPr>
        <p:spPr>
          <a:xfrm flipV="1">
            <a:off x="2741085" y="3211721"/>
            <a:ext cx="574570" cy="445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رابط مستقيم 50"/>
          <p:cNvCxnSpPr/>
          <p:nvPr/>
        </p:nvCxnSpPr>
        <p:spPr>
          <a:xfrm>
            <a:off x="3315655" y="2928139"/>
            <a:ext cx="0" cy="28803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رابط مستقيم 51"/>
          <p:cNvCxnSpPr/>
          <p:nvPr/>
        </p:nvCxnSpPr>
        <p:spPr>
          <a:xfrm>
            <a:off x="2055355" y="3629904"/>
            <a:ext cx="406114" cy="2151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رابط مستقيم 53"/>
          <p:cNvCxnSpPr/>
          <p:nvPr/>
        </p:nvCxnSpPr>
        <p:spPr>
          <a:xfrm>
            <a:off x="2461469" y="3368571"/>
            <a:ext cx="0" cy="28803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829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Autofit/>
          </a:bodyPr>
          <a:lstStyle/>
          <a:p>
            <a:r>
              <a:rPr lang="ar-SA" sz="9600" dirty="0" smtClean="0"/>
              <a:t>الفلاش</a:t>
            </a:r>
            <a:endParaRPr lang="ar-SA" sz="9600" dirty="0"/>
          </a:p>
        </p:txBody>
      </p:sp>
      <p:sp>
        <p:nvSpPr>
          <p:cNvPr id="4" name="AutoShape 2" descr="Maram al.garni 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>
              <a:solidFill>
                <a:prstClr val="black"/>
              </a:solidFill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1332"/>
            <a:ext cx="9144000" cy="4736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91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122" name="Picture 2" descr="http://2.bp.blogspot.com/-3LWuStAdGX8/U4Nv_zQjGzI/AAAAAAAAAHo/rk_UICdesU4/s1600/%D8%B4%D8%B1%D9%8A%D8%AD%D8%A9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شكل بيضاوي 3"/>
          <p:cNvSpPr/>
          <p:nvPr/>
        </p:nvSpPr>
        <p:spPr>
          <a:xfrm>
            <a:off x="611560" y="5949280"/>
            <a:ext cx="432048" cy="57606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129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الميل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ميل المستقيم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الميل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الميل 1</Template>
  <TotalTime>101</TotalTime>
  <Words>849</Words>
  <Application>Microsoft Office PowerPoint</Application>
  <PresentationFormat>عرض على الشاشة (3:4)‏</PresentationFormat>
  <Paragraphs>322</Paragraphs>
  <Slides>47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8</vt:i4>
      </vt:variant>
      <vt:variant>
        <vt:lpstr>عناوين الشرائح</vt:lpstr>
      </vt:variant>
      <vt:variant>
        <vt:i4>47</vt:i4>
      </vt:variant>
    </vt:vector>
  </HeadingPairs>
  <TitlesOfParts>
    <vt:vector size="55" baseType="lpstr">
      <vt:lpstr>الميل 1</vt:lpstr>
      <vt:lpstr>Office Theme</vt:lpstr>
      <vt:lpstr>ميل المستقيم</vt:lpstr>
      <vt:lpstr>1_سمة Office</vt:lpstr>
      <vt:lpstr>نسق Office</vt:lpstr>
      <vt:lpstr>الميل</vt:lpstr>
      <vt:lpstr>سمة Office</vt:lpstr>
      <vt:lpstr>2_سمة Office</vt:lpstr>
      <vt:lpstr>عرض تقديمي في PowerPoint</vt:lpstr>
      <vt:lpstr>عرض تقديمي في PowerPoint</vt:lpstr>
      <vt:lpstr>أي الصورتين تعبر عن الوضع الصحيح للجلوس امام الكمبيوتر </vt:lpstr>
      <vt:lpstr>مالطريقة الصحيحة والسريعة للإستمتاع بهذة اللعبة هل هي الصعود بشكل مائل ام من السلم بشكل راسي ؟</vt:lpstr>
      <vt:lpstr>عرض تقديمي في PowerPoint</vt:lpstr>
      <vt:lpstr>فائدة </vt:lpstr>
      <vt:lpstr>اسئلة التعزيز </vt:lpstr>
      <vt:lpstr>الفلاش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تحقق من فهمك صـ 115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شجرة الميل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skyy</dc:creator>
  <cp:lastModifiedBy>skyy</cp:lastModifiedBy>
  <cp:revision>12</cp:revision>
  <dcterms:created xsi:type="dcterms:W3CDTF">2015-03-15T15:28:50Z</dcterms:created>
  <dcterms:modified xsi:type="dcterms:W3CDTF">2015-03-15T18:11:31Z</dcterms:modified>
</cp:coreProperties>
</file>