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339"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10/31/2016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2"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6</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عنصر نائب لرقم الشريحة 5"/>
          <p:cNvSpPr>
            <a:spLocks noGrp="1"/>
          </p:cNvSpPr>
          <p:nvPr>
            <p:ph type="sldNum" sz="quarter" idx="12"/>
          </p:nvPr>
        </p:nvSpPr>
        <p:spPr/>
        <p:txBody>
          <a:bodyPr/>
          <a:lstStyle/>
          <a:p>
            <a:pPr>
              <a:defRPr/>
            </a:pPr>
            <a:fld id="{B5B8F049-78EB-4134-A408-2129A7FAEA1C}" type="slidenum">
              <a:rPr lang="en-US" smtClean="0"/>
              <a:pPr>
                <a:defRPr/>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Box 2"/>
          <p:cNvSpPr txBox="1">
            <a:spLocks noChangeArrowheads="1"/>
          </p:cNvSpPr>
          <p:nvPr/>
        </p:nvSpPr>
        <p:spPr bwMode="auto">
          <a:xfrm>
            <a:off x="392113" y="908050"/>
            <a:ext cx="8359775" cy="5078413"/>
          </a:xfrm>
          <a:prstGeom prst="rect">
            <a:avLst/>
          </a:prstGeom>
          <a:noFill/>
          <a:ln w="9525">
            <a:noFill/>
            <a:miter lim="800000"/>
            <a:headEnd/>
            <a:tailEnd/>
          </a:ln>
        </p:spPr>
        <p:txBody>
          <a:bodyPr>
            <a:spAutoFit/>
          </a:bodyPr>
          <a:lstStyle/>
          <a:p>
            <a:pPr algn="just" rtl="1" eaLnBrk="0" hangingPunct="0">
              <a:lnSpc>
                <a:spcPct val="150000"/>
              </a:lnSpc>
            </a:pPr>
            <a:r>
              <a:rPr lang="ar-SA" sz="2400" b="1">
                <a:solidFill>
                  <a:srgbClr val="C00000"/>
                </a:solidFill>
              </a:rPr>
              <a:t>الرق والعبودية والممارسات المشابهة  </a:t>
            </a:r>
            <a:r>
              <a:rPr lang="ar-EG" sz="2400" b="1">
                <a:solidFill>
                  <a:srgbClr val="C00000"/>
                </a:solidFill>
              </a:rPr>
              <a:t>:</a:t>
            </a:r>
            <a:r>
              <a:rPr lang="ar-SA" sz="2400" b="1">
                <a:solidFill>
                  <a:srgbClr val="C00000"/>
                </a:solidFill>
              </a:rPr>
              <a:t>    </a:t>
            </a:r>
            <a:endParaRPr lang="en-US" sz="2400" b="1">
              <a:solidFill>
                <a:srgbClr val="C00000"/>
              </a:solidFill>
            </a:endParaRPr>
          </a:p>
          <a:p>
            <a:pPr algn="just" rtl="1" eaLnBrk="0" hangingPunct="0">
              <a:lnSpc>
                <a:spcPct val="150000"/>
              </a:lnSpc>
            </a:pPr>
            <a:r>
              <a:rPr lang="ar-IQ" sz="2400"/>
              <a:t>* الاتفاقية الخاصة بالرق</a:t>
            </a:r>
            <a:endParaRPr lang="en-US" sz="2400"/>
          </a:p>
          <a:p>
            <a:pPr algn="just" rtl="1" eaLnBrk="0" hangingPunct="0">
              <a:lnSpc>
                <a:spcPct val="150000"/>
              </a:lnSpc>
            </a:pPr>
            <a:r>
              <a:rPr lang="ar-IQ" sz="2400"/>
              <a:t>* بروتوكول بتعديل الاتفاقية الخاصة بالرق</a:t>
            </a:r>
            <a:endParaRPr lang="en-US" sz="2400"/>
          </a:p>
          <a:p>
            <a:pPr algn="just" rtl="1" eaLnBrk="0" hangingPunct="0">
              <a:lnSpc>
                <a:spcPct val="150000"/>
              </a:lnSpc>
            </a:pPr>
            <a:r>
              <a:rPr lang="ar-SA" sz="2400"/>
              <a:t>مؤتمرات الأمم المتحدة لحقوق الانسان</a:t>
            </a:r>
            <a:r>
              <a:rPr lang="ar-EG" sz="2400"/>
              <a:t>:</a:t>
            </a:r>
            <a:endParaRPr lang="en-US" sz="2400"/>
          </a:p>
          <a:p>
            <a:pPr algn="just" rtl="1" eaLnBrk="0" hangingPunct="0">
              <a:lnSpc>
                <a:spcPct val="150000"/>
              </a:lnSpc>
            </a:pPr>
            <a:r>
              <a:rPr lang="ar-IQ" sz="2400"/>
              <a:t>* اعلان طهران</a:t>
            </a:r>
            <a:endParaRPr lang="en-US" sz="2400"/>
          </a:p>
          <a:p>
            <a:pPr algn="just" rtl="1" eaLnBrk="0" hangingPunct="0">
              <a:lnSpc>
                <a:spcPct val="150000"/>
              </a:lnSpc>
            </a:pPr>
            <a:r>
              <a:rPr lang="ar-IQ" sz="2400"/>
              <a:t>* اعلان وبرنامج عمل فينا</a:t>
            </a:r>
            <a:endParaRPr lang="en-US" sz="2400"/>
          </a:p>
          <a:p>
            <a:pPr algn="just" rtl="1" eaLnBrk="0" hangingPunct="0">
              <a:lnSpc>
                <a:spcPct val="150000"/>
              </a:lnSpc>
            </a:pPr>
            <a:r>
              <a:rPr lang="ar-SA" sz="2400" b="1">
                <a:solidFill>
                  <a:srgbClr val="C00000"/>
                </a:solidFill>
              </a:rPr>
              <a:t>ميثاق الأمم المتحدة</a:t>
            </a:r>
            <a:r>
              <a:rPr lang="ar-EG" sz="2400" b="1">
                <a:solidFill>
                  <a:srgbClr val="C00000"/>
                </a:solidFill>
              </a:rPr>
              <a:t>:</a:t>
            </a:r>
            <a:endParaRPr lang="en-US" sz="2400" b="1">
              <a:solidFill>
                <a:srgbClr val="C00000"/>
              </a:solidFill>
            </a:endParaRPr>
          </a:p>
          <a:p>
            <a:pPr algn="just" rtl="1" eaLnBrk="0" hangingPunct="0">
              <a:lnSpc>
                <a:spcPct val="150000"/>
              </a:lnSpc>
            </a:pPr>
            <a:r>
              <a:rPr lang="ar-IQ" sz="2400" b="1">
                <a:solidFill>
                  <a:srgbClr val="0000FF"/>
                </a:solidFill>
              </a:rPr>
              <a:t>حقوق الانسان -  هي ضمانات قانونية عالمية تحمي الأفراد والمجموعات من اجراءات الحكومات التي تتدخل في الحريات الأساسية والكرامة الانسانية.</a:t>
            </a:r>
            <a:endParaRPr lang="en-US" sz="2400" b="1">
              <a:solidFill>
                <a:srgbClr val="0000FF"/>
              </a:solidFill>
            </a:endParaRPr>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103438" y="474663"/>
            <a:ext cx="4937125" cy="514350"/>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يتبع - </a:t>
            </a:r>
            <a:r>
              <a:rPr lang="ar-IQ" sz="2000" dirty="0">
                <a:solidFill>
                  <a:schemeClr val="tx2">
                    <a:lumMod val="60000"/>
                    <a:lumOff val="40000"/>
                  </a:schemeClr>
                </a:solidFill>
                <a:latin typeface="Monotype Koufi" pitchFamily="2" charset="-78"/>
                <a:ea typeface="Monotype Koufi" pitchFamily="2" charset="-78"/>
                <a:cs typeface="Monotype Koufi" pitchFamily="2" charset="-78"/>
              </a:rPr>
              <a:t>الاتفاقات الدولية المتعلقة بالموارد البشرية</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8C609DD1-891B-4A42-9F18-16443C09DEDB}" type="slidenum">
              <a:rPr lang="en-US" smtClean="0"/>
              <a:pPr>
                <a:defRPr/>
              </a:pPr>
              <a:t>10</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6</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62"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7</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عنصر نائب لرقم الشريحة 5"/>
          <p:cNvSpPr>
            <a:spLocks noGrp="1"/>
          </p:cNvSpPr>
          <p:nvPr>
            <p:ph type="sldNum" sz="quarter" idx="12"/>
          </p:nvPr>
        </p:nvSpPr>
        <p:spPr/>
        <p:txBody>
          <a:bodyPr/>
          <a:lstStyle/>
          <a:p>
            <a:pPr>
              <a:defRPr/>
            </a:pPr>
            <a:fld id="{19565426-7ACC-4904-9205-7E67AAF74E4B}" type="slidenum">
              <a:rPr lang="en-US" smtClean="0"/>
              <a:pPr>
                <a:defRPr/>
              </a:pPr>
              <a:t>11</a:t>
            </a:fld>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86"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1042988" y="2065338"/>
            <a:ext cx="6807200" cy="21844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rtl="1" eaLnBrk="1" hangingPunct="1">
              <a:defRPr/>
            </a:pPr>
            <a:r>
              <a:rPr lang="en-US" sz="4400" b="1" dirty="0" smtClean="0">
                <a:solidFill>
                  <a:srgbClr val="FF0000"/>
                </a:solidFill>
                <a:cs typeface="PT Bold Heading" pitchFamily="2" charset="-78"/>
              </a:rPr>
              <a:t>7</a:t>
            </a:r>
          </a:p>
          <a:p>
            <a:pPr algn="ctr" rtl="1" eaLnBrk="1" hangingPunct="1">
              <a:defRPr/>
            </a:pPr>
            <a:r>
              <a:rPr lang="ar-SA" sz="3600" b="1" dirty="0" smtClean="0">
                <a:solidFill>
                  <a:srgbClr val="C00000"/>
                </a:solidFill>
                <a:cs typeface="PT Bold Heading" pitchFamily="2" charset="-78"/>
              </a:rPr>
              <a:t>المؤثرات على الموارد البشرية </a:t>
            </a:r>
          </a:p>
          <a:p>
            <a:pPr algn="ctr" rtl="1" eaLnBrk="1" hangingPunct="1">
              <a:defRPr/>
            </a:pPr>
            <a:r>
              <a:rPr lang="ar-SA" sz="3600" b="1" dirty="0" smtClean="0">
                <a:solidFill>
                  <a:srgbClr val="C00000"/>
                </a:solidFill>
                <a:cs typeface="PT Bold Heading" pitchFamily="2" charset="-78"/>
              </a:rPr>
              <a:t>في السوق العالمي</a:t>
            </a:r>
            <a:endParaRPr lang="en-US" sz="3600" b="1" dirty="0" smtClean="0">
              <a:solidFill>
                <a:srgbClr val="C00000"/>
              </a:solidFill>
              <a:cs typeface="PT Bold Heading" pitchFamily="2" charset="-78"/>
            </a:endParaRPr>
          </a:p>
          <a:p>
            <a:pPr algn="ctr" rtl="1" eaLnBrk="1" hangingPunct="1">
              <a:defRPr/>
            </a:pPr>
            <a:endParaRPr lang="en-US" sz="20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pic>
        <p:nvPicPr>
          <p:cNvPr id="3" name="Picture 2"/>
          <p:cNvPicPr>
            <a:picLocks noChangeAspect="1"/>
          </p:cNvPicPr>
          <p:nvPr/>
        </p:nvPicPr>
        <p:blipFill>
          <a:blip r:embed="rId3" cstate="print">
            <a:extLst/>
          </a:blip>
          <a:stretch>
            <a:fillRect/>
          </a:stretch>
        </p:blipFill>
        <p:spPr>
          <a:xfrm>
            <a:off x="1403648" y="4865895"/>
            <a:ext cx="1440160" cy="1440160"/>
          </a:xfrm>
          <a:prstGeom prst="rect">
            <a:avLst/>
          </a:prstGeom>
          <a:ln>
            <a:noFill/>
          </a:ln>
          <a:effectLst>
            <a:softEdge rad="112500"/>
          </a:effectLst>
        </p:spPr>
      </p:pic>
      <p:sp>
        <p:nvSpPr>
          <p:cNvPr id="93190" name="مربع نص 5"/>
          <p:cNvSpPr txBox="1">
            <a:spLocks noChangeArrowheads="1"/>
          </p:cNvSpPr>
          <p:nvPr/>
        </p:nvSpPr>
        <p:spPr bwMode="auto">
          <a:xfrm>
            <a:off x="3316288" y="1341438"/>
            <a:ext cx="2395537" cy="706437"/>
          </a:xfrm>
          <a:prstGeom prst="rect">
            <a:avLst/>
          </a:prstGeom>
          <a:noFill/>
          <a:ln w="9525">
            <a:noFill/>
            <a:miter lim="800000"/>
            <a:headEnd/>
            <a:tailEnd/>
          </a:ln>
        </p:spPr>
        <p:txBody>
          <a:bodyPr wrap="none">
            <a:spAutoFit/>
          </a:bodyPr>
          <a:lstStyle/>
          <a:p>
            <a:r>
              <a:rPr lang="ar-SA" sz="4000" b="1">
                <a:solidFill>
                  <a:srgbClr val="FF0000"/>
                </a:solidFill>
              </a:rPr>
              <a:t>الفصل السابع</a:t>
            </a:r>
            <a:endParaRPr lang="en-US" sz="4000" b="1">
              <a:solidFill>
                <a:srgbClr val="FF0000"/>
              </a:solidFill>
            </a:endParaRPr>
          </a:p>
        </p:txBody>
      </p:sp>
      <p:pic>
        <p:nvPicPr>
          <p:cNvPr id="93191" name="صورة 4"/>
          <p:cNvPicPr>
            <a:picLocks noChangeAspect="1"/>
          </p:cNvPicPr>
          <p:nvPr/>
        </p:nvPicPr>
        <p:blipFill>
          <a:blip r:embed="rId4"/>
          <a:srcRect/>
          <a:stretch>
            <a:fillRect/>
          </a:stretch>
        </p:blipFill>
        <p:spPr bwMode="auto">
          <a:xfrm>
            <a:off x="323850" y="887413"/>
            <a:ext cx="1800225" cy="908050"/>
          </a:xfrm>
          <a:prstGeom prst="rect">
            <a:avLst/>
          </a:prstGeom>
          <a:noFill/>
          <a:ln w="9525">
            <a:noFill/>
            <a:miter lim="800000"/>
            <a:headEnd/>
            <a:tailEnd/>
          </a:ln>
        </p:spPr>
      </p:pic>
      <p:pic>
        <p:nvPicPr>
          <p:cNvPr id="9" name="Picture 2"/>
          <p:cNvPicPr>
            <a:picLocks noChangeAspect="1"/>
          </p:cNvPicPr>
          <p:nvPr/>
        </p:nvPicPr>
        <p:blipFill>
          <a:blip r:embed="rId3" cstate="print">
            <a:extLst/>
          </a:blip>
          <a:stretch>
            <a:fillRect/>
          </a:stretch>
        </p:blipFill>
        <p:spPr>
          <a:xfrm>
            <a:off x="6668557" y="4879666"/>
            <a:ext cx="1440160" cy="1440160"/>
          </a:xfrm>
          <a:prstGeom prst="rect">
            <a:avLst/>
          </a:prstGeom>
          <a:ln>
            <a:noFill/>
          </a:ln>
          <a:effectLst>
            <a:softEdge rad="112500"/>
          </a:effectLst>
        </p:spPr>
      </p:pic>
      <p:pic>
        <p:nvPicPr>
          <p:cNvPr id="93193" name="صورة 7"/>
          <p:cNvPicPr>
            <a:picLocks noChangeAspect="1"/>
          </p:cNvPicPr>
          <p:nvPr/>
        </p:nvPicPr>
        <p:blipFill>
          <a:blip r:embed="rId5">
            <a:clrChange>
              <a:clrFrom>
                <a:srgbClr val="FFFFFF"/>
              </a:clrFrom>
              <a:clrTo>
                <a:srgbClr val="FFFFFF">
                  <a:alpha val="0"/>
                </a:srgbClr>
              </a:clrTo>
            </a:clrChange>
          </a:blip>
          <a:srcRect/>
          <a:stretch>
            <a:fillRect/>
          </a:stretch>
        </p:blipFill>
        <p:spPr bwMode="auto">
          <a:xfrm>
            <a:off x="3563938" y="3989388"/>
            <a:ext cx="2376487" cy="2281237"/>
          </a:xfrm>
          <a:prstGeom prst="rect">
            <a:avLst/>
          </a:prstGeom>
          <a:noFill/>
          <a:ln w="9525">
            <a:noFill/>
            <a:miter lim="800000"/>
            <a:headEnd/>
            <a:tailEnd/>
          </a:ln>
        </p:spPr>
      </p:pic>
      <p:sp>
        <p:nvSpPr>
          <p:cNvPr id="10" name="عنصر نائب للتذييل 9"/>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11" name="عنصر نائب لرقم الشريحة 10"/>
          <p:cNvSpPr>
            <a:spLocks noGrp="1"/>
          </p:cNvSpPr>
          <p:nvPr>
            <p:ph type="sldNum" sz="quarter" idx="12"/>
          </p:nvPr>
        </p:nvSpPr>
        <p:spPr/>
        <p:txBody>
          <a:bodyPr/>
          <a:lstStyle/>
          <a:p>
            <a:pPr>
              <a:defRPr/>
            </a:pPr>
            <a:fld id="{B52EB372-EEB3-4524-A5C4-7F204F6770AE}" type="slidenum">
              <a:rPr lang="en-US" smtClean="0"/>
              <a:pPr>
                <a:defRPr/>
              </a:pPr>
              <a:t>12</a:t>
            </a:fld>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Box 2"/>
          <p:cNvSpPr txBox="1">
            <a:spLocks noChangeArrowheads="1"/>
          </p:cNvSpPr>
          <p:nvPr/>
        </p:nvSpPr>
        <p:spPr bwMode="auto">
          <a:xfrm>
            <a:off x="395288" y="2133600"/>
            <a:ext cx="7997825" cy="3046413"/>
          </a:xfrm>
          <a:prstGeom prst="rect">
            <a:avLst/>
          </a:prstGeom>
          <a:noFill/>
          <a:ln w="9525">
            <a:noFill/>
            <a:miter lim="800000"/>
            <a:headEnd/>
            <a:tailEnd/>
          </a:ln>
        </p:spPr>
        <p:txBody>
          <a:bodyPr>
            <a:spAutoFit/>
          </a:bodyPr>
          <a:lstStyle/>
          <a:p>
            <a:pPr algn="r" rtl="1" eaLnBrk="0" hangingPunct="0">
              <a:lnSpc>
                <a:spcPct val="200000"/>
              </a:lnSpc>
            </a:pPr>
            <a:r>
              <a:rPr lang="ar-SA" sz="2400" b="1"/>
              <a:t>اولا</a:t>
            </a:r>
            <a:r>
              <a:rPr lang="ar-SA" sz="2400"/>
              <a:t>- </a:t>
            </a:r>
            <a:r>
              <a:rPr lang="ar-SA" sz="2400" b="1"/>
              <a:t>العولمة والجانب السياسي</a:t>
            </a:r>
            <a:r>
              <a:rPr lang="ar-SA" sz="2400"/>
              <a:t> .</a:t>
            </a:r>
          </a:p>
          <a:p>
            <a:pPr algn="r" rtl="1" eaLnBrk="0" hangingPunct="0">
              <a:lnSpc>
                <a:spcPct val="200000"/>
              </a:lnSpc>
            </a:pPr>
            <a:r>
              <a:rPr lang="ar-SA" sz="2400" b="1"/>
              <a:t>ثانيا</a:t>
            </a:r>
            <a:r>
              <a:rPr lang="ar-SA" sz="2400"/>
              <a:t>- </a:t>
            </a:r>
            <a:r>
              <a:rPr lang="ar-SA" sz="2400" b="1"/>
              <a:t>العولمة والجانب الاقتصادي .</a:t>
            </a:r>
          </a:p>
          <a:p>
            <a:pPr algn="r" rtl="1" eaLnBrk="0" hangingPunct="0">
              <a:lnSpc>
                <a:spcPct val="200000"/>
              </a:lnSpc>
            </a:pPr>
            <a:r>
              <a:rPr lang="ar-SA" sz="2400" b="1"/>
              <a:t>ثالثا- العولمة والجانب الثقافي .</a:t>
            </a:r>
          </a:p>
          <a:p>
            <a:pPr algn="r" rtl="1" eaLnBrk="0" hangingPunct="0">
              <a:lnSpc>
                <a:spcPct val="200000"/>
              </a:lnSpc>
            </a:pPr>
            <a:r>
              <a:rPr lang="ar-SA" sz="2400" b="1"/>
              <a:t>رابعا- العولمة والجانب الاجتماعي.</a:t>
            </a:r>
            <a:endParaRPr lang="en-US" sz="24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94212" name="مستطيل 1"/>
          <p:cNvSpPr>
            <a:spLocks noChangeArrowheads="1"/>
          </p:cNvSpPr>
          <p:nvPr/>
        </p:nvSpPr>
        <p:spPr bwMode="auto">
          <a:xfrm>
            <a:off x="1477963" y="963613"/>
            <a:ext cx="6188075" cy="684212"/>
          </a:xfrm>
          <a:prstGeom prst="rect">
            <a:avLst/>
          </a:prstGeom>
          <a:noFill/>
          <a:ln w="9525">
            <a:noFill/>
            <a:miter lim="800000"/>
            <a:headEnd/>
            <a:tailEnd/>
          </a:ln>
        </p:spPr>
        <p:txBody>
          <a:bodyPr wrap="none">
            <a:spAutoFit/>
          </a:bodyPr>
          <a:lstStyle/>
          <a:p>
            <a:pPr algn="ctr" rtl="1">
              <a:lnSpc>
                <a:spcPct val="150000"/>
              </a:lnSpc>
            </a:pPr>
            <a:r>
              <a:rPr lang="ar-EG" sz="2800" b="1">
                <a:solidFill>
                  <a:srgbClr val="FF0000"/>
                </a:solidFill>
                <a:latin typeface="Monotype Koufi"/>
                <a:ea typeface="Monotype Koufi"/>
                <a:cs typeface="Monotype Koufi"/>
              </a:rPr>
              <a:t>المؤثرات عل</a:t>
            </a:r>
            <a:r>
              <a:rPr lang="ar-SA" sz="2800" b="1">
                <a:solidFill>
                  <a:srgbClr val="FF0000"/>
                </a:solidFill>
                <a:latin typeface="Monotype Koufi"/>
                <a:ea typeface="Monotype Koufi"/>
                <a:cs typeface="Monotype Koufi"/>
              </a:rPr>
              <a:t>ى</a:t>
            </a:r>
            <a:r>
              <a:rPr lang="ar-EG" sz="2800" b="1">
                <a:solidFill>
                  <a:srgbClr val="FF0000"/>
                </a:solidFill>
                <a:latin typeface="Monotype Koufi"/>
                <a:ea typeface="Monotype Koufi"/>
                <a:cs typeface="Monotype Koufi"/>
              </a:rPr>
              <a:t> الموارد البشرية في السوق الع</a:t>
            </a:r>
            <a:r>
              <a:rPr lang="ar-SA" sz="2800" b="1">
                <a:solidFill>
                  <a:srgbClr val="FF0000"/>
                </a:solidFill>
                <a:latin typeface="Monotype Koufi"/>
                <a:ea typeface="Monotype Koufi"/>
                <a:cs typeface="Monotype Koufi"/>
              </a:rPr>
              <a:t>ا</a:t>
            </a:r>
            <a:r>
              <a:rPr lang="ar-EG" sz="2800" b="1">
                <a:solidFill>
                  <a:srgbClr val="FF0000"/>
                </a:solidFill>
                <a:latin typeface="Monotype Koufi"/>
                <a:ea typeface="Monotype Koufi"/>
                <a:cs typeface="Monotype Koufi"/>
              </a:rPr>
              <a:t>لمي</a:t>
            </a:r>
            <a:endParaRPr lang="en-US" sz="2800">
              <a:solidFill>
                <a:srgbClr val="FF0000"/>
              </a:solidFill>
              <a:ea typeface="Monotype Koufi"/>
              <a:cs typeface="Monotype Koufi"/>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E9986F3C-A6CB-4364-ADDC-5FA96D80C40D}" type="slidenum">
              <a:rPr lang="en-US" smtClean="0"/>
              <a:pPr>
                <a:defRPr/>
              </a:pPr>
              <a:t>13</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extBox 2"/>
          <p:cNvSpPr txBox="1">
            <a:spLocks noChangeArrowheads="1"/>
          </p:cNvSpPr>
          <p:nvPr/>
        </p:nvSpPr>
        <p:spPr bwMode="auto">
          <a:xfrm>
            <a:off x="619125" y="1066800"/>
            <a:ext cx="7997825" cy="2400300"/>
          </a:xfrm>
          <a:prstGeom prst="rect">
            <a:avLst/>
          </a:prstGeom>
          <a:noFill/>
          <a:ln w="9525">
            <a:noFill/>
            <a:miter lim="800000"/>
            <a:headEnd/>
            <a:tailEnd/>
          </a:ln>
        </p:spPr>
        <p:txBody>
          <a:bodyPr>
            <a:spAutoFit/>
          </a:bodyPr>
          <a:lstStyle/>
          <a:p>
            <a:pPr algn="just" rtl="1" eaLnBrk="0" hangingPunct="0">
              <a:lnSpc>
                <a:spcPct val="150000"/>
              </a:lnSpc>
            </a:pPr>
            <a:r>
              <a:rPr lang="ar-SA" sz="2000" b="1">
                <a:solidFill>
                  <a:srgbClr val="C00000"/>
                </a:solidFill>
              </a:rPr>
              <a:t>اولا</a:t>
            </a:r>
            <a:r>
              <a:rPr lang="ar-SA" sz="2000">
                <a:solidFill>
                  <a:srgbClr val="C00000"/>
                </a:solidFill>
              </a:rPr>
              <a:t>- </a:t>
            </a:r>
            <a:r>
              <a:rPr lang="ar-SA" sz="2000" b="1">
                <a:solidFill>
                  <a:srgbClr val="C00000"/>
                </a:solidFill>
              </a:rPr>
              <a:t>العولمة والجانب السياسي</a:t>
            </a:r>
            <a:r>
              <a:rPr lang="ar-SA" sz="2000">
                <a:solidFill>
                  <a:srgbClr val="C00000"/>
                </a:solidFill>
              </a:rPr>
              <a:t> : </a:t>
            </a:r>
          </a:p>
          <a:p>
            <a:pPr algn="just" rtl="1" eaLnBrk="0" hangingPunct="0">
              <a:lnSpc>
                <a:spcPct val="150000"/>
              </a:lnSpc>
            </a:pPr>
            <a:r>
              <a:rPr lang="ar-SA" sz="2000"/>
              <a:t>في تأثير العولمة على الجانب السياسي يبان من سعي الدول الغربية والولايات المتحدة الامريكية بما لها من نفوذ وسطوة على العالم الى فرض النموذج الغربي في الحكم والذي يتمثل بالديمقراطية, واخذت تعتبر هذا شرطا في التعامل مع الدول الاخرى, والديمقراطية الغربية تعتمد على التعددية وحرية الرأي والتعبير من خلال القنوات التي اعتمدتها الديمقراطية في الانتخابات وغيرها.</a:t>
            </a:r>
            <a:endParaRPr lang="en-US" sz="20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6777DAAC-BEE0-4D1B-AF1E-194F95D4A744}" type="slidenum">
              <a:rPr lang="en-US" smtClean="0"/>
              <a:pPr>
                <a:defRPr/>
              </a:pPr>
              <a:t>14</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Box 2"/>
          <p:cNvSpPr txBox="1">
            <a:spLocks noChangeArrowheads="1"/>
          </p:cNvSpPr>
          <p:nvPr/>
        </p:nvSpPr>
        <p:spPr bwMode="auto">
          <a:xfrm>
            <a:off x="619125" y="1066800"/>
            <a:ext cx="7997825" cy="5078413"/>
          </a:xfrm>
          <a:prstGeom prst="rect">
            <a:avLst/>
          </a:prstGeom>
          <a:noFill/>
          <a:ln w="9525">
            <a:noFill/>
            <a:miter lim="800000"/>
            <a:headEnd/>
            <a:tailEnd/>
          </a:ln>
        </p:spPr>
        <p:txBody>
          <a:bodyPr>
            <a:spAutoFit/>
          </a:bodyPr>
          <a:lstStyle/>
          <a:p>
            <a:pPr algn="just" rtl="1" eaLnBrk="0" hangingPunct="0">
              <a:lnSpc>
                <a:spcPct val="150000"/>
              </a:lnSpc>
            </a:pPr>
            <a:r>
              <a:rPr lang="ar-SA" sz="2400" b="1">
                <a:solidFill>
                  <a:srgbClr val="C00000"/>
                </a:solidFill>
              </a:rPr>
              <a:t>ثانيا</a:t>
            </a:r>
            <a:r>
              <a:rPr lang="ar-SA" sz="2400">
                <a:solidFill>
                  <a:srgbClr val="C00000"/>
                </a:solidFill>
              </a:rPr>
              <a:t>- </a:t>
            </a:r>
            <a:r>
              <a:rPr lang="ar-SA" sz="2400" b="1">
                <a:solidFill>
                  <a:srgbClr val="C00000"/>
                </a:solidFill>
              </a:rPr>
              <a:t>العولمة والجانب الاقتصادي </a:t>
            </a:r>
            <a:r>
              <a:rPr lang="ar-SA" sz="2400">
                <a:solidFill>
                  <a:srgbClr val="C00000"/>
                </a:solidFill>
              </a:rPr>
              <a:t>: </a:t>
            </a:r>
          </a:p>
          <a:p>
            <a:pPr algn="just" rtl="1" eaLnBrk="0" hangingPunct="0">
              <a:lnSpc>
                <a:spcPct val="150000"/>
              </a:lnSpc>
            </a:pPr>
            <a:r>
              <a:rPr lang="ar-SA" sz="2400"/>
              <a:t>من الواضح ان الجانب الاقتصادي له تأثير كبير في العولمة لأنه يفسح المجال امام اصحاب رؤوس الاموال لمضاعفة اموالهم عن طريق توظيف هذه الاموال, وتتضح الملامح الرئيسية المميزة للعولمة من الناحية الاقتصادية بالاتجاه العالمي لمزيد من التكتلات الاقتصادية وتنامي نشاط المؤسسات المالية وتدويل المشاكل الاقتصادية واعطاء دورا هاما للثورة التقنية لما لها من اثر على الاقتصاد العالمي, </a:t>
            </a:r>
            <a:r>
              <a:rPr lang="ar-SA" sz="2400" b="1"/>
              <a:t>والعولمة الاقتصادية تعتمد على السوق المفتوح وبلا حدود من خلال الغاء القيود على حركة رؤوس الاموال والبضائع عن طريق التجارة الحرة التي تعتبر اهم ادوات العولمة.</a:t>
            </a:r>
            <a:endParaRPr lang="en-US" sz="2400" b="1"/>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4FD25275-26BD-42EC-9AA2-DDB2BFEFE1F0}" type="slidenum">
              <a:rPr lang="en-US" smtClean="0"/>
              <a:pPr>
                <a:defRPr/>
              </a:pPr>
              <a:t>15</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extBox 2"/>
          <p:cNvSpPr txBox="1">
            <a:spLocks noChangeArrowheads="1"/>
          </p:cNvSpPr>
          <p:nvPr/>
        </p:nvSpPr>
        <p:spPr bwMode="auto">
          <a:xfrm>
            <a:off x="642938" y="676275"/>
            <a:ext cx="7996237" cy="5632450"/>
          </a:xfrm>
          <a:prstGeom prst="rect">
            <a:avLst/>
          </a:prstGeom>
          <a:noFill/>
          <a:ln w="9525">
            <a:noFill/>
            <a:miter lim="800000"/>
            <a:headEnd/>
            <a:tailEnd/>
          </a:ln>
        </p:spPr>
        <p:txBody>
          <a:bodyPr>
            <a:spAutoFit/>
          </a:bodyPr>
          <a:lstStyle/>
          <a:p>
            <a:pPr algn="just" rtl="1" eaLnBrk="0" hangingPunct="0">
              <a:lnSpc>
                <a:spcPct val="150000"/>
              </a:lnSpc>
            </a:pPr>
            <a:r>
              <a:rPr lang="ar-SA" sz="2000" b="1">
                <a:solidFill>
                  <a:srgbClr val="C00000"/>
                </a:solidFill>
              </a:rPr>
              <a:t>ثالثا- العولمة والجانب الثقافي </a:t>
            </a:r>
            <a:r>
              <a:rPr lang="ar-SA" sz="2000">
                <a:solidFill>
                  <a:srgbClr val="C00000"/>
                </a:solidFill>
              </a:rPr>
              <a:t>:</a:t>
            </a:r>
            <a:r>
              <a:rPr lang="ar-SA" sz="2000" b="1">
                <a:solidFill>
                  <a:srgbClr val="C00000"/>
                </a:solidFill>
              </a:rPr>
              <a:t> </a:t>
            </a:r>
          </a:p>
          <a:p>
            <a:pPr algn="just" rtl="1" eaLnBrk="0" hangingPunct="0">
              <a:lnSpc>
                <a:spcPct val="150000"/>
              </a:lnSpc>
            </a:pPr>
            <a:r>
              <a:rPr lang="ar-SA" sz="2000"/>
              <a:t>ان الواقع يؤكد بوجود ثقافات متعددة ومتنوعة تختلف بعضها عن بعض, وليس هناك ثقافة عالمية واحدة مثلما تسعى العولمة الى تدمير البنى الثقافية للبلدان التي اعتزت لقرون بثقافتها عن طريق تدمير بناها الاجتماعية وعزل الثقافة عن الواقع لتؤكد بان هناك ثقافة المركز الواحد المتمثل بالولايات المتحدة الامريكية, والدعوة لتبني هذا النموذج الاوحد, وعمدت الى كثير من الطرق والوسائل لغزو الثقافات الاخرى كمصادر البث الاعلامي, والاقمار الصناعية والانترنيت التي تتحكم بها الولايات المتحدة الامريكية, حيث بمقدور مراكز البث والتصنيع ان تشيع الاخبار والمعلومات بالسبل التي توافقها بما في ذلك اخبار البلدان المتلقية.</a:t>
            </a:r>
          </a:p>
          <a:p>
            <a:pPr algn="just" rtl="1" eaLnBrk="0" hangingPunct="0">
              <a:lnSpc>
                <a:spcPct val="150000"/>
              </a:lnSpc>
            </a:pPr>
            <a:endParaRPr lang="en-US" sz="2000"/>
          </a:p>
          <a:p>
            <a:pPr algn="just" rtl="1" eaLnBrk="0" hangingPunct="0">
              <a:lnSpc>
                <a:spcPct val="150000"/>
              </a:lnSpc>
            </a:pPr>
            <a:r>
              <a:rPr lang="ar-SA" sz="2000"/>
              <a:t>فان الخطر الاكبر الذي تنطوي عليه العولمة هو محو الهويات الثقافية للشعوب وطمس الخصوصيات الحضارية للأمم على انه احدى موجات الحداثة الفكرية التي يجب على العالم ان ينخرط فيها ويستوعب معطياتها ان اراد ان يواكب العصر ويساير التطور الحضاري الانساني.</a:t>
            </a:r>
            <a:endParaRPr lang="en-US" sz="20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BD53861C-19CE-4C40-A54D-711D1E84EA33}" type="slidenum">
              <a:rPr lang="en-US" smtClean="0"/>
              <a:pPr>
                <a:defRPr/>
              </a:pPr>
              <a:t>16</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Box 2"/>
          <p:cNvSpPr txBox="1">
            <a:spLocks noChangeArrowheads="1"/>
          </p:cNvSpPr>
          <p:nvPr/>
        </p:nvSpPr>
        <p:spPr bwMode="auto">
          <a:xfrm>
            <a:off x="642938" y="676275"/>
            <a:ext cx="7996237" cy="5078413"/>
          </a:xfrm>
          <a:prstGeom prst="rect">
            <a:avLst/>
          </a:prstGeom>
          <a:noFill/>
          <a:ln w="9525">
            <a:noFill/>
            <a:miter lim="800000"/>
            <a:headEnd/>
            <a:tailEnd/>
          </a:ln>
        </p:spPr>
        <p:txBody>
          <a:bodyPr>
            <a:spAutoFit/>
          </a:bodyPr>
          <a:lstStyle/>
          <a:p>
            <a:pPr algn="just" rtl="1" eaLnBrk="0" hangingPunct="0">
              <a:lnSpc>
                <a:spcPct val="150000"/>
              </a:lnSpc>
            </a:pPr>
            <a:r>
              <a:rPr lang="ar-SA" sz="2400" b="1">
                <a:solidFill>
                  <a:srgbClr val="C00000"/>
                </a:solidFill>
              </a:rPr>
              <a:t>رابعا- العولمة والجانب الاجتماعي</a:t>
            </a:r>
            <a:r>
              <a:rPr lang="ar-SA" sz="2400">
                <a:solidFill>
                  <a:srgbClr val="C00000"/>
                </a:solidFill>
              </a:rPr>
              <a:t>: </a:t>
            </a:r>
          </a:p>
          <a:p>
            <a:pPr algn="just" rtl="1" eaLnBrk="0" hangingPunct="0">
              <a:lnSpc>
                <a:spcPct val="150000"/>
              </a:lnSpc>
            </a:pPr>
            <a:r>
              <a:rPr lang="ar-SA" sz="2400"/>
              <a:t>ان المبدأ الذي تنطلق منه ظاهرة العولمة من اجل جعل العالم قرية كونية واحدة تخضع للتوجهات الامريكية اليهودية, هو الوصول الى مجتمع واحد ذي ملامح واحدة, وانظمة اجتماعية واحدة, واخلاق وعادات واحدة, سيكون من اولويات الظاهرة, لان صياغة المجتمع صياغة واحدة يسهل مهمة الاجنحة الهدامة الاخرى للعولمة في افساد المجتمع وتفريغه من القيم الاصيلة, والاخلاق الحميدة النابعة من الاديان السماوية والفطرة الانسانية حتى لا تقوم له قائمة من الشهامة والرجولة والعفة والكرامة امام مخطط العولمة الرأسمالية الامريكية اليهودية الجشعة, وظاهرة العولمة تعمل من اجل سلسلة المجتمع حين يمكن بذلك اختراقه بسهولة.</a:t>
            </a:r>
            <a:endParaRPr lang="en-US" sz="24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DD1BEF60-92F2-4A67-BEDB-B3D594D749E4}" type="slidenum">
              <a:rPr lang="en-US" smtClean="0"/>
              <a:pPr>
                <a:defRPr/>
              </a:pPr>
              <a:t>17</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extBox 2"/>
          <p:cNvSpPr txBox="1">
            <a:spLocks noChangeArrowheads="1"/>
          </p:cNvSpPr>
          <p:nvPr/>
        </p:nvSpPr>
        <p:spPr bwMode="auto">
          <a:xfrm>
            <a:off x="684213" y="1341438"/>
            <a:ext cx="7996237" cy="4524375"/>
          </a:xfrm>
          <a:prstGeom prst="rect">
            <a:avLst/>
          </a:prstGeom>
          <a:noFill/>
          <a:ln w="9525">
            <a:noFill/>
            <a:miter lim="800000"/>
            <a:headEnd/>
            <a:tailEnd/>
          </a:ln>
        </p:spPr>
        <p:txBody>
          <a:bodyPr>
            <a:spAutoFit/>
          </a:bodyPr>
          <a:lstStyle/>
          <a:p>
            <a:pPr algn="r" rtl="1" eaLnBrk="0" hangingPunct="0">
              <a:lnSpc>
                <a:spcPct val="200000"/>
              </a:lnSpc>
            </a:pPr>
            <a:r>
              <a:rPr lang="ar-SA" sz="2400" b="1">
                <a:solidFill>
                  <a:srgbClr val="0000FF"/>
                </a:solidFill>
              </a:rPr>
              <a:t>المجتمع والثقافة في الوطن العربي </a:t>
            </a:r>
            <a:r>
              <a:rPr lang="ar-EG" sz="2400" b="1">
                <a:solidFill>
                  <a:srgbClr val="0000FF"/>
                </a:solidFill>
              </a:rPr>
              <a:t>:</a:t>
            </a:r>
            <a:endParaRPr lang="en-US" sz="2400">
              <a:solidFill>
                <a:srgbClr val="0000FF"/>
              </a:solidFill>
            </a:endParaRPr>
          </a:p>
          <a:p>
            <a:pPr algn="r" rtl="1" eaLnBrk="0" hangingPunct="0">
              <a:lnSpc>
                <a:spcPct val="200000"/>
              </a:lnSpc>
            </a:pPr>
            <a:r>
              <a:rPr lang="ar-SA" sz="2400" b="1"/>
              <a:t>1- التراث والتقاليد.</a:t>
            </a:r>
          </a:p>
          <a:p>
            <a:pPr algn="r" rtl="1" eaLnBrk="0" hangingPunct="0">
              <a:lnSpc>
                <a:spcPct val="200000"/>
              </a:lnSpc>
            </a:pPr>
            <a:r>
              <a:rPr lang="ar-SA" sz="2400" b="1"/>
              <a:t>2- الاقليات الدينية .</a:t>
            </a:r>
          </a:p>
          <a:p>
            <a:pPr algn="r" rtl="1" eaLnBrk="0" hangingPunct="0">
              <a:lnSpc>
                <a:spcPct val="200000"/>
              </a:lnSpc>
            </a:pPr>
            <a:r>
              <a:rPr lang="ar-SA" sz="2400" b="1"/>
              <a:t>3- الثقافة في الوطن العربي.</a:t>
            </a:r>
          </a:p>
          <a:p>
            <a:pPr algn="r" rtl="1" eaLnBrk="0" hangingPunct="0">
              <a:lnSpc>
                <a:spcPct val="200000"/>
              </a:lnSpc>
            </a:pPr>
            <a:endParaRPr lang="ar-SA" sz="2400"/>
          </a:p>
          <a:p>
            <a:pPr algn="r" rtl="1" eaLnBrk="0" hangingPunct="0">
              <a:lnSpc>
                <a:spcPct val="200000"/>
              </a:lnSpc>
            </a:pPr>
            <a:endParaRPr lang="ar-SA" sz="24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99332" name="مستطيل 1"/>
          <p:cNvSpPr>
            <a:spLocks noChangeArrowheads="1"/>
          </p:cNvSpPr>
          <p:nvPr/>
        </p:nvSpPr>
        <p:spPr bwMode="auto">
          <a:xfrm>
            <a:off x="3986213" y="527050"/>
            <a:ext cx="2863850" cy="515938"/>
          </a:xfrm>
          <a:prstGeom prst="rect">
            <a:avLst/>
          </a:prstGeom>
          <a:noFill/>
          <a:ln w="9525">
            <a:noFill/>
            <a:miter lim="800000"/>
            <a:headEnd/>
            <a:tailEnd/>
          </a:ln>
        </p:spPr>
        <p:txBody>
          <a:bodyPr wrap="none">
            <a:spAutoFit/>
          </a:bodyPr>
          <a:lstStyle/>
          <a:p>
            <a:pPr algn="r" rtl="1">
              <a:lnSpc>
                <a:spcPct val="150000"/>
              </a:lnSpc>
            </a:pPr>
            <a:r>
              <a:rPr lang="ar-SA" sz="2000" b="1">
                <a:solidFill>
                  <a:srgbClr val="FF0000"/>
                </a:solidFill>
                <a:latin typeface="Monotype Koufi"/>
                <a:ea typeface="Monotype Koufi"/>
                <a:cs typeface="Monotype Koufi"/>
              </a:rPr>
              <a:t> سمات الوطن العربي والعولمة</a:t>
            </a:r>
            <a:r>
              <a:rPr lang="ar-EG" sz="2000" b="1">
                <a:solidFill>
                  <a:srgbClr val="FF0000"/>
                </a:solidFill>
                <a:latin typeface="Monotype Koufi"/>
                <a:ea typeface="Monotype Koufi"/>
                <a:cs typeface="Monotype Koufi"/>
              </a:rPr>
              <a:t>:</a:t>
            </a:r>
            <a:endParaRPr lang="en-US" sz="2000">
              <a:solidFill>
                <a:srgbClr val="FF0000"/>
              </a:solidFill>
              <a:ea typeface="Monotype Koufi"/>
              <a:cs typeface="Monotype Koufi"/>
            </a:endParaRPr>
          </a:p>
        </p:txBody>
      </p:sp>
      <p:pic>
        <p:nvPicPr>
          <p:cNvPr id="99333" name="صورة 2"/>
          <p:cNvPicPr>
            <a:picLocks noChangeAspect="1"/>
          </p:cNvPicPr>
          <p:nvPr/>
        </p:nvPicPr>
        <p:blipFill>
          <a:blip r:embed="rId2">
            <a:clrChange>
              <a:clrFrom>
                <a:srgbClr val="FFFFFF"/>
              </a:clrFrom>
              <a:clrTo>
                <a:srgbClr val="FFFFFF">
                  <a:alpha val="0"/>
                </a:srgbClr>
              </a:clrTo>
            </a:clrChange>
          </a:blip>
          <a:srcRect/>
          <a:stretch>
            <a:fillRect/>
          </a:stretch>
        </p:blipFill>
        <p:spPr bwMode="auto">
          <a:xfrm>
            <a:off x="1401763" y="2671763"/>
            <a:ext cx="3779837" cy="2517775"/>
          </a:xfrm>
          <a:prstGeom prst="rect">
            <a:avLst/>
          </a:prstGeom>
          <a:noFill/>
          <a:ln w="9525">
            <a:noFill/>
            <a:miter lim="800000"/>
            <a:headEnd/>
            <a:tailEnd/>
          </a:ln>
        </p:spPr>
      </p:pic>
      <p:sp>
        <p:nvSpPr>
          <p:cNvPr id="4" name="عنصر نائب للتذييل 3"/>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7" name="عنصر نائب لرقم الشريحة 6"/>
          <p:cNvSpPr>
            <a:spLocks noGrp="1"/>
          </p:cNvSpPr>
          <p:nvPr>
            <p:ph type="sldNum" sz="quarter" idx="12"/>
          </p:nvPr>
        </p:nvSpPr>
        <p:spPr/>
        <p:txBody>
          <a:bodyPr/>
          <a:lstStyle/>
          <a:p>
            <a:pPr>
              <a:defRPr/>
            </a:pPr>
            <a:fld id="{A32F820E-0032-4FAA-92CE-1306F18F464F}" type="slidenum">
              <a:rPr lang="en-US" smtClean="0"/>
              <a:pPr>
                <a:defRPr/>
              </a:pPr>
              <a:t>18</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Box 2"/>
          <p:cNvSpPr txBox="1">
            <a:spLocks noChangeArrowheads="1"/>
          </p:cNvSpPr>
          <p:nvPr/>
        </p:nvSpPr>
        <p:spPr bwMode="auto">
          <a:xfrm>
            <a:off x="369888" y="1412875"/>
            <a:ext cx="8358187" cy="4524375"/>
          </a:xfrm>
          <a:prstGeom prst="rect">
            <a:avLst/>
          </a:prstGeom>
          <a:noFill/>
          <a:ln w="9525">
            <a:noFill/>
            <a:miter lim="800000"/>
            <a:headEnd/>
            <a:tailEnd/>
          </a:ln>
        </p:spPr>
        <p:txBody>
          <a:bodyPr>
            <a:spAutoFit/>
          </a:bodyPr>
          <a:lstStyle/>
          <a:p>
            <a:pPr algn="just" rtl="1" eaLnBrk="0" hangingPunct="0">
              <a:lnSpc>
                <a:spcPct val="150000"/>
              </a:lnSpc>
            </a:pPr>
            <a:r>
              <a:rPr lang="ar-SA" sz="2400" b="1">
                <a:solidFill>
                  <a:srgbClr val="C00000"/>
                </a:solidFill>
              </a:rPr>
              <a:t>العمالة في الوطن العربي</a:t>
            </a:r>
            <a:r>
              <a:rPr lang="ar-EG" sz="2400" b="1">
                <a:solidFill>
                  <a:srgbClr val="C00000"/>
                </a:solidFill>
              </a:rPr>
              <a:t>:</a:t>
            </a:r>
            <a:endParaRPr lang="en-US" sz="2400">
              <a:solidFill>
                <a:srgbClr val="C00000"/>
              </a:solidFill>
            </a:endParaRPr>
          </a:p>
          <a:p>
            <a:pPr algn="just" rtl="1" eaLnBrk="0" hangingPunct="0">
              <a:lnSpc>
                <a:spcPct val="150000"/>
              </a:lnSpc>
            </a:pPr>
            <a:r>
              <a:rPr lang="ar-SA" sz="2400"/>
              <a:t>يقال ان آخر قطرة من النفط ستكون في الوطن العربي وآخر قطرة ماء كذلك في الوطن العربي, وآخر لقمة عيش ايضا في الوطن العربي الذي حظى بكل مقومات العمل الانتاجي بحيث يتكامل فيه العمل والانتاج معا لذلك فان آخر عامل في العالم سيكون في الوطن العربي, بارتباطه بفكرة النفط والماء ولقمة العيش.</a:t>
            </a:r>
            <a:endParaRPr lang="en-US" sz="2400"/>
          </a:p>
          <a:p>
            <a:pPr algn="just" rtl="1" eaLnBrk="0" hangingPunct="0">
              <a:lnSpc>
                <a:spcPct val="150000"/>
              </a:lnSpc>
            </a:pPr>
            <a:r>
              <a:rPr lang="ar-SA" sz="2400"/>
              <a:t>وعليه فالوطن العربي سلة العمل تتجلى فيها كل سمات العمالة بأنواعها , الزراعي والصناعي والاستخراجي والتحويلي والسوق ( العام والخاص ). وعليه لابد لي كباحث ان اسلط الضوء على العمالة الانية في الوطن العربي, أهي عاملة, ام خاملة ؟.</a:t>
            </a:r>
            <a:endParaRPr lang="en-US" sz="24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8" name="مستطيل 7"/>
          <p:cNvSpPr/>
          <p:nvPr/>
        </p:nvSpPr>
        <p:spPr>
          <a:xfrm>
            <a:off x="3101975" y="474663"/>
            <a:ext cx="2940050" cy="514350"/>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مكونات العمالة في سوق العمل</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45FD2D72-83DB-4A48-8B35-B68859ADCB5C}" type="slidenum">
              <a:rPr lang="en-US" smtClean="0"/>
              <a:pPr>
                <a:defRPr/>
              </a:pPr>
              <a:t>19</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1168400" y="2390775"/>
            <a:ext cx="6807200" cy="2678113"/>
          </a:xfrm>
          <a:prstGeom prst="rect">
            <a:avLst/>
          </a:prstGeom>
          <a:ln/>
        </p:spPr>
        <p:style>
          <a:lnRef idx="2">
            <a:schemeClr val="accent3"/>
          </a:lnRef>
          <a:fillRef idx="1">
            <a:schemeClr val="lt1"/>
          </a:fillRef>
          <a:effectRef idx="0">
            <a:schemeClr val="accent3"/>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r>
              <a:rPr lang="en-US" sz="4400" b="1" dirty="0" smtClean="0">
                <a:solidFill>
                  <a:srgbClr val="C00000"/>
                </a:solidFill>
                <a:cs typeface="PT Bold Heading" pitchFamily="2" charset="-78"/>
              </a:rPr>
              <a:t>6</a:t>
            </a:r>
          </a:p>
          <a:p>
            <a:pPr algn="ctr" eaLnBrk="1" hangingPunct="1">
              <a:defRPr/>
            </a:pPr>
            <a:r>
              <a:rPr lang="ar-SA" sz="4000" dirty="0" smtClean="0">
                <a:solidFill>
                  <a:srgbClr val="C00000"/>
                </a:solidFill>
                <a:cs typeface="PT Bold Heading" pitchFamily="2" charset="-78"/>
              </a:rPr>
              <a:t>الاتفاقيات الدولية المتعلقة</a:t>
            </a:r>
          </a:p>
          <a:p>
            <a:pPr algn="ctr" eaLnBrk="1" hangingPunct="1">
              <a:defRPr/>
            </a:pPr>
            <a:r>
              <a:rPr lang="ar-SA" sz="4000" dirty="0" smtClean="0">
                <a:solidFill>
                  <a:srgbClr val="C00000"/>
                </a:solidFill>
                <a:cs typeface="PT Bold Heading" pitchFamily="2" charset="-78"/>
              </a:rPr>
              <a:t> بالموارد البشرية </a:t>
            </a:r>
            <a:endParaRPr lang="en-US" sz="4000" dirty="0" smtClean="0">
              <a:solidFill>
                <a:srgbClr val="C00000"/>
              </a:solidFill>
              <a:cs typeface="PT Bold Heading" pitchFamily="2" charset="-78"/>
            </a:endParaRPr>
          </a:p>
          <a:p>
            <a:pPr algn="ctr" eaLnBrk="1" hangingPunct="1">
              <a:defRPr/>
            </a:pPr>
            <a:endParaRPr lang="en-US" sz="4400" b="1" dirty="0" smtClean="0">
              <a:solidFill>
                <a:srgbClr val="C00000"/>
              </a:solidFill>
              <a:cs typeface="PT Bold Heading" pitchFamily="2" charset="-78"/>
            </a:endParaRPr>
          </a:p>
        </p:txBody>
      </p:sp>
      <p:sp>
        <p:nvSpPr>
          <p:cNvPr id="4" name="Rectangle 3"/>
          <p:cNvSpPr/>
          <p:nvPr/>
        </p:nvSpPr>
        <p:spPr>
          <a:xfrm>
            <a:off x="250825" y="908050"/>
            <a:ext cx="8642350" cy="5834063"/>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pic>
        <p:nvPicPr>
          <p:cNvPr id="3" name="Picture 2"/>
          <p:cNvPicPr>
            <a:picLocks noChangeAspect="1"/>
          </p:cNvPicPr>
          <p:nvPr/>
        </p:nvPicPr>
        <p:blipFill rotWithShape="1">
          <a:blip r:embed="rId3" cstate="print">
            <a:extLst/>
          </a:blip>
          <a:srcRect t="7755" b="13989"/>
          <a:stretch/>
        </p:blipFill>
        <p:spPr>
          <a:xfrm>
            <a:off x="9972600" y="2714833"/>
            <a:ext cx="2354580" cy="2152650"/>
          </a:xfrm>
          <a:prstGeom prst="rect">
            <a:avLst/>
          </a:prstGeom>
          <a:ln>
            <a:noFill/>
          </a:ln>
          <a:effectLst>
            <a:softEdge rad="112500"/>
          </a:effectLst>
        </p:spPr>
      </p:pic>
      <p:pic>
        <p:nvPicPr>
          <p:cNvPr id="6" name="Picture 5"/>
          <p:cNvPicPr>
            <a:picLocks noChangeAspect="1"/>
          </p:cNvPicPr>
          <p:nvPr/>
        </p:nvPicPr>
        <p:blipFill rotWithShape="1">
          <a:blip r:embed="rId4" cstate="print">
            <a:extLst/>
          </a:blip>
          <a:srcRect l="14041" t="14001" r="28881" b="20129"/>
          <a:stretch/>
        </p:blipFill>
        <p:spPr>
          <a:xfrm>
            <a:off x="9756576" y="522076"/>
            <a:ext cx="1512168" cy="1300464"/>
          </a:xfrm>
          <a:prstGeom prst="rect">
            <a:avLst/>
          </a:prstGeom>
          <a:ln>
            <a:noFill/>
          </a:ln>
          <a:effectLst>
            <a:softEdge rad="112500"/>
          </a:effectLst>
        </p:spPr>
      </p:pic>
      <p:pic>
        <p:nvPicPr>
          <p:cNvPr id="7" name="Picture 2"/>
          <p:cNvPicPr>
            <a:picLocks noChangeAspect="1"/>
          </p:cNvPicPr>
          <p:nvPr/>
        </p:nvPicPr>
        <p:blipFill>
          <a:blip r:embed="rId5" cstate="print">
            <a:extLst/>
          </a:blip>
          <a:stretch>
            <a:fillRect/>
          </a:stretch>
        </p:blipFill>
        <p:spPr>
          <a:xfrm>
            <a:off x="539552" y="941261"/>
            <a:ext cx="1944216" cy="1506899"/>
          </a:xfrm>
          <a:prstGeom prst="rect">
            <a:avLst/>
          </a:prstGeom>
          <a:ln>
            <a:noFill/>
          </a:ln>
          <a:effectLst>
            <a:softEdge rad="112500"/>
          </a:effectLst>
        </p:spPr>
      </p:pic>
      <p:sp>
        <p:nvSpPr>
          <p:cNvPr id="82952" name="مربع نص 7"/>
          <p:cNvSpPr txBox="1">
            <a:spLocks noChangeArrowheads="1"/>
          </p:cNvSpPr>
          <p:nvPr/>
        </p:nvSpPr>
        <p:spPr bwMode="auto">
          <a:xfrm>
            <a:off x="3316288" y="1341438"/>
            <a:ext cx="2652712" cy="706437"/>
          </a:xfrm>
          <a:prstGeom prst="rect">
            <a:avLst/>
          </a:prstGeom>
          <a:noFill/>
          <a:ln w="9525">
            <a:noFill/>
            <a:miter lim="800000"/>
            <a:headEnd/>
            <a:tailEnd/>
          </a:ln>
        </p:spPr>
        <p:txBody>
          <a:bodyPr wrap="none">
            <a:spAutoFit/>
          </a:bodyPr>
          <a:lstStyle/>
          <a:p>
            <a:r>
              <a:rPr lang="ar-SA" sz="4000" b="1">
                <a:solidFill>
                  <a:srgbClr val="FF0000"/>
                </a:solidFill>
              </a:rPr>
              <a:t>الفصل السادس</a:t>
            </a:r>
            <a:endParaRPr lang="en-US" sz="4000" b="1">
              <a:solidFill>
                <a:srgbClr val="FF0000"/>
              </a:solidFill>
            </a:endParaRPr>
          </a:p>
        </p:txBody>
      </p:sp>
      <p:pic>
        <p:nvPicPr>
          <p:cNvPr id="82953" name="صورة 4"/>
          <p:cNvPicPr>
            <a:picLocks noChangeAspect="1"/>
          </p:cNvPicPr>
          <p:nvPr/>
        </p:nvPicPr>
        <p:blipFill>
          <a:blip r:embed="rId6">
            <a:clrChange>
              <a:clrFrom>
                <a:srgbClr val="000000"/>
              </a:clrFrom>
              <a:clrTo>
                <a:srgbClr val="000000">
                  <a:alpha val="0"/>
                </a:srgbClr>
              </a:clrTo>
            </a:clrChange>
          </a:blip>
          <a:srcRect/>
          <a:stretch>
            <a:fillRect/>
          </a:stretch>
        </p:blipFill>
        <p:spPr bwMode="auto">
          <a:xfrm>
            <a:off x="3640138" y="4437063"/>
            <a:ext cx="2005012" cy="1924050"/>
          </a:xfrm>
          <a:prstGeom prst="rect">
            <a:avLst/>
          </a:prstGeom>
          <a:noFill/>
          <a:ln w="9525">
            <a:noFill/>
            <a:miter lim="800000"/>
            <a:headEnd/>
            <a:tailEnd/>
          </a:ln>
        </p:spPr>
      </p:pic>
      <p:sp>
        <p:nvSpPr>
          <p:cNvPr id="10" name="عنصر نائب للتذييل 9"/>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11" name="عنصر نائب لرقم الشريحة 10"/>
          <p:cNvSpPr>
            <a:spLocks noGrp="1"/>
          </p:cNvSpPr>
          <p:nvPr>
            <p:ph type="sldNum" sz="quarter" idx="12"/>
          </p:nvPr>
        </p:nvSpPr>
        <p:spPr/>
        <p:txBody>
          <a:bodyPr/>
          <a:lstStyle/>
          <a:p>
            <a:pPr>
              <a:defRPr/>
            </a:pPr>
            <a:fld id="{4BEAEC23-316E-4539-9C5A-FB3D5B0231B3}" type="slidenum">
              <a:rPr lang="en-US" smtClean="0"/>
              <a:pPr>
                <a:defRPr/>
              </a:pPr>
              <a:t>2</a:t>
            </a:fld>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extBox 2"/>
          <p:cNvSpPr txBox="1">
            <a:spLocks noChangeArrowheads="1"/>
          </p:cNvSpPr>
          <p:nvPr/>
        </p:nvSpPr>
        <p:spPr bwMode="auto">
          <a:xfrm>
            <a:off x="393700" y="1012825"/>
            <a:ext cx="8358188" cy="4708525"/>
          </a:xfrm>
          <a:prstGeom prst="rect">
            <a:avLst/>
          </a:prstGeom>
          <a:noFill/>
          <a:ln w="9525">
            <a:noFill/>
            <a:miter lim="800000"/>
            <a:headEnd/>
            <a:tailEnd/>
          </a:ln>
        </p:spPr>
        <p:txBody>
          <a:bodyPr>
            <a:spAutoFit/>
          </a:bodyPr>
          <a:lstStyle/>
          <a:p>
            <a:pPr algn="just" rtl="1" eaLnBrk="0" hangingPunct="0">
              <a:lnSpc>
                <a:spcPct val="150000"/>
              </a:lnSpc>
            </a:pPr>
            <a:r>
              <a:rPr lang="ar-SA" sz="2000" b="1">
                <a:solidFill>
                  <a:srgbClr val="C00000"/>
                </a:solidFill>
              </a:rPr>
              <a:t>العمالة تاريخيا..</a:t>
            </a:r>
            <a:endParaRPr lang="en-US" sz="2000">
              <a:solidFill>
                <a:srgbClr val="C00000"/>
              </a:solidFill>
            </a:endParaRPr>
          </a:p>
          <a:p>
            <a:pPr algn="just" rtl="1" eaLnBrk="0" hangingPunct="0">
              <a:lnSpc>
                <a:spcPct val="150000"/>
              </a:lnSpc>
            </a:pPr>
            <a:r>
              <a:rPr lang="ar-SA" sz="2000"/>
              <a:t>تمثلت بالعمل الزراعي وبنسبة تقارب 90%, وبنفس الوقت كانت هناك عمالة صغيرة تعمل في الحقول الصناعية التقليدية مثل الصناعات الجلدية والصناعات النسيجية وصناعة مستلزمات العمل الزراعي كالمناجل والفؤوس وغيرها.. ولم تكن هناك عمالة منتظمة لربط العلاقة بين الزراعة ومستلزماتها, حتى العاملين في حقل التجارة ايضا , حيث كانوا على صلة ايضا بالعمل الزراعي من خلال تجارتهم.. وتطورت العمالة قليلا منذ ذلك الوقت الى وقت الاستخراج النفطي في بداية القرن العشرين, حيث العمل الفني والصناعي, كما ان الصناعة النفطية في الوطن العربي جلبت الكثير من الصناعات التقليدية من أوربا وخاصة عن طريق البنوك والاستثمارات والصناعات ذات الصلة بالإنتاج النفطي.</a:t>
            </a:r>
            <a:endParaRPr lang="en-US" sz="2000"/>
          </a:p>
          <a:p>
            <a:pPr algn="just" rtl="1" eaLnBrk="0" hangingPunct="0">
              <a:lnSpc>
                <a:spcPct val="150000"/>
              </a:lnSpc>
            </a:pPr>
            <a:r>
              <a:rPr lang="ar-SA" sz="2000"/>
              <a:t>وفي الوقت الحاضر تطورت العمالة العربية لتشمل السمات العديدة , منها الصناعية والتجارية والمالية والسياحية والزراعية بأنواعها الانتاجية والتطبيقية.</a:t>
            </a:r>
            <a:endParaRPr lang="en-US" sz="20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8" name="مستطيل 7"/>
          <p:cNvSpPr/>
          <p:nvPr/>
        </p:nvSpPr>
        <p:spPr>
          <a:xfrm>
            <a:off x="3101975" y="474663"/>
            <a:ext cx="2940050" cy="514350"/>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مكونات العمالة في سوق العمل</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981794D9-3289-488B-B28C-D3858FFAE1D7}" type="slidenum">
              <a:rPr lang="en-US" smtClean="0"/>
              <a:pPr>
                <a:defRPr/>
              </a:pPr>
              <a:t>20</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102403" name="مستطيل 6"/>
          <p:cNvSpPr>
            <a:spLocks noChangeArrowheads="1"/>
          </p:cNvSpPr>
          <p:nvPr/>
        </p:nvSpPr>
        <p:spPr bwMode="auto">
          <a:xfrm>
            <a:off x="3101975" y="474663"/>
            <a:ext cx="2940050" cy="514350"/>
          </a:xfrm>
          <a:prstGeom prst="rect">
            <a:avLst/>
          </a:prstGeom>
          <a:noFill/>
          <a:ln w="9525">
            <a:noFill/>
            <a:miter lim="800000"/>
            <a:headEnd/>
            <a:tailEnd/>
          </a:ln>
        </p:spPr>
        <p:txBody>
          <a:bodyPr wrap="none">
            <a:spAutoFit/>
          </a:bodyPr>
          <a:lstStyle/>
          <a:p>
            <a:pPr algn="just" rtl="1">
              <a:lnSpc>
                <a:spcPct val="150000"/>
              </a:lnSpc>
            </a:pPr>
            <a:r>
              <a:rPr lang="ar-SA" sz="2000">
                <a:solidFill>
                  <a:srgbClr val="FF0000"/>
                </a:solidFill>
                <a:latin typeface="Monotype Koufi"/>
                <a:ea typeface="Monotype Koufi"/>
                <a:cs typeface="Monotype Koufi"/>
              </a:rPr>
              <a:t>مكونات العمالة في سوق العمل</a:t>
            </a:r>
            <a:endParaRPr lang="en-US" sz="2000">
              <a:solidFill>
                <a:srgbClr val="FF0000"/>
              </a:solidFill>
              <a:ea typeface="Monotype Koufi"/>
              <a:cs typeface="Monotype Koufi"/>
            </a:endParaRPr>
          </a:p>
        </p:txBody>
      </p:sp>
      <p:pic>
        <p:nvPicPr>
          <p:cNvPr id="102404" name="Picture 2" descr="275-8"/>
          <p:cNvPicPr>
            <a:picLocks noChangeAspect="1" noChangeArrowheads="1"/>
          </p:cNvPicPr>
          <p:nvPr/>
        </p:nvPicPr>
        <p:blipFill>
          <a:blip r:embed="rId2"/>
          <a:srcRect t="2629" b="5019"/>
          <a:stretch>
            <a:fillRect/>
          </a:stretch>
        </p:blipFill>
        <p:spPr bwMode="auto">
          <a:xfrm>
            <a:off x="611188" y="1089025"/>
            <a:ext cx="6475411" cy="5219700"/>
          </a:xfrm>
          <a:prstGeom prst="rect">
            <a:avLst/>
          </a:prstGeom>
          <a:noFill/>
          <a:ln w="9525">
            <a:noFill/>
            <a:miter lim="800000"/>
            <a:headEnd/>
            <a:tailEnd/>
          </a:ln>
        </p:spPr>
      </p:pic>
      <p:sp>
        <p:nvSpPr>
          <p:cNvPr id="102405" name="مستطيل 1"/>
          <p:cNvSpPr>
            <a:spLocks noChangeArrowheads="1"/>
          </p:cNvSpPr>
          <p:nvPr/>
        </p:nvSpPr>
        <p:spPr bwMode="auto">
          <a:xfrm>
            <a:off x="7019925" y="1654175"/>
            <a:ext cx="1728788" cy="3476625"/>
          </a:xfrm>
          <a:prstGeom prst="rect">
            <a:avLst/>
          </a:prstGeom>
          <a:noFill/>
          <a:ln w="9525">
            <a:noFill/>
            <a:miter lim="800000"/>
            <a:headEnd/>
            <a:tailEnd/>
          </a:ln>
        </p:spPr>
        <p:txBody>
          <a:bodyPr>
            <a:spAutoFit/>
          </a:bodyPr>
          <a:lstStyle/>
          <a:p>
            <a:pPr algn="ctr" rtl="1"/>
            <a:r>
              <a:rPr lang="ar-SA" sz="2000"/>
              <a:t>ولتفسير هذا المخطط وتطبيقه على واقع سوق العمل في الوطن العربي لابد من اعطاء تعريف مبسط لكل مكون من مكونات الاطار العام للقوى العاملة. وكما موضح في المخطط</a:t>
            </a:r>
            <a:endParaRPr lang="en-US" sz="2000"/>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DB5F982B-1C47-415D-AC80-B8BEDD1F1EB5}" type="slidenum">
              <a:rPr lang="en-US" smtClean="0"/>
              <a:pPr>
                <a:defRPr/>
              </a:pPr>
              <a:t>21</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Box 2"/>
          <p:cNvSpPr txBox="1">
            <a:spLocks noChangeArrowheads="1"/>
          </p:cNvSpPr>
          <p:nvPr/>
        </p:nvSpPr>
        <p:spPr bwMode="auto">
          <a:xfrm>
            <a:off x="392113" y="1058863"/>
            <a:ext cx="8359775" cy="4708525"/>
          </a:xfrm>
          <a:prstGeom prst="rect">
            <a:avLst/>
          </a:prstGeom>
          <a:noFill/>
          <a:ln w="9525">
            <a:noFill/>
            <a:miter lim="800000"/>
            <a:headEnd/>
            <a:tailEnd/>
          </a:ln>
        </p:spPr>
        <p:txBody>
          <a:bodyPr>
            <a:spAutoFit/>
          </a:bodyPr>
          <a:lstStyle/>
          <a:p>
            <a:pPr algn="just" rtl="1" eaLnBrk="0" hangingPunct="0">
              <a:lnSpc>
                <a:spcPct val="150000"/>
              </a:lnSpc>
            </a:pPr>
            <a:r>
              <a:rPr lang="ar-SA" sz="2000"/>
              <a:t>ولتفسير هذا المخطط وتطبيقه على واقع سوق العمل في الوطن العربي لابد من اعطاء تعريف مبسط لكل مكون من مكونات الاطار العام للقوى العاملة. وكما موضح في المخطط في الرسم السابق:</a:t>
            </a:r>
            <a:endParaRPr lang="en-US" sz="2000"/>
          </a:p>
          <a:p>
            <a:pPr algn="just" rtl="1" eaLnBrk="0" hangingPunct="0">
              <a:lnSpc>
                <a:spcPct val="150000"/>
              </a:lnSpc>
            </a:pPr>
            <a:r>
              <a:rPr lang="ar-SA" sz="2000" b="1">
                <a:solidFill>
                  <a:srgbClr val="0000FF"/>
                </a:solidFill>
              </a:rPr>
              <a:t>السكان : </a:t>
            </a:r>
            <a:r>
              <a:rPr lang="ar-SA" sz="2000"/>
              <a:t>هم مجموعة من الناس يقطنون بقعة جغرافية معينة وتجمعهم صفات مشتركة كاللغة والعادات والتقاليد والتاريخ والدين, ويمتاز حجم السكان بالتباين من بلد الى اخر, وهذا التباين هو اساس قياس حجم العمالة في اي بلد ما.</a:t>
            </a:r>
            <a:endParaRPr lang="en-US" sz="2000"/>
          </a:p>
          <a:p>
            <a:pPr algn="just" rtl="1" eaLnBrk="0" hangingPunct="0">
              <a:lnSpc>
                <a:spcPct val="150000"/>
              </a:lnSpc>
            </a:pPr>
            <a:r>
              <a:rPr lang="ar-SA" sz="2000"/>
              <a:t>فزيادة عدد السكان في اي بلد يؤدي بدوره الى ازدياد القوى العاملة في المجتمع وزيادة الانتاج.</a:t>
            </a:r>
          </a:p>
          <a:p>
            <a:pPr algn="just" rtl="1" eaLnBrk="0" hangingPunct="0">
              <a:lnSpc>
                <a:spcPct val="150000"/>
              </a:lnSpc>
            </a:pPr>
            <a:endParaRPr lang="en-US" sz="2000"/>
          </a:p>
          <a:p>
            <a:pPr algn="just" rtl="1" eaLnBrk="0" hangingPunct="0">
              <a:lnSpc>
                <a:spcPct val="150000"/>
              </a:lnSpc>
            </a:pPr>
            <a:r>
              <a:rPr lang="ar-SA" sz="2000" b="1">
                <a:solidFill>
                  <a:srgbClr val="0000FF"/>
                </a:solidFill>
              </a:rPr>
              <a:t>القوى البشرية : </a:t>
            </a:r>
            <a:r>
              <a:rPr lang="ar-SA" sz="2000"/>
              <a:t>تشمل هذه الفئة كل من ينطبق عليه مفهوم البطالة , اي جميع الافراد الذين ينتمون لسن العمل ويعملون ويضم ذلك اصحاب العمل, المستخدمين باجر, العاملين لحسابهم او في مصالحهم الخاصة. </a:t>
            </a:r>
            <a:endParaRPr lang="en-US" sz="20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8" name="مستطيل 7"/>
          <p:cNvSpPr/>
          <p:nvPr/>
        </p:nvSpPr>
        <p:spPr>
          <a:xfrm>
            <a:off x="3101975" y="474663"/>
            <a:ext cx="2940050" cy="514350"/>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مكونات العمالة في سوق العمل</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ED88BB5-A2F1-480F-B864-A91AFD3D86FC}" type="slidenum">
              <a:rPr lang="en-US" smtClean="0"/>
              <a:pPr>
                <a:defRPr/>
              </a:pPr>
              <a:t>22</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Box 2"/>
          <p:cNvSpPr txBox="1">
            <a:spLocks noChangeArrowheads="1"/>
          </p:cNvSpPr>
          <p:nvPr/>
        </p:nvSpPr>
        <p:spPr bwMode="auto">
          <a:xfrm>
            <a:off x="415925" y="476250"/>
            <a:ext cx="8358188" cy="5878513"/>
          </a:xfrm>
          <a:prstGeom prst="rect">
            <a:avLst/>
          </a:prstGeom>
          <a:noFill/>
          <a:ln w="9525">
            <a:noFill/>
            <a:miter lim="800000"/>
            <a:headEnd/>
            <a:tailEnd/>
          </a:ln>
        </p:spPr>
        <p:txBody>
          <a:bodyPr>
            <a:spAutoFit/>
          </a:bodyPr>
          <a:lstStyle/>
          <a:p>
            <a:pPr algn="just" rtl="1" eaLnBrk="0" hangingPunct="0">
              <a:lnSpc>
                <a:spcPct val="150000"/>
              </a:lnSpc>
            </a:pPr>
            <a:r>
              <a:rPr lang="ar-SA" sz="2400" b="1"/>
              <a:t>وتقسم القوى البشرية الى قسمين :</a:t>
            </a:r>
            <a:endParaRPr lang="en-US" sz="2400" b="1"/>
          </a:p>
          <a:p>
            <a:pPr algn="just" rtl="1" eaLnBrk="0" hangingPunct="0">
              <a:lnSpc>
                <a:spcPct val="150000"/>
              </a:lnSpc>
            </a:pPr>
            <a:r>
              <a:rPr lang="ar-SA" sz="2000" b="1">
                <a:solidFill>
                  <a:srgbClr val="C00000"/>
                </a:solidFill>
              </a:rPr>
              <a:t>اولا : داخل القوى البشرية... </a:t>
            </a:r>
            <a:r>
              <a:rPr lang="ar-SA" sz="2000"/>
              <a:t>التي تشمل :</a:t>
            </a:r>
            <a:endParaRPr lang="en-US" sz="2000"/>
          </a:p>
          <a:p>
            <a:pPr algn="just" rtl="1" eaLnBrk="0" hangingPunct="0">
              <a:lnSpc>
                <a:spcPct val="150000"/>
              </a:lnSpc>
            </a:pPr>
            <a:r>
              <a:rPr lang="ar-SA" sz="1900">
                <a:solidFill>
                  <a:srgbClr val="0000FF"/>
                </a:solidFill>
              </a:rPr>
              <a:t>1- العاطلون عن العمل .. </a:t>
            </a:r>
            <a:r>
              <a:rPr lang="ar-SA" sz="1900"/>
              <a:t>وتشمل هذه الفئة جميع الافراد الذين ينتمون الى سن العمل ولم يعملوا ولكنهم يبحثون عن العمل ولكن دون جدوى.</a:t>
            </a:r>
            <a:endParaRPr lang="en-US" sz="1900"/>
          </a:p>
          <a:p>
            <a:pPr algn="just" rtl="1" eaLnBrk="0" hangingPunct="0">
              <a:lnSpc>
                <a:spcPct val="150000"/>
              </a:lnSpc>
            </a:pPr>
            <a:r>
              <a:rPr lang="ar-SA" sz="1900"/>
              <a:t>2- العاملون.. تشمل هذه المجموعة جميع الافراد الذين ينتمون لسن العمل وينطبق عليهم مفهوم العمالة والبطالة , وينقسم العاملون الى :</a:t>
            </a:r>
            <a:endParaRPr lang="en-US" sz="1900"/>
          </a:p>
          <a:p>
            <a:pPr algn="just" rtl="1" eaLnBrk="0" hangingPunct="0">
              <a:lnSpc>
                <a:spcPct val="150000"/>
              </a:lnSpc>
            </a:pPr>
            <a:r>
              <a:rPr lang="ar-SA" sz="1900" b="1">
                <a:solidFill>
                  <a:srgbClr val="3366FF"/>
                </a:solidFill>
              </a:rPr>
              <a:t>أ- عمالة محدودة .. </a:t>
            </a:r>
            <a:r>
              <a:rPr lang="ar-SA" sz="1900"/>
              <a:t>وتضم هذه المجموعة جميع الافراد الذين ينطبق عليهم مفهوم العمالة ويعملون بصورة غير اعتيادية , سواء كانوا يعملون عدد</a:t>
            </a:r>
            <a:endParaRPr lang="en-US" sz="1900"/>
          </a:p>
          <a:p>
            <a:pPr algn="just" rtl="1" eaLnBrk="0" hangingPunct="0">
              <a:lnSpc>
                <a:spcPct val="150000"/>
              </a:lnSpc>
            </a:pPr>
            <a:r>
              <a:rPr lang="ar-SA" sz="1900"/>
              <a:t>كذلك يندرج ضمن العمالة المحدودة اولئك الذين يرغبون بتغيير عملهم لأسباب اقتصادية مثل عدم كفاية الراتب او بسبب ظروف العمل السيئة وهذا النوع يسمى بالعمالة المحدودة غير الظاهرة.</a:t>
            </a:r>
            <a:endParaRPr lang="en-US" sz="1900"/>
          </a:p>
          <a:p>
            <a:pPr algn="just" rtl="1" eaLnBrk="0" hangingPunct="0">
              <a:lnSpc>
                <a:spcPct val="150000"/>
              </a:lnSpc>
            </a:pPr>
            <a:r>
              <a:rPr lang="ar-SA" sz="1900" b="1">
                <a:solidFill>
                  <a:srgbClr val="3366FF"/>
                </a:solidFill>
              </a:rPr>
              <a:t>ب- عمالة تامة .. </a:t>
            </a:r>
            <a:r>
              <a:rPr lang="ar-SA" sz="1900"/>
              <a:t>ويقصد بها تلك الوظيفة التي يباشر الفرد فيها العمل 35 ساعة فاكثر خلال اسبوع اعتيادي, ولكن هناك مهن يكون عدد ساعات العمل فيها اقل من 35 ساعة , في هذه الحالة يعتبر عدد ساعات المهنة الاعتيادية هو المعيار لكون الوظيفة تامة.</a:t>
            </a:r>
            <a:endParaRPr lang="en-US" sz="19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8" name="مستطيل 7"/>
          <p:cNvSpPr/>
          <p:nvPr/>
        </p:nvSpPr>
        <p:spPr>
          <a:xfrm>
            <a:off x="3073400" y="3175"/>
            <a:ext cx="2938463" cy="515938"/>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مكونات العمالة في سوق العمل</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B0D23EE-43D1-4888-A29F-4D5F566F16BC}" type="slidenum">
              <a:rPr lang="en-US" smtClean="0"/>
              <a:pPr>
                <a:defRPr/>
              </a:pPr>
              <a:t>23</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15925" y="1052513"/>
            <a:ext cx="8358188" cy="5078412"/>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400" b="1" dirty="0">
                <a:solidFill>
                  <a:srgbClr val="0000FF"/>
                </a:solidFill>
              </a:rPr>
              <a:t>ثانيا : خارج القوى العاملة ... </a:t>
            </a:r>
            <a:r>
              <a:rPr lang="ar-SA" sz="2400" dirty="0"/>
              <a:t>تشمل هذه الفئة من السكان جميع الافراد الذين ينتمون لسن العمل (ضمن القوة البشرية)  ولكنهم </a:t>
            </a:r>
            <a:r>
              <a:rPr lang="ar-SA" sz="2400" dirty="0" smtClean="0"/>
              <a:t>لا يعملون</a:t>
            </a:r>
            <a:r>
              <a:rPr lang="ar-SA" sz="2400" dirty="0"/>
              <a:t>, </a:t>
            </a:r>
            <a:r>
              <a:rPr lang="ar-SA" sz="2400" dirty="0" smtClean="0"/>
              <a:t>ولا يبحثون </a:t>
            </a:r>
            <a:r>
              <a:rPr lang="ar-SA" sz="2400" dirty="0"/>
              <a:t>عن عمل, ولا حتى مستعدين للعمل سواء بسبب عدم رغبتهم في العمل </a:t>
            </a:r>
            <a:r>
              <a:rPr lang="ar-SA" sz="2400" dirty="0" smtClean="0"/>
              <a:t>أو لاستغنائهم </a:t>
            </a:r>
            <a:r>
              <a:rPr lang="ar-SA" sz="2400" dirty="0"/>
              <a:t>عن التكسب عن طريق العمل </a:t>
            </a:r>
            <a:r>
              <a:rPr lang="ar-SA" sz="2400" dirty="0" smtClean="0"/>
              <a:t>أو لأسباب </a:t>
            </a:r>
            <a:r>
              <a:rPr lang="ar-SA" sz="2400" dirty="0"/>
              <a:t>اخرى. ويصنفون في الفئات التالية :</a:t>
            </a:r>
            <a:endParaRPr lang="en-US" sz="2400" dirty="0"/>
          </a:p>
          <a:p>
            <a:pPr marL="344488" indent="-227013" algn="just" rtl="1">
              <a:lnSpc>
                <a:spcPct val="150000"/>
              </a:lnSpc>
              <a:defRPr/>
            </a:pPr>
            <a:r>
              <a:rPr lang="ar-SA" sz="2400" b="1" dirty="0">
                <a:solidFill>
                  <a:srgbClr val="3366FF"/>
                </a:solidFill>
              </a:rPr>
              <a:t>1- العاجز.. </a:t>
            </a:r>
            <a:r>
              <a:rPr lang="ar-SA" sz="2400" dirty="0"/>
              <a:t>هو الفرد الذي </a:t>
            </a:r>
            <a:r>
              <a:rPr lang="ar-SA" sz="2400" dirty="0" smtClean="0"/>
              <a:t>لا يمكنه </a:t>
            </a:r>
            <a:r>
              <a:rPr lang="ar-SA" sz="2400" dirty="0"/>
              <a:t>ممارسة اي نوع من العمل بسبب اصابته بمرض مزمن او بسبب اعاقة معينة.</a:t>
            </a:r>
            <a:endParaRPr lang="en-US" sz="2400" dirty="0"/>
          </a:p>
          <a:p>
            <a:pPr marL="344488" indent="-227013" algn="just" rtl="1">
              <a:lnSpc>
                <a:spcPct val="150000"/>
              </a:lnSpc>
              <a:defRPr/>
            </a:pPr>
            <a:r>
              <a:rPr lang="ar-SA" sz="2400" b="1" dirty="0">
                <a:solidFill>
                  <a:srgbClr val="3366FF"/>
                </a:solidFill>
              </a:rPr>
              <a:t>2- كبير السن .. </a:t>
            </a:r>
            <a:r>
              <a:rPr lang="ar-SA" sz="2400" dirty="0"/>
              <a:t>هو الفرد الذي </a:t>
            </a:r>
            <a:r>
              <a:rPr lang="ar-SA" sz="2400" dirty="0" smtClean="0"/>
              <a:t>لا يعمل ولا يمكنه </a:t>
            </a:r>
            <a:r>
              <a:rPr lang="ar-SA" sz="2400" dirty="0"/>
              <a:t>العمل بسبب تقدمه في السن.</a:t>
            </a:r>
            <a:endParaRPr lang="en-US" sz="2400" dirty="0"/>
          </a:p>
          <a:p>
            <a:pPr marL="344488" indent="-227013" algn="just" rtl="1">
              <a:lnSpc>
                <a:spcPct val="150000"/>
              </a:lnSpc>
              <a:defRPr/>
            </a:pPr>
            <a:r>
              <a:rPr lang="ar-SA" sz="2400" b="1" dirty="0">
                <a:solidFill>
                  <a:srgbClr val="3366FF"/>
                </a:solidFill>
              </a:rPr>
              <a:t>3- طالب الدراسة .. </a:t>
            </a:r>
            <a:r>
              <a:rPr lang="ar-SA" sz="2400" dirty="0"/>
              <a:t>هو الفرد الذي يواظب على دراسة منتظمة بهدف الحصول على مؤهل علمي وغير مرتبط بعمل معين</a:t>
            </a:r>
            <a:r>
              <a:rPr lang="ar-SA" sz="2400" dirty="0" smtClean="0"/>
              <a:t>.</a:t>
            </a:r>
            <a:endParaRPr lang="en-US" sz="24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8" name="مستطيل 7"/>
          <p:cNvSpPr/>
          <p:nvPr/>
        </p:nvSpPr>
        <p:spPr>
          <a:xfrm>
            <a:off x="3073400" y="3175"/>
            <a:ext cx="2938463" cy="515938"/>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مكونات العمالة في سوق العمل</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E562BA7D-AC9B-46A1-BAA7-BF6F03F88EB6}" type="slidenum">
              <a:rPr lang="en-US" smtClean="0"/>
              <a:pPr>
                <a:defRPr/>
              </a:pPr>
              <a:t>24</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Box 2"/>
          <p:cNvSpPr txBox="1">
            <a:spLocks noChangeArrowheads="1"/>
          </p:cNvSpPr>
          <p:nvPr/>
        </p:nvSpPr>
        <p:spPr bwMode="auto">
          <a:xfrm>
            <a:off x="392113" y="1484313"/>
            <a:ext cx="8359775" cy="4710112"/>
          </a:xfrm>
          <a:prstGeom prst="rect">
            <a:avLst/>
          </a:prstGeom>
          <a:noFill/>
          <a:ln w="9525">
            <a:noFill/>
            <a:miter lim="800000"/>
            <a:headEnd/>
            <a:tailEnd/>
          </a:ln>
        </p:spPr>
        <p:txBody>
          <a:bodyPr>
            <a:spAutoFit/>
          </a:bodyPr>
          <a:lstStyle/>
          <a:p>
            <a:pPr marL="285750" indent="-285750" algn="just" rtl="1" eaLnBrk="0" hangingPunct="0">
              <a:lnSpc>
                <a:spcPct val="150000"/>
              </a:lnSpc>
            </a:pPr>
            <a:r>
              <a:rPr lang="ar-SA" sz="2000" b="1">
                <a:solidFill>
                  <a:srgbClr val="3366FF"/>
                </a:solidFill>
              </a:rPr>
              <a:t>4- الزاهد في العمل .. </a:t>
            </a:r>
            <a:r>
              <a:rPr lang="ar-SA" sz="2000"/>
              <a:t>هو الفرد الذي ينتمي لسن العمل ولكنه غير مرتبط باي نوع من العمل, ولا يبحث عنه, وحتى غير مستعد للعمل وغير مرتبط بدراسة منتظمة بهدف الحصول على مؤهل علمي.</a:t>
            </a:r>
            <a:endParaRPr lang="en-US" sz="2000"/>
          </a:p>
          <a:p>
            <a:pPr marL="285750" indent="-285750" algn="just" rtl="1" eaLnBrk="0" hangingPunct="0">
              <a:lnSpc>
                <a:spcPct val="150000"/>
              </a:lnSpc>
            </a:pPr>
            <a:r>
              <a:rPr lang="ar-SA" sz="2000" b="1">
                <a:solidFill>
                  <a:srgbClr val="3366FF"/>
                </a:solidFill>
              </a:rPr>
              <a:t>5- اليائس عن العمل .. </a:t>
            </a:r>
            <a:r>
              <a:rPr lang="ar-SA" sz="2000"/>
              <a:t>هو الشخص الذي بحث عن عمل ولم يجد له فرصة فيه ويعاود لمرات عدة ولكن دون جدوى لذلك اصابه اليأس من ايجاد فرصة عمل.</a:t>
            </a:r>
            <a:endParaRPr lang="en-US" sz="2000"/>
          </a:p>
          <a:p>
            <a:pPr marL="285750" indent="-285750" algn="just" rtl="1" eaLnBrk="0" hangingPunct="0">
              <a:lnSpc>
                <a:spcPct val="150000"/>
              </a:lnSpc>
            </a:pPr>
            <a:r>
              <a:rPr lang="ar-SA" sz="2000" b="1">
                <a:solidFill>
                  <a:srgbClr val="3366FF"/>
                </a:solidFill>
              </a:rPr>
              <a:t>6- المتفرغ لأعمال المنزل .. </a:t>
            </a:r>
            <a:r>
              <a:rPr lang="ar-SA" sz="2000"/>
              <a:t>هو الفرد ذكر كان او انثى غير المشتغل وغير المواظب على دراسة معينة , ويقوم بأعمال المنزل بهدف خدمة الاسرة وطبعا ليشمل ذلك خدمة البيوت الذي يتقاضى عليها اجر نقدي او عيني لان هذه الخدمة تدخل في ضمن العمل.</a:t>
            </a:r>
            <a:endParaRPr lang="en-US" sz="2000"/>
          </a:p>
          <a:p>
            <a:pPr marL="285750" indent="-285750" algn="just" rtl="1" eaLnBrk="0" hangingPunct="0">
              <a:lnSpc>
                <a:spcPct val="150000"/>
              </a:lnSpc>
            </a:pPr>
            <a:r>
              <a:rPr lang="ar-SA" sz="2000" b="1"/>
              <a:t>واخيرا تندرج عمالة الاطفال ضمن فئة خارج القوى البشرية من الذين لم يتجاوزوا سن الخامسة عشر.	</a:t>
            </a:r>
            <a:endParaRPr lang="en-US" sz="2000" b="1"/>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8" name="مستطيل 7"/>
          <p:cNvSpPr/>
          <p:nvPr/>
        </p:nvSpPr>
        <p:spPr>
          <a:xfrm>
            <a:off x="3073400" y="3175"/>
            <a:ext cx="2938463" cy="515938"/>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مكونات العمالة في سوق العمل</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مستطيل 1"/>
          <p:cNvSpPr/>
          <p:nvPr/>
        </p:nvSpPr>
        <p:spPr>
          <a:xfrm>
            <a:off x="5795963" y="903288"/>
            <a:ext cx="2693987" cy="400050"/>
          </a:xfrm>
          <a:prstGeom prst="rect">
            <a:avLst/>
          </a:prstGeom>
        </p:spPr>
        <p:txBody>
          <a:bodyPr wrap="none">
            <a:spAutoFit/>
          </a:bodyPr>
          <a:lstStyle/>
          <a:p>
            <a:pPr>
              <a:defRPr/>
            </a:pPr>
            <a:r>
              <a:rPr lang="ar-SA" sz="2000" b="1" dirty="0">
                <a:solidFill>
                  <a:schemeClr val="tx2">
                    <a:lumMod val="60000"/>
                    <a:lumOff val="40000"/>
                  </a:schemeClr>
                </a:solidFill>
                <a:latin typeface="Arial" charset="0"/>
                <a:cs typeface="Arial" charset="0"/>
              </a:rPr>
              <a:t>يتبع ثانيا: خارج القوة العاملة:</a:t>
            </a:r>
            <a:endParaRPr lang="ar-SA" sz="2000" dirty="0">
              <a:solidFill>
                <a:schemeClr val="tx2">
                  <a:lumMod val="60000"/>
                  <a:lumOff val="40000"/>
                </a:schemeClr>
              </a:solidFill>
              <a:latin typeface="Arial" charset="0"/>
              <a:cs typeface="Arial" charset="0"/>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2A9057D5-6187-4BCB-8E4E-D94334751A1A}" type="slidenum">
              <a:rPr lang="en-US" smtClean="0"/>
              <a:pPr>
                <a:defRPr/>
              </a:pPr>
              <a:t>25</a:t>
            </a:fld>
            <a:endParaRPr lang="en-US"/>
          </a:p>
        </p:txBody>
      </p:sp>
      <p:sp>
        <p:nvSpPr>
          <p:cNvPr id="9" name="مربع نص 8"/>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Box 2"/>
          <p:cNvSpPr txBox="1">
            <a:spLocks noChangeArrowheads="1"/>
          </p:cNvSpPr>
          <p:nvPr/>
        </p:nvSpPr>
        <p:spPr bwMode="auto">
          <a:xfrm>
            <a:off x="392113" y="1060450"/>
            <a:ext cx="8359775" cy="2632075"/>
          </a:xfrm>
          <a:prstGeom prst="rect">
            <a:avLst/>
          </a:prstGeom>
          <a:noFill/>
          <a:ln w="9525">
            <a:noFill/>
            <a:miter lim="800000"/>
            <a:headEnd/>
            <a:tailEnd/>
          </a:ln>
        </p:spPr>
        <p:txBody>
          <a:bodyPr>
            <a:spAutoFit/>
          </a:bodyPr>
          <a:lstStyle/>
          <a:p>
            <a:pPr algn="just" rtl="1" eaLnBrk="0" hangingPunct="0">
              <a:lnSpc>
                <a:spcPct val="150000"/>
              </a:lnSpc>
            </a:pPr>
            <a:r>
              <a:rPr lang="ar-SA" sz="2200" b="1">
                <a:solidFill>
                  <a:srgbClr val="C00000"/>
                </a:solidFill>
                <a:latin typeface="Monotype Koufi"/>
                <a:ea typeface="Monotype Koufi"/>
                <a:cs typeface="Monotype Koufi"/>
              </a:rPr>
              <a:t>العمالة الوافدة الى البلدان العربية وآثارها على هذه الدول</a:t>
            </a:r>
            <a:endParaRPr lang="en-US" sz="2200">
              <a:solidFill>
                <a:srgbClr val="C00000"/>
              </a:solidFill>
              <a:ea typeface="Monotype Koufi"/>
              <a:cs typeface="Monotype Koufi"/>
            </a:endParaRPr>
          </a:p>
          <a:p>
            <a:pPr algn="just" rtl="1" eaLnBrk="0" hangingPunct="0">
              <a:lnSpc>
                <a:spcPct val="150000"/>
              </a:lnSpc>
            </a:pPr>
            <a:r>
              <a:rPr lang="ar-SA" sz="2200" b="1">
                <a:solidFill>
                  <a:srgbClr val="C00000"/>
                </a:solidFill>
              </a:rPr>
              <a:t>العمالة الوافدة .. </a:t>
            </a:r>
            <a:r>
              <a:rPr lang="ar-SA" sz="2200"/>
              <a:t>هي انتقال القوى المنتجة من بلدانها لعدم استطاعة هذه البلدان توفير فرص العمل او ازدياد ظاهرة البطالة فيها أو لأسباب اخرى الى دول يكون احتمال الحصول على العمل فيها ميسورا, وتسمى البلدان المصدرة للعمالة بالبلدان المرسلة وبالمقابل تسمى البلدان الحاضنة لهذه العمالة بالبلدان المستقبلة للعمالة.</a:t>
            </a:r>
            <a:endParaRPr lang="en-US" sz="22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C9EDC05A-E295-4DD9-B640-F8CCA2C41F36}" type="slidenum">
              <a:rPr lang="en-US" smtClean="0"/>
              <a:pPr>
                <a:defRPr/>
              </a:pPr>
              <a:t>26</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03225" y="765175"/>
            <a:ext cx="8358188" cy="5678488"/>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200" b="1" dirty="0" smtClean="0">
                <a:solidFill>
                  <a:schemeClr val="tx2">
                    <a:lumMod val="40000"/>
                    <a:lumOff val="60000"/>
                  </a:schemeClr>
                </a:solidFill>
                <a:latin typeface="Monotype Koufi" pitchFamily="2" charset="-78"/>
                <a:ea typeface="Monotype Koufi" pitchFamily="2" charset="-78"/>
                <a:cs typeface="Monotype Koufi" pitchFamily="2" charset="-78"/>
              </a:rPr>
              <a:t>يتبع - العمالة </a:t>
            </a:r>
            <a:r>
              <a:rPr lang="ar-SA" sz="2200" b="1" dirty="0">
                <a:solidFill>
                  <a:schemeClr val="tx2">
                    <a:lumMod val="40000"/>
                    <a:lumOff val="60000"/>
                  </a:schemeClr>
                </a:solidFill>
                <a:latin typeface="Monotype Koufi" pitchFamily="2" charset="-78"/>
                <a:ea typeface="Monotype Koufi" pitchFamily="2" charset="-78"/>
                <a:cs typeface="Monotype Koufi" pitchFamily="2" charset="-78"/>
              </a:rPr>
              <a:t>الوافدة الى البلدان العربية وآثارها على هذه الدول</a:t>
            </a:r>
            <a:endParaRPr lang="en-US" sz="2200" dirty="0">
              <a:solidFill>
                <a:schemeClr val="tx2">
                  <a:lumMod val="40000"/>
                  <a:lumOff val="60000"/>
                </a:schemeClr>
              </a:solidFill>
              <a:ea typeface="Monotype Koufi" pitchFamily="2" charset="-78"/>
              <a:cs typeface="Monotype Koufi" pitchFamily="2" charset="-78"/>
            </a:endParaRPr>
          </a:p>
          <a:p>
            <a:pPr algn="just" rtl="1">
              <a:lnSpc>
                <a:spcPct val="150000"/>
              </a:lnSpc>
              <a:defRPr/>
            </a:pPr>
            <a:r>
              <a:rPr lang="ar-SA" sz="2200" dirty="0" smtClean="0"/>
              <a:t>وكانت </a:t>
            </a:r>
            <a:r>
              <a:rPr lang="ar-SA" sz="2200" dirty="0"/>
              <a:t>العمالة الاسيوية تحتل المرتبة الاولى من بين العمالة الوافدة الى الدول العربية حيث ادى هذا التزايد في وفود العمالة الاسيوية الى اسواق عمل البلدان العربية الى شد انتباه الكثير من الباحثين لدراسة هذه الظاهرة والوقوف على نتائجها المترتبة على اقتصاديات البلدان العربية , واثار هذا التطور جدلا واسعا حول خطورة هذا العدد على ( عروبة الخليج ) من ناحية سياسية وثقافية وامنية , خاصة وان هناك 65 جنسية في الخليج قد </a:t>
            </a:r>
            <a:r>
              <a:rPr lang="ar-SA" sz="2200" dirty="0" smtClean="0"/>
              <a:t>لا يتم </a:t>
            </a:r>
            <a:r>
              <a:rPr lang="ar-SA" sz="2200" dirty="0"/>
              <a:t>التآلف بينهما مع مرور الوقت وان 10 % من العمالة الاسيوية دخلت دول الخليج او مقيمة فيها بصورة غير مشروعة حيث اصبح لبعض الجاليات مدارسها ومطاعمها واسواقها وثقافتها الخاصة بها ضمن بعض الدول الخليجية مما يؤدي بالضرورة </a:t>
            </a:r>
            <a:r>
              <a:rPr lang="ar-SA" sz="2200" dirty="0" err="1"/>
              <a:t>الى</a:t>
            </a:r>
            <a:r>
              <a:rPr lang="ar-SA" sz="2200" dirty="0"/>
              <a:t> </a:t>
            </a:r>
            <a:r>
              <a:rPr lang="ar-SA" sz="2200" dirty="0" smtClean="0"/>
              <a:t>التأثير </a:t>
            </a:r>
            <a:r>
              <a:rPr lang="ar-SA" sz="2200" dirty="0"/>
              <a:t>على النواحي المختلفة لمواطني الخليج العربي السياسية والثقافية والاجتماعية والامنية خصوصا بعد التزايد المستمر </a:t>
            </a:r>
            <a:r>
              <a:rPr lang="ar-SA" sz="2200" b="1" dirty="0"/>
              <a:t>لهذه العمالة وكما هو موضح بالجدول التالي :</a:t>
            </a:r>
            <a:endParaRPr lang="en-US" sz="22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4E075F6-E65D-4B8F-8FF6-A628054C1A61}" type="slidenum">
              <a:rPr lang="en-US" smtClean="0"/>
              <a:pPr>
                <a:defRPr/>
              </a:pPr>
              <a:t>27</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extBox 2"/>
          <p:cNvSpPr txBox="1">
            <a:spLocks noChangeArrowheads="1"/>
          </p:cNvSpPr>
          <p:nvPr/>
        </p:nvSpPr>
        <p:spPr bwMode="auto">
          <a:xfrm>
            <a:off x="392113" y="476250"/>
            <a:ext cx="8359775" cy="584200"/>
          </a:xfrm>
          <a:prstGeom prst="rect">
            <a:avLst/>
          </a:prstGeom>
          <a:noFill/>
          <a:ln w="9525">
            <a:noFill/>
            <a:miter lim="800000"/>
            <a:headEnd/>
            <a:tailEnd/>
          </a:ln>
        </p:spPr>
        <p:txBody>
          <a:bodyPr>
            <a:spAutoFit/>
          </a:bodyPr>
          <a:lstStyle/>
          <a:p>
            <a:pPr algn="ctr" rtl="1" eaLnBrk="0" hangingPunct="0"/>
            <a:r>
              <a:rPr lang="ar-SA" b="1">
                <a:latin typeface="Monotype Koufi"/>
                <a:ea typeface="Monotype Koufi"/>
                <a:cs typeface="Monotype Koufi"/>
              </a:rPr>
              <a:t>جدول رقم (7) يوضح اجمالي والنسبة المئوية</a:t>
            </a:r>
          </a:p>
          <a:p>
            <a:pPr algn="ctr" rtl="1" eaLnBrk="0" hangingPunct="0"/>
            <a:r>
              <a:rPr lang="ar-SA" b="1">
                <a:latin typeface="Monotype Koufi"/>
                <a:ea typeface="Monotype Koufi"/>
                <a:cs typeface="Monotype Koufi"/>
              </a:rPr>
              <a:t> للعمالة الاسيوية الوافدة لدول مجلس التعاون الخليجي</a:t>
            </a:r>
            <a:endParaRPr lang="en-US">
              <a:ea typeface="Monotype Koufi"/>
              <a:cs typeface="Monotype Koufi"/>
            </a:endParaRPr>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109572" name="مستطيل 2"/>
          <p:cNvSpPr>
            <a:spLocks noChangeArrowheads="1"/>
          </p:cNvSpPr>
          <p:nvPr/>
        </p:nvSpPr>
        <p:spPr bwMode="auto">
          <a:xfrm>
            <a:off x="7234238" y="5067300"/>
            <a:ext cx="1585912" cy="1016000"/>
          </a:xfrm>
          <a:prstGeom prst="rect">
            <a:avLst/>
          </a:prstGeom>
          <a:noFill/>
          <a:ln w="9525">
            <a:noFill/>
            <a:miter lim="800000"/>
            <a:headEnd/>
            <a:tailEnd/>
          </a:ln>
        </p:spPr>
        <p:txBody>
          <a:bodyPr>
            <a:spAutoFit/>
          </a:bodyPr>
          <a:lstStyle/>
          <a:p>
            <a:pPr algn="ctr" rtl="1"/>
            <a:r>
              <a:rPr lang="ar-SA" sz="1200" b="1"/>
              <a:t>المصدر:</a:t>
            </a:r>
          </a:p>
          <a:p>
            <a:pPr algn="ctr" rtl="1"/>
            <a:r>
              <a:rPr lang="ar-SA" sz="1200"/>
              <a:t> مصادر احصائية رسمية وتقديرات منظمة العمل العربية استنادا على مؤشرات رسمية</a:t>
            </a:r>
            <a:endParaRPr lang="en-US" sz="1200"/>
          </a:p>
        </p:txBody>
      </p:sp>
      <p:graphicFrame>
        <p:nvGraphicFramePr>
          <p:cNvPr id="2" name="جدول 1"/>
          <p:cNvGraphicFramePr>
            <a:graphicFrameLocks noGrp="1"/>
          </p:cNvGraphicFramePr>
          <p:nvPr/>
        </p:nvGraphicFramePr>
        <p:xfrm>
          <a:off x="1041553" y="1196975"/>
          <a:ext cx="6192685" cy="4740477"/>
        </p:xfrm>
        <a:graphic>
          <a:graphicData uri="http://schemas.openxmlformats.org/drawingml/2006/table">
            <a:tbl>
              <a:tblPr rtl="1" firstRow="1" firstCol="1" lastRow="1" lastCol="1" bandRow="1" bandCol="1">
                <a:tableStyleId>{5940675A-B579-460E-94D1-54222C63F5DA}</a:tableStyleId>
              </a:tblPr>
              <a:tblGrid>
                <a:gridCol w="528467"/>
                <a:gridCol w="846712"/>
                <a:gridCol w="606568"/>
                <a:gridCol w="815325"/>
                <a:gridCol w="556935"/>
                <a:gridCol w="815325"/>
                <a:gridCol w="556935"/>
                <a:gridCol w="846712"/>
                <a:gridCol w="619706"/>
              </a:tblGrid>
              <a:tr h="293489">
                <a:tc>
                  <a:txBody>
                    <a:bodyPr/>
                    <a:lstStyle/>
                    <a:p>
                      <a:pPr marL="0" marR="0" algn="ctr" rtl="1">
                        <a:lnSpc>
                          <a:spcPts val="2000"/>
                        </a:lnSpc>
                        <a:spcBef>
                          <a:spcPts val="0"/>
                        </a:spcBef>
                        <a:spcAft>
                          <a:spcPts val="0"/>
                        </a:spcAft>
                      </a:pPr>
                      <a:r>
                        <a:rPr lang="ar-SA" sz="900" b="1" dirty="0">
                          <a:effectLst/>
                        </a:rPr>
                        <a:t>العام</a:t>
                      </a:r>
                      <a:endParaRPr lang="en-US" sz="1100" b="1" dirty="0">
                        <a:effectLst/>
                        <a:latin typeface="Times New Roman"/>
                        <a:ea typeface="Times New Roman"/>
                      </a:endParaRPr>
                    </a:p>
                  </a:txBody>
                  <a:tcPr marL="60146" marR="60146" marT="0" marB="0"/>
                </a:tc>
                <a:tc>
                  <a:txBody>
                    <a:bodyPr/>
                    <a:lstStyle/>
                    <a:p>
                      <a:pPr marL="0" marR="0" algn="ctr" rtl="1">
                        <a:lnSpc>
                          <a:spcPts val="2000"/>
                        </a:lnSpc>
                        <a:spcBef>
                          <a:spcPts val="0"/>
                        </a:spcBef>
                        <a:spcAft>
                          <a:spcPts val="0"/>
                        </a:spcAft>
                      </a:pPr>
                      <a:r>
                        <a:rPr lang="ar-SA" sz="900" b="1">
                          <a:effectLst/>
                        </a:rPr>
                        <a:t>بنجلاديش</a:t>
                      </a:r>
                      <a:endParaRPr lang="en-US" sz="1100" b="1">
                        <a:effectLst/>
                        <a:latin typeface="Times New Roman"/>
                        <a:ea typeface="Times New Roman"/>
                      </a:endParaRPr>
                    </a:p>
                  </a:txBody>
                  <a:tcPr marL="60146" marR="60146" marT="0" marB="0"/>
                </a:tc>
                <a:tc>
                  <a:txBody>
                    <a:bodyPr/>
                    <a:lstStyle/>
                    <a:p>
                      <a:pPr marL="0" marR="0" algn="ctr" rtl="1">
                        <a:lnSpc>
                          <a:spcPts val="2000"/>
                        </a:lnSpc>
                        <a:spcBef>
                          <a:spcPts val="0"/>
                        </a:spcBef>
                        <a:spcAft>
                          <a:spcPts val="0"/>
                        </a:spcAft>
                      </a:pPr>
                      <a:r>
                        <a:rPr lang="ar-EG" sz="900" b="1">
                          <a:effectLst/>
                        </a:rPr>
                        <a:t> </a:t>
                      </a:r>
                      <a:endParaRPr lang="en-US" sz="1100" b="1">
                        <a:effectLst/>
                        <a:latin typeface="Times New Roman"/>
                        <a:ea typeface="Times New Roman"/>
                      </a:endParaRPr>
                    </a:p>
                  </a:txBody>
                  <a:tcPr marL="60146" marR="60146" marT="0" marB="0"/>
                </a:tc>
                <a:tc>
                  <a:txBody>
                    <a:bodyPr/>
                    <a:lstStyle/>
                    <a:p>
                      <a:pPr marL="0" marR="0" algn="ctr" rtl="1">
                        <a:lnSpc>
                          <a:spcPts val="2000"/>
                        </a:lnSpc>
                        <a:spcBef>
                          <a:spcPts val="0"/>
                        </a:spcBef>
                        <a:spcAft>
                          <a:spcPts val="0"/>
                        </a:spcAft>
                      </a:pPr>
                      <a:r>
                        <a:rPr lang="ar-SA" sz="900" b="1">
                          <a:effectLst/>
                        </a:rPr>
                        <a:t>الهند</a:t>
                      </a:r>
                      <a:endParaRPr lang="en-US" sz="1100" b="1">
                        <a:effectLst/>
                        <a:latin typeface="Times New Roman"/>
                        <a:ea typeface="Times New Roman"/>
                      </a:endParaRPr>
                    </a:p>
                  </a:txBody>
                  <a:tcPr marL="60146" marR="60146" marT="0" marB="0"/>
                </a:tc>
                <a:tc>
                  <a:txBody>
                    <a:bodyPr/>
                    <a:lstStyle/>
                    <a:p>
                      <a:pPr marL="0" marR="0" algn="ctr" rtl="1">
                        <a:lnSpc>
                          <a:spcPts val="2000"/>
                        </a:lnSpc>
                        <a:spcBef>
                          <a:spcPts val="0"/>
                        </a:spcBef>
                        <a:spcAft>
                          <a:spcPts val="0"/>
                        </a:spcAft>
                      </a:pPr>
                      <a:r>
                        <a:rPr lang="ar-SA" sz="900" b="1">
                          <a:effectLst/>
                        </a:rPr>
                        <a:t> </a:t>
                      </a:r>
                      <a:endParaRPr lang="en-US" sz="1100" b="1">
                        <a:effectLst/>
                        <a:latin typeface="Times New Roman"/>
                        <a:ea typeface="Times New Roman"/>
                      </a:endParaRPr>
                    </a:p>
                  </a:txBody>
                  <a:tcPr marL="60146" marR="60146" marT="0" marB="0"/>
                </a:tc>
                <a:tc>
                  <a:txBody>
                    <a:bodyPr/>
                    <a:lstStyle/>
                    <a:p>
                      <a:pPr marL="0" marR="0" algn="ctr" rtl="1">
                        <a:lnSpc>
                          <a:spcPts val="2000"/>
                        </a:lnSpc>
                        <a:spcBef>
                          <a:spcPts val="0"/>
                        </a:spcBef>
                        <a:spcAft>
                          <a:spcPts val="0"/>
                        </a:spcAft>
                      </a:pPr>
                      <a:r>
                        <a:rPr lang="ar-SA" sz="900" b="1">
                          <a:effectLst/>
                        </a:rPr>
                        <a:t>باكستان</a:t>
                      </a:r>
                      <a:endParaRPr lang="en-US" sz="1100" b="1">
                        <a:effectLst/>
                        <a:latin typeface="Times New Roman"/>
                        <a:ea typeface="Times New Roman"/>
                      </a:endParaRPr>
                    </a:p>
                  </a:txBody>
                  <a:tcPr marL="60146" marR="60146" marT="0" marB="0"/>
                </a:tc>
                <a:tc>
                  <a:txBody>
                    <a:bodyPr/>
                    <a:lstStyle/>
                    <a:p>
                      <a:pPr marL="0" marR="0" algn="ctr" rtl="1">
                        <a:lnSpc>
                          <a:spcPts val="2000"/>
                        </a:lnSpc>
                        <a:spcBef>
                          <a:spcPts val="0"/>
                        </a:spcBef>
                        <a:spcAft>
                          <a:spcPts val="0"/>
                        </a:spcAft>
                      </a:pPr>
                      <a:r>
                        <a:rPr lang="ar-SA" sz="900" b="1">
                          <a:effectLst/>
                        </a:rPr>
                        <a:t> </a:t>
                      </a:r>
                      <a:endParaRPr lang="en-US" sz="1100" b="1">
                        <a:effectLst/>
                        <a:latin typeface="Times New Roman"/>
                        <a:ea typeface="Times New Roman"/>
                      </a:endParaRPr>
                    </a:p>
                  </a:txBody>
                  <a:tcPr marL="60146" marR="60146" marT="0" marB="0"/>
                </a:tc>
                <a:tc gridSpan="2">
                  <a:txBody>
                    <a:bodyPr/>
                    <a:lstStyle/>
                    <a:p>
                      <a:pPr marL="0" marR="0" algn="ctr" rtl="1">
                        <a:lnSpc>
                          <a:spcPts val="2000"/>
                        </a:lnSpc>
                        <a:spcBef>
                          <a:spcPts val="0"/>
                        </a:spcBef>
                        <a:spcAft>
                          <a:spcPts val="0"/>
                        </a:spcAft>
                      </a:pPr>
                      <a:r>
                        <a:rPr lang="ar-SA" sz="900" b="1" dirty="0">
                          <a:effectLst/>
                        </a:rPr>
                        <a:t>سريلانكا</a:t>
                      </a:r>
                      <a:endParaRPr lang="en-US" sz="1100" b="1" dirty="0">
                        <a:effectLst/>
                        <a:latin typeface="Times New Roman"/>
                        <a:ea typeface="Times New Roman"/>
                      </a:endParaRPr>
                    </a:p>
                    <a:p>
                      <a:pPr marL="0" marR="0" algn="justLow" rtl="1">
                        <a:lnSpc>
                          <a:spcPts val="2000"/>
                        </a:lnSpc>
                        <a:spcBef>
                          <a:spcPts val="0"/>
                        </a:spcBef>
                        <a:spcAft>
                          <a:spcPts val="0"/>
                        </a:spcAft>
                      </a:pPr>
                      <a:r>
                        <a:rPr lang="ar-SA" sz="900" dirty="0">
                          <a:effectLst/>
                        </a:rPr>
                        <a:t> </a:t>
                      </a:r>
                      <a:endParaRPr lang="en-US" sz="1100" dirty="0">
                        <a:effectLst/>
                        <a:latin typeface="Times New Roman"/>
                        <a:ea typeface="Times New Roman"/>
                      </a:endParaRPr>
                    </a:p>
                  </a:txBody>
                  <a:tcPr marL="60146" marR="60146" marT="0" marB="0"/>
                </a:tc>
                <a:tc hMerge="1">
                  <a:txBody>
                    <a:bodyPr/>
                    <a:lstStyle/>
                    <a:p>
                      <a:pPr marL="0" marR="0" algn="justLow" rtl="1">
                        <a:lnSpc>
                          <a:spcPts val="2000"/>
                        </a:lnSpc>
                        <a:spcBef>
                          <a:spcPts val="0"/>
                        </a:spcBef>
                        <a:spcAft>
                          <a:spcPts val="0"/>
                        </a:spcAft>
                      </a:pPr>
                      <a:endParaRPr lang="en-US" sz="1100" dirty="0">
                        <a:effectLst/>
                        <a:latin typeface="Times New Roman"/>
                        <a:ea typeface="Times New Roman"/>
                      </a:endParaRPr>
                    </a:p>
                  </a:txBody>
                  <a:tcPr marL="60146" marR="60146" marT="0" marB="0"/>
                </a:tc>
              </a:tr>
              <a:tr h="668285">
                <a:tc>
                  <a:txBody>
                    <a:bodyPr/>
                    <a:lstStyle/>
                    <a:p>
                      <a:pPr marL="0" marR="0" algn="ctr" rtl="1">
                        <a:lnSpc>
                          <a:spcPts val="2000"/>
                        </a:lnSpc>
                        <a:spcBef>
                          <a:spcPts val="0"/>
                        </a:spcBef>
                        <a:spcAft>
                          <a:spcPts val="0"/>
                        </a:spcAft>
                      </a:pPr>
                      <a:r>
                        <a:rPr lang="ar-SA" sz="900">
                          <a:effectLst/>
                        </a:rPr>
                        <a:t> </a:t>
                      </a:r>
                      <a:endParaRPr lang="en-US" sz="1100">
                        <a:effectLst/>
                        <a:latin typeface="Times New Roman"/>
                        <a:ea typeface="Times New Roman"/>
                      </a:endParaRPr>
                    </a:p>
                  </a:txBody>
                  <a:tcPr marL="60146" marR="60146" marT="0" marB="0"/>
                </a:tc>
                <a:tc>
                  <a:txBody>
                    <a:bodyPr/>
                    <a:lstStyle/>
                    <a:p>
                      <a:pPr marL="0" marR="0" algn="ctr" rtl="1">
                        <a:lnSpc>
                          <a:spcPts val="2000"/>
                        </a:lnSpc>
                        <a:spcBef>
                          <a:spcPts val="0"/>
                        </a:spcBef>
                        <a:spcAft>
                          <a:spcPts val="0"/>
                        </a:spcAft>
                      </a:pPr>
                      <a:r>
                        <a:rPr lang="ar-SA" sz="900">
                          <a:effectLst/>
                        </a:rPr>
                        <a:t>اجمالي</a:t>
                      </a:r>
                      <a:endParaRPr lang="en-US" sz="1100">
                        <a:effectLst/>
                        <a:latin typeface="Times New Roman"/>
                        <a:ea typeface="Times New Roman"/>
                      </a:endParaRPr>
                    </a:p>
                  </a:txBody>
                  <a:tcPr marL="60146" marR="60146" marT="0" marB="0" anchor="ctr"/>
                </a:tc>
                <a:tc>
                  <a:txBody>
                    <a:bodyPr/>
                    <a:lstStyle/>
                    <a:p>
                      <a:pPr marL="0" marR="0" algn="ctr" rtl="1">
                        <a:lnSpc>
                          <a:spcPts val="2000"/>
                        </a:lnSpc>
                        <a:spcBef>
                          <a:spcPts val="0"/>
                        </a:spcBef>
                        <a:spcAft>
                          <a:spcPts val="0"/>
                        </a:spcAft>
                      </a:pPr>
                      <a:r>
                        <a:rPr lang="ar-SA" sz="900">
                          <a:effectLst/>
                        </a:rPr>
                        <a:t>النسبة المئوية</a:t>
                      </a:r>
                      <a:endParaRPr lang="en-US" sz="1100">
                        <a:effectLst/>
                        <a:latin typeface="Times New Roman"/>
                        <a:ea typeface="Times New Roman"/>
                      </a:endParaRPr>
                    </a:p>
                  </a:txBody>
                  <a:tcPr marL="60146" marR="60146" marT="0" marB="0" anchor="ctr"/>
                </a:tc>
                <a:tc>
                  <a:txBody>
                    <a:bodyPr/>
                    <a:lstStyle/>
                    <a:p>
                      <a:pPr marL="0" marR="0" algn="ctr" rtl="1">
                        <a:lnSpc>
                          <a:spcPts val="2000"/>
                        </a:lnSpc>
                        <a:spcBef>
                          <a:spcPts val="0"/>
                        </a:spcBef>
                        <a:spcAft>
                          <a:spcPts val="0"/>
                        </a:spcAft>
                      </a:pPr>
                      <a:r>
                        <a:rPr lang="ar-SA" sz="900">
                          <a:effectLst/>
                        </a:rPr>
                        <a:t>اجمالي</a:t>
                      </a:r>
                      <a:endParaRPr lang="en-US" sz="1100">
                        <a:effectLst/>
                      </a:endParaRPr>
                    </a:p>
                    <a:p>
                      <a:pPr marL="0" marR="0" algn="ctr" rtl="1">
                        <a:lnSpc>
                          <a:spcPts val="2000"/>
                        </a:lnSpc>
                        <a:spcBef>
                          <a:spcPts val="0"/>
                        </a:spcBef>
                        <a:spcAft>
                          <a:spcPts val="0"/>
                        </a:spcAft>
                      </a:pPr>
                      <a:r>
                        <a:rPr lang="ar-EG" sz="900">
                          <a:effectLst/>
                        </a:rPr>
                        <a:t> </a:t>
                      </a:r>
                      <a:endParaRPr lang="en-US" sz="1100">
                        <a:effectLst/>
                        <a:latin typeface="Times New Roman"/>
                        <a:ea typeface="Times New Roman"/>
                      </a:endParaRPr>
                    </a:p>
                  </a:txBody>
                  <a:tcPr marL="60146" marR="60146" marT="0" marB="0" anchor="ctr"/>
                </a:tc>
                <a:tc>
                  <a:txBody>
                    <a:bodyPr/>
                    <a:lstStyle/>
                    <a:p>
                      <a:pPr marL="0" marR="0" algn="ctr" rtl="1">
                        <a:lnSpc>
                          <a:spcPts val="2000"/>
                        </a:lnSpc>
                        <a:spcBef>
                          <a:spcPts val="0"/>
                        </a:spcBef>
                        <a:spcAft>
                          <a:spcPts val="0"/>
                        </a:spcAft>
                      </a:pPr>
                      <a:r>
                        <a:rPr lang="ar-SA" sz="900">
                          <a:effectLst/>
                        </a:rPr>
                        <a:t>النسية المئوية</a:t>
                      </a:r>
                      <a:endParaRPr lang="en-US" sz="1100">
                        <a:effectLst/>
                        <a:latin typeface="Times New Roman"/>
                        <a:ea typeface="Times New Roman"/>
                      </a:endParaRPr>
                    </a:p>
                  </a:txBody>
                  <a:tcPr marL="60146" marR="60146" marT="0" marB="0" anchor="ctr"/>
                </a:tc>
                <a:tc>
                  <a:txBody>
                    <a:bodyPr/>
                    <a:lstStyle/>
                    <a:p>
                      <a:pPr marL="0" marR="0" algn="ctr" rtl="1">
                        <a:lnSpc>
                          <a:spcPts val="2000"/>
                        </a:lnSpc>
                        <a:spcBef>
                          <a:spcPts val="0"/>
                        </a:spcBef>
                        <a:spcAft>
                          <a:spcPts val="0"/>
                        </a:spcAft>
                      </a:pPr>
                      <a:r>
                        <a:rPr lang="ar-SA" sz="900">
                          <a:effectLst/>
                        </a:rPr>
                        <a:t>اجمالي</a:t>
                      </a:r>
                      <a:endParaRPr lang="en-US" sz="1100">
                        <a:effectLst/>
                        <a:latin typeface="Times New Roman"/>
                        <a:ea typeface="Times New Roman"/>
                      </a:endParaRPr>
                    </a:p>
                  </a:txBody>
                  <a:tcPr marL="60146" marR="60146" marT="0" marB="0" anchor="ctr"/>
                </a:tc>
                <a:tc>
                  <a:txBody>
                    <a:bodyPr/>
                    <a:lstStyle/>
                    <a:p>
                      <a:pPr marL="0" marR="0" algn="ctr" rtl="1">
                        <a:lnSpc>
                          <a:spcPts val="2000"/>
                        </a:lnSpc>
                        <a:spcBef>
                          <a:spcPts val="0"/>
                        </a:spcBef>
                        <a:spcAft>
                          <a:spcPts val="0"/>
                        </a:spcAft>
                      </a:pPr>
                      <a:r>
                        <a:rPr lang="ar-SA" sz="900">
                          <a:effectLst/>
                        </a:rPr>
                        <a:t>النسبة المئوية</a:t>
                      </a:r>
                      <a:endParaRPr lang="en-US" sz="1100">
                        <a:effectLst/>
                        <a:latin typeface="Times New Roman"/>
                        <a:ea typeface="Times New Roman"/>
                      </a:endParaRPr>
                    </a:p>
                  </a:txBody>
                  <a:tcPr marL="60146" marR="60146" marT="0" marB="0" anchor="ctr"/>
                </a:tc>
                <a:tc>
                  <a:txBody>
                    <a:bodyPr/>
                    <a:lstStyle/>
                    <a:p>
                      <a:pPr marL="0" marR="0" algn="ctr" rtl="1">
                        <a:lnSpc>
                          <a:spcPts val="2000"/>
                        </a:lnSpc>
                        <a:spcBef>
                          <a:spcPts val="0"/>
                        </a:spcBef>
                        <a:spcAft>
                          <a:spcPts val="0"/>
                        </a:spcAft>
                      </a:pPr>
                      <a:r>
                        <a:rPr lang="ar-SA" sz="900" dirty="0">
                          <a:effectLst/>
                        </a:rPr>
                        <a:t>اجمالي</a:t>
                      </a:r>
                      <a:endParaRPr lang="en-US" sz="1100" dirty="0">
                        <a:effectLst/>
                        <a:latin typeface="Times New Roman"/>
                        <a:ea typeface="Times New Roman"/>
                      </a:endParaRPr>
                    </a:p>
                  </a:txBody>
                  <a:tcPr marL="60146" marR="60146" marT="0" marB="0" anchor="ctr"/>
                </a:tc>
                <a:tc>
                  <a:txBody>
                    <a:bodyPr/>
                    <a:lstStyle/>
                    <a:p>
                      <a:pPr marL="0" marR="0" algn="ctr" rtl="1">
                        <a:lnSpc>
                          <a:spcPts val="2000"/>
                        </a:lnSpc>
                        <a:spcBef>
                          <a:spcPts val="0"/>
                        </a:spcBef>
                        <a:spcAft>
                          <a:spcPts val="0"/>
                        </a:spcAft>
                      </a:pPr>
                      <a:r>
                        <a:rPr lang="ar-SA" sz="900" dirty="0">
                          <a:effectLst/>
                        </a:rPr>
                        <a:t>النسبة المئوية</a:t>
                      </a:r>
                      <a:endParaRPr lang="en-US" sz="1100" dirty="0">
                        <a:effectLst/>
                        <a:latin typeface="Times New Roman"/>
                        <a:ea typeface="Times New Roman"/>
                      </a:endParaRPr>
                    </a:p>
                  </a:txBody>
                  <a:tcPr marL="60146" marR="60146" marT="0" marB="0"/>
                </a:tc>
              </a:tr>
              <a:tr h="445524">
                <a:tc>
                  <a:txBody>
                    <a:bodyPr/>
                    <a:lstStyle/>
                    <a:p>
                      <a:pPr marL="0" marR="0" algn="justLow" rtl="1">
                        <a:lnSpc>
                          <a:spcPts val="2000"/>
                        </a:lnSpc>
                        <a:spcBef>
                          <a:spcPts val="0"/>
                        </a:spcBef>
                        <a:spcAft>
                          <a:spcPts val="0"/>
                        </a:spcAft>
                      </a:pPr>
                      <a:r>
                        <a:rPr lang="ar-SA" sz="900">
                          <a:effectLst/>
                        </a:rPr>
                        <a:t>1990</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103.814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97.4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141.816</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94.2</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113.781</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98</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dirty="0">
                          <a:effectLst/>
                        </a:rPr>
                        <a:t>42.624</a:t>
                      </a:r>
                      <a:endParaRPr lang="en-US" sz="1100" dirty="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00</a:t>
                      </a:r>
                      <a:endParaRPr lang="en-US" sz="1100">
                        <a:effectLst/>
                        <a:latin typeface="Times New Roman"/>
                        <a:ea typeface="Times New Roman"/>
                      </a:endParaRPr>
                    </a:p>
                  </a:txBody>
                  <a:tcPr marL="60146" marR="60146" marT="0" marB="0"/>
                </a:tc>
              </a:tr>
              <a:tr h="445524">
                <a:tc>
                  <a:txBody>
                    <a:bodyPr/>
                    <a:lstStyle/>
                    <a:p>
                      <a:pPr marL="0" marR="0" algn="justLow" rtl="1">
                        <a:lnSpc>
                          <a:spcPts val="2000"/>
                        </a:lnSpc>
                        <a:spcBef>
                          <a:spcPts val="0"/>
                        </a:spcBef>
                        <a:spcAft>
                          <a:spcPts val="0"/>
                        </a:spcAft>
                      </a:pPr>
                      <a:r>
                        <a:rPr lang="ar-SA" sz="900">
                          <a:effectLst/>
                        </a:rPr>
                        <a:t>1991</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147.131</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97.7</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192.003</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96</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142.818</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99.8</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65.067</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94.5</a:t>
                      </a:r>
                      <a:endParaRPr lang="en-US" sz="1100">
                        <a:effectLst/>
                        <a:latin typeface="Times New Roman"/>
                        <a:ea typeface="Times New Roman"/>
                      </a:endParaRPr>
                    </a:p>
                  </a:txBody>
                  <a:tcPr marL="60146" marR="60146" marT="0" marB="0"/>
                </a:tc>
              </a:tr>
              <a:tr h="445524">
                <a:tc>
                  <a:txBody>
                    <a:bodyPr/>
                    <a:lstStyle/>
                    <a:p>
                      <a:pPr marL="0" marR="0" algn="justLow" rtl="1">
                        <a:lnSpc>
                          <a:spcPts val="2000"/>
                        </a:lnSpc>
                        <a:spcBef>
                          <a:spcPts val="0"/>
                        </a:spcBef>
                        <a:spcAft>
                          <a:spcPts val="0"/>
                        </a:spcAft>
                      </a:pPr>
                      <a:r>
                        <a:rPr lang="ar-SA" sz="900">
                          <a:effectLst/>
                        </a:rPr>
                        <a:t>1992</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188.103</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tabLst>
                          <a:tab pos="243840" algn="ctr"/>
                        </a:tabLst>
                      </a:pPr>
                      <a:r>
                        <a:rPr lang="ar-SA" sz="900">
                          <a:effectLst/>
                        </a:rPr>
                        <a:t>	93.2</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416.748</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96.7</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191.506</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99.7</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124.494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60.3</a:t>
                      </a:r>
                      <a:endParaRPr lang="en-US" sz="1100">
                        <a:effectLst/>
                        <a:latin typeface="Times New Roman"/>
                        <a:ea typeface="Times New Roman"/>
                      </a:endParaRPr>
                    </a:p>
                  </a:txBody>
                  <a:tcPr marL="60146" marR="60146" marT="0" marB="0"/>
                </a:tc>
              </a:tr>
              <a:tr h="445524">
                <a:tc>
                  <a:txBody>
                    <a:bodyPr/>
                    <a:lstStyle/>
                    <a:p>
                      <a:pPr marL="0" marR="0" algn="justLow" rtl="1">
                        <a:lnSpc>
                          <a:spcPts val="2000"/>
                        </a:lnSpc>
                        <a:spcBef>
                          <a:spcPts val="0"/>
                        </a:spcBef>
                        <a:spcAft>
                          <a:spcPts val="0"/>
                        </a:spcAft>
                      </a:pPr>
                      <a:r>
                        <a:rPr lang="ar-SA" sz="900" dirty="0">
                          <a:effectLst/>
                        </a:rPr>
                        <a:t>1993</a:t>
                      </a:r>
                      <a:endParaRPr lang="en-US" sz="1100" dirty="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244.590</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70.4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438.33</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95.5</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154.529</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99.2</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129.076</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90</a:t>
                      </a:r>
                      <a:endParaRPr lang="en-US" sz="1100">
                        <a:effectLst/>
                        <a:latin typeface="Times New Roman"/>
                        <a:ea typeface="Times New Roman"/>
                      </a:endParaRPr>
                    </a:p>
                  </a:txBody>
                  <a:tcPr marL="60146" marR="60146" marT="0" marB="0"/>
                </a:tc>
              </a:tr>
              <a:tr h="445524">
                <a:tc>
                  <a:txBody>
                    <a:bodyPr/>
                    <a:lstStyle/>
                    <a:p>
                      <a:pPr marL="0" marR="0" algn="justLow" rtl="1">
                        <a:lnSpc>
                          <a:spcPts val="2000"/>
                        </a:lnSpc>
                        <a:spcBef>
                          <a:spcPts val="0"/>
                        </a:spcBef>
                        <a:spcAft>
                          <a:spcPts val="0"/>
                        </a:spcAft>
                      </a:pPr>
                      <a:r>
                        <a:rPr lang="ar-SA" sz="900">
                          <a:effectLst/>
                        </a:rPr>
                        <a:t>1994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186.903</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72.4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425.385</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95.1</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114.019</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98.9</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130.027</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85</a:t>
                      </a:r>
                      <a:endParaRPr lang="en-US" sz="1100">
                        <a:effectLst/>
                        <a:latin typeface="Times New Roman"/>
                        <a:ea typeface="Times New Roman"/>
                      </a:endParaRPr>
                    </a:p>
                  </a:txBody>
                  <a:tcPr marL="60146" marR="60146" marT="0" marB="0"/>
                </a:tc>
              </a:tr>
              <a:tr h="445524">
                <a:tc>
                  <a:txBody>
                    <a:bodyPr/>
                    <a:lstStyle/>
                    <a:p>
                      <a:pPr marL="0" marR="0" algn="justLow" rtl="1">
                        <a:lnSpc>
                          <a:spcPts val="2000"/>
                        </a:lnSpc>
                        <a:spcBef>
                          <a:spcPts val="0"/>
                        </a:spcBef>
                        <a:spcAft>
                          <a:spcPts val="0"/>
                        </a:spcAft>
                      </a:pPr>
                      <a:r>
                        <a:rPr lang="ar-SA" sz="900">
                          <a:effectLst/>
                        </a:rPr>
                        <a:t>1995</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187.543</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74.8</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415.334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93</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122.840</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94.5</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170.131</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83.3</a:t>
                      </a:r>
                      <a:endParaRPr lang="en-US" sz="1100">
                        <a:effectLst/>
                        <a:latin typeface="Times New Roman"/>
                        <a:ea typeface="Times New Roman"/>
                      </a:endParaRPr>
                    </a:p>
                  </a:txBody>
                  <a:tcPr marL="60146" marR="60146" marT="0" marB="0"/>
                </a:tc>
              </a:tr>
              <a:tr h="445524">
                <a:tc>
                  <a:txBody>
                    <a:bodyPr/>
                    <a:lstStyle/>
                    <a:p>
                      <a:pPr marL="0" marR="0" algn="justLow" rtl="1">
                        <a:lnSpc>
                          <a:spcPts val="2000"/>
                        </a:lnSpc>
                        <a:spcBef>
                          <a:spcPts val="0"/>
                        </a:spcBef>
                        <a:spcAft>
                          <a:spcPts val="0"/>
                        </a:spcAft>
                      </a:pPr>
                      <a:r>
                        <a:rPr lang="ar-SA" sz="900">
                          <a:effectLst/>
                        </a:rPr>
                        <a:t>1996</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211.620</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en-US" sz="900">
                          <a:effectLst/>
                        </a:rPr>
                        <a:t>NA</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414.214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93.7</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127.784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93</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162.572</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85.1</a:t>
                      </a:r>
                      <a:endParaRPr lang="en-US" sz="1100">
                        <a:effectLst/>
                        <a:latin typeface="Times New Roman"/>
                        <a:ea typeface="Times New Roman"/>
                      </a:endParaRPr>
                    </a:p>
                  </a:txBody>
                  <a:tcPr marL="60146" marR="60146" marT="0" marB="0"/>
                </a:tc>
              </a:tr>
              <a:tr h="445524">
                <a:tc>
                  <a:txBody>
                    <a:bodyPr/>
                    <a:lstStyle/>
                    <a:p>
                      <a:pPr marL="0" marR="0" algn="justLow" rtl="1">
                        <a:lnSpc>
                          <a:spcPts val="2000"/>
                        </a:lnSpc>
                        <a:spcBef>
                          <a:spcPts val="0"/>
                        </a:spcBef>
                        <a:spcAft>
                          <a:spcPts val="0"/>
                        </a:spcAft>
                      </a:pPr>
                      <a:r>
                        <a:rPr lang="ar-SA" sz="900">
                          <a:effectLst/>
                        </a:rPr>
                        <a:t>1997</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dirty="0">
                          <a:effectLst/>
                        </a:rPr>
                        <a:t>230.760</a:t>
                      </a:r>
                      <a:endParaRPr lang="en-US" sz="1100" dirty="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en-US" sz="900">
                          <a:effectLst/>
                        </a:rPr>
                        <a:t>NA</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416.424</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92.8</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153.929</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96</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a:effectLst/>
                        </a:rPr>
                        <a:t>149.843</a:t>
                      </a:r>
                      <a:endParaRPr lang="en-US" sz="1100">
                        <a:effectLst/>
                        <a:latin typeface="Times New Roman"/>
                        <a:ea typeface="Times New Roman"/>
                      </a:endParaRPr>
                    </a:p>
                  </a:txBody>
                  <a:tcPr marL="60146" marR="60146" marT="0" marB="0"/>
                </a:tc>
                <a:tc>
                  <a:txBody>
                    <a:bodyPr/>
                    <a:lstStyle/>
                    <a:p>
                      <a:pPr marL="0" marR="0" algn="justLow" rtl="1">
                        <a:lnSpc>
                          <a:spcPts val="2000"/>
                        </a:lnSpc>
                        <a:spcBef>
                          <a:spcPts val="0"/>
                        </a:spcBef>
                        <a:spcAft>
                          <a:spcPts val="0"/>
                        </a:spcAft>
                      </a:pPr>
                      <a:r>
                        <a:rPr lang="ar-SA" sz="900" dirty="0">
                          <a:effectLst/>
                        </a:rPr>
                        <a:t>84.6</a:t>
                      </a:r>
                      <a:endParaRPr lang="en-US" sz="1100" dirty="0">
                        <a:effectLst/>
                        <a:latin typeface="Times New Roman"/>
                        <a:ea typeface="Times New Roman"/>
                      </a:endParaRPr>
                    </a:p>
                  </a:txBody>
                  <a:tcPr marL="60146" marR="60146" marT="0" marB="0"/>
                </a:tc>
              </a:tr>
            </a:tbl>
          </a:graphicData>
        </a:graphic>
      </p:graphicFrame>
      <p:sp>
        <p:nvSpPr>
          <p:cNvPr id="4" name="عنصر نائب للتذييل 3"/>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7" name="عنصر نائب لرقم الشريحة 6"/>
          <p:cNvSpPr>
            <a:spLocks noGrp="1"/>
          </p:cNvSpPr>
          <p:nvPr>
            <p:ph type="sldNum" sz="quarter" idx="12"/>
          </p:nvPr>
        </p:nvSpPr>
        <p:spPr/>
        <p:txBody>
          <a:bodyPr/>
          <a:lstStyle/>
          <a:p>
            <a:pPr>
              <a:defRPr/>
            </a:pPr>
            <a:fld id="{E35BF0D3-6251-417E-B5CC-7C425E2FD6A1}" type="slidenum">
              <a:rPr lang="en-US" smtClean="0"/>
              <a:pPr>
                <a:defRPr/>
              </a:pPr>
              <a:t>28</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03225" y="765175"/>
            <a:ext cx="8358188" cy="2862263"/>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000" b="1" dirty="0">
                <a:solidFill>
                  <a:srgbClr val="C00000"/>
                </a:solidFill>
                <a:latin typeface="Monotype Koufi" pitchFamily="2" charset="-78"/>
                <a:ea typeface="Monotype Koufi" pitchFamily="2" charset="-78"/>
                <a:cs typeface="Monotype Koufi" pitchFamily="2" charset="-78"/>
              </a:rPr>
              <a:t>اسباب تفضيل العمالة الاسيوية على العمالة العربية في دول مجلس التعاون الخليجي </a:t>
            </a:r>
            <a:r>
              <a:rPr lang="ar-SA" sz="2000" b="1" dirty="0" smtClean="0">
                <a:solidFill>
                  <a:srgbClr val="C00000"/>
                </a:solidFill>
                <a:latin typeface="Monotype Koufi" pitchFamily="2" charset="-78"/>
                <a:ea typeface="Monotype Koufi" pitchFamily="2" charset="-78"/>
                <a:cs typeface="Monotype Koufi" pitchFamily="2" charset="-78"/>
              </a:rPr>
              <a:t>:</a:t>
            </a:r>
          </a:p>
          <a:p>
            <a:pPr algn="just" rtl="1">
              <a:lnSpc>
                <a:spcPct val="150000"/>
              </a:lnSpc>
              <a:defRPr/>
            </a:pPr>
            <a:endParaRPr lang="en-US" sz="2000" dirty="0">
              <a:solidFill>
                <a:srgbClr val="C00000"/>
              </a:solidFill>
              <a:ea typeface="Monotype Koufi" pitchFamily="2" charset="-78"/>
              <a:cs typeface="Monotype Koufi" pitchFamily="2" charset="-78"/>
            </a:endParaRPr>
          </a:p>
          <a:p>
            <a:pPr marL="403225" indent="-344488" algn="just" rtl="1">
              <a:lnSpc>
                <a:spcPct val="150000"/>
              </a:lnSpc>
              <a:defRPr/>
            </a:pPr>
            <a:r>
              <a:rPr lang="ar-SA" sz="2000" dirty="0"/>
              <a:t>1</a:t>
            </a:r>
            <a:r>
              <a:rPr lang="ar-SA" sz="2000" b="1" dirty="0"/>
              <a:t>- </a:t>
            </a:r>
            <a:r>
              <a:rPr lang="ar-SA" sz="2000" dirty="0"/>
              <a:t>تدني </a:t>
            </a:r>
            <a:r>
              <a:rPr lang="ar-SA" sz="2000" dirty="0" smtClean="0"/>
              <a:t>مستوى </a:t>
            </a:r>
            <a:r>
              <a:rPr lang="ar-SA" sz="2000" dirty="0" err="1" smtClean="0"/>
              <a:t>ا</a:t>
            </a:r>
            <a:r>
              <a:rPr lang="ar-SA" sz="2000" dirty="0" smtClean="0"/>
              <a:t> جر </a:t>
            </a:r>
            <a:r>
              <a:rPr lang="ar-SA" sz="2000" dirty="0"/>
              <a:t>العامل الاسيوي, كذلك كون العامل الاسيوي اكثر طاعة وربما اكثر مهارة في الاعمال الفنية واكثر تحملا لظروف العمل وتقبلا </a:t>
            </a:r>
            <a:r>
              <a:rPr lang="ar-SA" sz="2000" dirty="0" smtClean="0"/>
              <a:t>لأداء </a:t>
            </a:r>
            <a:r>
              <a:rPr lang="ar-SA" sz="2000" dirty="0"/>
              <a:t>الاعمال الخدمية المتنوعة.</a:t>
            </a:r>
            <a:endParaRPr lang="en-US" sz="2000" dirty="0"/>
          </a:p>
          <a:p>
            <a:pPr marL="403225" indent="-344488" algn="just" rtl="1">
              <a:lnSpc>
                <a:spcPct val="150000"/>
              </a:lnSpc>
              <a:defRPr/>
            </a:pPr>
            <a:r>
              <a:rPr lang="ar-SA" sz="2000" dirty="0"/>
              <a:t>2- اسباب تنظيمية جعلت استقدام العمال الاسيويين اسهل واسرع في مختلف المهن المنزلية </a:t>
            </a:r>
            <a:r>
              <a:rPr lang="ar-SA" sz="2000" dirty="0" smtClean="0"/>
              <a:t>والشخصية.</a:t>
            </a:r>
            <a:endParaRPr lang="en-US" sz="20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CDD263A-957D-44F8-A2B6-3D13AF9D96AB}" type="slidenum">
              <a:rPr lang="en-US" smtClean="0"/>
              <a:pPr>
                <a:defRPr/>
              </a:pPr>
              <a:t>29</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
        <p:nvSpPr>
          <p:cNvPr id="8" name="مربع نص 7"/>
          <p:cNvSpPr txBox="1"/>
          <p:nvPr/>
        </p:nvSpPr>
        <p:spPr>
          <a:xfrm>
            <a:off x="403225" y="2190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Box 2"/>
          <p:cNvSpPr txBox="1">
            <a:spLocks noChangeArrowheads="1"/>
          </p:cNvSpPr>
          <p:nvPr/>
        </p:nvSpPr>
        <p:spPr bwMode="auto">
          <a:xfrm>
            <a:off x="282575" y="765175"/>
            <a:ext cx="8358188" cy="5170488"/>
          </a:xfrm>
          <a:prstGeom prst="rect">
            <a:avLst/>
          </a:prstGeom>
          <a:noFill/>
          <a:ln w="9525">
            <a:noFill/>
            <a:miter lim="800000"/>
            <a:headEnd/>
            <a:tailEnd/>
          </a:ln>
        </p:spPr>
        <p:txBody>
          <a:bodyPr>
            <a:spAutoFit/>
          </a:bodyPr>
          <a:lstStyle/>
          <a:p>
            <a:pPr algn="ctr" rtl="1" eaLnBrk="0" hangingPunct="0">
              <a:lnSpc>
                <a:spcPct val="150000"/>
              </a:lnSpc>
            </a:pPr>
            <a:r>
              <a:rPr lang="ar-IQ" sz="2800">
                <a:solidFill>
                  <a:srgbClr val="FF0000"/>
                </a:solidFill>
                <a:latin typeface="Monotype Koufi"/>
                <a:ea typeface="Monotype Koufi"/>
                <a:cs typeface="Monotype Koufi"/>
              </a:rPr>
              <a:t>الاتفاقات الدولية المتعلقة بالموارد البشرية</a:t>
            </a:r>
            <a:endParaRPr lang="en-US" sz="2800">
              <a:solidFill>
                <a:srgbClr val="FF0000"/>
              </a:solidFill>
              <a:ea typeface="Monotype Koufi"/>
              <a:cs typeface="Monotype Koufi"/>
            </a:endParaRPr>
          </a:p>
          <a:p>
            <a:pPr algn="just" rtl="1" eaLnBrk="0" hangingPunct="0">
              <a:lnSpc>
                <a:spcPct val="150000"/>
              </a:lnSpc>
            </a:pPr>
            <a:r>
              <a:rPr lang="ar-SA" sz="2400" b="1">
                <a:solidFill>
                  <a:srgbClr val="C00000"/>
                </a:solidFill>
              </a:rPr>
              <a:t>المقدمة</a:t>
            </a:r>
            <a:r>
              <a:rPr lang="ar-EG" sz="2400" b="1">
                <a:solidFill>
                  <a:srgbClr val="C00000"/>
                </a:solidFill>
              </a:rPr>
              <a:t>:</a:t>
            </a:r>
            <a:endParaRPr lang="en-US" sz="2400" b="1">
              <a:solidFill>
                <a:srgbClr val="C00000"/>
              </a:solidFill>
            </a:endParaRPr>
          </a:p>
          <a:p>
            <a:pPr algn="just" rtl="1" eaLnBrk="0" hangingPunct="0">
              <a:lnSpc>
                <a:spcPct val="150000"/>
              </a:lnSpc>
            </a:pPr>
            <a:r>
              <a:rPr lang="ar-EG" sz="2400" b="1">
                <a:solidFill>
                  <a:srgbClr val="0066CC"/>
                </a:solidFill>
              </a:rPr>
              <a:t>هناك العديد من الاتفاقات الدولية المتعلقة بالموارد البشرية ومنها :</a:t>
            </a:r>
            <a:endParaRPr lang="en-US" sz="2400">
              <a:solidFill>
                <a:srgbClr val="0066CC"/>
              </a:solidFill>
            </a:endParaRPr>
          </a:p>
          <a:p>
            <a:pPr algn="just" rtl="1" eaLnBrk="0" hangingPunct="0">
              <a:lnSpc>
                <a:spcPct val="150000"/>
              </a:lnSpc>
            </a:pPr>
            <a:r>
              <a:rPr lang="ar-IQ" sz="2400"/>
              <a:t>* الشرعية الدولية لحقوق الانسان  </a:t>
            </a:r>
            <a:endParaRPr lang="en-US" sz="2400"/>
          </a:p>
          <a:p>
            <a:pPr algn="just" rtl="1" eaLnBrk="0" hangingPunct="0">
              <a:lnSpc>
                <a:spcPct val="150000"/>
              </a:lnSpc>
            </a:pPr>
            <a:r>
              <a:rPr lang="ar-IQ" sz="2400"/>
              <a:t>* الاعلان العالمي لحقوق الانسان</a:t>
            </a:r>
            <a:r>
              <a:rPr lang="en-US" sz="2400"/>
              <a:t>  </a:t>
            </a:r>
            <a:r>
              <a:rPr lang="ar-IQ" sz="2400"/>
              <a:t> </a:t>
            </a:r>
            <a:endParaRPr lang="en-US" sz="2400"/>
          </a:p>
          <a:p>
            <a:pPr algn="just" rtl="1" eaLnBrk="0" hangingPunct="0">
              <a:lnSpc>
                <a:spcPct val="150000"/>
              </a:lnSpc>
            </a:pPr>
            <a:r>
              <a:rPr lang="ar-IQ" sz="2400"/>
              <a:t>* العهد الدولي الخاص بالحقوق الاقتصادية والاجتماعية الثقافية  </a:t>
            </a:r>
            <a:endParaRPr lang="en-US" sz="2400"/>
          </a:p>
          <a:p>
            <a:pPr algn="just" rtl="1" eaLnBrk="0" hangingPunct="0">
              <a:lnSpc>
                <a:spcPct val="150000"/>
              </a:lnSpc>
            </a:pPr>
            <a:r>
              <a:rPr lang="ar-IQ" sz="2400"/>
              <a:t>* العهد الدولي الخاص بالحقوق المدنية والسياسية  </a:t>
            </a:r>
            <a:endParaRPr lang="en-US" sz="2400"/>
          </a:p>
          <a:p>
            <a:pPr algn="just" rtl="1" eaLnBrk="0" hangingPunct="0">
              <a:lnSpc>
                <a:spcPct val="150000"/>
              </a:lnSpc>
            </a:pPr>
            <a:r>
              <a:rPr lang="ar-IQ" sz="2400"/>
              <a:t>* البروتوكول الاختياري الأول الملحق بالعهد الدولي للحقوق المدنية  </a:t>
            </a:r>
            <a:endParaRPr lang="en-US" sz="2400"/>
          </a:p>
          <a:p>
            <a:pPr algn="just" rtl="1" eaLnBrk="0" hangingPunct="0">
              <a:lnSpc>
                <a:spcPct val="150000"/>
              </a:lnSpc>
            </a:pPr>
            <a:r>
              <a:rPr lang="ar-IQ" sz="2400"/>
              <a:t>* البروتوكول الاختياري الثاني الملحق بالعهد الدولي للحقوق المدنية  </a:t>
            </a:r>
            <a:endParaRPr lang="en-US" sz="24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79120AC-19D6-4BF0-A058-94E9453202BF}" type="slidenum">
              <a:rPr lang="en-US" smtClean="0"/>
              <a:pPr>
                <a:defRPr/>
              </a:pPr>
              <a:t>3</a:t>
            </a:fld>
            <a:endParaRPr lang="en-US"/>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03225" y="600075"/>
            <a:ext cx="8358188" cy="3046413"/>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000" b="1" dirty="0" smtClean="0">
                <a:solidFill>
                  <a:schemeClr val="tx2">
                    <a:lumMod val="40000"/>
                    <a:lumOff val="60000"/>
                  </a:schemeClr>
                </a:solidFill>
                <a:latin typeface="Monotype Koufi" pitchFamily="2" charset="-78"/>
                <a:ea typeface="Monotype Koufi" pitchFamily="2" charset="-78"/>
                <a:cs typeface="Monotype Koufi" pitchFamily="2" charset="-78"/>
              </a:rPr>
              <a:t>يتبع - اسباب </a:t>
            </a:r>
            <a:r>
              <a:rPr lang="ar-SA" sz="2000" b="1" dirty="0">
                <a:solidFill>
                  <a:schemeClr val="tx2">
                    <a:lumMod val="40000"/>
                    <a:lumOff val="60000"/>
                  </a:schemeClr>
                </a:solidFill>
                <a:latin typeface="Monotype Koufi" pitchFamily="2" charset="-78"/>
                <a:ea typeface="Monotype Koufi" pitchFamily="2" charset="-78"/>
                <a:cs typeface="Monotype Koufi" pitchFamily="2" charset="-78"/>
              </a:rPr>
              <a:t>تفضيل العمالة الاسيوية على العمالة العربية في دول مجلس التعاون الخليجي :</a:t>
            </a:r>
            <a:endParaRPr lang="en-US" sz="2000" dirty="0">
              <a:solidFill>
                <a:schemeClr val="tx2">
                  <a:lumMod val="40000"/>
                  <a:lumOff val="60000"/>
                </a:schemeClr>
              </a:solidFill>
              <a:ea typeface="Monotype Koufi" pitchFamily="2" charset="-78"/>
              <a:cs typeface="Monotype Koufi" pitchFamily="2" charset="-78"/>
            </a:endParaRPr>
          </a:p>
          <a:p>
            <a:pPr algn="just" rtl="1">
              <a:lnSpc>
                <a:spcPct val="150000"/>
              </a:lnSpc>
              <a:defRPr/>
            </a:pPr>
            <a:endParaRPr lang="ar-SA" sz="2000" dirty="0" smtClean="0"/>
          </a:p>
          <a:p>
            <a:pPr marL="344488" indent="-344488" algn="just" rtl="1">
              <a:lnSpc>
                <a:spcPct val="150000"/>
              </a:lnSpc>
              <a:defRPr/>
            </a:pPr>
            <a:r>
              <a:rPr lang="ar-SA" sz="2200" dirty="0" smtClean="0"/>
              <a:t>3- </a:t>
            </a:r>
            <a:r>
              <a:rPr lang="ar-SA" sz="2200" dirty="0"/>
              <a:t>قرب بعض الدول الآسيوية من دول مجلس التعاون الخليجي </a:t>
            </a:r>
            <a:r>
              <a:rPr lang="ar-SA" sz="2200" dirty="0" smtClean="0"/>
              <a:t>.</a:t>
            </a:r>
            <a:endParaRPr lang="en-US" sz="2200" dirty="0"/>
          </a:p>
          <a:p>
            <a:pPr marL="344488" indent="-344488" algn="just" rtl="1">
              <a:lnSpc>
                <a:spcPct val="150000"/>
              </a:lnSpc>
              <a:defRPr/>
            </a:pPr>
            <a:r>
              <a:rPr lang="ar-SA" sz="2200" dirty="0"/>
              <a:t>4- الطبيعة الدولية </a:t>
            </a:r>
            <a:r>
              <a:rPr lang="ar-SA" sz="2200" dirty="0" smtClean="0"/>
              <a:t>لإدارة </a:t>
            </a:r>
            <a:r>
              <a:rPr lang="ar-SA" sz="2200" dirty="0"/>
              <a:t>العديد من وحدات الاعمال في بلدان الخليج حيث ينتشر استخدام الادارة الدولية في المؤسسات الفندقية التي هي امتداد الفنادق العالمية وفي المؤسسات الصناعية المملوكة للدولة او المملوكة ملكية </a:t>
            </a:r>
            <a:r>
              <a:rPr lang="ar-SA" sz="2200" dirty="0" smtClean="0"/>
              <a:t>مشتركة.</a:t>
            </a:r>
            <a:endParaRPr lang="en-US" sz="22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dirty="0"/>
          </a:p>
        </p:txBody>
      </p:sp>
      <p:sp>
        <p:nvSpPr>
          <p:cNvPr id="2" name="عنصر نائب للتذييل 1"/>
          <p:cNvSpPr>
            <a:spLocks noGrp="1"/>
          </p:cNvSpPr>
          <p:nvPr>
            <p:ph type="ftr" sz="quarter" idx="11"/>
          </p:nvPr>
        </p:nvSpPr>
        <p:spPr/>
        <p:txBody>
          <a:bodyPr/>
          <a:lstStyle/>
          <a:p>
            <a:pPr>
              <a:defRPr/>
            </a:pPr>
            <a:r>
              <a:rPr lang="ar-SA" dirty="0"/>
              <a:t>قضايا عالمية معاصرة في الموارد البشرية </a:t>
            </a:r>
            <a:endParaRPr lang="en-US" dirty="0"/>
          </a:p>
        </p:txBody>
      </p:sp>
      <p:sp>
        <p:nvSpPr>
          <p:cNvPr id="3" name="عنصر نائب لرقم الشريحة 2"/>
          <p:cNvSpPr>
            <a:spLocks noGrp="1"/>
          </p:cNvSpPr>
          <p:nvPr>
            <p:ph type="sldNum" sz="quarter" idx="12"/>
          </p:nvPr>
        </p:nvSpPr>
        <p:spPr/>
        <p:txBody>
          <a:bodyPr/>
          <a:lstStyle/>
          <a:p>
            <a:pPr>
              <a:defRPr/>
            </a:pPr>
            <a:fld id="{E3CCD49E-8A3B-4813-8204-5EFC7041D929}" type="slidenum">
              <a:rPr lang="en-US" smtClean="0"/>
              <a:pPr>
                <a:defRPr/>
              </a:pPr>
              <a:t>30</a:t>
            </a:fld>
            <a:endParaRPr 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extBox 2"/>
          <p:cNvSpPr txBox="1">
            <a:spLocks noChangeArrowheads="1"/>
          </p:cNvSpPr>
          <p:nvPr/>
        </p:nvSpPr>
        <p:spPr bwMode="auto">
          <a:xfrm>
            <a:off x="392113" y="1058863"/>
            <a:ext cx="8359775" cy="3300412"/>
          </a:xfrm>
          <a:prstGeom prst="rect">
            <a:avLst/>
          </a:prstGeom>
          <a:noFill/>
          <a:ln w="9525">
            <a:noFill/>
            <a:miter lim="800000"/>
            <a:headEnd/>
            <a:tailEnd/>
          </a:ln>
        </p:spPr>
        <p:txBody>
          <a:bodyPr>
            <a:spAutoFit/>
          </a:bodyPr>
          <a:lstStyle/>
          <a:p>
            <a:pPr algn="just" rtl="1" eaLnBrk="0" hangingPunct="0">
              <a:lnSpc>
                <a:spcPct val="150000"/>
              </a:lnSpc>
            </a:pPr>
            <a:r>
              <a:rPr lang="ar-SA" sz="1900" b="1">
                <a:solidFill>
                  <a:srgbClr val="0000FF"/>
                </a:solidFill>
              </a:rPr>
              <a:t>1- آثارها بالنسبة للثقافة القومية..</a:t>
            </a:r>
            <a:endParaRPr lang="en-US" sz="1900" b="1">
              <a:solidFill>
                <a:srgbClr val="0000FF"/>
              </a:solidFill>
            </a:endParaRPr>
          </a:p>
          <a:p>
            <a:pPr algn="just" rtl="1" eaLnBrk="0" hangingPunct="0">
              <a:lnSpc>
                <a:spcPct val="150000"/>
              </a:lnSpc>
            </a:pPr>
            <a:r>
              <a:rPr lang="ar-SA" sz="1900"/>
              <a:t>    </a:t>
            </a:r>
            <a:r>
              <a:rPr lang="ar-SA" sz="2400"/>
              <a:t>تختلف الثقافة السائدة بين العمالة الآسيوية الوافدة اختلافا كبيرا عن الثقافة السائدة في المجتمعات العربية المستقبلة للعمالة. فهناك اختلاف العادات والتقاليد واللغة والدين باستثناء بعض الدول الآسيوية الاسلامية واحتمالات تأثير العمالة الآسيوية الوافدة بأعداد كبيرة ومكوثها في اماكن محدودة سكانيا على السكان الاصليين وتأثرهم بما تحمله هذه العمالة الوافدة من قيم وثقافات</a:t>
            </a:r>
            <a:r>
              <a:rPr lang="ar-SA" sz="1900"/>
              <a:t>.</a:t>
            </a:r>
            <a:endParaRPr lang="en-US" sz="19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dirty="0"/>
          </a:p>
        </p:txBody>
      </p:sp>
      <p:sp>
        <p:nvSpPr>
          <p:cNvPr id="112644" name="مستطيل 7"/>
          <p:cNvSpPr>
            <a:spLocks noChangeArrowheads="1"/>
          </p:cNvSpPr>
          <p:nvPr/>
        </p:nvSpPr>
        <p:spPr bwMode="auto">
          <a:xfrm>
            <a:off x="1701800" y="474663"/>
            <a:ext cx="5740400" cy="600075"/>
          </a:xfrm>
          <a:prstGeom prst="rect">
            <a:avLst/>
          </a:prstGeom>
          <a:noFill/>
          <a:ln w="9525">
            <a:noFill/>
            <a:miter lim="800000"/>
            <a:headEnd/>
            <a:tailEnd/>
          </a:ln>
        </p:spPr>
        <p:txBody>
          <a:bodyPr wrap="none">
            <a:spAutoFit/>
          </a:bodyPr>
          <a:lstStyle/>
          <a:p>
            <a:pPr algn="just" rtl="1">
              <a:lnSpc>
                <a:spcPct val="150000"/>
              </a:lnSpc>
            </a:pPr>
            <a:r>
              <a:rPr lang="ar-SA" sz="2400">
                <a:solidFill>
                  <a:srgbClr val="FF0000"/>
                </a:solidFill>
                <a:latin typeface="Monotype Koufi"/>
                <a:ea typeface="Monotype Koufi"/>
                <a:cs typeface="Monotype Koufi"/>
              </a:rPr>
              <a:t>الآثار السلبية للعمالة الاسيوية على البلدان العربية</a:t>
            </a:r>
            <a:endParaRPr lang="en-US" sz="2400">
              <a:solidFill>
                <a:srgbClr val="FF0000"/>
              </a:solidFill>
              <a:ea typeface="Monotype Koufi"/>
              <a:cs typeface="Monotype Koufi"/>
            </a:endParaRPr>
          </a:p>
        </p:txBody>
      </p:sp>
      <p:sp>
        <p:nvSpPr>
          <p:cNvPr id="2" name="عنصر نائب للتذييل 1"/>
          <p:cNvSpPr>
            <a:spLocks noGrp="1"/>
          </p:cNvSpPr>
          <p:nvPr>
            <p:ph type="ftr" sz="quarter" idx="11"/>
          </p:nvPr>
        </p:nvSpPr>
        <p:spPr/>
        <p:txBody>
          <a:bodyPr/>
          <a:lstStyle/>
          <a:p>
            <a:pPr>
              <a:defRPr/>
            </a:pPr>
            <a:r>
              <a:rPr lang="ar-SA" dirty="0"/>
              <a:t>قضايا عالمية معاصرة في الموارد البشرية </a:t>
            </a:r>
            <a:endParaRPr lang="en-US" dirty="0"/>
          </a:p>
        </p:txBody>
      </p:sp>
      <p:sp>
        <p:nvSpPr>
          <p:cNvPr id="3" name="عنصر نائب لرقم الشريحة 2"/>
          <p:cNvSpPr>
            <a:spLocks noGrp="1"/>
          </p:cNvSpPr>
          <p:nvPr>
            <p:ph type="sldNum" sz="quarter" idx="12"/>
          </p:nvPr>
        </p:nvSpPr>
        <p:spPr/>
        <p:txBody>
          <a:bodyPr/>
          <a:lstStyle/>
          <a:p>
            <a:pPr>
              <a:defRPr/>
            </a:pPr>
            <a:fld id="{D47C57D8-A95F-49F6-B7FB-2CF7F04C3C66}" type="slidenum">
              <a:rPr lang="en-US" smtClean="0"/>
              <a:pPr>
                <a:defRPr/>
              </a:pPr>
              <a:t>31</a:t>
            </a:fld>
            <a:endParaRPr lang="en-US" dirty="0"/>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extBox 2"/>
          <p:cNvSpPr txBox="1">
            <a:spLocks noChangeArrowheads="1"/>
          </p:cNvSpPr>
          <p:nvPr/>
        </p:nvSpPr>
        <p:spPr bwMode="auto">
          <a:xfrm>
            <a:off x="393700" y="1557338"/>
            <a:ext cx="8358188" cy="4246562"/>
          </a:xfrm>
          <a:prstGeom prst="rect">
            <a:avLst/>
          </a:prstGeom>
          <a:noFill/>
          <a:ln w="9525">
            <a:noFill/>
            <a:miter lim="800000"/>
            <a:headEnd/>
            <a:tailEnd/>
          </a:ln>
        </p:spPr>
        <p:txBody>
          <a:bodyPr>
            <a:spAutoFit/>
          </a:bodyPr>
          <a:lstStyle/>
          <a:p>
            <a:pPr algn="just" rtl="1" eaLnBrk="0" hangingPunct="0">
              <a:lnSpc>
                <a:spcPct val="150000"/>
              </a:lnSpc>
            </a:pPr>
            <a:r>
              <a:rPr lang="ar-SA" sz="2000" b="1">
                <a:solidFill>
                  <a:srgbClr val="0000FF"/>
                </a:solidFill>
              </a:rPr>
              <a:t>2- آثارها بالنسبة للأمن القومي والسياسي العربي ..</a:t>
            </a:r>
            <a:endParaRPr lang="en-US" sz="2000" b="1">
              <a:solidFill>
                <a:srgbClr val="0000FF"/>
              </a:solidFill>
            </a:endParaRPr>
          </a:p>
          <a:p>
            <a:pPr algn="just" rtl="1" eaLnBrk="0" hangingPunct="0">
              <a:lnSpc>
                <a:spcPct val="150000"/>
              </a:lnSpc>
            </a:pPr>
            <a:r>
              <a:rPr lang="ar-SA" sz="2000"/>
              <a:t>    ان اهم المشاكل المستقبلية التي يمكن ان تنشأ هي تكوين مجتمعات متعددة القوميات في اقطار الخليج العربي الصغيرة, فان استقرار الجاليات الآسيوية الكبيرة الحجم يمكن ان يؤدي الى نشوء مثل هذه الظاهرة , وتاريخيا سبق الاشارة الى ان الجاليات الهندية قد كونت بالفعل مجتمعات مستقرة في شرق افريقيا وجنوب شرق آسيا وحتى في بريطانيا حيث كانت هذه الجاليات تعيش كأقليات في اطار سكاني اكبر من السكان المحليين, اما في اطار البلدان العربية والمجتمعات المدنية الصغيرة المنتشرة في منطقة الخليج فليس من المستبعد ان تصبح هذه الجاليات اكبر من السكان المحليين ومن المحتمل ان تطالب هذه القوميات بحقوق متساوية مع العناصر المحلية العربية, وان يطالبوا ايضا بالمشاركة في السلطة وتحقيق اصلاحات ديمقراطية تمنع اي تمييز ضدهم.</a:t>
            </a:r>
            <a:endParaRPr lang="en-US" sz="20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dirty="0"/>
          </a:p>
        </p:txBody>
      </p:sp>
      <p:sp>
        <p:nvSpPr>
          <p:cNvPr id="8" name="مستطيل 7"/>
          <p:cNvSpPr/>
          <p:nvPr/>
        </p:nvSpPr>
        <p:spPr>
          <a:xfrm>
            <a:off x="2162175" y="474663"/>
            <a:ext cx="4819650" cy="514350"/>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الآثار السلبية للعمالة الاسيوية على البلدان العربية</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dirty="0"/>
              <a:t>قضايا عالمية معاصرة في الموارد البشرية </a:t>
            </a:r>
            <a:endParaRPr lang="en-US" dirty="0"/>
          </a:p>
        </p:txBody>
      </p:sp>
      <p:sp>
        <p:nvSpPr>
          <p:cNvPr id="3" name="عنصر نائب لرقم الشريحة 2"/>
          <p:cNvSpPr>
            <a:spLocks noGrp="1"/>
          </p:cNvSpPr>
          <p:nvPr>
            <p:ph type="sldNum" sz="quarter" idx="12"/>
          </p:nvPr>
        </p:nvSpPr>
        <p:spPr/>
        <p:txBody>
          <a:bodyPr/>
          <a:lstStyle/>
          <a:p>
            <a:pPr>
              <a:defRPr/>
            </a:pPr>
            <a:fld id="{3BFDCECD-66FB-4767-AB50-21E4855B35FA}" type="slidenum">
              <a:rPr lang="en-US" smtClean="0"/>
              <a:pPr>
                <a:defRPr/>
              </a:pPr>
              <a:t>32</a:t>
            </a:fld>
            <a:endParaRPr lang="en-US" dirty="0"/>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extBox 2"/>
          <p:cNvSpPr txBox="1">
            <a:spLocks noChangeArrowheads="1"/>
          </p:cNvSpPr>
          <p:nvPr/>
        </p:nvSpPr>
        <p:spPr bwMode="auto">
          <a:xfrm>
            <a:off x="392113" y="1058863"/>
            <a:ext cx="8359775" cy="3324225"/>
          </a:xfrm>
          <a:prstGeom prst="rect">
            <a:avLst/>
          </a:prstGeom>
          <a:noFill/>
          <a:ln w="9525">
            <a:noFill/>
            <a:miter lim="800000"/>
            <a:headEnd/>
            <a:tailEnd/>
          </a:ln>
        </p:spPr>
        <p:txBody>
          <a:bodyPr>
            <a:spAutoFit/>
          </a:bodyPr>
          <a:lstStyle/>
          <a:p>
            <a:pPr algn="just" rtl="1" eaLnBrk="0" hangingPunct="0">
              <a:lnSpc>
                <a:spcPct val="150000"/>
              </a:lnSpc>
            </a:pPr>
            <a:r>
              <a:rPr lang="ar-SA" sz="2000" b="1">
                <a:solidFill>
                  <a:srgbClr val="0000FF"/>
                </a:solidFill>
              </a:rPr>
              <a:t>3- آثارها بالنسبة لانتشار الجريمة والانحرافات الفردية ..</a:t>
            </a:r>
            <a:endParaRPr lang="en-US" sz="2000" b="1">
              <a:solidFill>
                <a:srgbClr val="0000FF"/>
              </a:solidFill>
            </a:endParaRPr>
          </a:p>
          <a:p>
            <a:pPr algn="just" rtl="1" eaLnBrk="0" hangingPunct="0">
              <a:lnSpc>
                <a:spcPct val="150000"/>
              </a:lnSpc>
            </a:pPr>
            <a:r>
              <a:rPr lang="ar-SA" sz="2000"/>
              <a:t>    ان للهجرة الواسعة للآسيويين تأثيرا على الجريمة والسلوك الاجرامي في بلاد الاستقبال فينتشر هذا بين مواطني هذه البلدان لان الوافدين وخاصة الآسيويين يجلبون معهم انواع الجرائم والجنح لان الظروف التي يعيش فيها الآسيويون في بلدان الاستقبال تساعد في ايجاد ظروف مواتية لارتكاب الجريمة والسلوك الانحرافي من قبل المهاجر, لان عددا كبيرا من هؤلاء المهاجرين ذكورا ومتوسطي الاعمار من غير المتزوجين او المطلقين اتوا من مجتمعات متخلفة اقتصاديا وثقافيا واغلب المهاجرين هم من بين الناس الاكثر فقرا وأتوا من مناطق فقيرة ومتخلفة في مجتمعاتهم. </a:t>
            </a:r>
            <a:endParaRPr lang="en-US" sz="20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8" name="مستطيل 7"/>
          <p:cNvSpPr/>
          <p:nvPr/>
        </p:nvSpPr>
        <p:spPr>
          <a:xfrm>
            <a:off x="2162175" y="474663"/>
            <a:ext cx="4819650" cy="514350"/>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الآثار السلبية للعمالة الاسيوية على البلدان العربية</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FA7B8153-BBCD-4F76-930A-D6840F3C60C9}" type="slidenum">
              <a:rPr lang="en-US" smtClean="0"/>
              <a:pPr>
                <a:defRPr/>
              </a:pPr>
              <a:t>33</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extBox 2"/>
          <p:cNvSpPr txBox="1">
            <a:spLocks noChangeArrowheads="1"/>
          </p:cNvSpPr>
          <p:nvPr/>
        </p:nvSpPr>
        <p:spPr bwMode="auto">
          <a:xfrm>
            <a:off x="392113" y="1441450"/>
            <a:ext cx="8359775" cy="3902075"/>
          </a:xfrm>
          <a:prstGeom prst="rect">
            <a:avLst/>
          </a:prstGeom>
          <a:noFill/>
          <a:ln w="9525">
            <a:noFill/>
            <a:miter lim="800000"/>
            <a:headEnd/>
            <a:tailEnd/>
          </a:ln>
        </p:spPr>
        <p:txBody>
          <a:bodyPr>
            <a:spAutoFit/>
          </a:bodyPr>
          <a:lstStyle/>
          <a:p>
            <a:pPr algn="just" rtl="1" eaLnBrk="0" hangingPunct="0">
              <a:lnSpc>
                <a:spcPct val="150000"/>
              </a:lnSpc>
            </a:pPr>
            <a:r>
              <a:rPr lang="ar-SA" sz="2400" b="1">
                <a:solidFill>
                  <a:srgbClr val="0000FF"/>
                </a:solidFill>
              </a:rPr>
              <a:t>4- الاثر الاقتصادي المتمثل بالبطالة :</a:t>
            </a:r>
          </a:p>
          <a:p>
            <a:pPr algn="just" rtl="1" eaLnBrk="0" hangingPunct="0">
              <a:lnSpc>
                <a:spcPct val="150000"/>
              </a:lnSpc>
            </a:pPr>
            <a:r>
              <a:rPr lang="ar-SA" sz="2400"/>
              <a:t>ومن الآثار السلبية المهمة للعمالة الوافدة للدول العربية هو وذلك يعود لسبب تدني اجور العمالة الآسيوية الوافدة الذي ادى الى ازدياد عدد العاطلين عن العمل في الدول المستقبلة لهذه العمالة وذلك يعود الى تفضيل اصحاب الاعمال لهذه العمالة من جهة قلة الاجور المقدمة لهم ومن جهة اخرى اشغال هذه العمالة الوافدة في الاعمال التي لايرغب المواطن العربي القدوم اليها والعمل بها لنظرة هذا المواطن الى ان هذه الاعمال هي اعمال متدنية وينظر اليها من زاوية ( العيب ).</a:t>
            </a:r>
            <a:endParaRPr lang="en-US" sz="24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8" name="مستطيل 7"/>
          <p:cNvSpPr/>
          <p:nvPr/>
        </p:nvSpPr>
        <p:spPr>
          <a:xfrm>
            <a:off x="2162175" y="474663"/>
            <a:ext cx="4819650" cy="514350"/>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الآثار السلبية للعمالة الاسيوية على البلدان العربية</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1329DFB6-E35B-4A8C-A240-FE7929C06D61}" type="slidenum">
              <a:rPr lang="en-US" smtClean="0"/>
              <a:pPr>
                <a:defRPr/>
              </a:pPr>
              <a:t>34</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7</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250825" y="765175"/>
            <a:ext cx="8358188" cy="5632450"/>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IQ" sz="2400" dirty="0" err="1">
                <a:solidFill>
                  <a:schemeClr val="tx2">
                    <a:lumMod val="60000"/>
                    <a:lumOff val="40000"/>
                  </a:schemeClr>
                </a:solidFill>
                <a:latin typeface="Monotype Koufi" pitchFamily="2" charset="-78"/>
                <a:ea typeface="Monotype Koufi" pitchFamily="2" charset="-78"/>
                <a:cs typeface="Monotype Koufi" pitchFamily="2" charset="-78"/>
              </a:rPr>
              <a:t>الأتفاقات</a:t>
            </a:r>
            <a:r>
              <a:rPr lang="ar-IQ" sz="2400" dirty="0">
                <a:solidFill>
                  <a:schemeClr val="tx2">
                    <a:lumMod val="60000"/>
                    <a:lumOff val="40000"/>
                  </a:schemeClr>
                </a:solidFill>
                <a:latin typeface="Monotype Koufi" pitchFamily="2" charset="-78"/>
                <a:ea typeface="Monotype Koufi" pitchFamily="2" charset="-78"/>
                <a:cs typeface="Monotype Koufi" pitchFamily="2" charset="-78"/>
              </a:rPr>
              <a:t> الدولية المتعلقة بالموارد البشرية</a:t>
            </a:r>
            <a:endParaRPr lang="en-US" sz="2400" dirty="0">
              <a:solidFill>
                <a:schemeClr val="tx2">
                  <a:lumMod val="60000"/>
                  <a:lumOff val="40000"/>
                </a:schemeClr>
              </a:solidFill>
              <a:ea typeface="Monotype Koufi" pitchFamily="2" charset="-78"/>
              <a:cs typeface="Monotype Koufi" pitchFamily="2" charset="-78"/>
            </a:endParaRPr>
          </a:p>
          <a:p>
            <a:pPr marL="342900" indent="-342900" algn="just" rtl="1">
              <a:lnSpc>
                <a:spcPct val="150000"/>
              </a:lnSpc>
              <a:buFont typeface="Arial" pitchFamily="34" charset="0"/>
              <a:buChar char="•"/>
              <a:defRPr/>
            </a:pPr>
            <a:r>
              <a:rPr lang="ar-SA" sz="2400" dirty="0" smtClean="0"/>
              <a:t>حقوق المرأة</a:t>
            </a:r>
            <a:endParaRPr lang="en-US" sz="2400" dirty="0"/>
          </a:p>
          <a:p>
            <a:pPr marL="342900" indent="-342900" algn="just" rtl="1">
              <a:lnSpc>
                <a:spcPct val="150000"/>
              </a:lnSpc>
              <a:buFont typeface="Arial" pitchFamily="34" charset="0"/>
              <a:buChar char="•"/>
              <a:defRPr/>
            </a:pPr>
            <a:r>
              <a:rPr lang="ar-SA" sz="2400" dirty="0" smtClean="0"/>
              <a:t>حقوق الطفل </a:t>
            </a:r>
            <a:endParaRPr lang="en-US" sz="2400" dirty="0"/>
          </a:p>
          <a:p>
            <a:pPr marL="342900" indent="-342900" algn="just" rtl="1">
              <a:lnSpc>
                <a:spcPct val="150000"/>
              </a:lnSpc>
              <a:buFont typeface="Arial" pitchFamily="34" charset="0"/>
              <a:buChar char="•"/>
              <a:defRPr/>
            </a:pPr>
            <a:r>
              <a:rPr lang="ar-SA" sz="2400" dirty="0" smtClean="0"/>
              <a:t>حقوق الأحداث</a:t>
            </a:r>
            <a:endParaRPr lang="en-US" sz="2400" dirty="0"/>
          </a:p>
          <a:p>
            <a:pPr marL="342900" indent="-342900" algn="just" rtl="1">
              <a:lnSpc>
                <a:spcPct val="150000"/>
              </a:lnSpc>
              <a:buFont typeface="Arial" pitchFamily="34" charset="0"/>
              <a:buChar char="•"/>
              <a:defRPr/>
            </a:pPr>
            <a:r>
              <a:rPr lang="ar-SA" sz="2400" dirty="0" smtClean="0"/>
              <a:t>حقوق </a:t>
            </a:r>
            <a:r>
              <a:rPr lang="ar-SA" sz="2400" dirty="0"/>
              <a:t>الأشخاص الخاضعين </a:t>
            </a:r>
            <a:r>
              <a:rPr lang="ar-SA" sz="2400" dirty="0" smtClean="0"/>
              <a:t>للاحتجاز </a:t>
            </a:r>
            <a:r>
              <a:rPr lang="ar-SA" sz="2400" dirty="0"/>
              <a:t>أو السجن </a:t>
            </a:r>
            <a:endParaRPr lang="en-US" sz="2400" dirty="0"/>
          </a:p>
          <a:p>
            <a:pPr marL="342900" indent="-342900" algn="just" rtl="1">
              <a:lnSpc>
                <a:spcPct val="150000"/>
              </a:lnSpc>
              <a:buFont typeface="Arial" pitchFamily="34" charset="0"/>
              <a:buChar char="•"/>
              <a:defRPr/>
            </a:pPr>
            <a:r>
              <a:rPr lang="ar-SA" sz="2400" dirty="0" smtClean="0"/>
              <a:t>الحماية </a:t>
            </a:r>
            <a:r>
              <a:rPr lang="ar-SA" sz="2400" dirty="0"/>
              <a:t>من التعذيب وغيره من ضروب المعاملة </a:t>
            </a:r>
            <a:r>
              <a:rPr lang="ar-SA" sz="2400" dirty="0" smtClean="0"/>
              <a:t>القاسية</a:t>
            </a:r>
            <a:endParaRPr lang="en-US" sz="2400" dirty="0"/>
          </a:p>
          <a:p>
            <a:pPr marL="342900" indent="-342900" algn="just" rtl="1">
              <a:lnSpc>
                <a:spcPct val="150000"/>
              </a:lnSpc>
              <a:buFont typeface="Arial" pitchFamily="34" charset="0"/>
              <a:buChar char="•"/>
              <a:defRPr/>
            </a:pPr>
            <a:r>
              <a:rPr lang="ar-SA" sz="2400" dirty="0" smtClean="0"/>
              <a:t>حق </a:t>
            </a:r>
            <a:r>
              <a:rPr lang="ar-SA" sz="2400" dirty="0"/>
              <a:t>تقرير المصير </a:t>
            </a:r>
            <a:endParaRPr lang="en-US" sz="2400" dirty="0"/>
          </a:p>
          <a:p>
            <a:pPr marL="342900" indent="-342900" algn="just" rtl="1">
              <a:lnSpc>
                <a:spcPct val="150000"/>
              </a:lnSpc>
              <a:buFont typeface="Arial" pitchFamily="34" charset="0"/>
              <a:buChar char="•"/>
              <a:defRPr/>
            </a:pPr>
            <a:r>
              <a:rPr lang="ar-SA" sz="2400" dirty="0" smtClean="0"/>
              <a:t>الشعوب الأصلية</a:t>
            </a:r>
            <a:endParaRPr lang="en-US" sz="2400" dirty="0"/>
          </a:p>
          <a:p>
            <a:pPr marL="342900" indent="-342900" algn="just" rtl="1">
              <a:lnSpc>
                <a:spcPct val="150000"/>
              </a:lnSpc>
              <a:buFont typeface="Arial" pitchFamily="34" charset="0"/>
              <a:buChar char="•"/>
              <a:defRPr/>
            </a:pPr>
            <a:r>
              <a:rPr lang="ar-SA" sz="2400" dirty="0" smtClean="0"/>
              <a:t>منع </a:t>
            </a:r>
            <a:r>
              <a:rPr lang="ar-SA" sz="2400" dirty="0"/>
              <a:t>التميز وحماية </a:t>
            </a:r>
            <a:r>
              <a:rPr lang="ar-SA" sz="2400" dirty="0" smtClean="0"/>
              <a:t>الأقليات</a:t>
            </a:r>
            <a:endParaRPr lang="en-US" sz="2400" dirty="0"/>
          </a:p>
          <a:p>
            <a:pPr marL="342900" indent="-342900" algn="just" rtl="1">
              <a:lnSpc>
                <a:spcPct val="150000"/>
              </a:lnSpc>
              <a:buFont typeface="Arial" pitchFamily="34" charset="0"/>
              <a:buChar char="•"/>
              <a:defRPr/>
            </a:pPr>
            <a:r>
              <a:rPr lang="ar-SA" sz="2400" dirty="0" smtClean="0"/>
              <a:t>حقوق الأجانب</a:t>
            </a:r>
            <a:endParaRPr lang="en-US" sz="24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DECF7D88-9577-4358-8F78-E29DC4D78878}" type="slidenum">
              <a:rPr lang="en-US" smtClean="0"/>
              <a:pPr>
                <a:defRPr/>
              </a:pPr>
              <a:t>4</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6</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282575" y="765175"/>
            <a:ext cx="8358188" cy="5078413"/>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r" rtl="1">
              <a:lnSpc>
                <a:spcPct val="150000"/>
              </a:lnSpc>
              <a:defRPr/>
            </a:pPr>
            <a:r>
              <a:rPr lang="ar-IQ" sz="2400" dirty="0" smtClean="0">
                <a:solidFill>
                  <a:schemeClr val="tx2">
                    <a:lumMod val="60000"/>
                    <a:lumOff val="40000"/>
                  </a:schemeClr>
                </a:solidFill>
                <a:latin typeface="Monotype Koufi" pitchFamily="2" charset="-78"/>
                <a:ea typeface="Monotype Koufi" pitchFamily="2" charset="-78"/>
                <a:cs typeface="Monotype Koufi" pitchFamily="2" charset="-78"/>
              </a:rPr>
              <a:t>الاتفاقات </a:t>
            </a:r>
            <a:r>
              <a:rPr lang="ar-IQ" sz="2400" dirty="0">
                <a:solidFill>
                  <a:schemeClr val="tx2">
                    <a:lumMod val="60000"/>
                    <a:lumOff val="40000"/>
                  </a:schemeClr>
                </a:solidFill>
                <a:latin typeface="Monotype Koufi" pitchFamily="2" charset="-78"/>
                <a:ea typeface="Monotype Koufi" pitchFamily="2" charset="-78"/>
                <a:cs typeface="Monotype Koufi" pitchFamily="2" charset="-78"/>
              </a:rPr>
              <a:t>الدولية المتعلقة بالموارد البشرية</a:t>
            </a:r>
            <a:endParaRPr lang="en-US" sz="2400" dirty="0">
              <a:solidFill>
                <a:schemeClr val="tx2">
                  <a:lumMod val="60000"/>
                  <a:lumOff val="40000"/>
                </a:schemeClr>
              </a:solidFill>
              <a:ea typeface="Monotype Koufi" pitchFamily="2" charset="-78"/>
              <a:cs typeface="Monotype Koufi" pitchFamily="2" charset="-78"/>
            </a:endParaRPr>
          </a:p>
          <a:p>
            <a:pPr marL="342900" indent="-342900" algn="just" rtl="1">
              <a:lnSpc>
                <a:spcPct val="150000"/>
              </a:lnSpc>
              <a:buFont typeface="Arial" pitchFamily="34" charset="0"/>
              <a:buChar char="•"/>
              <a:defRPr/>
            </a:pPr>
            <a:r>
              <a:rPr lang="ar-SA" sz="2400" dirty="0" smtClean="0"/>
              <a:t>حقوق اللاجئين</a:t>
            </a:r>
            <a:endParaRPr lang="en-US" sz="2400" dirty="0"/>
          </a:p>
          <a:p>
            <a:pPr marL="342900" indent="-342900" algn="just" rtl="1">
              <a:lnSpc>
                <a:spcPct val="150000"/>
              </a:lnSpc>
              <a:buFont typeface="Arial" pitchFamily="34" charset="0"/>
              <a:buChar char="•"/>
              <a:defRPr/>
            </a:pPr>
            <a:r>
              <a:rPr lang="ar-SA" sz="2400" dirty="0" smtClean="0"/>
              <a:t>الرق </a:t>
            </a:r>
            <a:r>
              <a:rPr lang="ar-SA" sz="2400" dirty="0"/>
              <a:t>والعبودية والممارسات </a:t>
            </a:r>
            <a:r>
              <a:rPr lang="ar-SA" sz="2400" dirty="0" smtClean="0"/>
              <a:t>المشابهة   </a:t>
            </a:r>
            <a:endParaRPr lang="en-US" sz="2400" dirty="0"/>
          </a:p>
          <a:p>
            <a:pPr marL="342900" indent="-342900" algn="just" rtl="1">
              <a:lnSpc>
                <a:spcPct val="150000"/>
              </a:lnSpc>
              <a:buFont typeface="Arial" pitchFamily="34" charset="0"/>
              <a:buChar char="•"/>
              <a:defRPr/>
            </a:pPr>
            <a:r>
              <a:rPr lang="ar-SA" sz="2400" dirty="0" smtClean="0"/>
              <a:t>مؤتمرات </a:t>
            </a:r>
            <a:r>
              <a:rPr lang="ar-SA" sz="2400" dirty="0"/>
              <a:t>الأمم المتحدة لحقوق </a:t>
            </a:r>
            <a:r>
              <a:rPr lang="ar-SA" sz="2400" dirty="0" smtClean="0"/>
              <a:t>الانسان</a:t>
            </a:r>
            <a:endParaRPr lang="en-US" sz="2400" dirty="0"/>
          </a:p>
          <a:p>
            <a:pPr marL="342900" indent="-342900" algn="just" rtl="1">
              <a:lnSpc>
                <a:spcPct val="150000"/>
              </a:lnSpc>
              <a:buFont typeface="Arial" pitchFamily="34" charset="0"/>
              <a:buChar char="•"/>
              <a:defRPr/>
            </a:pPr>
            <a:r>
              <a:rPr lang="ar-SA" sz="2400" dirty="0" smtClean="0"/>
              <a:t>ميثاق </a:t>
            </a:r>
            <a:r>
              <a:rPr lang="ar-SA" sz="2400" dirty="0"/>
              <a:t>الأمم </a:t>
            </a:r>
            <a:r>
              <a:rPr lang="ar-SA" sz="2400" dirty="0" smtClean="0"/>
              <a:t>المتحدة</a:t>
            </a:r>
          </a:p>
          <a:p>
            <a:pPr marL="342900" indent="-342900" algn="just" rtl="1">
              <a:lnSpc>
                <a:spcPct val="150000"/>
              </a:lnSpc>
              <a:buFont typeface="Arial" pitchFamily="34" charset="0"/>
              <a:buChar char="•"/>
              <a:defRPr/>
            </a:pPr>
            <a:r>
              <a:rPr lang="ar-SA" sz="2400" dirty="0" smtClean="0"/>
              <a:t>الشرعية </a:t>
            </a:r>
            <a:r>
              <a:rPr lang="ar-SA" sz="2400" dirty="0"/>
              <a:t>الدولية لحقوق </a:t>
            </a:r>
            <a:r>
              <a:rPr lang="ar-SA" sz="2400" dirty="0" smtClean="0"/>
              <a:t>الانسان</a:t>
            </a:r>
          </a:p>
          <a:p>
            <a:pPr marL="342900" indent="-342900" algn="just" rtl="1">
              <a:lnSpc>
                <a:spcPct val="150000"/>
              </a:lnSpc>
              <a:buFont typeface="Arial" pitchFamily="34" charset="0"/>
              <a:buChar char="•"/>
              <a:defRPr/>
            </a:pPr>
            <a:r>
              <a:rPr lang="ar-SA" sz="2400" dirty="0" smtClean="0"/>
              <a:t>المعاهدات</a:t>
            </a:r>
          </a:p>
          <a:p>
            <a:pPr marL="342900" indent="-342900" algn="just" rtl="1">
              <a:lnSpc>
                <a:spcPct val="150000"/>
              </a:lnSpc>
              <a:buFont typeface="Arial" pitchFamily="34" charset="0"/>
              <a:buChar char="•"/>
              <a:defRPr/>
            </a:pPr>
            <a:r>
              <a:rPr lang="ar-SA" sz="2400" dirty="0"/>
              <a:t>البروتوكول ( الأول ) </a:t>
            </a:r>
            <a:r>
              <a:rPr lang="ar-SA" sz="2400" dirty="0" smtClean="0"/>
              <a:t> </a:t>
            </a:r>
            <a:endParaRPr lang="en-US" sz="2400" dirty="0"/>
          </a:p>
          <a:p>
            <a:pPr marL="342900" indent="-342900" algn="just" rtl="1">
              <a:lnSpc>
                <a:spcPct val="150000"/>
              </a:lnSpc>
              <a:buFont typeface="Arial" pitchFamily="34" charset="0"/>
              <a:buChar char="•"/>
              <a:defRPr/>
            </a:pPr>
            <a:r>
              <a:rPr lang="ar-SA" sz="2400" dirty="0" smtClean="0"/>
              <a:t>الإعلان </a:t>
            </a:r>
            <a:r>
              <a:rPr lang="ar-SA" sz="2400" dirty="0"/>
              <a:t>العالمي لحقوق </a:t>
            </a:r>
            <a:r>
              <a:rPr lang="ar-SA" sz="2400" dirty="0" smtClean="0"/>
              <a:t>الإنسان</a:t>
            </a:r>
            <a:endParaRPr lang="en-US" sz="24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1538D2A-E8AB-4029-AE87-5C538A54FD44}" type="slidenum">
              <a:rPr lang="en-US" smtClean="0"/>
              <a:pPr>
                <a:defRPr/>
              </a:pPr>
              <a:t>5</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6</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extBox 2"/>
          <p:cNvSpPr txBox="1">
            <a:spLocks noChangeArrowheads="1"/>
          </p:cNvSpPr>
          <p:nvPr/>
        </p:nvSpPr>
        <p:spPr bwMode="auto">
          <a:xfrm>
            <a:off x="260350" y="836613"/>
            <a:ext cx="8358188" cy="5354637"/>
          </a:xfrm>
          <a:prstGeom prst="rect">
            <a:avLst/>
          </a:prstGeom>
          <a:noFill/>
          <a:ln w="9525">
            <a:noFill/>
            <a:miter lim="800000"/>
            <a:headEnd/>
            <a:tailEnd/>
          </a:ln>
        </p:spPr>
        <p:txBody>
          <a:bodyPr>
            <a:spAutoFit/>
          </a:bodyPr>
          <a:lstStyle/>
          <a:p>
            <a:pPr algn="just" rtl="1" eaLnBrk="0" hangingPunct="0">
              <a:lnSpc>
                <a:spcPct val="150000"/>
              </a:lnSpc>
            </a:pPr>
            <a:r>
              <a:rPr lang="ar-SA" sz="1900" b="1">
                <a:solidFill>
                  <a:srgbClr val="C00000"/>
                </a:solidFill>
              </a:rPr>
              <a:t>حقوق المرأة </a:t>
            </a:r>
            <a:r>
              <a:rPr lang="ar-EG" sz="1900" b="1">
                <a:solidFill>
                  <a:srgbClr val="C00000"/>
                </a:solidFill>
              </a:rPr>
              <a:t>:</a:t>
            </a:r>
            <a:endParaRPr lang="en-US" sz="1900" b="1">
              <a:solidFill>
                <a:srgbClr val="C00000"/>
              </a:solidFill>
            </a:endParaRPr>
          </a:p>
          <a:p>
            <a:pPr algn="just" rtl="1" eaLnBrk="0" hangingPunct="0">
              <a:lnSpc>
                <a:spcPct val="150000"/>
              </a:lnSpc>
            </a:pPr>
            <a:r>
              <a:rPr lang="ar-IQ" sz="1900"/>
              <a:t>* اتفاقية القضاء على جميع أشكال التميز ضد المرأة </a:t>
            </a:r>
            <a:endParaRPr lang="en-US" sz="1900"/>
          </a:p>
          <a:p>
            <a:pPr algn="just" rtl="1" eaLnBrk="0" hangingPunct="0">
              <a:lnSpc>
                <a:spcPct val="150000"/>
              </a:lnSpc>
            </a:pPr>
            <a:r>
              <a:rPr lang="ar-IQ" sz="1900"/>
              <a:t>* البروتوكول الاختياري الملحق باتفاقية القضاء على-- التميز ضد المرأة </a:t>
            </a:r>
            <a:endParaRPr lang="en-US" sz="1900"/>
          </a:p>
          <a:p>
            <a:pPr algn="just" rtl="1" eaLnBrk="0" hangingPunct="0">
              <a:lnSpc>
                <a:spcPct val="150000"/>
              </a:lnSpc>
            </a:pPr>
            <a:r>
              <a:rPr lang="ar-IQ" sz="1900"/>
              <a:t>* اعلان القضاء على  التميز ضد المرأة </a:t>
            </a:r>
            <a:endParaRPr lang="en-US" sz="1900"/>
          </a:p>
          <a:p>
            <a:pPr algn="just" rtl="1" eaLnBrk="0" hangingPunct="0">
              <a:lnSpc>
                <a:spcPct val="150000"/>
              </a:lnSpc>
            </a:pPr>
            <a:r>
              <a:rPr lang="ar-IQ" sz="1900"/>
              <a:t>* اتفاقية بشأن الحقوق السياسية للمرأة .</a:t>
            </a:r>
            <a:endParaRPr lang="en-US" sz="1900"/>
          </a:p>
          <a:p>
            <a:pPr algn="just" rtl="1" eaLnBrk="0" hangingPunct="0">
              <a:lnSpc>
                <a:spcPct val="150000"/>
              </a:lnSpc>
            </a:pPr>
            <a:r>
              <a:rPr lang="ar-IQ" sz="1900"/>
              <a:t>*اعلان بشأن حماية النساء والاطفال في حالات الطوارئ والمنازعات المسلحة </a:t>
            </a:r>
            <a:endParaRPr lang="en-US" sz="1900"/>
          </a:p>
          <a:p>
            <a:pPr algn="just" rtl="1" eaLnBrk="0" hangingPunct="0">
              <a:lnSpc>
                <a:spcPct val="150000"/>
              </a:lnSpc>
            </a:pPr>
            <a:r>
              <a:rPr lang="ar-SA" sz="1900" b="1">
                <a:solidFill>
                  <a:srgbClr val="C00000"/>
                </a:solidFill>
              </a:rPr>
              <a:t>حقوق الطفل</a:t>
            </a:r>
            <a:r>
              <a:rPr lang="ar-EG" sz="1900" b="1">
                <a:solidFill>
                  <a:srgbClr val="C00000"/>
                </a:solidFill>
              </a:rPr>
              <a:t>:</a:t>
            </a:r>
            <a:r>
              <a:rPr lang="ar-SA" sz="1900" b="1">
                <a:solidFill>
                  <a:srgbClr val="C00000"/>
                </a:solidFill>
              </a:rPr>
              <a:t> </a:t>
            </a:r>
            <a:endParaRPr lang="en-US" sz="1900" b="1">
              <a:solidFill>
                <a:srgbClr val="C00000"/>
              </a:solidFill>
            </a:endParaRPr>
          </a:p>
          <a:p>
            <a:pPr algn="just" rtl="1" eaLnBrk="0" hangingPunct="0">
              <a:lnSpc>
                <a:spcPct val="150000"/>
              </a:lnSpc>
            </a:pPr>
            <a:r>
              <a:rPr lang="ar-IQ" sz="1900"/>
              <a:t>*  اعلان حقوق الطفل </a:t>
            </a:r>
            <a:endParaRPr lang="en-US" sz="1900"/>
          </a:p>
          <a:p>
            <a:pPr algn="just" rtl="1" eaLnBrk="0" hangingPunct="0">
              <a:lnSpc>
                <a:spcPct val="150000"/>
              </a:lnSpc>
            </a:pPr>
            <a:r>
              <a:rPr lang="ar-IQ" sz="1900"/>
              <a:t>*  اتفاقية حقوق الطفل </a:t>
            </a:r>
            <a:endParaRPr lang="en-US" sz="1900"/>
          </a:p>
          <a:p>
            <a:pPr algn="just" rtl="1" eaLnBrk="0" hangingPunct="0">
              <a:lnSpc>
                <a:spcPct val="150000"/>
              </a:lnSpc>
            </a:pPr>
            <a:r>
              <a:rPr lang="ar-IQ" sz="1900"/>
              <a:t>* البروتوكول الاختياري لاتفاقية حقوق الطفل --- المنازعات المسلحة .</a:t>
            </a:r>
            <a:endParaRPr lang="en-US" sz="1900"/>
          </a:p>
          <a:p>
            <a:pPr algn="just" rtl="1" eaLnBrk="0" hangingPunct="0">
              <a:lnSpc>
                <a:spcPct val="150000"/>
              </a:lnSpc>
            </a:pPr>
            <a:r>
              <a:rPr lang="ar-IQ" sz="1900"/>
              <a:t>* البروتوكول الاختياري لاتفاقية الطفل ------ وفي المواد الاباحية </a:t>
            </a:r>
            <a:endParaRPr lang="en-US" sz="1900"/>
          </a:p>
          <a:p>
            <a:pPr algn="just" rtl="1" eaLnBrk="0" hangingPunct="0">
              <a:lnSpc>
                <a:spcPct val="150000"/>
              </a:lnSpc>
            </a:pPr>
            <a:r>
              <a:rPr lang="ar-IQ" sz="1900"/>
              <a:t>* اعلان حقوق الطفل لعام 1924 ---- جنيف </a:t>
            </a:r>
            <a:endParaRPr lang="en-US" sz="19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139950" y="476250"/>
            <a:ext cx="4935538" cy="515938"/>
          </a:xfrm>
          <a:prstGeom prst="rect">
            <a:avLst/>
          </a:prstGeom>
        </p:spPr>
        <p:txBody>
          <a:bodyPr wrap="none">
            <a:spAutoFit/>
          </a:bodyPr>
          <a:lstStyle/>
          <a:p>
            <a:pPr algn="just" rtl="1">
              <a:lnSpc>
                <a:spcPct val="150000"/>
              </a:lnSpc>
              <a:defRPr/>
            </a:pPr>
            <a:r>
              <a:rPr lang="ar-SA" sz="2000" dirty="0">
                <a:solidFill>
                  <a:schemeClr val="bg1">
                    <a:lumMod val="50000"/>
                  </a:schemeClr>
                </a:solidFill>
                <a:latin typeface="Monotype Koufi" pitchFamily="2" charset="-78"/>
                <a:ea typeface="Monotype Koufi" pitchFamily="2" charset="-78"/>
                <a:cs typeface="Monotype Koufi" pitchFamily="2" charset="-78"/>
              </a:rPr>
              <a:t>يتبع - </a:t>
            </a:r>
            <a:r>
              <a:rPr lang="ar-IQ" sz="2000" dirty="0">
                <a:solidFill>
                  <a:schemeClr val="bg1">
                    <a:lumMod val="50000"/>
                  </a:schemeClr>
                </a:solidFill>
                <a:latin typeface="Monotype Koufi" pitchFamily="2" charset="-78"/>
                <a:ea typeface="Monotype Koufi" pitchFamily="2" charset="-78"/>
                <a:cs typeface="Monotype Koufi" pitchFamily="2" charset="-78"/>
              </a:rPr>
              <a:t>الاتفاقات الدولية المتعلقة بالموارد البشرية</a:t>
            </a:r>
            <a:endParaRPr lang="en-US" sz="2000" dirty="0">
              <a:solidFill>
                <a:schemeClr val="bg1">
                  <a:lumMod val="5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CB00DA90-6E90-4CAF-90A3-06553AE6BB57}" type="slidenum">
              <a:rPr lang="en-US" smtClean="0"/>
              <a:pPr>
                <a:defRPr/>
              </a:pPr>
              <a:t>6</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6</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Box 2"/>
          <p:cNvSpPr txBox="1">
            <a:spLocks noChangeArrowheads="1"/>
          </p:cNvSpPr>
          <p:nvPr/>
        </p:nvSpPr>
        <p:spPr bwMode="auto">
          <a:xfrm>
            <a:off x="282575" y="1001713"/>
            <a:ext cx="8358188" cy="5170487"/>
          </a:xfrm>
          <a:prstGeom prst="rect">
            <a:avLst/>
          </a:prstGeom>
          <a:noFill/>
          <a:ln w="9525">
            <a:noFill/>
            <a:miter lim="800000"/>
            <a:headEnd/>
            <a:tailEnd/>
          </a:ln>
        </p:spPr>
        <p:txBody>
          <a:bodyPr>
            <a:spAutoFit/>
          </a:bodyPr>
          <a:lstStyle/>
          <a:p>
            <a:pPr algn="just" rtl="1" eaLnBrk="0" hangingPunct="0">
              <a:lnSpc>
                <a:spcPct val="150000"/>
              </a:lnSpc>
            </a:pPr>
            <a:r>
              <a:rPr lang="ar-SA" sz="2200" b="1">
                <a:solidFill>
                  <a:srgbClr val="C00000"/>
                </a:solidFill>
              </a:rPr>
              <a:t>حقوق الأحداث  </a:t>
            </a:r>
            <a:r>
              <a:rPr lang="ar-EG" sz="2200" b="1">
                <a:solidFill>
                  <a:srgbClr val="C00000"/>
                </a:solidFill>
              </a:rPr>
              <a:t>:</a:t>
            </a:r>
            <a:endParaRPr lang="en-US" sz="2200" b="1">
              <a:solidFill>
                <a:srgbClr val="C00000"/>
              </a:solidFill>
            </a:endParaRPr>
          </a:p>
          <a:p>
            <a:pPr algn="just" rtl="1" eaLnBrk="0" hangingPunct="0">
              <a:lnSpc>
                <a:spcPct val="150000"/>
              </a:lnSpc>
            </a:pPr>
            <a:r>
              <a:rPr lang="ar-IQ" sz="2200"/>
              <a:t>*  قواعد الأمم المتحدة بشأن الأحداث المجردين من حريتهم </a:t>
            </a:r>
            <a:endParaRPr lang="en-US" sz="2200"/>
          </a:p>
          <a:p>
            <a:pPr algn="just" rtl="1" eaLnBrk="0" hangingPunct="0">
              <a:lnSpc>
                <a:spcPct val="150000"/>
              </a:lnSpc>
            </a:pPr>
            <a:r>
              <a:rPr lang="ar-SA" sz="2200" b="1">
                <a:solidFill>
                  <a:srgbClr val="C00000"/>
                </a:solidFill>
              </a:rPr>
              <a:t>حقوق المعوقين</a:t>
            </a:r>
            <a:r>
              <a:rPr lang="ar-EG" sz="2200" b="1">
                <a:solidFill>
                  <a:srgbClr val="C00000"/>
                </a:solidFill>
              </a:rPr>
              <a:t>:</a:t>
            </a:r>
            <a:r>
              <a:rPr lang="ar-SA" sz="2200" b="1">
                <a:solidFill>
                  <a:srgbClr val="C00000"/>
                </a:solidFill>
              </a:rPr>
              <a:t> </a:t>
            </a:r>
            <a:endParaRPr lang="en-US" sz="2200" b="1">
              <a:solidFill>
                <a:srgbClr val="C00000"/>
              </a:solidFill>
            </a:endParaRPr>
          </a:p>
          <a:p>
            <a:pPr algn="just" rtl="1" eaLnBrk="0" hangingPunct="0">
              <a:lnSpc>
                <a:spcPct val="150000"/>
              </a:lnSpc>
            </a:pPr>
            <a:r>
              <a:rPr lang="ar-IQ" sz="2200"/>
              <a:t>*  الاعلان الخاص بحقوق المتخلفين عقليا </a:t>
            </a:r>
            <a:endParaRPr lang="en-US" sz="2200"/>
          </a:p>
          <a:p>
            <a:pPr algn="just" rtl="1" eaLnBrk="0" hangingPunct="0">
              <a:lnSpc>
                <a:spcPct val="150000"/>
              </a:lnSpc>
            </a:pPr>
            <a:r>
              <a:rPr lang="ar-IQ" sz="2200"/>
              <a:t>*  مبادئ حماية الأشخاص المصابين بمرض عقلي و-- بالصحة العقلية </a:t>
            </a:r>
            <a:endParaRPr lang="en-US" sz="2200"/>
          </a:p>
          <a:p>
            <a:pPr algn="just" rtl="1" eaLnBrk="0" hangingPunct="0">
              <a:lnSpc>
                <a:spcPct val="150000"/>
              </a:lnSpc>
            </a:pPr>
            <a:r>
              <a:rPr lang="ar-IQ" sz="2200"/>
              <a:t>*  الاعلان الخاص بحقوق المعوقين </a:t>
            </a:r>
            <a:endParaRPr lang="en-US" sz="2200"/>
          </a:p>
          <a:p>
            <a:pPr algn="just" rtl="1" eaLnBrk="0" hangingPunct="0">
              <a:lnSpc>
                <a:spcPct val="150000"/>
              </a:lnSpc>
            </a:pPr>
            <a:r>
              <a:rPr lang="ar-SA" sz="2200" b="1">
                <a:solidFill>
                  <a:srgbClr val="C00000"/>
                </a:solidFill>
              </a:rPr>
              <a:t>حقوق الأشخاص الخاضعين للاحتجاز أو السجن: </a:t>
            </a:r>
            <a:endParaRPr lang="en-US" sz="2200" b="1">
              <a:solidFill>
                <a:srgbClr val="C00000"/>
              </a:solidFill>
            </a:endParaRPr>
          </a:p>
          <a:p>
            <a:pPr algn="just" rtl="1" eaLnBrk="0" hangingPunct="0">
              <a:lnSpc>
                <a:spcPct val="150000"/>
              </a:lnSpc>
            </a:pPr>
            <a:r>
              <a:rPr lang="ar-IQ" sz="2200"/>
              <a:t>*  القواعد النموذجية الدنيا لمعاملة السجناء </a:t>
            </a:r>
            <a:endParaRPr lang="en-US" sz="2200"/>
          </a:p>
          <a:p>
            <a:pPr algn="just" rtl="1" eaLnBrk="0" hangingPunct="0">
              <a:lnSpc>
                <a:spcPct val="150000"/>
              </a:lnSpc>
            </a:pPr>
            <a:r>
              <a:rPr lang="ar-IQ" sz="2200"/>
              <a:t>*  المبادئ الأساسية لمعاملة السجناء</a:t>
            </a:r>
            <a:endParaRPr lang="en-US" sz="2200"/>
          </a:p>
          <a:p>
            <a:pPr algn="just" rtl="1" eaLnBrk="0" hangingPunct="0">
              <a:lnSpc>
                <a:spcPct val="150000"/>
              </a:lnSpc>
            </a:pPr>
            <a:r>
              <a:rPr lang="ar-IQ" sz="2200"/>
              <a:t>*  مجموعة المبادئ المتعلقة بحماية جميع الأشخاص و الاحتجاز او السجن</a:t>
            </a:r>
            <a:endParaRPr lang="en-US" sz="22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139950" y="476250"/>
            <a:ext cx="4935538" cy="515938"/>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يتبع - </a:t>
            </a:r>
            <a:r>
              <a:rPr lang="ar-IQ" sz="2000" dirty="0">
                <a:solidFill>
                  <a:schemeClr val="tx2">
                    <a:lumMod val="60000"/>
                    <a:lumOff val="40000"/>
                  </a:schemeClr>
                </a:solidFill>
                <a:latin typeface="Monotype Koufi" pitchFamily="2" charset="-78"/>
                <a:ea typeface="Monotype Koufi" pitchFamily="2" charset="-78"/>
                <a:cs typeface="Monotype Koufi" pitchFamily="2" charset="-78"/>
              </a:rPr>
              <a:t>الاتفاقات الدولية المتعلقة بالموارد البشرية</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2A3ADA3-629D-49A0-AE40-4E5A09EAD1A4}" type="slidenum">
              <a:rPr lang="en-US" smtClean="0"/>
              <a:pPr>
                <a:defRPr/>
              </a:pPr>
              <a:t>7</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6</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TextBox 2"/>
          <p:cNvSpPr txBox="1">
            <a:spLocks noChangeArrowheads="1"/>
          </p:cNvSpPr>
          <p:nvPr/>
        </p:nvSpPr>
        <p:spPr bwMode="auto">
          <a:xfrm>
            <a:off x="282575" y="1130300"/>
            <a:ext cx="8358188" cy="5170488"/>
          </a:xfrm>
          <a:prstGeom prst="rect">
            <a:avLst/>
          </a:prstGeom>
          <a:noFill/>
          <a:ln w="9525">
            <a:noFill/>
            <a:miter lim="800000"/>
            <a:headEnd/>
            <a:tailEnd/>
          </a:ln>
        </p:spPr>
        <p:txBody>
          <a:bodyPr>
            <a:spAutoFit/>
          </a:bodyPr>
          <a:lstStyle/>
          <a:p>
            <a:pPr algn="just" rtl="1" eaLnBrk="0" hangingPunct="0">
              <a:lnSpc>
                <a:spcPct val="150000"/>
              </a:lnSpc>
            </a:pPr>
            <a:r>
              <a:rPr lang="ar-SA" sz="2200" b="1">
                <a:solidFill>
                  <a:srgbClr val="C00000"/>
                </a:solidFill>
              </a:rPr>
              <a:t>الحماية من التعذيب وغيره من ضروب المعاملة القاسية</a:t>
            </a:r>
            <a:r>
              <a:rPr lang="ar-EG" sz="2200" b="1">
                <a:solidFill>
                  <a:srgbClr val="C00000"/>
                </a:solidFill>
              </a:rPr>
              <a:t>:</a:t>
            </a:r>
            <a:endParaRPr lang="en-US" sz="2200" b="1">
              <a:solidFill>
                <a:srgbClr val="C00000"/>
              </a:solidFill>
            </a:endParaRPr>
          </a:p>
          <a:p>
            <a:pPr algn="just" rtl="1" eaLnBrk="0" hangingPunct="0">
              <a:lnSpc>
                <a:spcPct val="150000"/>
              </a:lnSpc>
            </a:pPr>
            <a:r>
              <a:rPr lang="ar-IQ" sz="2200"/>
              <a:t>*  اتفاقية مناهضة التعذيب وغيره من ضروب المعاملة أو----- المهنية</a:t>
            </a:r>
            <a:endParaRPr lang="en-US" sz="2200"/>
          </a:p>
          <a:p>
            <a:pPr algn="just" rtl="1" eaLnBrk="0" hangingPunct="0">
              <a:lnSpc>
                <a:spcPct val="150000"/>
              </a:lnSpc>
            </a:pPr>
            <a:r>
              <a:rPr lang="ar-IQ" sz="2200"/>
              <a:t>*  اعلان حماية جميع الأشخاص من العرض للتعذيب وغيره-----المهنية</a:t>
            </a:r>
            <a:endParaRPr lang="en-US" sz="2200"/>
          </a:p>
          <a:p>
            <a:pPr algn="just" rtl="1" eaLnBrk="0" hangingPunct="0">
              <a:lnSpc>
                <a:spcPct val="150000"/>
              </a:lnSpc>
            </a:pPr>
            <a:r>
              <a:rPr lang="ar-IQ" sz="2200"/>
              <a:t>*  مبادئ آداب مهنة الطب المتصلة ----------أو ال</a:t>
            </a:r>
            <a:r>
              <a:rPr lang="ar-SA" sz="2200"/>
              <a:t>ا</a:t>
            </a:r>
            <a:r>
              <a:rPr lang="ar-IQ" sz="2200"/>
              <a:t>نسانية أو المهنية</a:t>
            </a:r>
            <a:endParaRPr lang="en-US" sz="2200"/>
          </a:p>
          <a:p>
            <a:pPr algn="just" rtl="1" eaLnBrk="0" hangingPunct="0">
              <a:lnSpc>
                <a:spcPct val="150000"/>
              </a:lnSpc>
            </a:pPr>
            <a:r>
              <a:rPr lang="ar-IQ" sz="2200"/>
              <a:t>*  اعلان حماية جميع الأشخاص من الاختفاء القسري</a:t>
            </a:r>
            <a:endParaRPr lang="en-US" sz="2200"/>
          </a:p>
          <a:p>
            <a:pPr algn="just" rtl="1" eaLnBrk="0" hangingPunct="0">
              <a:lnSpc>
                <a:spcPct val="150000"/>
              </a:lnSpc>
            </a:pPr>
            <a:r>
              <a:rPr lang="ar-SA" sz="2200" b="1">
                <a:solidFill>
                  <a:srgbClr val="C00000"/>
                </a:solidFill>
              </a:rPr>
              <a:t>حق تقرير المصير </a:t>
            </a:r>
            <a:r>
              <a:rPr lang="ar-EG" sz="2200" b="1">
                <a:solidFill>
                  <a:srgbClr val="C00000"/>
                </a:solidFill>
              </a:rPr>
              <a:t>:</a:t>
            </a:r>
            <a:endParaRPr lang="en-US" sz="2200" b="1">
              <a:solidFill>
                <a:srgbClr val="C00000"/>
              </a:solidFill>
            </a:endParaRPr>
          </a:p>
          <a:p>
            <a:pPr algn="just" rtl="1" eaLnBrk="0" hangingPunct="0">
              <a:lnSpc>
                <a:spcPct val="150000"/>
              </a:lnSpc>
            </a:pPr>
            <a:r>
              <a:rPr lang="ar-IQ" sz="2200"/>
              <a:t>*  اعلان منح الاستقلال للبلدان والشعوب المستعمرة</a:t>
            </a:r>
            <a:endParaRPr lang="en-US" sz="2200"/>
          </a:p>
          <a:p>
            <a:pPr algn="just" rtl="1" eaLnBrk="0" hangingPunct="0">
              <a:lnSpc>
                <a:spcPct val="150000"/>
              </a:lnSpc>
            </a:pPr>
            <a:r>
              <a:rPr lang="ar-IQ" sz="2200"/>
              <a:t>*  السيادة الدائمة على الموارد الطبيعية</a:t>
            </a:r>
            <a:endParaRPr lang="en-US" sz="2200"/>
          </a:p>
          <a:p>
            <a:pPr algn="just" rtl="1" eaLnBrk="0" hangingPunct="0">
              <a:lnSpc>
                <a:spcPct val="150000"/>
              </a:lnSpc>
            </a:pPr>
            <a:r>
              <a:rPr lang="ar-SA" sz="2200" b="1">
                <a:solidFill>
                  <a:srgbClr val="C00000"/>
                </a:solidFill>
              </a:rPr>
              <a:t>الشعوب الأصلية</a:t>
            </a:r>
            <a:r>
              <a:rPr lang="ar-EG" sz="2200" b="1">
                <a:solidFill>
                  <a:srgbClr val="C00000"/>
                </a:solidFill>
              </a:rPr>
              <a:t>:</a:t>
            </a:r>
            <a:endParaRPr lang="en-US" sz="2200" b="1">
              <a:solidFill>
                <a:srgbClr val="C00000"/>
              </a:solidFill>
            </a:endParaRPr>
          </a:p>
          <a:p>
            <a:pPr algn="just" rtl="1" eaLnBrk="0" hangingPunct="0">
              <a:lnSpc>
                <a:spcPct val="150000"/>
              </a:lnSpc>
            </a:pPr>
            <a:r>
              <a:rPr lang="ar-IQ" sz="2200"/>
              <a:t>*  الاتفاقية رقم 169 بشأن الشعوب الاصلية والقبلية في البلدان المستقلة</a:t>
            </a:r>
            <a:endParaRPr lang="en-US" sz="22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مستطيل 1"/>
          <p:cNvSpPr/>
          <p:nvPr/>
        </p:nvSpPr>
        <p:spPr>
          <a:xfrm>
            <a:off x="2139950" y="476250"/>
            <a:ext cx="4935538" cy="515938"/>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يتبع </a:t>
            </a:r>
            <a:r>
              <a:rPr lang="ar-SA" sz="2000">
                <a:solidFill>
                  <a:schemeClr val="tx2">
                    <a:lumMod val="60000"/>
                    <a:lumOff val="40000"/>
                  </a:schemeClr>
                </a:solidFill>
                <a:latin typeface="Monotype Koufi" pitchFamily="2" charset="-78"/>
                <a:ea typeface="Monotype Koufi" pitchFamily="2" charset="-78"/>
                <a:cs typeface="Monotype Koufi" pitchFamily="2" charset="-78"/>
              </a:rPr>
              <a:t>- </a:t>
            </a:r>
            <a:r>
              <a:rPr lang="ar-IQ" sz="2000" dirty="0">
                <a:solidFill>
                  <a:schemeClr val="tx2">
                    <a:lumMod val="60000"/>
                    <a:lumOff val="40000"/>
                  </a:schemeClr>
                </a:solidFill>
                <a:latin typeface="Monotype Koufi" pitchFamily="2" charset="-78"/>
                <a:ea typeface="Monotype Koufi" pitchFamily="2" charset="-78"/>
                <a:cs typeface="Monotype Koufi" pitchFamily="2" charset="-78"/>
              </a:rPr>
              <a:t>الاتفاقات الدولية المتعلقة بالموارد البشرية</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7" name="عنصر نائب لرقم الشريحة 6"/>
          <p:cNvSpPr>
            <a:spLocks noGrp="1"/>
          </p:cNvSpPr>
          <p:nvPr>
            <p:ph type="sldNum" sz="quarter" idx="12"/>
          </p:nvPr>
        </p:nvSpPr>
        <p:spPr/>
        <p:txBody>
          <a:bodyPr/>
          <a:lstStyle/>
          <a:p>
            <a:pPr>
              <a:defRPr/>
            </a:pPr>
            <a:fld id="{CB9CFA92-82C3-4DAD-8A3A-4BD3512A5987}" type="slidenum">
              <a:rPr lang="en-US" smtClean="0"/>
              <a:pPr>
                <a:defRPr/>
              </a:pPr>
              <a:t>8</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6</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Box 2"/>
          <p:cNvSpPr txBox="1">
            <a:spLocks noChangeArrowheads="1"/>
          </p:cNvSpPr>
          <p:nvPr/>
        </p:nvSpPr>
        <p:spPr bwMode="auto">
          <a:xfrm>
            <a:off x="392113" y="620713"/>
            <a:ext cx="8359775" cy="5794375"/>
          </a:xfrm>
          <a:prstGeom prst="rect">
            <a:avLst/>
          </a:prstGeom>
          <a:noFill/>
          <a:ln w="9525">
            <a:noFill/>
            <a:miter lim="800000"/>
            <a:headEnd/>
            <a:tailEnd/>
          </a:ln>
        </p:spPr>
        <p:txBody>
          <a:bodyPr>
            <a:spAutoFit/>
          </a:bodyPr>
          <a:lstStyle/>
          <a:p>
            <a:pPr algn="just" rtl="1" eaLnBrk="0" hangingPunct="0">
              <a:lnSpc>
                <a:spcPct val="150000"/>
              </a:lnSpc>
            </a:pPr>
            <a:r>
              <a:rPr lang="ar-SA" sz="1900" b="1">
                <a:solidFill>
                  <a:srgbClr val="C00000"/>
                </a:solidFill>
              </a:rPr>
              <a:t>منع التميز وحماية الأقليات</a:t>
            </a:r>
            <a:r>
              <a:rPr lang="ar-EG" sz="1900" b="1">
                <a:solidFill>
                  <a:srgbClr val="C00000"/>
                </a:solidFill>
              </a:rPr>
              <a:t>:</a:t>
            </a:r>
            <a:endParaRPr lang="en-US" sz="1900" b="1">
              <a:solidFill>
                <a:srgbClr val="C00000"/>
              </a:solidFill>
            </a:endParaRPr>
          </a:p>
          <a:p>
            <a:pPr algn="just" rtl="1" eaLnBrk="0" hangingPunct="0">
              <a:lnSpc>
                <a:spcPct val="150000"/>
              </a:lnSpc>
            </a:pPr>
            <a:r>
              <a:rPr lang="ar-IQ" sz="1900"/>
              <a:t>* اعلان الأمم المتحدة للقضاء على جميع أشكال التميز العنصري</a:t>
            </a:r>
            <a:endParaRPr lang="en-US" sz="1900"/>
          </a:p>
          <a:p>
            <a:pPr algn="just" rtl="1" eaLnBrk="0" hangingPunct="0">
              <a:lnSpc>
                <a:spcPct val="150000"/>
              </a:lnSpc>
            </a:pPr>
            <a:r>
              <a:rPr lang="ar-IQ" sz="1900"/>
              <a:t>* اعلان بشأن العنصر</a:t>
            </a:r>
            <a:r>
              <a:rPr lang="ar-SA" sz="1900"/>
              <a:t>يه</a:t>
            </a:r>
            <a:r>
              <a:rPr lang="ar-IQ" sz="1900"/>
              <a:t> والتحيز العنصري</a:t>
            </a:r>
            <a:endParaRPr lang="en-US" sz="1900"/>
          </a:p>
          <a:p>
            <a:pPr algn="just" rtl="1" eaLnBrk="0" hangingPunct="0">
              <a:lnSpc>
                <a:spcPct val="150000"/>
              </a:lnSpc>
            </a:pPr>
            <a:r>
              <a:rPr lang="ar-IQ" sz="1900"/>
              <a:t>* الاتفاقية الدولية لقمع جريمة الفصل العنصري والمعاقبة عليها</a:t>
            </a:r>
            <a:endParaRPr lang="en-US" sz="1900"/>
          </a:p>
          <a:p>
            <a:pPr algn="just" rtl="1" eaLnBrk="0" hangingPunct="0">
              <a:lnSpc>
                <a:spcPct val="150000"/>
              </a:lnSpc>
            </a:pPr>
            <a:r>
              <a:rPr lang="ar-IQ" sz="1900"/>
              <a:t>* اعلان بشأن المبادئ السياسية--- العنصري والتحريض على الحرب</a:t>
            </a:r>
            <a:endParaRPr lang="en-US" sz="1900"/>
          </a:p>
          <a:p>
            <a:pPr algn="just" rtl="1" eaLnBrk="0" hangingPunct="0">
              <a:lnSpc>
                <a:spcPct val="150000"/>
              </a:lnSpc>
            </a:pPr>
            <a:r>
              <a:rPr lang="ar-IQ" sz="1900"/>
              <a:t>* اعلان بشأن القضاء على جميع أشكال التعصب والتمييز</a:t>
            </a:r>
            <a:endParaRPr lang="en-US" sz="1900"/>
          </a:p>
          <a:p>
            <a:pPr algn="just" rtl="1" eaLnBrk="0" hangingPunct="0">
              <a:lnSpc>
                <a:spcPct val="150000"/>
              </a:lnSpc>
            </a:pPr>
            <a:r>
              <a:rPr lang="ar-IQ" sz="1900"/>
              <a:t>* اعلان بشأن حقوق الأشخاص المنتمين الى أقليات قومية</a:t>
            </a:r>
            <a:endParaRPr lang="en-US" sz="1900"/>
          </a:p>
          <a:p>
            <a:pPr algn="just" rtl="1" eaLnBrk="0" hangingPunct="0">
              <a:lnSpc>
                <a:spcPct val="150000"/>
              </a:lnSpc>
            </a:pPr>
            <a:r>
              <a:rPr lang="ar-SA" sz="1900" b="1">
                <a:solidFill>
                  <a:srgbClr val="C00000"/>
                </a:solidFill>
              </a:rPr>
              <a:t>حقوق الأجانب</a:t>
            </a:r>
            <a:r>
              <a:rPr lang="ar-EG" sz="1900" b="1">
                <a:solidFill>
                  <a:srgbClr val="C00000"/>
                </a:solidFill>
              </a:rPr>
              <a:t>:</a:t>
            </a:r>
            <a:endParaRPr lang="en-US" sz="1900" b="1">
              <a:solidFill>
                <a:srgbClr val="C00000"/>
              </a:solidFill>
            </a:endParaRPr>
          </a:p>
          <a:p>
            <a:pPr algn="just" rtl="1" eaLnBrk="0" hangingPunct="0">
              <a:lnSpc>
                <a:spcPct val="150000"/>
              </a:lnSpc>
            </a:pPr>
            <a:r>
              <a:rPr lang="ar-IQ" sz="1900" b="1"/>
              <a:t>* الاعلان المتعلق بحقوق الانسان للأفراد الذين ليسوا من مواطني البلد</a:t>
            </a:r>
            <a:endParaRPr lang="en-US" sz="1900"/>
          </a:p>
          <a:p>
            <a:pPr algn="just" rtl="1" eaLnBrk="0" hangingPunct="0">
              <a:lnSpc>
                <a:spcPct val="150000"/>
              </a:lnSpc>
            </a:pPr>
            <a:r>
              <a:rPr lang="ar-SA" sz="1900" b="1">
                <a:solidFill>
                  <a:srgbClr val="C00000"/>
                </a:solidFill>
              </a:rPr>
              <a:t>حقوق اللاجئين</a:t>
            </a:r>
            <a:r>
              <a:rPr lang="ar-EG" sz="1900" b="1">
                <a:solidFill>
                  <a:srgbClr val="C00000"/>
                </a:solidFill>
              </a:rPr>
              <a:t>:</a:t>
            </a:r>
            <a:endParaRPr lang="en-US" sz="1900" b="1">
              <a:solidFill>
                <a:srgbClr val="C00000"/>
              </a:solidFill>
            </a:endParaRPr>
          </a:p>
          <a:p>
            <a:pPr algn="just" rtl="1" eaLnBrk="0" hangingPunct="0">
              <a:lnSpc>
                <a:spcPct val="150000"/>
              </a:lnSpc>
            </a:pPr>
            <a:r>
              <a:rPr lang="ar-IQ" sz="1900"/>
              <a:t>* الاتفاقية الخاصة بوضع اللاجئين</a:t>
            </a:r>
            <a:endParaRPr lang="en-US" sz="1900"/>
          </a:p>
          <a:p>
            <a:pPr algn="just" rtl="1" eaLnBrk="0" hangingPunct="0">
              <a:lnSpc>
                <a:spcPct val="150000"/>
              </a:lnSpc>
            </a:pPr>
            <a:r>
              <a:rPr lang="ar-IQ" sz="1900"/>
              <a:t>* النظام الأساسي لمفوضية الأمم المتحدة لشؤن اللاجئين</a:t>
            </a:r>
            <a:endParaRPr lang="en-US" sz="1900"/>
          </a:p>
          <a:p>
            <a:pPr algn="just" rtl="1" eaLnBrk="0" hangingPunct="0">
              <a:lnSpc>
                <a:spcPct val="150000"/>
              </a:lnSpc>
            </a:pPr>
            <a:r>
              <a:rPr lang="ar-IQ" sz="1900"/>
              <a:t>* اعلان بشأن الملجأ الاقليمي</a:t>
            </a:r>
            <a:endParaRPr lang="en-US" sz="19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1692275" y="-57150"/>
            <a:ext cx="4935538" cy="515938"/>
          </a:xfrm>
          <a:prstGeom prst="rect">
            <a:avLst/>
          </a:prstGeom>
        </p:spPr>
        <p:txBody>
          <a:bodyPr wrap="none">
            <a:spAutoFit/>
          </a:bodyPr>
          <a:lstStyle/>
          <a:p>
            <a:pPr algn="just" rtl="1">
              <a:lnSpc>
                <a:spcPct val="150000"/>
              </a:lnSpc>
              <a:defRPr/>
            </a:pPr>
            <a:r>
              <a:rPr lang="ar-SA" sz="2000" dirty="0">
                <a:solidFill>
                  <a:schemeClr val="tx2">
                    <a:lumMod val="60000"/>
                    <a:lumOff val="40000"/>
                  </a:schemeClr>
                </a:solidFill>
                <a:latin typeface="Monotype Koufi" pitchFamily="2" charset="-78"/>
                <a:ea typeface="Monotype Koufi" pitchFamily="2" charset="-78"/>
                <a:cs typeface="Monotype Koufi" pitchFamily="2" charset="-78"/>
              </a:rPr>
              <a:t>يتبع - </a:t>
            </a:r>
            <a:r>
              <a:rPr lang="ar-IQ" sz="2000" dirty="0">
                <a:solidFill>
                  <a:schemeClr val="tx2">
                    <a:lumMod val="60000"/>
                    <a:lumOff val="40000"/>
                  </a:schemeClr>
                </a:solidFill>
                <a:latin typeface="Monotype Koufi" pitchFamily="2" charset="-78"/>
                <a:ea typeface="Monotype Koufi" pitchFamily="2" charset="-78"/>
                <a:cs typeface="Monotype Koufi" pitchFamily="2" charset="-78"/>
              </a:rPr>
              <a:t>الاتفاقات الدولية المتعلقة بالموارد البشرية</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8C6113F6-9271-40BE-9DDF-EA368996C304}" type="slidenum">
              <a:rPr lang="en-US" smtClean="0"/>
              <a:pPr>
                <a:defRPr/>
              </a:pPr>
              <a:t>9</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6</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2962</Words>
  <Application>Microsoft Office PowerPoint</Application>
  <PresentationFormat>On-screen Show (4:3)</PresentationFormat>
  <Paragraphs>369</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HT</dc:creator>
  <cp:lastModifiedBy>HT</cp:lastModifiedBy>
  <cp:revision>3</cp:revision>
  <dcterms:created xsi:type="dcterms:W3CDTF">2006-08-16T00:00:00Z</dcterms:created>
  <dcterms:modified xsi:type="dcterms:W3CDTF">2016-10-31T15:10:45Z</dcterms:modified>
</cp:coreProperties>
</file>