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3" r:id="rId3"/>
    <p:sldId id="262" r:id="rId4"/>
    <p:sldId id="259" r:id="rId5"/>
    <p:sldId id="260" r:id="rId6"/>
    <p:sldId id="261" r:id="rId7"/>
    <p:sldId id="257" r:id="rId8"/>
    <p:sldId id="258" r:id="rId9"/>
    <p:sldId id="264" r:id="rId1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AF03D9-A319-ACBF-452D-C048E7832EFC}"/>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CB38C09-F463-3BC7-E66C-B7DE1B9F2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F9035ECB-B642-1866-1D2A-9F6D76CD3943}"/>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5" name="عنصر نائب للتذييل 4">
            <a:extLst>
              <a:ext uri="{FF2B5EF4-FFF2-40B4-BE49-F238E27FC236}">
                <a16:creationId xmlns:a16="http://schemas.microsoft.com/office/drawing/2014/main" id="{5585E973-D3FC-6EF3-1E2E-9376572A6BA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8DB67E3C-BB06-C8C9-B980-E6665C7D278C}"/>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86869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D32AFBB-DD8C-3F0B-8326-AA06EDC94B6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3A0FC479-6F8C-58CB-3682-AA1E5EB8E61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EDE7021-E448-1B7F-239D-2785C5731389}"/>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5" name="عنصر نائب للتذييل 4">
            <a:extLst>
              <a:ext uri="{FF2B5EF4-FFF2-40B4-BE49-F238E27FC236}">
                <a16:creationId xmlns:a16="http://schemas.microsoft.com/office/drawing/2014/main" id="{71C9444B-7B1A-6637-3761-E2835D85B83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20EB322-CE21-6F8E-5B9D-07CF2858FEB4}"/>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212779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5ED29D1E-EFEA-D75C-73AA-99343303FB8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C27E1AA5-E3E0-EF71-A8E3-8FD10E32DDF1}"/>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7FAFD78-6E51-8B43-76CA-672F07C02878}"/>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5" name="عنصر نائب للتذييل 4">
            <a:extLst>
              <a:ext uri="{FF2B5EF4-FFF2-40B4-BE49-F238E27FC236}">
                <a16:creationId xmlns:a16="http://schemas.microsoft.com/office/drawing/2014/main" id="{68BB690F-A702-191E-DB1F-E7715B1CF29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4A89EF8-9D22-D9A4-65A9-1A5CBC5A8864}"/>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231232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8BEC66-1CD6-95A7-A36C-4B4566D4C559}"/>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5A6232D2-AE74-3FF0-24DD-0E4761C5666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6A1ED3D-530A-BC20-F4D6-5994BEA72C30}"/>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5" name="عنصر نائب للتذييل 4">
            <a:extLst>
              <a:ext uri="{FF2B5EF4-FFF2-40B4-BE49-F238E27FC236}">
                <a16:creationId xmlns:a16="http://schemas.microsoft.com/office/drawing/2014/main" id="{6618890B-862A-889C-1053-EEF15949132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CA77692-147B-3727-53CB-FF070207EBB1}"/>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21584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3AB16E-E50A-722A-62A9-D405BEDA642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B5C024C-9869-42BA-B3BF-BA8226589B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B83510C-EAC5-0F09-64EF-1CF77A9B8969}"/>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5" name="عنصر نائب للتذييل 4">
            <a:extLst>
              <a:ext uri="{FF2B5EF4-FFF2-40B4-BE49-F238E27FC236}">
                <a16:creationId xmlns:a16="http://schemas.microsoft.com/office/drawing/2014/main" id="{20D81F52-37F4-23CD-2F37-2D013D23B3E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337161E-4A88-5698-5399-8DE3910D055B}"/>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44248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06C0E8-6129-5286-8A60-0630820B441C}"/>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C136F942-AEA7-2607-D158-581630C7E38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87F4D1F0-CBB4-299C-5C56-5E704E489647}"/>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29B39B5-ADBB-87A8-AE5B-A62ED4FDA14B}"/>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6" name="عنصر نائب للتذييل 5">
            <a:extLst>
              <a:ext uri="{FF2B5EF4-FFF2-40B4-BE49-F238E27FC236}">
                <a16:creationId xmlns:a16="http://schemas.microsoft.com/office/drawing/2014/main" id="{DF9362F5-CC76-A346-DC15-35DB269B48C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1ED46AA-4589-E88F-31DA-FA2897156765}"/>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358451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2ECE1CA-64E1-A822-2E27-FEA0746345C5}"/>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32D9F5C-E99E-3D3D-CCD5-7B9813440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238530DE-1E5C-B5B5-4052-5C7C3DD3538C}"/>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5C3AB1AB-67F7-E3D6-094A-7D4B593FE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3DA20A1-DE6F-ED8C-49D2-3D8133A84D28}"/>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4418E163-9FB9-3F87-4069-86FA5E9E65DC}"/>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8" name="عنصر نائب للتذييل 7">
            <a:extLst>
              <a:ext uri="{FF2B5EF4-FFF2-40B4-BE49-F238E27FC236}">
                <a16:creationId xmlns:a16="http://schemas.microsoft.com/office/drawing/2014/main" id="{55789A45-58D3-C089-1888-0F5229F89F20}"/>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C55F6C4C-300C-5A2A-DEC1-F5C02793516E}"/>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13938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6D82ED7-CAD5-15FF-24C8-19DFB47E244A}"/>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D97932ED-D27F-C958-CB44-4C0CFC796DDB}"/>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4" name="عنصر نائب للتذييل 3">
            <a:extLst>
              <a:ext uri="{FF2B5EF4-FFF2-40B4-BE49-F238E27FC236}">
                <a16:creationId xmlns:a16="http://schemas.microsoft.com/office/drawing/2014/main" id="{0F05BE27-21EE-C219-1726-A69553071B42}"/>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391B5854-2228-4BF2-F6DB-DD939D284B78}"/>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279520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2188A60-0EC8-1355-9D30-42227494BDCC}"/>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3" name="عنصر نائب للتذييل 2">
            <a:extLst>
              <a:ext uri="{FF2B5EF4-FFF2-40B4-BE49-F238E27FC236}">
                <a16:creationId xmlns:a16="http://schemas.microsoft.com/office/drawing/2014/main" id="{9871EB67-7886-24A0-F132-902D0AEE6F42}"/>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735F0275-3B35-23E5-760B-487BAFF72F24}"/>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170184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CA1F92A-2FF0-8C2A-CD8B-59C3F149157A}"/>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3E95F24-F19A-B506-656E-2EB773646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2DF5A05D-AC31-ABB8-DB8B-433051D7C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D8E0161-55A6-55B4-A00A-E2FCB6622E32}"/>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6" name="عنصر نائب للتذييل 5">
            <a:extLst>
              <a:ext uri="{FF2B5EF4-FFF2-40B4-BE49-F238E27FC236}">
                <a16:creationId xmlns:a16="http://schemas.microsoft.com/office/drawing/2014/main" id="{3F1A71E1-17F1-F419-1A84-DCC4511311F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7B2C1C9-D880-50FA-B13E-325C08E86FDC}"/>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48726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537182D-361E-D62A-CF24-EB35F690B16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337B9273-468B-7451-6EC6-710CE63DB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E90AB07C-68AC-A87E-8C64-50061B83B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15621FD-492D-F072-8848-055365CE0AE7}"/>
              </a:ext>
            </a:extLst>
          </p:cNvPr>
          <p:cNvSpPr>
            <a:spLocks noGrp="1"/>
          </p:cNvSpPr>
          <p:nvPr>
            <p:ph type="dt" sz="half" idx="10"/>
          </p:nvPr>
        </p:nvSpPr>
        <p:spPr/>
        <p:txBody>
          <a:bodyPr/>
          <a:lstStyle/>
          <a:p>
            <a:fld id="{D38ABE44-8A0C-4173-87EE-8FE395167787}" type="datetimeFigureOut">
              <a:rPr lang="ar-SA" smtClean="0"/>
              <a:t>22/07/46</a:t>
            </a:fld>
            <a:endParaRPr lang="ar-SA"/>
          </a:p>
        </p:txBody>
      </p:sp>
      <p:sp>
        <p:nvSpPr>
          <p:cNvPr id="6" name="عنصر نائب للتذييل 5">
            <a:extLst>
              <a:ext uri="{FF2B5EF4-FFF2-40B4-BE49-F238E27FC236}">
                <a16:creationId xmlns:a16="http://schemas.microsoft.com/office/drawing/2014/main" id="{497D88C4-C510-54B6-994B-D7FAE4B5D33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F59CA86-181A-D938-7BB0-F7D75A8A2BCB}"/>
              </a:ext>
            </a:extLst>
          </p:cNvPr>
          <p:cNvSpPr>
            <a:spLocks noGrp="1"/>
          </p:cNvSpPr>
          <p:nvPr>
            <p:ph type="sldNum" sz="quarter" idx="12"/>
          </p:nvPr>
        </p:nvSpPr>
        <p:spPr/>
        <p:txBody>
          <a:bodyPr/>
          <a:lstStyle/>
          <a:p>
            <a:fld id="{2E0DF0C7-344D-4399-BE10-0855A7305E30}" type="slidenum">
              <a:rPr lang="ar-SA" smtClean="0"/>
              <a:t>‹#›</a:t>
            </a:fld>
            <a:endParaRPr lang="ar-SA"/>
          </a:p>
        </p:txBody>
      </p:sp>
    </p:spTree>
    <p:extLst>
      <p:ext uri="{BB962C8B-B14F-4D97-AF65-F5344CB8AC3E}">
        <p14:creationId xmlns:p14="http://schemas.microsoft.com/office/powerpoint/2010/main" val="312007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53EA999-5E55-0182-BBC5-A85C228D1B4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09AC26F-65FB-9D87-8458-0826D790162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33A270D-E1FE-740D-02EB-F7CD7B5940B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38ABE44-8A0C-4173-87EE-8FE395167787}" type="datetimeFigureOut">
              <a:rPr lang="ar-SA" smtClean="0"/>
              <a:t>22/07/46</a:t>
            </a:fld>
            <a:endParaRPr lang="ar-SA"/>
          </a:p>
        </p:txBody>
      </p:sp>
      <p:sp>
        <p:nvSpPr>
          <p:cNvPr id="5" name="عنصر نائب للتذييل 4">
            <a:extLst>
              <a:ext uri="{FF2B5EF4-FFF2-40B4-BE49-F238E27FC236}">
                <a16:creationId xmlns:a16="http://schemas.microsoft.com/office/drawing/2014/main" id="{6D721893-7290-E535-48E1-BAAEA6EA1D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2ADF2C27-4B92-B7F4-1427-F8AF6958E8E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E0DF0C7-344D-4399-BE10-0855A7305E30}" type="slidenum">
              <a:rPr lang="ar-SA" smtClean="0"/>
              <a:t>‹#›</a:t>
            </a:fld>
            <a:endParaRPr lang="ar-SA"/>
          </a:p>
        </p:txBody>
      </p:sp>
    </p:spTree>
    <p:extLst>
      <p:ext uri="{BB962C8B-B14F-4D97-AF65-F5344CB8AC3E}">
        <p14:creationId xmlns:p14="http://schemas.microsoft.com/office/powerpoint/2010/main" val="2569029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mpany.thmanyah.com/" TargetMode="External"/><Relationship Id="rId2" Type="http://schemas.openxmlformats.org/officeDocument/2006/relationships/hyperlink" Target="https://alfarhan.ws/"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fttah.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a:extLst>
              <a:ext uri="{FF2B5EF4-FFF2-40B4-BE49-F238E27FC236}">
                <a16:creationId xmlns:a16="http://schemas.microsoft.com/office/drawing/2014/main" id="{FD18B0ED-35C0-B913-C382-5599B95150BD}"/>
              </a:ext>
            </a:extLst>
          </p:cNvPr>
          <p:cNvSpPr/>
          <p:nvPr/>
        </p:nvSpPr>
        <p:spPr>
          <a:xfrm>
            <a:off x="6781922" y="336677"/>
            <a:ext cx="3523722" cy="923330"/>
          </a:xfrm>
          <a:prstGeom prst="rect">
            <a:avLst/>
          </a:prstGeom>
          <a:noFill/>
        </p:spPr>
        <p:txBody>
          <a:bodyPr wrap="none" lIns="91440" tIns="45720" rIns="91440" bIns="45720">
            <a:spAutoFit/>
          </a:bodyPr>
          <a:lstStyle/>
          <a:p>
            <a:pPr algn="ctr"/>
            <a:r>
              <a:rPr lang="ar-SA" sz="5400" dirty="0">
                <a:ln w="0"/>
                <a:solidFill>
                  <a:schemeClr val="accent1"/>
                </a:solidFill>
                <a:effectLst>
                  <a:outerShdw blurRad="38100" dist="25400" dir="5400000" algn="ctr" rotWithShape="0">
                    <a:srgbClr val="6E747A">
                      <a:alpha val="43000"/>
                    </a:srgbClr>
                  </a:outerShdw>
                </a:effectLst>
              </a:rPr>
              <a:t>برنامج تدريبي </a:t>
            </a:r>
            <a:endParaRPr lang="ar-SA"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مربع نص 2">
            <a:extLst>
              <a:ext uri="{FF2B5EF4-FFF2-40B4-BE49-F238E27FC236}">
                <a16:creationId xmlns:a16="http://schemas.microsoft.com/office/drawing/2014/main" id="{4E66B6C6-2DBC-A0D8-4128-A34230F3DE9E}"/>
              </a:ext>
            </a:extLst>
          </p:cNvPr>
          <p:cNvSpPr txBox="1"/>
          <p:nvPr/>
        </p:nvSpPr>
        <p:spPr>
          <a:xfrm>
            <a:off x="3802973" y="1879986"/>
            <a:ext cx="6121786" cy="1549014"/>
          </a:xfrm>
          <a:prstGeom prst="rect">
            <a:avLst/>
          </a:prstGeom>
          <a:noFill/>
        </p:spPr>
        <p:txBody>
          <a:bodyPr wrap="square">
            <a:spAutoFit/>
          </a:bodyPr>
          <a:lstStyle/>
          <a:p>
            <a:pPr marR="0" lvl="0" defTabSz="914400" eaLnBrk="0" fontAlgn="base" latinLnBrk="0" hangingPunct="0">
              <a:lnSpc>
                <a:spcPct val="150000"/>
              </a:lnSpc>
              <a:spcBef>
                <a:spcPct val="0"/>
              </a:spcBef>
              <a:spcAft>
                <a:spcPct val="0"/>
              </a:spcAft>
              <a:buClrTx/>
              <a:buSzTx/>
              <a:tabLst/>
            </a:pPr>
            <a:r>
              <a:rPr lang="ar-SA" sz="7200" b="1" dirty="0">
                <a:ln w="6600">
                  <a:solidFill>
                    <a:schemeClr val="accent2"/>
                  </a:solidFill>
                  <a:prstDash val="solid"/>
                </a:ln>
                <a:solidFill>
                  <a:srgbClr val="FFC000"/>
                </a:solidFill>
                <a:effectLst>
                  <a:outerShdw dist="38100" dir="2700000" algn="tl" rotWithShape="0">
                    <a:schemeClr val="accent2"/>
                  </a:outerShdw>
                </a:effectLst>
              </a:rPr>
              <a:t>التدوين الإلكتروني</a:t>
            </a:r>
          </a:p>
        </p:txBody>
      </p:sp>
      <p:sp>
        <p:nvSpPr>
          <p:cNvPr id="8" name="مستطيل 7">
            <a:extLst>
              <a:ext uri="{FF2B5EF4-FFF2-40B4-BE49-F238E27FC236}">
                <a16:creationId xmlns:a16="http://schemas.microsoft.com/office/drawing/2014/main" id="{FF6ABF42-1125-44AA-B322-6F5F455771CE}"/>
              </a:ext>
            </a:extLst>
          </p:cNvPr>
          <p:cNvSpPr/>
          <p:nvPr/>
        </p:nvSpPr>
        <p:spPr>
          <a:xfrm>
            <a:off x="3101826" y="4866473"/>
            <a:ext cx="1627369"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2800" b="1" cap="none" spc="0" dirty="0">
                <a:ln>
                  <a:solidFill>
                    <a:schemeClr val="tx1"/>
                  </a:solidFill>
                </a:ln>
                <a:solidFill>
                  <a:schemeClr val="accent4"/>
                </a:solidFill>
                <a:effectLst/>
              </a:rPr>
              <a:t>تقديم الأستاذ</a:t>
            </a:r>
          </a:p>
        </p:txBody>
      </p:sp>
      <p:sp>
        <p:nvSpPr>
          <p:cNvPr id="9" name="مستطيل 8">
            <a:extLst>
              <a:ext uri="{FF2B5EF4-FFF2-40B4-BE49-F238E27FC236}">
                <a16:creationId xmlns:a16="http://schemas.microsoft.com/office/drawing/2014/main" id="{FD300D32-1274-6297-C27C-70612E25E5DC}"/>
              </a:ext>
            </a:extLst>
          </p:cNvPr>
          <p:cNvSpPr/>
          <p:nvPr/>
        </p:nvSpPr>
        <p:spPr>
          <a:xfrm>
            <a:off x="2566096" y="5558505"/>
            <a:ext cx="2473754" cy="523220"/>
          </a:xfrm>
          <a:prstGeom prst="rect">
            <a:avLst/>
          </a:prstGeom>
          <a:noFill/>
        </p:spPr>
        <p:txBody>
          <a:bodyPr wrap="none" lIns="91440" tIns="45720" rIns="91440" bIns="45720">
            <a:spAutoFit/>
          </a:bodyPr>
          <a:lstStyle/>
          <a:p>
            <a:pPr algn="ctr"/>
            <a:r>
              <a:rPr lang="ar-SA" sz="2800" dirty="0">
                <a:ln w="0"/>
                <a:effectLst>
                  <a:outerShdw blurRad="38100" dist="19050" dir="2700000" algn="tl" rotWithShape="0">
                    <a:schemeClr val="dk1">
                      <a:alpha val="40000"/>
                    </a:schemeClr>
                  </a:outerShdw>
                </a:effectLst>
              </a:rPr>
              <a:t>علي محمد الحارثي </a:t>
            </a:r>
          </a:p>
        </p:txBody>
      </p:sp>
      <p:pic>
        <p:nvPicPr>
          <p:cNvPr id="2050" name="Picture 2" descr="أسرار الربح من التدوين الإلكتروني - طريقك لتحقيق الحرية المالية">
            <a:extLst>
              <a:ext uri="{FF2B5EF4-FFF2-40B4-BE49-F238E27FC236}">
                <a16:creationId xmlns:a16="http://schemas.microsoft.com/office/drawing/2014/main" id="{F96317FD-CA5E-9DC2-85D6-CC911147B1F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99408" l="600" r="90000">
                        <a14:foregroundMark x1="30300" y1="6213" x2="55700" y2="7249"/>
                        <a14:foregroundMark x1="51000" y1="2663" x2="55600" y2="4142"/>
                        <a14:foregroundMark x1="7300" y1="50888" x2="4300" y2="57249"/>
                        <a14:foregroundMark x1="4300" y1="57249" x2="3200" y2="72633"/>
                        <a14:foregroundMark x1="3200" y1="72633" x2="13000" y2="86686"/>
                        <a14:foregroundMark x1="13000" y1="86686" x2="29400" y2="89645"/>
                        <a14:foregroundMark x1="29400" y1="89645" x2="43800" y2="88314"/>
                        <a14:foregroundMark x1="43800" y1="88314" x2="47100" y2="81805"/>
                        <a14:foregroundMark x1="47100" y1="81805" x2="7700" y2="59024"/>
                        <a14:foregroundMark x1="7700" y1="59024" x2="7600" y2="59024"/>
                        <a14:foregroundMark x1="2400" y1="54438" x2="2000" y2="86686"/>
                        <a14:foregroundMark x1="2000" y1="86686" x2="3100" y2="97485"/>
                        <a14:foregroundMark x1="3100" y1="97485" x2="15800" y2="99408"/>
                        <a14:foregroundMark x1="15800" y1="99408" x2="37200" y2="96154"/>
                        <a14:foregroundMark x1="600" y1="57101" x2="1700" y2="99408"/>
                      </a14:backgroundRemoval>
                    </a14:imgEffect>
                  </a14:imgLayer>
                </a14:imgProps>
              </a:ext>
              <a:ext uri="{28A0092B-C50C-407E-A947-70E740481C1C}">
                <a14:useLocalDpi xmlns:a14="http://schemas.microsoft.com/office/drawing/2010/main" val="0"/>
              </a:ext>
            </a:extLst>
          </a:blip>
          <a:srcRect r="13565"/>
          <a:stretch/>
        </p:blipFill>
        <p:spPr bwMode="auto">
          <a:xfrm>
            <a:off x="124512" y="0"/>
            <a:ext cx="4285457" cy="406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43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01505-008D-AF01-CC1A-9EB7EF13E9DC}"/>
            </a:ext>
          </a:extLst>
        </p:cNvPr>
        <p:cNvGrpSpPr/>
        <p:nvPr/>
      </p:nvGrpSpPr>
      <p:grpSpPr>
        <a:xfrm>
          <a:off x="0" y="0"/>
          <a:ext cx="0" cy="0"/>
          <a:chOff x="0" y="0"/>
          <a:chExt cx="0" cy="0"/>
        </a:xfrm>
      </p:grpSpPr>
      <p:sp>
        <p:nvSpPr>
          <p:cNvPr id="12" name="مستطيل 11">
            <a:extLst>
              <a:ext uri="{FF2B5EF4-FFF2-40B4-BE49-F238E27FC236}">
                <a16:creationId xmlns:a16="http://schemas.microsoft.com/office/drawing/2014/main" id="{4AB5B270-3EF8-947B-5572-B123C4E9D163}"/>
              </a:ext>
            </a:extLst>
          </p:cNvPr>
          <p:cNvSpPr/>
          <p:nvPr/>
        </p:nvSpPr>
        <p:spPr>
          <a:xfrm>
            <a:off x="5393401" y="235634"/>
            <a:ext cx="5447325" cy="923330"/>
          </a:xfrm>
          <a:prstGeom prst="rect">
            <a:avLst/>
          </a:prstGeom>
          <a:noFill/>
        </p:spPr>
        <p:txBody>
          <a:bodyPr wrap="none" lIns="91440" tIns="45720" rIns="91440" bIns="45720">
            <a:spAutoFit/>
          </a:bodyPr>
          <a:lstStyle/>
          <a:p>
            <a:pPr algn="ctr"/>
            <a:r>
              <a:rPr lang="ar-SA" sz="5400" dirty="0" err="1">
                <a:ln w="0"/>
                <a:solidFill>
                  <a:schemeClr val="accent1"/>
                </a:solidFill>
                <a:effectLst>
                  <a:outerShdw blurRad="38100" dist="25400" dir="5400000" algn="ctr" rotWithShape="0">
                    <a:srgbClr val="6E747A">
                      <a:alpha val="43000"/>
                    </a:srgbClr>
                  </a:outerShdw>
                </a:effectLst>
              </a:rPr>
              <a:t>ماهو</a:t>
            </a:r>
            <a:r>
              <a:rPr lang="ar-SA" sz="5400" dirty="0">
                <a:ln w="0"/>
                <a:solidFill>
                  <a:schemeClr val="accent1"/>
                </a:solidFill>
                <a:effectLst>
                  <a:outerShdw blurRad="38100" dist="25400" dir="5400000" algn="ctr" rotWithShape="0">
                    <a:srgbClr val="6E747A">
                      <a:alpha val="43000"/>
                    </a:srgbClr>
                  </a:outerShdw>
                </a:effectLst>
              </a:rPr>
              <a:t> التدوين الإلكتروني</a:t>
            </a:r>
            <a:endParaRPr lang="ar-SA"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مربع نص 2">
            <a:extLst>
              <a:ext uri="{FF2B5EF4-FFF2-40B4-BE49-F238E27FC236}">
                <a16:creationId xmlns:a16="http://schemas.microsoft.com/office/drawing/2014/main" id="{663AAD50-71C6-BB0C-4151-C6F6E6F20822}"/>
              </a:ext>
            </a:extLst>
          </p:cNvPr>
          <p:cNvSpPr txBox="1"/>
          <p:nvPr/>
        </p:nvSpPr>
        <p:spPr>
          <a:xfrm>
            <a:off x="4965896" y="1408228"/>
            <a:ext cx="6553200" cy="2823850"/>
          </a:xfrm>
          <a:prstGeom prst="rect">
            <a:avLst/>
          </a:prstGeom>
          <a:noFill/>
        </p:spPr>
        <p:txBody>
          <a:bodyPr wrap="square">
            <a:spAutoFit/>
          </a:bodyPr>
          <a:lstStyle/>
          <a:p>
            <a:pPr marR="0" lvl="0" defTabSz="914400" eaLnBrk="0" fontAlgn="base" latinLnBrk="0" hangingPunct="0">
              <a:lnSpc>
                <a:spcPct val="150000"/>
              </a:lnSpc>
              <a:spcBef>
                <a:spcPct val="0"/>
              </a:spcBef>
              <a:spcAft>
                <a:spcPct val="0"/>
              </a:spcAft>
              <a:buClrTx/>
              <a:buSzTx/>
              <a:tabLst/>
            </a:pPr>
            <a:r>
              <a:rPr lang="ar-SA" sz="2000" dirty="0">
                <a:ln w="0"/>
                <a:effectLst>
                  <a:outerShdw blurRad="38100" dist="19050" dir="2700000" algn="tl" rotWithShape="0">
                    <a:schemeClr val="dk1">
                      <a:alpha val="40000"/>
                    </a:schemeClr>
                  </a:outerShdw>
                </a:effectLst>
              </a:rPr>
              <a:t>شكل من أشكال نشر المحتوى عبر الإنترنت حيث يكتب الأفراد أو الجهات المختلفة عن مواضيع متنوعة ويشاركون آرائهم وخبراتهم</a:t>
            </a:r>
          </a:p>
          <a:p>
            <a:pPr marR="0" lvl="0" defTabSz="914400" eaLnBrk="0" fontAlgn="base" latinLnBrk="0" hangingPunct="0">
              <a:lnSpc>
                <a:spcPct val="150000"/>
              </a:lnSpc>
              <a:spcBef>
                <a:spcPct val="0"/>
              </a:spcBef>
              <a:spcAft>
                <a:spcPct val="0"/>
              </a:spcAft>
              <a:buClrTx/>
              <a:buSzTx/>
              <a:tabLst/>
            </a:pPr>
            <a:r>
              <a:rPr lang="ar-SA" sz="2000" dirty="0">
                <a:ln w="0"/>
                <a:effectLst>
                  <a:outerShdw blurRad="38100" dist="19050" dir="2700000" algn="tl" rotWithShape="0">
                    <a:schemeClr val="dk1">
                      <a:alpha val="40000"/>
                    </a:schemeClr>
                  </a:outerShdw>
                </a:effectLst>
              </a:rPr>
              <a:t>يمكن اعتبار المدونة كنوع من المذكرات الشخصية، ولكن بدلاً من كتابتها في دفتر، يتم نشرها على الإنترنت لتشاركها مع الآخرين.</a:t>
            </a:r>
            <a:br>
              <a:rPr lang="ar-SA" sz="2000" dirty="0">
                <a:ln w="0"/>
                <a:effectLst>
                  <a:outerShdw blurRad="38100" dist="19050" dir="2700000" algn="tl" rotWithShape="0">
                    <a:schemeClr val="dk1">
                      <a:alpha val="40000"/>
                    </a:schemeClr>
                  </a:outerShdw>
                </a:effectLst>
              </a:rPr>
            </a:br>
            <a:r>
              <a:rPr lang="ar-SA" sz="2000" dirty="0">
                <a:ln w="0"/>
                <a:effectLst>
                  <a:outerShdw blurRad="38100" dist="19050" dir="2700000" algn="tl" rotWithShape="0">
                    <a:schemeClr val="dk1">
                      <a:alpha val="40000"/>
                    </a:schemeClr>
                  </a:outerShdw>
                </a:effectLst>
              </a:rPr>
              <a:t>أو يمكن القول بأنها : مكان يتيح للأفراد التعبير عن آرائهم، ومشاركة خبراتهم ومعارفهم، ومناقشة مواضيع مختلفة.</a:t>
            </a:r>
            <a:endParaRPr lang="ar-SA" sz="2000" i="0" dirty="0">
              <a:ln w="0"/>
              <a:effectLst>
                <a:outerShdw blurRad="38100" dist="19050" dir="2700000" algn="tl" rotWithShape="0">
                  <a:schemeClr val="dk1">
                    <a:alpha val="40000"/>
                  </a:schemeClr>
                </a:outerShdw>
              </a:effectLst>
              <a:latin typeface="Al-Mohanad Extra Bold" panose="02060603050605020204" pitchFamily="18" charset="-78"/>
              <a:cs typeface="Al-Mohanad Extra Bold" panose="02060603050605020204" pitchFamily="18" charset="-78"/>
            </a:endParaRPr>
          </a:p>
        </p:txBody>
      </p:sp>
      <p:sp>
        <p:nvSpPr>
          <p:cNvPr id="5" name="مربع نص 4">
            <a:extLst>
              <a:ext uri="{FF2B5EF4-FFF2-40B4-BE49-F238E27FC236}">
                <a16:creationId xmlns:a16="http://schemas.microsoft.com/office/drawing/2014/main" id="{1B6A0E4B-433C-95A1-CE07-0F0EC53383A5}"/>
              </a:ext>
            </a:extLst>
          </p:cNvPr>
          <p:cNvSpPr txBox="1"/>
          <p:nvPr/>
        </p:nvSpPr>
        <p:spPr>
          <a:xfrm>
            <a:off x="9115864" y="4943007"/>
            <a:ext cx="1335652" cy="369332"/>
          </a:xfrm>
          <a:prstGeom prst="rect">
            <a:avLst/>
          </a:prstGeom>
          <a:noFill/>
        </p:spPr>
        <p:txBody>
          <a:bodyPr wrap="square">
            <a:spAutoFit/>
          </a:bodyPr>
          <a:lstStyle/>
          <a:p>
            <a:r>
              <a:rPr lang="ar-SA" dirty="0">
                <a:hlinkClick r:id="rId2"/>
              </a:rPr>
              <a:t>فؤاد الفرحان</a:t>
            </a:r>
            <a:endParaRPr lang="ar-SA" dirty="0"/>
          </a:p>
        </p:txBody>
      </p:sp>
      <p:sp>
        <p:nvSpPr>
          <p:cNvPr id="6" name="مربع نص 5">
            <a:extLst>
              <a:ext uri="{FF2B5EF4-FFF2-40B4-BE49-F238E27FC236}">
                <a16:creationId xmlns:a16="http://schemas.microsoft.com/office/drawing/2014/main" id="{C3D4EDD4-9656-65B4-E5DD-AEC65DDF4C0A}"/>
              </a:ext>
            </a:extLst>
          </p:cNvPr>
          <p:cNvSpPr txBox="1"/>
          <p:nvPr/>
        </p:nvSpPr>
        <p:spPr>
          <a:xfrm>
            <a:off x="6668086" y="4943007"/>
            <a:ext cx="1335652" cy="369332"/>
          </a:xfrm>
          <a:prstGeom prst="rect">
            <a:avLst/>
          </a:prstGeom>
          <a:noFill/>
        </p:spPr>
        <p:txBody>
          <a:bodyPr wrap="square">
            <a:spAutoFit/>
          </a:bodyPr>
          <a:lstStyle/>
          <a:p>
            <a:r>
              <a:rPr lang="ar-SA" dirty="0">
                <a:hlinkClick r:id="rId3"/>
              </a:rPr>
              <a:t>مدونة ثمانية </a:t>
            </a:r>
            <a:endParaRPr lang="ar-SA" dirty="0"/>
          </a:p>
        </p:txBody>
      </p:sp>
      <p:sp>
        <p:nvSpPr>
          <p:cNvPr id="7" name="مربع نص 6">
            <a:extLst>
              <a:ext uri="{FF2B5EF4-FFF2-40B4-BE49-F238E27FC236}">
                <a16:creationId xmlns:a16="http://schemas.microsoft.com/office/drawing/2014/main" id="{406D8713-033A-4C4E-2073-9061CFFCB020}"/>
              </a:ext>
            </a:extLst>
          </p:cNvPr>
          <p:cNvSpPr txBox="1"/>
          <p:nvPr/>
        </p:nvSpPr>
        <p:spPr>
          <a:xfrm>
            <a:off x="3920979" y="4943007"/>
            <a:ext cx="1335652" cy="369332"/>
          </a:xfrm>
          <a:prstGeom prst="rect">
            <a:avLst/>
          </a:prstGeom>
          <a:noFill/>
        </p:spPr>
        <p:txBody>
          <a:bodyPr wrap="square">
            <a:spAutoFit/>
          </a:bodyPr>
          <a:lstStyle/>
          <a:p>
            <a:r>
              <a:rPr lang="ar-SA" dirty="0">
                <a:hlinkClick r:id="rId4"/>
              </a:rPr>
              <a:t>مدونة الشاعر</a:t>
            </a:r>
            <a:endParaRPr lang="ar-SA" dirty="0"/>
          </a:p>
        </p:txBody>
      </p:sp>
      <p:pic>
        <p:nvPicPr>
          <p:cNvPr id="3074" name="Picture 2" descr="تعريف المدونة - موضوع">
            <a:extLst>
              <a:ext uri="{FF2B5EF4-FFF2-40B4-BE49-F238E27FC236}">
                <a16:creationId xmlns:a16="http://schemas.microsoft.com/office/drawing/2014/main" id="{D6048CDA-2A0B-B5E7-902A-56983C4F8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537" y="1609435"/>
            <a:ext cx="4293878" cy="204470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رابط مستقيم 3">
            <a:extLst>
              <a:ext uri="{FF2B5EF4-FFF2-40B4-BE49-F238E27FC236}">
                <a16:creationId xmlns:a16="http://schemas.microsoft.com/office/drawing/2014/main" id="{2D10EEB6-D6C4-8636-0371-5D6135EA49ED}"/>
              </a:ext>
            </a:extLst>
          </p:cNvPr>
          <p:cNvCxnSpPr>
            <a:cxnSpLocks/>
          </p:cNvCxnSpPr>
          <p:nvPr/>
        </p:nvCxnSpPr>
        <p:spPr>
          <a:xfrm>
            <a:off x="5393401" y="1178445"/>
            <a:ext cx="59928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صورة 9">
            <a:extLst>
              <a:ext uri="{FF2B5EF4-FFF2-40B4-BE49-F238E27FC236}">
                <a16:creationId xmlns:a16="http://schemas.microsoft.com/office/drawing/2014/main" id="{072EEA27-808C-24F7-1722-843BABB7BF91}"/>
              </a:ext>
            </a:extLst>
          </p:cNvPr>
          <p:cNvPicPr>
            <a:picLocks noChangeAspect="1"/>
          </p:cNvPicPr>
          <p:nvPr/>
        </p:nvPicPr>
        <p:blipFill>
          <a:blip r:embed="rId6"/>
          <a:stretch>
            <a:fillRect/>
          </a:stretch>
        </p:blipFill>
        <p:spPr>
          <a:xfrm>
            <a:off x="11057431" y="235634"/>
            <a:ext cx="923330" cy="923330"/>
          </a:xfrm>
          <a:prstGeom prst="rect">
            <a:avLst/>
          </a:prstGeom>
        </p:spPr>
      </p:pic>
    </p:spTree>
    <p:extLst>
      <p:ext uri="{BB962C8B-B14F-4D97-AF65-F5344CB8AC3E}">
        <p14:creationId xmlns:p14="http://schemas.microsoft.com/office/powerpoint/2010/main" val="3188835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F52C9-0555-85E2-DFA1-EDE6CB3ADD9C}"/>
            </a:ext>
          </a:extLst>
        </p:cNvPr>
        <p:cNvGrpSpPr/>
        <p:nvPr/>
      </p:nvGrpSpPr>
      <p:grpSpPr>
        <a:xfrm>
          <a:off x="0" y="0"/>
          <a:ext cx="0" cy="0"/>
          <a:chOff x="0" y="0"/>
          <a:chExt cx="0" cy="0"/>
        </a:xfrm>
      </p:grpSpPr>
      <p:sp>
        <p:nvSpPr>
          <p:cNvPr id="12" name="مستطيل 11">
            <a:extLst>
              <a:ext uri="{FF2B5EF4-FFF2-40B4-BE49-F238E27FC236}">
                <a16:creationId xmlns:a16="http://schemas.microsoft.com/office/drawing/2014/main" id="{97EB41C8-6871-3FDB-7DA7-BF9F183544F1}"/>
              </a:ext>
            </a:extLst>
          </p:cNvPr>
          <p:cNvSpPr/>
          <p:nvPr/>
        </p:nvSpPr>
        <p:spPr>
          <a:xfrm>
            <a:off x="2491330" y="129530"/>
            <a:ext cx="8351966" cy="923330"/>
          </a:xfrm>
          <a:prstGeom prst="rect">
            <a:avLst/>
          </a:prstGeom>
          <a:noFill/>
        </p:spPr>
        <p:txBody>
          <a:bodyPr wrap="none" lIns="91440" tIns="45720" rIns="91440" bIns="45720">
            <a:spAutoFit/>
          </a:bodyPr>
          <a:lstStyle/>
          <a:p>
            <a:pPr algn="ctr"/>
            <a:r>
              <a:rPr lang="ar-SA" sz="5400" dirty="0">
                <a:ln w="0"/>
                <a:solidFill>
                  <a:schemeClr val="accent1"/>
                </a:solidFill>
                <a:effectLst>
                  <a:outerShdw blurRad="38100" dist="25400" dir="5400000" algn="ctr" rotWithShape="0">
                    <a:srgbClr val="6E747A">
                      <a:alpha val="43000"/>
                    </a:srgbClr>
                  </a:outerShdw>
                </a:effectLst>
              </a:rPr>
              <a:t>الفرق بين المدونة والموقع الإلكتروني</a:t>
            </a:r>
            <a:endParaRPr lang="ar-SA" sz="5400" b="0" cap="none" spc="0" dirty="0">
              <a:ln w="0"/>
              <a:solidFill>
                <a:schemeClr val="accent1"/>
              </a:solidFill>
              <a:effectLst>
                <a:outerShdw blurRad="38100" dist="25400" dir="5400000" algn="ctr" rotWithShape="0">
                  <a:srgbClr val="6E747A">
                    <a:alpha val="43000"/>
                  </a:srgbClr>
                </a:outerShdw>
              </a:effectLst>
            </a:endParaRPr>
          </a:p>
        </p:txBody>
      </p:sp>
      <p:graphicFrame>
        <p:nvGraphicFramePr>
          <p:cNvPr id="2" name="جدول 1">
            <a:extLst>
              <a:ext uri="{FF2B5EF4-FFF2-40B4-BE49-F238E27FC236}">
                <a16:creationId xmlns:a16="http://schemas.microsoft.com/office/drawing/2014/main" id="{80196581-DD6E-2447-34FA-EF2406D61252}"/>
              </a:ext>
            </a:extLst>
          </p:cNvPr>
          <p:cNvGraphicFramePr>
            <a:graphicFrameLocks noGrp="1"/>
          </p:cNvGraphicFramePr>
          <p:nvPr>
            <p:extLst>
              <p:ext uri="{D42A27DB-BD31-4B8C-83A1-F6EECF244321}">
                <p14:modId xmlns:p14="http://schemas.microsoft.com/office/powerpoint/2010/main" val="2420903593"/>
              </p:ext>
            </p:extLst>
          </p:nvPr>
        </p:nvGraphicFramePr>
        <p:xfrm>
          <a:off x="1561513" y="1294230"/>
          <a:ext cx="9664505" cy="5226449"/>
        </p:xfrm>
        <a:graphic>
          <a:graphicData uri="http://schemas.openxmlformats.org/drawingml/2006/table">
            <a:tbl>
              <a:tblPr rtl="1" firstRow="1" firstCol="1" bandRow="1">
                <a:tableStyleId>{BDBED569-4797-4DF1-A0F4-6AAB3CD982D8}</a:tableStyleId>
              </a:tblPr>
              <a:tblGrid>
                <a:gridCol w="2899741">
                  <a:extLst>
                    <a:ext uri="{9D8B030D-6E8A-4147-A177-3AD203B41FA5}">
                      <a16:colId xmlns:a16="http://schemas.microsoft.com/office/drawing/2014/main" val="511791332"/>
                    </a:ext>
                  </a:extLst>
                </a:gridCol>
                <a:gridCol w="3589367">
                  <a:extLst>
                    <a:ext uri="{9D8B030D-6E8A-4147-A177-3AD203B41FA5}">
                      <a16:colId xmlns:a16="http://schemas.microsoft.com/office/drawing/2014/main" val="4290632462"/>
                    </a:ext>
                  </a:extLst>
                </a:gridCol>
                <a:gridCol w="3175397">
                  <a:extLst>
                    <a:ext uri="{9D8B030D-6E8A-4147-A177-3AD203B41FA5}">
                      <a16:colId xmlns:a16="http://schemas.microsoft.com/office/drawing/2014/main" val="72562293"/>
                    </a:ext>
                  </a:extLst>
                </a:gridCol>
              </a:tblGrid>
              <a:tr h="307443">
                <a:tc>
                  <a:txBody>
                    <a:bodyPr/>
                    <a:lstStyle/>
                    <a:p>
                      <a:pPr algn="ctr" rtl="1">
                        <a:lnSpc>
                          <a:spcPct val="107000"/>
                        </a:lnSpc>
                        <a:spcAft>
                          <a:spcPts val="800"/>
                        </a:spcAft>
                      </a:pPr>
                      <a:r>
                        <a:rPr lang="ar-SA" sz="1800" kern="100">
                          <a:effectLst/>
                        </a:rPr>
                        <a:t>المعيار</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800" kern="100" dirty="0">
                          <a:solidFill>
                            <a:srgbClr val="FF0000"/>
                          </a:solidFill>
                          <a:effectLst/>
                        </a:rPr>
                        <a:t>المدونة</a:t>
                      </a:r>
                      <a:endParaRPr lang="en-US" sz="18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br>
                        <a:rPr lang="ar-SA" sz="1800" kern="100" dirty="0">
                          <a:solidFill>
                            <a:schemeClr val="accent4">
                              <a:lumMod val="75000"/>
                            </a:schemeClr>
                          </a:solidFill>
                          <a:effectLst/>
                        </a:rPr>
                      </a:br>
                      <a:r>
                        <a:rPr lang="ar-SA" sz="1800" kern="100" dirty="0">
                          <a:solidFill>
                            <a:schemeClr val="accent4">
                              <a:lumMod val="75000"/>
                            </a:schemeClr>
                          </a:solidFill>
                          <a:effectLst/>
                        </a:rPr>
                        <a:t>الموقع الإلكتروني</a:t>
                      </a:r>
                    </a:p>
                    <a:p>
                      <a:pPr algn="ctr" rtl="1">
                        <a:lnSpc>
                          <a:spcPct val="107000"/>
                        </a:lnSpc>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48212879"/>
                  </a:ext>
                </a:extLst>
              </a:tr>
              <a:tr h="739424">
                <a:tc>
                  <a:txBody>
                    <a:bodyPr/>
                    <a:lstStyle/>
                    <a:p>
                      <a:pPr algn="ctr" rtl="1">
                        <a:lnSpc>
                          <a:spcPct val="107000"/>
                        </a:lnSpc>
                        <a:spcAft>
                          <a:spcPts val="800"/>
                        </a:spcAft>
                      </a:pPr>
                      <a:r>
                        <a:rPr lang="ar-SA" sz="1600" kern="100" dirty="0">
                          <a:effectLst/>
                        </a:rPr>
                        <a:t>المحتوى الرئيسي</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dirty="0">
                          <a:effectLst/>
                        </a:rPr>
                        <a:t>مقالات أو منشورات تُحدث بانتظام</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a:effectLst/>
                        </a:rPr>
                        <a:t>صفحات ثابتة تمثل أقسامًا ومحتويات مختلفة</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42971600"/>
                  </a:ext>
                </a:extLst>
              </a:tr>
              <a:tr h="615674">
                <a:tc>
                  <a:txBody>
                    <a:bodyPr/>
                    <a:lstStyle/>
                    <a:p>
                      <a:pPr algn="ctr" rtl="1">
                        <a:lnSpc>
                          <a:spcPct val="107000"/>
                        </a:lnSpc>
                        <a:spcAft>
                          <a:spcPts val="800"/>
                        </a:spcAft>
                      </a:pPr>
                      <a:r>
                        <a:rPr lang="ar-SA" sz="1600" kern="100" dirty="0">
                          <a:effectLst/>
                        </a:rPr>
                        <a:t>التحديثات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dirty="0">
                          <a:effectLst/>
                        </a:rPr>
                        <a:t>تحديثات متكررة ومحتوى جديد بانتظام</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a:effectLst/>
                        </a:rPr>
                        <a:t>تحديثات أقل تكرارًا، تتغير بناءً على الحاجة</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2289116"/>
                  </a:ext>
                </a:extLst>
              </a:tr>
              <a:tr h="739424">
                <a:tc>
                  <a:txBody>
                    <a:bodyPr/>
                    <a:lstStyle/>
                    <a:p>
                      <a:pPr algn="ctr" rtl="1">
                        <a:lnSpc>
                          <a:spcPct val="107000"/>
                        </a:lnSpc>
                        <a:spcAft>
                          <a:spcPts val="800"/>
                        </a:spcAft>
                      </a:pPr>
                      <a:r>
                        <a:rPr lang="ar-SA" sz="1600" kern="100" dirty="0">
                          <a:effectLst/>
                        </a:rPr>
                        <a:t>التفاعل مع الجمهور</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dirty="0">
                          <a:effectLst/>
                        </a:rPr>
                        <a:t>تعليقات ومشاركة من قبل القراء</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dirty="0">
                          <a:effectLst/>
                        </a:rPr>
                        <a:t>أشكال تفاعل متنوعة (نماذج، بريد إلكتروني)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8465796"/>
                  </a:ext>
                </a:extLst>
              </a:tr>
              <a:tr h="615674">
                <a:tc>
                  <a:txBody>
                    <a:bodyPr/>
                    <a:lstStyle/>
                    <a:p>
                      <a:pPr algn="ctr" rtl="1">
                        <a:lnSpc>
                          <a:spcPct val="107000"/>
                        </a:lnSpc>
                        <a:spcAft>
                          <a:spcPts val="800"/>
                        </a:spcAft>
                      </a:pPr>
                      <a:r>
                        <a:rPr lang="ar-SA" sz="1600" kern="100" dirty="0">
                          <a:effectLst/>
                        </a:rPr>
                        <a:t>التركيز</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a:effectLst/>
                        </a:rPr>
                        <a:t>التركيز على المحتوى والنصوص الطويلة</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dirty="0">
                          <a:effectLst/>
                        </a:rPr>
                        <a:t>التركيز على عرض المعلومات والخدمات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4239093"/>
                  </a:ext>
                </a:extLst>
              </a:tr>
              <a:tr h="615674">
                <a:tc>
                  <a:txBody>
                    <a:bodyPr/>
                    <a:lstStyle/>
                    <a:p>
                      <a:pPr algn="ctr" rtl="1">
                        <a:lnSpc>
                          <a:spcPct val="107000"/>
                        </a:lnSpc>
                        <a:spcAft>
                          <a:spcPts val="800"/>
                        </a:spcAft>
                      </a:pPr>
                      <a:r>
                        <a:rPr lang="ar-SA" sz="1600" kern="100" dirty="0">
                          <a:effectLst/>
                        </a:rPr>
                        <a:t>الهيكلية</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a:effectLst/>
                        </a:rPr>
                        <a:t>ترتيب زمني للمقالات (الأحدث أولاً)</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dirty="0">
                          <a:effectLst/>
                        </a:rPr>
                        <a:t>هيكل هرمي من القوائم والروابط</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0143067"/>
                  </a:ext>
                </a:extLst>
              </a:tr>
              <a:tr h="931505">
                <a:tc>
                  <a:txBody>
                    <a:bodyPr/>
                    <a:lstStyle/>
                    <a:p>
                      <a:pPr algn="ctr" rtl="1">
                        <a:lnSpc>
                          <a:spcPct val="107000"/>
                        </a:lnSpc>
                        <a:spcAft>
                          <a:spcPts val="800"/>
                        </a:spcAft>
                      </a:pPr>
                      <a:r>
                        <a:rPr lang="ar-SA" sz="1600" kern="100" dirty="0">
                          <a:effectLst/>
                        </a:rPr>
                        <a:t>الغرض</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a:effectLst/>
                        </a:rPr>
                        <a:t>تبادل الأفكار والتجارب وتقديم النصائح</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800"/>
                        </a:spcAft>
                      </a:pPr>
                      <a:r>
                        <a:rPr lang="ar-SA" sz="1600" kern="100" dirty="0">
                          <a:effectLst/>
                        </a:rPr>
                        <a:t>توفير معلومات محددة وتعريف بالخدمات أو المنتجات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3245097"/>
                  </a:ext>
                </a:extLst>
              </a:tr>
            </a:tbl>
          </a:graphicData>
        </a:graphic>
      </p:graphicFrame>
      <p:cxnSp>
        <p:nvCxnSpPr>
          <p:cNvPr id="4" name="رابط مستقيم 3">
            <a:extLst>
              <a:ext uri="{FF2B5EF4-FFF2-40B4-BE49-F238E27FC236}">
                <a16:creationId xmlns:a16="http://schemas.microsoft.com/office/drawing/2014/main" id="{B08A9E58-C322-4EC9-D56B-3A1FE69A5BC9}"/>
              </a:ext>
            </a:extLst>
          </p:cNvPr>
          <p:cNvCxnSpPr>
            <a:cxnSpLocks/>
          </p:cNvCxnSpPr>
          <p:nvPr/>
        </p:nvCxnSpPr>
        <p:spPr>
          <a:xfrm flipV="1">
            <a:off x="3532339" y="1052860"/>
            <a:ext cx="8347617" cy="32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صورة 7">
            <a:extLst>
              <a:ext uri="{FF2B5EF4-FFF2-40B4-BE49-F238E27FC236}">
                <a16:creationId xmlns:a16="http://schemas.microsoft.com/office/drawing/2014/main" id="{EE991A1E-3F79-5EE8-FC71-0F6BA73B6A9D}"/>
              </a:ext>
            </a:extLst>
          </p:cNvPr>
          <p:cNvPicPr>
            <a:picLocks noChangeAspect="1"/>
          </p:cNvPicPr>
          <p:nvPr/>
        </p:nvPicPr>
        <p:blipFill>
          <a:blip r:embed="rId2"/>
          <a:stretch>
            <a:fillRect/>
          </a:stretch>
        </p:blipFill>
        <p:spPr>
          <a:xfrm>
            <a:off x="11065225" y="108599"/>
            <a:ext cx="814731" cy="814731"/>
          </a:xfrm>
          <a:prstGeom prst="rect">
            <a:avLst/>
          </a:prstGeom>
        </p:spPr>
      </p:pic>
    </p:spTree>
    <p:extLst>
      <p:ext uri="{BB962C8B-B14F-4D97-AF65-F5344CB8AC3E}">
        <p14:creationId xmlns:p14="http://schemas.microsoft.com/office/powerpoint/2010/main" val="79275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33E30-5098-E4A9-8EDC-96CE8348EDF1}"/>
            </a:ext>
          </a:extLst>
        </p:cNvPr>
        <p:cNvGrpSpPr/>
        <p:nvPr/>
      </p:nvGrpSpPr>
      <p:grpSpPr>
        <a:xfrm>
          <a:off x="0" y="0"/>
          <a:ext cx="0" cy="0"/>
          <a:chOff x="0" y="0"/>
          <a:chExt cx="0" cy="0"/>
        </a:xfrm>
      </p:grpSpPr>
      <p:pic>
        <p:nvPicPr>
          <p:cNvPr id="7" name="صورة 6">
            <a:extLst>
              <a:ext uri="{FF2B5EF4-FFF2-40B4-BE49-F238E27FC236}">
                <a16:creationId xmlns:a16="http://schemas.microsoft.com/office/drawing/2014/main" id="{C6D2FE0C-15B6-97E1-82B9-99F30D67719E}"/>
              </a:ext>
            </a:extLst>
          </p:cNvPr>
          <p:cNvPicPr>
            <a:picLocks noChangeAspect="1"/>
          </p:cNvPicPr>
          <p:nvPr/>
        </p:nvPicPr>
        <p:blipFill>
          <a:blip r:embed="rId2"/>
          <a:stretch>
            <a:fillRect/>
          </a:stretch>
        </p:blipFill>
        <p:spPr>
          <a:xfrm>
            <a:off x="0" y="5862"/>
            <a:ext cx="12202437" cy="6852138"/>
          </a:xfrm>
          <a:prstGeom prst="rect">
            <a:avLst/>
          </a:prstGeom>
        </p:spPr>
      </p:pic>
      <p:cxnSp>
        <p:nvCxnSpPr>
          <p:cNvPr id="2" name="رابط مستقيم 1">
            <a:extLst>
              <a:ext uri="{FF2B5EF4-FFF2-40B4-BE49-F238E27FC236}">
                <a16:creationId xmlns:a16="http://schemas.microsoft.com/office/drawing/2014/main" id="{3A96BE6E-8EFD-DCC2-24C5-4B4A3150319D}"/>
              </a:ext>
            </a:extLst>
          </p:cNvPr>
          <p:cNvCxnSpPr>
            <a:cxnSpLocks/>
          </p:cNvCxnSpPr>
          <p:nvPr/>
        </p:nvCxnSpPr>
        <p:spPr>
          <a:xfrm>
            <a:off x="7343335" y="812685"/>
            <a:ext cx="4000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15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30AD0-79BD-2BBA-FC8B-2816AC4C524B}"/>
            </a:ext>
          </a:extLst>
        </p:cNvPr>
        <p:cNvGrpSpPr/>
        <p:nvPr/>
      </p:nvGrpSpPr>
      <p:grpSpPr>
        <a:xfrm>
          <a:off x="0" y="0"/>
          <a:ext cx="0" cy="0"/>
          <a:chOff x="0" y="0"/>
          <a:chExt cx="0" cy="0"/>
        </a:xfrm>
      </p:grpSpPr>
      <p:pic>
        <p:nvPicPr>
          <p:cNvPr id="11" name="صورة 10">
            <a:extLst>
              <a:ext uri="{FF2B5EF4-FFF2-40B4-BE49-F238E27FC236}">
                <a16:creationId xmlns:a16="http://schemas.microsoft.com/office/drawing/2014/main" id="{A4F88D59-DF20-62E7-8173-29512AF3E0B3}"/>
              </a:ext>
            </a:extLst>
          </p:cNvPr>
          <p:cNvPicPr>
            <a:picLocks noChangeAspect="1"/>
          </p:cNvPicPr>
          <p:nvPr/>
        </p:nvPicPr>
        <p:blipFill>
          <a:blip r:embed="rId2"/>
          <a:stretch>
            <a:fillRect/>
          </a:stretch>
        </p:blipFill>
        <p:spPr>
          <a:xfrm>
            <a:off x="0" y="-6684"/>
            <a:ext cx="12192000" cy="6871368"/>
          </a:xfrm>
          <a:prstGeom prst="rect">
            <a:avLst/>
          </a:prstGeom>
        </p:spPr>
      </p:pic>
      <p:cxnSp>
        <p:nvCxnSpPr>
          <p:cNvPr id="2" name="رابط مستقيم 1">
            <a:extLst>
              <a:ext uri="{FF2B5EF4-FFF2-40B4-BE49-F238E27FC236}">
                <a16:creationId xmlns:a16="http://schemas.microsoft.com/office/drawing/2014/main" id="{A5326D9E-000D-12C0-4B6D-B86B8ADC6002}"/>
              </a:ext>
            </a:extLst>
          </p:cNvPr>
          <p:cNvCxnSpPr>
            <a:cxnSpLocks/>
          </p:cNvCxnSpPr>
          <p:nvPr/>
        </p:nvCxnSpPr>
        <p:spPr>
          <a:xfrm>
            <a:off x="8229600" y="1178445"/>
            <a:ext cx="31566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مستطيل 3">
            <a:extLst>
              <a:ext uri="{FF2B5EF4-FFF2-40B4-BE49-F238E27FC236}">
                <a16:creationId xmlns:a16="http://schemas.microsoft.com/office/drawing/2014/main" id="{470F259F-3080-9F35-B8D3-A6F066B9E4B6}"/>
              </a:ext>
            </a:extLst>
          </p:cNvPr>
          <p:cNvSpPr/>
          <p:nvPr/>
        </p:nvSpPr>
        <p:spPr>
          <a:xfrm>
            <a:off x="8098156" y="255115"/>
            <a:ext cx="3419526" cy="923330"/>
          </a:xfrm>
          <a:prstGeom prst="rect">
            <a:avLst/>
          </a:prstGeom>
          <a:noFill/>
        </p:spPr>
        <p:txBody>
          <a:bodyPr wrap="none" lIns="91440" tIns="45720" rIns="91440" bIns="45720">
            <a:spAutoFit/>
          </a:bodyPr>
          <a:lstStyle/>
          <a:p>
            <a:pPr algn="ctr"/>
            <a:r>
              <a:rPr lang="ar-SA" sz="5400" dirty="0">
                <a:ln w="0"/>
                <a:solidFill>
                  <a:schemeClr val="accent1"/>
                </a:solidFill>
                <a:effectLst>
                  <a:outerShdw blurRad="38100" dist="25400" dir="5400000" algn="ctr" rotWithShape="0">
                    <a:srgbClr val="6E747A">
                      <a:alpha val="43000"/>
                    </a:srgbClr>
                  </a:outerShdw>
                </a:effectLst>
              </a:rPr>
              <a:t>أنواع المدونات</a:t>
            </a:r>
            <a:endParaRPr lang="ar-SA"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مستطيل: زوايا مستديرة 4">
            <a:extLst>
              <a:ext uri="{FF2B5EF4-FFF2-40B4-BE49-F238E27FC236}">
                <a16:creationId xmlns:a16="http://schemas.microsoft.com/office/drawing/2014/main" id="{5BFC0E70-897B-EA4D-54CF-9EDAF4B3B507}"/>
              </a:ext>
            </a:extLst>
          </p:cNvPr>
          <p:cNvSpPr/>
          <p:nvPr/>
        </p:nvSpPr>
        <p:spPr>
          <a:xfrm>
            <a:off x="3784209" y="255115"/>
            <a:ext cx="4182503" cy="1137587"/>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2" name="صورة 11">
            <a:extLst>
              <a:ext uri="{FF2B5EF4-FFF2-40B4-BE49-F238E27FC236}">
                <a16:creationId xmlns:a16="http://schemas.microsoft.com/office/drawing/2014/main" id="{EC794797-8009-7EE7-4948-F14931DCEDCD}"/>
              </a:ext>
            </a:extLst>
          </p:cNvPr>
          <p:cNvPicPr>
            <a:picLocks noChangeAspect="1"/>
          </p:cNvPicPr>
          <p:nvPr/>
        </p:nvPicPr>
        <p:blipFill>
          <a:blip r:embed="rId3"/>
          <a:stretch>
            <a:fillRect/>
          </a:stretch>
        </p:blipFill>
        <p:spPr>
          <a:xfrm>
            <a:off x="5528312" y="3893233"/>
            <a:ext cx="2438400" cy="2438400"/>
          </a:xfrm>
          <a:prstGeom prst="rect">
            <a:avLst/>
          </a:prstGeom>
        </p:spPr>
      </p:pic>
    </p:spTree>
    <p:extLst>
      <p:ext uri="{BB962C8B-B14F-4D97-AF65-F5344CB8AC3E}">
        <p14:creationId xmlns:p14="http://schemas.microsoft.com/office/powerpoint/2010/main" val="356414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C79FD-9FFA-B66B-5523-E96C2FE16407}"/>
            </a:ext>
          </a:extLst>
        </p:cNvPr>
        <p:cNvGrpSpPr/>
        <p:nvPr/>
      </p:nvGrpSpPr>
      <p:grpSpPr>
        <a:xfrm>
          <a:off x="0" y="0"/>
          <a:ext cx="0" cy="0"/>
          <a:chOff x="0" y="0"/>
          <a:chExt cx="0" cy="0"/>
        </a:xfrm>
      </p:grpSpPr>
      <p:sp>
        <p:nvSpPr>
          <p:cNvPr id="12" name="مستطيل 11">
            <a:extLst>
              <a:ext uri="{FF2B5EF4-FFF2-40B4-BE49-F238E27FC236}">
                <a16:creationId xmlns:a16="http://schemas.microsoft.com/office/drawing/2014/main" id="{55030556-C78B-6975-8E2F-A631A3D341BD}"/>
              </a:ext>
            </a:extLst>
          </p:cNvPr>
          <p:cNvSpPr/>
          <p:nvPr/>
        </p:nvSpPr>
        <p:spPr>
          <a:xfrm>
            <a:off x="750567" y="152497"/>
            <a:ext cx="10475945" cy="923330"/>
          </a:xfrm>
          <a:prstGeom prst="rect">
            <a:avLst/>
          </a:prstGeom>
          <a:noFill/>
        </p:spPr>
        <p:txBody>
          <a:bodyPr wrap="none" lIns="91440" tIns="45720" rIns="91440" bIns="45720">
            <a:spAutoFit/>
          </a:bodyPr>
          <a:lstStyle/>
          <a:p>
            <a:pPr algn="ctr"/>
            <a:r>
              <a:rPr lang="ar-SA" sz="5400" dirty="0">
                <a:ln w="0"/>
                <a:solidFill>
                  <a:schemeClr val="accent1"/>
                </a:solidFill>
                <a:effectLst>
                  <a:outerShdw blurRad="38100" dist="25400" dir="5400000" algn="ctr" rotWithShape="0">
                    <a:srgbClr val="6E747A">
                      <a:alpha val="43000"/>
                    </a:srgbClr>
                  </a:outerShdw>
                </a:effectLst>
              </a:rPr>
              <a:t>ماهي المنصات التي يمكن </a:t>
            </a:r>
            <a:r>
              <a:rPr lang="ar-SA" sz="5400" dirty="0" err="1">
                <a:ln w="0"/>
                <a:solidFill>
                  <a:schemeClr val="accent1"/>
                </a:solidFill>
                <a:effectLst>
                  <a:outerShdw blurRad="38100" dist="25400" dir="5400000" algn="ctr" rotWithShape="0">
                    <a:srgbClr val="6E747A">
                      <a:alpha val="43000"/>
                    </a:srgbClr>
                  </a:outerShdw>
                </a:effectLst>
              </a:rPr>
              <a:t>إستخدامها</a:t>
            </a:r>
            <a:r>
              <a:rPr lang="ar-SA" sz="5400" dirty="0">
                <a:ln w="0"/>
                <a:solidFill>
                  <a:schemeClr val="accent1"/>
                </a:solidFill>
                <a:effectLst>
                  <a:outerShdw blurRad="38100" dist="25400" dir="5400000" algn="ctr" rotWithShape="0">
                    <a:srgbClr val="6E747A">
                      <a:alpha val="43000"/>
                    </a:srgbClr>
                  </a:outerShdw>
                </a:effectLst>
              </a:rPr>
              <a:t> للتدوين ؟ </a:t>
            </a:r>
            <a:endParaRPr lang="ar-SA"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مربع نص 2">
            <a:extLst>
              <a:ext uri="{FF2B5EF4-FFF2-40B4-BE49-F238E27FC236}">
                <a16:creationId xmlns:a16="http://schemas.microsoft.com/office/drawing/2014/main" id="{E63DF424-DFFF-C784-F57F-781504C70C17}"/>
              </a:ext>
            </a:extLst>
          </p:cNvPr>
          <p:cNvSpPr txBox="1"/>
          <p:nvPr/>
        </p:nvSpPr>
        <p:spPr>
          <a:xfrm>
            <a:off x="5781822" y="2084485"/>
            <a:ext cx="3506371" cy="400110"/>
          </a:xfrm>
          <a:prstGeom prst="rect">
            <a:avLst/>
          </a:prstGeom>
          <a:noFill/>
        </p:spPr>
        <p:txBody>
          <a:bodyPr wrap="square">
            <a:spAutoFit/>
          </a:bodyPr>
          <a:lstStyle/>
          <a:p>
            <a:pPr algn="r"/>
            <a:r>
              <a:rPr lang="ar-SA" sz="2000" dirty="0" err="1">
                <a:solidFill>
                  <a:srgbClr val="7030A0"/>
                </a:solidFill>
                <a:latin typeface="Segoe UI" panose="020B0502040204020203" pitchFamily="34" charset="0"/>
                <a:cs typeface="Segoe UI" panose="020B0502040204020203" pitchFamily="34" charset="0"/>
              </a:rPr>
              <a:t>ووردبريس</a:t>
            </a:r>
            <a:r>
              <a:rPr lang="ar-SA" sz="2000" dirty="0">
                <a:solidFill>
                  <a:srgbClr val="7030A0"/>
                </a:solidFill>
                <a:latin typeface="Segoe UI" panose="020B0502040204020203" pitchFamily="34" charset="0"/>
                <a:cs typeface="Segoe UI" panose="020B0502040204020203" pitchFamily="34" charset="0"/>
              </a:rPr>
              <a:t> </a:t>
            </a:r>
            <a:r>
              <a:rPr lang="en-US" sz="2000" dirty="0">
                <a:solidFill>
                  <a:srgbClr val="7030A0"/>
                </a:solidFill>
                <a:latin typeface="Segoe UI" panose="020B0502040204020203" pitchFamily="34" charset="0"/>
                <a:cs typeface="Segoe UI" panose="020B0502040204020203" pitchFamily="34" charset="0"/>
              </a:rPr>
              <a:t>(WordPress.org)</a:t>
            </a:r>
          </a:p>
        </p:txBody>
      </p:sp>
      <p:sp>
        <p:nvSpPr>
          <p:cNvPr id="5" name="مربع نص 4">
            <a:extLst>
              <a:ext uri="{FF2B5EF4-FFF2-40B4-BE49-F238E27FC236}">
                <a16:creationId xmlns:a16="http://schemas.microsoft.com/office/drawing/2014/main" id="{EB84897C-C11A-5131-6A68-0C0DAE51C443}"/>
              </a:ext>
            </a:extLst>
          </p:cNvPr>
          <p:cNvSpPr txBox="1"/>
          <p:nvPr/>
        </p:nvSpPr>
        <p:spPr>
          <a:xfrm>
            <a:off x="2507991" y="2074292"/>
            <a:ext cx="1804180" cy="400110"/>
          </a:xfrm>
          <a:prstGeom prst="rect">
            <a:avLst/>
          </a:prstGeom>
          <a:noFill/>
        </p:spPr>
        <p:txBody>
          <a:bodyPr wrap="square">
            <a:spAutoFit/>
          </a:bodyPr>
          <a:lstStyle>
            <a:defPPr>
              <a:defRPr lang="ar-SA"/>
            </a:defPPr>
            <a:lvl1pPr>
              <a:defRPr sz="2000">
                <a:solidFill>
                  <a:srgbClr val="7030A0"/>
                </a:solidFill>
                <a:latin typeface="Segoe UI" panose="020B0502040204020203" pitchFamily="34" charset="0"/>
                <a:cs typeface="Segoe UI" panose="020B0502040204020203" pitchFamily="34" charset="0"/>
              </a:defRPr>
            </a:lvl1pPr>
          </a:lstStyle>
          <a:p>
            <a:r>
              <a:rPr lang="ar-SA" dirty="0" err="1"/>
              <a:t>بلوجر</a:t>
            </a:r>
            <a:r>
              <a:rPr lang="ar-SA" dirty="0"/>
              <a:t> (</a:t>
            </a:r>
            <a:r>
              <a:rPr lang="en-US" dirty="0"/>
              <a:t>Blogger</a:t>
            </a:r>
          </a:p>
        </p:txBody>
      </p:sp>
      <p:sp>
        <p:nvSpPr>
          <p:cNvPr id="7" name="مربع نص 6">
            <a:extLst>
              <a:ext uri="{FF2B5EF4-FFF2-40B4-BE49-F238E27FC236}">
                <a16:creationId xmlns:a16="http://schemas.microsoft.com/office/drawing/2014/main" id="{4E528B7C-47D5-36BB-59D1-5F2A3D8742B9}"/>
              </a:ext>
            </a:extLst>
          </p:cNvPr>
          <p:cNvSpPr txBox="1"/>
          <p:nvPr/>
        </p:nvSpPr>
        <p:spPr>
          <a:xfrm>
            <a:off x="4982894" y="4787954"/>
            <a:ext cx="2226211" cy="707886"/>
          </a:xfrm>
          <a:prstGeom prst="rect">
            <a:avLst/>
          </a:prstGeom>
          <a:noFill/>
        </p:spPr>
        <p:txBody>
          <a:bodyPr wrap="square">
            <a:spAutoFit/>
          </a:bodyPr>
          <a:lstStyle>
            <a:defPPr>
              <a:defRPr lang="ar-SA"/>
            </a:defPPr>
            <a:lvl1pPr>
              <a:defRPr sz="2000">
                <a:solidFill>
                  <a:srgbClr val="7030A0"/>
                </a:solidFill>
                <a:latin typeface="Segoe UI" panose="020B0502040204020203" pitchFamily="34" charset="0"/>
                <a:cs typeface="Segoe UI" panose="020B0502040204020203" pitchFamily="34" charset="0"/>
              </a:defRPr>
            </a:lvl1pPr>
          </a:lstStyle>
          <a:p>
            <a:r>
              <a:rPr lang="ar-SA" dirty="0"/>
              <a:t>منصة ويبلي (</a:t>
            </a:r>
            <a:r>
              <a:rPr lang="en-US" dirty="0"/>
              <a:t>Weebly)</a:t>
            </a:r>
          </a:p>
        </p:txBody>
      </p:sp>
      <p:sp>
        <p:nvSpPr>
          <p:cNvPr id="8" name="مربع نص 7">
            <a:extLst>
              <a:ext uri="{FF2B5EF4-FFF2-40B4-BE49-F238E27FC236}">
                <a16:creationId xmlns:a16="http://schemas.microsoft.com/office/drawing/2014/main" id="{DD2B7C2C-8D13-2C53-13DC-0FA41410FE3C}"/>
              </a:ext>
            </a:extLst>
          </p:cNvPr>
          <p:cNvSpPr txBox="1"/>
          <p:nvPr/>
        </p:nvSpPr>
        <p:spPr>
          <a:xfrm>
            <a:off x="7695028" y="3329605"/>
            <a:ext cx="1593165" cy="400110"/>
          </a:xfrm>
          <a:prstGeom prst="rect">
            <a:avLst/>
          </a:prstGeom>
          <a:noFill/>
        </p:spPr>
        <p:txBody>
          <a:bodyPr wrap="square">
            <a:spAutoFit/>
          </a:bodyPr>
          <a:lstStyle>
            <a:defPPr>
              <a:defRPr lang="ar-SA"/>
            </a:defPPr>
            <a:lvl1pPr>
              <a:defRPr sz="2000">
                <a:solidFill>
                  <a:srgbClr val="7030A0"/>
                </a:solidFill>
                <a:latin typeface="Segoe UI" panose="020B0502040204020203" pitchFamily="34" charset="0"/>
                <a:cs typeface="Segoe UI" panose="020B0502040204020203" pitchFamily="34" charset="0"/>
              </a:defRPr>
            </a:lvl1pPr>
          </a:lstStyle>
          <a:p>
            <a:r>
              <a:rPr lang="ar-SA" dirty="0"/>
              <a:t>تمبلر </a:t>
            </a:r>
            <a:r>
              <a:rPr lang="en-US" dirty="0"/>
              <a:t>Tumblr</a:t>
            </a:r>
          </a:p>
        </p:txBody>
      </p:sp>
      <p:sp>
        <p:nvSpPr>
          <p:cNvPr id="9" name="مربع نص 8">
            <a:extLst>
              <a:ext uri="{FF2B5EF4-FFF2-40B4-BE49-F238E27FC236}">
                <a16:creationId xmlns:a16="http://schemas.microsoft.com/office/drawing/2014/main" id="{CE2738BF-E37C-06DC-3EE5-C7D18F49B3D2}"/>
              </a:ext>
            </a:extLst>
          </p:cNvPr>
          <p:cNvSpPr txBox="1"/>
          <p:nvPr/>
        </p:nvSpPr>
        <p:spPr>
          <a:xfrm>
            <a:off x="2458968" y="3443205"/>
            <a:ext cx="1804180" cy="400110"/>
          </a:xfrm>
          <a:prstGeom prst="rect">
            <a:avLst/>
          </a:prstGeom>
          <a:noFill/>
        </p:spPr>
        <p:txBody>
          <a:bodyPr wrap="square">
            <a:spAutoFit/>
          </a:bodyPr>
          <a:lstStyle>
            <a:defPPr>
              <a:defRPr lang="ar-SA"/>
            </a:defPPr>
            <a:lvl1pPr>
              <a:defRPr sz="2000">
                <a:solidFill>
                  <a:srgbClr val="7030A0"/>
                </a:solidFill>
                <a:latin typeface="Segoe UI" panose="020B0502040204020203" pitchFamily="34" charset="0"/>
                <a:cs typeface="Segoe UI" panose="020B0502040204020203" pitchFamily="34" charset="0"/>
              </a:defRPr>
            </a:lvl1pPr>
          </a:lstStyle>
          <a:p>
            <a:r>
              <a:rPr lang="ar-SA" dirty="0"/>
              <a:t>ويكس  </a:t>
            </a:r>
            <a:r>
              <a:rPr lang="en-US" dirty="0"/>
              <a:t>Wix</a:t>
            </a:r>
          </a:p>
        </p:txBody>
      </p:sp>
      <p:pic>
        <p:nvPicPr>
          <p:cNvPr id="11" name="صورة 10">
            <a:extLst>
              <a:ext uri="{FF2B5EF4-FFF2-40B4-BE49-F238E27FC236}">
                <a16:creationId xmlns:a16="http://schemas.microsoft.com/office/drawing/2014/main" id="{8548B5EF-B87E-DD41-E5EA-5DC63C37541A}"/>
              </a:ext>
            </a:extLst>
          </p:cNvPr>
          <p:cNvPicPr>
            <a:picLocks noChangeAspect="1"/>
          </p:cNvPicPr>
          <p:nvPr/>
        </p:nvPicPr>
        <p:blipFill>
          <a:blip r:embed="rId2"/>
          <a:stretch>
            <a:fillRect/>
          </a:stretch>
        </p:blipFill>
        <p:spPr>
          <a:xfrm>
            <a:off x="9392630" y="2015114"/>
            <a:ext cx="663201" cy="663201"/>
          </a:xfrm>
          <a:prstGeom prst="rect">
            <a:avLst/>
          </a:prstGeom>
        </p:spPr>
      </p:pic>
      <p:pic>
        <p:nvPicPr>
          <p:cNvPr id="16" name="صورة 15">
            <a:extLst>
              <a:ext uri="{FF2B5EF4-FFF2-40B4-BE49-F238E27FC236}">
                <a16:creationId xmlns:a16="http://schemas.microsoft.com/office/drawing/2014/main" id="{822999AA-E45B-866E-FC31-0D34FDF5C801}"/>
              </a:ext>
            </a:extLst>
          </p:cNvPr>
          <p:cNvPicPr>
            <a:picLocks noChangeAspect="1"/>
          </p:cNvPicPr>
          <p:nvPr/>
        </p:nvPicPr>
        <p:blipFill>
          <a:blip r:embed="rId3"/>
          <a:stretch>
            <a:fillRect/>
          </a:stretch>
        </p:blipFill>
        <p:spPr>
          <a:xfrm>
            <a:off x="4798580" y="1942747"/>
            <a:ext cx="663201" cy="663201"/>
          </a:xfrm>
          <a:prstGeom prst="rect">
            <a:avLst/>
          </a:prstGeom>
        </p:spPr>
      </p:pic>
      <p:pic>
        <p:nvPicPr>
          <p:cNvPr id="18" name="صورة 17">
            <a:extLst>
              <a:ext uri="{FF2B5EF4-FFF2-40B4-BE49-F238E27FC236}">
                <a16:creationId xmlns:a16="http://schemas.microsoft.com/office/drawing/2014/main" id="{4170F807-6A03-6DF0-749E-BF6F88816094}"/>
              </a:ext>
            </a:extLst>
          </p:cNvPr>
          <p:cNvPicPr>
            <a:picLocks noChangeAspect="1"/>
          </p:cNvPicPr>
          <p:nvPr/>
        </p:nvPicPr>
        <p:blipFill>
          <a:blip r:embed="rId4"/>
          <a:stretch>
            <a:fillRect/>
          </a:stretch>
        </p:blipFill>
        <p:spPr>
          <a:xfrm>
            <a:off x="7458174" y="4848711"/>
            <a:ext cx="663201" cy="663201"/>
          </a:xfrm>
          <a:prstGeom prst="rect">
            <a:avLst/>
          </a:prstGeom>
        </p:spPr>
      </p:pic>
      <p:pic>
        <p:nvPicPr>
          <p:cNvPr id="20" name="صورة 19">
            <a:extLst>
              <a:ext uri="{FF2B5EF4-FFF2-40B4-BE49-F238E27FC236}">
                <a16:creationId xmlns:a16="http://schemas.microsoft.com/office/drawing/2014/main" id="{715C5AEB-F366-A2D7-4EEA-E56041A40509}"/>
              </a:ext>
            </a:extLst>
          </p:cNvPr>
          <p:cNvPicPr>
            <a:picLocks noChangeAspect="1"/>
          </p:cNvPicPr>
          <p:nvPr/>
        </p:nvPicPr>
        <p:blipFill>
          <a:blip r:embed="rId5"/>
          <a:stretch>
            <a:fillRect/>
          </a:stretch>
        </p:blipFill>
        <p:spPr>
          <a:xfrm>
            <a:off x="9392630" y="3293716"/>
            <a:ext cx="549599" cy="549599"/>
          </a:xfrm>
          <a:prstGeom prst="rect">
            <a:avLst/>
          </a:prstGeom>
        </p:spPr>
      </p:pic>
      <p:pic>
        <p:nvPicPr>
          <p:cNvPr id="22" name="صورة 21">
            <a:extLst>
              <a:ext uri="{FF2B5EF4-FFF2-40B4-BE49-F238E27FC236}">
                <a16:creationId xmlns:a16="http://schemas.microsoft.com/office/drawing/2014/main" id="{F25E97FC-FB10-CE94-7D7D-C06A2ED4EA6C}"/>
              </a:ext>
            </a:extLst>
          </p:cNvPr>
          <p:cNvPicPr>
            <a:picLocks noChangeAspect="1"/>
          </p:cNvPicPr>
          <p:nvPr/>
        </p:nvPicPr>
        <p:blipFill>
          <a:blip r:embed="rId6"/>
          <a:stretch>
            <a:fillRect/>
          </a:stretch>
        </p:blipFill>
        <p:spPr>
          <a:xfrm>
            <a:off x="4798580" y="3312443"/>
            <a:ext cx="663201" cy="663201"/>
          </a:xfrm>
          <a:prstGeom prst="rect">
            <a:avLst/>
          </a:prstGeom>
        </p:spPr>
      </p:pic>
      <p:cxnSp>
        <p:nvCxnSpPr>
          <p:cNvPr id="23" name="رابط مستقيم 22">
            <a:extLst>
              <a:ext uri="{FF2B5EF4-FFF2-40B4-BE49-F238E27FC236}">
                <a16:creationId xmlns:a16="http://schemas.microsoft.com/office/drawing/2014/main" id="{BAAF0179-D8BB-3451-FC6C-500306A0E1FF}"/>
              </a:ext>
            </a:extLst>
          </p:cNvPr>
          <p:cNvCxnSpPr>
            <a:cxnSpLocks/>
          </p:cNvCxnSpPr>
          <p:nvPr/>
        </p:nvCxnSpPr>
        <p:spPr>
          <a:xfrm>
            <a:off x="2022869" y="1143914"/>
            <a:ext cx="100076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صورة 25">
            <a:extLst>
              <a:ext uri="{FF2B5EF4-FFF2-40B4-BE49-F238E27FC236}">
                <a16:creationId xmlns:a16="http://schemas.microsoft.com/office/drawing/2014/main" id="{C4CFBE96-19C0-204B-88DF-679479DF2E0A}"/>
              </a:ext>
            </a:extLst>
          </p:cNvPr>
          <p:cNvPicPr>
            <a:picLocks noChangeAspect="1"/>
          </p:cNvPicPr>
          <p:nvPr/>
        </p:nvPicPr>
        <p:blipFill>
          <a:blip r:embed="rId7"/>
          <a:stretch>
            <a:fillRect/>
          </a:stretch>
        </p:blipFill>
        <p:spPr>
          <a:xfrm>
            <a:off x="11226512" y="272715"/>
            <a:ext cx="765143" cy="765143"/>
          </a:xfrm>
          <a:prstGeom prst="rect">
            <a:avLst/>
          </a:prstGeom>
        </p:spPr>
      </p:pic>
    </p:spTree>
    <p:extLst>
      <p:ext uri="{BB962C8B-B14F-4D97-AF65-F5344CB8AC3E}">
        <p14:creationId xmlns:p14="http://schemas.microsoft.com/office/powerpoint/2010/main" val="281506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D2DA0-45B5-6F9A-67F2-AAD156201679}"/>
            </a:ext>
          </a:extLst>
        </p:cNvPr>
        <p:cNvGrpSpPr/>
        <p:nvPr/>
      </p:nvGrpSpPr>
      <p:grpSpPr>
        <a:xfrm>
          <a:off x="0" y="0"/>
          <a:ext cx="0" cy="0"/>
          <a:chOff x="0" y="0"/>
          <a:chExt cx="0" cy="0"/>
        </a:xfrm>
      </p:grpSpPr>
      <p:pic>
        <p:nvPicPr>
          <p:cNvPr id="8" name="صورة 7">
            <a:extLst>
              <a:ext uri="{FF2B5EF4-FFF2-40B4-BE49-F238E27FC236}">
                <a16:creationId xmlns:a16="http://schemas.microsoft.com/office/drawing/2014/main" id="{423C67EC-35B0-833F-95B0-76CEDE013D94}"/>
              </a:ext>
            </a:extLst>
          </p:cNvPr>
          <p:cNvPicPr>
            <a:picLocks noChangeAspect="1"/>
          </p:cNvPicPr>
          <p:nvPr/>
        </p:nvPicPr>
        <p:blipFill>
          <a:blip r:embed="rId2"/>
          <a:stretch>
            <a:fillRect/>
          </a:stretch>
        </p:blipFill>
        <p:spPr>
          <a:xfrm>
            <a:off x="2686928" y="0"/>
            <a:ext cx="9505071" cy="6858000"/>
          </a:xfrm>
          <a:prstGeom prst="rect">
            <a:avLst/>
          </a:prstGeom>
        </p:spPr>
      </p:pic>
      <p:sp>
        <p:nvSpPr>
          <p:cNvPr id="10" name="Rectangle 1">
            <a:extLst>
              <a:ext uri="{FF2B5EF4-FFF2-40B4-BE49-F238E27FC236}">
                <a16:creationId xmlns:a16="http://schemas.microsoft.com/office/drawing/2014/main" id="{718280C5-317A-D99C-704D-BEEFC5F08A3C}"/>
              </a:ext>
            </a:extLst>
          </p:cNvPr>
          <p:cNvSpPr>
            <a:spLocks noChangeArrowheads="1"/>
          </p:cNvSpPr>
          <p:nvPr/>
        </p:nvSpPr>
        <p:spPr bwMode="auto">
          <a:xfrm>
            <a:off x="0" y="0"/>
            <a:ext cx="6096000" cy="6896760"/>
          </a:xfrm>
          <a:prstGeom prst="rect">
            <a:avLst/>
          </a:prstGeom>
          <a:solidFill>
            <a:schemeClr val="bg1">
              <a:lumMod val="95000"/>
            </a:schemeClr>
          </a:solidFill>
          <a:ln>
            <a:noFill/>
          </a:ln>
          <a:effectLst/>
        </p:spPr>
        <p:txBody>
          <a:bodyPr vert="horz" wrap="square" lIns="91440" tIns="45720" rIns="91440" bIns="45720" numCol="1" anchor="ctr" anchorCtr="0" compatLnSpc="1">
            <a:prstTxWarp prst="textNoShape">
              <a:avLst/>
            </a:prstTxWarp>
            <a:spAutoFit/>
          </a:bodyPr>
          <a:lstStyle/>
          <a:p>
            <a:pPr marL="285750" marR="0" lvl="0" indent="-285750" defTabSz="914400" eaLnBrk="0" fontAlgn="base" latinLnBrk="0" hangingPunct="0">
              <a:lnSpc>
                <a:spcPct val="250000"/>
              </a:lnSpc>
              <a:spcBef>
                <a:spcPct val="0"/>
              </a:spcBef>
              <a:spcAft>
                <a:spcPct val="0"/>
              </a:spcAft>
              <a:buClrTx/>
              <a:buSzTx/>
              <a:buFont typeface="Wingdings" panose="05000000000000000000" pitchFamily="2" charset="2"/>
              <a:buChar char="Ø"/>
              <a:tabLst/>
            </a:pPr>
            <a:r>
              <a:rPr lang="ar-SA" b="0" i="0" dirty="0">
                <a:solidFill>
                  <a:srgbClr val="000000"/>
                </a:solidFill>
                <a:effectLst/>
                <a:latin typeface="Al-Mohanad Extra Bold" panose="02060603050605020204" pitchFamily="18" charset="-78"/>
                <a:cs typeface="Al-Mohanad Extra Bold" panose="02060603050605020204" pitchFamily="18" charset="-78"/>
              </a:rPr>
              <a:t>فهم احتياجات وتفضيلات الجمهور المستهدف بشكل دقيق</a:t>
            </a:r>
          </a:p>
          <a:p>
            <a:pPr marL="285750" marR="0" lvl="0" indent="-285750" defTabSz="914400" eaLnBrk="0" fontAlgn="base" latinLnBrk="0" hangingPunct="0">
              <a:lnSpc>
                <a:spcPct val="250000"/>
              </a:lnSpc>
              <a:spcBef>
                <a:spcPct val="0"/>
              </a:spcBef>
              <a:spcAft>
                <a:spcPct val="0"/>
              </a:spcAft>
              <a:buClrTx/>
              <a:buSzTx/>
              <a:buFont typeface="Wingdings" panose="05000000000000000000" pitchFamily="2" charset="2"/>
              <a:buChar char="Ø"/>
              <a:tabLst/>
            </a:pPr>
            <a:r>
              <a:rPr lang="ar-SA" b="0" i="0" dirty="0">
                <a:solidFill>
                  <a:srgbClr val="000000"/>
                </a:solidFill>
                <a:effectLst/>
                <a:latin typeface="Al-Mohanad Extra Bold" panose="02060603050605020204" pitchFamily="18" charset="-78"/>
                <a:cs typeface="Al-Mohanad Extra Bold" panose="02060603050605020204" pitchFamily="18" charset="-78"/>
              </a:rPr>
              <a:t> اختيار عناوين مميزة تجذب انتباه القارئ وتحفزه على المتابعة</a:t>
            </a:r>
          </a:p>
          <a:p>
            <a:pPr marL="285750" marR="0" lvl="0" indent="-285750" defTabSz="914400" eaLnBrk="0" fontAlgn="base" latinLnBrk="0" hangingPunct="0">
              <a:lnSpc>
                <a:spcPct val="250000"/>
              </a:lnSpc>
              <a:spcBef>
                <a:spcPct val="0"/>
              </a:spcBef>
              <a:spcAft>
                <a:spcPct val="0"/>
              </a:spcAft>
              <a:buClrTx/>
              <a:buSzTx/>
              <a:buFont typeface="Wingdings" panose="05000000000000000000" pitchFamily="2" charset="2"/>
              <a:buChar char="Ø"/>
              <a:tabLst/>
            </a:pPr>
            <a:r>
              <a:rPr lang="ar-SA" b="0" i="0" dirty="0">
                <a:solidFill>
                  <a:srgbClr val="000000"/>
                </a:solidFill>
                <a:effectLst/>
                <a:latin typeface="Al-Mohanad Extra Bold" panose="02060603050605020204" pitchFamily="18" charset="-78"/>
                <a:cs typeface="Al-Mohanad Extra Bold" panose="02060603050605020204" pitchFamily="18" charset="-78"/>
              </a:rPr>
              <a:t> البدء بمقدمة قوية تشد القارئ وتوضح أهمية الموضوع</a:t>
            </a:r>
          </a:p>
          <a:p>
            <a:pPr marL="285750" marR="0" lvl="0" indent="-285750" defTabSz="914400" eaLnBrk="0" fontAlgn="base" latinLnBrk="0" hangingPunct="0">
              <a:lnSpc>
                <a:spcPct val="250000"/>
              </a:lnSpc>
              <a:spcBef>
                <a:spcPct val="0"/>
              </a:spcBef>
              <a:spcAft>
                <a:spcPct val="0"/>
              </a:spcAft>
              <a:buClrTx/>
              <a:buSzTx/>
              <a:buFont typeface="Wingdings" panose="05000000000000000000" pitchFamily="2" charset="2"/>
              <a:buChar char="Ø"/>
              <a:tabLst/>
            </a:pPr>
            <a:r>
              <a:rPr lang="ar-SA" b="0" i="0" dirty="0">
                <a:solidFill>
                  <a:srgbClr val="000000"/>
                </a:solidFill>
                <a:effectLst/>
                <a:latin typeface="Al-Mohanad Extra Bold" panose="02060603050605020204" pitchFamily="18" charset="-78"/>
                <a:cs typeface="Al-Mohanad Extra Bold" panose="02060603050605020204" pitchFamily="18" charset="-78"/>
              </a:rPr>
              <a:t> كتابة المحتوى بأسلوب سلس وواضح يسهل فهمه</a:t>
            </a:r>
          </a:p>
          <a:p>
            <a:pPr marL="285750" marR="0" lvl="0" indent="-285750" defTabSz="914400" eaLnBrk="0" fontAlgn="base" latinLnBrk="0" hangingPunct="0">
              <a:lnSpc>
                <a:spcPct val="250000"/>
              </a:lnSpc>
              <a:spcBef>
                <a:spcPct val="0"/>
              </a:spcBef>
              <a:spcAft>
                <a:spcPct val="0"/>
              </a:spcAft>
              <a:buClrTx/>
              <a:buSzTx/>
              <a:buFont typeface="Wingdings" panose="05000000000000000000" pitchFamily="2" charset="2"/>
              <a:buChar char="Ø"/>
              <a:tabLst/>
            </a:pPr>
            <a:r>
              <a:rPr lang="ar-SA" b="0" i="0" dirty="0">
                <a:solidFill>
                  <a:srgbClr val="000000"/>
                </a:solidFill>
                <a:effectLst/>
                <a:latin typeface="Al-Mohanad Extra Bold" panose="02060603050605020204" pitchFamily="18" charset="-78"/>
                <a:cs typeface="Al-Mohanad Extra Bold" panose="02060603050605020204" pitchFamily="18" charset="-78"/>
              </a:rPr>
              <a:t> إضافة عناصر تفاعلية تشجع مشاركة القراء </a:t>
            </a:r>
          </a:p>
          <a:p>
            <a:pPr marL="285750" marR="0" lvl="0" indent="-285750" defTabSz="914400" eaLnBrk="0" fontAlgn="base" latinLnBrk="0" hangingPunct="0">
              <a:lnSpc>
                <a:spcPct val="250000"/>
              </a:lnSpc>
              <a:spcBef>
                <a:spcPct val="0"/>
              </a:spcBef>
              <a:spcAft>
                <a:spcPct val="0"/>
              </a:spcAft>
              <a:buClrTx/>
              <a:buSzTx/>
              <a:buFont typeface="Wingdings" panose="05000000000000000000" pitchFamily="2" charset="2"/>
              <a:buChar char="Ø"/>
              <a:tabLst/>
            </a:pPr>
            <a:r>
              <a:rPr lang="ar-SA" b="0" i="0" dirty="0">
                <a:solidFill>
                  <a:srgbClr val="000000"/>
                </a:solidFill>
                <a:effectLst/>
                <a:latin typeface="Al-Mohanad Extra Bold" panose="02060603050605020204" pitchFamily="18" charset="-78"/>
                <a:cs typeface="Al-Mohanad Extra Bold" panose="02060603050605020204" pitchFamily="18" charset="-78"/>
              </a:rPr>
              <a:t>التأكد من دقة المعلومات والاستناد إلى مصادر موثوقة </a:t>
            </a:r>
          </a:p>
          <a:p>
            <a:pPr marL="285750" marR="0" lvl="0" indent="-285750" defTabSz="914400" eaLnBrk="0" fontAlgn="base" latinLnBrk="0" hangingPunct="0">
              <a:lnSpc>
                <a:spcPct val="250000"/>
              </a:lnSpc>
              <a:spcBef>
                <a:spcPct val="0"/>
              </a:spcBef>
              <a:spcAft>
                <a:spcPct val="0"/>
              </a:spcAft>
              <a:buClrTx/>
              <a:buSzTx/>
              <a:buFont typeface="Wingdings" panose="05000000000000000000" pitchFamily="2" charset="2"/>
              <a:buChar char="Ø"/>
              <a:tabLst/>
            </a:pPr>
            <a:r>
              <a:rPr lang="ar-SA" b="0" i="0" dirty="0">
                <a:solidFill>
                  <a:srgbClr val="000000"/>
                </a:solidFill>
                <a:effectLst/>
                <a:latin typeface="Al-Mohanad Extra Bold" panose="02060603050605020204" pitchFamily="18" charset="-78"/>
                <a:cs typeface="Al-Mohanad Extra Bold" panose="02060603050605020204" pitchFamily="18" charset="-78"/>
              </a:rPr>
              <a:t>تقديم أفكار مبتكرة وزوايا جديدة للموضوع </a:t>
            </a:r>
          </a:p>
          <a:p>
            <a:pPr marL="285750" marR="0" lvl="0" indent="-285750" defTabSz="914400" eaLnBrk="0" fontAlgn="base" latinLnBrk="0" hangingPunct="0">
              <a:lnSpc>
                <a:spcPct val="250000"/>
              </a:lnSpc>
              <a:spcBef>
                <a:spcPct val="0"/>
              </a:spcBef>
              <a:spcAft>
                <a:spcPct val="0"/>
              </a:spcAft>
              <a:buClrTx/>
              <a:buSzTx/>
              <a:buFont typeface="Wingdings" panose="05000000000000000000" pitchFamily="2" charset="2"/>
              <a:buChar char="Ø"/>
              <a:tabLst/>
            </a:pPr>
            <a:r>
              <a:rPr lang="ar-SA" b="0" i="0" dirty="0">
                <a:solidFill>
                  <a:srgbClr val="000000"/>
                </a:solidFill>
                <a:effectLst/>
                <a:latin typeface="Al-Mohanad Extra Bold" panose="02060603050605020204" pitchFamily="18" charset="-78"/>
                <a:cs typeface="Al-Mohanad Extra Bold" panose="02060603050605020204" pitchFamily="18" charset="-78"/>
              </a:rPr>
              <a:t>مراجعة المحتوى وتنقيحه للتأكد من خلوه من الأخطاء</a:t>
            </a:r>
          </a:p>
          <a:p>
            <a:pPr marL="285750" marR="0" lvl="0" indent="-285750" defTabSz="914400" eaLnBrk="0" fontAlgn="base" latinLnBrk="0" hangingPunct="0">
              <a:lnSpc>
                <a:spcPct val="250000"/>
              </a:lnSpc>
              <a:spcBef>
                <a:spcPct val="0"/>
              </a:spcBef>
              <a:spcAft>
                <a:spcPct val="0"/>
              </a:spcAft>
              <a:buClrTx/>
              <a:buSzTx/>
              <a:buFont typeface="Wingdings" panose="05000000000000000000" pitchFamily="2" charset="2"/>
              <a:buChar char="Ø"/>
              <a:tabLst/>
            </a:pPr>
            <a:r>
              <a:rPr lang="ar-SA" b="0" i="0" dirty="0">
                <a:solidFill>
                  <a:srgbClr val="000000"/>
                </a:solidFill>
                <a:effectLst/>
                <a:latin typeface="Al-Mohanad Extra Bold" panose="02060603050605020204" pitchFamily="18" charset="-78"/>
                <a:cs typeface="Al-Mohanad Extra Bold" panose="02060603050605020204" pitchFamily="18" charset="-78"/>
              </a:rPr>
              <a:t> تحسين المحتوى ليتوافق مع معايير محركات البحث </a:t>
            </a:r>
          </a:p>
          <a:p>
            <a:pPr marL="285750" marR="0" lvl="0" indent="-285750" defTabSz="914400" eaLnBrk="0" fontAlgn="base" latinLnBrk="0" hangingPunct="0">
              <a:lnSpc>
                <a:spcPct val="250000"/>
              </a:lnSpc>
              <a:spcBef>
                <a:spcPct val="0"/>
              </a:spcBef>
              <a:spcAft>
                <a:spcPct val="0"/>
              </a:spcAft>
              <a:buClrTx/>
              <a:buSzTx/>
              <a:buFont typeface="Wingdings" panose="05000000000000000000" pitchFamily="2" charset="2"/>
              <a:buChar char="Ø"/>
              <a:tabLst/>
            </a:pPr>
            <a:r>
              <a:rPr lang="ar-SA" b="0" i="0" dirty="0">
                <a:solidFill>
                  <a:srgbClr val="000000"/>
                </a:solidFill>
                <a:effectLst/>
                <a:latin typeface="Al-Mohanad Extra Bold" panose="02060603050605020204" pitchFamily="18" charset="-78"/>
                <a:cs typeface="Al-Mohanad Extra Bold" panose="02060603050605020204" pitchFamily="18" charset="-78"/>
              </a:rPr>
              <a:t>الالتزام بالمصداقية والشفافية في عرض المعلومات</a:t>
            </a:r>
            <a:endParaRPr kumimoji="0" lang="ar-SA" altLang="ar-SA" sz="1800" b="0" i="0" u="none" strike="noStrike" cap="none" normalizeH="0" baseline="0" dirty="0">
              <a:ln>
                <a:noFill/>
              </a:ln>
              <a:solidFill>
                <a:schemeClr val="tx1"/>
              </a:solidFill>
              <a:effectLst/>
              <a:latin typeface="Al-Mohanad Extra Bold" panose="02060603050605020204" pitchFamily="18" charset="-78"/>
              <a:cs typeface="Al-Mohanad Extra Bold" panose="02060603050605020204" pitchFamily="18" charset="-78"/>
            </a:endParaRPr>
          </a:p>
        </p:txBody>
      </p:sp>
      <p:cxnSp>
        <p:nvCxnSpPr>
          <p:cNvPr id="2" name="رابط مستقيم 1">
            <a:extLst>
              <a:ext uri="{FF2B5EF4-FFF2-40B4-BE49-F238E27FC236}">
                <a16:creationId xmlns:a16="http://schemas.microsoft.com/office/drawing/2014/main" id="{EA4DBD77-EB88-F2B7-8CF0-B65793FE78BC}"/>
              </a:ext>
            </a:extLst>
          </p:cNvPr>
          <p:cNvCxnSpPr>
            <a:cxnSpLocks/>
          </p:cNvCxnSpPr>
          <p:nvPr/>
        </p:nvCxnSpPr>
        <p:spPr>
          <a:xfrm>
            <a:off x="7765366" y="3809104"/>
            <a:ext cx="31566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00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10664-2715-FC99-46E9-0D5533FECBD6}"/>
            </a:ext>
          </a:extLst>
        </p:cNvPr>
        <p:cNvGrpSpPr/>
        <p:nvPr/>
      </p:nvGrpSpPr>
      <p:grpSpPr>
        <a:xfrm>
          <a:off x="0" y="0"/>
          <a:ext cx="0" cy="0"/>
          <a:chOff x="0" y="0"/>
          <a:chExt cx="0" cy="0"/>
        </a:xfrm>
      </p:grpSpPr>
      <p:sp>
        <p:nvSpPr>
          <p:cNvPr id="3" name="مربع نص 2">
            <a:extLst>
              <a:ext uri="{FF2B5EF4-FFF2-40B4-BE49-F238E27FC236}">
                <a16:creationId xmlns:a16="http://schemas.microsoft.com/office/drawing/2014/main" id="{42483078-D027-FDBD-AC87-B0DBED09172A}"/>
              </a:ext>
            </a:extLst>
          </p:cNvPr>
          <p:cNvSpPr txBox="1"/>
          <p:nvPr/>
        </p:nvSpPr>
        <p:spPr>
          <a:xfrm>
            <a:off x="539261" y="1346235"/>
            <a:ext cx="11451101" cy="5511765"/>
          </a:xfrm>
          <a:prstGeom prst="rect">
            <a:avLst/>
          </a:prstGeom>
          <a:noFill/>
        </p:spPr>
        <p:txBody>
          <a:bodyPr wrap="square">
            <a:spAutoFit/>
          </a:bodyPr>
          <a:lstStyle/>
          <a:p>
            <a:pPr marL="342900" indent="-342900">
              <a:lnSpc>
                <a:spcPct val="250000"/>
              </a:lnSpc>
              <a:buClr>
                <a:srgbClr val="FF0000"/>
              </a:buClr>
              <a:buFont typeface="+mj-lt"/>
              <a:buAutoNum type="arabicPeriod"/>
            </a:pPr>
            <a:r>
              <a:rPr lang="ar-SA" b="1" dirty="0">
                <a:solidFill>
                  <a:srgbClr val="7030A0"/>
                </a:solidFill>
              </a:rPr>
              <a:t> اختيار الموضوع </a:t>
            </a:r>
            <a:r>
              <a:rPr lang="ar-SA" b="1" dirty="0" err="1">
                <a:solidFill>
                  <a:srgbClr val="7030A0"/>
                </a:solidFill>
              </a:rPr>
              <a:t>والأسلوب:</a:t>
            </a:r>
            <a:r>
              <a:rPr lang="ar-SA" dirty="0" err="1"/>
              <a:t>حدد</a:t>
            </a:r>
            <a:r>
              <a:rPr lang="ar-SA" dirty="0"/>
              <a:t> موضوع لمدونتك (خواطر، أخبار، أشعار، سفر، واختر الأسلوب الذي ستعتمده في الكتابة: رسمي، شخصي، أو مرح.</a:t>
            </a:r>
          </a:p>
          <a:p>
            <a:pPr marL="342900" indent="-342900">
              <a:lnSpc>
                <a:spcPct val="250000"/>
              </a:lnSpc>
              <a:buClr>
                <a:srgbClr val="FF0000"/>
              </a:buClr>
              <a:buFont typeface="+mj-lt"/>
              <a:buAutoNum type="arabicPeriod"/>
            </a:pPr>
            <a:r>
              <a:rPr lang="ar-SA" b="1" dirty="0"/>
              <a:t> </a:t>
            </a:r>
            <a:r>
              <a:rPr lang="ar-SA" b="1" dirty="0">
                <a:solidFill>
                  <a:srgbClr val="7030A0"/>
                </a:solidFill>
              </a:rPr>
              <a:t>اختيار منصة التدوين : </a:t>
            </a:r>
            <a:r>
              <a:rPr lang="ar-SA" dirty="0"/>
              <a:t>وورد برس أو </a:t>
            </a:r>
            <a:r>
              <a:rPr lang="ar-SA" dirty="0" err="1"/>
              <a:t>بلوجر</a:t>
            </a:r>
            <a:r>
              <a:rPr lang="ar-SA" dirty="0"/>
              <a:t> أو غيرها </a:t>
            </a:r>
          </a:p>
          <a:p>
            <a:pPr marL="342900" indent="-342900">
              <a:lnSpc>
                <a:spcPct val="250000"/>
              </a:lnSpc>
              <a:buClr>
                <a:srgbClr val="FF0000"/>
              </a:buClr>
              <a:buFont typeface="+mj-lt"/>
              <a:buAutoNum type="arabicPeriod"/>
            </a:pPr>
            <a:r>
              <a:rPr lang="ar-SA" b="1" dirty="0"/>
              <a:t> </a:t>
            </a:r>
            <a:r>
              <a:rPr lang="ar-SA" b="1" dirty="0">
                <a:solidFill>
                  <a:srgbClr val="7030A0"/>
                </a:solidFill>
              </a:rPr>
              <a:t>التسجيل وإنشاء حساب:  </a:t>
            </a:r>
            <a:r>
              <a:rPr lang="ar-SA" dirty="0"/>
              <a:t>سجل في المنصة التي اخترتها عبر البريد الإلكتروني وأكمل عملية </a:t>
            </a:r>
            <a:r>
              <a:rPr lang="ar-SA" dirty="0" err="1"/>
              <a:t>التسجيل.واختر</a:t>
            </a:r>
            <a:r>
              <a:rPr lang="ar-SA" dirty="0"/>
              <a:t> اسمًا مميزًا وغنيًا بالمعلومات لمدونتك.</a:t>
            </a:r>
          </a:p>
          <a:p>
            <a:pPr marL="342900" indent="-342900">
              <a:lnSpc>
                <a:spcPct val="250000"/>
              </a:lnSpc>
              <a:buClr>
                <a:srgbClr val="FF0000"/>
              </a:buClr>
              <a:buFont typeface="+mj-lt"/>
              <a:buAutoNum type="arabicPeriod"/>
            </a:pPr>
            <a:r>
              <a:rPr lang="ar-SA" b="1" dirty="0"/>
              <a:t> </a:t>
            </a:r>
            <a:r>
              <a:rPr lang="ar-SA" b="1" dirty="0">
                <a:solidFill>
                  <a:srgbClr val="7030A0"/>
                </a:solidFill>
              </a:rPr>
              <a:t>تخصيص وتصميم المدونة:   </a:t>
            </a:r>
            <a:r>
              <a:rPr lang="ar-SA" dirty="0"/>
              <a:t>اختر قالبًا مناسبًا يعكس مواضيع مدونتك , وقم بتخصيص التصميم بما يتناسب مع ذوقك وموضوعك.</a:t>
            </a:r>
          </a:p>
          <a:p>
            <a:pPr marL="342900" indent="-342900">
              <a:lnSpc>
                <a:spcPct val="250000"/>
              </a:lnSpc>
              <a:buClr>
                <a:srgbClr val="FF0000"/>
              </a:buClr>
              <a:buFont typeface="+mj-lt"/>
              <a:buAutoNum type="arabicPeriod"/>
            </a:pPr>
            <a:r>
              <a:rPr lang="ar-SA" b="1" dirty="0">
                <a:solidFill>
                  <a:srgbClr val="7030A0"/>
                </a:solidFill>
              </a:rPr>
              <a:t>إضافة صفحات وأقسام: </a:t>
            </a:r>
            <a:r>
              <a:rPr lang="ar-SA" b="1" dirty="0"/>
              <a:t>أ</a:t>
            </a:r>
            <a:r>
              <a:rPr lang="ar-SA" dirty="0"/>
              <a:t>نشئ الصفحات الأساسية: الصفحة الرئيسية، عني، اتصل بنا. ثم قم بإضافة فئات لتصنيف مقالاتك مثل خواطر، أشعار، أخبار.</a:t>
            </a:r>
          </a:p>
          <a:p>
            <a:pPr marL="342900" indent="-342900">
              <a:lnSpc>
                <a:spcPct val="250000"/>
              </a:lnSpc>
              <a:buClr>
                <a:srgbClr val="FF0000"/>
              </a:buClr>
              <a:buFont typeface="+mj-lt"/>
              <a:buAutoNum type="arabicPeriod"/>
            </a:pPr>
            <a:r>
              <a:rPr lang="ar-SA" b="1" dirty="0"/>
              <a:t> </a:t>
            </a:r>
            <a:r>
              <a:rPr lang="ar-SA" b="1" dirty="0">
                <a:solidFill>
                  <a:srgbClr val="7030A0"/>
                </a:solidFill>
              </a:rPr>
              <a:t>كتابة ونشر المحتوى: </a:t>
            </a:r>
            <a:r>
              <a:rPr lang="ar-SA" b="1" dirty="0" err="1"/>
              <a:t>إ</a:t>
            </a:r>
            <a:r>
              <a:rPr lang="ar-SA" dirty="0" err="1"/>
              <a:t>بدأ</a:t>
            </a:r>
            <a:r>
              <a:rPr lang="ar-SA" dirty="0"/>
              <a:t> بكتابة ونشر مقالاتك , استخدم صورًا جذابة وعناوين مثيرة لجذب </a:t>
            </a:r>
            <a:r>
              <a:rPr lang="ar-SA" dirty="0" err="1"/>
              <a:t>القراء.واحرص</a:t>
            </a:r>
            <a:r>
              <a:rPr lang="ar-SA" dirty="0"/>
              <a:t> على تحديث المحتوى بانتظام.</a:t>
            </a:r>
          </a:p>
          <a:p>
            <a:pPr marL="342900" indent="-342900">
              <a:lnSpc>
                <a:spcPct val="250000"/>
              </a:lnSpc>
              <a:buClr>
                <a:srgbClr val="FF0000"/>
              </a:buClr>
              <a:buFont typeface="+mj-lt"/>
              <a:buAutoNum type="arabicPeriod"/>
            </a:pPr>
            <a:r>
              <a:rPr lang="ar-SA" b="1" dirty="0">
                <a:solidFill>
                  <a:srgbClr val="7030A0"/>
                </a:solidFill>
              </a:rPr>
              <a:t>ترويج المدونة</a:t>
            </a:r>
            <a:r>
              <a:rPr lang="ar-SA" b="1" dirty="0">
                <a:solidFill>
                  <a:srgbClr val="FF0000"/>
                </a:solidFill>
              </a:rPr>
              <a:t>: </a:t>
            </a:r>
            <a:r>
              <a:rPr lang="ar-SA" dirty="0"/>
              <a:t>شارك مدونتك على وسائل التواصل الاجتماعي لجذب المزيد من القراء. وتفاعل مع القراء في التعليقات وشجعهم على المشاركة بآرائهم.</a:t>
            </a:r>
          </a:p>
          <a:p>
            <a:pPr marL="342900" indent="-342900">
              <a:lnSpc>
                <a:spcPct val="250000"/>
              </a:lnSpc>
              <a:buClr>
                <a:srgbClr val="FF0000"/>
              </a:buClr>
              <a:buFont typeface="+mj-lt"/>
              <a:buAutoNum type="arabicPeriod"/>
            </a:pPr>
            <a:endParaRPr lang="ar-SA" dirty="0"/>
          </a:p>
        </p:txBody>
      </p:sp>
      <p:sp>
        <p:nvSpPr>
          <p:cNvPr id="4" name="مستطيل 3">
            <a:extLst>
              <a:ext uri="{FF2B5EF4-FFF2-40B4-BE49-F238E27FC236}">
                <a16:creationId xmlns:a16="http://schemas.microsoft.com/office/drawing/2014/main" id="{AA55F498-9A95-DD67-A6AB-201D2B5358A0}"/>
              </a:ext>
            </a:extLst>
          </p:cNvPr>
          <p:cNvSpPr/>
          <p:nvPr/>
        </p:nvSpPr>
        <p:spPr>
          <a:xfrm>
            <a:off x="6264811" y="111283"/>
            <a:ext cx="4631397" cy="923330"/>
          </a:xfrm>
          <a:prstGeom prst="rect">
            <a:avLst/>
          </a:prstGeom>
          <a:noFill/>
        </p:spPr>
        <p:txBody>
          <a:bodyPr wrap="none" lIns="91440" tIns="45720" rIns="91440" bIns="45720">
            <a:spAutoFit/>
          </a:bodyPr>
          <a:lstStyle/>
          <a:p>
            <a:pPr algn="ctr"/>
            <a:r>
              <a:rPr lang="ar-SA" sz="5400" b="0" cap="none" spc="0" dirty="0">
                <a:ln w="0"/>
                <a:solidFill>
                  <a:schemeClr val="accent1"/>
                </a:solidFill>
                <a:effectLst>
                  <a:outerShdw blurRad="38100" dist="25400" dir="5400000" algn="ctr" rotWithShape="0">
                    <a:srgbClr val="6E747A">
                      <a:alpha val="43000"/>
                    </a:srgbClr>
                  </a:outerShdw>
                </a:effectLst>
              </a:rPr>
              <a:t>خ</a:t>
            </a:r>
            <a:r>
              <a:rPr lang="ar-SA" sz="5400" dirty="0">
                <a:ln w="0"/>
                <a:solidFill>
                  <a:schemeClr val="accent1"/>
                </a:solidFill>
                <a:effectLst>
                  <a:outerShdw blurRad="38100" dist="25400" dir="5400000" algn="ctr" rotWithShape="0">
                    <a:srgbClr val="6E747A">
                      <a:alpha val="43000"/>
                    </a:srgbClr>
                  </a:outerShdw>
                </a:effectLst>
              </a:rPr>
              <a:t>طوات إنشاء مدونة</a:t>
            </a:r>
            <a:endParaRPr lang="ar-SA" sz="5400" b="0" cap="none" spc="0" dirty="0">
              <a:ln w="0"/>
              <a:solidFill>
                <a:schemeClr val="accent1"/>
              </a:solidFill>
              <a:effectLst>
                <a:outerShdw blurRad="38100" dist="25400" dir="5400000" algn="ctr" rotWithShape="0">
                  <a:srgbClr val="6E747A">
                    <a:alpha val="43000"/>
                  </a:srgbClr>
                </a:outerShdw>
              </a:effectLst>
            </a:endParaRPr>
          </a:p>
        </p:txBody>
      </p:sp>
      <p:cxnSp>
        <p:nvCxnSpPr>
          <p:cNvPr id="5" name="رابط مستقيم 4">
            <a:extLst>
              <a:ext uri="{FF2B5EF4-FFF2-40B4-BE49-F238E27FC236}">
                <a16:creationId xmlns:a16="http://schemas.microsoft.com/office/drawing/2014/main" id="{A56A920A-D4B8-8C9B-908C-914124F61AC8}"/>
              </a:ext>
            </a:extLst>
          </p:cNvPr>
          <p:cNvCxnSpPr>
            <a:cxnSpLocks/>
          </p:cNvCxnSpPr>
          <p:nvPr/>
        </p:nvCxnSpPr>
        <p:spPr>
          <a:xfrm>
            <a:off x="6264811" y="1034613"/>
            <a:ext cx="4449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صورة 9">
            <a:extLst>
              <a:ext uri="{FF2B5EF4-FFF2-40B4-BE49-F238E27FC236}">
                <a16:creationId xmlns:a16="http://schemas.microsoft.com/office/drawing/2014/main" id="{709A95F4-52A2-D532-D0AC-9ABBFF9282FC}"/>
              </a:ext>
            </a:extLst>
          </p:cNvPr>
          <p:cNvPicPr>
            <a:picLocks noChangeAspect="1"/>
          </p:cNvPicPr>
          <p:nvPr/>
        </p:nvPicPr>
        <p:blipFill>
          <a:blip r:embed="rId2"/>
          <a:stretch>
            <a:fillRect/>
          </a:stretch>
        </p:blipFill>
        <p:spPr>
          <a:xfrm>
            <a:off x="10952485" y="-14602"/>
            <a:ext cx="1049215" cy="1049215"/>
          </a:xfrm>
          <a:prstGeom prst="rect">
            <a:avLst/>
          </a:prstGeom>
        </p:spPr>
      </p:pic>
    </p:spTree>
    <p:extLst>
      <p:ext uri="{BB962C8B-B14F-4D97-AF65-F5344CB8AC3E}">
        <p14:creationId xmlns:p14="http://schemas.microsoft.com/office/powerpoint/2010/main" val="329507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66E82-239B-7A08-F5DF-88D8596B3F04}"/>
            </a:ext>
          </a:extLst>
        </p:cNvPr>
        <p:cNvGrpSpPr/>
        <p:nvPr/>
      </p:nvGrpSpPr>
      <p:grpSpPr>
        <a:xfrm>
          <a:off x="0" y="0"/>
          <a:ext cx="0" cy="0"/>
          <a:chOff x="0" y="0"/>
          <a:chExt cx="0" cy="0"/>
        </a:xfrm>
      </p:grpSpPr>
      <p:sp>
        <p:nvSpPr>
          <p:cNvPr id="4" name="مستطيل 3">
            <a:extLst>
              <a:ext uri="{FF2B5EF4-FFF2-40B4-BE49-F238E27FC236}">
                <a16:creationId xmlns:a16="http://schemas.microsoft.com/office/drawing/2014/main" id="{0FAFB9F7-1DC2-0F40-C95D-874E12BB0511}"/>
              </a:ext>
            </a:extLst>
          </p:cNvPr>
          <p:cNvSpPr/>
          <p:nvPr/>
        </p:nvSpPr>
        <p:spPr>
          <a:xfrm>
            <a:off x="8081097" y="111283"/>
            <a:ext cx="2342308" cy="923330"/>
          </a:xfrm>
          <a:prstGeom prst="rect">
            <a:avLst/>
          </a:prstGeom>
          <a:noFill/>
        </p:spPr>
        <p:txBody>
          <a:bodyPr wrap="none" lIns="91440" tIns="45720" rIns="91440" bIns="45720">
            <a:spAutoFit/>
          </a:bodyPr>
          <a:lstStyle/>
          <a:p>
            <a:pPr algn="ctr"/>
            <a:r>
              <a:rPr lang="ar-SA" sz="5400" b="0" cap="none" spc="0" dirty="0">
                <a:ln w="0"/>
                <a:solidFill>
                  <a:schemeClr val="accent1"/>
                </a:solidFill>
                <a:effectLst>
                  <a:outerShdw blurRad="38100" dist="25400" dir="5400000" algn="ctr" rotWithShape="0">
                    <a:srgbClr val="6E747A">
                      <a:alpha val="43000"/>
                    </a:srgbClr>
                  </a:outerShdw>
                </a:effectLst>
              </a:rPr>
              <a:t>أخيـــــــرا</a:t>
            </a:r>
          </a:p>
        </p:txBody>
      </p:sp>
      <p:cxnSp>
        <p:nvCxnSpPr>
          <p:cNvPr id="5" name="رابط مستقيم 4">
            <a:extLst>
              <a:ext uri="{FF2B5EF4-FFF2-40B4-BE49-F238E27FC236}">
                <a16:creationId xmlns:a16="http://schemas.microsoft.com/office/drawing/2014/main" id="{EFD82BAD-3058-4159-7CA6-86A5197CC698}"/>
              </a:ext>
            </a:extLst>
          </p:cNvPr>
          <p:cNvCxnSpPr>
            <a:cxnSpLocks/>
          </p:cNvCxnSpPr>
          <p:nvPr/>
        </p:nvCxnSpPr>
        <p:spPr>
          <a:xfrm>
            <a:off x="6936550" y="1034613"/>
            <a:ext cx="4449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ربع نص 5">
            <a:extLst>
              <a:ext uri="{FF2B5EF4-FFF2-40B4-BE49-F238E27FC236}">
                <a16:creationId xmlns:a16="http://schemas.microsoft.com/office/drawing/2014/main" id="{9E835098-3DF0-2283-47C8-A1CC622BAFC4}"/>
              </a:ext>
            </a:extLst>
          </p:cNvPr>
          <p:cNvSpPr txBox="1"/>
          <p:nvPr/>
        </p:nvSpPr>
        <p:spPr>
          <a:xfrm>
            <a:off x="3348307" y="1760594"/>
            <a:ext cx="8345658" cy="1304203"/>
          </a:xfrm>
          <a:prstGeom prst="rect">
            <a:avLst/>
          </a:prstGeom>
          <a:noFill/>
        </p:spPr>
        <p:txBody>
          <a:bodyPr wrap="square">
            <a:spAutoFit/>
          </a:bodyPr>
          <a:lstStyle>
            <a:defPPr>
              <a:defRPr lang="ar-SA"/>
            </a:defPPr>
            <a:lvl1pPr>
              <a:lnSpc>
                <a:spcPct val="150000"/>
              </a:lnSpc>
              <a:defRPr>
                <a:latin typeface="Al-Mohanad Extra Bold" panose="02060603050605020204" pitchFamily="18" charset="-78"/>
                <a:cs typeface="Al-Mohanad Extra Bold" panose="02060603050605020204" pitchFamily="18" charset="-78"/>
              </a:defRPr>
            </a:lvl1pPr>
          </a:lstStyle>
          <a:p>
            <a:r>
              <a:rPr lang="ar-SA" dirty="0"/>
              <a:t>كتابة المدونات ونشر الآراء والتعبير عن الذات هي أدوات قوية تساعدكم في التواصل، التطوير الشخصي، وبناء هوية رقمية مميزة. تذكروا دائمًا أهمية حفظ الحقوق الفكرية وعدم تجاوز القوانين الرقمية والحكومية لضمان تجربة آمنة وإيجابية للجميع</a:t>
            </a:r>
          </a:p>
        </p:txBody>
      </p:sp>
      <p:sp>
        <p:nvSpPr>
          <p:cNvPr id="8" name="مربع نص 7">
            <a:extLst>
              <a:ext uri="{FF2B5EF4-FFF2-40B4-BE49-F238E27FC236}">
                <a16:creationId xmlns:a16="http://schemas.microsoft.com/office/drawing/2014/main" id="{27CF6C98-7B19-83F1-F6DA-C8431A917418}"/>
              </a:ext>
            </a:extLst>
          </p:cNvPr>
          <p:cNvSpPr txBox="1"/>
          <p:nvPr/>
        </p:nvSpPr>
        <p:spPr>
          <a:xfrm>
            <a:off x="2157437" y="3847412"/>
            <a:ext cx="9712183" cy="1304203"/>
          </a:xfrm>
          <a:prstGeom prst="rect">
            <a:avLst/>
          </a:prstGeom>
          <a:noFill/>
        </p:spPr>
        <p:txBody>
          <a:bodyPr wrap="square">
            <a:spAutoFit/>
          </a:bodyPr>
          <a:lstStyle/>
          <a:p>
            <a:pPr>
              <a:lnSpc>
                <a:spcPct val="150000"/>
              </a:lnSpc>
            </a:pPr>
            <a:r>
              <a:rPr lang="ar-SA" dirty="0">
                <a:latin typeface="Al-Mohanad Extra Bold" panose="02060603050605020204" pitchFamily="18" charset="-78"/>
                <a:cs typeface="Al-Mohanad Extra Bold" panose="02060603050605020204" pitchFamily="18" charset="-78"/>
              </a:rPr>
              <a:t>أدعوكم جميعاً إلى تجربة عالم التدوين، </a:t>
            </a:r>
            <a:r>
              <a:rPr lang="ar-SA" dirty="0" err="1">
                <a:latin typeface="Al-Mohanad Extra Bold" panose="02060603050605020204" pitchFamily="18" charset="-78"/>
                <a:cs typeface="Al-Mohanad Extra Bold" panose="02060603050605020204" pitchFamily="18" charset="-78"/>
              </a:rPr>
              <a:t>واكتشافوا</a:t>
            </a:r>
            <a:r>
              <a:rPr lang="ar-SA" dirty="0">
                <a:latin typeface="Al-Mohanad Extra Bold" panose="02060603050605020204" pitchFamily="18" charset="-78"/>
                <a:cs typeface="Al-Mohanad Extra Bold" panose="02060603050605020204" pitchFamily="18" charset="-78"/>
              </a:rPr>
              <a:t> الكاتب المبدع بداخلكم. تذكروا أن مدونتكم هي منصة للتعبير عن آرائكم ومشاركة تجاربكم، ولكنها أيضاً مسؤولية. استخدموا هذه المسؤولية لنشر الخير والمعرفة، وللبناء لا للهدم. أتطلع لرؤية مدوناتكم المميزة</a:t>
            </a:r>
          </a:p>
        </p:txBody>
      </p:sp>
      <p:pic>
        <p:nvPicPr>
          <p:cNvPr id="10" name="صورة 9">
            <a:extLst>
              <a:ext uri="{FF2B5EF4-FFF2-40B4-BE49-F238E27FC236}">
                <a16:creationId xmlns:a16="http://schemas.microsoft.com/office/drawing/2014/main" id="{A1CB8E9E-55AF-9134-2282-3DA261840445}"/>
              </a:ext>
            </a:extLst>
          </p:cNvPr>
          <p:cNvPicPr>
            <a:picLocks noChangeAspect="1"/>
          </p:cNvPicPr>
          <p:nvPr/>
        </p:nvPicPr>
        <p:blipFill>
          <a:blip r:embed="rId2"/>
          <a:stretch>
            <a:fillRect/>
          </a:stretch>
        </p:blipFill>
        <p:spPr>
          <a:xfrm>
            <a:off x="322380" y="748606"/>
            <a:ext cx="3328180" cy="3328180"/>
          </a:xfrm>
          <a:prstGeom prst="rect">
            <a:avLst/>
          </a:prstGeom>
        </p:spPr>
      </p:pic>
      <p:pic>
        <p:nvPicPr>
          <p:cNvPr id="14" name="صورة 13">
            <a:extLst>
              <a:ext uri="{FF2B5EF4-FFF2-40B4-BE49-F238E27FC236}">
                <a16:creationId xmlns:a16="http://schemas.microsoft.com/office/drawing/2014/main" id="{20B48568-73AB-2418-C483-539C790840B5}"/>
              </a:ext>
            </a:extLst>
          </p:cNvPr>
          <p:cNvPicPr>
            <a:picLocks noChangeAspect="1"/>
          </p:cNvPicPr>
          <p:nvPr/>
        </p:nvPicPr>
        <p:blipFill>
          <a:blip r:embed="rId3"/>
          <a:stretch>
            <a:fillRect/>
          </a:stretch>
        </p:blipFill>
        <p:spPr>
          <a:xfrm>
            <a:off x="10869257" y="223601"/>
            <a:ext cx="698695" cy="698695"/>
          </a:xfrm>
          <a:prstGeom prst="rect">
            <a:avLst/>
          </a:prstGeom>
        </p:spPr>
      </p:pic>
    </p:spTree>
    <p:extLst>
      <p:ext uri="{BB962C8B-B14F-4D97-AF65-F5344CB8AC3E}">
        <p14:creationId xmlns:p14="http://schemas.microsoft.com/office/powerpoint/2010/main" val="2746968489"/>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lef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D86BA24-4DE2-417C-9D4E-8F937AA0EC73}">
  <we:reference id="wa200003052" version="5.0.0.0" store="ar-SA" storeType="OMEX"/>
  <we:alternateReferences>
    <we:reference id="WA200003052" version="5.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111</TotalTime>
  <Words>524</Words>
  <Application>Microsoft Office PowerPoint</Application>
  <PresentationFormat>شاشة عريضة</PresentationFormat>
  <Paragraphs>60</Paragraphs>
  <Slides>9</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9</vt:i4>
      </vt:variant>
    </vt:vector>
  </HeadingPairs>
  <TitlesOfParts>
    <vt:vector size="16" baseType="lpstr">
      <vt:lpstr>Al-Mohanad Extra Bold</vt:lpstr>
      <vt:lpstr>Arial</vt:lpstr>
      <vt:lpstr>Calibri</vt:lpstr>
      <vt:lpstr>Calibri Light</vt:lpstr>
      <vt:lpstr>Segoe UI</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علي محمد الحارثي</dc:creator>
  <cp:lastModifiedBy>علي محمد الحارثي</cp:lastModifiedBy>
  <cp:revision>2</cp:revision>
  <dcterms:created xsi:type="dcterms:W3CDTF">2025-01-20T05:23:18Z</dcterms:created>
  <dcterms:modified xsi:type="dcterms:W3CDTF">2025-01-21T05:59:55Z</dcterms:modified>
</cp:coreProperties>
</file>