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2" r:id="rId3"/>
    <p:sldId id="283" r:id="rId4"/>
    <p:sldId id="285" r:id="rId5"/>
    <p:sldId id="268" r:id="rId6"/>
    <p:sldId id="287" r:id="rId7"/>
    <p:sldId id="288" r:id="rId8"/>
    <p:sldId id="289" r:id="rId9"/>
    <p:sldId id="290" r:id="rId10"/>
    <p:sldId id="291" r:id="rId11"/>
    <p:sldId id="294" r:id="rId12"/>
    <p:sldId id="295" r:id="rId13"/>
    <p:sldId id="296" r:id="rId14"/>
    <p:sldId id="297" r:id="rId15"/>
    <p:sldId id="298" r:id="rId16"/>
    <p:sldId id="344" r:id="rId17"/>
    <p:sldId id="299" r:id="rId18"/>
    <p:sldId id="300" r:id="rId19"/>
    <p:sldId id="301" r:id="rId20"/>
    <p:sldId id="302" r:id="rId21"/>
    <p:sldId id="345" r:id="rId22"/>
    <p:sldId id="343" r:id="rId23"/>
    <p:sldId id="342" r:id="rId24"/>
    <p:sldId id="259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993366"/>
    <a:srgbClr val="FFCCCC"/>
    <a:srgbClr val="E75F6B"/>
    <a:srgbClr val="FDFDFB"/>
    <a:srgbClr val="E49D36"/>
    <a:srgbClr val="88B29A"/>
    <a:srgbClr val="47666D"/>
    <a:srgbClr val="FEEAD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 showGuides="1">
      <p:cViewPr>
        <p:scale>
          <a:sx n="51" d="100"/>
          <a:sy n="51" d="100"/>
        </p:scale>
        <p:origin x="388" y="336"/>
      </p:cViewPr>
      <p:guideLst>
        <p:guide orient="horz" pos="2954"/>
        <p:guide pos="3840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C34E80-8373-431C-9C26-CFC7C4100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A884B1E-F6F9-4327-9DCC-3E4A855A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3BB32B-D0BE-42D0-9371-27654B06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400B41-F762-4BDF-8E55-1EEC4428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1C73F2-7F3A-4C58-8B9C-89BA8858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265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B39702-B510-44B3-9CD5-260035DAE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ED2E43-F7AD-4034-AA12-FF5B1D4BE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A6337B-9DDE-4B97-877A-0A5FC5AD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04439EF-9E5B-4D83-B18E-087826B1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1300C1-B464-4D7F-A2F1-F466F3017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479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EC87580-2802-43C4-89D6-C4B37A59B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319950B-A950-404D-9337-7A125875F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CA796A-28D0-4C57-863D-7428BAE0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89AE4D-FE4D-471C-874B-CC5870AB0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7AC853-B9BA-4FD2-8F96-80C5F75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290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F2657E-DFFF-4814-BC9A-1E3D667E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CDCDFE-C2A2-4319-BC3D-B53F3A48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F933D47-4856-422B-AA34-DE9646AA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0E47B19-FDAE-48E1-929A-DDCF04AA2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6A515A-3EB6-4F63-9350-B51150C2E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9889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D7891E-4E8E-48BB-92C2-C3BA2407A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3953AA1-B39A-450D-964C-2DC865DD7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7B63C0C-433B-4682-9631-984387064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BD9AAA-1F70-495B-83BD-587506CFC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2D360A1-6960-4076-BB88-DDC3A945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5699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4C58EA-E0C9-44A0-AFBA-AE093EA8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AADDED-C1C3-477C-9CFA-2337E4F63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F8E03D3-7BB7-4EC8-85AA-BEB20376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624683C-8F12-4A97-9ED7-0DA6B000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B739270-947A-40CD-B4DE-1DA06710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0FE59E-6C42-4048-B9E5-0A8B162B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7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FA2C9B-4AF5-4B47-BFD1-45D9E89D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B2ADFE-FB50-4417-8351-3D2FDE96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D549366-CA24-429F-AF52-83C1ECAC5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C91810-A95A-48A1-9400-26A152F27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04ED435-7890-431B-B2A8-15C8EB661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DCF182D-9B3A-4DA0-AD48-6B0492CFE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98F3339-8366-4C36-B7B2-4A78C2DE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F65D7EC-65F5-4911-8C29-0374E830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58868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51837-9F5F-49FC-B9BF-BB4907C7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A545E41-B88D-423E-8B66-2585F03F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56F3566-7474-4940-A5ED-AEC87A610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B3A97F3-ABA6-4222-8379-983396D36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47980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AD53AF-2F35-409A-A299-ED5E328C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0A42BEC-8A3F-4EC7-BB2B-84185964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86A8EE-7D76-482A-BC11-0BF5A8E6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1254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7987B8-4FFB-4CD7-B36C-B5B6D4F1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CD8A6E4-DC7E-4FCB-96B6-4EF1AF19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73A9BB-63FA-48D2-BE8F-A348CF7A7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9880664-54F9-47D1-AC0D-4DBF61EC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DCF148-FC00-4877-A7FE-C7A2D4B8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5C50E8-B335-4017-AF05-9CE4C7B8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623468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3005EB-BFAF-4FC5-815E-D396154F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CAD4B7A-E044-46C6-81F8-414ACA925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FD01C79-9E13-4D3C-9413-7CA768E18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8F6AEB-2AA4-42C4-8AA3-E5850F9E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724654-3B31-432A-B3A9-C5288BFF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DBA6432-7A98-46CF-BA96-404C9187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85414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98B9D8-B6EF-4C19-9B67-EA06DC22D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8F5FD1-69A9-4388-9787-BB6086973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F18C39-F6FF-4E40-9533-9EC00591D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6CDDF-B024-4C43-AEBE-F62226B7FE94}" type="datetimeFigureOut">
              <a:rPr lang="ar-SA" smtClean="0"/>
              <a:t>01/05/43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278CB5-CACB-41DB-8185-8C3C62DD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B1792B7-50D5-4EF3-8636-391870A09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986C-AD92-427F-9481-E357F700A65F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8976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jfif"/><Relationship Id="rId7" Type="http://schemas.openxmlformats.org/officeDocument/2006/relationships/slide" Target="slide2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22.xml"/><Relationship Id="rId4" Type="http://schemas.openxmlformats.org/officeDocument/2006/relationships/image" Target="../media/image26.png"/><Relationship Id="rId9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jf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51" y="-219100"/>
            <a:ext cx="10746292" cy="70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460AB42-FFAB-4A75-BCB6-4FFCA81DFCB2}"/>
              </a:ext>
            </a:extLst>
          </p:cNvPr>
          <p:cNvSpPr txBox="1"/>
          <p:nvPr/>
        </p:nvSpPr>
        <p:spPr>
          <a:xfrm>
            <a:off x="3566847" y="258750"/>
            <a:ext cx="38982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2B7FEEC-97BB-4731-96B6-EF4E7D561740}"/>
              </a:ext>
            </a:extLst>
          </p:cNvPr>
          <p:cNvSpPr txBox="1"/>
          <p:nvPr/>
        </p:nvSpPr>
        <p:spPr>
          <a:xfrm>
            <a:off x="7741805" y="936446"/>
            <a:ext cx="389823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/>
              <a:t>التاريخ : 2 / 5 / 1443 </a:t>
            </a:r>
          </a:p>
          <a:p>
            <a:r>
              <a:rPr lang="ar-SA" sz="3200" dirty="0"/>
              <a:t>الحصة :الثالثة</a:t>
            </a:r>
          </a:p>
          <a:p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FF53E5D-11C7-46B5-B734-F615D395E905}"/>
              </a:ext>
            </a:extLst>
          </p:cNvPr>
          <p:cNvSpPr txBox="1"/>
          <p:nvPr/>
        </p:nvSpPr>
        <p:spPr>
          <a:xfrm>
            <a:off x="5479040" y="2120245"/>
            <a:ext cx="32194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C00000"/>
                </a:solidFill>
              </a:rPr>
              <a:t>العنوان : </a:t>
            </a:r>
          </a:p>
          <a:p>
            <a:pPr algn="ctr"/>
            <a:r>
              <a:rPr lang="ar-SA" sz="3600" dirty="0">
                <a:solidFill>
                  <a:srgbClr val="C00000"/>
                </a:solidFill>
              </a:rPr>
              <a:t>جهاز الدوران</a:t>
            </a:r>
          </a:p>
        </p:txBody>
      </p:sp>
      <p:sp>
        <p:nvSpPr>
          <p:cNvPr id="45" name="Google Shape;12169;p73">
            <a:extLst>
              <a:ext uri="{FF2B5EF4-FFF2-40B4-BE49-F238E27FC236}">
                <a16:creationId xmlns:a16="http://schemas.microsoft.com/office/drawing/2014/main" id="{F3FF14DE-19B7-49EC-B074-81142AF8CBA5}"/>
              </a:ext>
            </a:extLst>
          </p:cNvPr>
          <p:cNvSpPr/>
          <p:nvPr/>
        </p:nvSpPr>
        <p:spPr>
          <a:xfrm>
            <a:off x="6633084" y="3320573"/>
            <a:ext cx="1108721" cy="982620"/>
          </a:xfrm>
          <a:custGeom>
            <a:avLst/>
            <a:gdLst/>
            <a:ahLst/>
            <a:cxnLst/>
            <a:rect l="l" t="t" r="r" b="b"/>
            <a:pathLst>
              <a:path w="12026" h="8993" extrusionOk="0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780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AEFD60-3157-4421-A4C6-95077E34A90F}"/>
              </a:ext>
            </a:extLst>
          </p:cNvPr>
          <p:cNvSpPr/>
          <p:nvPr/>
        </p:nvSpPr>
        <p:spPr>
          <a:xfrm>
            <a:off x="2075339" y="180976"/>
            <a:ext cx="552450" cy="5800725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047987E-AB56-4525-8ED4-EDF378AB1900}"/>
              </a:ext>
            </a:extLst>
          </p:cNvPr>
          <p:cNvSpPr/>
          <p:nvPr/>
        </p:nvSpPr>
        <p:spPr>
          <a:xfrm>
            <a:off x="1522889" y="180975"/>
            <a:ext cx="552450" cy="580072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DD3FD3-7A99-4975-8583-9240FC2A3DAB}"/>
              </a:ext>
            </a:extLst>
          </p:cNvPr>
          <p:cNvSpPr/>
          <p:nvPr/>
        </p:nvSpPr>
        <p:spPr>
          <a:xfrm>
            <a:off x="453254" y="180975"/>
            <a:ext cx="552450" cy="5800725"/>
          </a:xfrm>
          <a:prstGeom prst="rect">
            <a:avLst/>
          </a:prstGeom>
          <a:solidFill>
            <a:srgbClr val="E75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EA4A50F-E6BF-4ABB-B93C-8A5B388FF3A1}"/>
              </a:ext>
            </a:extLst>
          </p:cNvPr>
          <p:cNvSpPr/>
          <p:nvPr/>
        </p:nvSpPr>
        <p:spPr>
          <a:xfrm>
            <a:off x="973278" y="180975"/>
            <a:ext cx="552450" cy="580072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BDC726D-29D2-4969-A24C-9D931CC9A0A5}"/>
              </a:ext>
            </a:extLst>
          </p:cNvPr>
          <p:cNvSpPr/>
          <p:nvPr/>
        </p:nvSpPr>
        <p:spPr>
          <a:xfrm rot="5400000">
            <a:off x="1543761" y="5233930"/>
            <a:ext cx="428625" cy="438150"/>
          </a:xfrm>
          <a:prstGeom prst="round2Same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AB4726A-FD7A-46F0-BFA9-F256C43079EB}"/>
              </a:ext>
            </a:extLst>
          </p:cNvPr>
          <p:cNvGrpSpPr/>
          <p:nvPr/>
        </p:nvGrpSpPr>
        <p:grpSpPr>
          <a:xfrm>
            <a:off x="966290" y="5543550"/>
            <a:ext cx="438150" cy="428625"/>
            <a:chOff x="1533421" y="5553077"/>
            <a:chExt cx="438150" cy="428625"/>
          </a:xfrm>
        </p:grpSpPr>
        <p:sp>
          <p:nvSpPr>
            <p:cNvPr id="5" name="مستطيل: زوايا علوية مستديرة 4">
              <a:extLst>
                <a:ext uri="{FF2B5EF4-FFF2-40B4-BE49-F238E27FC236}">
                  <a16:creationId xmlns:a16="http://schemas.microsoft.com/office/drawing/2014/main" id="{158E5818-F47B-4554-8323-FE4748AA05DE}"/>
                </a:ext>
              </a:extLst>
            </p:cNvPr>
            <p:cNvSpPr/>
            <p:nvPr/>
          </p:nvSpPr>
          <p:spPr>
            <a:xfrm rot="5400000">
              <a:off x="1538183" y="5548315"/>
              <a:ext cx="428625" cy="438150"/>
            </a:xfrm>
            <a:prstGeom prst="round2SameRect">
              <a:avLst/>
            </a:prstGeom>
            <a:solidFill>
              <a:srgbClr val="E75F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278BBB1-8336-4F3C-838B-3D9F9FA5C74A}"/>
                </a:ext>
              </a:extLst>
            </p:cNvPr>
            <p:cNvSpPr txBox="1"/>
            <p:nvPr/>
          </p:nvSpPr>
          <p:spPr>
            <a:xfrm>
              <a:off x="1549118" y="5567335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431AE5-A02F-493F-A86F-B5708870D754}"/>
              </a:ext>
            </a:extLst>
          </p:cNvPr>
          <p:cNvSpPr txBox="1"/>
          <p:nvPr/>
        </p:nvSpPr>
        <p:spPr>
          <a:xfrm>
            <a:off x="1548524" y="5238692"/>
            <a:ext cx="3471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B9A2A15-0D24-4754-8473-58A3630A259A}"/>
              </a:ext>
            </a:extLst>
          </p:cNvPr>
          <p:cNvGrpSpPr/>
          <p:nvPr/>
        </p:nvGrpSpPr>
        <p:grpSpPr>
          <a:xfrm>
            <a:off x="1538999" y="5238693"/>
            <a:ext cx="438150" cy="428625"/>
            <a:chOff x="2104922" y="5238693"/>
            <a:chExt cx="438150" cy="428625"/>
          </a:xfrm>
        </p:grpSpPr>
        <p:sp>
          <p:nvSpPr>
            <p:cNvPr id="29" name="مستطيل: زوايا علوية مستديرة 28">
              <a:extLst>
                <a:ext uri="{FF2B5EF4-FFF2-40B4-BE49-F238E27FC236}">
                  <a16:creationId xmlns:a16="http://schemas.microsoft.com/office/drawing/2014/main" id="{7DCFF77E-0C83-4C87-B255-80F3608F8E9E}"/>
                </a:ext>
              </a:extLst>
            </p:cNvPr>
            <p:cNvSpPr/>
            <p:nvPr/>
          </p:nvSpPr>
          <p:spPr>
            <a:xfrm rot="5400000">
              <a:off x="2109684" y="5233931"/>
              <a:ext cx="428625" cy="438150"/>
            </a:xfrm>
            <a:prstGeom prst="round2Same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8F369DA-7DC0-4D58-8495-E49F675C68A0}"/>
                </a:ext>
              </a:extLst>
            </p:cNvPr>
            <p:cNvSpPr txBox="1"/>
            <p:nvPr/>
          </p:nvSpPr>
          <p:spPr>
            <a:xfrm>
              <a:off x="2114447" y="5238693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452F4E-CE59-4853-8027-C89456AB09EA}"/>
              </a:ext>
            </a:extLst>
          </p:cNvPr>
          <p:cNvGrpSpPr/>
          <p:nvPr/>
        </p:nvGrpSpPr>
        <p:grpSpPr>
          <a:xfrm>
            <a:off x="2074324" y="4774558"/>
            <a:ext cx="438150" cy="461665"/>
            <a:chOff x="2640247" y="4774558"/>
            <a:chExt cx="438150" cy="461665"/>
          </a:xfrm>
        </p:grpSpPr>
        <p:sp>
          <p:nvSpPr>
            <p:cNvPr id="26" name="مستطيل: زوايا علوية مستديرة 25">
              <a:extLst>
                <a:ext uri="{FF2B5EF4-FFF2-40B4-BE49-F238E27FC236}">
                  <a16:creationId xmlns:a16="http://schemas.microsoft.com/office/drawing/2014/main" id="{C82E85BB-A1EE-4C8E-8D60-6D9A738AA238}"/>
                </a:ext>
              </a:extLst>
            </p:cNvPr>
            <p:cNvSpPr/>
            <p:nvPr/>
          </p:nvSpPr>
          <p:spPr>
            <a:xfrm rot="5400000">
              <a:off x="2645009" y="4786316"/>
              <a:ext cx="428625" cy="438150"/>
            </a:xfrm>
            <a:prstGeom prst="round2SameRect">
              <a:avLst/>
            </a:prstGeom>
            <a:solidFill>
              <a:srgbClr val="9933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DB82470-EC04-42C5-865D-129604F75EC8}"/>
                </a:ext>
              </a:extLst>
            </p:cNvPr>
            <p:cNvSpPr txBox="1"/>
            <p:nvPr/>
          </p:nvSpPr>
          <p:spPr>
            <a:xfrm>
              <a:off x="2650788" y="4774558"/>
              <a:ext cx="3632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2680390-9B1B-49BB-83E0-318FA2AB85E2}"/>
              </a:ext>
            </a:extLst>
          </p:cNvPr>
          <p:cNvGrpSpPr/>
          <p:nvPr/>
        </p:nvGrpSpPr>
        <p:grpSpPr>
          <a:xfrm>
            <a:off x="2228248" y="4439592"/>
            <a:ext cx="818133" cy="499766"/>
            <a:chOff x="2778867" y="4476753"/>
            <a:chExt cx="818133" cy="499766"/>
          </a:xfrm>
        </p:grpSpPr>
        <p:sp>
          <p:nvSpPr>
            <p:cNvPr id="27" name="مستطيل: زوايا علوية مستديرة 26">
              <a:extLst>
                <a:ext uri="{FF2B5EF4-FFF2-40B4-BE49-F238E27FC236}">
                  <a16:creationId xmlns:a16="http://schemas.microsoft.com/office/drawing/2014/main" id="{FA6E0060-61C9-4D9F-B37A-DE1663396566}"/>
                </a:ext>
              </a:extLst>
            </p:cNvPr>
            <p:cNvSpPr/>
            <p:nvPr/>
          </p:nvSpPr>
          <p:spPr>
            <a:xfrm rot="5400000">
              <a:off x="3163612" y="4471991"/>
              <a:ext cx="428625" cy="438150"/>
            </a:xfrm>
            <a:prstGeom prst="round2SameRect">
              <a:avLst/>
            </a:prstGeom>
            <a:solidFill>
              <a:srgbClr val="FF6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D14553CD-573B-4605-BD9E-75DF4D8ADE48}"/>
                </a:ext>
              </a:extLst>
            </p:cNvPr>
            <p:cNvSpPr txBox="1"/>
            <p:nvPr/>
          </p:nvSpPr>
          <p:spPr>
            <a:xfrm>
              <a:off x="2778867" y="4514854"/>
              <a:ext cx="7143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3B93FEA-1E9C-43A8-ADB6-3DB5A6A1E43A}"/>
              </a:ext>
            </a:extLst>
          </p:cNvPr>
          <p:cNvSpPr txBox="1"/>
          <p:nvPr/>
        </p:nvSpPr>
        <p:spPr>
          <a:xfrm>
            <a:off x="4019550" y="2364701"/>
            <a:ext cx="505777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dirty="0">
                <a:solidFill>
                  <a:schemeClr val="accent1">
                    <a:lumMod val="50000"/>
                  </a:schemeClr>
                </a:solidFill>
              </a:rPr>
              <a:t>وظائف الدم </a:t>
            </a:r>
          </a:p>
        </p:txBody>
      </p:sp>
    </p:spTree>
    <p:extLst>
      <p:ext uri="{BB962C8B-B14F-4D97-AF65-F5344CB8AC3E}">
        <p14:creationId xmlns:p14="http://schemas.microsoft.com/office/powerpoint/2010/main" val="1416929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BF673E2-AAAC-4397-8570-60B622729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3" y="338137"/>
            <a:ext cx="9409699" cy="5486400"/>
          </a:xfrm>
          <a:prstGeom prst="rect">
            <a:avLst/>
          </a:prstGeom>
          <a:ln>
            <a:noFill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AEFD60-3157-4421-A4C6-95077E34A90F}"/>
              </a:ext>
            </a:extLst>
          </p:cNvPr>
          <p:cNvSpPr/>
          <p:nvPr/>
        </p:nvSpPr>
        <p:spPr>
          <a:xfrm>
            <a:off x="2075338" y="180976"/>
            <a:ext cx="9862321" cy="5800725"/>
          </a:xfrm>
          <a:prstGeom prst="rect">
            <a:avLst/>
          </a:prstGeom>
          <a:solidFill>
            <a:srgbClr val="FF6699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047987E-AB56-4525-8ED4-EDF378AB1900}"/>
              </a:ext>
            </a:extLst>
          </p:cNvPr>
          <p:cNvSpPr/>
          <p:nvPr/>
        </p:nvSpPr>
        <p:spPr>
          <a:xfrm>
            <a:off x="1522889" y="180975"/>
            <a:ext cx="552450" cy="580072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DD3FD3-7A99-4975-8583-9240FC2A3DAB}"/>
              </a:ext>
            </a:extLst>
          </p:cNvPr>
          <p:cNvSpPr/>
          <p:nvPr/>
        </p:nvSpPr>
        <p:spPr>
          <a:xfrm>
            <a:off x="453254" y="180975"/>
            <a:ext cx="552450" cy="5800725"/>
          </a:xfrm>
          <a:prstGeom prst="rect">
            <a:avLst/>
          </a:prstGeom>
          <a:solidFill>
            <a:srgbClr val="E75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EA4A50F-E6BF-4ABB-B93C-8A5B388FF3A1}"/>
              </a:ext>
            </a:extLst>
          </p:cNvPr>
          <p:cNvSpPr/>
          <p:nvPr/>
        </p:nvSpPr>
        <p:spPr>
          <a:xfrm>
            <a:off x="973278" y="180975"/>
            <a:ext cx="552450" cy="580072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BDC726D-29D2-4969-A24C-9D931CC9A0A5}"/>
              </a:ext>
            </a:extLst>
          </p:cNvPr>
          <p:cNvSpPr/>
          <p:nvPr/>
        </p:nvSpPr>
        <p:spPr>
          <a:xfrm rot="5400000">
            <a:off x="1543761" y="5233930"/>
            <a:ext cx="428625" cy="438150"/>
          </a:xfrm>
          <a:prstGeom prst="round2Same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AB4726A-FD7A-46F0-BFA9-F256C43079EB}"/>
              </a:ext>
            </a:extLst>
          </p:cNvPr>
          <p:cNvGrpSpPr/>
          <p:nvPr/>
        </p:nvGrpSpPr>
        <p:grpSpPr>
          <a:xfrm>
            <a:off x="966290" y="5543550"/>
            <a:ext cx="438150" cy="428625"/>
            <a:chOff x="1533421" y="5553077"/>
            <a:chExt cx="438150" cy="428625"/>
          </a:xfrm>
        </p:grpSpPr>
        <p:sp>
          <p:nvSpPr>
            <p:cNvPr id="5" name="مستطيل: زوايا علوية مستديرة 4">
              <a:extLst>
                <a:ext uri="{FF2B5EF4-FFF2-40B4-BE49-F238E27FC236}">
                  <a16:creationId xmlns:a16="http://schemas.microsoft.com/office/drawing/2014/main" id="{158E5818-F47B-4554-8323-FE4748AA05DE}"/>
                </a:ext>
              </a:extLst>
            </p:cNvPr>
            <p:cNvSpPr/>
            <p:nvPr/>
          </p:nvSpPr>
          <p:spPr>
            <a:xfrm rot="5400000">
              <a:off x="1538183" y="5548315"/>
              <a:ext cx="428625" cy="438150"/>
            </a:xfrm>
            <a:prstGeom prst="round2SameRect">
              <a:avLst/>
            </a:prstGeom>
            <a:solidFill>
              <a:srgbClr val="E75F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278BBB1-8336-4F3C-838B-3D9F9FA5C74A}"/>
                </a:ext>
              </a:extLst>
            </p:cNvPr>
            <p:cNvSpPr txBox="1"/>
            <p:nvPr/>
          </p:nvSpPr>
          <p:spPr>
            <a:xfrm>
              <a:off x="1549118" y="5567335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431AE5-A02F-493F-A86F-B5708870D754}"/>
              </a:ext>
            </a:extLst>
          </p:cNvPr>
          <p:cNvSpPr txBox="1"/>
          <p:nvPr/>
        </p:nvSpPr>
        <p:spPr>
          <a:xfrm>
            <a:off x="1548524" y="5238692"/>
            <a:ext cx="3471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B9A2A15-0D24-4754-8473-58A3630A259A}"/>
              </a:ext>
            </a:extLst>
          </p:cNvPr>
          <p:cNvGrpSpPr/>
          <p:nvPr/>
        </p:nvGrpSpPr>
        <p:grpSpPr>
          <a:xfrm>
            <a:off x="1538999" y="5238693"/>
            <a:ext cx="438150" cy="428625"/>
            <a:chOff x="2104922" y="5238693"/>
            <a:chExt cx="438150" cy="428625"/>
          </a:xfrm>
        </p:grpSpPr>
        <p:sp>
          <p:nvSpPr>
            <p:cNvPr id="29" name="مستطيل: زوايا علوية مستديرة 28">
              <a:extLst>
                <a:ext uri="{FF2B5EF4-FFF2-40B4-BE49-F238E27FC236}">
                  <a16:creationId xmlns:a16="http://schemas.microsoft.com/office/drawing/2014/main" id="{7DCFF77E-0C83-4C87-B255-80F3608F8E9E}"/>
                </a:ext>
              </a:extLst>
            </p:cNvPr>
            <p:cNvSpPr/>
            <p:nvPr/>
          </p:nvSpPr>
          <p:spPr>
            <a:xfrm rot="5400000">
              <a:off x="2109684" y="5233931"/>
              <a:ext cx="428625" cy="438150"/>
            </a:xfrm>
            <a:prstGeom prst="round2Same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8F369DA-7DC0-4D58-8495-E49F675C68A0}"/>
                </a:ext>
              </a:extLst>
            </p:cNvPr>
            <p:cNvSpPr txBox="1"/>
            <p:nvPr/>
          </p:nvSpPr>
          <p:spPr>
            <a:xfrm>
              <a:off x="2114447" y="5238693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452F4E-CE59-4853-8027-C89456AB09EA}"/>
              </a:ext>
            </a:extLst>
          </p:cNvPr>
          <p:cNvGrpSpPr/>
          <p:nvPr/>
        </p:nvGrpSpPr>
        <p:grpSpPr>
          <a:xfrm>
            <a:off x="2074324" y="4774558"/>
            <a:ext cx="438150" cy="461665"/>
            <a:chOff x="2640247" y="4774558"/>
            <a:chExt cx="438150" cy="461665"/>
          </a:xfrm>
        </p:grpSpPr>
        <p:sp>
          <p:nvSpPr>
            <p:cNvPr id="26" name="مستطيل: زوايا علوية مستديرة 25">
              <a:extLst>
                <a:ext uri="{FF2B5EF4-FFF2-40B4-BE49-F238E27FC236}">
                  <a16:creationId xmlns:a16="http://schemas.microsoft.com/office/drawing/2014/main" id="{C82E85BB-A1EE-4C8E-8D60-6D9A738AA238}"/>
                </a:ext>
              </a:extLst>
            </p:cNvPr>
            <p:cNvSpPr/>
            <p:nvPr/>
          </p:nvSpPr>
          <p:spPr>
            <a:xfrm rot="5400000">
              <a:off x="2645009" y="4786316"/>
              <a:ext cx="428625" cy="438150"/>
            </a:xfrm>
            <a:prstGeom prst="round2SameRect">
              <a:avLst/>
            </a:prstGeom>
            <a:solidFill>
              <a:srgbClr val="9933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DB82470-EC04-42C5-865D-129604F75EC8}"/>
                </a:ext>
              </a:extLst>
            </p:cNvPr>
            <p:cNvSpPr txBox="1"/>
            <p:nvPr/>
          </p:nvSpPr>
          <p:spPr>
            <a:xfrm>
              <a:off x="2650788" y="4774558"/>
              <a:ext cx="3632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2680390-9B1B-49BB-83E0-318FA2AB85E2}"/>
              </a:ext>
            </a:extLst>
          </p:cNvPr>
          <p:cNvGrpSpPr/>
          <p:nvPr/>
        </p:nvGrpSpPr>
        <p:grpSpPr>
          <a:xfrm>
            <a:off x="11557678" y="4439592"/>
            <a:ext cx="818133" cy="499766"/>
            <a:chOff x="2778867" y="4476753"/>
            <a:chExt cx="818133" cy="499766"/>
          </a:xfrm>
        </p:grpSpPr>
        <p:sp>
          <p:nvSpPr>
            <p:cNvPr id="27" name="مستطيل: زوايا علوية مستديرة 26">
              <a:extLst>
                <a:ext uri="{FF2B5EF4-FFF2-40B4-BE49-F238E27FC236}">
                  <a16:creationId xmlns:a16="http://schemas.microsoft.com/office/drawing/2014/main" id="{FA6E0060-61C9-4D9F-B37A-DE1663396566}"/>
                </a:ext>
              </a:extLst>
            </p:cNvPr>
            <p:cNvSpPr/>
            <p:nvPr/>
          </p:nvSpPr>
          <p:spPr>
            <a:xfrm rot="5400000">
              <a:off x="3163612" y="4471991"/>
              <a:ext cx="428625" cy="438150"/>
            </a:xfrm>
            <a:prstGeom prst="round2SameRect">
              <a:avLst/>
            </a:prstGeom>
            <a:solidFill>
              <a:srgbClr val="FF6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D14553CD-573B-4605-BD9E-75DF4D8ADE48}"/>
                </a:ext>
              </a:extLst>
            </p:cNvPr>
            <p:cNvSpPr txBox="1"/>
            <p:nvPr/>
          </p:nvSpPr>
          <p:spPr>
            <a:xfrm>
              <a:off x="2778867" y="4514854"/>
              <a:ext cx="7143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3B93FEA-1E9C-43A8-ADB6-3DB5A6A1E43A}"/>
              </a:ext>
            </a:extLst>
          </p:cNvPr>
          <p:cNvSpPr txBox="1"/>
          <p:nvPr/>
        </p:nvSpPr>
        <p:spPr>
          <a:xfrm>
            <a:off x="8477250" y="97752"/>
            <a:ext cx="33909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accent1">
                    <a:lumMod val="50000"/>
                  </a:schemeClr>
                </a:solidFill>
              </a:rPr>
              <a:t>وظائف الدم </a:t>
            </a:r>
          </a:p>
        </p:txBody>
      </p:sp>
    </p:spTree>
    <p:extLst>
      <p:ext uri="{BB962C8B-B14F-4D97-AF65-F5344CB8AC3E}">
        <p14:creationId xmlns:p14="http://schemas.microsoft.com/office/powerpoint/2010/main" val="36580650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7A7D35-057C-4786-A88A-64FB7EAD0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5" y="180974"/>
            <a:ext cx="9517094" cy="5800726"/>
          </a:xfrm>
          <a:prstGeom prst="rect">
            <a:avLst/>
          </a:prstGeom>
          <a:ln>
            <a:noFill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AEFD60-3157-4421-A4C6-95077E34A90F}"/>
              </a:ext>
            </a:extLst>
          </p:cNvPr>
          <p:cNvSpPr/>
          <p:nvPr/>
        </p:nvSpPr>
        <p:spPr>
          <a:xfrm>
            <a:off x="11412570" y="180975"/>
            <a:ext cx="552450" cy="5800725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047987E-AB56-4525-8ED4-EDF378AB1900}"/>
              </a:ext>
            </a:extLst>
          </p:cNvPr>
          <p:cNvSpPr/>
          <p:nvPr/>
        </p:nvSpPr>
        <p:spPr>
          <a:xfrm>
            <a:off x="1523144" y="180975"/>
            <a:ext cx="9883653" cy="5800725"/>
          </a:xfrm>
          <a:prstGeom prst="rect">
            <a:avLst/>
          </a:prstGeom>
          <a:solidFill>
            <a:srgbClr val="993366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DD3FD3-7A99-4975-8583-9240FC2A3DAB}"/>
              </a:ext>
            </a:extLst>
          </p:cNvPr>
          <p:cNvSpPr/>
          <p:nvPr/>
        </p:nvSpPr>
        <p:spPr>
          <a:xfrm>
            <a:off x="453254" y="180975"/>
            <a:ext cx="552450" cy="5800725"/>
          </a:xfrm>
          <a:prstGeom prst="rect">
            <a:avLst/>
          </a:prstGeom>
          <a:solidFill>
            <a:srgbClr val="E75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EA4A50F-E6BF-4ABB-B93C-8A5B388FF3A1}"/>
              </a:ext>
            </a:extLst>
          </p:cNvPr>
          <p:cNvSpPr/>
          <p:nvPr/>
        </p:nvSpPr>
        <p:spPr>
          <a:xfrm>
            <a:off x="973278" y="180975"/>
            <a:ext cx="552450" cy="580072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BDC726D-29D2-4969-A24C-9D931CC9A0A5}"/>
              </a:ext>
            </a:extLst>
          </p:cNvPr>
          <p:cNvSpPr/>
          <p:nvPr/>
        </p:nvSpPr>
        <p:spPr>
          <a:xfrm rot="5400000">
            <a:off x="1543761" y="5233930"/>
            <a:ext cx="428625" cy="438150"/>
          </a:xfrm>
          <a:prstGeom prst="round2Same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AB4726A-FD7A-46F0-BFA9-F256C43079EB}"/>
              </a:ext>
            </a:extLst>
          </p:cNvPr>
          <p:cNvGrpSpPr/>
          <p:nvPr/>
        </p:nvGrpSpPr>
        <p:grpSpPr>
          <a:xfrm>
            <a:off x="966290" y="5543550"/>
            <a:ext cx="438150" cy="428625"/>
            <a:chOff x="1533421" y="5553077"/>
            <a:chExt cx="438150" cy="428625"/>
          </a:xfrm>
        </p:grpSpPr>
        <p:sp>
          <p:nvSpPr>
            <p:cNvPr id="5" name="مستطيل: زوايا علوية مستديرة 4">
              <a:extLst>
                <a:ext uri="{FF2B5EF4-FFF2-40B4-BE49-F238E27FC236}">
                  <a16:creationId xmlns:a16="http://schemas.microsoft.com/office/drawing/2014/main" id="{158E5818-F47B-4554-8323-FE4748AA05DE}"/>
                </a:ext>
              </a:extLst>
            </p:cNvPr>
            <p:cNvSpPr/>
            <p:nvPr/>
          </p:nvSpPr>
          <p:spPr>
            <a:xfrm rot="5400000">
              <a:off x="1538183" y="5548315"/>
              <a:ext cx="428625" cy="438150"/>
            </a:xfrm>
            <a:prstGeom prst="round2SameRect">
              <a:avLst/>
            </a:prstGeom>
            <a:solidFill>
              <a:srgbClr val="E75F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278BBB1-8336-4F3C-838B-3D9F9FA5C74A}"/>
                </a:ext>
              </a:extLst>
            </p:cNvPr>
            <p:cNvSpPr txBox="1"/>
            <p:nvPr/>
          </p:nvSpPr>
          <p:spPr>
            <a:xfrm>
              <a:off x="1549118" y="5567335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431AE5-A02F-493F-A86F-B5708870D754}"/>
              </a:ext>
            </a:extLst>
          </p:cNvPr>
          <p:cNvSpPr txBox="1"/>
          <p:nvPr/>
        </p:nvSpPr>
        <p:spPr>
          <a:xfrm>
            <a:off x="1548524" y="5238692"/>
            <a:ext cx="3471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B9A2A15-0D24-4754-8473-58A3630A259A}"/>
              </a:ext>
            </a:extLst>
          </p:cNvPr>
          <p:cNvGrpSpPr/>
          <p:nvPr/>
        </p:nvGrpSpPr>
        <p:grpSpPr>
          <a:xfrm>
            <a:off x="1538999" y="5238693"/>
            <a:ext cx="438150" cy="428625"/>
            <a:chOff x="2104922" y="5238693"/>
            <a:chExt cx="438150" cy="428625"/>
          </a:xfrm>
        </p:grpSpPr>
        <p:sp>
          <p:nvSpPr>
            <p:cNvPr id="29" name="مستطيل: زوايا علوية مستديرة 28">
              <a:extLst>
                <a:ext uri="{FF2B5EF4-FFF2-40B4-BE49-F238E27FC236}">
                  <a16:creationId xmlns:a16="http://schemas.microsoft.com/office/drawing/2014/main" id="{7DCFF77E-0C83-4C87-B255-80F3608F8E9E}"/>
                </a:ext>
              </a:extLst>
            </p:cNvPr>
            <p:cNvSpPr/>
            <p:nvPr/>
          </p:nvSpPr>
          <p:spPr>
            <a:xfrm rot="5400000">
              <a:off x="2109684" y="5233931"/>
              <a:ext cx="428625" cy="438150"/>
            </a:xfrm>
            <a:prstGeom prst="round2Same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8F369DA-7DC0-4D58-8495-E49F675C68A0}"/>
                </a:ext>
              </a:extLst>
            </p:cNvPr>
            <p:cNvSpPr txBox="1"/>
            <p:nvPr/>
          </p:nvSpPr>
          <p:spPr>
            <a:xfrm>
              <a:off x="2114447" y="5238693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452F4E-CE59-4853-8027-C89456AB09EA}"/>
              </a:ext>
            </a:extLst>
          </p:cNvPr>
          <p:cNvGrpSpPr/>
          <p:nvPr/>
        </p:nvGrpSpPr>
        <p:grpSpPr>
          <a:xfrm>
            <a:off x="11348630" y="4763271"/>
            <a:ext cx="438150" cy="461665"/>
            <a:chOff x="2640247" y="4774558"/>
            <a:chExt cx="438150" cy="461665"/>
          </a:xfrm>
        </p:grpSpPr>
        <p:sp>
          <p:nvSpPr>
            <p:cNvPr id="26" name="مستطيل: زوايا علوية مستديرة 25">
              <a:extLst>
                <a:ext uri="{FF2B5EF4-FFF2-40B4-BE49-F238E27FC236}">
                  <a16:creationId xmlns:a16="http://schemas.microsoft.com/office/drawing/2014/main" id="{C82E85BB-A1EE-4C8E-8D60-6D9A738AA238}"/>
                </a:ext>
              </a:extLst>
            </p:cNvPr>
            <p:cNvSpPr/>
            <p:nvPr/>
          </p:nvSpPr>
          <p:spPr>
            <a:xfrm rot="5400000">
              <a:off x="2645009" y="4786316"/>
              <a:ext cx="428625" cy="438150"/>
            </a:xfrm>
            <a:prstGeom prst="round2SameRect">
              <a:avLst/>
            </a:prstGeom>
            <a:solidFill>
              <a:srgbClr val="9933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DB82470-EC04-42C5-865D-129604F75EC8}"/>
                </a:ext>
              </a:extLst>
            </p:cNvPr>
            <p:cNvSpPr txBox="1"/>
            <p:nvPr/>
          </p:nvSpPr>
          <p:spPr>
            <a:xfrm>
              <a:off x="2650788" y="4774558"/>
              <a:ext cx="3632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2680390-9B1B-49BB-83E0-318FA2AB85E2}"/>
              </a:ext>
            </a:extLst>
          </p:cNvPr>
          <p:cNvGrpSpPr/>
          <p:nvPr/>
        </p:nvGrpSpPr>
        <p:grpSpPr>
          <a:xfrm>
            <a:off x="11568825" y="4439592"/>
            <a:ext cx="818133" cy="499766"/>
            <a:chOff x="2778867" y="4476753"/>
            <a:chExt cx="818133" cy="499766"/>
          </a:xfrm>
        </p:grpSpPr>
        <p:sp>
          <p:nvSpPr>
            <p:cNvPr id="27" name="مستطيل: زوايا علوية مستديرة 26">
              <a:extLst>
                <a:ext uri="{FF2B5EF4-FFF2-40B4-BE49-F238E27FC236}">
                  <a16:creationId xmlns:a16="http://schemas.microsoft.com/office/drawing/2014/main" id="{FA6E0060-61C9-4D9F-B37A-DE1663396566}"/>
                </a:ext>
              </a:extLst>
            </p:cNvPr>
            <p:cNvSpPr/>
            <p:nvPr/>
          </p:nvSpPr>
          <p:spPr>
            <a:xfrm rot="5400000">
              <a:off x="3163612" y="4471991"/>
              <a:ext cx="428625" cy="438150"/>
            </a:xfrm>
            <a:prstGeom prst="round2SameRect">
              <a:avLst/>
            </a:prstGeom>
            <a:solidFill>
              <a:srgbClr val="FF6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D14553CD-573B-4605-BD9E-75DF4D8ADE48}"/>
                </a:ext>
              </a:extLst>
            </p:cNvPr>
            <p:cNvSpPr txBox="1"/>
            <p:nvPr/>
          </p:nvSpPr>
          <p:spPr>
            <a:xfrm>
              <a:off x="2778867" y="4514854"/>
              <a:ext cx="7143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3B93FEA-1E9C-43A8-ADB6-3DB5A6A1E43A}"/>
              </a:ext>
            </a:extLst>
          </p:cNvPr>
          <p:cNvSpPr txBox="1"/>
          <p:nvPr/>
        </p:nvSpPr>
        <p:spPr>
          <a:xfrm>
            <a:off x="6446804" y="192944"/>
            <a:ext cx="505777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accent1">
                    <a:lumMod val="50000"/>
                  </a:schemeClr>
                </a:solidFill>
              </a:rPr>
              <a:t>وظائف الدم </a:t>
            </a:r>
          </a:p>
        </p:txBody>
      </p:sp>
    </p:spTree>
    <p:extLst>
      <p:ext uri="{BB962C8B-B14F-4D97-AF65-F5344CB8AC3E}">
        <p14:creationId xmlns:p14="http://schemas.microsoft.com/office/powerpoint/2010/main" val="2074219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2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4"/>
          <a:stretch/>
        </p:blipFill>
        <p:spPr bwMode="auto">
          <a:xfrm>
            <a:off x="-535220" y="-274892"/>
            <a:ext cx="13262440" cy="73520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2EA4A50F-E6BF-4ABB-B93C-8A5B388FF3A1}"/>
              </a:ext>
            </a:extLst>
          </p:cNvPr>
          <p:cNvSpPr/>
          <p:nvPr/>
        </p:nvSpPr>
        <p:spPr>
          <a:xfrm>
            <a:off x="1471508" y="180975"/>
            <a:ext cx="9503520" cy="5800725"/>
          </a:xfrm>
          <a:prstGeom prst="rect">
            <a:avLst/>
          </a:prstGeom>
          <a:blipFill>
            <a:blip r:embed="rId4">
              <a:alphaModFix amt="40000"/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AEFD60-3157-4421-A4C6-95077E34A90F}"/>
              </a:ext>
            </a:extLst>
          </p:cNvPr>
          <p:cNvSpPr/>
          <p:nvPr/>
        </p:nvSpPr>
        <p:spPr>
          <a:xfrm>
            <a:off x="11500827" y="180975"/>
            <a:ext cx="552450" cy="5800725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047987E-AB56-4525-8ED4-EDF378AB1900}"/>
              </a:ext>
            </a:extLst>
          </p:cNvPr>
          <p:cNvSpPr/>
          <p:nvPr/>
        </p:nvSpPr>
        <p:spPr>
          <a:xfrm>
            <a:off x="10949393" y="180975"/>
            <a:ext cx="552450" cy="5800725"/>
          </a:xfrm>
          <a:prstGeom prst="rect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DD3FD3-7A99-4975-8583-9240FC2A3DAB}"/>
              </a:ext>
            </a:extLst>
          </p:cNvPr>
          <p:cNvSpPr/>
          <p:nvPr/>
        </p:nvSpPr>
        <p:spPr>
          <a:xfrm>
            <a:off x="453254" y="180975"/>
            <a:ext cx="552450" cy="5800725"/>
          </a:xfrm>
          <a:prstGeom prst="rect">
            <a:avLst/>
          </a:prstGeom>
          <a:solidFill>
            <a:srgbClr val="E75F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BDC726D-29D2-4969-A24C-9D931CC9A0A5}"/>
              </a:ext>
            </a:extLst>
          </p:cNvPr>
          <p:cNvSpPr/>
          <p:nvPr/>
        </p:nvSpPr>
        <p:spPr>
          <a:xfrm rot="5400000">
            <a:off x="10970265" y="5233930"/>
            <a:ext cx="428625" cy="438150"/>
          </a:xfrm>
          <a:prstGeom prst="round2SameRect">
            <a:avLst/>
          </a:prstGeom>
          <a:solidFill>
            <a:srgbClr val="FFCC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AB4726A-FD7A-46F0-BFA9-F256C43079EB}"/>
              </a:ext>
            </a:extLst>
          </p:cNvPr>
          <p:cNvGrpSpPr/>
          <p:nvPr/>
        </p:nvGrpSpPr>
        <p:grpSpPr>
          <a:xfrm>
            <a:off x="966290" y="5543550"/>
            <a:ext cx="438150" cy="428625"/>
            <a:chOff x="1533421" y="5553077"/>
            <a:chExt cx="438150" cy="428625"/>
          </a:xfrm>
        </p:grpSpPr>
        <p:sp>
          <p:nvSpPr>
            <p:cNvPr id="5" name="مستطيل: زوايا علوية مستديرة 4">
              <a:extLst>
                <a:ext uri="{FF2B5EF4-FFF2-40B4-BE49-F238E27FC236}">
                  <a16:creationId xmlns:a16="http://schemas.microsoft.com/office/drawing/2014/main" id="{158E5818-F47B-4554-8323-FE4748AA05DE}"/>
                </a:ext>
              </a:extLst>
            </p:cNvPr>
            <p:cNvSpPr/>
            <p:nvPr/>
          </p:nvSpPr>
          <p:spPr>
            <a:xfrm rot="5400000">
              <a:off x="1538183" y="5548315"/>
              <a:ext cx="428625" cy="438150"/>
            </a:xfrm>
            <a:prstGeom prst="round2SameRect">
              <a:avLst/>
            </a:prstGeom>
            <a:solidFill>
              <a:srgbClr val="E75F6B"/>
            </a:solidFill>
            <a:ln>
              <a:solidFill>
                <a:srgbClr val="E75F6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278BBB1-8336-4F3C-838B-3D9F9FA5C74A}"/>
                </a:ext>
              </a:extLst>
            </p:cNvPr>
            <p:cNvSpPr txBox="1"/>
            <p:nvPr/>
          </p:nvSpPr>
          <p:spPr>
            <a:xfrm>
              <a:off x="1549118" y="5567335"/>
              <a:ext cx="34715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431AE5-A02F-493F-A86F-B5708870D754}"/>
              </a:ext>
            </a:extLst>
          </p:cNvPr>
          <p:cNvSpPr txBox="1"/>
          <p:nvPr/>
        </p:nvSpPr>
        <p:spPr>
          <a:xfrm>
            <a:off x="10975028" y="5238692"/>
            <a:ext cx="34715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B9A2A15-0D24-4754-8473-58A3630A259A}"/>
              </a:ext>
            </a:extLst>
          </p:cNvPr>
          <p:cNvGrpSpPr/>
          <p:nvPr/>
        </p:nvGrpSpPr>
        <p:grpSpPr>
          <a:xfrm>
            <a:off x="10965503" y="5238693"/>
            <a:ext cx="438150" cy="428625"/>
            <a:chOff x="2104922" y="5238693"/>
            <a:chExt cx="438150" cy="428625"/>
          </a:xfrm>
        </p:grpSpPr>
        <p:sp>
          <p:nvSpPr>
            <p:cNvPr id="29" name="مستطيل: زوايا علوية مستديرة 28">
              <a:extLst>
                <a:ext uri="{FF2B5EF4-FFF2-40B4-BE49-F238E27FC236}">
                  <a16:creationId xmlns:a16="http://schemas.microsoft.com/office/drawing/2014/main" id="{7DCFF77E-0C83-4C87-B255-80F3608F8E9E}"/>
                </a:ext>
              </a:extLst>
            </p:cNvPr>
            <p:cNvSpPr/>
            <p:nvPr/>
          </p:nvSpPr>
          <p:spPr>
            <a:xfrm rot="5400000">
              <a:off x="2109684" y="5233931"/>
              <a:ext cx="428625" cy="438150"/>
            </a:xfrm>
            <a:prstGeom prst="round2Same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8F369DA-7DC0-4D58-8495-E49F675C68A0}"/>
                </a:ext>
              </a:extLst>
            </p:cNvPr>
            <p:cNvSpPr txBox="1"/>
            <p:nvPr/>
          </p:nvSpPr>
          <p:spPr>
            <a:xfrm>
              <a:off x="2114447" y="5238693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452F4E-CE59-4853-8027-C89456AB09EA}"/>
              </a:ext>
            </a:extLst>
          </p:cNvPr>
          <p:cNvGrpSpPr/>
          <p:nvPr/>
        </p:nvGrpSpPr>
        <p:grpSpPr>
          <a:xfrm>
            <a:off x="11500828" y="4774558"/>
            <a:ext cx="438150" cy="461665"/>
            <a:chOff x="2640247" y="4774558"/>
            <a:chExt cx="438150" cy="461665"/>
          </a:xfrm>
        </p:grpSpPr>
        <p:sp>
          <p:nvSpPr>
            <p:cNvPr id="26" name="مستطيل: زوايا علوية مستديرة 25">
              <a:extLst>
                <a:ext uri="{FF2B5EF4-FFF2-40B4-BE49-F238E27FC236}">
                  <a16:creationId xmlns:a16="http://schemas.microsoft.com/office/drawing/2014/main" id="{C82E85BB-A1EE-4C8E-8D60-6D9A738AA238}"/>
                </a:ext>
              </a:extLst>
            </p:cNvPr>
            <p:cNvSpPr/>
            <p:nvPr/>
          </p:nvSpPr>
          <p:spPr>
            <a:xfrm rot="5400000">
              <a:off x="2645009" y="4786316"/>
              <a:ext cx="428625" cy="438150"/>
            </a:xfrm>
            <a:prstGeom prst="round2SameRect">
              <a:avLst/>
            </a:prstGeom>
            <a:solidFill>
              <a:srgbClr val="9933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DB82470-EC04-42C5-865D-129604F75EC8}"/>
                </a:ext>
              </a:extLst>
            </p:cNvPr>
            <p:cNvSpPr txBox="1"/>
            <p:nvPr/>
          </p:nvSpPr>
          <p:spPr>
            <a:xfrm>
              <a:off x="2650788" y="4774558"/>
              <a:ext cx="36326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2680390-9B1B-49BB-83E0-318FA2AB85E2}"/>
              </a:ext>
            </a:extLst>
          </p:cNvPr>
          <p:cNvGrpSpPr/>
          <p:nvPr/>
        </p:nvGrpSpPr>
        <p:grpSpPr>
          <a:xfrm>
            <a:off x="11653736" y="4439591"/>
            <a:ext cx="818133" cy="499766"/>
            <a:chOff x="2778867" y="4476753"/>
            <a:chExt cx="818133" cy="499766"/>
          </a:xfrm>
        </p:grpSpPr>
        <p:sp>
          <p:nvSpPr>
            <p:cNvPr id="27" name="مستطيل: زوايا علوية مستديرة 26">
              <a:extLst>
                <a:ext uri="{FF2B5EF4-FFF2-40B4-BE49-F238E27FC236}">
                  <a16:creationId xmlns:a16="http://schemas.microsoft.com/office/drawing/2014/main" id="{FA6E0060-61C9-4D9F-B37A-DE1663396566}"/>
                </a:ext>
              </a:extLst>
            </p:cNvPr>
            <p:cNvSpPr/>
            <p:nvPr/>
          </p:nvSpPr>
          <p:spPr>
            <a:xfrm rot="5400000">
              <a:off x="3163612" y="4471991"/>
              <a:ext cx="428625" cy="438150"/>
            </a:xfrm>
            <a:prstGeom prst="round2SameRect">
              <a:avLst/>
            </a:prstGeom>
            <a:solidFill>
              <a:srgbClr val="FF6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D14553CD-573B-4605-BD9E-75DF4D8ADE48}"/>
                </a:ext>
              </a:extLst>
            </p:cNvPr>
            <p:cNvSpPr txBox="1"/>
            <p:nvPr/>
          </p:nvSpPr>
          <p:spPr>
            <a:xfrm>
              <a:off x="2778867" y="4514854"/>
              <a:ext cx="71437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3B93FEA-1E9C-43A8-ADB6-3DB5A6A1E43A}"/>
              </a:ext>
            </a:extLst>
          </p:cNvPr>
          <p:cNvSpPr txBox="1"/>
          <p:nvPr/>
        </p:nvSpPr>
        <p:spPr>
          <a:xfrm>
            <a:off x="5917253" y="49582"/>
            <a:ext cx="505777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accent1">
                    <a:lumMod val="50000"/>
                  </a:schemeClr>
                </a:solidFill>
              </a:rPr>
              <a:t>وظائف الدم 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FBDEA70D-EB38-4D86-968F-F45525FE8ED6}"/>
              </a:ext>
            </a:extLst>
          </p:cNvPr>
          <p:cNvSpPr/>
          <p:nvPr/>
        </p:nvSpPr>
        <p:spPr>
          <a:xfrm>
            <a:off x="973277" y="180975"/>
            <a:ext cx="9976115" cy="5800725"/>
          </a:xfrm>
          <a:prstGeom prst="rect">
            <a:avLst/>
          </a:prstGeom>
          <a:solidFill>
            <a:srgbClr val="FFCCCC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2045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7"/>
          <a:stretch/>
        </p:blipFill>
        <p:spPr bwMode="auto">
          <a:xfrm>
            <a:off x="-535220" y="-274891"/>
            <a:ext cx="13262440" cy="74272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A7119A5-9EA0-4CC0-9C31-1F3E9C5B1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7" y="180975"/>
            <a:ext cx="9503260" cy="5800725"/>
          </a:xfrm>
          <a:prstGeom prst="rect">
            <a:avLst/>
          </a:prstGeom>
          <a:ln>
            <a:noFill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68AEFD60-3157-4421-A4C6-95077E34A90F}"/>
              </a:ext>
            </a:extLst>
          </p:cNvPr>
          <p:cNvSpPr/>
          <p:nvPr/>
        </p:nvSpPr>
        <p:spPr>
          <a:xfrm>
            <a:off x="11581809" y="180976"/>
            <a:ext cx="552450" cy="5800725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047987E-AB56-4525-8ED4-EDF378AB1900}"/>
              </a:ext>
            </a:extLst>
          </p:cNvPr>
          <p:cNvSpPr/>
          <p:nvPr/>
        </p:nvSpPr>
        <p:spPr>
          <a:xfrm>
            <a:off x="11029359" y="180975"/>
            <a:ext cx="552450" cy="5800725"/>
          </a:xfrm>
          <a:prstGeom prst="rect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CDD3FD3-7A99-4975-8583-9240FC2A3DAB}"/>
              </a:ext>
            </a:extLst>
          </p:cNvPr>
          <p:cNvSpPr/>
          <p:nvPr/>
        </p:nvSpPr>
        <p:spPr>
          <a:xfrm>
            <a:off x="453253" y="180975"/>
            <a:ext cx="10023655" cy="5800725"/>
          </a:xfrm>
          <a:prstGeom prst="rect">
            <a:avLst/>
          </a:prstGeom>
          <a:solidFill>
            <a:srgbClr val="E75F6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2EA4A50F-E6BF-4ABB-B93C-8A5B388FF3A1}"/>
              </a:ext>
            </a:extLst>
          </p:cNvPr>
          <p:cNvSpPr/>
          <p:nvPr/>
        </p:nvSpPr>
        <p:spPr>
          <a:xfrm>
            <a:off x="10479748" y="180975"/>
            <a:ext cx="552450" cy="5800725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BDC726D-29D2-4969-A24C-9D931CC9A0A5}"/>
              </a:ext>
            </a:extLst>
          </p:cNvPr>
          <p:cNvSpPr/>
          <p:nvPr/>
        </p:nvSpPr>
        <p:spPr>
          <a:xfrm rot="5400000">
            <a:off x="11050231" y="5233930"/>
            <a:ext cx="428625" cy="438150"/>
          </a:xfrm>
          <a:prstGeom prst="round2SameRect">
            <a:avLst/>
          </a:prstGeom>
          <a:solidFill>
            <a:srgbClr val="FF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8AB4726A-FD7A-46F0-BFA9-F256C43079EB}"/>
              </a:ext>
            </a:extLst>
          </p:cNvPr>
          <p:cNvGrpSpPr/>
          <p:nvPr/>
        </p:nvGrpSpPr>
        <p:grpSpPr>
          <a:xfrm>
            <a:off x="10472760" y="5543550"/>
            <a:ext cx="438150" cy="428625"/>
            <a:chOff x="1533421" y="5553077"/>
            <a:chExt cx="438150" cy="428625"/>
          </a:xfrm>
        </p:grpSpPr>
        <p:sp>
          <p:nvSpPr>
            <p:cNvPr id="5" name="مستطيل: زوايا علوية مستديرة 4">
              <a:extLst>
                <a:ext uri="{FF2B5EF4-FFF2-40B4-BE49-F238E27FC236}">
                  <a16:creationId xmlns:a16="http://schemas.microsoft.com/office/drawing/2014/main" id="{158E5818-F47B-4554-8323-FE4748AA05DE}"/>
                </a:ext>
              </a:extLst>
            </p:cNvPr>
            <p:cNvSpPr/>
            <p:nvPr/>
          </p:nvSpPr>
          <p:spPr>
            <a:xfrm rot="5400000">
              <a:off x="1538183" y="5548315"/>
              <a:ext cx="428625" cy="438150"/>
            </a:xfrm>
            <a:prstGeom prst="round2SameRect">
              <a:avLst/>
            </a:prstGeom>
            <a:solidFill>
              <a:srgbClr val="E75F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7278BBB1-8336-4F3C-838B-3D9F9FA5C74A}"/>
                </a:ext>
              </a:extLst>
            </p:cNvPr>
            <p:cNvSpPr txBox="1"/>
            <p:nvPr/>
          </p:nvSpPr>
          <p:spPr>
            <a:xfrm>
              <a:off x="1549118" y="5567335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7431AE5-A02F-493F-A86F-B5708870D754}"/>
              </a:ext>
            </a:extLst>
          </p:cNvPr>
          <p:cNvSpPr txBox="1"/>
          <p:nvPr/>
        </p:nvSpPr>
        <p:spPr>
          <a:xfrm>
            <a:off x="11054994" y="5238692"/>
            <a:ext cx="3471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2000" dirty="0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CB9A2A15-0D24-4754-8473-58A3630A259A}"/>
              </a:ext>
            </a:extLst>
          </p:cNvPr>
          <p:cNvGrpSpPr/>
          <p:nvPr/>
        </p:nvGrpSpPr>
        <p:grpSpPr>
          <a:xfrm>
            <a:off x="11045469" y="5238693"/>
            <a:ext cx="438150" cy="428625"/>
            <a:chOff x="2104922" y="5238693"/>
            <a:chExt cx="438150" cy="428625"/>
          </a:xfrm>
        </p:grpSpPr>
        <p:sp>
          <p:nvSpPr>
            <p:cNvPr id="29" name="مستطيل: زوايا علوية مستديرة 28">
              <a:extLst>
                <a:ext uri="{FF2B5EF4-FFF2-40B4-BE49-F238E27FC236}">
                  <a16:creationId xmlns:a16="http://schemas.microsoft.com/office/drawing/2014/main" id="{7DCFF77E-0C83-4C87-B255-80F3608F8E9E}"/>
                </a:ext>
              </a:extLst>
            </p:cNvPr>
            <p:cNvSpPr/>
            <p:nvPr/>
          </p:nvSpPr>
          <p:spPr>
            <a:xfrm rot="5400000">
              <a:off x="2109684" y="5233931"/>
              <a:ext cx="428625" cy="438150"/>
            </a:xfrm>
            <a:prstGeom prst="round2SameRect">
              <a:avLst/>
            </a:prstGeom>
            <a:solidFill>
              <a:srgbClr val="FFCCC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48F369DA-7DC0-4D58-8495-E49F675C68A0}"/>
                </a:ext>
              </a:extLst>
            </p:cNvPr>
            <p:cNvSpPr txBox="1"/>
            <p:nvPr/>
          </p:nvSpPr>
          <p:spPr>
            <a:xfrm>
              <a:off x="2114447" y="5238693"/>
              <a:ext cx="34715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26452F4E-CE59-4853-8027-C89456AB09EA}"/>
              </a:ext>
            </a:extLst>
          </p:cNvPr>
          <p:cNvGrpSpPr/>
          <p:nvPr/>
        </p:nvGrpSpPr>
        <p:grpSpPr>
          <a:xfrm>
            <a:off x="11580794" y="4774558"/>
            <a:ext cx="438150" cy="461665"/>
            <a:chOff x="2640247" y="4774558"/>
            <a:chExt cx="438150" cy="461665"/>
          </a:xfrm>
        </p:grpSpPr>
        <p:sp>
          <p:nvSpPr>
            <p:cNvPr id="26" name="مستطيل: زوايا علوية مستديرة 25">
              <a:extLst>
                <a:ext uri="{FF2B5EF4-FFF2-40B4-BE49-F238E27FC236}">
                  <a16:creationId xmlns:a16="http://schemas.microsoft.com/office/drawing/2014/main" id="{C82E85BB-A1EE-4C8E-8D60-6D9A738AA238}"/>
                </a:ext>
              </a:extLst>
            </p:cNvPr>
            <p:cNvSpPr/>
            <p:nvPr/>
          </p:nvSpPr>
          <p:spPr>
            <a:xfrm rot="5400000">
              <a:off x="2645009" y="4786316"/>
              <a:ext cx="428625" cy="438150"/>
            </a:xfrm>
            <a:prstGeom prst="round2SameRect">
              <a:avLst/>
            </a:prstGeom>
            <a:solidFill>
              <a:srgbClr val="9933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DB82470-EC04-42C5-865D-129604F75EC8}"/>
                </a:ext>
              </a:extLst>
            </p:cNvPr>
            <p:cNvSpPr txBox="1"/>
            <p:nvPr/>
          </p:nvSpPr>
          <p:spPr>
            <a:xfrm>
              <a:off x="2650788" y="4774558"/>
              <a:ext cx="3632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82680390-9B1B-49BB-83E0-318FA2AB85E2}"/>
              </a:ext>
            </a:extLst>
          </p:cNvPr>
          <p:cNvGrpSpPr/>
          <p:nvPr/>
        </p:nvGrpSpPr>
        <p:grpSpPr>
          <a:xfrm>
            <a:off x="11734718" y="4439592"/>
            <a:ext cx="818133" cy="499766"/>
            <a:chOff x="2778867" y="4476753"/>
            <a:chExt cx="818133" cy="499766"/>
          </a:xfrm>
        </p:grpSpPr>
        <p:sp>
          <p:nvSpPr>
            <p:cNvPr id="27" name="مستطيل: زوايا علوية مستديرة 26">
              <a:extLst>
                <a:ext uri="{FF2B5EF4-FFF2-40B4-BE49-F238E27FC236}">
                  <a16:creationId xmlns:a16="http://schemas.microsoft.com/office/drawing/2014/main" id="{FA6E0060-61C9-4D9F-B37A-DE1663396566}"/>
                </a:ext>
              </a:extLst>
            </p:cNvPr>
            <p:cNvSpPr/>
            <p:nvPr/>
          </p:nvSpPr>
          <p:spPr>
            <a:xfrm rot="5400000">
              <a:off x="3163612" y="4471991"/>
              <a:ext cx="428625" cy="438150"/>
            </a:xfrm>
            <a:prstGeom prst="round2SameRect">
              <a:avLst/>
            </a:prstGeom>
            <a:solidFill>
              <a:srgbClr val="FF6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D14553CD-573B-4605-BD9E-75DF4D8ADE48}"/>
                </a:ext>
              </a:extLst>
            </p:cNvPr>
            <p:cNvSpPr txBox="1"/>
            <p:nvPr/>
          </p:nvSpPr>
          <p:spPr>
            <a:xfrm>
              <a:off x="2778867" y="4514854"/>
              <a:ext cx="7143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r>
                <a:rPr lang="ar-SA" sz="24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3B93FEA-1E9C-43A8-ADB6-3DB5A6A1E43A}"/>
              </a:ext>
            </a:extLst>
          </p:cNvPr>
          <p:cNvSpPr txBox="1"/>
          <p:nvPr/>
        </p:nvSpPr>
        <p:spPr>
          <a:xfrm>
            <a:off x="5507136" y="167891"/>
            <a:ext cx="5057775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accent1">
                    <a:lumMod val="50000"/>
                  </a:schemeClr>
                </a:solidFill>
              </a:rPr>
              <a:t>وظائف الدم </a:t>
            </a:r>
          </a:p>
        </p:txBody>
      </p:sp>
    </p:spTree>
    <p:extLst>
      <p:ext uri="{BB962C8B-B14F-4D97-AF65-F5344CB8AC3E}">
        <p14:creationId xmlns:p14="http://schemas.microsoft.com/office/powerpoint/2010/main" val="2587149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D23D99B-E3EA-43E7-AFE4-65E24AC14E7A}"/>
              </a:ext>
            </a:extLst>
          </p:cNvPr>
          <p:cNvGrpSpPr/>
          <p:nvPr/>
        </p:nvGrpSpPr>
        <p:grpSpPr>
          <a:xfrm>
            <a:off x="730885" y="137786"/>
            <a:ext cx="2220880" cy="1202581"/>
            <a:chOff x="5921443" y="194050"/>
            <a:chExt cx="2158300" cy="100654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E8D2EE-6E7B-4CBB-A18F-0F9E0D9A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6980AE1-B9E7-4C54-ABAA-B64D57113DCE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33488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التفكير الناقد </a:t>
              </a:r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5E17B6EA-98CB-414A-BF47-5F632BDD1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686" y="350914"/>
            <a:ext cx="2192852" cy="12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FD8000B-7E43-448C-A440-0053272C4EA7}"/>
              </a:ext>
            </a:extLst>
          </p:cNvPr>
          <p:cNvSpPr txBox="1"/>
          <p:nvPr/>
        </p:nvSpPr>
        <p:spPr>
          <a:xfrm>
            <a:off x="2925139" y="1889012"/>
            <a:ext cx="665132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>
                <a:solidFill>
                  <a:schemeClr val="accent1">
                    <a:lumMod val="75000"/>
                  </a:schemeClr>
                </a:solidFill>
              </a:rPr>
              <a:t>توقع ماذا يحدث لو لم يستطع الدم نقل الاكسجين والمواد الغذائية لخلايا الجسم </a:t>
            </a:r>
          </a:p>
        </p:txBody>
      </p:sp>
    </p:spTree>
    <p:extLst>
      <p:ext uri="{BB962C8B-B14F-4D97-AF65-F5344CB8AC3E}">
        <p14:creationId xmlns:p14="http://schemas.microsoft.com/office/powerpoint/2010/main" val="40089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D23D99B-E3EA-43E7-AFE4-65E24AC14E7A}"/>
              </a:ext>
            </a:extLst>
          </p:cNvPr>
          <p:cNvGrpSpPr/>
          <p:nvPr/>
        </p:nvGrpSpPr>
        <p:grpSpPr>
          <a:xfrm>
            <a:off x="9661943" y="0"/>
            <a:ext cx="2220880" cy="1202581"/>
            <a:chOff x="5921443" y="194050"/>
            <a:chExt cx="2158300" cy="100654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E8D2EE-6E7B-4CBB-A18F-0F9E0D9A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6980AE1-B9E7-4C54-ABAA-B64D57113DCE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8336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600" b="1" dirty="0">
                  <a:solidFill>
                    <a:srgbClr val="B4C8D1">
                      <a:lumMod val="75000"/>
                    </a:srgbClr>
                  </a:solidFill>
                </a:rPr>
                <a:t>تقويم مرحلي 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833F27B3-F3E5-4CE4-A6C5-D0B30E1B8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11" t="35367" r="29482" b="47215"/>
          <a:stretch/>
        </p:blipFill>
        <p:spPr>
          <a:xfrm>
            <a:off x="702724" y="1377863"/>
            <a:ext cx="10786551" cy="291077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C32AA387-86A2-4A8A-8BCD-6F55976392D9}"/>
              </a:ext>
            </a:extLst>
          </p:cNvPr>
          <p:cNvSpPr txBox="1"/>
          <p:nvPr/>
        </p:nvSpPr>
        <p:spPr>
          <a:xfrm>
            <a:off x="8531536" y="2930990"/>
            <a:ext cx="19937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المواد الغذائية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EE73DCB-604C-40F8-BF05-C9071620B174}"/>
              </a:ext>
            </a:extLst>
          </p:cNvPr>
          <p:cNvSpPr txBox="1"/>
          <p:nvPr/>
        </p:nvSpPr>
        <p:spPr>
          <a:xfrm>
            <a:off x="8645046" y="1768298"/>
            <a:ext cx="15281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الاكسجين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77B3317-4A77-4C4E-A4D4-CEE72E15EFEC}"/>
              </a:ext>
            </a:extLst>
          </p:cNvPr>
          <p:cNvSpPr txBox="1"/>
          <p:nvPr/>
        </p:nvSpPr>
        <p:spPr>
          <a:xfrm>
            <a:off x="2716791" y="1768298"/>
            <a:ext cx="283359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ثاني أكسيد الكربون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3732261-D349-4E1A-8E84-9BF4CE444149}"/>
              </a:ext>
            </a:extLst>
          </p:cNvPr>
          <p:cNvSpPr txBox="1"/>
          <p:nvPr/>
        </p:nvSpPr>
        <p:spPr>
          <a:xfrm>
            <a:off x="8645046" y="2349644"/>
            <a:ext cx="15281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الفضلات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AE2665C-A17A-46E2-BB23-1A5B2BE195D2}"/>
              </a:ext>
            </a:extLst>
          </p:cNvPr>
          <p:cNvSpPr txBox="1"/>
          <p:nvPr/>
        </p:nvSpPr>
        <p:spPr>
          <a:xfrm>
            <a:off x="4553525" y="2349644"/>
            <a:ext cx="19937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الكليتين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C106B65-D313-4816-89DC-7400285E8C56}"/>
              </a:ext>
            </a:extLst>
          </p:cNvPr>
          <p:cNvSpPr txBox="1"/>
          <p:nvPr/>
        </p:nvSpPr>
        <p:spPr>
          <a:xfrm>
            <a:off x="6296730" y="3454210"/>
            <a:ext cx="199372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>
                    <a:lumMod val="75000"/>
                  </a:schemeClr>
                </a:solidFill>
              </a:rPr>
              <a:t>الجراثيم</a:t>
            </a:r>
          </a:p>
        </p:txBody>
      </p:sp>
    </p:spTree>
    <p:extLst>
      <p:ext uri="{BB962C8B-B14F-4D97-AF65-F5344CB8AC3E}">
        <p14:creationId xmlns:p14="http://schemas.microsoft.com/office/powerpoint/2010/main" val="410030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C99710E-3AF4-4E6F-A4F0-E3793ED87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4760" y="1664396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310EC1C9-2BA3-45A4-8B09-95B959A759C0}"/>
              </a:ext>
            </a:extLst>
          </p:cNvPr>
          <p:cNvSpPr/>
          <p:nvPr/>
        </p:nvSpPr>
        <p:spPr>
          <a:xfrm flipH="1">
            <a:off x="1687935" y="722367"/>
            <a:ext cx="3173578" cy="1884058"/>
          </a:xfrm>
          <a:prstGeom prst="wedgeEllipseCallout">
            <a:avLst>
              <a:gd name="adj1" fmla="val 47554"/>
              <a:gd name="adj2" fmla="val 403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لنتعرف الان على مكونات الدم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009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: زوايا علوية مستديرة 1">
            <a:extLst>
              <a:ext uri="{FF2B5EF4-FFF2-40B4-BE49-F238E27FC236}">
                <a16:creationId xmlns:a16="http://schemas.microsoft.com/office/drawing/2014/main" id="{50B767E3-F3DA-477D-BF39-0902F9FC3A03}"/>
              </a:ext>
            </a:extLst>
          </p:cNvPr>
          <p:cNvSpPr/>
          <p:nvPr/>
        </p:nvSpPr>
        <p:spPr>
          <a:xfrm rot="10800000">
            <a:off x="9895562" y="3331923"/>
            <a:ext cx="1327758" cy="244257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5561555" y="722367"/>
            <a:ext cx="3770335" cy="295465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البلازما هي الجزء السائل من الدم وتشكل 55% من حجم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يتكون معظمه من ماء وتذوب فيه المواد الغذائية والاكسجين والاملاح المعدنية ليتم نقلها الى خلايا الجسم وكذلك الفضلات حتى يتم التخلص منها </a:t>
            </a:r>
          </a:p>
          <a:p>
            <a:endParaRPr lang="ar-SA" dirty="0"/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2B3098A9-C04A-4143-9AF0-DD0F50E4AD29}"/>
              </a:ext>
            </a:extLst>
          </p:cNvPr>
          <p:cNvCxnSpPr/>
          <p:nvPr/>
        </p:nvCxnSpPr>
        <p:spPr>
          <a:xfrm flipH="1">
            <a:off x="9181578" y="1929008"/>
            <a:ext cx="7139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32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0A9958A-15E3-48A5-98AD-BD076E3E7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4" t="7213" b="9549"/>
          <a:stretch/>
        </p:blipFill>
        <p:spPr bwMode="auto">
          <a:xfrm>
            <a:off x="9720199" y="256522"/>
            <a:ext cx="1891430" cy="583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E29EA8C-534E-4A84-9989-8AFACEE0CE85}"/>
              </a:ext>
            </a:extLst>
          </p:cNvPr>
          <p:cNvSpPr txBox="1"/>
          <p:nvPr/>
        </p:nvSpPr>
        <p:spPr>
          <a:xfrm>
            <a:off x="5153206" y="3766145"/>
            <a:ext cx="3770335" cy="18466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الدم 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حمراء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خلايا دم بيضاء وصفائح دموية </a:t>
            </a:r>
          </a:p>
          <a:p>
            <a:pPr algn="ctr"/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ar-SA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C71AADCE-55DC-4081-A8C0-FB8E8C02418F}"/>
              </a:ext>
            </a:extLst>
          </p:cNvPr>
          <p:cNvSpPr/>
          <p:nvPr/>
        </p:nvSpPr>
        <p:spPr>
          <a:xfrm>
            <a:off x="9895562" y="820458"/>
            <a:ext cx="1327758" cy="2498939"/>
          </a:xfrm>
          <a:prstGeom prst="round2SameRect">
            <a:avLst/>
          </a:prstGeom>
          <a:solidFill>
            <a:schemeClr val="bg1">
              <a:lumMod val="65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12FC6A-41E0-471D-8F6B-D8CCA4E00209}"/>
              </a:ext>
            </a:extLst>
          </p:cNvPr>
          <p:cNvGrpSpPr/>
          <p:nvPr/>
        </p:nvGrpSpPr>
        <p:grpSpPr>
          <a:xfrm>
            <a:off x="8830849" y="3319397"/>
            <a:ext cx="889350" cy="2289132"/>
            <a:chOff x="8830849" y="3319397"/>
            <a:chExt cx="889350" cy="2289132"/>
          </a:xfrm>
        </p:grpSpPr>
        <p:cxnSp>
          <p:nvCxnSpPr>
            <p:cNvPr id="7" name="رابط مستقيم 6">
              <a:extLst>
                <a:ext uri="{FF2B5EF4-FFF2-40B4-BE49-F238E27FC236}">
                  <a16:creationId xmlns:a16="http://schemas.microsoft.com/office/drawing/2014/main" id="{80074A85-D239-4DD5-81FA-45AB6453F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2" y="5608529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16C4248D-FE11-46D2-903D-8A905E8B81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051" y="3319397"/>
              <a:ext cx="5511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>
              <a:extLst>
                <a:ext uri="{FF2B5EF4-FFF2-40B4-BE49-F238E27FC236}">
                  <a16:creationId xmlns:a16="http://schemas.microsoft.com/office/drawing/2014/main" id="{C3A86CE0-7D42-439E-B822-9BC3CD991B24}"/>
                </a:ext>
              </a:extLst>
            </p:cNvPr>
            <p:cNvCxnSpPr/>
            <p:nvPr/>
          </p:nvCxnSpPr>
          <p:spPr>
            <a:xfrm>
              <a:off x="9169051" y="3319397"/>
              <a:ext cx="0" cy="2289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كسهم مستقيم 15">
              <a:extLst>
                <a:ext uri="{FF2B5EF4-FFF2-40B4-BE49-F238E27FC236}">
                  <a16:creationId xmlns:a16="http://schemas.microsoft.com/office/drawing/2014/main" id="{3C619AF3-E069-4A25-A64B-417BD4F0AEF2}"/>
                </a:ext>
              </a:extLst>
            </p:cNvPr>
            <p:cNvCxnSpPr/>
            <p:nvPr/>
          </p:nvCxnSpPr>
          <p:spPr>
            <a:xfrm flipH="1">
              <a:off x="8830849" y="4463963"/>
              <a:ext cx="3382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FFDF61-05B7-445E-A8E3-4DC9F34B4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12" y="2918558"/>
            <a:ext cx="4091093" cy="265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22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68" y="-130769"/>
            <a:ext cx="13191709" cy="855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F570558-0FEC-4020-A78F-261D7AB06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51" t="27369" r="43355" b="9123"/>
          <a:stretch/>
        </p:blipFill>
        <p:spPr>
          <a:xfrm>
            <a:off x="3814011" y="397042"/>
            <a:ext cx="4608095" cy="58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تقويم ختامي</a:t>
              </a:r>
            </a:p>
          </p:txBody>
        </p:sp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00950248"/>
                  </p:ext>
                </p:extLst>
              </p:nvPr>
            </p:nvGraphicFramePr>
            <p:xfrm>
              <a:off x="5136703" y="1782756"/>
              <a:ext cx="2049453" cy="3324233"/>
            </p:xfrm>
            <a:graphic>
              <a:graphicData uri="http://schemas.microsoft.com/office/powerpoint/2016/slidezoom">
                <pslz:sldZm>
                  <pslz:sldZmObj sldId="343" cId="2066183836">
                    <pslz:zmPr id="{5C05DA4E-2E7F-48DC-A815-D42A24D59BF3}" imageType="cover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49453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E4CCC23-B194-4099-A847-B3916BE9B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6703" y="1782756"/>
                <a:ext cx="2049453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28416077"/>
                  </p:ext>
                </p:extLst>
              </p:nvPr>
            </p:nvGraphicFramePr>
            <p:xfrm>
              <a:off x="9294312" y="1782756"/>
              <a:ext cx="1976572" cy="3324233"/>
            </p:xfrm>
            <a:graphic>
              <a:graphicData uri="http://schemas.microsoft.com/office/powerpoint/2016/slidezoom">
                <pslz:sldZm>
                  <pslz:sldZmObj sldId="342" cId="3573187180">
                    <pslz:zmPr id="{1BBD32DE-1D9A-415B-88A5-39BF39AF4905}" imageType="cover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6572" cy="332423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صورة الشريحة 11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B2EBE0E-61F6-4ECE-9BD6-8FDD1E17B0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94312" y="1782756"/>
                <a:ext cx="1976572" cy="33242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9851081"/>
                  </p:ext>
                </p:extLst>
              </p:nvPr>
            </p:nvGraphicFramePr>
            <p:xfrm>
              <a:off x="1231587" y="1782756"/>
              <a:ext cx="2132889" cy="3324232"/>
            </p:xfrm>
            <a:graphic>
              <a:graphicData uri="http://schemas.microsoft.com/office/powerpoint/2016/slidezoom">
                <pslz:sldZm>
                  <pslz:sldZmObj sldId="259" cId="2572321239">
                    <pslz:zmPr id="{6FC2A4E2-A74B-4054-A202-D31522390F91}" imageType="cover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32889" cy="33242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0" name="صورة الشريحة 1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EE3398E-F19E-4146-A4A6-57CA004A03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1587" y="1782756"/>
                <a:ext cx="2132889" cy="33242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178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2DA49C5-58E1-48BF-A4B2-BE173681E3F5}"/>
              </a:ext>
            </a:extLst>
          </p:cNvPr>
          <p:cNvGrpSpPr/>
          <p:nvPr/>
        </p:nvGrpSpPr>
        <p:grpSpPr>
          <a:xfrm>
            <a:off x="9294312" y="0"/>
            <a:ext cx="2575985" cy="1490597"/>
            <a:chOff x="5921443" y="194050"/>
            <a:chExt cx="2158300" cy="1006546"/>
          </a:xfrm>
        </p:grpSpPr>
        <p:pic>
          <p:nvPicPr>
            <p:cNvPr id="14" name="صورة 1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431307B-CEE8-4ECF-97F7-683FE88D8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3" y="19405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C843824-0641-49E0-8618-416B4A0F235D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27018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2000" b="1" dirty="0">
                  <a:solidFill>
                    <a:srgbClr val="B4C8D1">
                      <a:lumMod val="75000"/>
                    </a:srgbClr>
                  </a:solidFill>
                </a:rPr>
                <a:t>الخلاصة </a:t>
              </a:r>
            </a:p>
          </p:txBody>
        </p:sp>
      </p:grpSp>
      <p:sp>
        <p:nvSpPr>
          <p:cNvPr id="10" name="مستطيل مستدير الزوايا 4">
            <a:extLst>
              <a:ext uri="{FF2B5EF4-FFF2-40B4-BE49-F238E27FC236}">
                <a16:creationId xmlns:a16="http://schemas.microsoft.com/office/drawing/2014/main" id="{5C9F25DA-0B73-495F-9502-589683F2B642}"/>
              </a:ext>
            </a:extLst>
          </p:cNvPr>
          <p:cNvSpPr/>
          <p:nvPr/>
        </p:nvSpPr>
        <p:spPr>
          <a:xfrm>
            <a:off x="4716695" y="2329478"/>
            <a:ext cx="6818985" cy="126199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70C0"/>
                </a:solidFill>
              </a:rPr>
              <a:t>1- نقل </a:t>
            </a:r>
            <a:r>
              <a:rPr lang="ar-SA" sz="2400" b="1" dirty="0">
                <a:solidFill>
                  <a:srgbClr val="C00000"/>
                </a:solidFill>
              </a:rPr>
              <a:t>الأكسجين </a:t>
            </a:r>
            <a:r>
              <a:rPr lang="ar-SA" sz="2400" b="1" dirty="0">
                <a:solidFill>
                  <a:srgbClr val="0070C0"/>
                </a:solidFill>
              </a:rPr>
              <a:t>من الرئتين الى خلايا الجسم ونقل </a:t>
            </a:r>
            <a:r>
              <a:rPr lang="ar-SA" sz="2400" b="1" dirty="0">
                <a:solidFill>
                  <a:srgbClr val="C00000"/>
                </a:solidFill>
              </a:rPr>
              <a:t>ثاني أكسيد الكربون  </a:t>
            </a:r>
            <a:r>
              <a:rPr lang="ar-SA" sz="2400" b="1" dirty="0">
                <a:solidFill>
                  <a:srgbClr val="0070C0"/>
                </a:solidFill>
              </a:rPr>
              <a:t>من خلايا الجسم الى الرئتين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7760699E-02EB-47C0-B144-98B3FA164303}"/>
              </a:ext>
            </a:extLst>
          </p:cNvPr>
          <p:cNvSpPr/>
          <p:nvPr/>
        </p:nvSpPr>
        <p:spPr>
          <a:xfrm>
            <a:off x="5201233" y="3273105"/>
            <a:ext cx="6587983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</a:rPr>
              <a:t>2- نقل </a:t>
            </a:r>
            <a:r>
              <a:rPr lang="ar-SA" sz="2400" b="1" dirty="0">
                <a:solidFill>
                  <a:srgbClr val="C00000"/>
                </a:solidFill>
              </a:rPr>
              <a:t>المواد الغذائية </a:t>
            </a:r>
            <a:r>
              <a:rPr lang="ar-SA" sz="2400" b="1" dirty="0">
                <a:solidFill>
                  <a:srgbClr val="0070C0"/>
                </a:solidFill>
              </a:rPr>
              <a:t>من الأمعاء الى خلايا الجسم.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مستطيل مستدير الزوايا 7">
            <a:extLst>
              <a:ext uri="{FF2B5EF4-FFF2-40B4-BE49-F238E27FC236}">
                <a16:creationId xmlns:a16="http://schemas.microsoft.com/office/drawing/2014/main" id="{CA7AE592-ADA7-4012-9228-B59C54709403}"/>
              </a:ext>
            </a:extLst>
          </p:cNvPr>
          <p:cNvSpPr/>
          <p:nvPr/>
        </p:nvSpPr>
        <p:spPr>
          <a:xfrm>
            <a:off x="5867200" y="3954572"/>
            <a:ext cx="5664896" cy="76200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</a:rPr>
              <a:t>3- نقل </a:t>
            </a:r>
            <a:r>
              <a:rPr lang="ar-SA" sz="2400" b="1" dirty="0">
                <a:solidFill>
                  <a:srgbClr val="C00000"/>
                </a:solidFill>
              </a:rPr>
              <a:t>الفضلات </a:t>
            </a:r>
            <a:r>
              <a:rPr lang="ar-SA" sz="2400" b="1" dirty="0">
                <a:solidFill>
                  <a:srgbClr val="0070C0"/>
                </a:solidFill>
              </a:rPr>
              <a:t>من خلايا الجسم الى الكليتين.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مستطيل مستدير الزوايا 8">
            <a:extLst>
              <a:ext uri="{FF2B5EF4-FFF2-40B4-BE49-F238E27FC236}">
                <a16:creationId xmlns:a16="http://schemas.microsoft.com/office/drawing/2014/main" id="{1F67E633-7779-40A6-8A4C-878E9456E4B1}"/>
              </a:ext>
            </a:extLst>
          </p:cNvPr>
          <p:cNvSpPr/>
          <p:nvPr/>
        </p:nvSpPr>
        <p:spPr>
          <a:xfrm>
            <a:off x="6382707" y="4648200"/>
            <a:ext cx="4774156" cy="1062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rgbClr val="0070C0"/>
                </a:solidFill>
              </a:rPr>
              <a:t>4- منع </a:t>
            </a:r>
            <a:r>
              <a:rPr lang="ar-SA" sz="2400" b="1" dirty="0">
                <a:solidFill>
                  <a:srgbClr val="C00000"/>
                </a:solidFill>
              </a:rPr>
              <a:t>الإصابة الجرثومية </a:t>
            </a:r>
            <a:r>
              <a:rPr lang="ar-SA" sz="2400" b="1" dirty="0">
                <a:solidFill>
                  <a:srgbClr val="0070C0"/>
                </a:solidFill>
              </a:rPr>
              <a:t>و </a:t>
            </a:r>
            <a:r>
              <a:rPr lang="ar-SA" sz="2400" b="1" dirty="0" err="1">
                <a:solidFill>
                  <a:srgbClr val="0070C0"/>
                </a:solidFill>
              </a:rPr>
              <a:t>إلتئام</a:t>
            </a:r>
            <a:r>
              <a:rPr lang="ar-SA" sz="2400" b="1" dirty="0">
                <a:solidFill>
                  <a:srgbClr val="0070C0"/>
                </a:solidFill>
              </a:rPr>
              <a:t> الجروح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2C3AFBA2-3FB4-425B-AA0C-43FE7DACD76F}"/>
              </a:ext>
            </a:extLst>
          </p:cNvPr>
          <p:cNvSpPr/>
          <p:nvPr/>
        </p:nvSpPr>
        <p:spPr>
          <a:xfrm>
            <a:off x="9436122" y="147107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وظائف الدم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6754CFAF-E705-467A-8A44-DA42D2A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1" t="13823" r="38608" b="12177"/>
          <a:stretch>
            <a:fillRect/>
          </a:stretch>
        </p:blipFill>
        <p:spPr bwMode="auto">
          <a:xfrm>
            <a:off x="783555" y="1086555"/>
            <a:ext cx="3076217" cy="500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C9DD2503-D35E-4859-A783-B40C82E12DF3}"/>
              </a:ext>
            </a:extLst>
          </p:cNvPr>
          <p:cNvSpPr/>
          <p:nvPr/>
        </p:nvSpPr>
        <p:spPr>
          <a:xfrm>
            <a:off x="2009292" y="29598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مكونات الدم </a:t>
            </a:r>
          </a:p>
        </p:txBody>
      </p:sp>
    </p:spTree>
    <p:extLst>
      <p:ext uri="{BB962C8B-B14F-4D97-AF65-F5344CB8AC3E}">
        <p14:creationId xmlns:p14="http://schemas.microsoft.com/office/powerpoint/2010/main" val="20216972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9B702D-93D9-4741-8749-602312CD99E3}"/>
              </a:ext>
            </a:extLst>
          </p:cNvPr>
          <p:cNvGrpSpPr/>
          <p:nvPr/>
        </p:nvGrpSpPr>
        <p:grpSpPr>
          <a:xfrm>
            <a:off x="377952" y="630936"/>
            <a:ext cx="3169920" cy="6035040"/>
            <a:chOff x="1036320" y="411480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C25FD1A0-497E-754D-AE9E-7FEBE86F710F}"/>
                </a:ext>
              </a:extLst>
            </p:cNvPr>
            <p:cNvSpPr/>
            <p:nvPr/>
          </p:nvSpPr>
          <p:spPr>
            <a:xfrm>
              <a:off x="1036320" y="411480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A0E16C56-3563-7143-AEE8-2BD79A74107C}"/>
                </a:ext>
              </a:extLst>
            </p:cNvPr>
            <p:cNvSpPr/>
            <p:nvPr/>
          </p:nvSpPr>
          <p:spPr>
            <a:xfrm>
              <a:off x="1267968" y="929640"/>
              <a:ext cx="2706624" cy="499872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B471A3C6-0121-A944-A940-EF4D0C41E2E0}"/>
                </a:ext>
              </a:extLst>
            </p:cNvPr>
            <p:cNvSpPr/>
            <p:nvPr/>
          </p:nvSpPr>
          <p:spPr>
            <a:xfrm rot="2986448">
              <a:off x="1542288" y="1969600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728C3D4A-0382-E74F-A9E6-0DCF6F85F990}"/>
                </a:ext>
              </a:extLst>
            </p:cNvPr>
            <p:cNvSpPr txBox="1"/>
            <p:nvPr/>
          </p:nvSpPr>
          <p:spPr>
            <a:xfrm>
              <a:off x="1895095" y="2759012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٢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3714E215-DA5F-5041-9031-2BC3B9E0E9F5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ما الذي يشكل اكبر نسبة من مكونات الدم 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066183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FCCBDC9-B507-E840-9D85-948488A16CA3}"/>
              </a:ext>
            </a:extLst>
          </p:cNvPr>
          <p:cNvGrpSpPr/>
          <p:nvPr/>
        </p:nvGrpSpPr>
        <p:grpSpPr>
          <a:xfrm>
            <a:off x="1072896" y="280416"/>
            <a:ext cx="3169920" cy="6035040"/>
            <a:chOff x="8570976" y="524256"/>
            <a:chExt cx="3169920" cy="6035040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36EA2E95-793A-3949-BBDF-E9D5071034CA}"/>
                </a:ext>
              </a:extLst>
            </p:cNvPr>
            <p:cNvSpPr/>
            <p:nvPr/>
          </p:nvSpPr>
          <p:spPr>
            <a:xfrm>
              <a:off x="8570976" y="52425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/>
            </a:p>
          </p:txBody>
        </p:sp>
        <p:sp>
          <p:nvSpPr>
            <p:cNvPr id="6" name="مستطيل مستدير الزوايا 5">
              <a:extLst>
                <a:ext uri="{FF2B5EF4-FFF2-40B4-BE49-F238E27FC236}">
                  <a16:creationId xmlns:a16="http://schemas.microsoft.com/office/drawing/2014/main" id="{6500A0B8-A831-7942-9073-92D02297E105}"/>
                </a:ext>
              </a:extLst>
            </p:cNvPr>
            <p:cNvSpPr/>
            <p:nvPr/>
          </p:nvSpPr>
          <p:spPr>
            <a:xfrm>
              <a:off x="8814816" y="999744"/>
              <a:ext cx="2706624" cy="499872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22AB7C8E-1E4B-8344-8326-82BAA66236D2}"/>
                </a:ext>
              </a:extLst>
            </p:cNvPr>
            <p:cNvSpPr/>
            <p:nvPr/>
          </p:nvSpPr>
          <p:spPr>
            <a:xfrm rot="2986448">
              <a:off x="9076944" y="2082376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chemeClr val="accent6"/>
                </a:solidFill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72D95B3-BE0B-6D47-BB1E-DE2994ECF568}"/>
                </a:ext>
              </a:extLst>
            </p:cNvPr>
            <p:cNvSpPr txBox="1"/>
            <p:nvPr/>
          </p:nvSpPr>
          <p:spPr>
            <a:xfrm>
              <a:off x="9429751" y="2871788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١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C4FF655E-8157-D045-AE8A-B1D1422E6E12}"/>
              </a:ext>
            </a:extLst>
          </p:cNvPr>
          <p:cNvSpPr/>
          <p:nvPr/>
        </p:nvSpPr>
        <p:spPr>
          <a:xfrm>
            <a:off x="5023104" y="633984"/>
            <a:ext cx="6285216" cy="2795016"/>
          </a:xfrm>
          <a:prstGeom prst="roundRect">
            <a:avLst/>
          </a:prstGeom>
          <a:solidFill>
            <a:srgbClr val="E2C8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ماهي وظائف الدم </a:t>
            </a:r>
            <a:endParaRPr lang="ar-KW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8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A4A7C94-187E-254D-A3FB-54CFC5859816}"/>
              </a:ext>
            </a:extLst>
          </p:cNvPr>
          <p:cNvGrpSpPr/>
          <p:nvPr/>
        </p:nvGrpSpPr>
        <p:grpSpPr>
          <a:xfrm>
            <a:off x="604979" y="615696"/>
            <a:ext cx="3169920" cy="6035040"/>
            <a:chOff x="604979" y="615696"/>
            <a:chExt cx="3169920" cy="6035040"/>
          </a:xfrm>
        </p:grpSpPr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8CA6BF9-797C-7046-9FF6-3B9D39886D6C}"/>
                </a:ext>
              </a:extLst>
            </p:cNvPr>
            <p:cNvSpPr/>
            <p:nvPr/>
          </p:nvSpPr>
          <p:spPr>
            <a:xfrm>
              <a:off x="604979" y="615696"/>
              <a:ext cx="3169920" cy="6035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4" name="مستطيل مستدير الزوايا 3">
              <a:extLst>
                <a:ext uri="{FF2B5EF4-FFF2-40B4-BE49-F238E27FC236}">
                  <a16:creationId xmlns:a16="http://schemas.microsoft.com/office/drawing/2014/main" id="{72536517-8101-D542-80DB-E8DC2275E445}"/>
                </a:ext>
              </a:extLst>
            </p:cNvPr>
            <p:cNvSpPr/>
            <p:nvPr/>
          </p:nvSpPr>
          <p:spPr>
            <a:xfrm>
              <a:off x="846247" y="1243584"/>
              <a:ext cx="2706624" cy="49987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KW" sz="1400" dirty="0">
                <a:solidFill>
                  <a:srgbClr val="FFFF00"/>
                </a:solidFill>
              </a:endParaRPr>
            </a:p>
          </p:txBody>
        </p:sp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605E3F3B-F4EE-EA4D-A648-DAAA13094B1B}"/>
                </a:ext>
              </a:extLst>
            </p:cNvPr>
            <p:cNvSpPr/>
            <p:nvPr/>
          </p:nvSpPr>
          <p:spPr>
            <a:xfrm rot="2986448">
              <a:off x="1110947" y="2216488"/>
              <a:ext cx="2182368" cy="283345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1" anchor="b" anchorCtr="1"/>
            <a:lstStyle/>
            <a:p>
              <a:pPr algn="ctr"/>
              <a:endParaRPr lang="ar-KW" sz="66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مربع نص 5">
              <a:hlinkClick r:id="rId2" action="ppaction://hlinksldjump"/>
              <a:extLst>
                <a:ext uri="{FF2B5EF4-FFF2-40B4-BE49-F238E27FC236}">
                  <a16:creationId xmlns:a16="http://schemas.microsoft.com/office/drawing/2014/main" id="{E5EC724F-0ECB-5547-BBD2-871F897473EB}"/>
                </a:ext>
              </a:extLst>
            </p:cNvPr>
            <p:cNvSpPr txBox="1"/>
            <p:nvPr/>
          </p:nvSpPr>
          <p:spPr>
            <a:xfrm>
              <a:off x="1463754" y="3005900"/>
              <a:ext cx="1471613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8000" b="1" dirty="0"/>
                <a:t>٣</a:t>
              </a:r>
            </a:p>
          </p:txBody>
        </p:sp>
      </p:grpSp>
      <p:sp>
        <p:nvSpPr>
          <p:cNvPr id="9" name="مستطيل مستدير الزوايا 8">
            <a:extLst>
              <a:ext uri="{FF2B5EF4-FFF2-40B4-BE49-F238E27FC236}">
                <a16:creationId xmlns:a16="http://schemas.microsoft.com/office/drawing/2014/main" id="{DA905C63-A567-AB45-BAAD-C8AE7DF1156D}"/>
              </a:ext>
            </a:extLst>
          </p:cNvPr>
          <p:cNvSpPr/>
          <p:nvPr/>
        </p:nvSpPr>
        <p:spPr>
          <a:xfrm>
            <a:off x="5023104" y="633984"/>
            <a:ext cx="6035040" cy="279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مم يتكون الدم </a:t>
            </a:r>
            <a:r>
              <a:rPr lang="ar-KW" sz="4400" dirty="0">
                <a:solidFill>
                  <a:schemeClr val="tx1"/>
                </a:solidFill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572321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498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D198E9-F46F-4FE8-9447-73CDD4BB0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44" t="32456" r="37730" b="21228"/>
          <a:stretch/>
        </p:blipFill>
        <p:spPr>
          <a:xfrm>
            <a:off x="294272" y="387017"/>
            <a:ext cx="6172200" cy="573753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80A1BC2-D03D-43AE-BC1C-6277526BD01E}"/>
              </a:ext>
            </a:extLst>
          </p:cNvPr>
          <p:cNvSpPr txBox="1"/>
          <p:nvPr/>
        </p:nvSpPr>
        <p:spPr>
          <a:xfrm>
            <a:off x="7434807" y="1899097"/>
            <a:ext cx="3657600" cy="1741488"/>
          </a:xfrm>
          <a:prstGeom prst="roundRect">
            <a:avLst>
              <a:gd name="adj" fmla="val 1113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solidFill>
                  <a:srgbClr val="0070C0"/>
                </a:solidFill>
              </a:rPr>
              <a:t>تمثل هذه الطرق </a:t>
            </a:r>
            <a:r>
              <a:rPr lang="ar-SA" sz="2000" b="1" dirty="0">
                <a:solidFill>
                  <a:srgbClr val="FF0000"/>
                </a:solidFill>
              </a:rPr>
              <a:t>الأوعية الدموية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solidFill>
                  <a:srgbClr val="0070C0"/>
                </a:solidFill>
              </a:rPr>
              <a:t>التي تنقل الدم والمواد من القلب وإليه ، وإذا أغلق الطريق فإن السيارات لا تستطيع السير فيه ، وكذلك إذا أغلق وعاء دموي فإن الدم لا يتدفق فيه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BDD2E4C-0294-46AD-AC7B-F2B22CD9A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0612" y="1427058"/>
            <a:ext cx="1678995" cy="41042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1DBBDCB-0C9B-4027-BBEB-D24994102957}"/>
              </a:ext>
            </a:extLst>
          </p:cNvPr>
          <p:cNvSpPr/>
          <p:nvPr/>
        </p:nvSpPr>
        <p:spPr>
          <a:xfrm>
            <a:off x="7434807" y="472355"/>
            <a:ext cx="4114800" cy="762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FF0000"/>
                </a:solidFill>
              </a:rPr>
              <a:t>الهدف :</a:t>
            </a:r>
            <a:r>
              <a:rPr lang="ar-S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توضيح آلية عمل جهاز الدوران ودوره في عملية نقل المواد في الجسم من خلال عمل نموذج </a:t>
            </a:r>
          </a:p>
        </p:txBody>
      </p:sp>
      <p:sp>
        <p:nvSpPr>
          <p:cNvPr id="8" name="مستطيل مستدير الزوايا 10">
            <a:extLst>
              <a:ext uri="{FF2B5EF4-FFF2-40B4-BE49-F238E27FC236}">
                <a16:creationId xmlns:a16="http://schemas.microsoft.com/office/drawing/2014/main" id="{8F52ABDA-57C7-4256-8324-210439B92468}"/>
              </a:ext>
            </a:extLst>
          </p:cNvPr>
          <p:cNvSpPr/>
          <p:nvPr/>
        </p:nvSpPr>
        <p:spPr>
          <a:xfrm>
            <a:off x="8425407" y="3827068"/>
            <a:ext cx="3124200" cy="762000"/>
          </a:xfrm>
          <a:prstGeom prst="roundRect">
            <a:avLst>
              <a:gd name="adj" fmla="val 2114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chemeClr val="tx1"/>
                </a:solidFill>
              </a:rPr>
              <a:t>ما سبب وجود أنواع مختلفة من الطرق ، وكيف تتشابه مع جهاز الدوران ؟</a:t>
            </a:r>
          </a:p>
        </p:txBody>
      </p:sp>
      <p:sp>
        <p:nvSpPr>
          <p:cNvPr id="10" name="مستطيل مستدير الزوايا 11">
            <a:extLst>
              <a:ext uri="{FF2B5EF4-FFF2-40B4-BE49-F238E27FC236}">
                <a16:creationId xmlns:a16="http://schemas.microsoft.com/office/drawing/2014/main" id="{6DC10F0E-8984-40CA-9E69-02047255DD97}"/>
              </a:ext>
            </a:extLst>
          </p:cNvPr>
          <p:cNvSpPr/>
          <p:nvPr/>
        </p:nvSpPr>
        <p:spPr>
          <a:xfrm>
            <a:off x="6710907" y="4693834"/>
            <a:ext cx="3276600" cy="1295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تتحمل الأنواع المختلفة من الطرق عدداً معيناً من الحافلات التي تسير بسرعات مختلفة وهي تشبه الأوعية الدموية ذات </a:t>
            </a:r>
            <a:r>
              <a:rPr lang="ar-SA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الحجوم</a:t>
            </a:r>
            <a:r>
              <a:rPr lang="ar-SA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المختلفة في الجسم </a:t>
            </a:r>
          </a:p>
        </p:txBody>
      </p:sp>
    </p:spTree>
    <p:extLst>
      <p:ext uri="{BB962C8B-B14F-4D97-AF65-F5344CB8AC3E}">
        <p14:creationId xmlns:p14="http://schemas.microsoft.com/office/powerpoint/2010/main" val="14226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A7DCDE2-1293-486E-9900-B6ED165F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592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7EC6EC5-3F2B-4705-95BB-8AD07E110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44" t="31402" r="29244" b="14387"/>
          <a:stretch/>
        </p:blipFill>
        <p:spPr>
          <a:xfrm>
            <a:off x="1364399" y="372978"/>
            <a:ext cx="824883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6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29" y="-130769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83BB4BE-751C-4E7F-89C5-E78A9A4E0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44" t="26111" r="40703" b="9444"/>
          <a:stretch/>
        </p:blipFill>
        <p:spPr>
          <a:xfrm>
            <a:off x="5219700" y="361950"/>
            <a:ext cx="6324600" cy="515749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D1D235C-270B-46A0-BDBA-C36B023F99BD}"/>
              </a:ext>
            </a:extLst>
          </p:cNvPr>
          <p:cNvSpPr txBox="1"/>
          <p:nvPr/>
        </p:nvSpPr>
        <p:spPr>
          <a:xfrm>
            <a:off x="419100" y="1781175"/>
            <a:ext cx="52673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993366"/>
                </a:solidFill>
              </a:rPr>
              <a:t>1- حفظ الدم في المستشفى للحالات الطارئة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F139222-AE33-4E5C-AAEF-420E8242EEFE}"/>
              </a:ext>
            </a:extLst>
          </p:cNvPr>
          <p:cNvSpPr txBox="1"/>
          <p:nvPr/>
        </p:nvSpPr>
        <p:spPr>
          <a:xfrm>
            <a:off x="314324" y="2549285"/>
            <a:ext cx="52673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993366"/>
                </a:solidFill>
              </a:rPr>
              <a:t>2- الأشخاص الاصحاء فوق 17 سنة </a:t>
            </a:r>
          </a:p>
          <a:p>
            <a:r>
              <a:rPr lang="ar-SA" sz="2800" b="1" dirty="0">
                <a:solidFill>
                  <a:srgbClr val="993366"/>
                </a:solidFill>
              </a:rPr>
              <a:t>ان لا يقل وزن المتبرع عن 50 كجم </a:t>
            </a:r>
          </a:p>
          <a:p>
            <a:r>
              <a:rPr lang="ar-SA" sz="2800" b="1" dirty="0">
                <a:solidFill>
                  <a:srgbClr val="993366"/>
                </a:solidFill>
              </a:rPr>
              <a:t>خلو المتبرع من الامراض </a:t>
            </a:r>
          </a:p>
          <a:p>
            <a:r>
              <a:rPr lang="ar-SA" sz="2800" b="1" dirty="0">
                <a:solidFill>
                  <a:srgbClr val="993366"/>
                </a:solidFill>
              </a:rPr>
              <a:t>الأشخاص الذين لا يمكنهم التبرع </a:t>
            </a:r>
          </a:p>
          <a:p>
            <a:r>
              <a:rPr lang="ar-SA" sz="2800" b="1" dirty="0">
                <a:solidFill>
                  <a:srgbClr val="993366"/>
                </a:solidFill>
              </a:rPr>
              <a:t>كبار السن , الأطفال , الأشخاص الذين يقل وزنهم عن 50 كجم , الأشخاص الذين يعانون من مشاكل صحة تمنعهم من التبرع </a:t>
            </a:r>
          </a:p>
        </p:txBody>
      </p:sp>
    </p:spTree>
    <p:extLst>
      <p:ext uri="{BB962C8B-B14F-4D97-AF65-F5344CB8AC3E}">
        <p14:creationId xmlns:p14="http://schemas.microsoft.com/office/powerpoint/2010/main" val="36648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179641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0334;p68">
            <a:extLst>
              <a:ext uri="{FF2B5EF4-FFF2-40B4-BE49-F238E27FC236}">
                <a16:creationId xmlns:a16="http://schemas.microsoft.com/office/drawing/2014/main" id="{CBE66D28-DD30-4DEC-B050-9C3F1D1998D8}"/>
              </a:ext>
            </a:extLst>
          </p:cNvPr>
          <p:cNvGrpSpPr/>
          <p:nvPr/>
        </p:nvGrpSpPr>
        <p:grpSpPr>
          <a:xfrm>
            <a:off x="498130" y="1430823"/>
            <a:ext cx="9464360" cy="3571875"/>
            <a:chOff x="6796238" y="3158297"/>
            <a:chExt cx="1630319" cy="677257"/>
          </a:xfrm>
          <a:solidFill>
            <a:srgbClr val="47666D"/>
          </a:solidFill>
        </p:grpSpPr>
        <p:cxnSp>
          <p:nvCxnSpPr>
            <p:cNvPr id="9" name="Google Shape;10335;p68">
              <a:extLst>
                <a:ext uri="{FF2B5EF4-FFF2-40B4-BE49-F238E27FC236}">
                  <a16:creationId xmlns:a16="http://schemas.microsoft.com/office/drawing/2014/main" id="{BF168389-5336-4F1A-B7C8-0C5E207D07B5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3" name="Google Shape;10336;p68">
              <a:extLst>
                <a:ext uri="{FF2B5EF4-FFF2-40B4-BE49-F238E27FC236}">
                  <a16:creationId xmlns:a16="http://schemas.microsoft.com/office/drawing/2014/main" id="{BE537A76-4216-468F-BEAC-57D2EB0BF5B2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4" name="Google Shape;10337;p68">
              <a:extLst>
                <a:ext uri="{FF2B5EF4-FFF2-40B4-BE49-F238E27FC236}">
                  <a16:creationId xmlns:a16="http://schemas.microsoft.com/office/drawing/2014/main" id="{3B58CE87-AA78-46A2-92CA-1606D3DEE6DA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cxnSp>
          <p:nvCxnSpPr>
            <p:cNvPr id="15" name="Google Shape;10338;p68">
              <a:extLst>
                <a:ext uri="{FF2B5EF4-FFF2-40B4-BE49-F238E27FC236}">
                  <a16:creationId xmlns:a16="http://schemas.microsoft.com/office/drawing/2014/main" id="{3723977E-41F4-4FC5-B274-DFEC1D01CA08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grpFill/>
            <a:ln w="9525" cap="flat" cmpd="sng">
              <a:solidFill>
                <a:srgbClr val="47666D"/>
              </a:solidFill>
              <a:prstDash val="solid"/>
              <a:round/>
              <a:headEnd type="none" w="med" len="med"/>
              <a:tailEnd type="diamond" w="med" len="med"/>
            </a:ln>
            <a:scene3d>
              <a:camera prst="orthographicFront"/>
              <a:lightRig rig="threePt" dir="t"/>
            </a:scene3d>
            <a:sp3d>
              <a:bevelT w="101600" prst="riblet"/>
              <a:bevelB w="165100" prst="coolSlant"/>
            </a:sp3d>
          </p:spPr>
        </p:cxnSp>
        <p:grpSp>
          <p:nvGrpSpPr>
            <p:cNvPr id="16" name="Google Shape;10339;p68">
              <a:extLst>
                <a:ext uri="{FF2B5EF4-FFF2-40B4-BE49-F238E27FC236}">
                  <a16:creationId xmlns:a16="http://schemas.microsoft.com/office/drawing/2014/main" id="{58B2D460-A2ED-4B5A-A847-3B6DB83861FA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  <a:grpFill/>
          </p:grpSpPr>
          <p:sp>
            <p:nvSpPr>
              <p:cNvPr id="17" name="Google Shape;10340;p68">
                <a:extLst>
                  <a:ext uri="{FF2B5EF4-FFF2-40B4-BE49-F238E27FC236}">
                    <a16:creationId xmlns:a16="http://schemas.microsoft.com/office/drawing/2014/main" id="{9249E0BC-F46C-414A-99A4-763C4010E306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41;p68">
                <a:extLst>
                  <a:ext uri="{FF2B5EF4-FFF2-40B4-BE49-F238E27FC236}">
                    <a16:creationId xmlns:a16="http://schemas.microsoft.com/office/drawing/2014/main" id="{758E6848-7C51-44E2-BEEC-0C8FF7251498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342;p68">
                <a:extLst>
                  <a:ext uri="{FF2B5EF4-FFF2-40B4-BE49-F238E27FC236}">
                    <a16:creationId xmlns:a16="http://schemas.microsoft.com/office/drawing/2014/main" id="{98BB6AD8-7288-4571-9293-B4B220FF18E0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grpFill/>
              <a:ln>
                <a:solidFill>
                  <a:srgbClr val="47666D"/>
                </a:solidFill>
              </a:ln>
              <a:scene3d>
                <a:camera prst="orthographicFront"/>
                <a:lightRig rig="threePt" dir="t"/>
              </a:scene3d>
              <a:sp3d/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سداسي 4">
            <a:extLst>
              <a:ext uri="{FF2B5EF4-FFF2-40B4-BE49-F238E27FC236}">
                <a16:creationId xmlns:a16="http://schemas.microsoft.com/office/drawing/2014/main" id="{192400DB-E675-4BFB-9E17-6E1DDBBED47D}"/>
              </a:ext>
            </a:extLst>
          </p:cNvPr>
          <p:cNvSpPr/>
          <p:nvPr/>
        </p:nvSpPr>
        <p:spPr>
          <a:xfrm>
            <a:off x="3320786" y="512271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الاهمية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4F7903-0DD8-405C-BF08-D2891A57E6DA}"/>
              </a:ext>
            </a:extLst>
          </p:cNvPr>
          <p:cNvSpPr txBox="1"/>
          <p:nvPr/>
        </p:nvSpPr>
        <p:spPr>
          <a:xfrm>
            <a:off x="704296" y="2876343"/>
            <a:ext cx="20954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>
                    <a:lumMod val="65000"/>
                  </a:schemeClr>
                </a:solidFill>
              </a:rPr>
              <a:t>تحدد وظائف الدم ومكوناته</a:t>
            </a:r>
          </a:p>
        </p:txBody>
      </p:sp>
      <p:sp>
        <p:nvSpPr>
          <p:cNvPr id="20" name="سداسي 19">
            <a:extLst>
              <a:ext uri="{FF2B5EF4-FFF2-40B4-BE49-F238E27FC236}">
                <a16:creationId xmlns:a16="http://schemas.microsoft.com/office/drawing/2014/main" id="{3A7A15F5-6FCC-42D0-987A-800502334064}"/>
              </a:ext>
            </a:extLst>
          </p:cNvPr>
          <p:cNvSpPr/>
          <p:nvPr/>
        </p:nvSpPr>
        <p:spPr>
          <a:xfrm>
            <a:off x="999958" y="5043066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الأهداف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8151D19-C6E0-477D-B15E-1C6FA16F6D1D}"/>
              </a:ext>
            </a:extLst>
          </p:cNvPr>
          <p:cNvSpPr txBox="1"/>
          <p:nvPr/>
        </p:nvSpPr>
        <p:spPr>
          <a:xfrm>
            <a:off x="3008469" y="2653105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للدم دور مهم في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 جميع العمليات الرئيسية في جسمك </a:t>
            </a:r>
          </a:p>
        </p:txBody>
      </p:sp>
      <p:sp>
        <p:nvSpPr>
          <p:cNvPr id="22" name="سداسي 21">
            <a:extLst>
              <a:ext uri="{FF2B5EF4-FFF2-40B4-BE49-F238E27FC236}">
                <a16:creationId xmlns:a16="http://schemas.microsoft.com/office/drawing/2014/main" id="{21897A00-496A-40E5-B1B8-5030AF21280E}"/>
              </a:ext>
            </a:extLst>
          </p:cNvPr>
          <p:cNvSpPr/>
          <p:nvPr/>
        </p:nvSpPr>
        <p:spPr>
          <a:xfrm>
            <a:off x="7878180" y="536285"/>
            <a:ext cx="1499321" cy="918551"/>
          </a:xfrm>
          <a:prstGeom prst="hexagon">
            <a:avLst/>
          </a:prstGeom>
          <a:noFill/>
          <a:ln w="57150">
            <a:solidFill>
              <a:srgbClr val="88B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المفردات الجديدة </a:t>
            </a:r>
          </a:p>
        </p:txBody>
      </p:sp>
      <p:sp>
        <p:nvSpPr>
          <p:cNvPr id="23" name="سداسي 22">
            <a:extLst>
              <a:ext uri="{FF2B5EF4-FFF2-40B4-BE49-F238E27FC236}">
                <a16:creationId xmlns:a16="http://schemas.microsoft.com/office/drawing/2014/main" id="{52ECB4BF-C906-45B6-83B1-978B0D3FEB5C}"/>
              </a:ext>
            </a:extLst>
          </p:cNvPr>
          <p:cNvSpPr/>
          <p:nvPr/>
        </p:nvSpPr>
        <p:spPr>
          <a:xfrm>
            <a:off x="5646039" y="5002698"/>
            <a:ext cx="1499321" cy="918551"/>
          </a:xfrm>
          <a:prstGeom prst="hexagon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مراجعة المفردات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2D4602C-2DC8-40C6-9B16-AF72163E8E0F}"/>
              </a:ext>
            </a:extLst>
          </p:cNvPr>
          <p:cNvSpPr txBox="1"/>
          <p:nvPr/>
        </p:nvSpPr>
        <p:spPr>
          <a:xfrm>
            <a:off x="5344669" y="2731247"/>
            <a:ext cx="209549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النسيج مجموعة من الخلايا المتشابهة التي تعمل معا للقيام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بوظائف محددة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296B365-8CFB-411E-91E3-16D16BE765F1}"/>
              </a:ext>
            </a:extLst>
          </p:cNvPr>
          <p:cNvSpPr txBox="1"/>
          <p:nvPr/>
        </p:nvSpPr>
        <p:spPr>
          <a:xfrm>
            <a:off x="7695262" y="2723837"/>
            <a:ext cx="20954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البلازما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الهيموجلوبين </a:t>
            </a:r>
          </a:p>
          <a:p>
            <a:pPr algn="ctr"/>
            <a:r>
              <a:rPr lang="ar-SA" sz="2000" b="1" dirty="0">
                <a:solidFill>
                  <a:schemeClr val="bg1">
                    <a:lumMod val="65000"/>
                  </a:schemeClr>
                </a:solidFill>
              </a:rPr>
              <a:t>الصفائح الدموية </a:t>
            </a:r>
          </a:p>
        </p:txBody>
      </p:sp>
      <p:pic>
        <p:nvPicPr>
          <p:cNvPr id="26" name="عنصر نائب للمحتوى 3" descr="Circulatory_Pump.gif">
            <a:extLst>
              <a:ext uri="{FF2B5EF4-FFF2-40B4-BE49-F238E27FC236}">
                <a16:creationId xmlns:a16="http://schemas.microsoft.com/office/drawing/2014/main" id="{8E643B27-9DD2-4577-A5E1-15A8E23FC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41255" y="2119986"/>
            <a:ext cx="1652615" cy="2343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2F3D80B7-B3DC-4694-A490-4DAF555E071E}"/>
              </a:ext>
            </a:extLst>
          </p:cNvPr>
          <p:cNvSpPr/>
          <p:nvPr/>
        </p:nvSpPr>
        <p:spPr>
          <a:xfrm>
            <a:off x="9845039" y="40005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الدرس الأول</a:t>
            </a:r>
          </a:p>
          <a:p>
            <a:pPr algn="ctr"/>
            <a:r>
              <a:rPr lang="ar-SA" sz="2400" b="1" dirty="0">
                <a:solidFill>
                  <a:srgbClr val="47666D"/>
                </a:solidFill>
              </a:rPr>
              <a:t>جهاز الدوران </a:t>
            </a:r>
          </a:p>
        </p:txBody>
      </p:sp>
    </p:spTree>
    <p:extLst>
      <p:ext uri="{BB962C8B-B14F-4D97-AF65-F5344CB8AC3E}">
        <p14:creationId xmlns:p14="http://schemas.microsoft.com/office/powerpoint/2010/main" val="255211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896" y="-179642"/>
            <a:ext cx="13262440" cy="846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12F7B58A-F65A-4658-B106-92E951BEA2BE}"/>
              </a:ext>
            </a:extLst>
          </p:cNvPr>
          <p:cNvSpPr/>
          <p:nvPr/>
        </p:nvSpPr>
        <p:spPr>
          <a:xfrm>
            <a:off x="9845039" y="400050"/>
            <a:ext cx="2045045" cy="790575"/>
          </a:xfrm>
          <a:prstGeom prst="roundRect">
            <a:avLst/>
          </a:prstGeom>
          <a:solidFill>
            <a:schemeClr val="bg2"/>
          </a:solidFill>
          <a:ln>
            <a:noFill/>
          </a:ln>
          <a:scene3d>
            <a:camera prst="perspective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47666D"/>
                </a:solidFill>
              </a:rPr>
              <a:t>الربط مع المعرفة السابقة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A86F32B-12F2-4083-852E-4546D6CDF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54" t="63397" r="9643" b="9455"/>
          <a:stretch/>
        </p:blipFill>
        <p:spPr>
          <a:xfrm>
            <a:off x="10526810" y="2605670"/>
            <a:ext cx="1286339" cy="1801440"/>
          </a:xfrm>
          <a:prstGeom prst="round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059A5A4-BA8C-4830-9891-640586FA4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09" t="61111" r="25703" b="5695"/>
          <a:stretch/>
        </p:blipFill>
        <p:spPr>
          <a:xfrm>
            <a:off x="8231317" y="1973750"/>
            <a:ext cx="1485900" cy="2276475"/>
          </a:xfrm>
          <a:prstGeom prst="rect">
            <a:avLst/>
          </a:prstGeom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60763CCE-8CC5-4498-8DD4-EB17C93E1F89}"/>
              </a:ext>
            </a:extLst>
          </p:cNvPr>
          <p:cNvGrpSpPr/>
          <p:nvPr/>
        </p:nvGrpSpPr>
        <p:grpSpPr>
          <a:xfrm>
            <a:off x="5833927" y="2952747"/>
            <a:ext cx="2047875" cy="2075843"/>
            <a:chOff x="5410082" y="2290761"/>
            <a:chExt cx="2047875" cy="2075843"/>
          </a:xfrm>
        </p:grpSpPr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3F171EF8-A583-44B6-BCAF-EB1AAAAE3F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139" t="50139" r="33111" b="23130"/>
            <a:stretch/>
          </p:blipFill>
          <p:spPr>
            <a:xfrm>
              <a:off x="5410082" y="2528279"/>
              <a:ext cx="2047875" cy="1838325"/>
            </a:xfrm>
            <a:prstGeom prst="rect">
              <a:avLst/>
            </a:prstGeom>
          </p:spPr>
        </p:pic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352D276F-363C-4832-B2AA-9BE458AB59A1}"/>
                </a:ext>
              </a:extLst>
            </p:cNvPr>
            <p:cNvSpPr/>
            <p:nvPr/>
          </p:nvSpPr>
          <p:spPr>
            <a:xfrm>
              <a:off x="7191375" y="3429000"/>
              <a:ext cx="266582" cy="937604"/>
            </a:xfrm>
            <a:prstGeom prst="rect">
              <a:avLst/>
            </a:pr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9185F9C5-D359-4A3A-99F0-4C9CD2F5524A}"/>
                </a:ext>
              </a:extLst>
            </p:cNvPr>
            <p:cNvSpPr/>
            <p:nvPr/>
          </p:nvSpPr>
          <p:spPr>
            <a:xfrm rot="19034609">
              <a:off x="5581650" y="2290761"/>
              <a:ext cx="266582" cy="937604"/>
            </a:xfrm>
            <a:prstGeom prst="rect">
              <a:avLst/>
            </a:pr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C75BA8CA-BF29-4E1F-B10A-14606F686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" t="33900" r="71406" b="4166"/>
          <a:stretch/>
        </p:blipFill>
        <p:spPr>
          <a:xfrm>
            <a:off x="496798" y="2440424"/>
            <a:ext cx="2611311" cy="3238500"/>
          </a:xfrm>
          <a:prstGeom prst="rect">
            <a:avLst/>
          </a:prstGeom>
        </p:spPr>
      </p:pic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4CE2E6E-CA67-4205-B08D-731564E02FC2}"/>
              </a:ext>
            </a:extLst>
          </p:cNvPr>
          <p:cNvGrpSpPr/>
          <p:nvPr/>
        </p:nvGrpSpPr>
        <p:grpSpPr>
          <a:xfrm>
            <a:off x="3663372" y="2162175"/>
            <a:ext cx="1821040" cy="2404454"/>
            <a:chOff x="3625272" y="1809750"/>
            <a:chExt cx="1821040" cy="2404454"/>
          </a:xfrm>
        </p:grpSpPr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F70D6B22-8752-493B-9B0E-DFA7C5CC2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97" t="30139" r="52344" b="30833"/>
            <a:stretch/>
          </p:blipFill>
          <p:spPr>
            <a:xfrm>
              <a:off x="3709287" y="1809750"/>
              <a:ext cx="1737025" cy="2404454"/>
            </a:xfrm>
            <a:prstGeom prst="rect">
              <a:avLst/>
            </a:prstGeom>
          </p:spPr>
        </p:pic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CC1D3AF9-9CC2-42E4-AA7F-4863DCAB4265}"/>
                </a:ext>
              </a:extLst>
            </p:cNvPr>
            <p:cNvSpPr/>
            <p:nvPr/>
          </p:nvSpPr>
          <p:spPr>
            <a:xfrm>
              <a:off x="3625272" y="2400300"/>
              <a:ext cx="480003" cy="819150"/>
            </a:xfrm>
            <a:prstGeom prst="rect">
              <a:avLst/>
            </a:pr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4" name="سهم: لليسار 43">
            <a:extLst>
              <a:ext uri="{FF2B5EF4-FFF2-40B4-BE49-F238E27FC236}">
                <a16:creationId xmlns:a16="http://schemas.microsoft.com/office/drawing/2014/main" id="{F4EACF21-183A-4944-8FD6-BAB859E71EDF}"/>
              </a:ext>
            </a:extLst>
          </p:cNvPr>
          <p:cNvSpPr/>
          <p:nvPr/>
        </p:nvSpPr>
        <p:spPr>
          <a:xfrm>
            <a:off x="9800178" y="3546580"/>
            <a:ext cx="643671" cy="295275"/>
          </a:xfrm>
          <a:prstGeom prst="leftArrow">
            <a:avLst>
              <a:gd name="adj1" fmla="val 88710"/>
              <a:gd name="adj2" fmla="val 50000"/>
            </a:avLst>
          </a:prstGeom>
          <a:solidFill>
            <a:srgbClr val="88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سهم: لليسار 44">
            <a:extLst>
              <a:ext uri="{FF2B5EF4-FFF2-40B4-BE49-F238E27FC236}">
                <a16:creationId xmlns:a16="http://schemas.microsoft.com/office/drawing/2014/main" id="{D23331DF-8048-4227-B2A9-7864CFDF26F9}"/>
              </a:ext>
            </a:extLst>
          </p:cNvPr>
          <p:cNvSpPr/>
          <p:nvPr/>
        </p:nvSpPr>
        <p:spPr>
          <a:xfrm rot="20393308">
            <a:off x="7482365" y="3883086"/>
            <a:ext cx="643671" cy="295275"/>
          </a:xfrm>
          <a:prstGeom prst="leftArrow">
            <a:avLst>
              <a:gd name="adj1" fmla="val 88710"/>
              <a:gd name="adj2" fmla="val 50000"/>
            </a:avLst>
          </a:prstGeom>
          <a:solidFill>
            <a:srgbClr val="88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سهم: لليسار 45">
            <a:extLst>
              <a:ext uri="{FF2B5EF4-FFF2-40B4-BE49-F238E27FC236}">
                <a16:creationId xmlns:a16="http://schemas.microsoft.com/office/drawing/2014/main" id="{81886FA6-0E97-4A70-AF76-4F757B24D63C}"/>
              </a:ext>
            </a:extLst>
          </p:cNvPr>
          <p:cNvSpPr/>
          <p:nvPr/>
        </p:nvSpPr>
        <p:spPr>
          <a:xfrm rot="1547540">
            <a:off x="5558551" y="3912037"/>
            <a:ext cx="643671" cy="295275"/>
          </a:xfrm>
          <a:prstGeom prst="leftArrow">
            <a:avLst>
              <a:gd name="adj1" fmla="val 88710"/>
              <a:gd name="adj2" fmla="val 50000"/>
            </a:avLst>
          </a:prstGeom>
          <a:solidFill>
            <a:srgbClr val="88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سهم: لليسار 46">
            <a:extLst>
              <a:ext uri="{FF2B5EF4-FFF2-40B4-BE49-F238E27FC236}">
                <a16:creationId xmlns:a16="http://schemas.microsoft.com/office/drawing/2014/main" id="{A59DAB80-7F52-4DB7-9575-7639A56619C8}"/>
              </a:ext>
            </a:extLst>
          </p:cNvPr>
          <p:cNvSpPr/>
          <p:nvPr/>
        </p:nvSpPr>
        <p:spPr>
          <a:xfrm rot="20292159">
            <a:off x="3353014" y="3766242"/>
            <a:ext cx="643671" cy="295275"/>
          </a:xfrm>
          <a:prstGeom prst="leftArrow">
            <a:avLst>
              <a:gd name="adj1" fmla="val 88710"/>
              <a:gd name="adj2" fmla="val 50000"/>
            </a:avLst>
          </a:prstGeom>
          <a:solidFill>
            <a:srgbClr val="88B2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فقاعة التفكير: على شكل سحابة 47">
            <a:extLst>
              <a:ext uri="{FF2B5EF4-FFF2-40B4-BE49-F238E27FC236}">
                <a16:creationId xmlns:a16="http://schemas.microsoft.com/office/drawing/2014/main" id="{AAFAB57E-E71B-48E2-9C43-5911E2508B3D}"/>
              </a:ext>
            </a:extLst>
          </p:cNvPr>
          <p:cNvSpPr/>
          <p:nvPr/>
        </p:nvSpPr>
        <p:spPr>
          <a:xfrm>
            <a:off x="3937062" y="396871"/>
            <a:ext cx="4984800" cy="1257201"/>
          </a:xfrm>
          <a:prstGeom prst="cloudCallout">
            <a:avLst>
              <a:gd name="adj1" fmla="val -22226"/>
              <a:gd name="adj2" fmla="val 44317"/>
            </a:avLst>
          </a:prstGeom>
          <a:noFill/>
          <a:ln w="38100">
            <a:solidFill>
              <a:srgbClr val="476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993366"/>
                </a:solidFill>
              </a:rPr>
              <a:t>هل تتذكر مستويات التنظيم في أجسام المخلوقات الحية </a:t>
            </a:r>
          </a:p>
        </p:txBody>
      </p:sp>
    </p:spTree>
    <p:extLst>
      <p:ext uri="{BB962C8B-B14F-4D97-AF65-F5344CB8AC3E}">
        <p14:creationId xmlns:p14="http://schemas.microsoft.com/office/powerpoint/2010/main" val="261805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A12B998-386E-4D1F-8865-6CDE6810F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36558" y="1714500"/>
            <a:ext cx="4049484" cy="55784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F5F6B690-806E-4E8C-BE71-F05D80708E54}"/>
              </a:ext>
            </a:extLst>
          </p:cNvPr>
          <p:cNvSpPr/>
          <p:nvPr/>
        </p:nvSpPr>
        <p:spPr>
          <a:xfrm flipH="1">
            <a:off x="2124799" y="223176"/>
            <a:ext cx="3173578" cy="2480762"/>
          </a:xfrm>
          <a:prstGeom prst="wedgeEllipseCallout">
            <a:avLst>
              <a:gd name="adj1" fmla="val 51768"/>
              <a:gd name="adj2" fmla="val 26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اذا جهاز الدوران يتكون من أعضاء وانسجة وخلايا </a:t>
            </a:r>
          </a:p>
          <a:p>
            <a:pPr algn="ctr"/>
            <a:r>
              <a:rPr lang="ar-SA" sz="2000" b="1" dirty="0">
                <a:solidFill>
                  <a:srgbClr val="820000"/>
                </a:solidFill>
              </a:rPr>
              <a:t>في درسنا اليوم سنتعرف ابداع الله سبحانه وتعالى في تكوين جهاز الدوران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  <p:pic>
        <p:nvPicPr>
          <p:cNvPr id="1026" name="Picture 2" descr="Stop - العلم الجهاز الدوران | Facebook">
            <a:extLst>
              <a:ext uri="{FF2B5EF4-FFF2-40B4-BE49-F238E27FC236}">
                <a16:creationId xmlns:a16="http://schemas.microsoft.com/office/drawing/2014/main" id="{9C9F12CD-E2B7-4CCB-891B-22C667ECF8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2" t="3898" r="10452" b="15142"/>
          <a:stretch/>
        </p:blipFill>
        <p:spPr bwMode="auto">
          <a:xfrm>
            <a:off x="7180871" y="809625"/>
            <a:ext cx="2795449" cy="45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fe Guru Ashutosh Pandey: दिल बीमार है आपका: अपनी लाइफस्टाइल को तुरंत बदलें">
            <a:extLst>
              <a:ext uri="{FF2B5EF4-FFF2-40B4-BE49-F238E27FC236}">
                <a16:creationId xmlns:a16="http://schemas.microsoft.com/office/drawing/2014/main" id="{2D82B732-4B4A-4FD4-A3DB-C186515EEF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83" y="1101017"/>
            <a:ext cx="1495425" cy="21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or GIF - Encontrar en GIFER">
            <a:extLst>
              <a:ext uri="{FF2B5EF4-FFF2-40B4-BE49-F238E27FC236}">
                <a16:creationId xmlns:a16="http://schemas.microsoft.com/office/drawing/2014/main" id="{79DC0A27-91B9-4ABB-BD06-F113053A5E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396" y="2023940"/>
            <a:ext cx="1247775" cy="20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كيس الدم الرسوم التوضيحية الطبية الكرتون واللوازم الطبية العامة كيس الدم  الشفاف, الكرتون, واللوازم مرقئ, التوضيح PNG والمتجهات للتحميل مجانا">
            <a:extLst>
              <a:ext uri="{FF2B5EF4-FFF2-40B4-BE49-F238E27FC236}">
                <a16:creationId xmlns:a16="http://schemas.microsoft.com/office/drawing/2014/main" id="{A5589BC5-8D21-418D-8CE0-91FDEDF28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77" y="1714500"/>
            <a:ext cx="1617036" cy="242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0464846-ADEA-40A2-A22C-4E4FB2D06AC8}"/>
              </a:ext>
            </a:extLst>
          </p:cNvPr>
          <p:cNvSpPr txBox="1"/>
          <p:nvPr/>
        </p:nvSpPr>
        <p:spPr>
          <a:xfrm>
            <a:off x="9867900" y="2611186"/>
            <a:ext cx="12287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3366"/>
                </a:solidFill>
              </a:rPr>
              <a:t>القلب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BA1BE54-8830-4686-B507-A0D1DB2DB22B}"/>
              </a:ext>
            </a:extLst>
          </p:cNvPr>
          <p:cNvSpPr txBox="1"/>
          <p:nvPr/>
        </p:nvSpPr>
        <p:spPr>
          <a:xfrm>
            <a:off x="5035273" y="2788081"/>
            <a:ext cx="19646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3366"/>
                </a:solidFill>
              </a:rPr>
              <a:t>الاوعية الدموية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85A4DCB-F8A5-4A01-808F-341E0356D6EC}"/>
              </a:ext>
            </a:extLst>
          </p:cNvPr>
          <p:cNvSpPr txBox="1"/>
          <p:nvPr/>
        </p:nvSpPr>
        <p:spPr>
          <a:xfrm>
            <a:off x="4867275" y="5105244"/>
            <a:ext cx="12287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993366"/>
                </a:solidFill>
              </a:rPr>
              <a:t>الدم </a:t>
            </a:r>
          </a:p>
        </p:txBody>
      </p:sp>
      <p:sp>
        <p:nvSpPr>
          <p:cNvPr id="30" name="فقاعة الكلام: بيضاوية 29">
            <a:extLst>
              <a:ext uri="{FF2B5EF4-FFF2-40B4-BE49-F238E27FC236}">
                <a16:creationId xmlns:a16="http://schemas.microsoft.com/office/drawing/2014/main" id="{B50202DF-86E2-4B67-A41F-129E3ACF3E0A}"/>
              </a:ext>
            </a:extLst>
          </p:cNvPr>
          <p:cNvSpPr/>
          <p:nvPr/>
        </p:nvSpPr>
        <p:spPr>
          <a:xfrm flipH="1">
            <a:off x="2124799" y="3608255"/>
            <a:ext cx="3173578" cy="1884058"/>
          </a:xfrm>
          <a:prstGeom prst="wedgeEllipseCallout">
            <a:avLst>
              <a:gd name="adj1" fmla="val 53869"/>
              <a:gd name="adj2" fmla="val -686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820000"/>
                </a:solidFill>
              </a:rPr>
              <a:t>سنتعرف اكثر في درسنا اليوم على احد مكونات الجهاز الدوراني وهو الدم فما هي وظائفه ومما يتكون </a:t>
            </a:r>
          </a:p>
          <a:p>
            <a:pPr algn="ctr"/>
            <a:endParaRPr lang="ar-SA" sz="1600" b="1" dirty="0">
              <a:solidFill>
                <a:srgbClr val="8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1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7916 -0.0942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753 -0.225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22006 0.1898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27" grpId="0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A01FB57-DDC1-477C-AA02-FA6DF5DE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220" y="-274892"/>
            <a:ext cx="13262440" cy="84686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7FF22E77-8FF6-4D08-ADA0-561882CC2AEB}"/>
              </a:ext>
            </a:extLst>
          </p:cNvPr>
          <p:cNvGrpSpPr/>
          <p:nvPr/>
        </p:nvGrpSpPr>
        <p:grpSpPr>
          <a:xfrm>
            <a:off x="3776489" y="0"/>
            <a:ext cx="5136390" cy="1857375"/>
            <a:chOff x="581102" y="-210420"/>
            <a:chExt cx="6688044" cy="1343834"/>
          </a:xfrm>
        </p:grpSpPr>
        <p:grpSp>
          <p:nvGrpSpPr>
            <p:cNvPr id="14" name="مجموعة 13">
              <a:extLst>
                <a:ext uri="{FF2B5EF4-FFF2-40B4-BE49-F238E27FC236}">
                  <a16:creationId xmlns:a16="http://schemas.microsoft.com/office/drawing/2014/main" id="{89A6198A-C563-4944-B584-A4BC95EDBC74}"/>
                </a:ext>
              </a:extLst>
            </p:cNvPr>
            <p:cNvGrpSpPr/>
            <p:nvPr/>
          </p:nvGrpSpPr>
          <p:grpSpPr>
            <a:xfrm>
              <a:off x="581102" y="-210420"/>
              <a:ext cx="6688044" cy="1343834"/>
              <a:chOff x="-156796" y="3272876"/>
              <a:chExt cx="9876804" cy="1934296"/>
            </a:xfrm>
          </p:grpSpPr>
          <p:pic>
            <p:nvPicPr>
              <p:cNvPr id="16" name="صورة 15" descr="صورة تحتوي على نص&#10;&#10;تم إنشاء الوصف تلقائياً">
                <a:extLst>
                  <a:ext uri="{FF2B5EF4-FFF2-40B4-BE49-F238E27FC236}">
                    <a16:creationId xmlns:a16="http://schemas.microsoft.com/office/drawing/2014/main" id="{B7C223AA-74ED-49FF-954D-0776BCBA0A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EFEFEF"/>
                  </a:clrFrom>
                  <a:clrTo>
                    <a:srgbClr val="EFEFEF">
                      <a:alpha val="0"/>
                    </a:srgbClr>
                  </a:clrTo>
                </a:clrChange>
                <a:duotone>
                  <a:srgbClr val="5B9BD5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6796" y="3272876"/>
                <a:ext cx="9876804" cy="1934296"/>
              </a:xfrm>
              <a:prstGeom prst="rect">
                <a:avLst/>
              </a:prstGeom>
            </p:spPr>
          </p:pic>
          <p:sp>
            <p:nvSpPr>
              <p:cNvPr id="17" name="مربع نص 16">
                <a:extLst>
                  <a:ext uri="{FF2B5EF4-FFF2-40B4-BE49-F238E27FC236}">
                    <a16:creationId xmlns:a16="http://schemas.microsoft.com/office/drawing/2014/main" id="{78978BC7-B228-4F12-8EF0-C1F2FB27C2A9}"/>
                  </a:ext>
                </a:extLst>
              </p:cNvPr>
              <p:cNvSpPr txBox="1"/>
              <p:nvPr/>
            </p:nvSpPr>
            <p:spPr>
              <a:xfrm>
                <a:off x="2253655" y="3974220"/>
                <a:ext cx="5124121" cy="53161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D7ADDE4-3251-40BE-BAB0-FB89494F077E}"/>
                </a:ext>
              </a:extLst>
            </p:cNvPr>
            <p:cNvSpPr txBox="1"/>
            <p:nvPr/>
          </p:nvSpPr>
          <p:spPr>
            <a:xfrm>
              <a:off x="690397" y="276832"/>
              <a:ext cx="6469453" cy="512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cs typeface="Arial" panose="020B0604020202020204" pitchFamily="34" charset="0"/>
                </a:rPr>
                <a:t>شاهدي الفيديو التالي واستنتجي أهم وظائف الدم ولخصيها في دفتر العلوم </a:t>
              </a:r>
              <a:endPara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videoplayback (9)">
            <a:hlinkClick r:id="" action="ppaction://media"/>
            <a:extLst>
              <a:ext uri="{FF2B5EF4-FFF2-40B4-BE49-F238E27FC236}">
                <a16:creationId xmlns:a16="http://schemas.microsoft.com/office/drawing/2014/main" id="{CE9B89E6-D509-4F00-BD70-891241F054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78165" y="1714500"/>
            <a:ext cx="4968513" cy="372638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 prst="relaxedInset"/>
            <a:contourClr>
              <a:srgbClr val="FFFFFF"/>
            </a:contourClr>
          </a:sp3d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6D23D99B-E3EA-43E7-AFE4-65E24AC14E7A}"/>
              </a:ext>
            </a:extLst>
          </p:cNvPr>
          <p:cNvGrpSpPr/>
          <p:nvPr/>
        </p:nvGrpSpPr>
        <p:grpSpPr>
          <a:xfrm>
            <a:off x="505418" y="-18657"/>
            <a:ext cx="2220880" cy="1202581"/>
            <a:chOff x="5921444" y="297093"/>
            <a:chExt cx="2158300" cy="1006546"/>
          </a:xfrm>
        </p:grpSpPr>
        <p:pic>
          <p:nvPicPr>
            <p:cNvPr id="22" name="صورة 2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9FE8D2EE-6E7B-4CBB-A18F-0F9E0D9A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6980AE1-B9E7-4C54-ABAA-B64D57113DCE}"/>
                </a:ext>
              </a:extLst>
            </p:cNvPr>
            <p:cNvSpPr txBox="1"/>
            <p:nvPr/>
          </p:nvSpPr>
          <p:spPr>
            <a:xfrm>
              <a:off x="6247479" y="555640"/>
              <a:ext cx="1506230" cy="4894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685800">
                <a:defRPr/>
              </a:pPr>
              <a:r>
                <a:rPr lang="ar-SA" sz="1600" b="1" dirty="0">
                  <a:solidFill>
                    <a:srgbClr val="B4C8D1">
                      <a:lumMod val="75000"/>
                    </a:srgbClr>
                  </a:solidFill>
                </a:rPr>
                <a:t>استراتيجية اشاهد وادون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13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443</Words>
  <Application>Microsoft Office PowerPoint</Application>
  <PresentationFormat>شاشة عريضة</PresentationFormat>
  <Paragraphs>99</Paragraphs>
  <Slides>24</Slides>
  <Notes>0</Notes>
  <HiddenSlides>3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8</cp:revision>
  <dcterms:created xsi:type="dcterms:W3CDTF">2021-08-27T00:57:32Z</dcterms:created>
  <dcterms:modified xsi:type="dcterms:W3CDTF">2021-12-06T01:44:14Z</dcterms:modified>
</cp:coreProperties>
</file>