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58"/>
  </p:notesMasterIdLst>
  <p:sldIdLst>
    <p:sldId id="257" r:id="rId2"/>
    <p:sldId id="258" r:id="rId3"/>
    <p:sldId id="259" r:id="rId4"/>
    <p:sldId id="260" r:id="rId5"/>
    <p:sldId id="288" r:id="rId6"/>
    <p:sldId id="262" r:id="rId7"/>
    <p:sldId id="263" r:id="rId8"/>
    <p:sldId id="273" r:id="rId9"/>
    <p:sldId id="264" r:id="rId10"/>
    <p:sldId id="265" r:id="rId11"/>
    <p:sldId id="266" r:id="rId12"/>
    <p:sldId id="267" r:id="rId13"/>
    <p:sldId id="268" r:id="rId14"/>
    <p:sldId id="269" r:id="rId15"/>
    <p:sldId id="270" r:id="rId16"/>
    <p:sldId id="271" r:id="rId17"/>
    <p:sldId id="290" r:id="rId18"/>
    <p:sldId id="291" r:id="rId19"/>
    <p:sldId id="292" r:id="rId20"/>
    <p:sldId id="293" r:id="rId21"/>
    <p:sldId id="294" r:id="rId22"/>
    <p:sldId id="295" r:id="rId23"/>
    <p:sldId id="298" r:id="rId24"/>
    <p:sldId id="296" r:id="rId25"/>
    <p:sldId id="299" r:id="rId26"/>
    <p:sldId id="297" r:id="rId27"/>
    <p:sldId id="333" r:id="rId28"/>
    <p:sldId id="332" r:id="rId29"/>
    <p:sldId id="286" r:id="rId30"/>
    <p:sldId id="287" r:id="rId31"/>
    <p:sldId id="303" r:id="rId32"/>
    <p:sldId id="304" r:id="rId33"/>
    <p:sldId id="334" r:id="rId34"/>
    <p:sldId id="335" r:id="rId35"/>
    <p:sldId id="336" r:id="rId36"/>
    <p:sldId id="337" r:id="rId37"/>
    <p:sldId id="338" r:id="rId38"/>
    <p:sldId id="308" r:id="rId39"/>
    <p:sldId id="339" r:id="rId40"/>
    <p:sldId id="340" r:id="rId41"/>
    <p:sldId id="341" r:id="rId42"/>
    <p:sldId id="342" r:id="rId43"/>
    <p:sldId id="311" r:id="rId44"/>
    <p:sldId id="312" r:id="rId45"/>
    <p:sldId id="313" r:id="rId46"/>
    <p:sldId id="314" r:id="rId47"/>
    <p:sldId id="315" r:id="rId48"/>
    <p:sldId id="343" r:id="rId49"/>
    <p:sldId id="344" r:id="rId50"/>
    <p:sldId id="345" r:id="rId51"/>
    <p:sldId id="346" r:id="rId52"/>
    <p:sldId id="347" r:id="rId53"/>
    <p:sldId id="348" r:id="rId54"/>
    <p:sldId id="349" r:id="rId55"/>
    <p:sldId id="350" r:id="rId56"/>
    <p:sldId id="353" r:id="rId5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5FDED6-DEDA-4972-816E-4C182FF81732}"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pPr rtl="1"/>
          <a:endParaRPr lang="ar-SA"/>
        </a:p>
      </dgm:t>
    </dgm:pt>
    <dgm:pt modelId="{E44C2808-746B-4C0F-8150-8D278DA8A913}">
      <dgm:prSet phldrT="[نص]"/>
      <dgm:spPr/>
      <dgm:t>
        <a:bodyPr/>
        <a:lstStyle/>
        <a:p>
          <a:pPr rtl="1"/>
          <a:r>
            <a:rPr lang="en-US" dirty="0" smtClean="0"/>
            <a:t>Area(left)</a:t>
          </a:r>
          <a:endParaRPr lang="ar-SA" dirty="0"/>
        </a:p>
      </dgm:t>
    </dgm:pt>
    <dgm:pt modelId="{4A0533BA-2D51-4470-A2F8-9B1196159EF4}" type="parTrans" cxnId="{C818B979-352D-46E1-8626-D6FF434E8D2F}">
      <dgm:prSet/>
      <dgm:spPr/>
      <dgm:t>
        <a:bodyPr/>
        <a:lstStyle/>
        <a:p>
          <a:pPr rtl="1"/>
          <a:endParaRPr lang="ar-SA"/>
        </a:p>
      </dgm:t>
    </dgm:pt>
    <dgm:pt modelId="{8829D8D2-51AD-4382-8C53-A915B325C91C}" type="sibTrans" cxnId="{C818B979-352D-46E1-8626-D6FF434E8D2F}">
      <dgm:prSet/>
      <dgm:spPr/>
      <dgm:t>
        <a:bodyPr/>
        <a:lstStyle/>
        <a:p>
          <a:pPr rtl="1"/>
          <a:endParaRPr lang="ar-SA"/>
        </a:p>
      </dgm:t>
    </dgm:pt>
    <dgm:pt modelId="{657A7ECA-6993-4E1D-A99D-9DACF20A4759}">
      <dgm:prSet phldrT="[نص]"/>
      <dgm:spPr/>
      <dgm:t>
        <a:bodyPr/>
        <a:lstStyle/>
        <a:p>
          <a:pPr rtl="1"/>
          <a:r>
            <a:rPr lang="en-US" dirty="0" smtClean="0"/>
            <a:t>Z</a:t>
          </a:r>
          <a:endParaRPr lang="ar-SA" dirty="0"/>
        </a:p>
      </dgm:t>
    </dgm:pt>
    <dgm:pt modelId="{6144B378-3C18-49F2-9B43-33B89C7ACBFD}" type="parTrans" cxnId="{28F1ED53-2DF8-4955-BA53-72713964CB32}">
      <dgm:prSet/>
      <dgm:spPr/>
      <dgm:t>
        <a:bodyPr/>
        <a:lstStyle/>
        <a:p>
          <a:pPr rtl="1"/>
          <a:endParaRPr lang="ar-SA"/>
        </a:p>
      </dgm:t>
    </dgm:pt>
    <dgm:pt modelId="{3084F518-AE20-4F36-A092-78FB4A79BE7E}" type="sibTrans" cxnId="{28F1ED53-2DF8-4955-BA53-72713964CB32}">
      <dgm:prSet/>
      <dgm:spPr/>
      <dgm:t>
        <a:bodyPr/>
        <a:lstStyle/>
        <a:p>
          <a:pPr rtl="1"/>
          <a:endParaRPr lang="ar-SA"/>
        </a:p>
      </dgm:t>
    </dgm:pt>
    <dgm:pt modelId="{ED6DA5E2-CAB6-46A3-8F98-2AB773C7D8C7}">
      <dgm:prSet phldrT="[نص]"/>
      <dgm:spPr/>
      <dgm:t>
        <a:bodyPr/>
        <a:lstStyle/>
        <a:p>
          <a:pPr rtl="1"/>
          <a:r>
            <a:rPr lang="en-US" dirty="0" smtClean="0"/>
            <a:t>X</a:t>
          </a:r>
          <a:endParaRPr lang="ar-SA" dirty="0"/>
        </a:p>
      </dgm:t>
    </dgm:pt>
    <dgm:pt modelId="{887E630D-F0F0-4888-962A-6A82DF2E3B72}" type="parTrans" cxnId="{7BF9AABC-8078-4289-911B-B57E35531458}">
      <dgm:prSet/>
      <dgm:spPr/>
      <dgm:t>
        <a:bodyPr/>
        <a:lstStyle/>
        <a:p>
          <a:pPr rtl="1"/>
          <a:endParaRPr lang="ar-SA"/>
        </a:p>
      </dgm:t>
    </dgm:pt>
    <dgm:pt modelId="{F7BEC993-82D8-4827-8C56-E7013F5A88FD}" type="sibTrans" cxnId="{7BF9AABC-8078-4289-911B-B57E35531458}">
      <dgm:prSet/>
      <dgm:spPr/>
      <dgm:t>
        <a:bodyPr/>
        <a:lstStyle/>
        <a:p>
          <a:pPr rtl="1"/>
          <a:endParaRPr lang="ar-SA"/>
        </a:p>
      </dgm:t>
    </dgm:pt>
    <dgm:pt modelId="{D4F47648-0995-4C14-928C-D3C543A02619}" type="pres">
      <dgm:prSet presAssocID="{BF5FDED6-DEDA-4972-816E-4C182FF81732}" presName="Name0" presStyleCnt="0">
        <dgm:presLayoutVars>
          <dgm:dir/>
          <dgm:animLvl val="lvl"/>
          <dgm:resizeHandles val="exact"/>
        </dgm:presLayoutVars>
      </dgm:prSet>
      <dgm:spPr/>
      <dgm:t>
        <a:bodyPr/>
        <a:lstStyle/>
        <a:p>
          <a:pPr rtl="1"/>
          <a:endParaRPr lang="ar-SA"/>
        </a:p>
      </dgm:t>
    </dgm:pt>
    <dgm:pt modelId="{8F6831A8-9253-45ED-9B9A-7995C289ADB6}" type="pres">
      <dgm:prSet presAssocID="{ED6DA5E2-CAB6-46A3-8F98-2AB773C7D8C7}" presName="boxAndChildren" presStyleCnt="0"/>
      <dgm:spPr/>
    </dgm:pt>
    <dgm:pt modelId="{F814F490-3EB6-4643-900D-6C61D11BBCBA}" type="pres">
      <dgm:prSet presAssocID="{ED6DA5E2-CAB6-46A3-8F98-2AB773C7D8C7}" presName="parentTextBox" presStyleLbl="node1" presStyleIdx="0" presStyleCnt="3"/>
      <dgm:spPr/>
      <dgm:t>
        <a:bodyPr/>
        <a:lstStyle/>
        <a:p>
          <a:pPr rtl="1"/>
          <a:endParaRPr lang="ar-SA"/>
        </a:p>
      </dgm:t>
    </dgm:pt>
    <dgm:pt modelId="{97877467-B346-465D-AAE2-92C3C42C8051}" type="pres">
      <dgm:prSet presAssocID="{3084F518-AE20-4F36-A092-78FB4A79BE7E}" presName="sp" presStyleCnt="0"/>
      <dgm:spPr/>
    </dgm:pt>
    <dgm:pt modelId="{F1A7B9BD-8453-4C26-9E6A-99F451311F87}" type="pres">
      <dgm:prSet presAssocID="{657A7ECA-6993-4E1D-A99D-9DACF20A4759}" presName="arrowAndChildren" presStyleCnt="0"/>
      <dgm:spPr/>
    </dgm:pt>
    <dgm:pt modelId="{17478C8D-580C-4E10-BB89-0F73F00C6C9E}" type="pres">
      <dgm:prSet presAssocID="{657A7ECA-6993-4E1D-A99D-9DACF20A4759}" presName="parentTextArrow" presStyleLbl="node1" presStyleIdx="1" presStyleCnt="3" custLinFactNeighborX="15749" custLinFactNeighborY="2699"/>
      <dgm:spPr/>
      <dgm:t>
        <a:bodyPr/>
        <a:lstStyle/>
        <a:p>
          <a:pPr rtl="1"/>
          <a:endParaRPr lang="ar-SA"/>
        </a:p>
      </dgm:t>
    </dgm:pt>
    <dgm:pt modelId="{4D4BA11C-31AC-46B0-AE40-457EA9C260CC}" type="pres">
      <dgm:prSet presAssocID="{8829D8D2-51AD-4382-8C53-A915B325C91C}" presName="sp" presStyleCnt="0"/>
      <dgm:spPr/>
    </dgm:pt>
    <dgm:pt modelId="{8AF2DFC8-2FC0-4E68-AE94-DBA14F309BA9}" type="pres">
      <dgm:prSet presAssocID="{E44C2808-746B-4C0F-8150-8D278DA8A913}" presName="arrowAndChildren" presStyleCnt="0"/>
      <dgm:spPr/>
    </dgm:pt>
    <dgm:pt modelId="{215AC24D-0027-4EE0-A942-81429DBA3823}" type="pres">
      <dgm:prSet presAssocID="{E44C2808-746B-4C0F-8150-8D278DA8A913}" presName="parentTextArrow" presStyleLbl="node1" presStyleIdx="2" presStyleCnt="3"/>
      <dgm:spPr/>
      <dgm:t>
        <a:bodyPr/>
        <a:lstStyle/>
        <a:p>
          <a:pPr rtl="1"/>
          <a:endParaRPr lang="ar-SA"/>
        </a:p>
      </dgm:t>
    </dgm:pt>
  </dgm:ptLst>
  <dgm:cxnLst>
    <dgm:cxn modelId="{39831A49-7FC4-43B4-B05E-7896FE75FB77}" type="presOf" srcId="{E44C2808-746B-4C0F-8150-8D278DA8A913}" destId="{215AC24D-0027-4EE0-A942-81429DBA3823}" srcOrd="0" destOrd="0" presId="urn:microsoft.com/office/officeart/2005/8/layout/process4"/>
    <dgm:cxn modelId="{C818B979-352D-46E1-8626-D6FF434E8D2F}" srcId="{BF5FDED6-DEDA-4972-816E-4C182FF81732}" destId="{E44C2808-746B-4C0F-8150-8D278DA8A913}" srcOrd="0" destOrd="0" parTransId="{4A0533BA-2D51-4470-A2F8-9B1196159EF4}" sibTransId="{8829D8D2-51AD-4382-8C53-A915B325C91C}"/>
    <dgm:cxn modelId="{78441667-645F-4DC4-8DEC-23D38845755F}" type="presOf" srcId="{657A7ECA-6993-4E1D-A99D-9DACF20A4759}" destId="{17478C8D-580C-4E10-BB89-0F73F00C6C9E}" srcOrd="0" destOrd="0" presId="urn:microsoft.com/office/officeart/2005/8/layout/process4"/>
    <dgm:cxn modelId="{DFB3C944-7C3E-40F4-ABAF-5D5AF1CF4CB2}" type="presOf" srcId="{ED6DA5E2-CAB6-46A3-8F98-2AB773C7D8C7}" destId="{F814F490-3EB6-4643-900D-6C61D11BBCBA}" srcOrd="0" destOrd="0" presId="urn:microsoft.com/office/officeart/2005/8/layout/process4"/>
    <dgm:cxn modelId="{7BF9AABC-8078-4289-911B-B57E35531458}" srcId="{BF5FDED6-DEDA-4972-816E-4C182FF81732}" destId="{ED6DA5E2-CAB6-46A3-8F98-2AB773C7D8C7}" srcOrd="2" destOrd="0" parTransId="{887E630D-F0F0-4888-962A-6A82DF2E3B72}" sibTransId="{F7BEC993-82D8-4827-8C56-E7013F5A88FD}"/>
    <dgm:cxn modelId="{3030DD42-2BB9-478F-B653-DAE719B70B62}" type="presOf" srcId="{BF5FDED6-DEDA-4972-816E-4C182FF81732}" destId="{D4F47648-0995-4C14-928C-D3C543A02619}" srcOrd="0" destOrd="0" presId="urn:microsoft.com/office/officeart/2005/8/layout/process4"/>
    <dgm:cxn modelId="{28F1ED53-2DF8-4955-BA53-72713964CB32}" srcId="{BF5FDED6-DEDA-4972-816E-4C182FF81732}" destId="{657A7ECA-6993-4E1D-A99D-9DACF20A4759}" srcOrd="1" destOrd="0" parTransId="{6144B378-3C18-49F2-9B43-33B89C7ACBFD}" sibTransId="{3084F518-AE20-4F36-A092-78FB4A79BE7E}"/>
    <dgm:cxn modelId="{8E6A7AAD-6348-4BCE-9733-0D2DC5DE1EFB}" type="presParOf" srcId="{D4F47648-0995-4C14-928C-D3C543A02619}" destId="{8F6831A8-9253-45ED-9B9A-7995C289ADB6}" srcOrd="0" destOrd="0" presId="urn:microsoft.com/office/officeart/2005/8/layout/process4"/>
    <dgm:cxn modelId="{38217331-0EC5-4B84-AFB3-0D5C0DF11521}" type="presParOf" srcId="{8F6831A8-9253-45ED-9B9A-7995C289ADB6}" destId="{F814F490-3EB6-4643-900D-6C61D11BBCBA}" srcOrd="0" destOrd="0" presId="urn:microsoft.com/office/officeart/2005/8/layout/process4"/>
    <dgm:cxn modelId="{F41956AF-0497-4CF3-93A8-746FE66A984D}" type="presParOf" srcId="{D4F47648-0995-4C14-928C-D3C543A02619}" destId="{97877467-B346-465D-AAE2-92C3C42C8051}" srcOrd="1" destOrd="0" presId="urn:microsoft.com/office/officeart/2005/8/layout/process4"/>
    <dgm:cxn modelId="{D1487839-E6FD-4729-8C3D-A1DB2B3C9AF0}" type="presParOf" srcId="{D4F47648-0995-4C14-928C-D3C543A02619}" destId="{F1A7B9BD-8453-4C26-9E6A-99F451311F87}" srcOrd="2" destOrd="0" presId="urn:microsoft.com/office/officeart/2005/8/layout/process4"/>
    <dgm:cxn modelId="{1A85CA9B-776D-41F5-86EA-A92DFCA3CCA7}" type="presParOf" srcId="{F1A7B9BD-8453-4C26-9E6A-99F451311F87}" destId="{17478C8D-580C-4E10-BB89-0F73F00C6C9E}" srcOrd="0" destOrd="0" presId="urn:microsoft.com/office/officeart/2005/8/layout/process4"/>
    <dgm:cxn modelId="{02086412-4C65-4DEE-AEA6-6336983272F0}" type="presParOf" srcId="{D4F47648-0995-4C14-928C-D3C543A02619}" destId="{4D4BA11C-31AC-46B0-AE40-457EA9C260CC}" srcOrd="3" destOrd="0" presId="urn:microsoft.com/office/officeart/2005/8/layout/process4"/>
    <dgm:cxn modelId="{E702ADFD-2296-439D-AD7E-A498C27099F1}" type="presParOf" srcId="{D4F47648-0995-4C14-928C-D3C543A02619}" destId="{8AF2DFC8-2FC0-4E68-AE94-DBA14F309BA9}" srcOrd="4" destOrd="0" presId="urn:microsoft.com/office/officeart/2005/8/layout/process4"/>
    <dgm:cxn modelId="{A06284C7-30EF-4CED-ADCB-240F0F763FA9}" type="presParOf" srcId="{8AF2DFC8-2FC0-4E68-AE94-DBA14F309BA9}" destId="{215AC24D-0027-4EE0-A942-81429DBA3823}"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4F490-3EB6-4643-900D-6C61D11BBCBA}">
      <dsp:nvSpPr>
        <dsp:cNvPr id="0" name=""/>
        <dsp:cNvSpPr/>
      </dsp:nvSpPr>
      <dsp:spPr>
        <a:xfrm>
          <a:off x="0" y="3059187"/>
          <a:ext cx="3024166" cy="1004093"/>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lang="en-US" sz="3600" kern="1200" dirty="0" smtClean="0"/>
            <a:t>X</a:t>
          </a:r>
          <a:endParaRPr lang="ar-SA" sz="3600" kern="1200" dirty="0"/>
        </a:p>
      </dsp:txBody>
      <dsp:txXfrm>
        <a:off x="0" y="3059187"/>
        <a:ext cx="3024166" cy="1004093"/>
      </dsp:txXfrm>
    </dsp:sp>
    <dsp:sp modelId="{17478C8D-580C-4E10-BB89-0F73F00C6C9E}">
      <dsp:nvSpPr>
        <dsp:cNvPr id="0" name=""/>
        <dsp:cNvSpPr/>
      </dsp:nvSpPr>
      <dsp:spPr>
        <a:xfrm rot="10800000">
          <a:off x="0" y="1571633"/>
          <a:ext cx="3024166" cy="1544296"/>
        </a:xfrm>
        <a:prstGeom prst="upArrowCallou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lang="en-US" sz="3600" kern="1200" dirty="0" smtClean="0"/>
            <a:t>Z</a:t>
          </a:r>
          <a:endParaRPr lang="ar-SA" sz="3600" kern="1200" dirty="0"/>
        </a:p>
      </dsp:txBody>
      <dsp:txXfrm rot="10800000">
        <a:off x="0" y="1571633"/>
        <a:ext cx="3024166" cy="1003437"/>
      </dsp:txXfrm>
    </dsp:sp>
    <dsp:sp modelId="{215AC24D-0027-4EE0-A942-81429DBA3823}">
      <dsp:nvSpPr>
        <dsp:cNvPr id="0" name=""/>
        <dsp:cNvSpPr/>
      </dsp:nvSpPr>
      <dsp:spPr>
        <a:xfrm rot="10800000">
          <a:off x="0" y="718"/>
          <a:ext cx="3024166" cy="1544296"/>
        </a:xfrm>
        <a:prstGeom prst="upArrowCallou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lang="en-US" sz="3600" kern="1200" dirty="0" smtClean="0"/>
            <a:t>Area(left)</a:t>
          </a:r>
          <a:endParaRPr lang="ar-SA" sz="3600" kern="1200" dirty="0"/>
        </a:p>
      </dsp:txBody>
      <dsp:txXfrm rot="10800000">
        <a:off x="0" y="718"/>
        <a:ext cx="3024166" cy="10034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5" Type="http://schemas.openxmlformats.org/officeDocument/2006/relationships/image" Target="../media/image62.wmf"/><Relationship Id="rId4" Type="http://schemas.openxmlformats.org/officeDocument/2006/relationships/image" Target="../media/image6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854498A-8D35-48D6-B88A-55644533FF80}" type="datetimeFigureOut">
              <a:rPr lang="ar-SA" smtClean="0"/>
              <a:pPr/>
              <a:t>27/01/1437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1D2E7E4-05D2-4B40-9B76-8731928011DB}" type="slidenum">
              <a:rPr lang="ar-SA" smtClean="0"/>
              <a:pPr/>
              <a:t>‹#›</a:t>
            </a:fld>
            <a:endParaRPr lang="ar-SA"/>
          </a:p>
        </p:txBody>
      </p:sp>
    </p:spTree>
    <p:extLst>
      <p:ext uri="{BB962C8B-B14F-4D97-AF65-F5344CB8AC3E}">
        <p14:creationId xmlns:p14="http://schemas.microsoft.com/office/powerpoint/2010/main" val="87077245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A530DCA4-B1D8-49FD-944C-AD401245E050}" type="slidenum">
              <a:rPr lang="en-US" smtClean="0"/>
              <a:pPr/>
              <a:t>46</a:t>
            </a:fld>
            <a:endParaRPr lang="en-US"/>
          </a:p>
        </p:txBody>
      </p:sp>
    </p:spTree>
    <p:extLst>
      <p:ext uri="{BB962C8B-B14F-4D97-AF65-F5344CB8AC3E}">
        <p14:creationId xmlns:p14="http://schemas.microsoft.com/office/powerpoint/2010/main" val="2116278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B8ABB09-4A1D-463E-8065-109CC2B7EFAA}" type="datetimeFigureOut">
              <a:rPr lang="ar-SA" smtClean="0"/>
              <a:pPr/>
              <a:t>27/01/1437</a:t>
            </a:fld>
            <a:endParaRPr lang="ar-SA"/>
          </a:p>
        </p:txBody>
      </p:sp>
      <p:sp>
        <p:nvSpPr>
          <p:cNvPr id="17" name="Footer Placeholder 16"/>
          <p:cNvSpPr>
            <a:spLocks noGrp="1"/>
          </p:cNvSpPr>
          <p:nvPr>
            <p:ph type="ftr" sz="quarter" idx="11"/>
          </p:nvPr>
        </p:nvSpPr>
        <p:spPr>
          <a:xfrm>
            <a:off x="2898648" y="6355080"/>
            <a:ext cx="3474720" cy="365760"/>
          </a:xfrm>
        </p:spPr>
        <p:txBody>
          <a:bodyPr/>
          <a:lstStyle/>
          <a:p>
            <a:endParaRPr lang="ar-SA"/>
          </a:p>
        </p:txBody>
      </p:sp>
      <p:sp>
        <p:nvSpPr>
          <p:cNvPr id="29" name="Slide Number Placeholder 28"/>
          <p:cNvSpPr>
            <a:spLocks noGrp="1"/>
          </p:cNvSpPr>
          <p:nvPr>
            <p:ph type="sldNum" sz="quarter" idx="12"/>
          </p:nvPr>
        </p:nvSpPr>
        <p:spPr>
          <a:xfrm>
            <a:off x="1216152" y="6355080"/>
            <a:ext cx="1219200" cy="365760"/>
          </a:xfrm>
        </p:spPr>
        <p:txBody>
          <a:bodyPr/>
          <a:lstStyle/>
          <a:p>
            <a:fld id="{0B34F065-1154-456A-91E3-76DE8E75E17B}" type="slidenum">
              <a:rPr lang="ar-SA" smtClean="0"/>
              <a:pPr/>
              <a:t>‹#›</a:t>
            </a:fld>
            <a:endParaRPr lang="ar-SA"/>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27/01/1437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27/01/1437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27/01/1437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B8ABB09-4A1D-463E-8065-109CC2B7EFAA}" type="datetimeFigureOut">
              <a:rPr lang="ar-SA" smtClean="0"/>
              <a:pPr/>
              <a:t>27/01/1437</a:t>
            </a:fld>
            <a:endParaRPr lang="ar-SA"/>
          </a:p>
        </p:txBody>
      </p:sp>
      <p:sp>
        <p:nvSpPr>
          <p:cNvPr id="5" name="Footer Placeholder 4"/>
          <p:cNvSpPr>
            <a:spLocks noGrp="1"/>
          </p:cNvSpPr>
          <p:nvPr>
            <p:ph type="ftr" sz="quarter" idx="11"/>
          </p:nvPr>
        </p:nvSpPr>
        <p:spPr>
          <a:xfrm>
            <a:off x="2898648" y="6355080"/>
            <a:ext cx="3474720" cy="365760"/>
          </a:xfrm>
        </p:spPr>
        <p:txBody>
          <a:bodyPr/>
          <a:lstStyle/>
          <a:p>
            <a:endParaRPr lang="ar-SA"/>
          </a:p>
        </p:txBody>
      </p:sp>
      <p:sp>
        <p:nvSpPr>
          <p:cNvPr id="6" name="Slide Number Placeholder 5"/>
          <p:cNvSpPr>
            <a:spLocks noGrp="1"/>
          </p:cNvSpPr>
          <p:nvPr>
            <p:ph type="sldNum" sz="quarter" idx="12"/>
          </p:nvPr>
        </p:nvSpPr>
        <p:spPr>
          <a:xfrm>
            <a:off x="1069848" y="6355080"/>
            <a:ext cx="1520952" cy="365760"/>
          </a:xfrm>
        </p:spPr>
        <p:txBody>
          <a:bodyPr/>
          <a:lstStyle/>
          <a:p>
            <a:fld id="{0B34F065-1154-456A-91E3-76DE8E75E17B}" type="slidenum">
              <a:rPr lang="ar-SA" smtClean="0"/>
              <a:pPr/>
              <a:t>‹#›</a:t>
            </a:fld>
            <a:endParaRPr lang="ar-SA"/>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pPr/>
              <a:t>27/01/1437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B8ABB09-4A1D-463E-8065-109CC2B7EFAA}" type="datetimeFigureOut">
              <a:rPr lang="ar-SA" smtClean="0"/>
              <a:pPr/>
              <a:t>27/01/1437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pPr/>
              <a:t>27/01/1437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27/01/1437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27/01/1437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27/01/1437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B8ABB09-4A1D-463E-8065-109CC2B7EFAA}" type="datetimeFigureOut">
              <a:rPr lang="ar-SA" smtClean="0"/>
              <a:pPr/>
              <a:t>27/01/1437</a:t>
            </a:fld>
            <a:endParaRPr lang="ar-SA"/>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ar-SA"/>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B34F065-1154-456A-91E3-76DE8E75E17B}" type="slidenum">
              <a:rPr lang="ar-SA" smtClean="0"/>
              <a:pPr/>
              <a:t>‹#›</a:t>
            </a:fld>
            <a:endParaRPr lang="ar-SA"/>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36.jpeg"/><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33.wmf"/><Relationship Id="rId4" Type="http://schemas.openxmlformats.org/officeDocument/2006/relationships/oleObject" Target="../embeddings/oleObject4.bin"/><Relationship Id="rId9" Type="http://schemas.openxmlformats.org/officeDocument/2006/relationships/image" Target="../media/image35.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8.wmf"/><Relationship Id="rId5" Type="http://schemas.openxmlformats.org/officeDocument/2006/relationships/oleObject" Target="../embeddings/oleObject8.bin"/><Relationship Id="rId4" Type="http://schemas.openxmlformats.org/officeDocument/2006/relationships/image" Target="../media/image37.wmf"/></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40.wmf"/><Relationship Id="rId4" Type="http://schemas.openxmlformats.org/officeDocument/2006/relationships/oleObject" Target="../embeddings/oleObject9.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3.wmf"/><Relationship Id="rId5" Type="http://schemas.openxmlformats.org/officeDocument/2006/relationships/oleObject" Target="../embeddings/oleObject12.bin"/><Relationship Id="rId4" Type="http://schemas.openxmlformats.org/officeDocument/2006/relationships/image" Target="../media/image40.wmf"/></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oleObject" Target="../embeddings/oleObject13.bin"/><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5.wmf"/><Relationship Id="rId9" Type="http://schemas.microsoft.com/office/2007/relationships/diagramDrawing" Target="../diagrams/drawing1.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46.wmf"/><Relationship Id="rId4" Type="http://schemas.openxmlformats.org/officeDocument/2006/relationships/oleObject" Target="../embeddings/oleObject14.bin"/></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oleObject" Target="../embeddings/oleObject21.bin"/><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1.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19.bin"/><Relationship Id="rId14" Type="http://schemas.openxmlformats.org/officeDocument/2006/relationships/image" Target="../media/image55.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7.wmf"/><Relationship Id="rId5" Type="http://schemas.openxmlformats.org/officeDocument/2006/relationships/oleObject" Target="../embeddings/oleObject23.bin"/><Relationship Id="rId4" Type="http://schemas.openxmlformats.org/officeDocument/2006/relationships/image" Target="../media/image56.wmf"/></Relationships>
</file>

<file path=ppt/slides/_rels/slide46.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29.bin"/><Relationship Id="rId3" Type="http://schemas.openxmlformats.org/officeDocument/2006/relationships/notesSlide" Target="../notesSlides/notesSlide1.xml"/><Relationship Id="rId7" Type="http://schemas.openxmlformats.org/officeDocument/2006/relationships/oleObject" Target="../embeddings/oleObject26.bin"/><Relationship Id="rId12" Type="http://schemas.openxmlformats.org/officeDocument/2006/relationships/image" Target="../media/image61.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5.bin"/><Relationship Id="rId11" Type="http://schemas.openxmlformats.org/officeDocument/2006/relationships/oleObject" Target="../embeddings/oleObject28.bin"/><Relationship Id="rId5" Type="http://schemas.openxmlformats.org/officeDocument/2006/relationships/image" Target="../media/image58.wmf"/><Relationship Id="rId10" Type="http://schemas.openxmlformats.org/officeDocument/2006/relationships/image" Target="../media/image60.wmf"/><Relationship Id="rId4" Type="http://schemas.openxmlformats.org/officeDocument/2006/relationships/oleObject" Target="../embeddings/oleObject24.bin"/><Relationship Id="rId9" Type="http://schemas.openxmlformats.org/officeDocument/2006/relationships/oleObject" Target="../embeddings/oleObject27.bin"/><Relationship Id="rId14" Type="http://schemas.openxmlformats.org/officeDocument/2006/relationships/image" Target="../media/image62.wmf"/></Relationships>
</file>

<file path=ppt/slides/_rels/slide4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64.wmf"/><Relationship Id="rId4" Type="http://schemas.openxmlformats.org/officeDocument/2006/relationships/oleObject" Target="../embeddings/oleObject30.bin"/></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6.wmf"/><Relationship Id="rId5" Type="http://schemas.openxmlformats.org/officeDocument/2006/relationships/oleObject" Target="../embeddings/oleObject31.bin"/><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69.wmf"/><Relationship Id="rId4" Type="http://schemas.openxmlformats.org/officeDocument/2006/relationships/oleObject" Target="../embeddings/oleObject32.bin"/></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subTitle" idx="1"/>
          </p:nvPr>
        </p:nvSpPr>
        <p:spPr>
          <a:xfrm>
            <a:off x="228600" y="1828800"/>
            <a:ext cx="8610600" cy="1066800"/>
          </a:xfrm>
        </p:spPr>
        <p:txBody>
          <a:bodyPr>
            <a:noAutofit/>
          </a:bodyPr>
          <a:lstStyle/>
          <a:p>
            <a:pPr marL="342900" indent="-342900" algn="ctr"/>
            <a:r>
              <a:rPr lang="en-US" altLang="en-US" sz="6000" b="1" dirty="0" smtClean="0">
                <a:solidFill>
                  <a:srgbClr val="00B050"/>
                </a:solidFill>
                <a:latin typeface="Times New Roman" pitchFamily="18" charset="0"/>
                <a:cs typeface="Times New Roman" pitchFamily="18" charset="0"/>
              </a:rPr>
              <a:t>The Normal </a:t>
            </a:r>
            <a:r>
              <a:rPr lang="en-US" sz="6000" b="1" dirty="0" smtClean="0">
                <a:solidFill>
                  <a:srgbClr val="00B050"/>
                </a:solidFill>
                <a:latin typeface="Times New Roman" pitchFamily="18" charset="0"/>
                <a:cs typeface="Times New Roman" pitchFamily="18" charset="0"/>
              </a:rPr>
              <a:t>Distribution</a:t>
            </a:r>
          </a:p>
        </p:txBody>
      </p:sp>
      <p:sp>
        <p:nvSpPr>
          <p:cNvPr id="10" name="Title 1"/>
          <p:cNvSpPr txBox="1">
            <a:spLocks/>
          </p:cNvSpPr>
          <p:nvPr/>
        </p:nvSpPr>
        <p:spPr>
          <a:xfrm>
            <a:off x="2209800" y="-127000"/>
            <a:ext cx="4267200" cy="10414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Chapter(6)</a:t>
            </a:r>
            <a:endParaRPr kumimoji="0" lang="en-US" sz="6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01025"/>
            <a:ext cx="7696200" cy="584775"/>
          </a:xfrm>
          <a:prstGeom prst="rect">
            <a:avLst/>
          </a:prstGeom>
        </p:spPr>
        <p:txBody>
          <a:bodyPr wrap="square">
            <a:spAutoFit/>
          </a:bodyPr>
          <a:lstStyle/>
          <a:p>
            <a:pPr algn="ctr"/>
            <a:r>
              <a:rPr lang="en-US" altLang="en-US" sz="3200" b="1" u="sng" dirty="0" smtClean="0">
                <a:solidFill>
                  <a:srgbClr val="FF0000"/>
                </a:solidFill>
                <a:effectLst>
                  <a:outerShdw blurRad="38100" dist="38100" dir="2700000" algn="tl">
                    <a:srgbClr val="FFFFFF"/>
                  </a:outerShdw>
                </a:effectLst>
                <a:latin typeface="Times New Roman" pitchFamily="18" charset="0"/>
                <a:cs typeface="Times New Roman" pitchFamily="18" charset="0"/>
              </a:rPr>
              <a:t>Properties of the Normal Distribution</a:t>
            </a:r>
            <a:r>
              <a:rPr lang="en-US" altLang="en-US" sz="3200" b="1" u="sng" dirty="0" smtClean="0">
                <a:solidFill>
                  <a:srgbClr val="FF0000"/>
                </a:solidFill>
                <a:latin typeface="Times New Roman" pitchFamily="18" charset="0"/>
                <a:cs typeface="Times New Roman" pitchFamily="18" charset="0"/>
              </a:rPr>
              <a:t> </a:t>
            </a:r>
            <a:endParaRPr lang="en-US" sz="3200" b="1" u="sng" dirty="0">
              <a:solidFill>
                <a:srgbClr val="FF0000"/>
              </a:solidFill>
              <a:latin typeface="Times New Roman" pitchFamily="18" charset="0"/>
              <a:cs typeface="Times New Roman" pitchFamily="18" charset="0"/>
            </a:endParaRPr>
          </a:p>
        </p:txBody>
      </p:sp>
      <p:sp>
        <p:nvSpPr>
          <p:cNvPr id="5" name="Rectangle 4"/>
          <p:cNvSpPr/>
          <p:nvPr/>
        </p:nvSpPr>
        <p:spPr>
          <a:xfrm>
            <a:off x="76200" y="959108"/>
            <a:ext cx="9220200" cy="4832092"/>
          </a:xfrm>
          <a:prstGeom prst="rect">
            <a:avLst/>
          </a:prstGeom>
        </p:spPr>
        <p:txBody>
          <a:bodyPr wrap="square">
            <a:spAutoFit/>
          </a:bodyPr>
          <a:lstStyle/>
          <a:p>
            <a:pPr algn="l" rtl="0">
              <a:buClr>
                <a:schemeClr val="accent1"/>
              </a:buClr>
              <a:buFont typeface="Wingdings" pitchFamily="2" charset="2"/>
              <a:buChar char="q"/>
            </a:pPr>
            <a:r>
              <a:rPr lang="en-US" altLang="en-US" sz="2800" dirty="0" smtClean="0">
                <a:latin typeface="Times New Roman" pitchFamily="18" charset="0"/>
                <a:cs typeface="Times New Roman" pitchFamily="18" charset="0"/>
              </a:rPr>
              <a:t> The normal distribution curve is </a:t>
            </a:r>
            <a:r>
              <a:rPr lang="en-US" altLang="en-US" sz="2800" b="1" dirty="0" smtClean="0">
                <a:solidFill>
                  <a:srgbClr val="00B050"/>
                </a:solidFill>
                <a:latin typeface="Times New Roman" pitchFamily="18" charset="0"/>
                <a:cs typeface="Times New Roman" pitchFamily="18" charset="0"/>
              </a:rPr>
              <a:t>bell-shaped</a:t>
            </a:r>
            <a:r>
              <a:rPr lang="en-US" altLang="en-US" sz="2800" dirty="0" smtClean="0">
                <a:latin typeface="Times New Roman" pitchFamily="18" charset="0"/>
                <a:cs typeface="Times New Roman" pitchFamily="18" charset="0"/>
              </a:rPr>
              <a:t>.</a:t>
            </a:r>
          </a:p>
          <a:p>
            <a:pPr algn="l" rtl="0">
              <a:buClr>
                <a:schemeClr val="accent1"/>
              </a:buClr>
              <a:buFont typeface="Wingdings" pitchFamily="2" charset="2"/>
              <a:buChar char="q"/>
            </a:pPr>
            <a:r>
              <a:rPr lang="en-US" altLang="en-US" sz="2800" dirty="0" smtClean="0">
                <a:latin typeface="Times New Roman" pitchFamily="18" charset="0"/>
                <a:cs typeface="Times New Roman" pitchFamily="18" charset="0"/>
              </a:rPr>
              <a:t> The mean, median, and mode are </a:t>
            </a:r>
            <a:r>
              <a:rPr lang="en-US" altLang="en-US" sz="2800" b="1" dirty="0" smtClean="0">
                <a:solidFill>
                  <a:srgbClr val="00B050"/>
                </a:solidFill>
                <a:latin typeface="Times New Roman" pitchFamily="18" charset="0"/>
                <a:cs typeface="Times New Roman" pitchFamily="18" charset="0"/>
              </a:rPr>
              <a:t>equal</a:t>
            </a:r>
            <a:r>
              <a:rPr lang="en-US" altLang="en-US" sz="2800" dirty="0" smtClean="0">
                <a:solidFill>
                  <a:srgbClr val="00B050"/>
                </a:solidFill>
                <a:latin typeface="Times New Roman" pitchFamily="18" charset="0"/>
                <a:cs typeface="Times New Roman" pitchFamily="18" charset="0"/>
              </a:rPr>
              <a:t> </a:t>
            </a:r>
            <a:r>
              <a:rPr lang="en-US" altLang="en-US" sz="2800" dirty="0" smtClean="0">
                <a:latin typeface="Times New Roman" pitchFamily="18" charset="0"/>
                <a:cs typeface="Times New Roman" pitchFamily="18" charset="0"/>
              </a:rPr>
              <a:t>and located at</a:t>
            </a:r>
          </a:p>
          <a:p>
            <a:pPr algn="l" rtl="0">
              <a:buClr>
                <a:schemeClr val="accent1"/>
              </a:buClr>
            </a:pPr>
            <a:r>
              <a:rPr lang="en-US" altLang="en-US" sz="2800" dirty="0" smtClean="0">
                <a:latin typeface="Times New Roman" pitchFamily="18" charset="0"/>
                <a:cs typeface="Times New Roman" pitchFamily="18" charset="0"/>
              </a:rPr>
              <a:t> the center of the distribution.</a:t>
            </a:r>
          </a:p>
          <a:p>
            <a:pPr algn="l" rtl="0">
              <a:buClr>
                <a:schemeClr val="accent1"/>
              </a:buClr>
              <a:buFont typeface="Wingdings" pitchFamily="2" charset="2"/>
              <a:buChar char="q"/>
            </a:pPr>
            <a:r>
              <a:rPr lang="en-US" altLang="en-US" sz="2800" dirty="0" smtClean="0">
                <a:latin typeface="Times New Roman" pitchFamily="18" charset="0"/>
                <a:cs typeface="Times New Roman" pitchFamily="18" charset="0"/>
              </a:rPr>
              <a:t> The normal distribution curve is </a:t>
            </a:r>
            <a:r>
              <a:rPr lang="en-US" altLang="en-US" sz="2800" b="1" dirty="0" err="1" smtClean="0">
                <a:solidFill>
                  <a:srgbClr val="00B050"/>
                </a:solidFill>
                <a:latin typeface="Times New Roman" pitchFamily="18" charset="0"/>
                <a:cs typeface="Times New Roman" pitchFamily="18" charset="0"/>
              </a:rPr>
              <a:t>unimodal</a:t>
            </a:r>
            <a:r>
              <a:rPr lang="en-US" altLang="en-US" sz="2800" dirty="0" smtClean="0">
                <a:solidFill>
                  <a:srgbClr val="00B050"/>
                </a:solidFill>
                <a:latin typeface="Times New Roman" pitchFamily="18" charset="0"/>
                <a:cs typeface="Times New Roman" pitchFamily="18" charset="0"/>
              </a:rPr>
              <a:t> </a:t>
            </a:r>
            <a:r>
              <a:rPr lang="en-US" altLang="en-US" sz="2800" dirty="0" smtClean="0">
                <a:latin typeface="Times New Roman" pitchFamily="18" charset="0"/>
                <a:cs typeface="Times New Roman" pitchFamily="18" charset="0"/>
              </a:rPr>
              <a:t>(single mode).</a:t>
            </a:r>
            <a:endParaRPr lang="en-US" altLang="en-US" sz="2800" dirty="0" smtClean="0">
              <a:solidFill>
                <a:srgbClr val="FFFFCC"/>
              </a:solidFill>
              <a:latin typeface="Times New Roman" pitchFamily="18" charset="0"/>
              <a:cs typeface="Times New Roman" pitchFamily="18" charset="0"/>
            </a:endParaRPr>
          </a:p>
          <a:p>
            <a:pPr algn="l" rtl="0">
              <a:buClr>
                <a:schemeClr val="accent1"/>
              </a:buClr>
              <a:buFont typeface="Wingdings" pitchFamily="2" charset="2"/>
              <a:buChar char="q"/>
            </a:pPr>
            <a:r>
              <a:rPr lang="en-US" altLang="en-US" sz="2800" dirty="0" smtClean="0">
                <a:latin typeface="Times New Roman" pitchFamily="18" charset="0"/>
                <a:cs typeface="Times New Roman" pitchFamily="18" charset="0"/>
              </a:rPr>
              <a:t> The curve is </a:t>
            </a:r>
            <a:r>
              <a:rPr lang="en-US" altLang="en-US" sz="2800" b="1" dirty="0" smtClean="0">
                <a:solidFill>
                  <a:srgbClr val="00B050"/>
                </a:solidFill>
                <a:latin typeface="Times New Roman" pitchFamily="18" charset="0"/>
                <a:cs typeface="Times New Roman" pitchFamily="18" charset="0"/>
              </a:rPr>
              <a:t>symmetrical</a:t>
            </a:r>
            <a:r>
              <a:rPr lang="en-US" altLang="en-US" sz="2800" dirty="0" smtClean="0">
                <a:latin typeface="Times New Roman" pitchFamily="18" charset="0"/>
                <a:cs typeface="Times New Roman" pitchFamily="18" charset="0"/>
              </a:rPr>
              <a:t> about the mean.</a:t>
            </a:r>
          </a:p>
          <a:p>
            <a:pPr algn="l" rtl="0">
              <a:buClr>
                <a:schemeClr val="accent1"/>
              </a:buClr>
              <a:buFont typeface="Wingdings" pitchFamily="2" charset="2"/>
              <a:buChar char="q"/>
            </a:pPr>
            <a:r>
              <a:rPr lang="en-US" altLang="en-US" sz="2800" dirty="0" smtClean="0">
                <a:latin typeface="Times New Roman" pitchFamily="18" charset="0"/>
                <a:cs typeface="Times New Roman" pitchFamily="18" charset="0"/>
              </a:rPr>
              <a:t> The curve is </a:t>
            </a:r>
            <a:r>
              <a:rPr lang="en-US" altLang="en-US" sz="2800" b="1" dirty="0" smtClean="0">
                <a:solidFill>
                  <a:srgbClr val="00B050"/>
                </a:solidFill>
                <a:latin typeface="Times New Roman" pitchFamily="18" charset="0"/>
                <a:cs typeface="Times New Roman" pitchFamily="18" charset="0"/>
              </a:rPr>
              <a:t>continuous</a:t>
            </a:r>
            <a:r>
              <a:rPr lang="en-US" altLang="en-US" sz="2800" dirty="0" smtClean="0">
                <a:latin typeface="Times New Roman" pitchFamily="18" charset="0"/>
                <a:cs typeface="Times New Roman" pitchFamily="18" charset="0"/>
              </a:rPr>
              <a:t>.</a:t>
            </a:r>
          </a:p>
          <a:p>
            <a:pPr algn="l" rtl="0">
              <a:buClr>
                <a:schemeClr val="accent1"/>
              </a:buClr>
              <a:buFont typeface="Wingdings" pitchFamily="2" charset="2"/>
              <a:buChar char="q"/>
            </a:pPr>
            <a:r>
              <a:rPr lang="en-US" altLang="en-US" sz="2800" dirty="0" smtClean="0">
                <a:latin typeface="Times New Roman" pitchFamily="18" charset="0"/>
                <a:cs typeface="Times New Roman" pitchFamily="18" charset="0"/>
              </a:rPr>
              <a:t> The curve </a:t>
            </a:r>
            <a:r>
              <a:rPr lang="en-US" altLang="en-US" sz="2800" b="1" dirty="0" smtClean="0">
                <a:solidFill>
                  <a:srgbClr val="00B050"/>
                </a:solidFill>
                <a:latin typeface="Times New Roman" pitchFamily="18" charset="0"/>
                <a:cs typeface="Times New Roman" pitchFamily="18" charset="0"/>
              </a:rPr>
              <a:t>never touches the </a:t>
            </a:r>
            <a:r>
              <a:rPr lang="en-US" altLang="en-US" sz="2800" b="1" i="1" dirty="0" smtClean="0">
                <a:solidFill>
                  <a:srgbClr val="00B050"/>
                </a:solidFill>
                <a:latin typeface="Times New Roman" pitchFamily="18" charset="0"/>
                <a:cs typeface="Times New Roman" pitchFamily="18" charset="0"/>
              </a:rPr>
              <a:t>x</a:t>
            </a:r>
            <a:r>
              <a:rPr lang="en-US" altLang="en-US" sz="2800" b="1" dirty="0" smtClean="0">
                <a:solidFill>
                  <a:srgbClr val="00B050"/>
                </a:solidFill>
                <a:latin typeface="Times New Roman" pitchFamily="18" charset="0"/>
                <a:cs typeface="Times New Roman" pitchFamily="18" charset="0"/>
              </a:rPr>
              <a:t>-axis</a:t>
            </a:r>
            <a:r>
              <a:rPr lang="en-US" altLang="en-US" sz="2800" dirty="0" smtClean="0">
                <a:latin typeface="Times New Roman" pitchFamily="18" charset="0"/>
                <a:cs typeface="Times New Roman" pitchFamily="18" charset="0"/>
              </a:rPr>
              <a:t>.</a:t>
            </a:r>
          </a:p>
          <a:p>
            <a:pPr algn="l" rtl="0">
              <a:buClr>
                <a:schemeClr val="accent1"/>
              </a:buClr>
              <a:buFont typeface="Wingdings" pitchFamily="2" charset="2"/>
              <a:buChar char="q"/>
            </a:pPr>
            <a:r>
              <a:rPr lang="en-US" altLang="en-US" sz="2800" dirty="0" smtClean="0">
                <a:latin typeface="Times New Roman" pitchFamily="18" charset="0"/>
                <a:cs typeface="Times New Roman" pitchFamily="18" charset="0"/>
              </a:rPr>
              <a:t> The total area under the normal distribution curve is</a:t>
            </a:r>
          </a:p>
          <a:p>
            <a:pPr algn="l" rtl="0">
              <a:buClr>
                <a:schemeClr val="accent1"/>
              </a:buClr>
            </a:pPr>
            <a:r>
              <a:rPr lang="en-US" altLang="en-US" sz="2800" dirty="0" smtClean="0">
                <a:latin typeface="Times New Roman" pitchFamily="18" charset="0"/>
                <a:cs typeface="Times New Roman" pitchFamily="18" charset="0"/>
              </a:rPr>
              <a:t> </a:t>
            </a:r>
            <a:r>
              <a:rPr lang="en-US" altLang="en-US" sz="2800" b="1" dirty="0" smtClean="0">
                <a:solidFill>
                  <a:srgbClr val="00B050"/>
                </a:solidFill>
                <a:latin typeface="Times New Roman" pitchFamily="18" charset="0"/>
                <a:cs typeface="Times New Roman" pitchFamily="18" charset="0"/>
              </a:rPr>
              <a:t>equal to 1 or 100%.</a:t>
            </a:r>
          </a:p>
          <a:p>
            <a:pPr algn="l" rtl="0">
              <a:buClr>
                <a:schemeClr val="accent1"/>
              </a:buClr>
            </a:pPr>
            <a:r>
              <a:rPr lang="en-US" altLang="en-US" sz="2800" dirty="0" smtClean="0">
                <a:solidFill>
                  <a:srgbClr val="FFFFCC"/>
                </a:solidFill>
                <a:latin typeface="Times New Roman" pitchFamily="18" charset="0"/>
                <a:cs typeface="Times New Roman" pitchFamily="18" charset="0"/>
              </a:rPr>
              <a:t> </a:t>
            </a:r>
          </a:p>
          <a:p>
            <a:pPr algn="l" rtl="0">
              <a:buClr>
                <a:schemeClr val="accent1"/>
              </a:buClr>
            </a:pPr>
            <a:r>
              <a:rPr lang="en-US" altLang="en-US" sz="2800" dirty="0" smtClean="0">
                <a:solidFill>
                  <a:srgbClr val="FFFFCC"/>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551795"/>
            <a:ext cx="9067800" cy="4401205"/>
          </a:xfrm>
          <a:prstGeom prst="rect">
            <a:avLst/>
          </a:prstGeom>
        </p:spPr>
        <p:txBody>
          <a:bodyPr wrap="square">
            <a:spAutoFit/>
          </a:bodyPr>
          <a:lstStyle/>
          <a:p>
            <a:pPr algn="l" rtl="0">
              <a:buClr>
                <a:schemeClr val="accent1"/>
              </a:buClr>
              <a:buFont typeface="Wingdings" pitchFamily="2" charset="2"/>
              <a:buChar char="q"/>
            </a:pPr>
            <a:r>
              <a:rPr lang="en-US" altLang="en-US" sz="2800" dirty="0" smtClean="0">
                <a:latin typeface="Times New Roman" pitchFamily="18" charset="0"/>
                <a:cs typeface="Times New Roman" pitchFamily="18" charset="0"/>
              </a:rPr>
              <a:t> The area under the normal curve that lies within </a:t>
            </a:r>
          </a:p>
          <a:p>
            <a:pPr algn="l" rtl="0">
              <a:buClr>
                <a:schemeClr val="accent1"/>
              </a:buClr>
            </a:pPr>
            <a:endParaRPr lang="en-US" altLang="en-US" sz="2800" dirty="0" smtClean="0">
              <a:latin typeface="Times New Roman" pitchFamily="18" charset="0"/>
              <a:cs typeface="Times New Roman" pitchFamily="18" charset="0"/>
            </a:endParaRPr>
          </a:p>
          <a:p>
            <a:pPr lvl="1" algn="l" rtl="0">
              <a:buClr>
                <a:srgbClr val="00B050"/>
              </a:buClr>
              <a:buSzPct val="82000"/>
              <a:buFont typeface="Wingdings" pitchFamily="2" charset="2"/>
              <a:buChar char="Ø"/>
            </a:pPr>
            <a:r>
              <a:rPr lang="en-US" altLang="en-US" sz="2800" dirty="0" smtClean="0">
                <a:latin typeface="Times New Roman" pitchFamily="18" charset="0"/>
                <a:cs typeface="Times New Roman" pitchFamily="18" charset="0"/>
              </a:rPr>
              <a:t> </a:t>
            </a:r>
            <a:r>
              <a:rPr lang="en-US" altLang="en-US" sz="2800" dirty="0" smtClean="0">
                <a:solidFill>
                  <a:schemeClr val="accent2"/>
                </a:solidFill>
                <a:latin typeface="Times New Roman" pitchFamily="18" charset="0"/>
                <a:cs typeface="Times New Roman" pitchFamily="18" charset="0"/>
              </a:rPr>
              <a:t>one</a:t>
            </a:r>
            <a:r>
              <a:rPr lang="en-US" altLang="en-US" sz="2800" dirty="0" smtClean="0">
                <a:latin typeface="Times New Roman" pitchFamily="18" charset="0"/>
                <a:cs typeface="Times New Roman" pitchFamily="18" charset="0"/>
              </a:rPr>
              <a:t> standard deviation of the mean is approximately </a:t>
            </a:r>
            <a:r>
              <a:rPr lang="en-US" altLang="en-US" sz="2800" dirty="0" smtClean="0">
                <a:solidFill>
                  <a:schemeClr val="accent2"/>
                </a:solidFill>
                <a:latin typeface="Times New Roman" pitchFamily="18" charset="0"/>
                <a:cs typeface="Times New Roman" pitchFamily="18" charset="0"/>
              </a:rPr>
              <a:t>0.68 (68%). </a:t>
            </a:r>
          </a:p>
          <a:p>
            <a:pPr lvl="1" algn="l" rtl="0">
              <a:buClr>
                <a:srgbClr val="00B050"/>
              </a:buClr>
              <a:buSzPct val="82000"/>
            </a:pPr>
            <a:endParaRPr lang="en-US" altLang="en-US" sz="2800" dirty="0" smtClean="0">
              <a:solidFill>
                <a:schemeClr val="accent2"/>
              </a:solidFill>
              <a:latin typeface="Times New Roman" pitchFamily="18" charset="0"/>
              <a:cs typeface="Times New Roman" pitchFamily="18" charset="0"/>
            </a:endParaRPr>
          </a:p>
          <a:p>
            <a:pPr lvl="1" algn="l" rtl="0">
              <a:buClr>
                <a:srgbClr val="00B050"/>
              </a:buClr>
              <a:buSzPct val="81000"/>
              <a:buFont typeface="Wingdings" pitchFamily="2" charset="2"/>
              <a:buChar char="Ø"/>
            </a:pPr>
            <a:r>
              <a:rPr lang="en-US" altLang="en-US" sz="2800" dirty="0" smtClean="0">
                <a:solidFill>
                  <a:schemeClr val="accent2"/>
                </a:solidFill>
                <a:latin typeface="Times New Roman" pitchFamily="18" charset="0"/>
                <a:cs typeface="Times New Roman" pitchFamily="18" charset="0"/>
              </a:rPr>
              <a:t>two</a:t>
            </a:r>
            <a:r>
              <a:rPr lang="en-US" altLang="en-US" sz="2800" dirty="0" smtClean="0">
                <a:latin typeface="Times New Roman" pitchFamily="18" charset="0"/>
                <a:cs typeface="Times New Roman" pitchFamily="18" charset="0"/>
              </a:rPr>
              <a:t> standard deviations of the mean is approximately </a:t>
            </a:r>
            <a:r>
              <a:rPr lang="en-US" altLang="en-US" sz="2800" dirty="0" smtClean="0">
                <a:solidFill>
                  <a:schemeClr val="accent2"/>
                </a:solidFill>
                <a:latin typeface="Times New Roman" pitchFamily="18" charset="0"/>
                <a:cs typeface="Times New Roman" pitchFamily="18" charset="0"/>
              </a:rPr>
              <a:t>0.95 (95%).</a:t>
            </a:r>
          </a:p>
          <a:p>
            <a:pPr lvl="1" algn="l" rtl="0">
              <a:buClr>
                <a:srgbClr val="00B050"/>
              </a:buClr>
              <a:buSzPct val="81000"/>
            </a:pPr>
            <a:endParaRPr lang="en-US" altLang="en-US" sz="2800" dirty="0" smtClean="0">
              <a:solidFill>
                <a:schemeClr val="accent2"/>
              </a:solidFill>
              <a:latin typeface="Times New Roman" pitchFamily="18" charset="0"/>
              <a:cs typeface="Times New Roman" pitchFamily="18" charset="0"/>
            </a:endParaRPr>
          </a:p>
          <a:p>
            <a:pPr lvl="1" algn="l" rtl="0">
              <a:buClr>
                <a:srgbClr val="00B050"/>
              </a:buClr>
              <a:buSzPct val="81000"/>
              <a:buFont typeface="Wingdings" pitchFamily="2" charset="2"/>
              <a:buChar char="Ø"/>
            </a:pPr>
            <a:r>
              <a:rPr lang="en-US" altLang="en-US" sz="2800" dirty="0" smtClean="0">
                <a:solidFill>
                  <a:schemeClr val="accent2"/>
                </a:solidFill>
                <a:latin typeface="Times New Roman" pitchFamily="18" charset="0"/>
                <a:cs typeface="Times New Roman" pitchFamily="18" charset="0"/>
              </a:rPr>
              <a:t>three</a:t>
            </a:r>
            <a:r>
              <a:rPr lang="en-US" altLang="en-US" sz="2800" dirty="0" smtClean="0">
                <a:latin typeface="Times New Roman" pitchFamily="18" charset="0"/>
                <a:cs typeface="Times New Roman" pitchFamily="18" charset="0"/>
              </a:rPr>
              <a:t> standard deviations of the mean is approximately </a:t>
            </a:r>
            <a:r>
              <a:rPr lang="en-US" altLang="en-US" sz="2800" dirty="0" smtClean="0">
                <a:solidFill>
                  <a:schemeClr val="accent2"/>
                </a:solidFill>
                <a:latin typeface="Times New Roman" pitchFamily="18" charset="0"/>
                <a:cs typeface="Times New Roman" pitchFamily="18" charset="0"/>
              </a:rPr>
              <a:t>0.997 (99.7%).</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a:xfrm>
            <a:off x="1219200" y="381000"/>
            <a:ext cx="6019800" cy="609600"/>
          </a:xfrm>
        </p:spPr>
        <p:txBody>
          <a:bodyPr>
            <a:normAutofit/>
          </a:bodyPr>
          <a:lstStyle/>
          <a:p>
            <a:pPr algn="ctr" rtl="0">
              <a:defRPr/>
            </a:pPr>
            <a:r>
              <a:rPr lang="en-US" altLang="en-US" sz="2400" dirty="0" smtClean="0">
                <a:solidFill>
                  <a:srgbClr val="FF0000"/>
                </a:solidFill>
                <a:effectLst/>
                <a:latin typeface="Times New Roman" pitchFamily="18" charset="0"/>
                <a:cs typeface="Times New Roman" pitchFamily="18" charset="0"/>
              </a:rPr>
              <a:t>  (Areas Under the Normal Curve)</a:t>
            </a:r>
          </a:p>
        </p:txBody>
      </p:sp>
      <p:pic>
        <p:nvPicPr>
          <p:cNvPr id="6" name="Picture 8"/>
          <p:cNvPicPr>
            <a:picLocks noChangeArrowheads="1"/>
          </p:cNvPicPr>
          <p:nvPr/>
        </p:nvPicPr>
        <p:blipFill>
          <a:blip r:embed="rId2"/>
          <a:srcRect/>
          <a:stretch>
            <a:fillRect/>
          </a:stretch>
        </p:blipFill>
        <p:spPr bwMode="auto">
          <a:xfrm>
            <a:off x="762000" y="1155700"/>
            <a:ext cx="7835900" cy="4711700"/>
          </a:xfrm>
          <a:prstGeom prst="rect">
            <a:avLst/>
          </a:prstGeom>
          <a:noFill/>
          <a:ln w="12700">
            <a:noFill/>
            <a:miter lim="800000"/>
            <a:headEnd/>
            <a:tailEnd/>
          </a:ln>
        </p:spPr>
      </p:pic>
      <p:sp>
        <p:nvSpPr>
          <p:cNvPr id="7" name="Line 9"/>
          <p:cNvSpPr>
            <a:spLocks noChangeShapeType="1"/>
          </p:cNvSpPr>
          <p:nvPr/>
        </p:nvSpPr>
        <p:spPr bwMode="auto">
          <a:xfrm flipV="1">
            <a:off x="4622800" y="1844675"/>
            <a:ext cx="0" cy="3068638"/>
          </a:xfrm>
          <a:prstGeom prst="line">
            <a:avLst/>
          </a:prstGeom>
          <a:noFill/>
          <a:ln w="25400">
            <a:solidFill>
              <a:srgbClr val="00B050"/>
            </a:solidFill>
            <a:round/>
            <a:headEnd/>
            <a:tailEnd/>
          </a:ln>
        </p:spPr>
        <p:txBody>
          <a:bodyPr wrap="none" anchor="ctr"/>
          <a:lstStyle/>
          <a:p>
            <a:endParaRPr lang="en-US"/>
          </a:p>
        </p:txBody>
      </p:sp>
      <p:sp>
        <p:nvSpPr>
          <p:cNvPr id="8" name="Line 10"/>
          <p:cNvSpPr>
            <a:spLocks noChangeShapeType="1"/>
          </p:cNvSpPr>
          <p:nvPr/>
        </p:nvSpPr>
        <p:spPr bwMode="auto">
          <a:xfrm flipV="1">
            <a:off x="5257800" y="2682875"/>
            <a:ext cx="0" cy="2154238"/>
          </a:xfrm>
          <a:prstGeom prst="line">
            <a:avLst/>
          </a:prstGeom>
          <a:noFill/>
          <a:ln w="25400">
            <a:solidFill>
              <a:srgbClr val="0000FF"/>
            </a:solidFill>
            <a:round/>
            <a:headEnd/>
            <a:tailEnd/>
          </a:ln>
        </p:spPr>
        <p:txBody>
          <a:bodyPr wrap="none" anchor="ctr"/>
          <a:lstStyle/>
          <a:p>
            <a:endParaRPr lang="en-US"/>
          </a:p>
        </p:txBody>
      </p:sp>
      <p:sp>
        <p:nvSpPr>
          <p:cNvPr id="9" name="Line 11"/>
          <p:cNvSpPr>
            <a:spLocks noChangeShapeType="1"/>
          </p:cNvSpPr>
          <p:nvPr/>
        </p:nvSpPr>
        <p:spPr bwMode="auto">
          <a:xfrm flipV="1">
            <a:off x="5918200" y="3962400"/>
            <a:ext cx="0" cy="782638"/>
          </a:xfrm>
          <a:prstGeom prst="line">
            <a:avLst/>
          </a:prstGeom>
          <a:noFill/>
          <a:ln w="25400">
            <a:solidFill>
              <a:schemeClr val="accent2"/>
            </a:solidFill>
            <a:round/>
            <a:headEnd/>
            <a:tailEnd/>
          </a:ln>
        </p:spPr>
        <p:txBody>
          <a:bodyPr wrap="none" anchor="ctr"/>
          <a:lstStyle/>
          <a:p>
            <a:endParaRPr lang="en-US"/>
          </a:p>
        </p:txBody>
      </p:sp>
      <p:sp>
        <p:nvSpPr>
          <p:cNvPr id="10" name="Line 12"/>
          <p:cNvSpPr>
            <a:spLocks noChangeShapeType="1"/>
          </p:cNvSpPr>
          <p:nvPr/>
        </p:nvSpPr>
        <p:spPr bwMode="auto">
          <a:xfrm flipV="1">
            <a:off x="4013200" y="2759075"/>
            <a:ext cx="0" cy="2154238"/>
          </a:xfrm>
          <a:prstGeom prst="line">
            <a:avLst/>
          </a:prstGeom>
          <a:noFill/>
          <a:ln w="25400">
            <a:solidFill>
              <a:srgbClr val="0000FF"/>
            </a:solidFill>
            <a:round/>
            <a:headEnd/>
            <a:tailEnd/>
          </a:ln>
        </p:spPr>
        <p:txBody>
          <a:bodyPr wrap="none" anchor="ctr"/>
          <a:lstStyle/>
          <a:p>
            <a:endParaRPr lang="en-US"/>
          </a:p>
        </p:txBody>
      </p:sp>
      <p:sp>
        <p:nvSpPr>
          <p:cNvPr id="11" name="Line 13"/>
          <p:cNvSpPr>
            <a:spLocks noChangeShapeType="1"/>
          </p:cNvSpPr>
          <p:nvPr/>
        </p:nvSpPr>
        <p:spPr bwMode="auto">
          <a:xfrm flipV="1">
            <a:off x="3403600" y="4038600"/>
            <a:ext cx="0" cy="782638"/>
          </a:xfrm>
          <a:prstGeom prst="line">
            <a:avLst/>
          </a:prstGeom>
          <a:noFill/>
          <a:ln w="25400">
            <a:solidFill>
              <a:schemeClr val="accent2"/>
            </a:solidFill>
            <a:round/>
            <a:headEnd/>
            <a:tailEnd/>
          </a:ln>
        </p:spPr>
        <p:txBody>
          <a:bodyPr wrap="none" anchor="ctr"/>
          <a:lstStyle/>
          <a:p>
            <a:endParaRPr lang="en-US"/>
          </a:p>
        </p:txBody>
      </p:sp>
      <p:sp>
        <p:nvSpPr>
          <p:cNvPr id="12" name="Line 14"/>
          <p:cNvSpPr>
            <a:spLocks noChangeShapeType="1"/>
          </p:cNvSpPr>
          <p:nvPr/>
        </p:nvSpPr>
        <p:spPr bwMode="auto">
          <a:xfrm flipV="1">
            <a:off x="6629400" y="4398962"/>
            <a:ext cx="0" cy="401638"/>
          </a:xfrm>
          <a:prstGeom prst="line">
            <a:avLst/>
          </a:prstGeom>
          <a:noFill/>
          <a:ln w="25400">
            <a:solidFill>
              <a:srgbClr val="003366"/>
            </a:solidFill>
            <a:round/>
            <a:headEnd/>
            <a:tailEnd/>
          </a:ln>
        </p:spPr>
        <p:txBody>
          <a:bodyPr wrap="none" anchor="ctr"/>
          <a:lstStyle/>
          <a:p>
            <a:endParaRPr lang="en-US"/>
          </a:p>
        </p:txBody>
      </p:sp>
      <p:sp>
        <p:nvSpPr>
          <p:cNvPr id="13" name="Line 15"/>
          <p:cNvSpPr>
            <a:spLocks noChangeShapeType="1"/>
          </p:cNvSpPr>
          <p:nvPr/>
        </p:nvSpPr>
        <p:spPr bwMode="auto">
          <a:xfrm flipV="1">
            <a:off x="2743200" y="4419600"/>
            <a:ext cx="0" cy="401638"/>
          </a:xfrm>
          <a:prstGeom prst="line">
            <a:avLst/>
          </a:prstGeom>
          <a:noFill/>
          <a:ln w="25400">
            <a:solidFill>
              <a:srgbClr val="003366"/>
            </a:solidFill>
            <a:round/>
            <a:headEnd/>
            <a:tailEnd/>
          </a:ln>
        </p:spPr>
        <p:txBody>
          <a:bodyPr wrap="none" anchor="ctr"/>
          <a:lstStyle/>
          <a:p>
            <a:endParaRPr lang="en-US"/>
          </a:p>
        </p:txBody>
      </p:sp>
      <p:sp>
        <p:nvSpPr>
          <p:cNvPr id="14" name="Rectangle 16"/>
          <p:cNvSpPr>
            <a:spLocks noChangeArrowheads="1"/>
          </p:cNvSpPr>
          <p:nvPr/>
        </p:nvSpPr>
        <p:spPr bwMode="auto">
          <a:xfrm>
            <a:off x="1828800" y="4953000"/>
            <a:ext cx="5181600" cy="393700"/>
          </a:xfrm>
          <a:prstGeom prst="rect">
            <a:avLst/>
          </a:prstGeom>
          <a:noFill/>
          <a:ln w="12700">
            <a:noFill/>
            <a:miter lim="800000"/>
            <a:headEnd/>
            <a:tailEnd/>
          </a:ln>
        </p:spPr>
        <p:txBody>
          <a:bodyPr wrap="square" lIns="90488" tIns="44450" rIns="90488" bIns="44450">
            <a:spAutoFit/>
          </a:bodyPr>
          <a:lstStyle/>
          <a:p>
            <a:r>
              <a:rPr lang="en-US" altLang="en-US" sz="2000" dirty="0">
                <a:solidFill>
                  <a:srgbClr val="FF3300"/>
                </a:solidFill>
                <a:latin typeface="Symbol" pitchFamily="18" charset="2"/>
              </a:rPr>
              <a:t></a:t>
            </a:r>
            <a:r>
              <a:rPr lang="en-US" altLang="en-US" sz="2000" b="1" i="1" dirty="0">
                <a:solidFill>
                  <a:srgbClr val="003366"/>
                </a:solidFill>
                <a:latin typeface="Symbol" pitchFamily="18" charset="2"/>
              </a:rPr>
              <a:t></a:t>
            </a:r>
            <a:r>
              <a:rPr lang="en-US" altLang="en-US" sz="1400" b="1" i="1" dirty="0">
                <a:solidFill>
                  <a:srgbClr val="003366"/>
                </a:solidFill>
                <a:latin typeface="Symbol" pitchFamily="18" charset="2"/>
              </a:rPr>
              <a:t> </a:t>
            </a:r>
            <a:r>
              <a:rPr lang="en-US" altLang="en-US" sz="2000" b="1" dirty="0">
                <a:solidFill>
                  <a:srgbClr val="003366"/>
                </a:solidFill>
                <a:latin typeface="Symbol" pitchFamily="18" charset="2"/>
              </a:rPr>
              <a:t></a:t>
            </a:r>
            <a:r>
              <a:rPr lang="en-US" altLang="en-US" sz="2000" b="1" i="1" dirty="0">
                <a:solidFill>
                  <a:srgbClr val="003366"/>
                </a:solidFill>
                <a:latin typeface="Symbol" pitchFamily="18" charset="2"/>
              </a:rPr>
              <a:t></a:t>
            </a:r>
            <a:r>
              <a:rPr lang="en-US" altLang="en-US" sz="2000" b="1" dirty="0">
                <a:solidFill>
                  <a:srgbClr val="FF3300"/>
                </a:solidFill>
                <a:latin typeface="Symbol" pitchFamily="18" charset="2"/>
              </a:rPr>
              <a:t></a:t>
            </a:r>
            <a:r>
              <a:rPr lang="en-US" altLang="en-US" sz="400" b="1" dirty="0">
                <a:solidFill>
                  <a:srgbClr val="FF3300"/>
                </a:solidFill>
                <a:latin typeface="Symbol" pitchFamily="18" charset="2"/>
              </a:rPr>
              <a:t>                  </a:t>
            </a:r>
            <a:r>
              <a:rPr lang="en-US" altLang="en-US" sz="2000" b="1" i="1" dirty="0">
                <a:solidFill>
                  <a:schemeClr val="accent2"/>
                </a:solidFill>
                <a:latin typeface="Symbol" pitchFamily="18" charset="2"/>
              </a:rPr>
              <a:t></a:t>
            </a:r>
            <a:r>
              <a:rPr lang="en-US" altLang="en-US" sz="1400" b="1" i="1" dirty="0">
                <a:solidFill>
                  <a:schemeClr val="accent2"/>
                </a:solidFill>
                <a:latin typeface="Symbol" pitchFamily="18" charset="2"/>
              </a:rPr>
              <a:t> </a:t>
            </a:r>
            <a:r>
              <a:rPr lang="en-US" altLang="en-US" sz="2000" b="1" dirty="0">
                <a:solidFill>
                  <a:schemeClr val="accent2"/>
                </a:solidFill>
                <a:latin typeface="Symbol" pitchFamily="18" charset="2"/>
              </a:rPr>
              <a:t></a:t>
            </a:r>
            <a:r>
              <a:rPr lang="en-US" altLang="en-US" sz="2000" b="1" i="1" dirty="0">
                <a:solidFill>
                  <a:schemeClr val="accent2"/>
                </a:solidFill>
                <a:latin typeface="Symbol" pitchFamily="18" charset="2"/>
              </a:rPr>
              <a:t></a:t>
            </a:r>
            <a:r>
              <a:rPr lang="en-US" altLang="en-US" sz="2000" b="1" dirty="0">
                <a:solidFill>
                  <a:srgbClr val="FF3300"/>
                </a:solidFill>
                <a:latin typeface="Symbol" pitchFamily="18" charset="2"/>
              </a:rPr>
              <a:t></a:t>
            </a:r>
            <a:r>
              <a:rPr lang="en-US" altLang="en-US" sz="2000" b="1" i="1" dirty="0">
                <a:solidFill>
                  <a:srgbClr val="0000FF"/>
                </a:solidFill>
                <a:latin typeface="Symbol" pitchFamily="18" charset="2"/>
              </a:rPr>
              <a:t></a:t>
            </a:r>
            <a:r>
              <a:rPr lang="en-US" altLang="en-US" sz="1400" b="1" i="1" dirty="0">
                <a:solidFill>
                  <a:srgbClr val="0000FF"/>
                </a:solidFill>
                <a:latin typeface="Symbol" pitchFamily="18" charset="2"/>
              </a:rPr>
              <a:t> </a:t>
            </a:r>
            <a:r>
              <a:rPr lang="en-US" altLang="en-US" sz="2000" b="1" dirty="0">
                <a:solidFill>
                  <a:srgbClr val="0000FF"/>
                </a:solidFill>
                <a:latin typeface="Symbol" pitchFamily="18" charset="2"/>
              </a:rPr>
              <a:t></a:t>
            </a:r>
            <a:r>
              <a:rPr lang="en-US" altLang="en-US" sz="2000" b="1" i="1" dirty="0">
                <a:solidFill>
                  <a:srgbClr val="0000FF"/>
                </a:solidFill>
                <a:latin typeface="Symbol" pitchFamily="18" charset="2"/>
              </a:rPr>
              <a:t></a:t>
            </a:r>
            <a:r>
              <a:rPr lang="en-US" altLang="en-US" sz="2000" b="1" dirty="0">
                <a:solidFill>
                  <a:srgbClr val="FF3300"/>
                </a:solidFill>
                <a:latin typeface="Symbol" pitchFamily="18" charset="2"/>
              </a:rPr>
              <a:t></a:t>
            </a:r>
            <a:r>
              <a:rPr lang="en-US" altLang="en-US" sz="2000" b="1" i="1" dirty="0">
                <a:solidFill>
                  <a:schemeClr val="accent1"/>
                </a:solidFill>
                <a:latin typeface="Symbol" pitchFamily="18" charset="2"/>
              </a:rPr>
              <a:t></a:t>
            </a:r>
            <a:r>
              <a:rPr lang="en-US" altLang="en-US" sz="800" b="1" dirty="0">
                <a:solidFill>
                  <a:schemeClr val="accent1"/>
                </a:solidFill>
                <a:latin typeface="Symbol" pitchFamily="18" charset="2"/>
              </a:rPr>
              <a:t></a:t>
            </a:r>
            <a:r>
              <a:rPr lang="en-US" altLang="en-US" sz="800" b="1" dirty="0">
                <a:solidFill>
                  <a:srgbClr val="FF3300"/>
                </a:solidFill>
                <a:latin typeface="Symbol" pitchFamily="18" charset="2"/>
              </a:rPr>
              <a:t></a:t>
            </a:r>
            <a:r>
              <a:rPr lang="en-US" altLang="en-US" sz="2000" b="1" i="1" dirty="0">
                <a:solidFill>
                  <a:srgbClr val="0000FF"/>
                </a:solidFill>
                <a:latin typeface="Symbol" pitchFamily="18" charset="2"/>
              </a:rPr>
              <a:t></a:t>
            </a:r>
            <a:r>
              <a:rPr lang="en-US" altLang="en-US" sz="1400" b="1" i="1" dirty="0">
                <a:solidFill>
                  <a:srgbClr val="0000FF"/>
                </a:solidFill>
                <a:latin typeface="Symbol" pitchFamily="18" charset="2"/>
              </a:rPr>
              <a:t> </a:t>
            </a:r>
            <a:r>
              <a:rPr lang="en-US" altLang="en-US" sz="2000" b="1" dirty="0">
                <a:solidFill>
                  <a:srgbClr val="0000FF"/>
                </a:solidFill>
                <a:latin typeface="Symbol" pitchFamily="18" charset="2"/>
              </a:rPr>
              <a:t></a:t>
            </a:r>
            <a:r>
              <a:rPr lang="en-US" altLang="en-US" sz="2000" b="1" i="1" dirty="0">
                <a:solidFill>
                  <a:srgbClr val="0000FF"/>
                </a:solidFill>
                <a:latin typeface="Symbol" pitchFamily="18" charset="2"/>
              </a:rPr>
              <a:t></a:t>
            </a:r>
            <a:r>
              <a:rPr lang="en-US" altLang="en-US" sz="800" b="1" dirty="0">
                <a:solidFill>
                  <a:srgbClr val="FF3300"/>
                </a:solidFill>
                <a:latin typeface="Symbol" pitchFamily="18" charset="2"/>
              </a:rPr>
              <a:t></a:t>
            </a:r>
            <a:r>
              <a:rPr lang="en-US" altLang="en-US" sz="2000" b="1" i="1" dirty="0">
                <a:solidFill>
                  <a:schemeClr val="accent2"/>
                </a:solidFill>
                <a:latin typeface="Symbol" pitchFamily="18" charset="2"/>
              </a:rPr>
              <a:t></a:t>
            </a:r>
            <a:r>
              <a:rPr lang="en-US" altLang="en-US" sz="1400" b="1" i="1" dirty="0">
                <a:solidFill>
                  <a:schemeClr val="accent2"/>
                </a:solidFill>
                <a:latin typeface="Symbol" pitchFamily="18" charset="2"/>
              </a:rPr>
              <a:t> </a:t>
            </a:r>
            <a:r>
              <a:rPr lang="en-US" altLang="en-US" sz="2000" b="1" dirty="0">
                <a:solidFill>
                  <a:schemeClr val="accent2"/>
                </a:solidFill>
                <a:latin typeface="Symbol" pitchFamily="18" charset="2"/>
              </a:rPr>
              <a:t></a:t>
            </a:r>
            <a:r>
              <a:rPr lang="en-US" altLang="en-US" sz="2000" b="1" i="1" dirty="0">
                <a:solidFill>
                  <a:schemeClr val="accent2"/>
                </a:solidFill>
                <a:latin typeface="Symbol" pitchFamily="18" charset="2"/>
              </a:rPr>
              <a:t></a:t>
            </a:r>
            <a:r>
              <a:rPr lang="en-US" altLang="en-US" sz="2000" b="1" dirty="0">
                <a:solidFill>
                  <a:srgbClr val="FF3300"/>
                </a:solidFill>
                <a:latin typeface="Symbol" pitchFamily="18" charset="2"/>
              </a:rPr>
              <a:t></a:t>
            </a:r>
            <a:r>
              <a:rPr lang="en-US" altLang="en-US" sz="2000" b="1" i="1" dirty="0">
                <a:solidFill>
                  <a:srgbClr val="003366"/>
                </a:solidFill>
                <a:latin typeface="Symbol" pitchFamily="18" charset="2"/>
              </a:rPr>
              <a:t></a:t>
            </a:r>
            <a:r>
              <a:rPr lang="en-US" altLang="en-US" sz="1400" b="1" i="1" dirty="0">
                <a:solidFill>
                  <a:srgbClr val="003366"/>
                </a:solidFill>
                <a:latin typeface="Symbol" pitchFamily="18" charset="2"/>
              </a:rPr>
              <a:t> </a:t>
            </a:r>
            <a:r>
              <a:rPr lang="en-US" altLang="en-US" sz="2000" b="1" dirty="0">
                <a:solidFill>
                  <a:srgbClr val="003366"/>
                </a:solidFill>
                <a:latin typeface="Symbol" pitchFamily="18" charset="2"/>
              </a:rPr>
              <a:t></a:t>
            </a:r>
            <a:r>
              <a:rPr lang="en-US" altLang="en-US" sz="2000" b="1" i="1" dirty="0">
                <a:solidFill>
                  <a:srgbClr val="003366"/>
                </a:solidFill>
                <a:latin typeface="Symbol" pitchFamily="18" charset="2"/>
              </a:rPr>
              <a:t></a:t>
            </a:r>
          </a:p>
        </p:txBody>
      </p:sp>
      <p:sp>
        <p:nvSpPr>
          <p:cNvPr id="15" name="Line 17"/>
          <p:cNvSpPr>
            <a:spLocks noChangeShapeType="1"/>
          </p:cNvSpPr>
          <p:nvPr/>
        </p:nvSpPr>
        <p:spPr bwMode="auto">
          <a:xfrm>
            <a:off x="3992563" y="3949700"/>
            <a:ext cx="1265237" cy="0"/>
          </a:xfrm>
          <a:prstGeom prst="line">
            <a:avLst/>
          </a:prstGeom>
          <a:noFill/>
          <a:ln w="25400">
            <a:solidFill>
              <a:srgbClr val="0000FF"/>
            </a:solidFill>
            <a:round/>
            <a:headEnd type="triangle" w="med" len="med"/>
            <a:tailEnd type="triangle" w="med" len="med"/>
          </a:ln>
        </p:spPr>
        <p:txBody>
          <a:bodyPr wrap="none" anchor="ctr"/>
          <a:lstStyle/>
          <a:p>
            <a:endParaRPr lang="en-US"/>
          </a:p>
        </p:txBody>
      </p:sp>
      <p:sp>
        <p:nvSpPr>
          <p:cNvPr id="16" name="Line 19"/>
          <p:cNvSpPr>
            <a:spLocks noChangeShapeType="1"/>
          </p:cNvSpPr>
          <p:nvPr/>
        </p:nvSpPr>
        <p:spPr bwMode="auto">
          <a:xfrm>
            <a:off x="3382963" y="4391025"/>
            <a:ext cx="2560637" cy="0"/>
          </a:xfrm>
          <a:prstGeom prst="line">
            <a:avLst/>
          </a:prstGeom>
          <a:noFill/>
          <a:ln w="25400">
            <a:solidFill>
              <a:schemeClr val="accent2"/>
            </a:solidFill>
            <a:round/>
            <a:headEnd type="triangle" w="med" len="med"/>
            <a:tailEnd type="triangle" w="med" len="med"/>
          </a:ln>
        </p:spPr>
        <p:txBody>
          <a:bodyPr wrap="none" anchor="ctr"/>
          <a:lstStyle/>
          <a:p>
            <a:endParaRPr lang="en-US"/>
          </a:p>
        </p:txBody>
      </p:sp>
      <p:sp>
        <p:nvSpPr>
          <p:cNvPr id="17" name="Rectangle 20"/>
          <p:cNvSpPr>
            <a:spLocks noChangeArrowheads="1"/>
          </p:cNvSpPr>
          <p:nvPr/>
        </p:nvSpPr>
        <p:spPr bwMode="auto">
          <a:xfrm>
            <a:off x="3986213" y="4038600"/>
            <a:ext cx="739775" cy="454025"/>
          </a:xfrm>
          <a:prstGeom prst="rect">
            <a:avLst/>
          </a:prstGeom>
          <a:noFill/>
          <a:ln w="12700">
            <a:noFill/>
            <a:miter lim="800000"/>
            <a:headEnd/>
            <a:tailEnd/>
          </a:ln>
        </p:spPr>
        <p:txBody>
          <a:bodyPr wrap="none" lIns="90488" tIns="44450" rIns="90488" bIns="44450">
            <a:spAutoFit/>
          </a:bodyPr>
          <a:lstStyle/>
          <a:p>
            <a:r>
              <a:rPr lang="en-US" altLang="en-US" dirty="0">
                <a:solidFill>
                  <a:schemeClr val="accent2"/>
                </a:solidFill>
                <a:latin typeface="Symbol" pitchFamily="18" charset="2"/>
              </a:rPr>
              <a:t></a:t>
            </a:r>
          </a:p>
        </p:txBody>
      </p:sp>
      <p:sp>
        <p:nvSpPr>
          <p:cNvPr id="18" name="Line 21"/>
          <p:cNvSpPr>
            <a:spLocks noChangeShapeType="1"/>
          </p:cNvSpPr>
          <p:nvPr/>
        </p:nvSpPr>
        <p:spPr bwMode="auto">
          <a:xfrm>
            <a:off x="2697163" y="4543425"/>
            <a:ext cx="3932237" cy="0"/>
          </a:xfrm>
          <a:prstGeom prst="line">
            <a:avLst/>
          </a:prstGeom>
          <a:noFill/>
          <a:ln w="25400">
            <a:solidFill>
              <a:srgbClr val="003366"/>
            </a:solidFill>
            <a:round/>
            <a:headEnd type="triangle" w="med" len="med"/>
            <a:tailEnd type="triangle" w="med" len="med"/>
          </a:ln>
        </p:spPr>
        <p:txBody>
          <a:bodyPr wrap="none" anchor="ctr"/>
          <a:lstStyle/>
          <a:p>
            <a:endParaRPr lang="en-US"/>
          </a:p>
        </p:txBody>
      </p:sp>
      <p:sp>
        <p:nvSpPr>
          <p:cNvPr id="19" name="Rectangle 22"/>
          <p:cNvSpPr>
            <a:spLocks noChangeArrowheads="1"/>
          </p:cNvSpPr>
          <p:nvPr/>
        </p:nvSpPr>
        <p:spPr bwMode="auto">
          <a:xfrm>
            <a:off x="2460625" y="4038600"/>
            <a:ext cx="968375" cy="454025"/>
          </a:xfrm>
          <a:prstGeom prst="rect">
            <a:avLst/>
          </a:prstGeom>
          <a:noFill/>
          <a:ln w="12700">
            <a:noFill/>
            <a:miter lim="800000"/>
            <a:headEnd/>
            <a:tailEnd/>
          </a:ln>
        </p:spPr>
        <p:txBody>
          <a:bodyPr wrap="none" lIns="90488" tIns="44450" rIns="90488" bIns="44450">
            <a:spAutoFit/>
          </a:bodyPr>
          <a:lstStyle/>
          <a:p>
            <a:r>
              <a:rPr lang="en-US" altLang="en-US" dirty="0">
                <a:solidFill>
                  <a:srgbClr val="003366"/>
                </a:solidFill>
                <a:latin typeface="Symbol" pitchFamily="18" charset="2"/>
              </a:rPr>
              <a:t></a:t>
            </a:r>
          </a:p>
        </p:txBody>
      </p:sp>
      <p:sp>
        <p:nvSpPr>
          <p:cNvPr id="20" name="Rectangle 18"/>
          <p:cNvSpPr>
            <a:spLocks noChangeArrowheads="1"/>
          </p:cNvSpPr>
          <p:nvPr/>
        </p:nvSpPr>
        <p:spPr bwMode="auto">
          <a:xfrm>
            <a:off x="4038600" y="3429000"/>
            <a:ext cx="739775" cy="454025"/>
          </a:xfrm>
          <a:prstGeom prst="rect">
            <a:avLst/>
          </a:prstGeom>
          <a:noFill/>
          <a:ln w="12700">
            <a:noFill/>
            <a:miter lim="800000"/>
            <a:headEnd/>
            <a:tailEnd/>
          </a:ln>
        </p:spPr>
        <p:txBody>
          <a:bodyPr wrap="none" lIns="90488" tIns="44450" rIns="90488" bIns="44450">
            <a:spAutoFit/>
          </a:bodyPr>
          <a:lstStyle/>
          <a:p>
            <a:r>
              <a:rPr lang="en-US" altLang="en-US" dirty="0">
                <a:solidFill>
                  <a:srgbClr val="0000FF"/>
                </a:solidFill>
                <a:latin typeface="Symbol" pitchFamily="18" charset="2"/>
              </a:rPr>
              <a:t></a:t>
            </a:r>
          </a:p>
        </p:txBody>
      </p:sp>
      <p:sp>
        <p:nvSpPr>
          <p:cNvPr id="21" name="TextBox 20"/>
          <p:cNvSpPr txBox="1"/>
          <p:nvPr/>
        </p:nvSpPr>
        <p:spPr>
          <a:xfrm>
            <a:off x="1587352" y="0"/>
            <a:ext cx="5956448" cy="523220"/>
          </a:xfrm>
          <a:prstGeom prst="rect">
            <a:avLst/>
          </a:prstGeom>
          <a:noFill/>
        </p:spPr>
        <p:txBody>
          <a:bodyPr wrap="square" rtlCol="0">
            <a:spAutoFit/>
          </a:bodyPr>
          <a:lstStyle/>
          <a:p>
            <a:pPr algn="l" rtl="0"/>
            <a:r>
              <a:rPr lang="en-US" sz="2800" u="sng" dirty="0" smtClean="0">
                <a:solidFill>
                  <a:srgbClr val="00B050"/>
                </a:solidFill>
                <a:latin typeface="Times New Roman" pitchFamily="18" charset="0"/>
                <a:cs typeface="Times New Roman" pitchFamily="18" charset="0"/>
              </a:rPr>
              <a:t>Empirical Rule: Normal Distribution</a:t>
            </a:r>
            <a:endParaRPr lang="en-US" sz="2800" u="sng"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676400"/>
            <a:ext cx="8534400" cy="2438400"/>
          </a:xfrm>
          <a:prstGeom prst="rect">
            <a:avLst/>
          </a:prstGeom>
          <a:noFill/>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533400" y="1981200"/>
            <a:ext cx="8001000" cy="1938992"/>
          </a:xfrm>
          <a:prstGeom prst="rect">
            <a:avLst/>
          </a:prstGeom>
        </p:spPr>
        <p:txBody>
          <a:bodyPr wrap="square">
            <a:spAutoFit/>
          </a:bodyPr>
          <a:lstStyle/>
          <a:p>
            <a:pPr algn="ctr"/>
            <a:r>
              <a:rPr lang="en-US" altLang="en-US" sz="6000" b="1" dirty="0" smtClean="0">
                <a:solidFill>
                  <a:srgbClr val="FF0000"/>
                </a:solidFill>
                <a:latin typeface="Times New Roman" pitchFamily="18" charset="0"/>
                <a:cs typeface="Times New Roman" pitchFamily="18" charset="0"/>
              </a:rPr>
              <a:t>The Standard Normal Distribution</a:t>
            </a:r>
            <a:endParaRPr lang="en-US" sz="6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76200"/>
            <a:ext cx="9067800" cy="1569660"/>
          </a:xfrm>
          <a:prstGeom prst="rect">
            <a:avLst/>
          </a:prstGeom>
        </p:spPr>
        <p:txBody>
          <a:bodyPr wrap="square">
            <a:spAutoFit/>
          </a:bodyPr>
          <a:lstStyle/>
          <a:p>
            <a:pPr algn="l" rtl="0">
              <a:buClr>
                <a:schemeClr val="accent1"/>
              </a:buClr>
              <a:buFont typeface="Wingdings" pitchFamily="2" charset="2"/>
              <a:buChar char="q"/>
              <a:defRPr/>
            </a:pPr>
            <a:r>
              <a:rPr lang="en-US" altLang="en-US" sz="3200" dirty="0" smtClean="0">
                <a:latin typeface="Times New Roman" pitchFamily="18" charset="0"/>
                <a:cs typeface="Times New Roman" pitchFamily="18" charset="0"/>
              </a:rPr>
              <a:t> The</a:t>
            </a:r>
            <a:r>
              <a:rPr lang="en-US" altLang="en-US" sz="3200" dirty="0" smtClean="0">
                <a:solidFill>
                  <a:srgbClr val="FFFFCC"/>
                </a:solidFill>
                <a:latin typeface="Times New Roman" pitchFamily="18" charset="0"/>
                <a:cs typeface="Times New Roman" pitchFamily="18" charset="0"/>
              </a:rPr>
              <a:t> </a:t>
            </a:r>
            <a:r>
              <a:rPr lang="en-US" altLang="en-US" sz="3200" u="sng" dirty="0" smtClean="0">
                <a:solidFill>
                  <a:srgbClr val="FF0000"/>
                </a:solidFill>
                <a:latin typeface="Times New Roman" pitchFamily="18" charset="0"/>
                <a:cs typeface="Times New Roman" pitchFamily="18" charset="0"/>
              </a:rPr>
              <a:t>standard normal distribution </a:t>
            </a:r>
            <a:r>
              <a:rPr lang="en-US" altLang="en-US" sz="3200" dirty="0" smtClean="0">
                <a:latin typeface="Times New Roman" pitchFamily="18" charset="0"/>
                <a:cs typeface="Times New Roman" pitchFamily="18" charset="0"/>
              </a:rPr>
              <a:t>is a normal distribution with a mean of </a:t>
            </a:r>
            <a:r>
              <a:rPr lang="en-US" altLang="en-US" sz="3200" dirty="0" smtClean="0">
                <a:solidFill>
                  <a:srgbClr val="00B050"/>
                </a:solidFill>
                <a:latin typeface="Times New Roman" pitchFamily="18" charset="0"/>
                <a:cs typeface="Times New Roman" pitchFamily="18" charset="0"/>
              </a:rPr>
              <a:t>0</a:t>
            </a:r>
            <a:r>
              <a:rPr lang="en-US" altLang="en-US" sz="3200" dirty="0" smtClean="0">
                <a:latin typeface="Times New Roman" pitchFamily="18" charset="0"/>
                <a:cs typeface="Times New Roman" pitchFamily="18" charset="0"/>
              </a:rPr>
              <a:t> and a standard deviation of </a:t>
            </a:r>
            <a:r>
              <a:rPr lang="en-US" altLang="en-US" sz="3200" dirty="0" smtClean="0">
                <a:solidFill>
                  <a:srgbClr val="00B050"/>
                </a:solidFill>
                <a:latin typeface="Times New Roman" pitchFamily="18" charset="0"/>
                <a:cs typeface="Times New Roman" pitchFamily="18" charset="0"/>
              </a:rPr>
              <a:t>1</a:t>
            </a:r>
            <a:r>
              <a:rPr lang="en-US" altLang="en-US" sz="3200" dirty="0" smtClean="0">
                <a:latin typeface="Times New Roman" pitchFamily="18" charset="0"/>
                <a:cs typeface="Times New Roman" pitchFamily="18" charset="0"/>
              </a:rPr>
              <a:t>.</a:t>
            </a:r>
          </a:p>
        </p:txBody>
      </p:sp>
      <p:sp>
        <p:nvSpPr>
          <p:cNvPr id="22530"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l" rtl="0"/>
            <a:endParaRPr lang="en-US"/>
          </a:p>
        </p:txBody>
      </p:sp>
      <p:pic>
        <p:nvPicPr>
          <p:cNvPr id="2252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52600" y="3581400"/>
            <a:ext cx="2209800" cy="1650045"/>
          </a:xfrm>
          <a:prstGeom prst="rect">
            <a:avLst/>
          </a:prstGeom>
          <a:noFill/>
        </p:spPr>
      </p:pic>
      <p:sp>
        <p:nvSpPr>
          <p:cNvPr id="22531" name="Rectangle 3"/>
          <p:cNvSpPr>
            <a:spLocks noChangeArrowheads="1"/>
          </p:cNvSpPr>
          <p:nvPr/>
        </p:nvSpPr>
        <p:spPr bwMode="auto">
          <a:xfrm>
            <a:off x="0" y="15240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43"/>
          <p:cNvSpPr/>
          <p:nvPr/>
        </p:nvSpPr>
        <p:spPr>
          <a:xfrm>
            <a:off x="76200" y="2600980"/>
            <a:ext cx="8252516" cy="523220"/>
          </a:xfrm>
          <a:prstGeom prst="rect">
            <a:avLst/>
          </a:prstGeom>
        </p:spPr>
        <p:txBody>
          <a:bodyPr wrap="none">
            <a:spAutoFit/>
          </a:bodyPr>
          <a:lstStyle/>
          <a:p>
            <a:pPr algn="l" rtl="0">
              <a:buClr>
                <a:schemeClr val="accent1"/>
              </a:buClr>
              <a:buFont typeface="Wingdings" pitchFamily="2" charset="2"/>
              <a:buChar char="q"/>
            </a:pPr>
            <a:r>
              <a:rPr lang="en-US" altLang="en-US" sz="2800" dirty="0" smtClean="0">
                <a:latin typeface="Times New Roman" pitchFamily="18" charset="0"/>
                <a:cs typeface="Times New Roman" pitchFamily="18" charset="0"/>
              </a:rPr>
              <a:t> The formula for  the  standard normal distribution is  </a:t>
            </a:r>
            <a:endParaRPr lang="en-US" sz="2800" dirty="0"/>
          </a:p>
        </p:txBody>
      </p:sp>
      <p:grpSp>
        <p:nvGrpSpPr>
          <p:cNvPr id="2" name="Group 7"/>
          <p:cNvGrpSpPr/>
          <p:nvPr/>
        </p:nvGrpSpPr>
        <p:grpSpPr>
          <a:xfrm>
            <a:off x="4191000" y="3886200"/>
            <a:ext cx="2895600" cy="1584176"/>
            <a:chOff x="5004048" y="1628800"/>
            <a:chExt cx="3168352" cy="1584176"/>
          </a:xfrm>
        </p:grpSpPr>
        <p:cxnSp>
          <p:nvCxnSpPr>
            <p:cNvPr id="9" name="Straight Arrow Connector 8"/>
            <p:cNvCxnSpPr/>
            <p:nvPr/>
          </p:nvCxnSpPr>
          <p:spPr>
            <a:xfrm flipV="1">
              <a:off x="5076056" y="1988840"/>
              <a:ext cx="1296144"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5004048" y="2492896"/>
              <a:ext cx="1296144"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Rounded Rectangle 10"/>
            <p:cNvSpPr/>
            <p:nvPr/>
          </p:nvSpPr>
          <p:spPr>
            <a:xfrm>
              <a:off x="6660232" y="1628800"/>
              <a:ext cx="1512168" cy="648072"/>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rtl="0"/>
              <a:endParaRPr lang="en-US"/>
            </a:p>
          </p:txBody>
        </p:sp>
        <p:sp>
          <p:nvSpPr>
            <p:cNvPr id="12" name="Rounded Rectangle 11"/>
            <p:cNvSpPr/>
            <p:nvPr/>
          </p:nvSpPr>
          <p:spPr>
            <a:xfrm>
              <a:off x="6588224" y="2564904"/>
              <a:ext cx="1512168" cy="648072"/>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rtl="0"/>
              <a:endParaRPr lang="en-US"/>
            </a:p>
          </p:txBody>
        </p:sp>
        <p:graphicFrame>
          <p:nvGraphicFramePr>
            <p:cNvPr id="13" name="Object 12"/>
            <p:cNvGraphicFramePr>
              <a:graphicFrameLocks noChangeAspect="1"/>
            </p:cNvGraphicFramePr>
            <p:nvPr/>
          </p:nvGraphicFramePr>
          <p:xfrm>
            <a:off x="6804247" y="1700808"/>
            <a:ext cx="1185425" cy="504056"/>
          </p:xfrm>
          <a:graphic>
            <a:graphicData uri="http://schemas.openxmlformats.org/presentationml/2006/ole">
              <mc:AlternateContent xmlns:mc="http://schemas.openxmlformats.org/markup-compatibility/2006">
                <mc:Choice xmlns:v="urn:schemas-microsoft-com:vml" Requires="v">
                  <p:oleObj spid="_x0000_s2054" name="Equation" r:id="rId4" imgW="380835" imgH="203112" progId="Equation.3">
                    <p:embed/>
                  </p:oleObj>
                </mc:Choice>
                <mc:Fallback>
                  <p:oleObj name="Equation" r:id="rId4" imgW="380835" imgH="203112"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7" y="1700808"/>
                          <a:ext cx="1185425"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nvGraphicFramePr>
          <p:xfrm>
            <a:off x="6804248" y="2636912"/>
            <a:ext cx="1224136" cy="465832"/>
          </p:xfrm>
          <a:graphic>
            <a:graphicData uri="http://schemas.openxmlformats.org/presentationml/2006/ole">
              <mc:AlternateContent xmlns:mc="http://schemas.openxmlformats.org/markup-compatibility/2006">
                <mc:Choice xmlns:v="urn:schemas-microsoft-com:vml" Requires="v">
                  <p:oleObj spid="_x0000_s2055" name="Equation" r:id="rId6" imgW="355138" imgH="177569" progId="Equation.3">
                    <p:embed/>
                  </p:oleObj>
                </mc:Choice>
                <mc:Fallback>
                  <p:oleObj name="Equation" r:id="rId6" imgW="355138" imgH="177569"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248" y="2636912"/>
                          <a:ext cx="1224136" cy="4658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07"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0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0"/>
          <p:cNvGrpSpPr/>
          <p:nvPr/>
        </p:nvGrpSpPr>
        <p:grpSpPr>
          <a:xfrm>
            <a:off x="2362200" y="1752600"/>
            <a:ext cx="4495801" cy="3657600"/>
            <a:chOff x="2590800" y="1609725"/>
            <a:chExt cx="4197511" cy="3714750"/>
          </a:xfrm>
        </p:grpSpPr>
        <p:pic>
          <p:nvPicPr>
            <p:cNvPr id="2150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590800" y="1609725"/>
              <a:ext cx="4197511" cy="981075"/>
            </a:xfrm>
            <a:prstGeom prst="rect">
              <a:avLst/>
            </a:prstGeom>
            <a:noFill/>
          </p:spPr>
        </p:pic>
        <p:pic>
          <p:nvPicPr>
            <p:cNvPr id="2150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693285" y="4267200"/>
              <a:ext cx="2174115" cy="1057275"/>
            </a:xfrm>
            <a:prstGeom prst="rect">
              <a:avLst/>
            </a:prstGeom>
            <a:noFill/>
          </p:spPr>
        </p:pic>
        <p:sp>
          <p:nvSpPr>
            <p:cNvPr id="10" name="Rectangle 9"/>
            <p:cNvSpPr/>
            <p:nvPr/>
          </p:nvSpPr>
          <p:spPr>
            <a:xfrm>
              <a:off x="4419600" y="3124200"/>
              <a:ext cx="609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itchFamily="18" charset="0"/>
                  <a:cs typeface="Times New Roman" pitchFamily="18" charset="0"/>
                </a:rPr>
                <a:t>or</a:t>
              </a:r>
              <a:endParaRPr lang="en-US" sz="2800" dirty="0">
                <a:solidFill>
                  <a:schemeClr val="tx1"/>
                </a:solidFill>
                <a:latin typeface="Times New Roman" pitchFamily="18" charset="0"/>
                <a:cs typeface="Times New Roman" pitchFamily="18" charset="0"/>
              </a:endParaRPr>
            </a:p>
          </p:txBody>
        </p:sp>
      </p:grpSp>
      <p:sp>
        <p:nvSpPr>
          <p:cNvPr id="12" name="Rectangle 11"/>
          <p:cNvSpPr/>
          <p:nvPr/>
        </p:nvSpPr>
        <p:spPr>
          <a:xfrm>
            <a:off x="76200" y="152400"/>
            <a:ext cx="8763000" cy="954107"/>
          </a:xfrm>
          <a:prstGeom prst="rect">
            <a:avLst/>
          </a:prstGeom>
        </p:spPr>
        <p:txBody>
          <a:bodyPr wrap="square">
            <a:spAutoFit/>
          </a:bodyPr>
          <a:lstStyle/>
          <a:p>
            <a:pPr algn="l" rtl="0">
              <a:buClr>
                <a:schemeClr val="accent1"/>
              </a:buClr>
              <a:buFont typeface="Wingdings" pitchFamily="2" charset="2"/>
              <a:buChar char="q"/>
            </a:pPr>
            <a:r>
              <a:rPr lang="en-US" sz="2800" dirty="0" smtClean="0">
                <a:latin typeface="Times New Roman" pitchFamily="18" charset="0"/>
                <a:cs typeface="Times New Roman" pitchFamily="18" charset="0"/>
              </a:rPr>
              <a:t> All Normal Distribution can be </a:t>
            </a:r>
            <a:r>
              <a:rPr lang="en-US" sz="2800" u="sng" dirty="0" smtClean="0">
                <a:solidFill>
                  <a:srgbClr val="FF0000"/>
                </a:solidFill>
                <a:latin typeface="Times New Roman" pitchFamily="18" charset="0"/>
                <a:cs typeface="Times New Roman" pitchFamily="18" charset="0"/>
              </a:rPr>
              <a:t>transformed</a:t>
            </a:r>
            <a:r>
              <a:rPr lang="en-US" sz="2800" dirty="0" smtClean="0">
                <a:latin typeface="Times New Roman" pitchFamily="18" charset="0"/>
                <a:cs typeface="Times New Roman" pitchFamily="18" charset="0"/>
              </a:rPr>
              <a:t> into standard  Distribution.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228600" y="1219200"/>
            <a:ext cx="8641754" cy="3429000"/>
          </a:xfrm>
          <a:prstGeom prst="rect">
            <a:avLst/>
          </a:prstGeom>
          <a:noFill/>
          <a:ln w="12700">
            <a:noFill/>
            <a:miter lim="800000"/>
            <a:headEnd/>
            <a:tailEnd/>
          </a:ln>
        </p:spPr>
      </p:pic>
      <p:sp>
        <p:nvSpPr>
          <p:cNvPr id="3" name="TextBox 2"/>
          <p:cNvSpPr txBox="1"/>
          <p:nvPr/>
        </p:nvSpPr>
        <p:spPr>
          <a:xfrm>
            <a:off x="638672" y="152400"/>
            <a:ext cx="8352928" cy="523220"/>
          </a:xfrm>
          <a:prstGeom prst="rect">
            <a:avLst/>
          </a:prstGeom>
          <a:noFill/>
        </p:spPr>
        <p:txBody>
          <a:bodyPr wrap="square" rtlCol="0">
            <a:spAutoFit/>
          </a:bodyPr>
          <a:lstStyle/>
          <a:p>
            <a:pPr algn="l" rtl="0"/>
            <a:r>
              <a:rPr lang="en-US" sz="2800" u="sng" dirty="0" smtClean="0">
                <a:solidFill>
                  <a:schemeClr val="accent2"/>
                </a:solidFill>
                <a:latin typeface="Times New Roman" pitchFamily="18" charset="0"/>
                <a:cs typeface="Times New Roman" pitchFamily="18" charset="0"/>
              </a:rPr>
              <a:t>Empirical Rule: </a:t>
            </a:r>
            <a:r>
              <a:rPr lang="en-US" sz="2800" u="sng" dirty="0" smtClean="0">
                <a:solidFill>
                  <a:srgbClr val="00B050"/>
                </a:solidFill>
                <a:latin typeface="Times New Roman" pitchFamily="18" charset="0"/>
                <a:cs typeface="Times New Roman" pitchFamily="18" charset="0"/>
              </a:rPr>
              <a:t>Standard Normal Distribution</a:t>
            </a:r>
            <a:endParaRPr lang="en-US" sz="2800" u="sng"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Alternate Process 8"/>
          <p:cNvSpPr/>
          <p:nvPr/>
        </p:nvSpPr>
        <p:spPr>
          <a:xfrm>
            <a:off x="152400" y="152400"/>
            <a:ext cx="8839200" cy="1295400"/>
          </a:xfrm>
          <a:prstGeom prst="flowChartAlternateProcess">
            <a:avLst/>
          </a:prstGeom>
          <a:noFill/>
          <a:ln w="666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TextBox 4"/>
          <p:cNvSpPr txBox="1"/>
          <p:nvPr/>
        </p:nvSpPr>
        <p:spPr>
          <a:xfrm>
            <a:off x="-152400" y="228600"/>
            <a:ext cx="9601200" cy="1077218"/>
          </a:xfrm>
          <a:prstGeom prst="rect">
            <a:avLst/>
          </a:prstGeom>
          <a:noFill/>
        </p:spPr>
        <p:txBody>
          <a:bodyPr wrap="square" rtlCol="0">
            <a:spAutoFit/>
          </a:bodyPr>
          <a:lstStyle/>
          <a:p>
            <a:pPr algn="ctr"/>
            <a:r>
              <a:rPr lang="en-US" sz="3200" b="1" u="sng" dirty="0" smtClean="0">
                <a:latin typeface="Times New Roman" pitchFamily="18" charset="0"/>
                <a:cs typeface="Times New Roman" pitchFamily="18" charset="0"/>
              </a:rPr>
              <a:t>Finding Areas Under the Standard Normal  Distribution Curve:</a:t>
            </a:r>
            <a:endParaRPr lang="en-US" sz="3200" b="1" u="sng" dirty="0">
              <a:latin typeface="Times New Roman" pitchFamily="18" charset="0"/>
              <a:cs typeface="Times New Roman" pitchFamily="18" charset="0"/>
            </a:endParaRPr>
          </a:p>
        </p:txBody>
      </p:sp>
      <p:sp>
        <p:nvSpPr>
          <p:cNvPr id="8" name="TextBox 7"/>
          <p:cNvSpPr txBox="1"/>
          <p:nvPr/>
        </p:nvSpPr>
        <p:spPr>
          <a:xfrm>
            <a:off x="152400" y="1991380"/>
            <a:ext cx="45720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1. To the left of any  Z value</a:t>
            </a:r>
            <a:endParaRPr lang="en-US" sz="2800" dirty="0">
              <a:solidFill>
                <a:srgbClr val="FF0000"/>
              </a:solidFill>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a:srcRect/>
          <a:stretch>
            <a:fillRect/>
          </a:stretch>
        </p:blipFill>
        <p:spPr bwMode="auto">
          <a:xfrm>
            <a:off x="609600" y="2438400"/>
            <a:ext cx="4038600" cy="2584257"/>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4953000" y="2590800"/>
            <a:ext cx="3657600" cy="2438400"/>
          </a:xfrm>
          <a:prstGeom prst="rect">
            <a:avLst/>
          </a:prstGeom>
          <a:noFill/>
          <a:ln w="9525">
            <a:noFill/>
            <a:miter lim="800000"/>
            <a:headEnd/>
            <a:tailEnd/>
          </a:ln>
          <a:effectLst/>
        </p:spPr>
      </p:pic>
      <p:sp>
        <p:nvSpPr>
          <p:cNvPr id="7" name="Rectangle 6"/>
          <p:cNvSpPr/>
          <p:nvPr/>
        </p:nvSpPr>
        <p:spPr>
          <a:xfrm>
            <a:off x="2590800" y="5029200"/>
            <a:ext cx="4800600"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itchFamily="18" charset="0"/>
                <a:cs typeface="Times New Roman" pitchFamily="18" charset="0"/>
              </a:rPr>
              <a:t>P(z&lt;-a) = P(z&lt;a) = Q(a)</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14980"/>
            <a:ext cx="49530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2.To the right of  any Z value</a:t>
            </a:r>
            <a:endParaRPr lang="en-US" sz="2800" dirty="0">
              <a:solidFill>
                <a:srgbClr val="FF0000"/>
              </a:solidFill>
              <a:latin typeface="Times New Roman" pitchFamily="18" charset="0"/>
              <a:cs typeface="Times New Roman" pitchFamily="18" charset="0"/>
            </a:endParaRPr>
          </a:p>
        </p:txBody>
      </p:sp>
      <p:pic>
        <p:nvPicPr>
          <p:cNvPr id="20482" name="Picture 2"/>
          <p:cNvPicPr>
            <a:picLocks noChangeAspect="1" noChangeArrowheads="1"/>
          </p:cNvPicPr>
          <p:nvPr/>
        </p:nvPicPr>
        <p:blipFill>
          <a:blip r:embed="rId2"/>
          <a:srcRect/>
          <a:stretch>
            <a:fillRect/>
          </a:stretch>
        </p:blipFill>
        <p:spPr bwMode="auto">
          <a:xfrm>
            <a:off x="76200" y="1295400"/>
            <a:ext cx="4311622" cy="2762250"/>
          </a:xfrm>
          <a:prstGeom prst="rect">
            <a:avLst/>
          </a:prstGeom>
          <a:noFill/>
          <a:ln w="9525">
            <a:noFill/>
            <a:miter lim="800000"/>
            <a:headEnd/>
            <a:tailEnd/>
          </a:ln>
          <a:effectLst/>
        </p:spPr>
      </p:pic>
      <p:grpSp>
        <p:nvGrpSpPr>
          <p:cNvPr id="2" name="Group 7"/>
          <p:cNvGrpSpPr/>
          <p:nvPr/>
        </p:nvGrpSpPr>
        <p:grpSpPr>
          <a:xfrm>
            <a:off x="4572000" y="1371600"/>
            <a:ext cx="4572000" cy="2819400"/>
            <a:chOff x="4648200" y="1371600"/>
            <a:chExt cx="4572000" cy="2819400"/>
          </a:xfrm>
        </p:grpSpPr>
        <p:pic>
          <p:nvPicPr>
            <p:cNvPr id="20483" name="Picture 3"/>
            <p:cNvPicPr>
              <a:picLocks noChangeAspect="1" noChangeArrowheads="1"/>
            </p:cNvPicPr>
            <p:nvPr/>
          </p:nvPicPr>
          <p:blipFill>
            <a:blip r:embed="rId3"/>
            <a:srcRect/>
            <a:stretch>
              <a:fillRect/>
            </a:stretch>
          </p:blipFill>
          <p:spPr bwMode="auto">
            <a:xfrm>
              <a:off x="4648200" y="1371600"/>
              <a:ext cx="4572000" cy="2819400"/>
            </a:xfrm>
            <a:prstGeom prst="rect">
              <a:avLst/>
            </a:prstGeom>
            <a:noFill/>
            <a:ln w="9525">
              <a:noFill/>
              <a:miter lim="800000"/>
              <a:headEnd/>
              <a:tailEnd/>
            </a:ln>
            <a:effectLst/>
          </p:spPr>
        </p:pic>
        <p:sp>
          <p:nvSpPr>
            <p:cNvPr id="7" name="Rectangle 6"/>
            <p:cNvSpPr/>
            <p:nvPr/>
          </p:nvSpPr>
          <p:spPr>
            <a:xfrm>
              <a:off x="4648200" y="2971800"/>
              <a:ext cx="381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2743200" y="4800600"/>
            <a:ext cx="4800600"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itchFamily="18" charset="0"/>
                <a:cs typeface="Times New Roman" pitchFamily="18" charset="0"/>
              </a:rPr>
              <a:t>P(z&gt;-a) = P(z&gt;a) = 1 - Q(a)</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a:srcRect/>
          <a:stretch>
            <a:fillRect/>
          </a:stretch>
        </p:blipFill>
        <p:spPr bwMode="auto">
          <a:xfrm>
            <a:off x="381000" y="1219200"/>
            <a:ext cx="8077200" cy="3505200"/>
          </a:xfrm>
          <a:prstGeom prst="rect">
            <a:avLst/>
          </a:prstGeom>
          <a:noFill/>
          <a:ln w="12700">
            <a:noFill/>
            <a:miter lim="800000"/>
            <a:headEnd/>
            <a:tailEnd/>
          </a:ln>
        </p:spPr>
      </p:pic>
      <p:sp>
        <p:nvSpPr>
          <p:cNvPr id="6" name="TextBox 5"/>
          <p:cNvSpPr txBox="1"/>
          <p:nvPr/>
        </p:nvSpPr>
        <p:spPr>
          <a:xfrm>
            <a:off x="457200" y="304800"/>
            <a:ext cx="4464496"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3.Between any  two Z values</a:t>
            </a:r>
            <a:endParaRPr lang="en-US" sz="2800" dirty="0">
              <a:solidFill>
                <a:srgbClr val="FF0000"/>
              </a:solidFill>
              <a:latin typeface="Times New Roman" pitchFamily="18" charset="0"/>
              <a:cs typeface="Times New Roman" pitchFamily="18" charset="0"/>
            </a:endParaRPr>
          </a:p>
        </p:txBody>
      </p:sp>
      <p:sp>
        <p:nvSpPr>
          <p:cNvPr id="5" name="Rectangle 4"/>
          <p:cNvSpPr/>
          <p:nvPr/>
        </p:nvSpPr>
        <p:spPr>
          <a:xfrm>
            <a:off x="6477000" y="4267200"/>
            <a:ext cx="1828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05000" y="3886200"/>
            <a:ext cx="6248400" cy="16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itchFamily="18" charset="0"/>
                <a:cs typeface="Times New Roman" pitchFamily="18" charset="0"/>
              </a:rPr>
              <a:t>P(-b&lt;z&lt;-a) = P(a&lt;z&lt;b) = P(z&gt;a) – P(z&gt;b)</a:t>
            </a:r>
          </a:p>
          <a:p>
            <a:pPr algn="ctr"/>
            <a:endParaRPr lang="en-US" sz="2800" dirty="0" smtClean="0">
              <a:solidFill>
                <a:srgbClr val="FF0000"/>
              </a:solidFill>
              <a:latin typeface="Times New Roman" pitchFamily="18" charset="0"/>
              <a:cs typeface="Times New Roman" pitchFamily="18" charset="0"/>
            </a:endParaRPr>
          </a:p>
          <a:p>
            <a:pPr algn="ctr"/>
            <a:r>
              <a:rPr lang="en-US" sz="2800" dirty="0" smtClean="0">
                <a:solidFill>
                  <a:srgbClr val="FF0000"/>
                </a:solidFill>
                <a:latin typeface="Times New Roman" pitchFamily="18" charset="0"/>
                <a:cs typeface="Times New Roman" pitchFamily="18" charset="0"/>
              </a:rPr>
              <a:t>                             = Q(a) – Q(b)</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0"/>
            <a:ext cx="3388492" cy="769441"/>
          </a:xfrm>
          <a:prstGeom prst="rect">
            <a:avLst/>
          </a:prstGeom>
        </p:spPr>
        <p:txBody>
          <a:bodyPr wrap="none">
            <a:spAutoFit/>
          </a:bodyPr>
          <a:lstStyle/>
          <a:p>
            <a:r>
              <a:rPr lang="en-US" sz="4400" b="1" u="sng" dirty="0">
                <a:solidFill>
                  <a:srgbClr val="00B050"/>
                </a:solidFill>
                <a:latin typeface="Times New Roman" pitchFamily="18" charset="0"/>
                <a:cs typeface="Times New Roman" pitchFamily="18" charset="0"/>
              </a:rPr>
              <a:t> Introduction</a:t>
            </a:r>
            <a:endParaRPr lang="en-US" sz="4400" b="1" u="sng" dirty="0">
              <a:solidFill>
                <a:srgbClr val="00B050"/>
              </a:solidFill>
            </a:endParaRPr>
          </a:p>
        </p:txBody>
      </p:sp>
      <p:sp>
        <p:nvSpPr>
          <p:cNvPr id="6" name="Rectangle 8"/>
          <p:cNvSpPr txBox="1">
            <a:spLocks noChangeArrowheads="1"/>
          </p:cNvSpPr>
          <p:nvPr/>
        </p:nvSpPr>
        <p:spPr>
          <a:xfrm>
            <a:off x="304800" y="1371600"/>
            <a:ext cx="8686800" cy="3200400"/>
          </a:xfrm>
          <a:prstGeom prst="rect">
            <a:avLst/>
          </a:prstGeom>
          <a:noFill/>
          <a:ln/>
        </p:spPr>
        <p:txBody>
          <a:bodyPr vert="horz">
            <a:normAutofit lnSpcReduction="1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Char char="q"/>
              <a:tabLst/>
              <a:defRPr/>
            </a:pPr>
            <a:r>
              <a:rPr kumimoji="0" lang="en-US" alt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6-1  Properties of the Normal</a:t>
            </a:r>
            <a:r>
              <a:rPr kumimoji="0" lang="en-US" altLang="en-US" sz="32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alt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Distribution </a:t>
            </a: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n-US" altLang="en-US" sz="32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and </a:t>
            </a:r>
            <a:r>
              <a:rPr kumimoji="0" lang="en-US" alt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Standard Normal</a:t>
            </a:r>
            <a:r>
              <a:rPr kumimoji="0" lang="en-US" altLang="en-US" sz="32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alt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Distribution.</a:t>
            </a: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endParaRPr kumimoji="0" lang="en-US" alt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Char char="q"/>
              <a:tabLst/>
              <a:defRPr/>
            </a:pPr>
            <a:r>
              <a:rPr kumimoji="0" lang="en-US" alt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6-2  Applications of the Normal Distribution.</a:t>
            </a: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endParaRPr kumimoji="0" lang="en-US" alt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algn="l" rtl="0">
              <a:buClr>
                <a:schemeClr val="accent1"/>
              </a:buClr>
              <a:buSzPct val="68000"/>
              <a:buFont typeface="Wingdings" pitchFamily="2" charset="2"/>
              <a:buChar char="q"/>
            </a:pPr>
            <a:r>
              <a:rPr lang="en-US" altLang="en-US" sz="3200" dirty="0" smtClean="0">
                <a:latin typeface="Times New Roman" pitchFamily="18" charset="0"/>
                <a:cs typeface="Times New Roman" pitchFamily="18" charset="0"/>
              </a:rPr>
              <a:t>6-3  The Central Limit Theorem</a:t>
            </a: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endParaRPr kumimoji="0" lang="en-US" alt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rgbClr val="CC6600"/>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rgbClr val="CC6600"/>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rgbClr val="CC6600"/>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dissolve">
                                      <p:cBhvr>
                                        <p:cTn id="22" dur="500"/>
                                        <p:tgtEl>
                                          <p:spTgt spid="6">
                                            <p:txEl>
                                              <p:pRg st="5" end="5"/>
                                            </p:txEl>
                                          </p:spTgt>
                                        </p:tgtEl>
                                      </p:cBhvr>
                                    </p:animEffect>
                                  </p:childTnLst>
                                  <p:subTnLst>
                                    <p:animClr clrSpc="rgb" dir="cw">
                                      <p:cBhvr override="childStyle">
                                        <p:cTn dur="1" fill="hold" display="0" masterRel="nextClick" afterEffect="1"/>
                                        <p:tgtEl>
                                          <p:spTgt spid="6">
                                            <p:txEl>
                                              <p:pRg st="5" end="5"/>
                                            </p:txEl>
                                          </p:spTgt>
                                        </p:tgtEl>
                                        <p:attrNameLst>
                                          <p:attrName>ppt_c</p:attrName>
                                        </p:attrNameLst>
                                      </p:cBhvr>
                                      <p:to>
                                        <a:srgbClr val="CC66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2778968" cy="584775"/>
          </a:xfrm>
          <a:prstGeom prst="rect">
            <a:avLst/>
          </a:prstGeom>
          <a:noFill/>
        </p:spPr>
        <p:txBody>
          <a:bodyPr wrap="square" rtlCol="0">
            <a:spAutoFit/>
          </a:bodyPr>
          <a:lstStyle/>
          <a:p>
            <a:r>
              <a:rPr lang="en-US" sz="3200" b="1" dirty="0" smtClean="0">
                <a:solidFill>
                  <a:srgbClr val="00B050"/>
                </a:solidFill>
                <a:latin typeface="Times New Roman" pitchFamily="18" charset="0"/>
                <a:cs typeface="Times New Roman" pitchFamily="18" charset="0"/>
              </a:rPr>
              <a:t>Example 6-1:</a:t>
            </a:r>
            <a:endParaRPr lang="en-US" sz="3200" b="1" dirty="0">
              <a:solidFill>
                <a:srgbClr val="00B050"/>
              </a:solidFill>
              <a:latin typeface="Times New Roman" pitchFamily="18" charset="0"/>
              <a:cs typeface="Times New Roman" pitchFamily="18" charset="0"/>
            </a:endParaRPr>
          </a:p>
        </p:txBody>
      </p:sp>
      <p:sp>
        <p:nvSpPr>
          <p:cNvPr id="3" name="TextBox 2"/>
          <p:cNvSpPr txBox="1"/>
          <p:nvPr/>
        </p:nvSpPr>
        <p:spPr>
          <a:xfrm>
            <a:off x="76200" y="762000"/>
            <a:ext cx="7200800" cy="584775"/>
          </a:xfrm>
          <a:prstGeom prst="rect">
            <a:avLst/>
          </a:prstGeom>
          <a:noFill/>
        </p:spPr>
        <p:txBody>
          <a:bodyPr wrap="square" rtlCol="0">
            <a:spAutoFit/>
          </a:bodyPr>
          <a:lstStyle/>
          <a:p>
            <a:r>
              <a:rPr lang="en-US" sz="3200" dirty="0" smtClean="0">
                <a:solidFill>
                  <a:srgbClr val="0000FF"/>
                </a:solidFill>
                <a:latin typeface="Times New Roman" pitchFamily="18" charset="0"/>
                <a:cs typeface="Times New Roman" pitchFamily="18" charset="0"/>
              </a:rPr>
              <a:t>Find the area to the left of  z=1.99</a:t>
            </a:r>
            <a:endParaRPr lang="en-US" sz="3200" dirty="0">
              <a:solidFill>
                <a:srgbClr val="0000FF"/>
              </a:solidFill>
              <a:latin typeface="Times New Roman" pitchFamily="18" charset="0"/>
              <a:cs typeface="Times New Roman" pitchFamily="18" charset="0"/>
            </a:endParaRPr>
          </a:p>
        </p:txBody>
      </p:sp>
      <p:grpSp>
        <p:nvGrpSpPr>
          <p:cNvPr id="4" name="Group 6"/>
          <p:cNvGrpSpPr/>
          <p:nvPr/>
        </p:nvGrpSpPr>
        <p:grpSpPr>
          <a:xfrm>
            <a:off x="1371600" y="1143000"/>
            <a:ext cx="5334000" cy="3505200"/>
            <a:chOff x="4495800" y="2057400"/>
            <a:chExt cx="4267200" cy="1828800"/>
          </a:xfrm>
        </p:grpSpPr>
        <p:sp>
          <p:nvSpPr>
            <p:cNvPr id="5" name="Rectangle 3"/>
            <p:cNvSpPr/>
            <p:nvPr/>
          </p:nvSpPr>
          <p:spPr>
            <a:xfrm>
              <a:off x="4495800" y="2057400"/>
              <a:ext cx="42672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1234.jpg"/>
            <p:cNvPicPr>
              <a:picLocks noChangeAspect="1"/>
            </p:cNvPicPr>
            <p:nvPr/>
          </p:nvPicPr>
          <p:blipFill>
            <a:blip r:embed="rId2" cstate="print"/>
            <a:stretch>
              <a:fillRect/>
            </a:stretch>
          </p:blipFill>
          <p:spPr>
            <a:xfrm rot="10800000">
              <a:off x="4648197" y="2209798"/>
              <a:ext cx="4038602" cy="16002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sp>
        <p:nvSpPr>
          <p:cNvPr id="7" name="TextBox 4"/>
          <p:cNvSpPr txBox="1"/>
          <p:nvPr/>
        </p:nvSpPr>
        <p:spPr>
          <a:xfrm>
            <a:off x="459160" y="4886980"/>
            <a:ext cx="1969700" cy="523220"/>
          </a:xfrm>
          <a:prstGeom prst="rect">
            <a:avLst/>
          </a:prstGeom>
          <a:noFill/>
        </p:spPr>
        <p:txBody>
          <a:bodyPr wrap="square" rtlCol="0">
            <a:spAutoFit/>
          </a:bodyPr>
          <a:lstStyle/>
          <a:p>
            <a:pPr algn="l"/>
            <a:r>
              <a:rPr lang="en-US" sz="2800" dirty="0" smtClean="0">
                <a:latin typeface="Times New Roman" pitchFamily="18" charset="0"/>
                <a:cs typeface="Times New Roman" pitchFamily="18" charset="0"/>
              </a:rPr>
              <a:t>P(Z&lt;1.99)=</a:t>
            </a:r>
            <a:endParaRPr lang="en-US" sz="2800" dirty="0">
              <a:latin typeface="Times New Roman" pitchFamily="18" charset="0"/>
              <a:cs typeface="Times New Roman" pitchFamily="18" charset="0"/>
            </a:endParaRPr>
          </a:p>
        </p:txBody>
      </p:sp>
      <p:sp>
        <p:nvSpPr>
          <p:cNvPr id="9" name="TextBox 4"/>
          <p:cNvSpPr txBox="1"/>
          <p:nvPr/>
        </p:nvSpPr>
        <p:spPr>
          <a:xfrm>
            <a:off x="428596" y="5572140"/>
            <a:ext cx="3960440" cy="523220"/>
          </a:xfrm>
          <a:prstGeom prst="rect">
            <a:avLst/>
          </a:prstGeom>
          <a:noFill/>
        </p:spPr>
        <p:txBody>
          <a:bodyPr wrap="square" rtlCol="0">
            <a:spAutoFit/>
          </a:bodyPr>
          <a:lstStyle/>
          <a:p>
            <a:pPr algn="l"/>
            <a:r>
              <a:rPr lang="en-US" sz="2800" dirty="0" smtClean="0">
                <a:latin typeface="Times New Roman" pitchFamily="18" charset="0"/>
                <a:cs typeface="Times New Roman" pitchFamily="18" charset="0"/>
              </a:rPr>
              <a:t>0.9767</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0" y="609601"/>
            <a:ext cx="9220200" cy="5714999"/>
            <a:chOff x="0" y="76201"/>
            <a:chExt cx="9220200" cy="5714999"/>
          </a:xfrm>
        </p:grpSpPr>
        <p:pic>
          <p:nvPicPr>
            <p:cNvPr id="26627" name="Picture 3"/>
            <p:cNvPicPr>
              <a:picLocks noChangeAspect="1" noChangeArrowheads="1"/>
            </p:cNvPicPr>
            <p:nvPr/>
          </p:nvPicPr>
          <p:blipFill>
            <a:blip r:embed="rId2"/>
            <a:srcRect/>
            <a:stretch>
              <a:fillRect/>
            </a:stretch>
          </p:blipFill>
          <p:spPr bwMode="auto">
            <a:xfrm>
              <a:off x="76200" y="76201"/>
              <a:ext cx="9144000" cy="5714999"/>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a:off x="0" y="5257800"/>
              <a:ext cx="533400"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33400" y="5410200"/>
              <a:ext cx="78486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8382000" y="762000"/>
              <a:ext cx="533400"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3733800" y="76200"/>
            <a:ext cx="1005403" cy="584775"/>
          </a:xfrm>
          <a:prstGeom prst="rect">
            <a:avLst/>
          </a:prstGeom>
        </p:spPr>
        <p:txBody>
          <a:bodyPr wrap="none">
            <a:spAutoFit/>
          </a:bodyPr>
          <a:lstStyle/>
          <a:p>
            <a:r>
              <a:rPr lang="en-US" sz="3200" dirty="0" smtClean="0">
                <a:latin typeface="Times New Roman" pitchFamily="18" charset="0"/>
                <a:cs typeface="Times New Roman" pitchFamily="18" charset="0"/>
              </a:rPr>
              <a:t>1.9 9</a:t>
            </a:r>
            <a:endParaRPr lang="en-US" sz="3200" dirty="0"/>
          </a:p>
        </p:txBody>
      </p:sp>
      <p:sp>
        <p:nvSpPr>
          <p:cNvPr id="14" name="Rectangle 13"/>
          <p:cNvSpPr/>
          <p:nvPr/>
        </p:nvSpPr>
        <p:spPr>
          <a:xfrm>
            <a:off x="2286000" y="152400"/>
            <a:ext cx="2057400" cy="3810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70C0"/>
                </a:solidFill>
                <a:latin typeface="Times New Roman" pitchFamily="18" charset="0"/>
                <a:cs typeface="Times New Roman" pitchFamily="18" charset="0"/>
              </a:rPr>
              <a:t>Column </a:t>
            </a:r>
            <a:endParaRPr lang="en-US" sz="2800" dirty="0">
              <a:solidFill>
                <a:srgbClr val="0070C0"/>
              </a:solidFill>
              <a:latin typeface="Times New Roman" pitchFamily="18" charset="0"/>
              <a:cs typeface="Times New Roman" pitchFamily="18" charset="0"/>
            </a:endParaRPr>
          </a:p>
        </p:txBody>
      </p:sp>
      <p:sp>
        <p:nvSpPr>
          <p:cNvPr id="15" name="Rectangle 14"/>
          <p:cNvSpPr/>
          <p:nvPr/>
        </p:nvSpPr>
        <p:spPr>
          <a:xfrm>
            <a:off x="4419600" y="152400"/>
            <a:ext cx="1143000" cy="381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smtClean="0">
                <a:solidFill>
                  <a:srgbClr val="0070C0"/>
                </a:solidFill>
                <a:latin typeface="Times New Roman" pitchFamily="18" charset="0"/>
                <a:cs typeface="Times New Roman" pitchFamily="18" charset="0"/>
              </a:rPr>
              <a:t>row</a:t>
            </a:r>
            <a:endParaRPr lang="en-US" sz="2800" dirty="0">
              <a:solidFill>
                <a:srgbClr val="0070C0"/>
              </a:solidFill>
              <a:latin typeface="Times New Roman" pitchFamily="18" charset="0"/>
              <a:cs typeface="Times New Roman" pitchFamily="18" charset="0"/>
            </a:endParaRPr>
          </a:p>
        </p:txBody>
      </p:sp>
      <p:cxnSp>
        <p:nvCxnSpPr>
          <p:cNvPr id="17" name="Straight Arrow Connector 16"/>
          <p:cNvCxnSpPr/>
          <p:nvPr/>
        </p:nvCxnSpPr>
        <p:spPr>
          <a:xfrm rot="5400000">
            <a:off x="6248400" y="3810001"/>
            <a:ext cx="4343400" cy="76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382000" y="5943601"/>
            <a:ext cx="533400"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540968" cy="584775"/>
          </a:xfrm>
          <a:prstGeom prst="rect">
            <a:avLst/>
          </a:prstGeom>
          <a:noFill/>
        </p:spPr>
        <p:txBody>
          <a:bodyPr wrap="square" rtlCol="0">
            <a:spAutoFit/>
          </a:bodyPr>
          <a:lstStyle/>
          <a:p>
            <a:r>
              <a:rPr lang="en-US" sz="3200" b="1" dirty="0" smtClean="0">
                <a:solidFill>
                  <a:srgbClr val="00B050"/>
                </a:solidFill>
                <a:latin typeface="Times New Roman" pitchFamily="18" charset="0"/>
                <a:cs typeface="Times New Roman" pitchFamily="18" charset="0"/>
              </a:rPr>
              <a:t>Example 6-2:</a:t>
            </a:r>
            <a:endParaRPr lang="en-US" sz="3200" b="1" dirty="0">
              <a:solidFill>
                <a:srgbClr val="00B050"/>
              </a:solidFill>
              <a:latin typeface="Times New Roman" pitchFamily="18" charset="0"/>
              <a:cs typeface="Times New Roman" pitchFamily="18" charset="0"/>
            </a:endParaRPr>
          </a:p>
        </p:txBody>
      </p:sp>
      <p:sp>
        <p:nvSpPr>
          <p:cNvPr id="3" name="TextBox 2"/>
          <p:cNvSpPr txBox="1"/>
          <p:nvPr/>
        </p:nvSpPr>
        <p:spPr>
          <a:xfrm>
            <a:off x="76200" y="609600"/>
            <a:ext cx="7200800" cy="584775"/>
          </a:xfrm>
          <a:prstGeom prst="rect">
            <a:avLst/>
          </a:prstGeom>
          <a:noFill/>
        </p:spPr>
        <p:txBody>
          <a:bodyPr wrap="square" rtlCol="0">
            <a:spAutoFit/>
          </a:bodyPr>
          <a:lstStyle/>
          <a:p>
            <a:r>
              <a:rPr lang="en-US" sz="3200" dirty="0" smtClean="0">
                <a:solidFill>
                  <a:srgbClr val="0000FF"/>
                </a:solidFill>
                <a:latin typeface="Times New Roman" pitchFamily="18" charset="0"/>
                <a:cs typeface="Times New Roman" pitchFamily="18" charset="0"/>
              </a:rPr>
              <a:t>Find the area to the right of  z=-1.16</a:t>
            </a:r>
            <a:endParaRPr lang="en-US" sz="3200" dirty="0">
              <a:solidFill>
                <a:srgbClr val="0000FF"/>
              </a:solidFill>
              <a:latin typeface="Times New Roman" pitchFamily="18" charset="0"/>
              <a:cs typeface="Times New Roman" pitchFamily="18" charset="0"/>
            </a:endParaRPr>
          </a:p>
        </p:txBody>
      </p:sp>
      <p:grpSp>
        <p:nvGrpSpPr>
          <p:cNvPr id="4" name="Group 6"/>
          <p:cNvGrpSpPr/>
          <p:nvPr/>
        </p:nvGrpSpPr>
        <p:grpSpPr>
          <a:xfrm>
            <a:off x="2133600" y="1295400"/>
            <a:ext cx="5257800" cy="3352800"/>
            <a:chOff x="5004048" y="1988840"/>
            <a:chExt cx="3323573" cy="1985209"/>
          </a:xfrm>
        </p:grpSpPr>
        <p:pic>
          <p:nvPicPr>
            <p:cNvPr id="5" name="Picture 3" descr="12341234.jpg"/>
            <p:cNvPicPr>
              <a:picLocks noChangeAspect="1"/>
            </p:cNvPicPr>
            <p:nvPr/>
          </p:nvPicPr>
          <p:blipFill>
            <a:blip r:embed="rId2" cstate="print"/>
            <a:stretch>
              <a:fillRect/>
            </a:stretch>
          </p:blipFill>
          <p:spPr>
            <a:xfrm rot="10800000">
              <a:off x="5195801" y="2145249"/>
              <a:ext cx="3131820" cy="1828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Rectangle 4"/>
            <p:cNvSpPr/>
            <p:nvPr/>
          </p:nvSpPr>
          <p:spPr>
            <a:xfrm>
              <a:off x="5004048" y="1988840"/>
              <a:ext cx="3312368"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grpSp>
      <p:sp>
        <p:nvSpPr>
          <p:cNvPr id="7" name="TextBox 5"/>
          <p:cNvSpPr txBox="1"/>
          <p:nvPr/>
        </p:nvSpPr>
        <p:spPr>
          <a:xfrm>
            <a:off x="2209800" y="4907340"/>
            <a:ext cx="2505076" cy="584775"/>
          </a:xfrm>
          <a:prstGeom prst="rect">
            <a:avLst/>
          </a:prstGeom>
          <a:noFill/>
        </p:spPr>
        <p:txBody>
          <a:bodyPr wrap="square" rtlCol="0">
            <a:spAutoFit/>
          </a:bodyPr>
          <a:lstStyle/>
          <a:p>
            <a:pPr algn="l"/>
            <a:r>
              <a:rPr lang="en-US" sz="3200" dirty="0" smtClean="0">
                <a:latin typeface="Times New Roman" pitchFamily="18" charset="0"/>
                <a:cs typeface="Times New Roman" pitchFamily="18" charset="0"/>
              </a:rPr>
              <a:t>P(Z&gt;-1.16)=</a:t>
            </a:r>
            <a:endParaRPr lang="en-US" sz="3200" dirty="0">
              <a:latin typeface="Times New Roman" pitchFamily="18" charset="0"/>
              <a:cs typeface="Times New Roman" pitchFamily="18" charset="0"/>
            </a:endParaRPr>
          </a:p>
        </p:txBody>
      </p:sp>
      <p:sp>
        <p:nvSpPr>
          <p:cNvPr id="8" name="TextBox 5"/>
          <p:cNvSpPr txBox="1"/>
          <p:nvPr/>
        </p:nvSpPr>
        <p:spPr>
          <a:xfrm>
            <a:off x="4500562" y="4929198"/>
            <a:ext cx="2571768" cy="584775"/>
          </a:xfrm>
          <a:prstGeom prst="rect">
            <a:avLst/>
          </a:prstGeom>
          <a:noFill/>
        </p:spPr>
        <p:txBody>
          <a:bodyPr wrap="square" rtlCol="0">
            <a:spAutoFit/>
          </a:bodyPr>
          <a:lstStyle/>
          <a:p>
            <a:pPr algn="l"/>
            <a:r>
              <a:rPr lang="en-US" sz="3200" dirty="0" smtClean="0">
                <a:latin typeface="Times New Roman" pitchFamily="18" charset="0"/>
                <a:cs typeface="Times New Roman" pitchFamily="18" charset="0"/>
              </a:rPr>
              <a:t>1-P(Z&lt;-1.16)</a:t>
            </a:r>
          </a:p>
        </p:txBody>
      </p:sp>
      <p:sp>
        <p:nvSpPr>
          <p:cNvPr id="9" name="TextBox 5"/>
          <p:cNvSpPr txBox="1"/>
          <p:nvPr/>
        </p:nvSpPr>
        <p:spPr>
          <a:xfrm>
            <a:off x="2143108" y="5500702"/>
            <a:ext cx="2357454" cy="1077218"/>
          </a:xfrm>
          <a:prstGeom prst="rect">
            <a:avLst/>
          </a:prstGeom>
          <a:noFill/>
        </p:spPr>
        <p:txBody>
          <a:bodyPr wrap="square" rtlCol="0">
            <a:spAutoFit/>
          </a:bodyPr>
          <a:lstStyle/>
          <a:p>
            <a:pPr algn="l"/>
            <a:r>
              <a:rPr lang="en-US" sz="3200" dirty="0" smtClean="0">
                <a:latin typeface="Times New Roman" pitchFamily="18" charset="0"/>
                <a:cs typeface="Times New Roman" pitchFamily="18" charset="0"/>
              </a:rPr>
              <a:t>=1-0.1230</a:t>
            </a:r>
          </a:p>
          <a:p>
            <a:pPr algn="l"/>
            <a:r>
              <a:rPr lang="en-US" sz="3200" dirty="0" smtClean="0">
                <a:latin typeface="Times New Roman" pitchFamily="18" charset="0"/>
                <a:cs typeface="Times New Roman" pitchFamily="18" charset="0"/>
              </a:rPr>
              <a:t> = 0.8770</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Daloo\Downloads\Z2.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22040" y="304800"/>
            <a:ext cx="7993360" cy="591924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رابط كسهم مستقيم 4"/>
          <p:cNvCxnSpPr/>
          <p:nvPr/>
        </p:nvCxnSpPr>
        <p:spPr>
          <a:xfrm flipV="1">
            <a:off x="1981200" y="6096000"/>
            <a:ext cx="4038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6324600" y="1066800"/>
            <a:ext cx="76200" cy="487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293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609600"/>
            <a:ext cx="7200800" cy="584775"/>
          </a:xfrm>
          <a:prstGeom prst="rect">
            <a:avLst/>
          </a:prstGeom>
          <a:noFill/>
        </p:spPr>
        <p:txBody>
          <a:bodyPr wrap="square" rtlCol="0">
            <a:spAutoFit/>
          </a:bodyPr>
          <a:lstStyle/>
          <a:p>
            <a:r>
              <a:rPr lang="en-US" sz="3200" dirty="0" smtClean="0">
                <a:solidFill>
                  <a:srgbClr val="0000FF"/>
                </a:solidFill>
                <a:latin typeface="Times New Roman" pitchFamily="18" charset="0"/>
                <a:cs typeface="Times New Roman" pitchFamily="18" charset="0"/>
              </a:rPr>
              <a:t>Find the area between z=1.68 and z=-1.37</a:t>
            </a:r>
            <a:endParaRPr lang="en-US" sz="3200" dirty="0">
              <a:solidFill>
                <a:srgbClr val="0000FF"/>
              </a:solidFill>
              <a:latin typeface="Times New Roman" pitchFamily="18" charset="0"/>
              <a:cs typeface="Times New Roman" pitchFamily="18" charset="0"/>
            </a:endParaRPr>
          </a:p>
        </p:txBody>
      </p:sp>
      <p:sp>
        <p:nvSpPr>
          <p:cNvPr id="3" name="TextBox 2"/>
          <p:cNvSpPr txBox="1"/>
          <p:nvPr/>
        </p:nvSpPr>
        <p:spPr>
          <a:xfrm>
            <a:off x="76200" y="76200"/>
            <a:ext cx="3312368" cy="584775"/>
          </a:xfrm>
          <a:prstGeom prst="rect">
            <a:avLst/>
          </a:prstGeom>
          <a:noFill/>
        </p:spPr>
        <p:txBody>
          <a:bodyPr wrap="square" rtlCol="0">
            <a:spAutoFit/>
          </a:bodyPr>
          <a:lstStyle/>
          <a:p>
            <a:r>
              <a:rPr lang="en-US" sz="3200" b="1" dirty="0" smtClean="0">
                <a:solidFill>
                  <a:srgbClr val="00B050"/>
                </a:solidFill>
                <a:latin typeface="Times New Roman" pitchFamily="18" charset="0"/>
                <a:cs typeface="Times New Roman" pitchFamily="18" charset="0"/>
              </a:rPr>
              <a:t>Example 6-3:</a:t>
            </a:r>
            <a:endParaRPr lang="en-US" sz="3200" b="1" dirty="0">
              <a:solidFill>
                <a:srgbClr val="00B050"/>
              </a:solidFill>
              <a:latin typeface="Times New Roman" pitchFamily="18" charset="0"/>
              <a:cs typeface="Times New Roman" pitchFamily="18" charset="0"/>
            </a:endParaRPr>
          </a:p>
        </p:txBody>
      </p:sp>
      <p:grpSp>
        <p:nvGrpSpPr>
          <p:cNvPr id="4" name="Group 6"/>
          <p:cNvGrpSpPr/>
          <p:nvPr/>
        </p:nvGrpSpPr>
        <p:grpSpPr>
          <a:xfrm>
            <a:off x="2057400" y="1295400"/>
            <a:ext cx="5257800" cy="3352800"/>
            <a:chOff x="5292080" y="1916832"/>
            <a:chExt cx="3209548" cy="2098548"/>
          </a:xfrm>
        </p:grpSpPr>
        <p:pic>
          <p:nvPicPr>
            <p:cNvPr id="5" name="Picture 3" descr="1q23456.jpg"/>
            <p:cNvPicPr>
              <a:picLocks noChangeAspect="1"/>
            </p:cNvPicPr>
            <p:nvPr/>
          </p:nvPicPr>
          <p:blipFill>
            <a:blip r:embed="rId2" cstate="print"/>
            <a:stretch>
              <a:fillRect/>
            </a:stretch>
          </p:blipFill>
          <p:spPr>
            <a:xfrm>
              <a:off x="5292080" y="1916832"/>
              <a:ext cx="3209548" cy="20985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Rectangle 4"/>
            <p:cNvSpPr/>
            <p:nvPr/>
          </p:nvSpPr>
          <p:spPr>
            <a:xfrm>
              <a:off x="5436096" y="1988840"/>
              <a:ext cx="3024336" cy="194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grpSp>
      <p:sp>
        <p:nvSpPr>
          <p:cNvPr id="7" name="TextBox 5"/>
          <p:cNvSpPr txBox="1"/>
          <p:nvPr/>
        </p:nvSpPr>
        <p:spPr>
          <a:xfrm>
            <a:off x="1219200" y="4754940"/>
            <a:ext cx="3352800" cy="584775"/>
          </a:xfrm>
          <a:prstGeom prst="rect">
            <a:avLst/>
          </a:prstGeom>
          <a:noFill/>
        </p:spPr>
        <p:txBody>
          <a:bodyPr wrap="square" rtlCol="0">
            <a:spAutoFit/>
          </a:bodyPr>
          <a:lstStyle/>
          <a:p>
            <a:pPr algn="l"/>
            <a:r>
              <a:rPr lang="en-US" sz="3200" dirty="0" smtClean="0">
                <a:latin typeface="Times New Roman" pitchFamily="18" charset="0"/>
                <a:cs typeface="Times New Roman" pitchFamily="18" charset="0"/>
              </a:rPr>
              <a:t>P(-1.37&lt;Z&lt;1.68)=</a:t>
            </a:r>
            <a:endParaRPr lang="en-US" sz="3200" dirty="0">
              <a:latin typeface="Times New Roman" pitchFamily="18" charset="0"/>
              <a:cs typeface="Times New Roman" pitchFamily="18" charset="0"/>
            </a:endParaRPr>
          </a:p>
        </p:txBody>
      </p:sp>
      <p:sp>
        <p:nvSpPr>
          <p:cNvPr id="8" name="TextBox 5"/>
          <p:cNvSpPr txBox="1"/>
          <p:nvPr/>
        </p:nvSpPr>
        <p:spPr>
          <a:xfrm>
            <a:off x="4429124" y="4714884"/>
            <a:ext cx="4143404" cy="584775"/>
          </a:xfrm>
          <a:prstGeom prst="rect">
            <a:avLst/>
          </a:prstGeom>
          <a:noFill/>
        </p:spPr>
        <p:txBody>
          <a:bodyPr wrap="square" rtlCol="0">
            <a:spAutoFit/>
          </a:bodyPr>
          <a:lstStyle/>
          <a:p>
            <a:pPr algn="l"/>
            <a:r>
              <a:rPr lang="en-US" sz="3200" dirty="0" smtClean="0">
                <a:latin typeface="Times New Roman" pitchFamily="18" charset="0"/>
                <a:cs typeface="Times New Roman" pitchFamily="18" charset="0"/>
              </a:rPr>
              <a:t>P(Z&lt;1.68)-P(Z&lt;-1.37)</a:t>
            </a:r>
          </a:p>
        </p:txBody>
      </p:sp>
      <p:sp>
        <p:nvSpPr>
          <p:cNvPr id="9" name="TextBox 5"/>
          <p:cNvSpPr txBox="1"/>
          <p:nvPr/>
        </p:nvSpPr>
        <p:spPr>
          <a:xfrm>
            <a:off x="1643042" y="5357826"/>
            <a:ext cx="3500462" cy="1077218"/>
          </a:xfrm>
          <a:prstGeom prst="rect">
            <a:avLst/>
          </a:prstGeom>
          <a:noFill/>
        </p:spPr>
        <p:txBody>
          <a:bodyPr wrap="square" rtlCol="0">
            <a:spAutoFit/>
          </a:bodyPr>
          <a:lstStyle/>
          <a:p>
            <a:pPr algn="l"/>
            <a:r>
              <a:rPr lang="en-US" sz="3200" dirty="0" smtClean="0">
                <a:latin typeface="Times New Roman" pitchFamily="18" charset="0"/>
                <a:cs typeface="Times New Roman" pitchFamily="18" charset="0"/>
              </a:rPr>
              <a:t>= 0.9535-0.0853</a:t>
            </a:r>
          </a:p>
          <a:p>
            <a:pPr algn="l"/>
            <a:r>
              <a:rPr lang="en-US" sz="3200" dirty="0" smtClean="0">
                <a:latin typeface="Times New Roman" pitchFamily="18" charset="0"/>
                <a:cs typeface="Times New Roman" pitchFamily="18" charset="0"/>
              </a:rPr>
              <a:t> = 0.8682</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Daloo\Downloads\Z1 (2).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38641" y="571480"/>
            <a:ext cx="4076159" cy="53578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aloo\Downloads\Z2.jp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270374" y="571480"/>
            <a:ext cx="4016401" cy="52864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28600"/>
            <a:ext cx="8610600" cy="1077218"/>
          </a:xfrm>
          <a:prstGeom prst="rect">
            <a:avLst/>
          </a:prstGeom>
          <a:noFill/>
        </p:spPr>
        <p:txBody>
          <a:bodyPr wrap="square" rtlCol="0">
            <a:spAutoFit/>
          </a:bodyPr>
          <a:lstStyle/>
          <a:p>
            <a:pPr algn="ctr"/>
            <a:r>
              <a:rPr lang="en-US" sz="3200" b="1" dirty="0" smtClean="0">
                <a:solidFill>
                  <a:srgbClr val="00B050"/>
                </a:solidFill>
                <a:latin typeface="Times New Roman" pitchFamily="18" charset="0"/>
                <a:cs typeface="Times New Roman" pitchFamily="18" charset="0"/>
              </a:rPr>
              <a:t>A Normal Distribution Curve </a:t>
            </a:r>
            <a:r>
              <a:rPr lang="en-US" sz="3200" b="1" u="sng" dirty="0" smtClean="0">
                <a:solidFill>
                  <a:srgbClr val="FF0000"/>
                </a:solidFill>
                <a:latin typeface="Times New Roman" pitchFamily="18" charset="0"/>
                <a:cs typeface="Times New Roman" pitchFamily="18" charset="0"/>
              </a:rPr>
              <a:t>as</a:t>
            </a:r>
            <a:r>
              <a:rPr lang="en-US" sz="3200" b="1" dirty="0" smtClean="0">
                <a:solidFill>
                  <a:srgbClr val="00B050"/>
                </a:solidFill>
                <a:latin typeface="Times New Roman" pitchFamily="18" charset="0"/>
                <a:cs typeface="Times New Roman" pitchFamily="18" charset="0"/>
              </a:rPr>
              <a:t> a Probability Distribution Curve:</a:t>
            </a:r>
            <a:endParaRPr lang="en-US" sz="3200" b="1" dirty="0">
              <a:solidFill>
                <a:srgbClr val="00B050"/>
              </a:solidFill>
              <a:latin typeface="Times New Roman" pitchFamily="18" charset="0"/>
              <a:cs typeface="Times New Roman" pitchFamily="18" charset="0"/>
            </a:endParaRPr>
          </a:p>
        </p:txBody>
      </p:sp>
      <p:sp>
        <p:nvSpPr>
          <p:cNvPr id="5" name="TextBox 4"/>
          <p:cNvSpPr txBox="1"/>
          <p:nvPr/>
        </p:nvSpPr>
        <p:spPr>
          <a:xfrm>
            <a:off x="152400" y="2246293"/>
            <a:ext cx="8610600" cy="954107"/>
          </a:xfrm>
          <a:prstGeom prst="rect">
            <a:avLst/>
          </a:prstGeom>
          <a:noFill/>
        </p:spPr>
        <p:txBody>
          <a:bodyPr wrap="square" rtlCol="0">
            <a:spAutoFit/>
          </a:bodyPr>
          <a:lstStyle/>
          <a:p>
            <a:pPr algn="l" rtl="0">
              <a:buClr>
                <a:schemeClr val="bg2">
                  <a:lumMod val="75000"/>
                </a:schemeClr>
              </a:buClr>
              <a:buFont typeface="Wingdings" pitchFamily="2" charset="2"/>
              <a:buChar char="q"/>
            </a:pPr>
            <a:r>
              <a:rPr lang="en-US" sz="2800" dirty="0" smtClean="0">
                <a:latin typeface="Times New Roman" pitchFamily="18" charset="0"/>
                <a:cs typeface="Times New Roman" pitchFamily="18" charset="0"/>
              </a:rPr>
              <a:t> The area under the standard normal distribution curve can also be thought of as a probability .</a:t>
            </a:r>
            <a:endParaRPr lang="en-US" sz="2800" dirty="0">
              <a:latin typeface="Times New Roman" pitchFamily="18" charset="0"/>
              <a:cs typeface="Times New Roman" pitchFamily="18" charset="0"/>
            </a:endParaRPr>
          </a:p>
        </p:txBody>
      </p:sp>
      <p:sp>
        <p:nvSpPr>
          <p:cNvPr id="7" name="Flowchart: Alternate Process 6"/>
          <p:cNvSpPr/>
          <p:nvPr/>
        </p:nvSpPr>
        <p:spPr>
          <a:xfrm>
            <a:off x="228600" y="152400"/>
            <a:ext cx="8534400" cy="1295400"/>
          </a:xfrm>
          <a:prstGeom prst="flowChartAlternateProcess">
            <a:avLst/>
          </a:prstGeom>
          <a:noFill/>
          <a:ln w="666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68" y="0"/>
            <a:ext cx="3159968" cy="584775"/>
          </a:xfrm>
          <a:prstGeom prst="rect">
            <a:avLst/>
          </a:prstGeom>
          <a:noFill/>
        </p:spPr>
        <p:txBody>
          <a:bodyPr wrap="square" rtlCol="0">
            <a:spAutoFit/>
          </a:bodyPr>
          <a:lstStyle/>
          <a:p>
            <a:pPr algn="l"/>
            <a:r>
              <a:rPr lang="en-US" sz="3200" b="1" dirty="0" smtClean="0">
                <a:solidFill>
                  <a:srgbClr val="00B050"/>
                </a:solidFill>
                <a:latin typeface="Times New Roman" pitchFamily="18" charset="0"/>
                <a:cs typeface="Times New Roman" pitchFamily="18" charset="0"/>
              </a:rPr>
              <a:t>Example 6-4:</a:t>
            </a:r>
            <a:endParaRPr lang="en-US" sz="3200" b="1" dirty="0">
              <a:solidFill>
                <a:srgbClr val="00B050"/>
              </a:solidFill>
              <a:latin typeface="Times New Roman" pitchFamily="18" charset="0"/>
              <a:cs typeface="Times New Roman" pitchFamily="18" charset="0"/>
            </a:endParaRPr>
          </a:p>
        </p:txBody>
      </p:sp>
      <p:sp>
        <p:nvSpPr>
          <p:cNvPr id="3" name="TextBox 2"/>
          <p:cNvSpPr txBox="1"/>
          <p:nvPr/>
        </p:nvSpPr>
        <p:spPr>
          <a:xfrm>
            <a:off x="0" y="609600"/>
            <a:ext cx="7200800" cy="2062103"/>
          </a:xfrm>
          <a:prstGeom prst="rect">
            <a:avLst/>
          </a:prstGeom>
          <a:noFill/>
        </p:spPr>
        <p:txBody>
          <a:bodyPr wrap="square" rtlCol="0">
            <a:spAutoFit/>
          </a:bodyPr>
          <a:lstStyle/>
          <a:p>
            <a:pPr algn="l"/>
            <a:r>
              <a:rPr lang="en-US" sz="3200" dirty="0" smtClean="0">
                <a:solidFill>
                  <a:srgbClr val="0000FF"/>
                </a:solidFill>
                <a:latin typeface="Times New Roman" pitchFamily="18" charset="0"/>
                <a:cs typeface="Times New Roman" pitchFamily="18" charset="0"/>
              </a:rPr>
              <a:t>Find probability for each</a:t>
            </a:r>
          </a:p>
          <a:p>
            <a:pPr algn="l"/>
            <a:r>
              <a:rPr lang="en-US" sz="3200" dirty="0" smtClean="0">
                <a:solidFill>
                  <a:srgbClr val="0000FF"/>
                </a:solidFill>
                <a:latin typeface="Times New Roman" pitchFamily="18" charset="0"/>
                <a:cs typeface="Times New Roman" pitchFamily="18" charset="0"/>
              </a:rPr>
              <a:t>a) P(0&lt;z&lt;2.23)</a:t>
            </a:r>
          </a:p>
          <a:p>
            <a:pPr algn="l"/>
            <a:r>
              <a:rPr lang="en-US" sz="3200" dirty="0" smtClean="0">
                <a:solidFill>
                  <a:srgbClr val="0000FF"/>
                </a:solidFill>
                <a:latin typeface="Times New Roman" pitchFamily="18" charset="0"/>
                <a:cs typeface="Times New Roman" pitchFamily="18" charset="0"/>
              </a:rPr>
              <a:t>b) P(z&lt;1.65)</a:t>
            </a:r>
          </a:p>
          <a:p>
            <a:pPr algn="l"/>
            <a:r>
              <a:rPr lang="en-US" sz="3200" dirty="0" smtClean="0">
                <a:solidFill>
                  <a:srgbClr val="0000FF"/>
                </a:solidFill>
                <a:latin typeface="Times New Roman" pitchFamily="18" charset="0"/>
                <a:cs typeface="Times New Roman" pitchFamily="18" charset="0"/>
              </a:rPr>
              <a:t>c) P(z&gt;1.91)</a:t>
            </a:r>
            <a:endParaRPr lang="en-US" sz="3200" dirty="0">
              <a:solidFill>
                <a:srgbClr val="0000FF"/>
              </a:solidFill>
              <a:latin typeface="Times New Roman" pitchFamily="18" charset="0"/>
              <a:cs typeface="Times New Roman" pitchFamily="18" charset="0"/>
            </a:endParaRPr>
          </a:p>
        </p:txBody>
      </p:sp>
      <p:grpSp>
        <p:nvGrpSpPr>
          <p:cNvPr id="7" name="Group 6"/>
          <p:cNvGrpSpPr/>
          <p:nvPr/>
        </p:nvGrpSpPr>
        <p:grpSpPr>
          <a:xfrm>
            <a:off x="2514600" y="2318792"/>
            <a:ext cx="5105400" cy="2558008"/>
            <a:chOff x="5004048" y="3212976"/>
            <a:chExt cx="3312368" cy="1872208"/>
          </a:xfrm>
        </p:grpSpPr>
        <p:pic>
          <p:nvPicPr>
            <p:cNvPr id="4" name="Picture 3" descr="09876.jpg"/>
            <p:cNvPicPr>
              <a:picLocks noChangeAspect="1"/>
            </p:cNvPicPr>
            <p:nvPr/>
          </p:nvPicPr>
          <p:blipFill>
            <a:blip r:embed="rId2" cstate="print"/>
            <a:stretch>
              <a:fillRect/>
            </a:stretch>
          </p:blipFill>
          <p:spPr>
            <a:xfrm rot="10800000">
              <a:off x="5148064" y="3212976"/>
              <a:ext cx="3127248" cy="18516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5004048" y="3212976"/>
              <a:ext cx="3312368"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sp>
        <p:nvSpPr>
          <p:cNvPr id="6" name="TextBox 5"/>
          <p:cNvSpPr txBox="1"/>
          <p:nvPr/>
        </p:nvSpPr>
        <p:spPr>
          <a:xfrm>
            <a:off x="785786" y="5288340"/>
            <a:ext cx="6477000" cy="1569660"/>
          </a:xfrm>
          <a:prstGeom prst="rect">
            <a:avLst/>
          </a:prstGeom>
          <a:noFill/>
        </p:spPr>
        <p:txBody>
          <a:bodyPr wrap="square" rtlCol="0">
            <a:spAutoFit/>
          </a:bodyPr>
          <a:lstStyle/>
          <a:p>
            <a:pPr algn="l"/>
            <a:r>
              <a:rPr lang="en-US" sz="3200" dirty="0" smtClean="0">
                <a:solidFill>
                  <a:srgbClr val="00B050"/>
                </a:solidFill>
                <a:latin typeface="Times New Roman" pitchFamily="18" charset="0"/>
                <a:cs typeface="Times New Roman" pitchFamily="18" charset="0"/>
              </a:rPr>
              <a:t>a) </a:t>
            </a:r>
            <a:r>
              <a:rPr lang="en-US" sz="3200" dirty="0" smtClean="0">
                <a:latin typeface="Times New Roman" pitchFamily="18" charset="0"/>
                <a:cs typeface="Times New Roman" pitchFamily="18" charset="0"/>
              </a:rPr>
              <a:t>P(0&lt;Z&lt;2.23)=P(Z&lt;2.23)-P(Z&lt;0)</a:t>
            </a:r>
          </a:p>
          <a:p>
            <a:pPr algn="l"/>
            <a:r>
              <a:rPr lang="en-US" sz="3200" dirty="0" smtClean="0">
                <a:latin typeface="Times New Roman" pitchFamily="18" charset="0"/>
                <a:cs typeface="Times New Roman" pitchFamily="18" charset="0"/>
              </a:rPr>
              <a:t>                    =0.9898-0.5000</a:t>
            </a:r>
          </a:p>
          <a:p>
            <a:pPr algn="l"/>
            <a:r>
              <a:rPr lang="en-US" sz="3200" dirty="0" smtClean="0">
                <a:latin typeface="Times New Roman" pitchFamily="18" charset="0"/>
                <a:cs typeface="Times New Roman" pitchFamily="18" charset="0"/>
              </a:rPr>
              <a:t>                    =0.4898</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57200" y="228600"/>
            <a:ext cx="3886200" cy="2590800"/>
            <a:chOff x="5220072" y="0"/>
            <a:chExt cx="3463936" cy="2042691"/>
          </a:xfrm>
        </p:grpSpPr>
        <p:pic>
          <p:nvPicPr>
            <p:cNvPr id="3" name="Picture 2" descr="876.jpg"/>
            <p:cNvPicPr>
              <a:picLocks noChangeAspect="1"/>
            </p:cNvPicPr>
            <p:nvPr/>
          </p:nvPicPr>
          <p:blipFill>
            <a:blip r:embed="rId2" cstate="print"/>
            <a:stretch>
              <a:fillRect/>
            </a:stretch>
          </p:blipFill>
          <p:spPr>
            <a:xfrm rot="10800000">
              <a:off x="5265296" y="81135"/>
              <a:ext cx="3418712" cy="19615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Rectangle 3"/>
            <p:cNvSpPr/>
            <p:nvPr/>
          </p:nvSpPr>
          <p:spPr>
            <a:xfrm>
              <a:off x="5220072" y="0"/>
              <a:ext cx="3456384" cy="1988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grpSp>
      <p:grpSp>
        <p:nvGrpSpPr>
          <p:cNvPr id="9" name="Group 8"/>
          <p:cNvGrpSpPr/>
          <p:nvPr/>
        </p:nvGrpSpPr>
        <p:grpSpPr>
          <a:xfrm>
            <a:off x="457200" y="3581400"/>
            <a:ext cx="3810000" cy="2209800"/>
            <a:chOff x="5076056" y="3068960"/>
            <a:chExt cx="3600400" cy="1944216"/>
          </a:xfrm>
        </p:grpSpPr>
        <p:pic>
          <p:nvPicPr>
            <p:cNvPr id="2" name="Picture 1" descr="0874.jpg"/>
            <p:cNvPicPr>
              <a:picLocks noChangeAspect="1"/>
            </p:cNvPicPr>
            <p:nvPr/>
          </p:nvPicPr>
          <p:blipFill>
            <a:blip r:embed="rId3" cstate="print"/>
            <a:stretch>
              <a:fillRect/>
            </a:stretch>
          </p:blipFill>
          <p:spPr>
            <a:xfrm>
              <a:off x="5148064" y="3140968"/>
              <a:ext cx="3456384" cy="18722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5076056" y="3068960"/>
              <a:ext cx="3600400" cy="194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grpSp>
      <p:sp>
        <p:nvSpPr>
          <p:cNvPr id="6" name="TextBox 5"/>
          <p:cNvSpPr txBox="1"/>
          <p:nvPr/>
        </p:nvSpPr>
        <p:spPr>
          <a:xfrm>
            <a:off x="4419600" y="3886200"/>
            <a:ext cx="4709864" cy="1569660"/>
          </a:xfrm>
          <a:prstGeom prst="rect">
            <a:avLst/>
          </a:prstGeom>
          <a:noFill/>
        </p:spPr>
        <p:txBody>
          <a:bodyPr wrap="square" rtlCol="0">
            <a:spAutoFit/>
          </a:bodyPr>
          <a:lstStyle/>
          <a:p>
            <a:pPr algn="l"/>
            <a:r>
              <a:rPr lang="en-US" sz="3200" dirty="0" smtClean="0">
                <a:solidFill>
                  <a:srgbClr val="00B050"/>
                </a:solidFill>
                <a:latin typeface="Times New Roman" pitchFamily="18" charset="0"/>
                <a:cs typeface="Times New Roman" pitchFamily="18" charset="0"/>
              </a:rPr>
              <a:t>c) </a:t>
            </a:r>
            <a:r>
              <a:rPr lang="en-US" sz="3200" dirty="0" smtClean="0">
                <a:latin typeface="Times New Roman" pitchFamily="18" charset="0"/>
                <a:cs typeface="Times New Roman" pitchFamily="18" charset="0"/>
              </a:rPr>
              <a:t>P(Z&gt;1.91)=1-P(Z&lt;1.91)</a:t>
            </a:r>
          </a:p>
          <a:p>
            <a:pPr algn="l"/>
            <a:r>
              <a:rPr lang="en-US" sz="3200" dirty="0" smtClean="0">
                <a:latin typeface="Times New Roman" pitchFamily="18" charset="0"/>
                <a:cs typeface="Times New Roman" pitchFamily="18" charset="0"/>
              </a:rPr>
              <a:t>                =1-0.9719</a:t>
            </a:r>
          </a:p>
          <a:p>
            <a:pPr algn="l"/>
            <a:r>
              <a:rPr lang="en-US" sz="3200" dirty="0" smtClean="0">
                <a:latin typeface="Times New Roman" pitchFamily="18" charset="0"/>
                <a:cs typeface="Times New Roman" pitchFamily="18" charset="0"/>
              </a:rPr>
              <a:t>                =0.0281</a:t>
            </a:r>
            <a:endParaRPr lang="en-US" sz="3200" dirty="0">
              <a:latin typeface="Times New Roman" pitchFamily="18" charset="0"/>
              <a:cs typeface="Times New Roman" pitchFamily="18" charset="0"/>
            </a:endParaRPr>
          </a:p>
        </p:txBody>
      </p:sp>
      <p:sp>
        <p:nvSpPr>
          <p:cNvPr id="7" name="TextBox 6"/>
          <p:cNvSpPr txBox="1"/>
          <p:nvPr/>
        </p:nvSpPr>
        <p:spPr>
          <a:xfrm>
            <a:off x="4800600" y="1371600"/>
            <a:ext cx="3744416" cy="584775"/>
          </a:xfrm>
          <a:prstGeom prst="rect">
            <a:avLst/>
          </a:prstGeom>
          <a:noFill/>
        </p:spPr>
        <p:txBody>
          <a:bodyPr wrap="square" rtlCol="0">
            <a:spAutoFit/>
          </a:bodyPr>
          <a:lstStyle/>
          <a:p>
            <a:pPr algn="l"/>
            <a:r>
              <a:rPr lang="en-US" sz="3200" dirty="0" smtClean="0">
                <a:solidFill>
                  <a:srgbClr val="00B050"/>
                </a:solidFill>
                <a:latin typeface="Times New Roman" pitchFamily="18" charset="0"/>
                <a:cs typeface="Times New Roman" pitchFamily="18" charset="0"/>
              </a:rPr>
              <a:t>b) </a:t>
            </a:r>
            <a:r>
              <a:rPr lang="en-US" sz="3200" dirty="0" smtClean="0">
                <a:latin typeface="Times New Roman" pitchFamily="18" charset="0"/>
                <a:cs typeface="Times New Roman" pitchFamily="18" charset="0"/>
              </a:rPr>
              <a:t>P(Z&lt;1.65)=0.9505</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0"/>
            <a:ext cx="3083768" cy="584775"/>
          </a:xfrm>
          <a:prstGeom prst="rect">
            <a:avLst/>
          </a:prstGeom>
          <a:noFill/>
        </p:spPr>
        <p:txBody>
          <a:bodyPr wrap="square" rtlCol="0">
            <a:spAutoFit/>
          </a:bodyPr>
          <a:lstStyle/>
          <a:p>
            <a:r>
              <a:rPr lang="en-US" sz="3200" b="1" dirty="0" smtClean="0">
                <a:solidFill>
                  <a:srgbClr val="00B050"/>
                </a:solidFill>
                <a:latin typeface="Times New Roman" pitchFamily="18" charset="0"/>
                <a:cs typeface="Times New Roman" pitchFamily="18" charset="0"/>
              </a:rPr>
              <a:t>Example 6-5:</a:t>
            </a:r>
            <a:endParaRPr lang="en-US" sz="3200" b="1" dirty="0">
              <a:solidFill>
                <a:srgbClr val="00B050"/>
              </a:solidFill>
              <a:latin typeface="Times New Roman" pitchFamily="18" charset="0"/>
              <a:cs typeface="Times New Roman" pitchFamily="18" charset="0"/>
            </a:endParaRPr>
          </a:p>
        </p:txBody>
      </p:sp>
      <p:sp>
        <p:nvSpPr>
          <p:cNvPr id="5" name="TextBox 4"/>
          <p:cNvSpPr txBox="1"/>
          <p:nvPr/>
        </p:nvSpPr>
        <p:spPr>
          <a:xfrm>
            <a:off x="0" y="457200"/>
            <a:ext cx="8991600" cy="1569660"/>
          </a:xfrm>
          <a:prstGeom prst="rect">
            <a:avLst/>
          </a:prstGeom>
          <a:noFill/>
        </p:spPr>
        <p:txBody>
          <a:bodyPr wrap="square" rtlCol="0">
            <a:spAutoFit/>
          </a:bodyPr>
          <a:lstStyle/>
          <a:p>
            <a:pPr algn="l" rtl="0"/>
            <a:r>
              <a:rPr lang="en-US" sz="3200" dirty="0" smtClean="0">
                <a:solidFill>
                  <a:srgbClr val="0000FF"/>
                </a:solidFill>
                <a:latin typeface="Times New Roman" pitchFamily="18" charset="0"/>
                <a:cs typeface="Times New Roman" pitchFamily="18" charset="0"/>
              </a:rPr>
              <a:t>Find the z value such that the area under the standard normal distribution curve between 0 and the z value is 0.2123</a:t>
            </a:r>
            <a:endParaRPr lang="en-US" sz="3200" dirty="0">
              <a:solidFill>
                <a:srgbClr val="0000FF"/>
              </a:solidFill>
              <a:latin typeface="Times New Roman" pitchFamily="18" charset="0"/>
              <a:cs typeface="Times New Roman" pitchFamily="18" charset="0"/>
            </a:endParaRPr>
          </a:p>
        </p:txBody>
      </p:sp>
      <p:grpSp>
        <p:nvGrpSpPr>
          <p:cNvPr id="2" name="Group 9"/>
          <p:cNvGrpSpPr/>
          <p:nvPr/>
        </p:nvGrpSpPr>
        <p:grpSpPr>
          <a:xfrm>
            <a:off x="1981200" y="1828800"/>
            <a:ext cx="4953000" cy="2819400"/>
            <a:chOff x="5148064" y="2852936"/>
            <a:chExt cx="3312368" cy="1872208"/>
          </a:xfrm>
        </p:grpSpPr>
        <p:pic>
          <p:nvPicPr>
            <p:cNvPr id="6" name="Picture 5" descr="09654.jpg"/>
            <p:cNvPicPr>
              <a:picLocks noChangeAspect="1"/>
            </p:cNvPicPr>
            <p:nvPr/>
          </p:nvPicPr>
          <p:blipFill>
            <a:blip r:embed="rId2" cstate="print"/>
            <a:stretch>
              <a:fillRect/>
            </a:stretch>
          </p:blipFill>
          <p:spPr>
            <a:xfrm>
              <a:off x="5292080" y="2924944"/>
              <a:ext cx="3145536" cy="1719072"/>
            </a:xfrm>
            <a:prstGeom prst="rect">
              <a:avLst/>
            </a:prstGeom>
          </p:spPr>
        </p:pic>
        <p:sp>
          <p:nvSpPr>
            <p:cNvPr id="9" name="Rectangle 8"/>
            <p:cNvSpPr/>
            <p:nvPr/>
          </p:nvSpPr>
          <p:spPr>
            <a:xfrm>
              <a:off x="5148064" y="2852936"/>
              <a:ext cx="3312368" cy="1872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grpSp>
      <p:sp>
        <p:nvSpPr>
          <p:cNvPr id="7" name="TextBox 6"/>
          <p:cNvSpPr txBox="1"/>
          <p:nvPr/>
        </p:nvSpPr>
        <p:spPr>
          <a:xfrm>
            <a:off x="2133600" y="4953000"/>
            <a:ext cx="4320480" cy="584775"/>
          </a:xfrm>
          <a:prstGeom prst="rect">
            <a:avLst/>
          </a:prstGeom>
          <a:noFill/>
        </p:spPr>
        <p:txBody>
          <a:bodyPr wrap="square" rtlCol="0">
            <a:spAutoFit/>
          </a:bodyPr>
          <a:lstStyle/>
          <a:p>
            <a:pPr algn="l"/>
            <a:r>
              <a:rPr lang="en-US" sz="3200" dirty="0" smtClean="0">
                <a:latin typeface="Times New Roman" pitchFamily="18" charset="0"/>
                <a:cs typeface="Times New Roman" pitchFamily="18" charset="0"/>
              </a:rPr>
              <a:t>0.2123+0.5000=0.7123</a:t>
            </a:r>
            <a:endParaRPr lang="en-US" sz="3200" dirty="0">
              <a:latin typeface="Times New Roman" pitchFamily="18" charset="0"/>
              <a:cs typeface="Times New Roman" pitchFamily="18" charset="0"/>
            </a:endParaRPr>
          </a:p>
        </p:txBody>
      </p:sp>
      <p:sp>
        <p:nvSpPr>
          <p:cNvPr id="8" name="TextBox 7"/>
          <p:cNvSpPr txBox="1"/>
          <p:nvPr/>
        </p:nvSpPr>
        <p:spPr>
          <a:xfrm>
            <a:off x="3357554" y="5643578"/>
            <a:ext cx="1696899" cy="584775"/>
          </a:xfrm>
          <a:prstGeom prst="rect">
            <a:avLst/>
          </a:prstGeom>
          <a:noFill/>
        </p:spPr>
        <p:txBody>
          <a:bodyPr wrap="square" rtlCol="0">
            <a:spAutoFit/>
          </a:bodyPr>
          <a:lstStyle/>
          <a:p>
            <a:pPr algn="l"/>
            <a:r>
              <a:rPr lang="en-US" sz="3200" dirty="0" smtClean="0">
                <a:latin typeface="Times New Roman" pitchFamily="18" charset="0"/>
                <a:cs typeface="Times New Roman" pitchFamily="18" charset="0"/>
              </a:rPr>
              <a:t>Z=0.56</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676400"/>
            <a:ext cx="8534400" cy="2438400"/>
          </a:xfrm>
          <a:prstGeom prst="rect">
            <a:avLst/>
          </a:prstGeom>
          <a:noFill/>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304800" y="2438400"/>
            <a:ext cx="8398966" cy="1015663"/>
          </a:xfrm>
          <a:prstGeom prst="rect">
            <a:avLst/>
          </a:prstGeom>
        </p:spPr>
        <p:txBody>
          <a:bodyPr wrap="square">
            <a:spAutoFit/>
          </a:bodyPr>
          <a:lstStyle/>
          <a:p>
            <a:pPr algn="ctr"/>
            <a:r>
              <a:rPr lang="en-US" altLang="en-US" sz="6000" b="1" dirty="0" smtClean="0">
                <a:solidFill>
                  <a:srgbClr val="FF0000"/>
                </a:solidFill>
                <a:latin typeface="Times New Roman" pitchFamily="18" charset="0"/>
                <a:cs typeface="Times New Roman" pitchFamily="18" charset="0"/>
              </a:rPr>
              <a:t>The Normal Distribution</a:t>
            </a:r>
            <a:endParaRPr lang="en-US" sz="6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User\Desktop\Z1.jpg"/>
          <p:cNvPicPr>
            <a:picLocks noChangeAspect="1" noChangeArrowheads="1"/>
          </p:cNvPicPr>
          <p:nvPr/>
        </p:nvPicPr>
        <p:blipFill>
          <a:blip r:embed="rId2"/>
          <a:srcRect/>
          <a:stretch>
            <a:fillRect/>
          </a:stretch>
        </p:blipFill>
        <p:spPr bwMode="auto">
          <a:xfrm>
            <a:off x="381000" y="381000"/>
            <a:ext cx="8505825" cy="5372100"/>
          </a:xfrm>
          <a:prstGeom prst="rect">
            <a:avLst/>
          </a:prstGeom>
          <a:noFill/>
        </p:spPr>
      </p:pic>
      <p:cxnSp>
        <p:nvCxnSpPr>
          <p:cNvPr id="4" name="رابط كسهم مستقيم 3"/>
          <p:cNvCxnSpPr/>
          <p:nvPr/>
        </p:nvCxnSpPr>
        <p:spPr>
          <a:xfrm>
            <a:off x="928662" y="3857628"/>
            <a:ext cx="6000792"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rot="5400000">
            <a:off x="6607983" y="2750339"/>
            <a:ext cx="17859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143000"/>
            <a:ext cx="7956024" cy="1754326"/>
          </a:xfrm>
          <a:prstGeom prst="rect">
            <a:avLst/>
          </a:prstGeom>
        </p:spPr>
        <p:txBody>
          <a:bodyPr wrap="none">
            <a:spAutoFit/>
          </a:bodyPr>
          <a:lstStyle/>
          <a:p>
            <a:pPr algn="ctr"/>
            <a:r>
              <a:rPr lang="en-US" altLang="en-US" sz="5400" dirty="0">
                <a:solidFill>
                  <a:srgbClr val="00B050"/>
                </a:solidFill>
                <a:latin typeface="Times New Roman" pitchFamily="18" charset="0"/>
                <a:cs typeface="Times New Roman" pitchFamily="18" charset="0"/>
              </a:rPr>
              <a:t>Applications of the Normal </a:t>
            </a:r>
            <a:endParaRPr lang="en-US" altLang="en-US" sz="5400" dirty="0" smtClean="0">
              <a:solidFill>
                <a:srgbClr val="00B050"/>
              </a:solidFill>
              <a:latin typeface="Times New Roman" pitchFamily="18" charset="0"/>
              <a:cs typeface="Times New Roman" pitchFamily="18" charset="0"/>
            </a:endParaRPr>
          </a:p>
          <a:p>
            <a:pPr algn="ctr"/>
            <a:r>
              <a:rPr lang="en-US" altLang="en-US" sz="5400" dirty="0" smtClean="0">
                <a:solidFill>
                  <a:srgbClr val="00B050"/>
                </a:solidFill>
                <a:latin typeface="Times New Roman" pitchFamily="18" charset="0"/>
                <a:cs typeface="Times New Roman" pitchFamily="18" charset="0"/>
              </a:rPr>
              <a:t>Distribution</a:t>
            </a:r>
            <a:endParaRPr lang="en-US" sz="5400" dirty="0">
              <a:solidFill>
                <a:srgbClr val="00B05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bwMode="auto">
          <a:xfrm>
            <a:off x="152400" y="76200"/>
            <a:ext cx="8447856" cy="1371600"/>
          </a:xfrm>
          <a:prstGeom prst="rect">
            <a:avLst/>
          </a:prstGeom>
          <a:noFill/>
          <a:ln w="9525">
            <a:noFill/>
            <a:miter lim="800000"/>
            <a:headEnd/>
            <a:tailEnd/>
          </a:ln>
        </p:spPr>
        <p:txBody>
          <a:bodyPr lIns="90488" tIns="44450" rIns="90488" bIns="44450"/>
          <a:lstStyle/>
          <a:p>
            <a:pPr marL="365125" indent="-255588" algn="l" rtl="0">
              <a:spcBef>
                <a:spcPct val="50000"/>
              </a:spcBef>
              <a:buClr>
                <a:schemeClr val="accent1"/>
              </a:buClr>
              <a:buFont typeface="Wingdings" pitchFamily="2" charset="2"/>
              <a:buChar char="q"/>
            </a:pPr>
            <a:r>
              <a:rPr lang="en-US" sz="2800" dirty="0" smtClean="0">
                <a:latin typeface="Times New Roman" pitchFamily="18" charset="0"/>
                <a:cs typeface="Times New Roman" pitchFamily="18" charset="0"/>
              </a:rPr>
              <a:t> All </a:t>
            </a:r>
            <a:r>
              <a:rPr lang="en-US" sz="2800" b="1" dirty="0">
                <a:solidFill>
                  <a:srgbClr val="FF0000"/>
                </a:solidFill>
                <a:latin typeface="Times New Roman" pitchFamily="18" charset="0"/>
                <a:cs typeface="Times New Roman" pitchFamily="18" charset="0"/>
              </a:rPr>
              <a:t>normally distributed </a:t>
            </a:r>
            <a:r>
              <a:rPr lang="en-US" sz="2800" dirty="0">
                <a:latin typeface="Times New Roman" pitchFamily="18" charset="0"/>
                <a:cs typeface="Times New Roman" pitchFamily="18" charset="0"/>
              </a:rPr>
              <a:t>variables can be transformed into the </a:t>
            </a:r>
            <a:r>
              <a:rPr lang="en-US" sz="2800" b="1" dirty="0">
                <a:solidFill>
                  <a:srgbClr val="FF0000"/>
                </a:solidFill>
                <a:latin typeface="Times New Roman" pitchFamily="18" charset="0"/>
                <a:cs typeface="Times New Roman" pitchFamily="18" charset="0"/>
              </a:rPr>
              <a:t>standard normally distribution </a:t>
            </a:r>
            <a:r>
              <a:rPr lang="en-US" sz="2800" dirty="0">
                <a:latin typeface="Times New Roman" pitchFamily="18" charset="0"/>
                <a:cs typeface="Times New Roman" pitchFamily="18" charset="0"/>
              </a:rPr>
              <a:t>by using the formula for the standard score:</a:t>
            </a:r>
          </a:p>
        </p:txBody>
      </p:sp>
      <p:sp>
        <p:nvSpPr>
          <p:cNvPr id="6" name="Rectangle 5"/>
          <p:cNvSpPr/>
          <p:nvPr/>
        </p:nvSpPr>
        <p:spPr>
          <a:xfrm>
            <a:off x="1752600" y="1828800"/>
            <a:ext cx="3890970" cy="1600200"/>
          </a:xfrm>
          <a:prstGeom prst="rect">
            <a:avLst/>
          </a:prstGeom>
          <a:noFill/>
          <a:ln w="762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rtl="0"/>
            <a:endParaRPr lang="en-US"/>
          </a:p>
        </p:txBody>
      </p:sp>
      <p:pic>
        <p:nvPicPr>
          <p:cNvPr id="9"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85984" y="2214554"/>
            <a:ext cx="2799844" cy="961166"/>
          </a:xfrm>
          <a:prstGeom prst="rect">
            <a:avLst/>
          </a:prstGeom>
          <a:noFill/>
        </p:spPr>
      </p:pic>
      <p:sp>
        <p:nvSpPr>
          <p:cNvPr id="11" name="Rectangle 10"/>
          <p:cNvSpPr/>
          <p:nvPr/>
        </p:nvSpPr>
        <p:spPr>
          <a:xfrm>
            <a:off x="152400" y="3505200"/>
            <a:ext cx="8763000" cy="2308324"/>
          </a:xfrm>
          <a:prstGeom prst="rect">
            <a:avLst/>
          </a:prstGeom>
          <a:ln w="28575">
            <a:solidFill>
              <a:srgbClr val="FF0000"/>
            </a:solidFill>
          </a:ln>
        </p:spPr>
        <p:txBody>
          <a:bodyPr wrap="square">
            <a:spAutoFit/>
          </a:bodyPr>
          <a:lstStyle/>
          <a:p>
            <a:pPr algn="l"/>
            <a:r>
              <a:rPr lang="en-US" sz="2400" dirty="0" smtClean="0">
                <a:latin typeface="Times New Roman" pitchFamily="18" charset="0"/>
                <a:cs typeface="Times New Roman" pitchFamily="18" charset="0"/>
              </a:rPr>
              <a:t>to solve the application problems in this section,  we must use that </a:t>
            </a:r>
            <a:r>
              <a:rPr lang="en-US" sz="2400" b="1" u="sng" dirty="0" smtClean="0">
                <a:solidFill>
                  <a:srgbClr val="FF0000"/>
                </a:solidFill>
                <a:latin typeface="Times New Roman" pitchFamily="18" charset="0"/>
                <a:cs typeface="Times New Roman" pitchFamily="18" charset="0"/>
              </a:rPr>
              <a:t>three</a:t>
            </a:r>
            <a:r>
              <a:rPr lang="en-US" sz="2400" dirty="0" smtClean="0">
                <a:latin typeface="Times New Roman" pitchFamily="18" charset="0"/>
                <a:cs typeface="Times New Roman" pitchFamily="18" charset="0"/>
              </a:rPr>
              <a:t> steps. </a:t>
            </a:r>
          </a:p>
          <a:p>
            <a:pPr algn="l"/>
            <a:endParaRPr lang="en-US" sz="2400" dirty="0" smtClean="0">
              <a:latin typeface="Times New Roman" pitchFamily="18" charset="0"/>
              <a:cs typeface="Times New Roman" pitchFamily="18" charset="0"/>
            </a:endParaRPr>
          </a:p>
          <a:p>
            <a:pPr algn="l"/>
            <a:r>
              <a:rPr lang="en-US" sz="2400" b="1" dirty="0" smtClean="0">
                <a:solidFill>
                  <a:srgbClr val="C00000"/>
                </a:solidFill>
                <a:latin typeface="Times New Roman" pitchFamily="18" charset="0"/>
                <a:cs typeface="Times New Roman" pitchFamily="18" charset="0"/>
              </a:rPr>
              <a:t>First Step: </a:t>
            </a:r>
            <a:r>
              <a:rPr lang="en-US" sz="2400" dirty="0" smtClean="0">
                <a:latin typeface="Times New Roman" pitchFamily="18" charset="0"/>
                <a:cs typeface="Times New Roman" pitchFamily="18" charset="0"/>
              </a:rPr>
              <a:t>find the z , using the formula.</a:t>
            </a:r>
          </a:p>
          <a:p>
            <a:pPr algn="l"/>
            <a:r>
              <a:rPr lang="en-US" sz="2400" b="1" dirty="0" smtClean="0">
                <a:solidFill>
                  <a:srgbClr val="C00000"/>
                </a:solidFill>
                <a:latin typeface="Times New Roman" pitchFamily="18" charset="0"/>
                <a:cs typeface="Times New Roman" pitchFamily="18" charset="0"/>
              </a:rPr>
              <a:t>Second Step: </a:t>
            </a:r>
            <a:r>
              <a:rPr lang="en-US" sz="2400" dirty="0" smtClean="0">
                <a:latin typeface="Times New Roman" pitchFamily="18" charset="0"/>
                <a:cs typeface="Times New Roman" pitchFamily="18" charset="0"/>
              </a:rPr>
              <a:t>draw the figure and Shading the area.</a:t>
            </a:r>
          </a:p>
          <a:p>
            <a:pPr algn="l"/>
            <a:r>
              <a:rPr lang="en-US" sz="2400" b="1" dirty="0" smtClean="0">
                <a:solidFill>
                  <a:srgbClr val="C00000"/>
                </a:solidFill>
                <a:latin typeface="Times New Roman" pitchFamily="18" charset="0"/>
                <a:cs typeface="Times New Roman" pitchFamily="18" charset="0"/>
              </a:rPr>
              <a:t>Third Step : </a:t>
            </a:r>
            <a:r>
              <a:rPr lang="en-US" sz="2400" dirty="0" smtClean="0">
                <a:latin typeface="Times New Roman" pitchFamily="18" charset="0"/>
                <a:cs typeface="Times New Roman" pitchFamily="18" charset="0"/>
              </a:rPr>
              <a:t>find the areas under ,using table E.</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76200"/>
            <a:ext cx="9144000" cy="234888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2800" b="1" i="0" u="none" strike="noStrike" kern="0" cap="none" spc="0" normalizeH="0" baseline="0" noProof="0" dirty="0" smtClean="0">
                <a:ln>
                  <a:noFill/>
                </a:ln>
                <a:solidFill>
                  <a:srgbClr val="006600"/>
                </a:solidFill>
                <a:effectLst/>
                <a:uLnTx/>
                <a:uFillTx/>
                <a:latin typeface="Times New Roman" pitchFamily="18" charset="0"/>
                <a:ea typeface="+mn-ea"/>
                <a:cs typeface="Times New Roman" pitchFamily="18" charset="0"/>
              </a:rPr>
              <a:t>Example 6-6:</a:t>
            </a:r>
            <a:endParaRPr kumimoji="0" lang="en-US" sz="28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A survey by the National Retail Federation found that women spend on average $146.21 for the Christmas holidays. Assume the standard deviation is $29.44. Find the </a:t>
            </a:r>
            <a:r>
              <a:rPr kumimoji="0" lang="en-US" sz="2400" b="1" i="0" u="sng" strike="noStrike" kern="0" cap="none" spc="0" normalizeH="0" baseline="0" noProof="0" dirty="0" smtClean="0">
                <a:ln>
                  <a:noFill/>
                </a:ln>
                <a:solidFill>
                  <a:srgbClr val="C00000"/>
                </a:solidFill>
                <a:effectLst/>
                <a:uLnTx/>
                <a:uFillTx/>
                <a:latin typeface="Times New Roman" pitchFamily="18" charset="0"/>
                <a:ea typeface="+mn-ea"/>
                <a:cs typeface="Times New Roman" pitchFamily="18" charset="0"/>
              </a:rPr>
              <a:t>percentage</a:t>
            </a:r>
            <a:r>
              <a:rPr kumimoji="0" lang="en-US" sz="2400" b="0"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of women who spend less than $160. Assume the variable is </a:t>
            </a:r>
            <a:r>
              <a:rPr kumimoji="0" lang="en-US" sz="2400" b="1" i="0" u="sng" strike="noStrike" kern="0" cap="none" spc="0" normalizeH="0" baseline="0" noProof="0" dirty="0" smtClean="0">
                <a:ln>
                  <a:noFill/>
                </a:ln>
                <a:solidFill>
                  <a:srgbClr val="C00000"/>
                </a:solidFill>
                <a:effectLst/>
                <a:uLnTx/>
                <a:uFillTx/>
                <a:latin typeface="Times New Roman" pitchFamily="18" charset="0"/>
                <a:ea typeface="+mn-ea"/>
                <a:cs typeface="Times New Roman" pitchFamily="18" charset="0"/>
              </a:rPr>
              <a:t>normally distributed</a:t>
            </a:r>
            <a:r>
              <a:rPr kumimoji="0" lang="en-US" sz="2400" b="0"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a:t>
            </a:r>
            <a:endParaRPr kumimoji="0" lang="en-US" sz="2400" b="0" i="1"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endParaRPr>
          </a:p>
        </p:txBody>
      </p:sp>
      <p:grpSp>
        <p:nvGrpSpPr>
          <p:cNvPr id="2" name="Group 15"/>
          <p:cNvGrpSpPr/>
          <p:nvPr/>
        </p:nvGrpSpPr>
        <p:grpSpPr>
          <a:xfrm>
            <a:off x="5715000" y="3048000"/>
            <a:ext cx="3124200" cy="2057400"/>
            <a:chOff x="6049042" y="3525009"/>
            <a:chExt cx="2232248" cy="1296144"/>
          </a:xfrm>
        </p:grpSpPr>
        <p:sp>
          <p:nvSpPr>
            <p:cNvPr id="7" name="Rectangle 6"/>
            <p:cNvSpPr/>
            <p:nvPr/>
          </p:nvSpPr>
          <p:spPr>
            <a:xfrm>
              <a:off x="6049042" y="3525009"/>
              <a:ext cx="2232248" cy="1296144"/>
            </a:xfrm>
            <a:prstGeom prst="rect">
              <a:avLst/>
            </a:prstGeom>
            <a:noFill/>
            <a:ln>
              <a:solidFill>
                <a:srgbClr val="800080"/>
              </a:solidFill>
            </a:ln>
          </p:spPr>
          <p:style>
            <a:lnRef idx="2">
              <a:schemeClr val="accent6"/>
            </a:lnRef>
            <a:fillRef idx="1">
              <a:schemeClr val="lt1"/>
            </a:fillRef>
            <a:effectRef idx="0">
              <a:schemeClr val="accent6"/>
            </a:effectRef>
            <a:fontRef idx="minor">
              <a:schemeClr val="dk1"/>
            </a:fontRef>
          </p:style>
          <p:txBody>
            <a:bodyPr rtlCol="0" anchor="ctr"/>
            <a:lstStyle/>
            <a:p>
              <a:pPr algn="l" rtl="0"/>
              <a:endParaRPr lang="en-US"/>
            </a:p>
          </p:txBody>
        </p:sp>
        <p:pic>
          <p:nvPicPr>
            <p:cNvPr id="8" name="Picture 7" descr="98.jpg"/>
            <p:cNvPicPr>
              <a:picLocks noChangeAspect="1"/>
            </p:cNvPicPr>
            <p:nvPr/>
          </p:nvPicPr>
          <p:blipFill>
            <a:blip r:embed="rId3" cstate="print"/>
            <a:stretch>
              <a:fillRect/>
            </a:stretch>
          </p:blipFill>
          <p:spPr>
            <a:xfrm>
              <a:off x="6193058" y="3621019"/>
              <a:ext cx="2016224" cy="1152128"/>
            </a:xfrm>
            <a:prstGeom prst="rect">
              <a:avLst/>
            </a:prstGeom>
          </p:spPr>
        </p:pic>
      </p:grpSp>
      <p:sp>
        <p:nvSpPr>
          <p:cNvPr id="9" name="Rectangle 8"/>
          <p:cNvSpPr/>
          <p:nvPr/>
        </p:nvSpPr>
        <p:spPr>
          <a:xfrm>
            <a:off x="251868" y="1905000"/>
            <a:ext cx="1500732" cy="523220"/>
          </a:xfrm>
          <a:prstGeom prst="rect">
            <a:avLst/>
          </a:prstGeom>
        </p:spPr>
        <p:txBody>
          <a:bodyPr wrap="none">
            <a:spAutoFit/>
          </a:bodyPr>
          <a:lstStyle/>
          <a:p>
            <a:pPr marL="342900" lvl="0" indent="-342900" algn="l" rtl="0" eaLnBrk="0" hangingPunct="0">
              <a:spcBef>
                <a:spcPct val="20000"/>
              </a:spcBef>
              <a:defRPr/>
            </a:pPr>
            <a:r>
              <a:rPr lang="en-US" sz="2800" kern="0" dirty="0" smtClean="0">
                <a:solidFill>
                  <a:srgbClr val="006600"/>
                </a:solidFill>
                <a:latin typeface="Times New Roman" pitchFamily="18" charset="0"/>
                <a:cs typeface="Times New Roman" pitchFamily="18" charset="0"/>
              </a:rPr>
              <a:t>Solution:</a:t>
            </a:r>
            <a:endParaRPr lang="en-US" sz="2800" kern="0" dirty="0">
              <a:solidFill>
                <a:srgbClr val="006600"/>
              </a:solidFill>
              <a:latin typeface="Times New Roman" pitchFamily="18" charset="0"/>
              <a:cs typeface="Times New Roman" pitchFamily="18" charset="0"/>
            </a:endParaRPr>
          </a:p>
        </p:txBody>
      </p:sp>
      <p:graphicFrame>
        <p:nvGraphicFramePr>
          <p:cNvPr id="10" name="Object 9"/>
          <p:cNvGraphicFramePr>
            <a:graphicFrameLocks noChangeAspect="1"/>
          </p:cNvGraphicFramePr>
          <p:nvPr/>
        </p:nvGraphicFramePr>
        <p:xfrm>
          <a:off x="76200" y="3124200"/>
          <a:ext cx="1769511" cy="796280"/>
        </p:xfrm>
        <a:graphic>
          <a:graphicData uri="http://schemas.openxmlformats.org/presentationml/2006/ole">
            <mc:AlternateContent xmlns:mc="http://schemas.openxmlformats.org/markup-compatibility/2006">
              <mc:Choice xmlns:v="urn:schemas-microsoft-com:vml" Requires="v">
                <p:oleObj spid="_x0000_s61448" name="Equation" r:id="rId4" imgW="698400" imgH="393480" progId="Equation.3">
                  <p:embed/>
                </p:oleObj>
              </mc:Choice>
              <mc:Fallback>
                <p:oleObj name="Equation" r:id="rId4" imgW="69840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124200"/>
                        <a:ext cx="1769511" cy="796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1756405" y="3065823"/>
          <a:ext cx="2282196" cy="896577"/>
        </p:xfrm>
        <a:graphic>
          <a:graphicData uri="http://schemas.openxmlformats.org/presentationml/2006/ole">
            <mc:AlternateContent xmlns:mc="http://schemas.openxmlformats.org/markup-compatibility/2006">
              <mc:Choice xmlns:v="urn:schemas-microsoft-com:vml" Requires="v">
                <p:oleObj spid="_x0000_s61449" name="Equation" r:id="rId6" imgW="927000" imgH="393480" progId="Equation.3">
                  <p:embed/>
                </p:oleObj>
              </mc:Choice>
              <mc:Fallback>
                <p:oleObj name="Equation" r:id="rId6" imgW="927000" imgH="3934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6405" y="3065823"/>
                        <a:ext cx="2282196" cy="8965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4004197" y="3200400"/>
          <a:ext cx="1101204" cy="508248"/>
        </p:xfrm>
        <a:graphic>
          <a:graphicData uri="http://schemas.openxmlformats.org/presentationml/2006/ole">
            <mc:AlternateContent xmlns:mc="http://schemas.openxmlformats.org/markup-compatibility/2006">
              <mc:Choice xmlns:v="urn:schemas-microsoft-com:vml" Requires="v">
                <p:oleObj spid="_x0000_s61450" name="Equation" r:id="rId8" imgW="431640" imgH="177480" progId="Equation.3">
                  <p:embed/>
                </p:oleObj>
              </mc:Choice>
              <mc:Fallback>
                <p:oleObj name="Equation" r:id="rId8" imgW="431640" imgH="17748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4197" y="3200400"/>
                        <a:ext cx="1101204" cy="508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228600" y="4734580"/>
            <a:ext cx="2057384" cy="523220"/>
          </a:xfrm>
          <a:prstGeom prst="rect">
            <a:avLst/>
          </a:prstGeom>
          <a:noFill/>
        </p:spPr>
        <p:txBody>
          <a:bodyPr wrap="square" rtlCol="0">
            <a:spAutoFit/>
          </a:bodyPr>
          <a:lstStyle/>
          <a:p>
            <a:pPr algn="l" rtl="0"/>
            <a:r>
              <a:rPr lang="en-US" sz="2800" dirty="0" smtClean="0">
                <a:latin typeface="Times New Roman" pitchFamily="18" charset="0"/>
                <a:cs typeface="Times New Roman" pitchFamily="18" charset="0"/>
              </a:rPr>
              <a:t>P(Z&lt;0.47)=</a:t>
            </a:r>
            <a:endParaRPr lang="en-US" sz="2800" dirty="0">
              <a:latin typeface="Times New Roman" pitchFamily="18" charset="0"/>
              <a:cs typeface="Times New Roman" pitchFamily="18" charset="0"/>
            </a:endParaRPr>
          </a:p>
        </p:txBody>
      </p:sp>
      <p:sp>
        <p:nvSpPr>
          <p:cNvPr id="14" name="TextBox 13"/>
          <p:cNvSpPr txBox="1"/>
          <p:nvPr/>
        </p:nvSpPr>
        <p:spPr>
          <a:xfrm>
            <a:off x="571472" y="5572140"/>
            <a:ext cx="5184576" cy="954107"/>
          </a:xfrm>
          <a:prstGeom prst="rect">
            <a:avLst/>
          </a:prstGeom>
          <a:noFill/>
        </p:spPr>
        <p:txBody>
          <a:bodyPr wrap="square" rtlCol="0">
            <a:spAutoFit/>
          </a:bodyPr>
          <a:lstStyle/>
          <a:p>
            <a:pPr algn="l" rtl="0"/>
            <a:r>
              <a:rPr lang="en-US" sz="2800" b="1" u="sng" dirty="0" smtClean="0">
                <a:latin typeface="Times New Roman" pitchFamily="18" charset="0"/>
                <a:cs typeface="Times New Roman" pitchFamily="18" charset="0"/>
              </a:rPr>
              <a:t>68.08%</a:t>
            </a:r>
            <a:r>
              <a:rPr lang="en-US" sz="2800" dirty="0" smtClean="0">
                <a:latin typeface="Times New Roman" pitchFamily="18" charset="0"/>
                <a:cs typeface="Times New Roman" pitchFamily="18" charset="0"/>
              </a:rPr>
              <a:t> of the women spend less than 160$ at </a:t>
            </a:r>
            <a:r>
              <a:rPr lang="en-US" sz="2800" kern="0" dirty="0" smtClean="0">
                <a:latin typeface="Times New Roman" pitchFamily="18" charset="0"/>
                <a:cs typeface="Times New Roman" pitchFamily="18" charset="0"/>
              </a:rPr>
              <a:t>Christmas</a:t>
            </a:r>
            <a:r>
              <a:rPr lang="en-US" sz="2800" dirty="0" smtClean="0">
                <a:latin typeface="Times New Roman" pitchFamily="18" charset="0"/>
                <a:cs typeface="Times New Roman" pitchFamily="18" charset="0"/>
              </a:rPr>
              <a:t>  time. </a:t>
            </a:r>
            <a:endParaRPr lang="en-US" sz="2800" dirty="0">
              <a:latin typeface="Times New Roman" pitchFamily="18" charset="0"/>
              <a:cs typeface="Times New Roman" pitchFamily="18" charset="0"/>
            </a:endParaRPr>
          </a:p>
        </p:txBody>
      </p:sp>
      <p:sp>
        <p:nvSpPr>
          <p:cNvPr id="18" name="Rectangle 17"/>
          <p:cNvSpPr/>
          <p:nvPr/>
        </p:nvSpPr>
        <p:spPr>
          <a:xfrm>
            <a:off x="5655315" y="2514600"/>
            <a:ext cx="3183885" cy="461665"/>
          </a:xfrm>
          <a:prstGeom prst="rect">
            <a:avLst/>
          </a:prstGeom>
        </p:spPr>
        <p:txBody>
          <a:bodyPr wrap="none">
            <a:spAutoFit/>
          </a:bodyPr>
          <a:lstStyle/>
          <a:p>
            <a:pPr algn="l" rtl="0"/>
            <a:r>
              <a:rPr lang="en-US" sz="2400" dirty="0" smtClean="0">
                <a:latin typeface="Times New Roman" pitchFamily="18" charset="0"/>
                <a:cs typeface="Times New Roman" pitchFamily="18" charset="0"/>
              </a:rPr>
              <a:t> </a:t>
            </a:r>
            <a:r>
              <a:rPr lang="en-US" sz="2400" b="1" dirty="0" smtClean="0">
                <a:solidFill>
                  <a:schemeClr val="accent2"/>
                </a:solidFill>
                <a:latin typeface="Times New Roman" pitchFamily="18" charset="0"/>
                <a:cs typeface="Times New Roman" pitchFamily="18" charset="0"/>
              </a:rPr>
              <a:t>Step 2 </a:t>
            </a:r>
            <a:r>
              <a:rPr lang="en-US" sz="2400" dirty="0" smtClean="0">
                <a:latin typeface="Times New Roman" pitchFamily="18" charset="0"/>
                <a:cs typeface="Times New Roman" pitchFamily="18" charset="0"/>
              </a:rPr>
              <a:t>:Draw the figure</a:t>
            </a:r>
            <a:endParaRPr lang="en-US" sz="2400" dirty="0">
              <a:latin typeface="Times New Roman" pitchFamily="18" charset="0"/>
              <a:cs typeface="Times New Roman" pitchFamily="18" charset="0"/>
            </a:endParaRPr>
          </a:p>
        </p:txBody>
      </p:sp>
      <p:sp>
        <p:nvSpPr>
          <p:cNvPr id="19" name="Rectangle 18"/>
          <p:cNvSpPr/>
          <p:nvPr/>
        </p:nvSpPr>
        <p:spPr>
          <a:xfrm>
            <a:off x="0" y="2590800"/>
            <a:ext cx="3446777" cy="461665"/>
          </a:xfrm>
          <a:prstGeom prst="rect">
            <a:avLst/>
          </a:prstGeom>
        </p:spPr>
        <p:txBody>
          <a:bodyPr wrap="none">
            <a:spAutoFit/>
          </a:bodyPr>
          <a:lstStyle/>
          <a:p>
            <a:pPr algn="l" rtl="0"/>
            <a:r>
              <a:rPr lang="en-US" sz="2400" dirty="0" smtClean="0">
                <a:latin typeface="Times New Roman" pitchFamily="18" charset="0"/>
                <a:cs typeface="Times New Roman" pitchFamily="18" charset="0"/>
              </a:rPr>
              <a:t> </a:t>
            </a:r>
            <a:r>
              <a:rPr lang="en-US" sz="2400" b="1" dirty="0" smtClean="0">
                <a:solidFill>
                  <a:schemeClr val="accent2"/>
                </a:solidFill>
                <a:latin typeface="Times New Roman" pitchFamily="18" charset="0"/>
                <a:cs typeface="Times New Roman" pitchFamily="18" charset="0"/>
              </a:rPr>
              <a:t>Step 1</a:t>
            </a:r>
            <a:r>
              <a:rPr lang="en-US" sz="2400" dirty="0" smtClean="0">
                <a:latin typeface="Times New Roman" pitchFamily="18" charset="0"/>
                <a:cs typeface="Times New Roman" pitchFamily="18" charset="0"/>
              </a:rPr>
              <a:t> : Find the z value .</a:t>
            </a:r>
            <a:endParaRPr lang="en-US" sz="2400" dirty="0">
              <a:latin typeface="Times New Roman" pitchFamily="18" charset="0"/>
              <a:cs typeface="Times New Roman" pitchFamily="18" charset="0"/>
            </a:endParaRPr>
          </a:p>
        </p:txBody>
      </p:sp>
      <p:sp>
        <p:nvSpPr>
          <p:cNvPr id="20" name="Rectangle 19"/>
          <p:cNvSpPr/>
          <p:nvPr/>
        </p:nvSpPr>
        <p:spPr>
          <a:xfrm>
            <a:off x="0" y="4191000"/>
            <a:ext cx="4599336" cy="461665"/>
          </a:xfrm>
          <a:prstGeom prst="rect">
            <a:avLst/>
          </a:prstGeom>
        </p:spPr>
        <p:txBody>
          <a:bodyPr wrap="none">
            <a:spAutoFit/>
          </a:bodyPr>
          <a:lstStyle/>
          <a:p>
            <a:pPr algn="l" rtl="0"/>
            <a:r>
              <a:rPr lang="en-US" sz="2400" b="1" dirty="0" smtClean="0">
                <a:solidFill>
                  <a:schemeClr val="accent2"/>
                </a:solidFill>
                <a:latin typeface="Times New Roman" pitchFamily="18" charset="0"/>
                <a:cs typeface="Times New Roman" pitchFamily="18" charset="0"/>
              </a:rPr>
              <a:t>Step 3 </a:t>
            </a:r>
            <a:r>
              <a:rPr lang="en-US" sz="2400" dirty="0" smtClean="0">
                <a:latin typeface="Times New Roman" pitchFamily="18" charset="0"/>
                <a:cs typeface="Times New Roman" pitchFamily="18" charset="0"/>
              </a:rPr>
              <a:t>:Find the area ,using table E.</a:t>
            </a:r>
            <a:endParaRPr lang="en-US" sz="2400" dirty="0">
              <a:latin typeface="Times New Roman" pitchFamily="18" charset="0"/>
              <a:cs typeface="Times New Roman" pitchFamily="18" charset="0"/>
            </a:endParaRPr>
          </a:p>
        </p:txBody>
      </p:sp>
      <p:sp>
        <p:nvSpPr>
          <p:cNvPr id="16" name="TextBox 12"/>
          <p:cNvSpPr txBox="1"/>
          <p:nvPr/>
        </p:nvSpPr>
        <p:spPr>
          <a:xfrm>
            <a:off x="2071670" y="4786322"/>
            <a:ext cx="1500198" cy="523220"/>
          </a:xfrm>
          <a:prstGeom prst="rect">
            <a:avLst/>
          </a:prstGeom>
          <a:noFill/>
        </p:spPr>
        <p:txBody>
          <a:bodyPr wrap="square" rtlCol="0">
            <a:spAutoFit/>
          </a:bodyPr>
          <a:lstStyle/>
          <a:p>
            <a:pPr algn="l" rtl="0"/>
            <a:r>
              <a:rPr lang="en-US" sz="2800" dirty="0" smtClean="0">
                <a:latin typeface="Times New Roman" pitchFamily="18" charset="0"/>
                <a:cs typeface="Times New Roman" pitchFamily="18" charset="0"/>
              </a:rPr>
              <a:t>0.6808</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7384" y="-76200"/>
            <a:ext cx="9116616" cy="3124200"/>
          </a:xfrm>
          <a:prstGeom prst="rect">
            <a:avLst/>
          </a:prstGeom>
        </p:spPr>
        <p:txBody>
          <a:bodyPr vert="horz">
            <a:noAutofit/>
          </a:bodyPr>
          <a:lstStyle/>
          <a:p>
            <a:pPr marL="609600" marR="0" lvl="0" indent="-609600" algn="l" defTabSz="914400" rtl="0" eaLnBrk="1" fontAlgn="auto" latinLnBrk="0" hangingPunct="1">
              <a:lnSpc>
                <a:spcPct val="100000"/>
              </a:lnSpc>
              <a:spcBef>
                <a:spcPts val="400"/>
              </a:spcBef>
              <a:spcAft>
                <a:spcPts val="0"/>
              </a:spcAft>
              <a:buClr>
                <a:schemeClr val="accent1"/>
              </a:buClr>
              <a:buSzPct val="68000"/>
              <a:tabLst/>
              <a:defRPr/>
            </a:pPr>
            <a:r>
              <a:rPr kumimoji="0" lang="en-US" sz="2400" b="1" i="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rPr>
              <a:t>Example 6-7:</a:t>
            </a:r>
            <a:endParaRPr kumimoji="0" lang="en-US" sz="2400" b="1" i="0" u="none" strike="noStrike" kern="1200" cap="none" spc="0" normalizeH="0" baseline="0" noProof="0" dirty="0" smtClean="0">
              <a:ln>
                <a:noFill/>
              </a:ln>
              <a:solidFill>
                <a:srgbClr val="660066"/>
              </a:solidFill>
              <a:effectLst/>
              <a:uLnTx/>
              <a:uFillTx/>
              <a:latin typeface="Times New Roman" pitchFamily="18" charset="0"/>
              <a:ea typeface="+mn-ea"/>
              <a:cs typeface="Times New Roman" pitchFamily="18" charset="0"/>
            </a:endParaRPr>
          </a:p>
          <a:p>
            <a:pPr marL="609600" marR="0" lvl="0" indent="-609600" algn="l" defTabSz="914400" rtl="0" eaLnBrk="1" fontAlgn="auto" latinLnBrk="0" hangingPunct="1">
              <a:lnSpc>
                <a:spcPct val="100000"/>
              </a:lnSpc>
              <a:spcBef>
                <a:spcPts val="400"/>
              </a:spcBef>
              <a:spcAft>
                <a:spcPts val="0"/>
              </a:spcAft>
              <a:buClr>
                <a:schemeClr val="accent1"/>
              </a:buClr>
              <a:buSzPct val="68000"/>
              <a:buFontTx/>
              <a:buNone/>
              <a:tabLst/>
              <a:defRPr/>
            </a:pP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Each month, an American household generates an average of 28 pounds of newspaper for garbage or recycling. Assume the standard deviation is 2 pounds. If a household is selected at random, Find the probability of its generating. </a:t>
            </a:r>
          </a:p>
          <a:p>
            <a:pPr marL="609600" marR="0" lvl="0" indent="-609600" algn="l" defTabSz="914400" rtl="0" eaLnBrk="1" fontAlgn="auto" latinLnBrk="0" hangingPunct="1">
              <a:lnSpc>
                <a:spcPct val="100000"/>
              </a:lnSpc>
              <a:spcBef>
                <a:spcPts val="400"/>
              </a:spcBef>
              <a:spcAft>
                <a:spcPts val="0"/>
              </a:spcAft>
              <a:buClr>
                <a:schemeClr val="accent1"/>
              </a:buClr>
              <a:buSzPct val="68000"/>
              <a:tabLst/>
              <a:defRPr/>
            </a:pP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Between 27 and 31 pounds per month</a:t>
            </a:r>
          </a:p>
          <a:p>
            <a:pPr marL="609600" marR="0" lvl="0" indent="-609600" algn="l" defTabSz="914400" rtl="0" eaLnBrk="1" fontAlgn="auto" latinLnBrk="0" hangingPunct="1">
              <a:lnSpc>
                <a:spcPct val="100000"/>
              </a:lnSpc>
              <a:spcBef>
                <a:spcPts val="400"/>
              </a:spcBef>
              <a:spcAft>
                <a:spcPts val="0"/>
              </a:spcAft>
              <a:buClr>
                <a:schemeClr val="accent1"/>
              </a:buClr>
              <a:buSzPct val="68000"/>
              <a:tabLst/>
              <a:defRPr/>
            </a:pP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More than 30.2 pounds per month</a:t>
            </a:r>
          </a:p>
          <a:p>
            <a:pPr marL="609600" marR="0" lvl="0" indent="-609600" algn="l" defTabSz="914400" rtl="0" eaLnBrk="1" fontAlgn="auto" latinLnBrk="0" hangingPunct="1">
              <a:lnSpc>
                <a:spcPct val="100000"/>
              </a:lnSpc>
              <a:spcBef>
                <a:spcPts val="400"/>
              </a:spcBef>
              <a:spcAft>
                <a:spcPts val="0"/>
              </a:spcAft>
              <a:buClr>
                <a:schemeClr val="accent1"/>
              </a:buClr>
              <a:buSzPct val="68000"/>
              <a:buFontTx/>
              <a:buNone/>
              <a:tabLst/>
              <a:defRPr/>
            </a:pP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 Assume the variable is approximately </a:t>
            </a:r>
            <a:r>
              <a:rPr kumimoji="0" lang="en-US" sz="2400" b="1" i="0" u="sng"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normally distributed</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en-US" sz="24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5" name="Rectangle 4"/>
          <p:cNvSpPr/>
          <p:nvPr/>
        </p:nvSpPr>
        <p:spPr>
          <a:xfrm>
            <a:off x="0" y="3043535"/>
            <a:ext cx="1806905" cy="461665"/>
          </a:xfrm>
          <a:prstGeom prst="rect">
            <a:avLst/>
          </a:prstGeom>
        </p:spPr>
        <p:txBody>
          <a:bodyPr wrap="none">
            <a:spAutoFit/>
          </a:bodyPr>
          <a:lstStyle/>
          <a:p>
            <a:pPr marL="609600" indent="-609600"/>
            <a:r>
              <a:rPr lang="en-US" sz="2400" dirty="0" smtClean="0">
                <a:solidFill>
                  <a:srgbClr val="006600"/>
                </a:solidFill>
                <a:latin typeface="Times New Roman" pitchFamily="18" charset="0"/>
                <a:cs typeface="Times New Roman" pitchFamily="18" charset="0"/>
              </a:rPr>
              <a:t>Solution (a) :</a:t>
            </a:r>
            <a:endParaRPr lang="en-US" sz="2400" dirty="0">
              <a:solidFill>
                <a:srgbClr val="006600"/>
              </a:solidFill>
              <a:latin typeface="Times New Roman" pitchFamily="18" charset="0"/>
              <a:cs typeface="Times New Roman" pitchFamily="18" charset="0"/>
            </a:endParaRPr>
          </a:p>
        </p:txBody>
      </p:sp>
      <p:graphicFrame>
        <p:nvGraphicFramePr>
          <p:cNvPr id="8" name="Object 7"/>
          <p:cNvGraphicFramePr>
            <a:graphicFrameLocks noChangeAspect="1"/>
          </p:cNvGraphicFramePr>
          <p:nvPr/>
        </p:nvGraphicFramePr>
        <p:xfrm>
          <a:off x="1066800" y="4137103"/>
          <a:ext cx="5225142" cy="762000"/>
        </p:xfrm>
        <a:graphic>
          <a:graphicData uri="http://schemas.openxmlformats.org/presentationml/2006/ole">
            <mc:AlternateContent xmlns:mc="http://schemas.openxmlformats.org/markup-compatibility/2006">
              <mc:Choice xmlns:v="urn:schemas-microsoft-com:vml" Requires="v">
                <p:oleObj spid="_x0000_s62470" name="Equation" r:id="rId3" imgW="1777680" imgH="393480" progId="Equation.3">
                  <p:embed/>
                </p:oleObj>
              </mc:Choice>
              <mc:Fallback>
                <p:oleObj name="Equation" r:id="rId3" imgW="177768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137103"/>
                        <a:ext cx="5225142"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1086627" y="5127703"/>
          <a:ext cx="4856973" cy="892097"/>
        </p:xfrm>
        <a:graphic>
          <a:graphicData uri="http://schemas.openxmlformats.org/presentationml/2006/ole">
            <mc:AlternateContent xmlns:mc="http://schemas.openxmlformats.org/markup-compatibility/2006">
              <mc:Choice xmlns:v="urn:schemas-microsoft-com:vml" Requires="v">
                <p:oleObj spid="_x0000_s62471" name="Equation" r:id="rId5" imgW="1676160" imgH="393480" progId="Equation.3">
                  <p:embed/>
                </p:oleObj>
              </mc:Choice>
              <mc:Fallback>
                <p:oleObj name="Equation" r:id="rId5" imgW="167616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6627" y="5127703"/>
                        <a:ext cx="4856973" cy="8920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76200" y="3500735"/>
            <a:ext cx="3977371" cy="461665"/>
          </a:xfrm>
          <a:prstGeom prst="rect">
            <a:avLst/>
          </a:prstGeom>
        </p:spPr>
        <p:txBody>
          <a:bodyPr wrap="none">
            <a:spAutoFit/>
          </a:bodyPr>
          <a:lstStyle/>
          <a:p>
            <a:r>
              <a:rPr lang="en-US" sz="2400" dirty="0" smtClean="0">
                <a:latin typeface="Times New Roman" pitchFamily="18" charset="0"/>
                <a:cs typeface="Times New Roman" pitchFamily="18" charset="0"/>
              </a:rPr>
              <a:t> </a:t>
            </a:r>
            <a:r>
              <a:rPr lang="en-US" sz="2400" b="1" dirty="0" smtClean="0">
                <a:solidFill>
                  <a:schemeClr val="accent2"/>
                </a:solidFill>
                <a:latin typeface="Times New Roman" pitchFamily="18" charset="0"/>
                <a:cs typeface="Times New Roman" pitchFamily="18" charset="0"/>
              </a:rPr>
              <a:t>Step 1</a:t>
            </a:r>
            <a:r>
              <a:rPr lang="en-US" sz="2400" dirty="0" smtClean="0">
                <a:latin typeface="Times New Roman" pitchFamily="18" charset="0"/>
                <a:cs typeface="Times New Roman" pitchFamily="18" charset="0"/>
              </a:rPr>
              <a:t> : Find the two z value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4075092"/>
            <a:ext cx="2495536" cy="523220"/>
          </a:xfrm>
          <a:prstGeom prst="rect">
            <a:avLst/>
          </a:prstGeom>
          <a:noFill/>
        </p:spPr>
        <p:txBody>
          <a:bodyPr wrap="square" rtlCol="0">
            <a:spAutoFit/>
          </a:bodyPr>
          <a:lstStyle/>
          <a:p>
            <a:pPr algn="l" rtl="0"/>
            <a:r>
              <a:rPr lang="en-US" sz="2800" dirty="0" smtClean="0">
                <a:latin typeface="Times New Roman" pitchFamily="18" charset="0"/>
                <a:cs typeface="Times New Roman" pitchFamily="18" charset="0"/>
              </a:rPr>
              <a:t>P(-0.5&lt;Z&lt;1.5)=</a:t>
            </a:r>
            <a:endParaRPr lang="en-US" sz="2800" dirty="0">
              <a:latin typeface="Times New Roman" pitchFamily="18" charset="0"/>
              <a:cs typeface="Times New Roman" pitchFamily="18" charset="0"/>
            </a:endParaRPr>
          </a:p>
        </p:txBody>
      </p:sp>
      <p:grpSp>
        <p:nvGrpSpPr>
          <p:cNvPr id="2" name="Group 7"/>
          <p:cNvGrpSpPr/>
          <p:nvPr/>
        </p:nvGrpSpPr>
        <p:grpSpPr>
          <a:xfrm>
            <a:off x="2286000" y="533400"/>
            <a:ext cx="3962400" cy="2971800"/>
            <a:chOff x="5940152" y="4653136"/>
            <a:chExt cx="2592288" cy="1512168"/>
          </a:xfrm>
        </p:grpSpPr>
        <p:pic>
          <p:nvPicPr>
            <p:cNvPr id="5" name="Picture 4" descr="65.jpg"/>
            <p:cNvPicPr>
              <a:picLocks noChangeAspect="1"/>
            </p:cNvPicPr>
            <p:nvPr/>
          </p:nvPicPr>
          <p:blipFill>
            <a:blip r:embed="rId2" cstate="print"/>
            <a:stretch>
              <a:fillRect/>
            </a:stretch>
          </p:blipFill>
          <p:spPr>
            <a:xfrm rot="10955312">
              <a:off x="5941340" y="4728486"/>
              <a:ext cx="2589643" cy="1295390"/>
            </a:xfrm>
            <a:prstGeom prst="rect">
              <a:avLst/>
            </a:prstGeom>
          </p:spPr>
        </p:pic>
        <p:sp>
          <p:nvSpPr>
            <p:cNvPr id="6" name="Rectangle 5"/>
            <p:cNvSpPr/>
            <p:nvPr/>
          </p:nvSpPr>
          <p:spPr>
            <a:xfrm>
              <a:off x="5940152" y="4653136"/>
              <a:ext cx="2592288" cy="1512168"/>
            </a:xfrm>
            <a:prstGeom prst="rect">
              <a:avLst/>
            </a:prstGeom>
            <a:noFill/>
            <a:ln w="57150">
              <a:solidFill>
                <a:srgbClr val="800080"/>
              </a:solidFill>
            </a:ln>
          </p:spPr>
          <p:style>
            <a:lnRef idx="2">
              <a:schemeClr val="dk1"/>
            </a:lnRef>
            <a:fillRef idx="1">
              <a:schemeClr val="lt1"/>
            </a:fillRef>
            <a:effectRef idx="0">
              <a:schemeClr val="dk1"/>
            </a:effectRef>
            <a:fontRef idx="minor">
              <a:schemeClr val="dk1"/>
            </a:fontRef>
          </p:style>
          <p:txBody>
            <a:bodyPr rtlCol="0" anchor="ctr"/>
            <a:lstStyle/>
            <a:p>
              <a:pPr algn="ctr" rtl="0"/>
              <a:endParaRPr lang="en-US"/>
            </a:p>
          </p:txBody>
        </p:sp>
      </p:grpSp>
      <p:sp>
        <p:nvSpPr>
          <p:cNvPr id="7" name="TextBox 6"/>
          <p:cNvSpPr txBox="1"/>
          <p:nvPr/>
        </p:nvSpPr>
        <p:spPr>
          <a:xfrm>
            <a:off x="533400" y="5141893"/>
            <a:ext cx="8534400" cy="954107"/>
          </a:xfrm>
          <a:prstGeom prst="rect">
            <a:avLst/>
          </a:prstGeom>
          <a:noFill/>
        </p:spPr>
        <p:txBody>
          <a:bodyPr wrap="square" rtlCol="0">
            <a:spAutoFit/>
          </a:bodyPr>
          <a:lstStyle/>
          <a:p>
            <a:pPr algn="l" rtl="0"/>
            <a:r>
              <a:rPr lang="en-US" sz="2800" dirty="0" smtClean="0">
                <a:latin typeface="Times New Roman" pitchFamily="18" charset="0"/>
                <a:cs typeface="Times New Roman" pitchFamily="18" charset="0"/>
              </a:rPr>
              <a:t>The probability that household generates between 27 and 31 pounds of newspapers per month is 62.47%</a:t>
            </a:r>
            <a:endParaRPr lang="en-US" sz="2800" dirty="0">
              <a:latin typeface="Times New Roman" pitchFamily="18" charset="0"/>
              <a:cs typeface="Times New Roman" pitchFamily="18" charset="0"/>
            </a:endParaRPr>
          </a:p>
        </p:txBody>
      </p:sp>
      <p:sp>
        <p:nvSpPr>
          <p:cNvPr id="10" name="Rectangle 9"/>
          <p:cNvSpPr/>
          <p:nvPr/>
        </p:nvSpPr>
        <p:spPr>
          <a:xfrm>
            <a:off x="152400" y="71735"/>
            <a:ext cx="3183885" cy="461665"/>
          </a:xfrm>
          <a:prstGeom prst="rect">
            <a:avLst/>
          </a:prstGeom>
        </p:spPr>
        <p:txBody>
          <a:bodyPr wrap="none">
            <a:spAutoFit/>
          </a:bodyPr>
          <a:lstStyle/>
          <a:p>
            <a:pPr algn="l" rtl="0"/>
            <a:r>
              <a:rPr lang="en-US" sz="2400" dirty="0" smtClean="0">
                <a:latin typeface="Times New Roman" pitchFamily="18" charset="0"/>
                <a:cs typeface="Times New Roman" pitchFamily="18" charset="0"/>
              </a:rPr>
              <a:t> </a:t>
            </a:r>
            <a:r>
              <a:rPr lang="en-US" sz="2400" b="1" dirty="0" smtClean="0">
                <a:solidFill>
                  <a:schemeClr val="accent2"/>
                </a:solidFill>
                <a:latin typeface="Times New Roman" pitchFamily="18" charset="0"/>
                <a:cs typeface="Times New Roman" pitchFamily="18" charset="0"/>
              </a:rPr>
              <a:t>Step 2 </a:t>
            </a:r>
            <a:r>
              <a:rPr lang="en-US" sz="2400" dirty="0" smtClean="0">
                <a:latin typeface="Times New Roman" pitchFamily="18" charset="0"/>
                <a:cs typeface="Times New Roman" pitchFamily="18" charset="0"/>
              </a:rPr>
              <a:t>:Draw the figure</a:t>
            </a:r>
            <a:endParaRPr lang="en-US" sz="2400" dirty="0">
              <a:latin typeface="Times New Roman" pitchFamily="18" charset="0"/>
              <a:cs typeface="Times New Roman" pitchFamily="18" charset="0"/>
            </a:endParaRPr>
          </a:p>
        </p:txBody>
      </p:sp>
      <p:sp>
        <p:nvSpPr>
          <p:cNvPr id="12" name="Rectangle 11"/>
          <p:cNvSpPr/>
          <p:nvPr/>
        </p:nvSpPr>
        <p:spPr>
          <a:xfrm>
            <a:off x="48864" y="3576935"/>
            <a:ext cx="4599336" cy="461665"/>
          </a:xfrm>
          <a:prstGeom prst="rect">
            <a:avLst/>
          </a:prstGeom>
        </p:spPr>
        <p:txBody>
          <a:bodyPr wrap="none">
            <a:spAutoFit/>
          </a:bodyPr>
          <a:lstStyle/>
          <a:p>
            <a:pPr algn="l" rtl="0"/>
            <a:r>
              <a:rPr lang="en-US" sz="2400" b="1" dirty="0" smtClean="0">
                <a:solidFill>
                  <a:schemeClr val="accent2"/>
                </a:solidFill>
                <a:latin typeface="Times New Roman" pitchFamily="18" charset="0"/>
                <a:cs typeface="Times New Roman" pitchFamily="18" charset="0"/>
              </a:rPr>
              <a:t>Step 3 </a:t>
            </a:r>
            <a:r>
              <a:rPr lang="en-US" sz="2400" dirty="0" smtClean="0">
                <a:latin typeface="Times New Roman" pitchFamily="18" charset="0"/>
                <a:cs typeface="Times New Roman" pitchFamily="18" charset="0"/>
              </a:rPr>
              <a:t>:Find the area ,using table E.</a:t>
            </a:r>
            <a:endParaRPr lang="en-US" sz="2400" dirty="0">
              <a:latin typeface="Times New Roman" pitchFamily="18" charset="0"/>
              <a:cs typeface="Times New Roman" pitchFamily="18" charset="0"/>
            </a:endParaRPr>
          </a:p>
        </p:txBody>
      </p:sp>
      <p:sp>
        <p:nvSpPr>
          <p:cNvPr id="11" name="Rectangle 10"/>
          <p:cNvSpPr/>
          <p:nvPr/>
        </p:nvSpPr>
        <p:spPr>
          <a:xfrm>
            <a:off x="4800600" y="26670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Rectangle 12"/>
          <p:cNvSpPr/>
          <p:nvPr/>
        </p:nvSpPr>
        <p:spPr>
          <a:xfrm>
            <a:off x="3886200" y="26670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مستطيل 13"/>
          <p:cNvSpPr/>
          <p:nvPr/>
        </p:nvSpPr>
        <p:spPr>
          <a:xfrm>
            <a:off x="2500298" y="4071942"/>
            <a:ext cx="3357586" cy="523220"/>
          </a:xfrm>
          <a:prstGeom prst="rect">
            <a:avLst/>
          </a:prstGeom>
        </p:spPr>
        <p:txBody>
          <a:bodyPr wrap="square">
            <a:spAutoFit/>
          </a:bodyPr>
          <a:lstStyle/>
          <a:p>
            <a:pPr algn="l" rtl="0"/>
            <a:r>
              <a:rPr lang="en-US" sz="2800" dirty="0" smtClean="0">
                <a:latin typeface="Times New Roman" pitchFamily="18" charset="0"/>
                <a:cs typeface="Times New Roman" pitchFamily="18" charset="0"/>
              </a:rPr>
              <a:t>P(Z&lt;1.5)-P(Z&lt;-0.5) =</a:t>
            </a:r>
            <a:endParaRPr lang="en-US" sz="2800" dirty="0">
              <a:latin typeface="Times New Roman" pitchFamily="18" charset="0"/>
              <a:cs typeface="Times New Roman" pitchFamily="18" charset="0"/>
            </a:endParaRPr>
          </a:p>
        </p:txBody>
      </p:sp>
      <p:sp>
        <p:nvSpPr>
          <p:cNvPr id="15" name="مستطيل 14"/>
          <p:cNvSpPr/>
          <p:nvPr/>
        </p:nvSpPr>
        <p:spPr>
          <a:xfrm>
            <a:off x="1785918" y="4572008"/>
            <a:ext cx="4000528" cy="523220"/>
          </a:xfrm>
          <a:prstGeom prst="rect">
            <a:avLst/>
          </a:prstGeom>
        </p:spPr>
        <p:txBody>
          <a:bodyPr wrap="square">
            <a:spAutoFit/>
          </a:bodyPr>
          <a:lstStyle/>
          <a:p>
            <a:pPr algn="l" rtl="0"/>
            <a:r>
              <a:rPr lang="en-US" sz="2800" dirty="0" smtClean="0">
                <a:latin typeface="Times New Roman" pitchFamily="18" charset="0"/>
                <a:cs typeface="Times New Roman" pitchFamily="18" charset="0"/>
              </a:rPr>
              <a:t>=0.9332-0.3085  =0.6247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4876800" y="1524000"/>
            <a:ext cx="3962400" cy="2286000"/>
            <a:chOff x="5617458" y="332656"/>
            <a:chExt cx="3203014" cy="1656184"/>
          </a:xfrm>
        </p:grpSpPr>
        <p:pic>
          <p:nvPicPr>
            <p:cNvPr id="4" name="Picture 3" descr="87.jpg"/>
            <p:cNvPicPr>
              <a:picLocks noChangeAspect="1"/>
            </p:cNvPicPr>
            <p:nvPr/>
          </p:nvPicPr>
          <p:blipFill>
            <a:blip r:embed="rId3" cstate="print"/>
            <a:stretch>
              <a:fillRect/>
            </a:stretch>
          </p:blipFill>
          <p:spPr>
            <a:xfrm rot="10966163">
              <a:off x="5617458" y="336795"/>
              <a:ext cx="3191256" cy="1623060"/>
            </a:xfrm>
            <a:prstGeom prst="rect">
              <a:avLst/>
            </a:prstGeom>
          </p:spPr>
        </p:pic>
        <p:sp>
          <p:nvSpPr>
            <p:cNvPr id="5" name="Rectangle 4"/>
            <p:cNvSpPr/>
            <p:nvPr/>
          </p:nvSpPr>
          <p:spPr>
            <a:xfrm>
              <a:off x="5652120" y="332656"/>
              <a:ext cx="3168352" cy="1656184"/>
            </a:xfrm>
            <a:prstGeom prst="rect">
              <a:avLst/>
            </a:prstGeom>
            <a:noFill/>
            <a:ln w="57150">
              <a:solidFill>
                <a:srgbClr val="80008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aphicFrame>
        <p:nvGraphicFramePr>
          <p:cNvPr id="6" name="Object 1"/>
          <p:cNvGraphicFramePr>
            <a:graphicFrameLocks noChangeAspect="1"/>
          </p:cNvGraphicFramePr>
          <p:nvPr/>
        </p:nvGraphicFramePr>
        <p:xfrm>
          <a:off x="228600" y="1337246"/>
          <a:ext cx="1944216" cy="720154"/>
        </p:xfrm>
        <a:graphic>
          <a:graphicData uri="http://schemas.openxmlformats.org/presentationml/2006/ole">
            <mc:AlternateContent xmlns:mc="http://schemas.openxmlformats.org/markup-compatibility/2006">
              <mc:Choice xmlns:v="urn:schemas-microsoft-com:vml" Requires="v">
                <p:oleObj spid="_x0000_s63494" name="Equation" r:id="rId4" imgW="698400" imgH="393480" progId="Equation.3">
                  <p:embed/>
                </p:oleObj>
              </mc:Choice>
              <mc:Fallback>
                <p:oleObj name="Equation" r:id="rId4" imgW="69840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337246"/>
                        <a:ext cx="1944216" cy="7201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2133600" y="1295400"/>
          <a:ext cx="1728192" cy="792088"/>
        </p:xfrm>
        <a:graphic>
          <a:graphicData uri="http://schemas.openxmlformats.org/presentationml/2006/ole">
            <mc:AlternateContent xmlns:mc="http://schemas.openxmlformats.org/markup-compatibility/2006">
              <mc:Choice xmlns:v="urn:schemas-microsoft-com:vml" Requires="v">
                <p:oleObj spid="_x0000_s63495" name="Equation" r:id="rId6" imgW="1054080" imgH="393480" progId="Equation.3">
                  <p:embed/>
                </p:oleObj>
              </mc:Choice>
              <mc:Fallback>
                <p:oleObj name="Equation" r:id="rId6" imgW="1054080" imgH="3934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1295400"/>
                        <a:ext cx="1728192"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14"/>
          <p:cNvGrpSpPr/>
          <p:nvPr/>
        </p:nvGrpSpPr>
        <p:grpSpPr>
          <a:xfrm>
            <a:off x="152400" y="4343400"/>
            <a:ext cx="7550589" cy="523220"/>
            <a:chOff x="683568" y="1916832"/>
            <a:chExt cx="6003615" cy="523220"/>
          </a:xfrm>
        </p:grpSpPr>
        <p:sp>
          <p:nvSpPr>
            <p:cNvPr id="9" name="TextBox 8"/>
            <p:cNvSpPr txBox="1"/>
            <p:nvPr/>
          </p:nvSpPr>
          <p:spPr>
            <a:xfrm>
              <a:off x="683568" y="1916832"/>
              <a:ext cx="1800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P(Z&gt;1.1)=</a:t>
              </a:r>
              <a:endParaRPr lang="en-US" sz="2800" dirty="0">
                <a:latin typeface="Times New Roman" pitchFamily="18" charset="0"/>
                <a:cs typeface="Times New Roman" pitchFamily="18" charset="0"/>
              </a:endParaRPr>
            </a:p>
          </p:txBody>
        </p:sp>
        <p:sp>
          <p:nvSpPr>
            <p:cNvPr id="10" name="TextBox 9"/>
            <p:cNvSpPr txBox="1"/>
            <p:nvPr/>
          </p:nvSpPr>
          <p:spPr>
            <a:xfrm>
              <a:off x="2055168" y="1916832"/>
              <a:ext cx="1872208"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1-P(Z&lt;1.1)</a:t>
              </a:r>
              <a:endParaRPr lang="en-US" sz="2800" dirty="0">
                <a:latin typeface="Times New Roman" pitchFamily="18" charset="0"/>
                <a:cs typeface="Times New Roman" pitchFamily="18" charset="0"/>
              </a:endParaRPr>
            </a:p>
          </p:txBody>
        </p:sp>
        <p:sp>
          <p:nvSpPr>
            <p:cNvPr id="11" name="TextBox 10"/>
            <p:cNvSpPr txBox="1"/>
            <p:nvPr/>
          </p:nvSpPr>
          <p:spPr>
            <a:xfrm>
              <a:off x="3502968" y="1916832"/>
              <a:ext cx="2088232"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=1-0.8643</a:t>
              </a:r>
            </a:p>
          </p:txBody>
        </p:sp>
        <p:sp>
          <p:nvSpPr>
            <p:cNvPr id="12" name="TextBox 11"/>
            <p:cNvSpPr txBox="1"/>
            <p:nvPr/>
          </p:nvSpPr>
          <p:spPr>
            <a:xfrm>
              <a:off x="4742967" y="1916832"/>
              <a:ext cx="1944216"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=0.1375</a:t>
              </a:r>
              <a:endParaRPr lang="en-US" sz="2800" dirty="0">
                <a:latin typeface="Times New Roman" pitchFamily="18" charset="0"/>
                <a:cs typeface="Times New Roman" pitchFamily="18" charset="0"/>
              </a:endParaRPr>
            </a:p>
          </p:txBody>
        </p:sp>
      </p:grpSp>
      <p:sp>
        <p:nvSpPr>
          <p:cNvPr id="13" name="TextBox 12"/>
          <p:cNvSpPr txBox="1"/>
          <p:nvPr/>
        </p:nvSpPr>
        <p:spPr>
          <a:xfrm>
            <a:off x="1219200" y="5265003"/>
            <a:ext cx="7632848" cy="830997"/>
          </a:xfrm>
          <a:prstGeom prst="rect">
            <a:avLst/>
          </a:prstGeom>
          <a:noFill/>
        </p:spPr>
        <p:txBody>
          <a:bodyPr wrap="square" rtlCol="0">
            <a:spAutoFit/>
          </a:bodyPr>
          <a:lstStyle/>
          <a:p>
            <a:pPr algn="l" rtl="0"/>
            <a:r>
              <a:rPr lang="en-US" sz="2400" dirty="0" smtClean="0">
                <a:latin typeface="Times New Roman" pitchFamily="18" charset="0"/>
                <a:cs typeface="Times New Roman" pitchFamily="18" charset="0"/>
              </a:rPr>
              <a:t>The probability that household generates more than 30.2 pounds of newspapers is 0.1375 or 31.75%</a:t>
            </a:r>
            <a:endParaRPr lang="en-US" sz="2400" dirty="0">
              <a:latin typeface="Times New Roman" pitchFamily="18" charset="0"/>
              <a:cs typeface="Times New Roman" pitchFamily="18" charset="0"/>
            </a:endParaRPr>
          </a:p>
        </p:txBody>
      </p:sp>
      <p:sp>
        <p:nvSpPr>
          <p:cNvPr id="14" name="Rectangle 13"/>
          <p:cNvSpPr/>
          <p:nvPr/>
        </p:nvSpPr>
        <p:spPr>
          <a:xfrm>
            <a:off x="0" y="228600"/>
            <a:ext cx="1806905" cy="461665"/>
          </a:xfrm>
          <a:prstGeom prst="rect">
            <a:avLst/>
          </a:prstGeom>
        </p:spPr>
        <p:txBody>
          <a:bodyPr wrap="none">
            <a:spAutoFit/>
          </a:bodyPr>
          <a:lstStyle/>
          <a:p>
            <a:pPr marL="609600" indent="-609600"/>
            <a:r>
              <a:rPr lang="en-US" sz="2400" dirty="0" smtClean="0">
                <a:solidFill>
                  <a:srgbClr val="006600"/>
                </a:solidFill>
                <a:latin typeface="Times New Roman" pitchFamily="18" charset="0"/>
                <a:cs typeface="Times New Roman" pitchFamily="18" charset="0"/>
              </a:rPr>
              <a:t>Solution (b) :</a:t>
            </a:r>
            <a:endParaRPr lang="en-US" sz="2400" dirty="0">
              <a:solidFill>
                <a:srgbClr val="006600"/>
              </a:solidFill>
              <a:latin typeface="Times New Roman" pitchFamily="18" charset="0"/>
              <a:cs typeface="Times New Roman" pitchFamily="18" charset="0"/>
            </a:endParaRPr>
          </a:p>
        </p:txBody>
      </p:sp>
      <p:sp>
        <p:nvSpPr>
          <p:cNvPr id="18" name="Rectangle 17"/>
          <p:cNvSpPr/>
          <p:nvPr/>
        </p:nvSpPr>
        <p:spPr>
          <a:xfrm>
            <a:off x="5105400" y="909935"/>
            <a:ext cx="3183885" cy="461665"/>
          </a:xfrm>
          <a:prstGeom prst="rect">
            <a:avLst/>
          </a:prstGeom>
        </p:spPr>
        <p:txBody>
          <a:bodyPr wrap="none">
            <a:spAutoFit/>
          </a:bodyPr>
          <a:lstStyle/>
          <a:p>
            <a:r>
              <a:rPr lang="en-US" sz="2400" dirty="0" smtClean="0">
                <a:latin typeface="Times New Roman" pitchFamily="18" charset="0"/>
                <a:cs typeface="Times New Roman" pitchFamily="18" charset="0"/>
              </a:rPr>
              <a:t> </a:t>
            </a:r>
            <a:r>
              <a:rPr lang="en-US" sz="2400" b="1" dirty="0" smtClean="0">
                <a:solidFill>
                  <a:schemeClr val="accent2"/>
                </a:solidFill>
                <a:latin typeface="Times New Roman" pitchFamily="18" charset="0"/>
                <a:cs typeface="Times New Roman" pitchFamily="18" charset="0"/>
              </a:rPr>
              <a:t>Step 2 </a:t>
            </a:r>
            <a:r>
              <a:rPr lang="en-US" sz="2400" dirty="0" smtClean="0">
                <a:latin typeface="Times New Roman" pitchFamily="18" charset="0"/>
                <a:cs typeface="Times New Roman" pitchFamily="18" charset="0"/>
              </a:rPr>
              <a:t>:Draw the figure</a:t>
            </a:r>
            <a:endParaRPr lang="en-US" sz="2400" dirty="0">
              <a:latin typeface="Times New Roman" pitchFamily="18" charset="0"/>
              <a:cs typeface="Times New Roman" pitchFamily="18" charset="0"/>
            </a:endParaRPr>
          </a:p>
        </p:txBody>
      </p:sp>
      <p:sp>
        <p:nvSpPr>
          <p:cNvPr id="19" name="Rectangle 18"/>
          <p:cNvSpPr/>
          <p:nvPr/>
        </p:nvSpPr>
        <p:spPr>
          <a:xfrm>
            <a:off x="0" y="762000"/>
            <a:ext cx="3446777" cy="461665"/>
          </a:xfrm>
          <a:prstGeom prst="rect">
            <a:avLst/>
          </a:prstGeom>
        </p:spPr>
        <p:txBody>
          <a:bodyPr wrap="none">
            <a:spAutoFit/>
          </a:bodyPr>
          <a:lstStyle/>
          <a:p>
            <a:r>
              <a:rPr lang="en-US" sz="2400" dirty="0" smtClean="0">
                <a:latin typeface="Times New Roman" pitchFamily="18" charset="0"/>
                <a:cs typeface="Times New Roman" pitchFamily="18" charset="0"/>
              </a:rPr>
              <a:t> </a:t>
            </a:r>
            <a:r>
              <a:rPr lang="en-US" sz="2400" b="1" dirty="0" smtClean="0">
                <a:solidFill>
                  <a:schemeClr val="accent2"/>
                </a:solidFill>
                <a:latin typeface="Times New Roman" pitchFamily="18" charset="0"/>
                <a:cs typeface="Times New Roman" pitchFamily="18" charset="0"/>
              </a:rPr>
              <a:t>Step 1</a:t>
            </a:r>
            <a:r>
              <a:rPr lang="en-US" sz="2400" dirty="0" smtClean="0">
                <a:latin typeface="Times New Roman" pitchFamily="18" charset="0"/>
                <a:cs typeface="Times New Roman" pitchFamily="18" charset="0"/>
              </a:rPr>
              <a:t> : Find the z value .</a:t>
            </a:r>
            <a:endParaRPr lang="en-US" sz="2400" dirty="0">
              <a:latin typeface="Times New Roman" pitchFamily="18" charset="0"/>
              <a:cs typeface="Times New Roman" pitchFamily="18" charset="0"/>
            </a:endParaRPr>
          </a:p>
        </p:txBody>
      </p:sp>
      <p:sp>
        <p:nvSpPr>
          <p:cNvPr id="20" name="Rectangle 19"/>
          <p:cNvSpPr/>
          <p:nvPr/>
        </p:nvSpPr>
        <p:spPr>
          <a:xfrm>
            <a:off x="48864" y="3733800"/>
            <a:ext cx="4599336" cy="461665"/>
          </a:xfrm>
          <a:prstGeom prst="rect">
            <a:avLst/>
          </a:prstGeom>
        </p:spPr>
        <p:txBody>
          <a:bodyPr wrap="none">
            <a:spAutoFit/>
          </a:bodyPr>
          <a:lstStyle/>
          <a:p>
            <a:r>
              <a:rPr lang="en-US" sz="2400" b="1" dirty="0" smtClean="0">
                <a:solidFill>
                  <a:schemeClr val="accent2"/>
                </a:solidFill>
                <a:latin typeface="Times New Roman" pitchFamily="18" charset="0"/>
                <a:cs typeface="Times New Roman" pitchFamily="18" charset="0"/>
              </a:rPr>
              <a:t>Step 3 </a:t>
            </a:r>
            <a:r>
              <a:rPr lang="en-US" sz="2400" dirty="0" smtClean="0">
                <a:latin typeface="Times New Roman" pitchFamily="18" charset="0"/>
                <a:cs typeface="Times New Roman" pitchFamily="18" charset="0"/>
              </a:rPr>
              <a:t>:Find the area ,using table E.</a:t>
            </a:r>
            <a:endParaRPr lang="en-US" sz="2400" dirty="0">
              <a:latin typeface="Times New Roman" pitchFamily="18" charset="0"/>
              <a:cs typeface="Times New Roman" pitchFamily="18" charset="0"/>
            </a:endParaRPr>
          </a:p>
        </p:txBody>
      </p:sp>
      <p:sp>
        <p:nvSpPr>
          <p:cNvPr id="21" name="Rectangle 20"/>
          <p:cNvSpPr/>
          <p:nvPr/>
        </p:nvSpPr>
        <p:spPr>
          <a:xfrm>
            <a:off x="7162800" y="33528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Times New Roman" pitchFamily="18" charset="0"/>
                <a:cs typeface="Times New Roman" pitchFamily="18" charset="0"/>
              </a:rPr>
              <a:t>1.1</a:t>
            </a:r>
            <a:endParaRPr lang="en-US" sz="1200" b="1" dirty="0">
              <a:solidFill>
                <a:schemeClr val="tx1"/>
              </a:solidFill>
              <a:latin typeface="Times New Roman" pitchFamily="18" charset="0"/>
              <a:cs typeface="Times New Roman" pitchFamily="18" charset="0"/>
            </a:endParaRPr>
          </a:p>
        </p:txBody>
      </p:sp>
      <p:sp>
        <p:nvSpPr>
          <p:cNvPr id="22" name="Rectangle 21"/>
          <p:cNvSpPr/>
          <p:nvPr/>
        </p:nvSpPr>
        <p:spPr>
          <a:xfrm>
            <a:off x="6629400" y="33528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Times New Roman" pitchFamily="18" charset="0"/>
                <a:cs typeface="Times New Roman" pitchFamily="18" charset="0"/>
              </a:rPr>
              <a:t>0</a:t>
            </a:r>
            <a:endParaRPr lang="en-US" sz="12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52400" y="304800"/>
            <a:ext cx="9296400" cy="1524000"/>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Tx/>
              <a:buNone/>
              <a:tabLst/>
              <a:defRPr/>
            </a:pP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The American Automobile Association reports that the average time it takes to respond to an emergency call is 25 minutes. Assume the variable is approximately </a:t>
            </a:r>
            <a:r>
              <a:rPr kumimoji="0" lang="en-US" sz="2400" b="1" u="sng"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normally distributed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and the standard deviation is 4.5 minutes. If 80 calls are randomly selected, approximately </a:t>
            </a:r>
            <a:r>
              <a:rPr kumimoji="0" lang="en-US" sz="2400" b="1" i="0" u="sng"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how many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will be responded to in less than 15 minutes?</a:t>
            </a:r>
            <a:endParaRPr kumimoji="0" lang="en-US" sz="2400" b="0" i="1"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
        <p:nvSpPr>
          <p:cNvPr id="6" name="Rectangle 5"/>
          <p:cNvSpPr/>
          <p:nvPr/>
        </p:nvSpPr>
        <p:spPr>
          <a:xfrm>
            <a:off x="0" y="-4465"/>
            <a:ext cx="1919115" cy="461665"/>
          </a:xfrm>
          <a:prstGeom prst="rect">
            <a:avLst/>
          </a:prstGeom>
        </p:spPr>
        <p:txBody>
          <a:bodyPr wrap="none">
            <a:spAutoFit/>
          </a:bodyPr>
          <a:lstStyle/>
          <a:p>
            <a:r>
              <a:rPr lang="en-US" sz="2400" b="1" dirty="0" smtClean="0">
                <a:solidFill>
                  <a:srgbClr val="00B050"/>
                </a:solidFill>
                <a:latin typeface="Times New Roman" pitchFamily="18" charset="0"/>
                <a:cs typeface="Times New Roman" pitchFamily="18" charset="0"/>
              </a:rPr>
              <a:t>Example 6-8:</a:t>
            </a:r>
            <a:endParaRPr lang="en-US" sz="2400" b="1" dirty="0">
              <a:solidFill>
                <a:srgbClr val="00B050"/>
              </a:solidFill>
              <a:latin typeface="Times New Roman" pitchFamily="18" charset="0"/>
              <a:cs typeface="Times New Roman" pitchFamily="18" charset="0"/>
            </a:endParaRPr>
          </a:p>
        </p:txBody>
      </p:sp>
      <p:sp>
        <p:nvSpPr>
          <p:cNvPr id="7" name="Rectangle 6"/>
          <p:cNvSpPr/>
          <p:nvPr/>
        </p:nvSpPr>
        <p:spPr>
          <a:xfrm>
            <a:off x="191469" y="2133600"/>
            <a:ext cx="1180131" cy="400110"/>
          </a:xfrm>
          <a:prstGeom prst="rect">
            <a:avLst/>
          </a:prstGeom>
        </p:spPr>
        <p:txBody>
          <a:bodyPr wrap="none">
            <a:spAutoFit/>
          </a:bodyPr>
          <a:lstStyle/>
          <a:p>
            <a:r>
              <a:rPr lang="en-US" sz="2000" b="1" dirty="0" smtClean="0">
                <a:solidFill>
                  <a:srgbClr val="00B050"/>
                </a:solidFill>
                <a:latin typeface="Times New Roman" pitchFamily="18" charset="0"/>
                <a:cs typeface="Times New Roman" pitchFamily="18" charset="0"/>
              </a:rPr>
              <a:t>Solution:</a:t>
            </a:r>
            <a:endParaRPr lang="en-US" sz="2000" b="1" dirty="0">
              <a:solidFill>
                <a:srgbClr val="00B050"/>
              </a:solidFill>
              <a:latin typeface="Times New Roman" pitchFamily="18" charset="0"/>
              <a:cs typeface="Times New Roman" pitchFamily="18" charset="0"/>
            </a:endParaRPr>
          </a:p>
        </p:txBody>
      </p:sp>
      <p:graphicFrame>
        <p:nvGraphicFramePr>
          <p:cNvPr id="9" name="Object 8"/>
          <p:cNvGraphicFramePr>
            <a:graphicFrameLocks noChangeAspect="1"/>
          </p:cNvGraphicFramePr>
          <p:nvPr/>
        </p:nvGraphicFramePr>
        <p:xfrm>
          <a:off x="-26640" y="2933700"/>
          <a:ext cx="2160240" cy="792087"/>
        </p:xfrm>
        <a:graphic>
          <a:graphicData uri="http://schemas.openxmlformats.org/presentationml/2006/ole">
            <mc:AlternateContent xmlns:mc="http://schemas.openxmlformats.org/markup-compatibility/2006">
              <mc:Choice xmlns:v="urn:schemas-microsoft-com:vml" Requires="v">
                <p:oleObj spid="_x0000_s64518" name="Equation" r:id="rId3" imgW="698400" imgH="393480" progId="Equation.3">
                  <p:embed/>
                </p:oleObj>
              </mc:Choice>
              <mc:Fallback>
                <p:oleObj name="Equation" r:id="rId3" imgW="69840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40" y="2933700"/>
                        <a:ext cx="2160240" cy="792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2015097" y="2971800"/>
          <a:ext cx="3166503" cy="714170"/>
        </p:xfrm>
        <a:graphic>
          <a:graphicData uri="http://schemas.openxmlformats.org/presentationml/2006/ole">
            <mc:AlternateContent xmlns:mc="http://schemas.openxmlformats.org/markup-compatibility/2006">
              <mc:Choice xmlns:v="urn:schemas-microsoft-com:vml" Requires="v">
                <p:oleObj spid="_x0000_s64519" name="Equation" r:id="rId5" imgW="1104840" imgH="393480" progId="Equation.3">
                  <p:embed/>
                </p:oleObj>
              </mc:Choice>
              <mc:Fallback>
                <p:oleObj name="Equation" r:id="rId5" imgW="110484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5097" y="2971800"/>
                        <a:ext cx="3166503" cy="7141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312440" y="4353580"/>
            <a:ext cx="2362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P(Z&lt;-2.22)=</a:t>
            </a:r>
            <a:endParaRPr lang="en-US" sz="2800" dirty="0">
              <a:latin typeface="Times New Roman" pitchFamily="18" charset="0"/>
              <a:cs typeface="Times New Roman" pitchFamily="18" charset="0"/>
            </a:endParaRPr>
          </a:p>
        </p:txBody>
      </p:sp>
      <p:sp>
        <p:nvSpPr>
          <p:cNvPr id="12" name="TextBox 11"/>
          <p:cNvSpPr txBox="1"/>
          <p:nvPr/>
        </p:nvSpPr>
        <p:spPr>
          <a:xfrm>
            <a:off x="2293640" y="4353580"/>
            <a:ext cx="144016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0.0132</a:t>
            </a:r>
            <a:endParaRPr lang="en-US" sz="2800" dirty="0">
              <a:latin typeface="Times New Roman" pitchFamily="18" charset="0"/>
              <a:cs typeface="Times New Roman" pitchFamily="18" charset="0"/>
            </a:endParaRPr>
          </a:p>
        </p:txBody>
      </p:sp>
      <p:sp>
        <p:nvSpPr>
          <p:cNvPr id="15" name="Rectangle 14"/>
          <p:cNvSpPr/>
          <p:nvPr/>
        </p:nvSpPr>
        <p:spPr>
          <a:xfrm>
            <a:off x="5638800" y="2895600"/>
            <a:ext cx="3183885" cy="461665"/>
          </a:xfrm>
          <a:prstGeom prst="rect">
            <a:avLst/>
          </a:prstGeom>
        </p:spPr>
        <p:txBody>
          <a:bodyPr wrap="none">
            <a:spAutoFit/>
          </a:bodyPr>
          <a:lstStyle/>
          <a:p>
            <a:r>
              <a:rPr lang="en-US" sz="2400" dirty="0" smtClean="0">
                <a:latin typeface="Times New Roman" pitchFamily="18" charset="0"/>
                <a:cs typeface="Times New Roman" pitchFamily="18" charset="0"/>
              </a:rPr>
              <a:t> </a:t>
            </a:r>
            <a:r>
              <a:rPr lang="en-US" sz="2400" b="1" dirty="0" smtClean="0">
                <a:solidFill>
                  <a:schemeClr val="accent2"/>
                </a:solidFill>
                <a:latin typeface="Times New Roman" pitchFamily="18" charset="0"/>
                <a:cs typeface="Times New Roman" pitchFamily="18" charset="0"/>
              </a:rPr>
              <a:t>Step 2 </a:t>
            </a:r>
            <a:r>
              <a:rPr lang="en-US" sz="2400" dirty="0" smtClean="0">
                <a:latin typeface="Times New Roman" pitchFamily="18" charset="0"/>
                <a:cs typeface="Times New Roman" pitchFamily="18" charset="0"/>
              </a:rPr>
              <a:t>:Draw the figure</a:t>
            </a:r>
            <a:endParaRPr lang="en-US" sz="2400" dirty="0">
              <a:latin typeface="Times New Roman" pitchFamily="18" charset="0"/>
              <a:cs typeface="Times New Roman" pitchFamily="18" charset="0"/>
            </a:endParaRPr>
          </a:p>
        </p:txBody>
      </p:sp>
      <p:sp>
        <p:nvSpPr>
          <p:cNvPr id="16" name="Rectangle 15"/>
          <p:cNvSpPr/>
          <p:nvPr/>
        </p:nvSpPr>
        <p:spPr>
          <a:xfrm>
            <a:off x="0" y="2438400"/>
            <a:ext cx="3446777" cy="461665"/>
          </a:xfrm>
          <a:prstGeom prst="rect">
            <a:avLst/>
          </a:prstGeom>
        </p:spPr>
        <p:txBody>
          <a:bodyPr wrap="none">
            <a:spAutoFit/>
          </a:bodyPr>
          <a:lstStyle/>
          <a:p>
            <a:r>
              <a:rPr lang="en-US" sz="2400" dirty="0" smtClean="0">
                <a:latin typeface="Times New Roman" pitchFamily="18" charset="0"/>
                <a:cs typeface="Times New Roman" pitchFamily="18" charset="0"/>
              </a:rPr>
              <a:t> </a:t>
            </a:r>
            <a:r>
              <a:rPr lang="en-US" sz="2400" b="1" dirty="0" smtClean="0">
                <a:solidFill>
                  <a:schemeClr val="accent2"/>
                </a:solidFill>
                <a:latin typeface="Times New Roman" pitchFamily="18" charset="0"/>
                <a:cs typeface="Times New Roman" pitchFamily="18" charset="0"/>
              </a:rPr>
              <a:t>Step 1</a:t>
            </a:r>
            <a:r>
              <a:rPr lang="en-US" sz="2400" dirty="0" smtClean="0">
                <a:latin typeface="Times New Roman" pitchFamily="18" charset="0"/>
                <a:cs typeface="Times New Roman" pitchFamily="18" charset="0"/>
              </a:rPr>
              <a:t> : Find the z value .</a:t>
            </a:r>
            <a:endParaRPr lang="en-US" sz="2400" dirty="0">
              <a:latin typeface="Times New Roman" pitchFamily="18" charset="0"/>
              <a:cs typeface="Times New Roman" pitchFamily="18" charset="0"/>
            </a:endParaRPr>
          </a:p>
        </p:txBody>
      </p:sp>
      <p:sp>
        <p:nvSpPr>
          <p:cNvPr id="17" name="Rectangle 16"/>
          <p:cNvSpPr/>
          <p:nvPr/>
        </p:nvSpPr>
        <p:spPr>
          <a:xfrm>
            <a:off x="0" y="3810000"/>
            <a:ext cx="4599336" cy="461665"/>
          </a:xfrm>
          <a:prstGeom prst="rect">
            <a:avLst/>
          </a:prstGeom>
        </p:spPr>
        <p:txBody>
          <a:bodyPr wrap="none">
            <a:spAutoFit/>
          </a:bodyPr>
          <a:lstStyle/>
          <a:p>
            <a:r>
              <a:rPr lang="en-US" sz="2400" b="1" dirty="0" smtClean="0">
                <a:solidFill>
                  <a:schemeClr val="accent2"/>
                </a:solidFill>
                <a:latin typeface="Times New Roman" pitchFamily="18" charset="0"/>
                <a:cs typeface="Times New Roman" pitchFamily="18" charset="0"/>
              </a:rPr>
              <a:t>Step 3 </a:t>
            </a:r>
            <a:r>
              <a:rPr lang="en-US" sz="2400" dirty="0" smtClean="0">
                <a:latin typeface="Times New Roman" pitchFamily="18" charset="0"/>
                <a:cs typeface="Times New Roman" pitchFamily="18" charset="0"/>
              </a:rPr>
              <a:t>:Find the area ,using table E.</a:t>
            </a:r>
            <a:endParaRPr lang="en-US" sz="2400" dirty="0">
              <a:latin typeface="Times New Roman" pitchFamily="18" charset="0"/>
              <a:cs typeface="Times New Roman" pitchFamily="18" charset="0"/>
            </a:endParaRPr>
          </a:p>
        </p:txBody>
      </p:sp>
      <p:grpSp>
        <p:nvGrpSpPr>
          <p:cNvPr id="2" name="Group 20"/>
          <p:cNvGrpSpPr/>
          <p:nvPr/>
        </p:nvGrpSpPr>
        <p:grpSpPr>
          <a:xfrm>
            <a:off x="5638800" y="3352800"/>
            <a:ext cx="3429000" cy="2286000"/>
            <a:chOff x="5638800" y="3200400"/>
            <a:chExt cx="3429000" cy="2286000"/>
          </a:xfrm>
        </p:grpSpPr>
        <p:grpSp>
          <p:nvGrpSpPr>
            <p:cNvPr id="3" name="Group 12"/>
            <p:cNvGrpSpPr/>
            <p:nvPr/>
          </p:nvGrpSpPr>
          <p:grpSpPr>
            <a:xfrm>
              <a:off x="5638800" y="3200400"/>
              <a:ext cx="3429000" cy="2286000"/>
              <a:chOff x="5508104" y="2780928"/>
              <a:chExt cx="3278124" cy="1728192"/>
            </a:xfrm>
          </p:grpSpPr>
          <p:pic>
            <p:nvPicPr>
              <p:cNvPr id="5" name="Picture 4" descr="66.jpg"/>
              <p:cNvPicPr>
                <a:picLocks noChangeAspect="1"/>
              </p:cNvPicPr>
              <p:nvPr/>
            </p:nvPicPr>
            <p:blipFill>
              <a:blip r:embed="rId7" cstate="print"/>
              <a:stretch>
                <a:fillRect/>
              </a:stretch>
            </p:blipFill>
            <p:spPr>
              <a:xfrm>
                <a:off x="5508104" y="2780928"/>
                <a:ext cx="3278124" cy="1709928"/>
              </a:xfrm>
              <a:prstGeom prst="rect">
                <a:avLst/>
              </a:prstGeom>
            </p:spPr>
          </p:pic>
          <p:sp>
            <p:nvSpPr>
              <p:cNvPr id="8" name="Rectangle 7"/>
              <p:cNvSpPr/>
              <p:nvPr/>
            </p:nvSpPr>
            <p:spPr>
              <a:xfrm>
                <a:off x="5508104" y="2852936"/>
                <a:ext cx="3168352" cy="1656184"/>
              </a:xfrm>
              <a:prstGeom prst="rect">
                <a:avLst/>
              </a:prstGeom>
              <a:noFill/>
              <a:ln w="57150">
                <a:solidFill>
                  <a:srgbClr val="80008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8" name="Rectangle 17"/>
            <p:cNvSpPr/>
            <p:nvPr/>
          </p:nvSpPr>
          <p:spPr>
            <a:xfrm>
              <a:off x="6400800" y="49530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Times New Roman" pitchFamily="18" charset="0"/>
                  <a:cs typeface="Times New Roman" pitchFamily="18" charset="0"/>
                </a:rPr>
                <a:t>-2.22</a:t>
              </a:r>
              <a:endParaRPr lang="en-US" sz="1200" b="1" dirty="0">
                <a:solidFill>
                  <a:schemeClr val="tx1"/>
                </a:solidFill>
                <a:latin typeface="Times New Roman" pitchFamily="18" charset="0"/>
                <a:cs typeface="Times New Roman" pitchFamily="18" charset="0"/>
              </a:endParaRPr>
            </a:p>
          </p:txBody>
        </p:sp>
      </p:grpSp>
      <p:sp>
        <p:nvSpPr>
          <p:cNvPr id="19" name="Rectangle 18"/>
          <p:cNvSpPr/>
          <p:nvPr/>
        </p:nvSpPr>
        <p:spPr>
          <a:xfrm>
            <a:off x="0" y="4948535"/>
            <a:ext cx="4131259" cy="461665"/>
          </a:xfrm>
          <a:prstGeom prst="rect">
            <a:avLst/>
          </a:prstGeom>
        </p:spPr>
        <p:txBody>
          <a:bodyPr wrap="none">
            <a:spAutoFit/>
          </a:bodyPr>
          <a:lstStyle/>
          <a:p>
            <a:r>
              <a:rPr lang="en-US" sz="2400" b="1" dirty="0" smtClean="0">
                <a:solidFill>
                  <a:schemeClr val="accent2"/>
                </a:solidFill>
                <a:latin typeface="Times New Roman" pitchFamily="18" charset="0"/>
                <a:cs typeface="Times New Roman" pitchFamily="18" charset="0"/>
              </a:rPr>
              <a:t>Step 4 </a:t>
            </a:r>
            <a:r>
              <a:rPr lang="en-US" sz="2400" dirty="0" smtClean="0">
                <a:latin typeface="Times New Roman" pitchFamily="18" charset="0"/>
                <a:cs typeface="Times New Roman" pitchFamily="18" charset="0"/>
              </a:rPr>
              <a:t>:to find how many calls .</a:t>
            </a:r>
            <a:endParaRPr lang="en-US" sz="2400" dirty="0">
              <a:latin typeface="Times New Roman" pitchFamily="18" charset="0"/>
              <a:cs typeface="Times New Roman" pitchFamily="18" charset="0"/>
            </a:endParaRPr>
          </a:p>
        </p:txBody>
      </p:sp>
      <p:sp>
        <p:nvSpPr>
          <p:cNvPr id="20" name="TextBox 19"/>
          <p:cNvSpPr txBox="1"/>
          <p:nvPr/>
        </p:nvSpPr>
        <p:spPr>
          <a:xfrm>
            <a:off x="457200" y="5496580"/>
            <a:ext cx="4038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0.0132 × 80 = 1.056 </a:t>
            </a:r>
            <a:r>
              <a:rPr lang="en-US" sz="2800" dirty="0" smtClean="0">
                <a:latin typeface="Vladimir Script"/>
                <a:cs typeface="Times New Roman" pitchFamily="18" charset="0"/>
              </a:rPr>
              <a:t>≈  </a:t>
            </a:r>
            <a:r>
              <a:rPr lang="en-US" sz="2800" dirty="0" smtClean="0">
                <a:latin typeface="Times New Roman" pitchFamily="18" charset="0"/>
                <a:cs typeface="Times New Roman" pitchFamily="18" charset="0"/>
              </a:rPr>
              <a:t>1</a:t>
            </a:r>
            <a:endParaRPr lang="en-US" sz="2800" dirty="0">
              <a:latin typeface="Times New Roman" pitchFamily="18" charset="0"/>
              <a:cs typeface="Times New Roman" pitchFamily="18" charset="0"/>
            </a:endParaRPr>
          </a:p>
        </p:txBody>
      </p:sp>
      <p:sp>
        <p:nvSpPr>
          <p:cNvPr id="22" name="Rectangle 21"/>
          <p:cNvSpPr/>
          <p:nvPr/>
        </p:nvSpPr>
        <p:spPr>
          <a:xfrm>
            <a:off x="7086600" y="51816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Times New Roman" pitchFamily="18" charset="0"/>
                <a:cs typeface="Times New Roman" pitchFamily="18" charset="0"/>
              </a:rPr>
              <a:t>0</a:t>
            </a:r>
            <a:endParaRPr lang="en-US" sz="12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685800" y="242887"/>
            <a:ext cx="7620000" cy="519113"/>
          </a:xfrm>
          <a:prstGeom prst="rect">
            <a:avLst/>
          </a:prstGeom>
          <a:noFill/>
          <a:ln w="9525">
            <a:noFill/>
            <a:miter lim="800000"/>
            <a:headEnd/>
            <a:tailEnd/>
          </a:ln>
        </p:spPr>
        <p:txBody>
          <a:bodyPr>
            <a:spAutoFit/>
          </a:bodyPr>
          <a:lstStyle/>
          <a:p>
            <a:pPr algn="ctr" rtl="0"/>
            <a:r>
              <a:rPr lang="en-US" sz="2800" b="1" u="sng" dirty="0">
                <a:solidFill>
                  <a:srgbClr val="FF0000"/>
                </a:solidFill>
                <a:latin typeface="Times New Roman" pitchFamily="18" charset="0"/>
                <a:cs typeface="Times New Roman" pitchFamily="18" charset="0"/>
              </a:rPr>
              <a:t>Finding Data Values Given Specific Probabilities</a:t>
            </a:r>
          </a:p>
        </p:txBody>
      </p:sp>
      <p:sp>
        <p:nvSpPr>
          <p:cNvPr id="5" name="Rectangle 13"/>
          <p:cNvSpPr>
            <a:spLocks noChangeArrowheads="1"/>
          </p:cNvSpPr>
          <p:nvPr/>
        </p:nvSpPr>
        <p:spPr bwMode="auto">
          <a:xfrm>
            <a:off x="152400" y="1295400"/>
            <a:ext cx="3505200" cy="609600"/>
          </a:xfrm>
          <a:prstGeom prst="rect">
            <a:avLst/>
          </a:prstGeom>
          <a:noFill/>
          <a:ln w="9525">
            <a:noFill/>
            <a:miter lim="800000"/>
            <a:headEnd/>
            <a:tailEnd/>
          </a:ln>
        </p:spPr>
        <p:txBody>
          <a:bodyPr/>
          <a:lstStyle/>
          <a:p>
            <a:pPr marL="342900" indent="-342900">
              <a:spcBef>
                <a:spcPct val="20000"/>
              </a:spcBef>
            </a:pPr>
            <a:r>
              <a:rPr lang="en-US" sz="2400" dirty="0">
                <a:latin typeface="Times New Roman" pitchFamily="18" charset="0"/>
                <a:cs typeface="Times New Roman" pitchFamily="18" charset="0"/>
              </a:rPr>
              <a:t>Formula for Finding X:</a:t>
            </a:r>
          </a:p>
          <a:p>
            <a:pPr marL="342900" indent="-342900">
              <a:spcBef>
                <a:spcPct val="20000"/>
              </a:spcBef>
              <a:buFontTx/>
              <a:buChar char="•"/>
            </a:pPr>
            <a:endParaRPr lang="en-US" sz="2400" dirty="0">
              <a:latin typeface="Times New Roman" pitchFamily="18" charset="0"/>
              <a:cs typeface="Times New Roman" pitchFamily="18" charset="0"/>
            </a:endParaRPr>
          </a:p>
        </p:txBody>
      </p:sp>
      <p:grpSp>
        <p:nvGrpSpPr>
          <p:cNvPr id="2" name="Group 7"/>
          <p:cNvGrpSpPr/>
          <p:nvPr/>
        </p:nvGrpSpPr>
        <p:grpSpPr>
          <a:xfrm>
            <a:off x="1214414" y="2071678"/>
            <a:ext cx="3764632" cy="1219200"/>
            <a:chOff x="2483768" y="2268488"/>
            <a:chExt cx="3312368" cy="1008112"/>
          </a:xfrm>
        </p:grpSpPr>
        <p:sp>
          <p:nvSpPr>
            <p:cNvPr id="6" name="Rectangle 5"/>
            <p:cNvSpPr/>
            <p:nvPr/>
          </p:nvSpPr>
          <p:spPr>
            <a:xfrm>
              <a:off x="2483768" y="2268488"/>
              <a:ext cx="3312368" cy="1008112"/>
            </a:xfrm>
            <a:prstGeom prst="rect">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6146" name="Object 2"/>
            <p:cNvGraphicFramePr>
              <a:graphicFrameLocks noChangeAspect="1"/>
            </p:cNvGraphicFramePr>
            <p:nvPr/>
          </p:nvGraphicFramePr>
          <p:xfrm>
            <a:off x="2714625" y="2419350"/>
            <a:ext cx="2847975" cy="704850"/>
          </p:xfrm>
          <a:graphic>
            <a:graphicData uri="http://schemas.openxmlformats.org/presentationml/2006/ole">
              <mc:AlternateContent xmlns:mc="http://schemas.openxmlformats.org/markup-compatibility/2006">
                <mc:Choice xmlns:v="urn:schemas-microsoft-com:vml" Requires="v">
                  <p:oleObj spid="_x0000_s27652" name="Equation" r:id="rId3" imgW="825500" imgH="203200" progId="Equation.3">
                    <p:embed/>
                  </p:oleObj>
                </mc:Choice>
                <mc:Fallback>
                  <p:oleObj name="Equation" r:id="rId3" imgW="8255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25" y="2419350"/>
                          <a:ext cx="2847975"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9" name="رسم تخطيطي 8"/>
          <p:cNvGraphicFramePr/>
          <p:nvPr/>
        </p:nvGraphicFramePr>
        <p:xfrm>
          <a:off x="5643570" y="1285860"/>
          <a:ext cx="3024166"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a:spLocks noChangeArrowheads="1"/>
          </p:cNvSpPr>
          <p:nvPr/>
        </p:nvSpPr>
        <p:spPr bwMode="auto">
          <a:xfrm>
            <a:off x="0" y="-88775"/>
            <a:ext cx="9067800" cy="2450975"/>
          </a:xfrm>
          <a:prstGeom prst="rect">
            <a:avLst/>
          </a:prstGeom>
          <a:noFill/>
          <a:ln w="9525">
            <a:noFill/>
            <a:miter lim="800000"/>
            <a:headEnd/>
            <a:tailEnd/>
          </a:ln>
        </p:spPr>
        <p:txBody>
          <a:bodyPr/>
          <a:lstStyle/>
          <a:p>
            <a:pPr marL="342900" indent="-342900" algn="l" rtl="0">
              <a:spcBef>
                <a:spcPct val="20000"/>
              </a:spcBef>
            </a:pPr>
            <a:r>
              <a:rPr lang="en-US" sz="2800" b="1" dirty="0">
                <a:solidFill>
                  <a:srgbClr val="006600"/>
                </a:solidFill>
                <a:latin typeface="Times New Roman" pitchFamily="18" charset="0"/>
                <a:cs typeface="Times New Roman" pitchFamily="18" charset="0"/>
              </a:rPr>
              <a:t>Example 6-9</a:t>
            </a:r>
            <a:r>
              <a:rPr lang="en-US" sz="2800" b="1" dirty="0" smtClean="0">
                <a:solidFill>
                  <a:srgbClr val="006600"/>
                </a:solidFill>
                <a:latin typeface="Times New Roman" pitchFamily="18" charset="0"/>
                <a:cs typeface="Times New Roman" pitchFamily="18" charset="0"/>
              </a:rPr>
              <a:t>:</a:t>
            </a:r>
            <a:endParaRPr lang="en-US" sz="2800" b="1" dirty="0">
              <a:solidFill>
                <a:srgbClr val="660066"/>
              </a:solidFill>
              <a:latin typeface="Times New Roman" pitchFamily="18" charset="0"/>
              <a:cs typeface="Times New Roman" pitchFamily="18" charset="0"/>
            </a:endParaRPr>
          </a:p>
          <a:p>
            <a:pPr marL="342900" indent="-342900" algn="l" rtl="0">
              <a:spcBef>
                <a:spcPct val="20000"/>
              </a:spcBef>
            </a:pPr>
            <a:r>
              <a:rPr lang="en-US" sz="2400" dirty="0">
                <a:solidFill>
                  <a:srgbClr val="0000FF"/>
                </a:solidFill>
                <a:latin typeface="Times New Roman" pitchFamily="18" charset="0"/>
                <a:cs typeface="Times New Roman" pitchFamily="18" charset="0"/>
              </a:rPr>
              <a:t>To qualify for a police academy, candidates must score in the top </a:t>
            </a:r>
            <a:r>
              <a:rPr lang="en-US" sz="2400" b="1" dirty="0">
                <a:solidFill>
                  <a:srgbClr val="C00000"/>
                </a:solidFill>
                <a:latin typeface="Times New Roman" pitchFamily="18" charset="0"/>
                <a:cs typeface="Times New Roman" pitchFamily="18" charset="0"/>
              </a:rPr>
              <a:t>10%</a:t>
            </a:r>
            <a:r>
              <a:rPr lang="en-US" sz="2400" dirty="0">
                <a:solidFill>
                  <a:srgbClr val="0000FF"/>
                </a:solidFill>
                <a:latin typeface="Times New Roman" pitchFamily="18" charset="0"/>
                <a:cs typeface="Times New Roman" pitchFamily="18" charset="0"/>
              </a:rPr>
              <a:t> on a general abilities test. The test has a mean of 200 and standard deviation of 20. Find the lowest possible score to qualify. Assume the test scores is </a:t>
            </a:r>
            <a:r>
              <a:rPr lang="en-US" sz="2400" b="1" u="sng" dirty="0">
                <a:solidFill>
                  <a:srgbClr val="C00000"/>
                </a:solidFill>
                <a:latin typeface="Times New Roman" pitchFamily="18" charset="0"/>
                <a:cs typeface="Times New Roman" pitchFamily="18" charset="0"/>
              </a:rPr>
              <a:t>normally distributed</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a:p>
            <a:pPr marL="342900" indent="-342900" algn="l" rtl="0">
              <a:spcBef>
                <a:spcPct val="20000"/>
              </a:spcBef>
            </a:pPr>
            <a:r>
              <a:rPr lang="en-US" sz="2400" dirty="0">
                <a:solidFill>
                  <a:srgbClr val="006600"/>
                </a:solidFill>
                <a:latin typeface="Times New Roman" pitchFamily="18" charset="0"/>
                <a:cs typeface="Times New Roman" pitchFamily="18" charset="0"/>
              </a:rPr>
              <a:t>Solution:</a:t>
            </a:r>
          </a:p>
        </p:txBody>
      </p:sp>
      <p:grpSp>
        <p:nvGrpSpPr>
          <p:cNvPr id="2" name="Group 14"/>
          <p:cNvGrpSpPr/>
          <p:nvPr/>
        </p:nvGrpSpPr>
        <p:grpSpPr>
          <a:xfrm>
            <a:off x="228600" y="3048000"/>
            <a:ext cx="4038600" cy="2514600"/>
            <a:chOff x="5724128" y="3212976"/>
            <a:chExt cx="2664296" cy="1800200"/>
          </a:xfrm>
        </p:grpSpPr>
        <p:sp>
          <p:nvSpPr>
            <p:cNvPr id="6" name="Rectangle 5"/>
            <p:cNvSpPr/>
            <p:nvPr/>
          </p:nvSpPr>
          <p:spPr>
            <a:xfrm>
              <a:off x="5724128" y="3212976"/>
              <a:ext cx="2664296" cy="1800200"/>
            </a:xfrm>
            <a:prstGeom prst="rect">
              <a:avLst/>
            </a:prstGeom>
            <a:noFill/>
            <a:ln w="57150">
              <a:solidFill>
                <a:srgbClr val="800080"/>
              </a:solidFill>
            </a:ln>
          </p:spPr>
          <p:style>
            <a:lnRef idx="2">
              <a:schemeClr val="dk1"/>
            </a:lnRef>
            <a:fillRef idx="1">
              <a:schemeClr val="lt1"/>
            </a:fillRef>
            <a:effectRef idx="0">
              <a:schemeClr val="dk1"/>
            </a:effectRef>
            <a:fontRef idx="minor">
              <a:schemeClr val="dk1"/>
            </a:fontRef>
          </p:style>
          <p:txBody>
            <a:bodyPr rtlCol="0" anchor="ctr"/>
            <a:lstStyle/>
            <a:p>
              <a:pPr algn="ctr" rtl="0"/>
              <a:endParaRPr lang="en-US"/>
            </a:p>
          </p:txBody>
        </p:sp>
        <p:pic>
          <p:nvPicPr>
            <p:cNvPr id="7" name="Picture 6" descr="23.jpg"/>
            <p:cNvPicPr>
              <a:picLocks noChangeAspect="1"/>
            </p:cNvPicPr>
            <p:nvPr/>
          </p:nvPicPr>
          <p:blipFill>
            <a:blip r:embed="rId3" cstate="print"/>
            <a:stretch>
              <a:fillRect/>
            </a:stretch>
          </p:blipFill>
          <p:spPr>
            <a:xfrm rot="10800000">
              <a:off x="5791200" y="3276600"/>
              <a:ext cx="2520280" cy="1656184"/>
            </a:xfrm>
            <a:prstGeom prst="rect">
              <a:avLst/>
            </a:prstGeom>
          </p:spPr>
        </p:pic>
      </p:grpSp>
      <p:graphicFrame>
        <p:nvGraphicFramePr>
          <p:cNvPr id="10" name="Object 9"/>
          <p:cNvGraphicFramePr>
            <a:graphicFrameLocks noChangeAspect="1"/>
          </p:cNvGraphicFramePr>
          <p:nvPr/>
        </p:nvGraphicFramePr>
        <p:xfrm>
          <a:off x="5410200" y="5040086"/>
          <a:ext cx="3124200" cy="446314"/>
        </p:xfrm>
        <a:graphic>
          <a:graphicData uri="http://schemas.openxmlformats.org/presentationml/2006/ole">
            <mc:AlternateContent xmlns:mc="http://schemas.openxmlformats.org/markup-compatibility/2006">
              <mc:Choice xmlns:v="urn:schemas-microsoft-com:vml" Requires="v">
                <p:oleObj spid="_x0000_s65542" name="Equation" r:id="rId4" imgW="1307880" imgH="203040" progId="Equation.3">
                  <p:embed/>
                </p:oleObj>
              </mc:Choice>
              <mc:Fallback>
                <p:oleObj name="Equation" r:id="rId4" imgW="1307880" imgH="203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5040086"/>
                        <a:ext cx="3124200" cy="4463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5410200" y="5564510"/>
          <a:ext cx="1516360" cy="379090"/>
        </p:xfrm>
        <a:graphic>
          <a:graphicData uri="http://schemas.openxmlformats.org/presentationml/2006/ole">
            <mc:AlternateContent xmlns:mc="http://schemas.openxmlformats.org/markup-compatibility/2006">
              <mc:Choice xmlns:v="urn:schemas-microsoft-com:vml" Requires="v">
                <p:oleObj spid="_x0000_s65543" name="Equation" r:id="rId6" imgW="558720" imgH="177480" progId="Equation.3">
                  <p:embed/>
                </p:oleObj>
              </mc:Choice>
              <mc:Fallback>
                <p:oleObj name="Equation" r:id="rId6" imgW="558720" imgH="1774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5564510"/>
                        <a:ext cx="1516360" cy="3790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5500694" y="3357562"/>
            <a:ext cx="2590800" cy="461665"/>
          </a:xfrm>
          <a:prstGeom prst="rect">
            <a:avLst/>
          </a:prstGeom>
          <a:noFill/>
        </p:spPr>
        <p:txBody>
          <a:bodyPr wrap="square" rtlCol="0">
            <a:spAutoFit/>
          </a:bodyPr>
          <a:lstStyle/>
          <a:p>
            <a:pPr algn="l" rtl="0"/>
            <a:r>
              <a:rPr lang="en-US" sz="2400" dirty="0" smtClean="0">
                <a:latin typeface="Times New Roman" pitchFamily="18" charset="0"/>
                <a:cs typeface="Times New Roman" pitchFamily="18" charset="0"/>
              </a:rPr>
              <a:t> 1-0.10 = 0.9000</a:t>
            </a:r>
            <a:endParaRPr lang="en-US" sz="2400" dirty="0">
              <a:latin typeface="Times New Roman" pitchFamily="18" charset="0"/>
              <a:cs typeface="Times New Roman" pitchFamily="18" charset="0"/>
            </a:endParaRPr>
          </a:p>
        </p:txBody>
      </p:sp>
      <p:sp>
        <p:nvSpPr>
          <p:cNvPr id="14" name="TextBox 13"/>
          <p:cNvSpPr txBox="1"/>
          <p:nvPr/>
        </p:nvSpPr>
        <p:spPr>
          <a:xfrm>
            <a:off x="5429256" y="3786190"/>
            <a:ext cx="1447800" cy="461665"/>
          </a:xfrm>
          <a:prstGeom prst="rect">
            <a:avLst/>
          </a:prstGeom>
          <a:noFill/>
        </p:spPr>
        <p:txBody>
          <a:bodyPr wrap="square" rtlCol="0">
            <a:spAutoFit/>
          </a:bodyPr>
          <a:lstStyle/>
          <a:p>
            <a:pPr algn="l" rtl="0"/>
            <a:r>
              <a:rPr lang="en-US" sz="2400" dirty="0" smtClean="0">
                <a:latin typeface="Times New Roman" pitchFamily="18" charset="0"/>
                <a:cs typeface="Times New Roman" pitchFamily="18" charset="0"/>
              </a:rPr>
              <a:t>Z=1.28</a:t>
            </a:r>
            <a:endParaRPr lang="en-US" sz="2400" dirty="0">
              <a:latin typeface="Times New Roman" pitchFamily="18" charset="0"/>
              <a:cs typeface="Times New Roman" pitchFamily="18" charset="0"/>
            </a:endParaRPr>
          </a:p>
        </p:txBody>
      </p:sp>
      <p:sp>
        <p:nvSpPr>
          <p:cNvPr id="18" name="Rectangle 17"/>
          <p:cNvSpPr/>
          <p:nvPr/>
        </p:nvSpPr>
        <p:spPr>
          <a:xfrm>
            <a:off x="321315" y="2433935"/>
            <a:ext cx="3183885" cy="461665"/>
          </a:xfrm>
          <a:prstGeom prst="rect">
            <a:avLst/>
          </a:prstGeom>
        </p:spPr>
        <p:txBody>
          <a:bodyPr wrap="none">
            <a:spAutoFit/>
          </a:bodyPr>
          <a:lstStyle/>
          <a:p>
            <a:pPr algn="l" rtl="0"/>
            <a:r>
              <a:rPr lang="en-US" sz="2400" dirty="0" smtClean="0">
                <a:latin typeface="Times New Roman" pitchFamily="18" charset="0"/>
                <a:cs typeface="Times New Roman" pitchFamily="18" charset="0"/>
              </a:rPr>
              <a:t> </a:t>
            </a:r>
            <a:r>
              <a:rPr lang="en-US" sz="2400" b="1" dirty="0" smtClean="0">
                <a:solidFill>
                  <a:schemeClr val="accent2"/>
                </a:solidFill>
                <a:latin typeface="Times New Roman" pitchFamily="18" charset="0"/>
                <a:cs typeface="Times New Roman" pitchFamily="18" charset="0"/>
              </a:rPr>
              <a:t>Step 1 </a:t>
            </a:r>
            <a:r>
              <a:rPr lang="en-US" sz="2400" dirty="0" smtClean="0">
                <a:latin typeface="Times New Roman" pitchFamily="18" charset="0"/>
                <a:cs typeface="Times New Roman" pitchFamily="18" charset="0"/>
              </a:rPr>
              <a:t>:Draw the figure</a:t>
            </a:r>
            <a:endParaRPr lang="en-US" sz="2400" dirty="0">
              <a:latin typeface="Times New Roman" pitchFamily="18" charset="0"/>
              <a:cs typeface="Times New Roman" pitchFamily="18" charset="0"/>
            </a:endParaRPr>
          </a:p>
        </p:txBody>
      </p:sp>
      <p:sp>
        <p:nvSpPr>
          <p:cNvPr id="19" name="Rectangle 18"/>
          <p:cNvSpPr/>
          <p:nvPr/>
        </p:nvSpPr>
        <p:spPr>
          <a:xfrm>
            <a:off x="5087623" y="2581870"/>
            <a:ext cx="3677610" cy="830997"/>
          </a:xfrm>
          <a:prstGeom prst="rect">
            <a:avLst/>
          </a:prstGeom>
        </p:spPr>
        <p:txBody>
          <a:bodyPr wrap="none">
            <a:spAutoFit/>
          </a:bodyPr>
          <a:lstStyle/>
          <a:p>
            <a:pPr algn="l" rtl="0"/>
            <a:r>
              <a:rPr lang="en-US" sz="2400" dirty="0" smtClean="0">
                <a:latin typeface="Times New Roman" pitchFamily="18" charset="0"/>
                <a:cs typeface="Times New Roman" pitchFamily="18" charset="0"/>
              </a:rPr>
              <a:t> </a:t>
            </a:r>
            <a:r>
              <a:rPr lang="en-US" sz="2400" b="1" dirty="0" smtClean="0">
                <a:solidFill>
                  <a:schemeClr val="accent2"/>
                </a:solidFill>
                <a:latin typeface="Times New Roman" pitchFamily="18" charset="0"/>
                <a:cs typeface="Times New Roman" pitchFamily="18" charset="0"/>
              </a:rPr>
              <a:t>Step 2</a:t>
            </a:r>
            <a:r>
              <a:rPr lang="en-US" sz="2400" dirty="0" smtClean="0">
                <a:latin typeface="Times New Roman" pitchFamily="18" charset="0"/>
                <a:cs typeface="Times New Roman" pitchFamily="18" charset="0"/>
              </a:rPr>
              <a:t> : Find area (left) and</a:t>
            </a:r>
          </a:p>
          <a:p>
            <a:pPr algn="l" rtl="0"/>
            <a:r>
              <a:rPr lang="en-US" sz="2400" dirty="0" smtClean="0">
                <a:latin typeface="Times New Roman" pitchFamily="18" charset="0"/>
                <a:cs typeface="Times New Roman" pitchFamily="18" charset="0"/>
              </a:rPr>
              <a:t>the z value .</a:t>
            </a:r>
            <a:endParaRPr lang="en-US" sz="2400" dirty="0">
              <a:latin typeface="Times New Roman" pitchFamily="18" charset="0"/>
              <a:cs typeface="Times New Roman" pitchFamily="18" charset="0"/>
            </a:endParaRPr>
          </a:p>
        </p:txBody>
      </p:sp>
      <p:sp>
        <p:nvSpPr>
          <p:cNvPr id="20" name="Rectangle 19"/>
          <p:cNvSpPr/>
          <p:nvPr/>
        </p:nvSpPr>
        <p:spPr>
          <a:xfrm>
            <a:off x="5214942" y="4357694"/>
            <a:ext cx="2483372" cy="461665"/>
          </a:xfrm>
          <a:prstGeom prst="rect">
            <a:avLst/>
          </a:prstGeom>
        </p:spPr>
        <p:txBody>
          <a:bodyPr wrap="none">
            <a:spAutoFit/>
          </a:bodyPr>
          <a:lstStyle/>
          <a:p>
            <a:pPr algn="l" rtl="0"/>
            <a:r>
              <a:rPr lang="en-US" sz="2400" b="1" dirty="0" smtClean="0">
                <a:solidFill>
                  <a:schemeClr val="accent2"/>
                </a:solidFill>
                <a:latin typeface="Times New Roman" pitchFamily="18" charset="0"/>
                <a:cs typeface="Times New Roman" pitchFamily="18" charset="0"/>
              </a:rPr>
              <a:t>Step 3 </a:t>
            </a:r>
            <a:r>
              <a:rPr lang="en-US" sz="2400" dirty="0" smtClean="0">
                <a:latin typeface="Times New Roman" pitchFamily="18" charset="0"/>
                <a:cs typeface="Times New Roman" pitchFamily="18" charset="0"/>
              </a:rPr>
              <a:t>:Find the x.</a:t>
            </a:r>
            <a:endParaRPr lang="en-US" sz="2400" dirty="0">
              <a:latin typeface="Times New Roman" pitchFamily="18" charset="0"/>
              <a:cs typeface="Times New Roman" pitchFamily="18" charset="0"/>
            </a:endParaRPr>
          </a:p>
        </p:txBody>
      </p:sp>
      <p:sp>
        <p:nvSpPr>
          <p:cNvPr id="22" name="Rectangle 21"/>
          <p:cNvSpPr/>
          <p:nvPr/>
        </p:nvSpPr>
        <p:spPr>
          <a:xfrm>
            <a:off x="3689289" y="6015335"/>
            <a:ext cx="5226111" cy="461665"/>
          </a:xfrm>
          <a:prstGeom prst="rect">
            <a:avLst/>
          </a:prstGeom>
        </p:spPr>
        <p:txBody>
          <a:bodyPr wrap="square">
            <a:spAutoFit/>
          </a:bodyPr>
          <a:lstStyle/>
          <a:p>
            <a:pPr algn="l" rtl="0"/>
            <a:r>
              <a:rPr lang="en-US" sz="2400" dirty="0" smtClean="0">
                <a:latin typeface="Times New Roman" pitchFamily="18" charset="0"/>
                <a:cs typeface="Times New Roman" pitchFamily="18" charset="0"/>
              </a:rPr>
              <a:t>Any body scoring 226 or higher qualify </a:t>
            </a:r>
            <a:endParaRPr lang="en-US" sz="2400" dirty="0">
              <a:latin typeface="Times New Roman" pitchFamily="18" charset="0"/>
              <a:cs typeface="Times New Roman" pitchFamily="18" charset="0"/>
            </a:endParaRPr>
          </a:p>
        </p:txBody>
      </p:sp>
      <p:sp>
        <p:nvSpPr>
          <p:cNvPr id="16" name="Oval 15"/>
          <p:cNvSpPr/>
          <p:nvPr/>
        </p:nvSpPr>
        <p:spPr>
          <a:xfrm>
            <a:off x="8001000" y="457200"/>
            <a:ext cx="685800"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3200400" y="3276600"/>
            <a:ext cx="3570312" cy="2590800"/>
          </a:xfrm>
          <a:prstGeom prst="rect">
            <a:avLst/>
          </a:prstGeom>
          <a:noFill/>
          <a:ln w="22225">
            <a:solidFill>
              <a:schemeClr val="accent2"/>
            </a:solid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rot="16200000">
            <a:off x="5904441" y="-189440"/>
            <a:ext cx="2745319" cy="3276600"/>
          </a:xfrm>
          <a:prstGeom prst="rect">
            <a:avLst/>
          </a:prstGeom>
          <a:noFill/>
          <a:ln w="25400">
            <a:solidFill>
              <a:schemeClr val="accent2"/>
            </a:solid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rot="16200000">
            <a:off x="571500" y="-190498"/>
            <a:ext cx="2667001" cy="3352798"/>
          </a:xfrm>
          <a:prstGeom prst="rect">
            <a:avLst/>
          </a:prstGeom>
          <a:noFill/>
          <a:ln w="25400">
            <a:solidFill>
              <a:schemeClr val="accent2"/>
            </a:solidFill>
            <a:miter lim="800000"/>
            <a:headEnd/>
            <a:tailEnd/>
          </a:ln>
        </p:spPr>
      </p:pic>
      <p:sp>
        <p:nvSpPr>
          <p:cNvPr id="7" name="Rectangle 6"/>
          <p:cNvSpPr/>
          <p:nvPr/>
        </p:nvSpPr>
        <p:spPr>
          <a:xfrm>
            <a:off x="1162472" y="2362200"/>
            <a:ext cx="2495128" cy="457200"/>
          </a:xfrm>
          <a:prstGeom prst="rect">
            <a:avLst/>
          </a:prstGeom>
          <a:solidFill>
            <a:schemeClr val="bg1"/>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Times New Roman" pitchFamily="18" charset="0"/>
                <a:cs typeface="Times New Roman" pitchFamily="18" charset="0"/>
              </a:rPr>
              <a:t>(b) Negatively skewed</a:t>
            </a:r>
            <a:endParaRPr lang="en-US" dirty="0">
              <a:solidFill>
                <a:schemeClr val="tx1"/>
              </a:solidFill>
              <a:latin typeface="Times New Roman" pitchFamily="18" charset="0"/>
              <a:cs typeface="Times New Roman" pitchFamily="18" charset="0"/>
            </a:endParaRPr>
          </a:p>
        </p:txBody>
      </p:sp>
      <p:sp>
        <p:nvSpPr>
          <p:cNvPr id="8" name="Rectangle 7"/>
          <p:cNvSpPr/>
          <p:nvPr/>
        </p:nvSpPr>
        <p:spPr>
          <a:xfrm>
            <a:off x="5638800" y="2362200"/>
            <a:ext cx="2503240" cy="4572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Times New Roman" pitchFamily="18" charset="0"/>
                <a:cs typeface="Times New Roman" pitchFamily="18" charset="0"/>
              </a:rPr>
              <a:t>(c) Positively skewed</a:t>
            </a:r>
            <a:endParaRPr lang="en-US" dirty="0">
              <a:latin typeface="Times New Roman" pitchFamily="18" charset="0"/>
              <a:cs typeface="Times New Roman" pitchFamily="18" charset="0"/>
            </a:endParaRPr>
          </a:p>
        </p:txBody>
      </p:sp>
      <p:sp>
        <p:nvSpPr>
          <p:cNvPr id="9" name="Rectangle 8"/>
          <p:cNvSpPr/>
          <p:nvPr/>
        </p:nvSpPr>
        <p:spPr>
          <a:xfrm>
            <a:off x="3733800" y="5900936"/>
            <a:ext cx="2743200" cy="347464"/>
          </a:xfrm>
          <a:prstGeom prst="rect">
            <a:avLst/>
          </a:prstGeom>
          <a:solidFill>
            <a:schemeClr val="bg1"/>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Times New Roman" pitchFamily="18" charset="0"/>
                <a:cs typeface="Times New Roman" pitchFamily="18" charset="0"/>
              </a:rPr>
              <a:t>(a) Normal   </a:t>
            </a:r>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76200" y="152400"/>
            <a:ext cx="9144000" cy="6324600"/>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a:off x="0" y="4191000"/>
            <a:ext cx="533400"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533400" y="4419600"/>
            <a:ext cx="76962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620000" y="914400"/>
            <a:ext cx="533400"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5400000">
            <a:off x="6668294" y="2857500"/>
            <a:ext cx="3123406" cy="79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543800" y="4267200"/>
            <a:ext cx="533400" cy="3048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382000" y="4267200"/>
            <a:ext cx="533400" cy="3048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76200" y="-76200"/>
            <a:ext cx="9067800" cy="2232248"/>
          </a:xfrm>
          <a:prstGeom prst="rect">
            <a:avLst/>
          </a:prstGeom>
          <a:noFill/>
          <a:ln w="9525">
            <a:noFill/>
            <a:miter lim="800000"/>
            <a:headEnd/>
            <a:tailEnd/>
          </a:ln>
        </p:spPr>
        <p:txBody>
          <a:bodyPr/>
          <a:lstStyle/>
          <a:p>
            <a:pPr marL="342900" indent="-342900" algn="l" rtl="0">
              <a:spcBef>
                <a:spcPct val="20000"/>
              </a:spcBef>
            </a:pPr>
            <a:r>
              <a:rPr lang="en-US" sz="2400" b="1" dirty="0">
                <a:solidFill>
                  <a:srgbClr val="006600"/>
                </a:solidFill>
                <a:latin typeface="Times New Roman" pitchFamily="18" charset="0"/>
                <a:cs typeface="Times New Roman" pitchFamily="18" charset="0"/>
              </a:rPr>
              <a:t>Example 6-10</a:t>
            </a:r>
            <a:r>
              <a:rPr lang="en-US" sz="2400" b="1" dirty="0" smtClean="0">
                <a:solidFill>
                  <a:srgbClr val="006600"/>
                </a:solidFill>
                <a:latin typeface="Times New Roman" pitchFamily="18" charset="0"/>
                <a:cs typeface="Times New Roman" pitchFamily="18" charset="0"/>
              </a:rPr>
              <a:t>:</a:t>
            </a:r>
            <a:endParaRPr lang="en-US" sz="2400" b="1" dirty="0">
              <a:solidFill>
                <a:srgbClr val="0000FF"/>
              </a:solidFill>
              <a:latin typeface="Times New Roman" pitchFamily="18" charset="0"/>
              <a:cs typeface="Times New Roman" pitchFamily="18" charset="0"/>
            </a:endParaRPr>
          </a:p>
          <a:p>
            <a:pPr marL="342900" indent="-342900" algn="l" rtl="0">
              <a:spcBef>
                <a:spcPct val="20000"/>
              </a:spcBef>
            </a:pPr>
            <a:r>
              <a:rPr lang="en-US" sz="2400" dirty="0">
                <a:solidFill>
                  <a:srgbClr val="0000FF"/>
                </a:solidFill>
                <a:latin typeface="Times New Roman" pitchFamily="18" charset="0"/>
                <a:cs typeface="Times New Roman" pitchFamily="18" charset="0"/>
              </a:rPr>
              <a:t>For a medical study, a researcher wishes to select people in the middle </a:t>
            </a:r>
            <a:r>
              <a:rPr lang="en-US" sz="2400" b="1" dirty="0">
                <a:solidFill>
                  <a:srgbClr val="C00000"/>
                </a:solidFill>
                <a:latin typeface="Times New Roman" pitchFamily="18" charset="0"/>
                <a:cs typeface="Times New Roman" pitchFamily="18" charset="0"/>
              </a:rPr>
              <a:t>60%</a:t>
            </a:r>
            <a:r>
              <a:rPr lang="en-US" sz="2400" dirty="0">
                <a:solidFill>
                  <a:srgbClr val="0000FF"/>
                </a:solidFill>
                <a:latin typeface="Times New Roman" pitchFamily="18" charset="0"/>
                <a:cs typeface="Times New Roman" pitchFamily="18" charset="0"/>
              </a:rPr>
              <a:t> of the population based on blood pressure. If the mean systolic blood pressure is 120 and the standard deviation is 8, find the upper and lower readings that would qualify people to participate in the study. Assume that blood pressure readings is </a:t>
            </a:r>
            <a:r>
              <a:rPr lang="en-US" sz="2400" b="1" u="sng" dirty="0">
                <a:solidFill>
                  <a:srgbClr val="C00000"/>
                </a:solidFill>
                <a:latin typeface="Times New Roman" pitchFamily="18" charset="0"/>
                <a:cs typeface="Times New Roman" pitchFamily="18" charset="0"/>
              </a:rPr>
              <a:t>normally </a:t>
            </a:r>
            <a:r>
              <a:rPr lang="en-US" sz="2400" b="1" u="sng" dirty="0" smtClean="0">
                <a:solidFill>
                  <a:srgbClr val="C00000"/>
                </a:solidFill>
                <a:latin typeface="Times New Roman" pitchFamily="18" charset="0"/>
                <a:cs typeface="Times New Roman" pitchFamily="18" charset="0"/>
              </a:rPr>
              <a:t>distributed</a:t>
            </a:r>
            <a:r>
              <a:rPr lang="en-US" sz="2400" dirty="0" smtClean="0">
                <a:solidFill>
                  <a:srgbClr val="0000FF"/>
                </a:solidFill>
                <a:latin typeface="Times New Roman" pitchFamily="18" charset="0"/>
                <a:cs typeface="Times New Roman" pitchFamily="18" charset="0"/>
              </a:rPr>
              <a:t>.</a:t>
            </a:r>
            <a:endParaRPr lang="en-US" sz="2400" i="1" dirty="0" smtClean="0">
              <a:solidFill>
                <a:srgbClr val="0000FF"/>
              </a:solidFill>
              <a:latin typeface="Times New Roman" pitchFamily="18" charset="0"/>
              <a:cs typeface="Times New Roman" pitchFamily="18" charset="0"/>
            </a:endParaRPr>
          </a:p>
          <a:p>
            <a:pPr marL="342900" indent="-342900" algn="l" rtl="0">
              <a:spcBef>
                <a:spcPct val="20000"/>
              </a:spcBef>
            </a:pPr>
            <a:r>
              <a:rPr lang="en-US" sz="2400" dirty="0" smtClean="0">
                <a:solidFill>
                  <a:srgbClr val="006600"/>
                </a:solidFill>
                <a:latin typeface="Times New Roman" pitchFamily="18" charset="0"/>
                <a:cs typeface="Times New Roman" pitchFamily="18" charset="0"/>
              </a:rPr>
              <a:t>  Solution:</a:t>
            </a:r>
            <a:endParaRPr lang="en-US" sz="2400" dirty="0">
              <a:solidFill>
                <a:srgbClr val="006600"/>
              </a:solidFill>
              <a:latin typeface="Times New Roman" pitchFamily="18" charset="0"/>
              <a:cs typeface="Times New Roman" pitchFamily="18" charset="0"/>
            </a:endParaRPr>
          </a:p>
        </p:txBody>
      </p:sp>
      <p:grpSp>
        <p:nvGrpSpPr>
          <p:cNvPr id="2" name="Group 19"/>
          <p:cNvGrpSpPr/>
          <p:nvPr/>
        </p:nvGrpSpPr>
        <p:grpSpPr>
          <a:xfrm>
            <a:off x="3352800" y="3124200"/>
            <a:ext cx="4572000" cy="3048000"/>
            <a:chOff x="6228184" y="2636912"/>
            <a:chExt cx="2160240" cy="1584176"/>
          </a:xfrm>
        </p:grpSpPr>
        <p:pic>
          <p:nvPicPr>
            <p:cNvPr id="5" name="Picture 4" descr="55.jpg"/>
            <p:cNvPicPr>
              <a:picLocks noChangeAspect="1"/>
            </p:cNvPicPr>
            <p:nvPr/>
          </p:nvPicPr>
          <p:blipFill>
            <a:blip r:embed="rId2" cstate="print"/>
            <a:stretch>
              <a:fillRect/>
            </a:stretch>
          </p:blipFill>
          <p:spPr>
            <a:xfrm>
              <a:off x="6300192" y="2636912"/>
              <a:ext cx="2028840" cy="1563624"/>
            </a:xfrm>
            <a:prstGeom prst="rect">
              <a:avLst/>
            </a:prstGeom>
          </p:spPr>
        </p:pic>
        <p:sp>
          <p:nvSpPr>
            <p:cNvPr id="6" name="Rectangle 5"/>
            <p:cNvSpPr/>
            <p:nvPr/>
          </p:nvSpPr>
          <p:spPr>
            <a:xfrm>
              <a:off x="6228184" y="2636912"/>
              <a:ext cx="2160240" cy="1584176"/>
            </a:xfrm>
            <a:prstGeom prst="rect">
              <a:avLst/>
            </a:prstGeom>
            <a:noFill/>
            <a:ln w="57150">
              <a:solidFill>
                <a:srgbClr val="800080"/>
              </a:solidFill>
            </a:ln>
          </p:spPr>
          <p:style>
            <a:lnRef idx="2">
              <a:schemeClr val="dk1"/>
            </a:lnRef>
            <a:fillRef idx="1">
              <a:schemeClr val="lt1"/>
            </a:fillRef>
            <a:effectRef idx="0">
              <a:schemeClr val="dk1"/>
            </a:effectRef>
            <a:fontRef idx="minor">
              <a:schemeClr val="dk1"/>
            </a:fontRef>
          </p:style>
          <p:txBody>
            <a:bodyPr rtlCol="0" anchor="ctr"/>
            <a:lstStyle/>
            <a:p>
              <a:pPr algn="ctr" rtl="0"/>
              <a:endParaRPr lang="en-US"/>
            </a:p>
          </p:txBody>
        </p:sp>
      </p:grpSp>
      <p:sp>
        <p:nvSpPr>
          <p:cNvPr id="14" name="Rectangle 13"/>
          <p:cNvSpPr/>
          <p:nvPr/>
        </p:nvSpPr>
        <p:spPr>
          <a:xfrm>
            <a:off x="0" y="2662535"/>
            <a:ext cx="3183885" cy="461665"/>
          </a:xfrm>
          <a:prstGeom prst="rect">
            <a:avLst/>
          </a:prstGeom>
        </p:spPr>
        <p:txBody>
          <a:bodyPr wrap="none">
            <a:spAutoFit/>
          </a:bodyPr>
          <a:lstStyle/>
          <a:p>
            <a:pPr algn="l" rtl="0"/>
            <a:r>
              <a:rPr lang="en-US" sz="2400" dirty="0" smtClean="0">
                <a:latin typeface="Times New Roman" pitchFamily="18" charset="0"/>
                <a:cs typeface="Times New Roman" pitchFamily="18" charset="0"/>
              </a:rPr>
              <a:t> </a:t>
            </a:r>
            <a:r>
              <a:rPr lang="en-US" sz="2400" b="1" dirty="0" smtClean="0">
                <a:solidFill>
                  <a:schemeClr val="accent2"/>
                </a:solidFill>
                <a:latin typeface="Times New Roman" pitchFamily="18" charset="0"/>
                <a:cs typeface="Times New Roman" pitchFamily="18" charset="0"/>
              </a:rPr>
              <a:t>Step 1 </a:t>
            </a:r>
            <a:r>
              <a:rPr lang="en-US" sz="2400" dirty="0" smtClean="0">
                <a:latin typeface="Times New Roman" pitchFamily="18" charset="0"/>
                <a:cs typeface="Times New Roman" pitchFamily="18" charset="0"/>
              </a:rPr>
              <a:t>:Draw the figure</a:t>
            </a:r>
            <a:endParaRPr lang="en-US" sz="2400" dirty="0">
              <a:latin typeface="Times New Roman" pitchFamily="18" charset="0"/>
              <a:cs typeface="Times New Roman" pitchFamily="18" charset="0"/>
            </a:endParaRPr>
          </a:p>
        </p:txBody>
      </p:sp>
      <p:sp>
        <p:nvSpPr>
          <p:cNvPr id="8" name="Oval 7"/>
          <p:cNvSpPr/>
          <p:nvPr/>
        </p:nvSpPr>
        <p:spPr>
          <a:xfrm>
            <a:off x="304800" y="762000"/>
            <a:ext cx="685800"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329535"/>
            <a:ext cx="90678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The middle 60% will have blood pressure reading of  </a:t>
            </a:r>
            <a:r>
              <a:rPr lang="en-US" sz="2400" dirty="0" smtClean="0">
                <a:solidFill>
                  <a:schemeClr val="accent2"/>
                </a:solidFill>
                <a:latin typeface="Times New Roman" pitchFamily="18" charset="0"/>
                <a:cs typeface="Times New Roman" pitchFamily="18" charset="0"/>
              </a:rPr>
              <a:t>113.28&lt;X&lt;126.72</a:t>
            </a:r>
            <a:endParaRPr lang="en-US" sz="2400" dirty="0">
              <a:solidFill>
                <a:schemeClr val="accent2"/>
              </a:solidFill>
              <a:latin typeface="Times New Roman" pitchFamily="18" charset="0"/>
              <a:cs typeface="Times New Roman" pitchFamily="18" charset="0"/>
            </a:endParaRPr>
          </a:p>
        </p:txBody>
      </p:sp>
      <p:graphicFrame>
        <p:nvGraphicFramePr>
          <p:cNvPr id="5" name="Object 4"/>
          <p:cNvGraphicFramePr>
            <a:graphicFrameLocks noChangeAspect="1"/>
          </p:cNvGraphicFramePr>
          <p:nvPr/>
        </p:nvGraphicFramePr>
        <p:xfrm>
          <a:off x="4618047" y="4079600"/>
          <a:ext cx="4449753" cy="464198"/>
        </p:xfrm>
        <a:graphic>
          <a:graphicData uri="http://schemas.openxmlformats.org/presentationml/2006/ole">
            <mc:AlternateContent xmlns:mc="http://schemas.openxmlformats.org/markup-compatibility/2006">
              <mc:Choice xmlns:v="urn:schemas-microsoft-com:vml" Requires="v">
                <p:oleObj spid="_x0000_s66574" name="Equation" r:id="rId3" imgW="1917360" imgH="215640" progId="Equation.3">
                  <p:embed/>
                </p:oleObj>
              </mc:Choice>
              <mc:Fallback>
                <p:oleObj name="Equation" r:id="rId3" imgW="191736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8047" y="4079600"/>
                        <a:ext cx="4449753" cy="4641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0"/>
          <p:cNvGraphicFramePr>
            <a:graphicFrameLocks noChangeAspect="1"/>
          </p:cNvGraphicFramePr>
          <p:nvPr/>
        </p:nvGraphicFramePr>
        <p:xfrm>
          <a:off x="4648200" y="3373244"/>
          <a:ext cx="2590800" cy="523453"/>
        </p:xfrm>
        <a:graphic>
          <a:graphicData uri="http://schemas.openxmlformats.org/presentationml/2006/ole">
            <mc:AlternateContent xmlns:mc="http://schemas.openxmlformats.org/markup-compatibility/2006">
              <mc:Choice xmlns:v="urn:schemas-microsoft-com:vml" Requires="v">
                <p:oleObj spid="_x0000_s66575" name="Equation" r:id="rId5" imgW="965160" imgH="215640" progId="Equation.3">
                  <p:embed/>
                </p:oleObj>
              </mc:Choice>
              <mc:Fallback>
                <p:oleObj name="Equation" r:id="rId5" imgW="96516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373244"/>
                        <a:ext cx="2590800" cy="5234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020072" y="957672"/>
            <a:ext cx="3361928"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0.5000-0.3000= 0.2000</a:t>
            </a:r>
            <a:endParaRPr lang="en-US" sz="2400" dirty="0">
              <a:latin typeface="Times New Roman" pitchFamily="18" charset="0"/>
              <a:cs typeface="Times New Roman" pitchFamily="18" charset="0"/>
            </a:endParaRPr>
          </a:p>
        </p:txBody>
      </p:sp>
      <p:graphicFrame>
        <p:nvGraphicFramePr>
          <p:cNvPr id="9" name="Object 11"/>
          <p:cNvGraphicFramePr>
            <a:graphicFrameLocks noChangeAspect="1"/>
          </p:cNvGraphicFramePr>
          <p:nvPr/>
        </p:nvGraphicFramePr>
        <p:xfrm>
          <a:off x="5791199" y="1795872"/>
          <a:ext cx="1828801" cy="490128"/>
        </p:xfrm>
        <a:graphic>
          <a:graphicData uri="http://schemas.openxmlformats.org/presentationml/2006/ole">
            <mc:AlternateContent xmlns:mc="http://schemas.openxmlformats.org/markup-compatibility/2006">
              <mc:Choice xmlns:v="urn:schemas-microsoft-com:vml" Requires="v">
                <p:oleObj spid="_x0000_s66576" name="Equation" r:id="rId7" imgW="711000" imgH="215640" progId="Equation.3">
                  <p:embed/>
                </p:oleObj>
              </mc:Choice>
              <mc:Fallback>
                <p:oleObj name="Equation" r:id="rId7" imgW="711000" imgH="215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199" y="1795872"/>
                        <a:ext cx="1828801" cy="490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7" name="Object 5"/>
          <p:cNvGraphicFramePr>
            <a:graphicFrameLocks noChangeAspect="1"/>
          </p:cNvGraphicFramePr>
          <p:nvPr/>
        </p:nvGraphicFramePr>
        <p:xfrm>
          <a:off x="88900" y="3600257"/>
          <a:ext cx="2425700" cy="458787"/>
        </p:xfrm>
        <a:graphic>
          <a:graphicData uri="http://schemas.openxmlformats.org/presentationml/2006/ole">
            <mc:AlternateContent xmlns:mc="http://schemas.openxmlformats.org/markup-compatibility/2006">
              <mc:Choice xmlns:v="urn:schemas-microsoft-com:vml" Requires="v">
                <p:oleObj spid="_x0000_s66577" name="Equation" r:id="rId9" imgW="927000" imgH="215640" progId="Equation.3">
                  <p:embed/>
                </p:oleObj>
              </mc:Choice>
              <mc:Fallback>
                <p:oleObj name="Equation" r:id="rId9" imgW="927000" imgH="2156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900" y="3600257"/>
                        <a:ext cx="2425700" cy="45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76200" y="4135244"/>
          <a:ext cx="3581400" cy="436756"/>
        </p:xfrm>
        <a:graphic>
          <a:graphicData uri="http://schemas.openxmlformats.org/presentationml/2006/ole">
            <mc:AlternateContent xmlns:mc="http://schemas.openxmlformats.org/markup-compatibility/2006">
              <mc:Choice xmlns:v="urn:schemas-microsoft-com:vml" Requires="v">
                <p:oleObj spid="_x0000_s66578" name="Equation" r:id="rId11" imgW="1815840" imgH="215640" progId="Equation.3">
                  <p:embed/>
                </p:oleObj>
              </mc:Choice>
              <mc:Fallback>
                <p:oleObj name="Equation" r:id="rId11" imgW="1815840" imgH="2156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 y="4135244"/>
                        <a:ext cx="3581400" cy="4367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304800" y="957672"/>
            <a:ext cx="32766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0.5000+0.3000=0.8000</a:t>
            </a:r>
            <a:endParaRPr lang="en-US" sz="2400" dirty="0">
              <a:latin typeface="Times New Roman" pitchFamily="18" charset="0"/>
              <a:cs typeface="Times New Roman" pitchFamily="18" charset="0"/>
            </a:endParaRPr>
          </a:p>
        </p:txBody>
      </p:sp>
      <p:graphicFrame>
        <p:nvGraphicFramePr>
          <p:cNvPr id="13" name="Object 12"/>
          <p:cNvGraphicFramePr>
            <a:graphicFrameLocks noChangeAspect="1"/>
          </p:cNvGraphicFramePr>
          <p:nvPr/>
        </p:nvGraphicFramePr>
        <p:xfrm>
          <a:off x="533400" y="1719672"/>
          <a:ext cx="1772989" cy="554059"/>
        </p:xfrm>
        <a:graphic>
          <a:graphicData uri="http://schemas.openxmlformats.org/presentationml/2006/ole">
            <mc:AlternateContent xmlns:mc="http://schemas.openxmlformats.org/markup-compatibility/2006">
              <mc:Choice xmlns:v="urn:schemas-microsoft-com:vml" Requires="v">
                <p:oleObj spid="_x0000_s66579" name="Equation" r:id="rId13" imgW="609480" imgH="215640" progId="Equation.3">
                  <p:embed/>
                </p:oleObj>
              </mc:Choice>
              <mc:Fallback>
                <p:oleObj name="Equation" r:id="rId13" imgW="609480" imgH="21564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 y="1719672"/>
                        <a:ext cx="1772989" cy="5540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0" y="152400"/>
            <a:ext cx="4097597" cy="461665"/>
          </a:xfrm>
          <a:prstGeom prst="rect">
            <a:avLst/>
          </a:prstGeom>
        </p:spPr>
        <p:txBody>
          <a:bodyPr wrap="none">
            <a:spAutoFit/>
          </a:bodyPr>
          <a:lstStyle/>
          <a:p>
            <a:r>
              <a:rPr lang="en-US" sz="2400" dirty="0" smtClean="0">
                <a:latin typeface="Times New Roman" pitchFamily="18" charset="0"/>
                <a:cs typeface="Times New Roman" pitchFamily="18" charset="0"/>
              </a:rPr>
              <a:t> </a:t>
            </a:r>
            <a:r>
              <a:rPr lang="en-US" sz="2400" b="1" dirty="0" smtClean="0">
                <a:solidFill>
                  <a:schemeClr val="accent2"/>
                </a:solidFill>
                <a:latin typeface="Times New Roman" pitchFamily="18" charset="0"/>
                <a:cs typeface="Times New Roman" pitchFamily="18" charset="0"/>
              </a:rPr>
              <a:t>Step 2</a:t>
            </a:r>
            <a:r>
              <a:rPr lang="en-US" sz="2400" dirty="0" smtClean="0">
                <a:latin typeface="Times New Roman" pitchFamily="18" charset="0"/>
                <a:cs typeface="Times New Roman" pitchFamily="18" charset="0"/>
              </a:rPr>
              <a:t> : Find the two z values .</a:t>
            </a:r>
            <a:endParaRPr lang="en-US" sz="2400" dirty="0">
              <a:latin typeface="Times New Roman" pitchFamily="18" charset="0"/>
              <a:cs typeface="Times New Roman" pitchFamily="18" charset="0"/>
            </a:endParaRPr>
          </a:p>
        </p:txBody>
      </p:sp>
      <p:sp>
        <p:nvSpPr>
          <p:cNvPr id="15" name="Rectangle 14"/>
          <p:cNvSpPr/>
          <p:nvPr/>
        </p:nvSpPr>
        <p:spPr>
          <a:xfrm>
            <a:off x="304800" y="2992244"/>
            <a:ext cx="3098925" cy="461665"/>
          </a:xfrm>
          <a:prstGeom prst="rect">
            <a:avLst/>
          </a:prstGeom>
        </p:spPr>
        <p:txBody>
          <a:bodyPr wrap="none">
            <a:spAutoFit/>
          </a:bodyPr>
          <a:lstStyle/>
          <a:p>
            <a:r>
              <a:rPr lang="en-US" sz="2400" b="1" dirty="0" smtClean="0">
                <a:solidFill>
                  <a:schemeClr val="accent2"/>
                </a:solidFill>
                <a:latin typeface="Times New Roman" pitchFamily="18" charset="0"/>
                <a:cs typeface="Times New Roman" pitchFamily="18" charset="0"/>
              </a:rPr>
              <a:t>Step 3 </a:t>
            </a:r>
            <a:r>
              <a:rPr lang="en-US" sz="2400" dirty="0" smtClean="0">
                <a:latin typeface="Times New Roman" pitchFamily="18" charset="0"/>
                <a:cs typeface="Times New Roman" pitchFamily="18" charset="0"/>
              </a:rPr>
              <a:t>:Find the two  x.</a:t>
            </a:r>
            <a:endParaRPr lang="en-US" sz="2400" dirty="0">
              <a:latin typeface="Times New Roman" pitchFamily="18" charset="0"/>
              <a:cs typeface="Times New Roman" pitchFamily="18" charset="0"/>
            </a:endParaRPr>
          </a:p>
        </p:txBody>
      </p:sp>
      <p:cxnSp>
        <p:nvCxnSpPr>
          <p:cNvPr id="22" name="Straight Connector 21"/>
          <p:cNvCxnSpPr/>
          <p:nvPr/>
        </p:nvCxnSpPr>
        <p:spPr>
          <a:xfrm rot="5400000">
            <a:off x="3467894" y="1637506"/>
            <a:ext cx="1447800" cy="1588"/>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rot="5400000">
            <a:off x="3466305" y="4152106"/>
            <a:ext cx="1447800"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blinds(horizontal)">
                                      <p:cBhvr>
                                        <p:cTn id="17" dur="500"/>
                                        <p:tgtEl>
                                          <p:spTgt spid="819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linds(horizont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linds(horizontal)">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linds(horizontal)">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4211638" y="1700213"/>
            <a:ext cx="4441825" cy="2514600"/>
          </a:xfrm>
          <a:prstGeom prst="rect">
            <a:avLst/>
          </a:prstGeom>
          <a:noFill/>
          <a:ln w="9525">
            <a:noFill/>
            <a:miter lim="800000"/>
            <a:headEnd/>
            <a:tailEnd/>
          </a:ln>
        </p:spPr>
        <p:txBody>
          <a:bodyPr lIns="45720" rIns="45720"/>
          <a:lstStyle/>
          <a:p>
            <a:pPr algn="ctr" rtl="1" eaLnBrk="0" hangingPunct="0">
              <a:spcBef>
                <a:spcPct val="20000"/>
              </a:spcBef>
            </a:pPr>
            <a:r>
              <a:rPr lang="en-US" sz="5300" b="1" dirty="0">
                <a:solidFill>
                  <a:srgbClr val="FF0000"/>
                </a:solidFill>
                <a:latin typeface="Times New Roman" pitchFamily="18" charset="0"/>
                <a:cs typeface="Times New Roman" pitchFamily="18" charset="0"/>
              </a:rPr>
              <a:t> </a:t>
            </a:r>
            <a:endParaRPr lang="en-US" sz="4000" b="1" dirty="0">
              <a:solidFill>
                <a:srgbClr val="FF0000"/>
              </a:solidFill>
              <a:latin typeface="Times New Roman" pitchFamily="18" charset="0"/>
              <a:cs typeface="Times New Roman" pitchFamily="18" charset="0"/>
            </a:endParaRPr>
          </a:p>
        </p:txBody>
      </p:sp>
      <p:sp>
        <p:nvSpPr>
          <p:cNvPr id="15364" name="Text Box 4"/>
          <p:cNvSpPr txBox="1">
            <a:spLocks noChangeArrowheads="1"/>
          </p:cNvSpPr>
          <p:nvPr/>
        </p:nvSpPr>
        <p:spPr bwMode="auto">
          <a:xfrm>
            <a:off x="3131840" y="404664"/>
            <a:ext cx="3816350" cy="762000"/>
          </a:xfrm>
          <a:prstGeom prst="rect">
            <a:avLst/>
          </a:prstGeom>
          <a:noFill/>
          <a:ln w="9525">
            <a:noFill/>
            <a:miter lim="800000"/>
            <a:headEnd/>
            <a:tailEnd/>
          </a:ln>
          <a:effectLst/>
        </p:spPr>
        <p:txBody>
          <a:bodyPr>
            <a:spAutoFit/>
          </a:bodyPr>
          <a:lstStyle/>
          <a:p>
            <a:pPr algn="l" rtl="0">
              <a:spcBef>
                <a:spcPct val="50000"/>
              </a:spcBef>
            </a:pPr>
            <a:r>
              <a:rPr lang="en-US" sz="4400" dirty="0"/>
              <a:t>CHAPTER </a:t>
            </a:r>
            <a:r>
              <a:rPr lang="en-US" sz="4400" dirty="0" smtClean="0"/>
              <a:t>6</a:t>
            </a:r>
            <a:endParaRPr lang="en-US" sz="4400" dirty="0"/>
          </a:p>
        </p:txBody>
      </p:sp>
      <p:sp>
        <p:nvSpPr>
          <p:cNvPr id="6" name="Subtitle 5"/>
          <p:cNvSpPr>
            <a:spLocks noGrp="1"/>
          </p:cNvSpPr>
          <p:nvPr>
            <p:ph type="subTitle" idx="1"/>
          </p:nvPr>
        </p:nvSpPr>
        <p:spPr>
          <a:xfrm>
            <a:off x="732942" y="3861048"/>
            <a:ext cx="6957392" cy="1346200"/>
          </a:xfrm>
        </p:spPr>
        <p:txBody>
          <a:bodyPr/>
          <a:lstStyle/>
          <a:p>
            <a:r>
              <a:rPr lang="en-US" sz="3600" b="1" dirty="0" smtClean="0">
                <a:solidFill>
                  <a:srgbClr val="FF0000"/>
                </a:solidFill>
                <a:latin typeface="Times New Roman" pitchFamily="18" charset="0"/>
                <a:cs typeface="Times New Roman" pitchFamily="18" charset="0"/>
              </a:rPr>
              <a:t>6-3The Central Limit Theorem</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txBox="1">
            <a:spLocks noChangeArrowheads="1"/>
          </p:cNvSpPr>
          <p:nvPr/>
        </p:nvSpPr>
        <p:spPr bwMode="auto">
          <a:xfrm>
            <a:off x="642910" y="1071546"/>
            <a:ext cx="7620000" cy="3429000"/>
          </a:xfrm>
          <a:prstGeom prst="rect">
            <a:avLst/>
          </a:prstGeom>
          <a:noFill/>
          <a:ln w="9525">
            <a:noFill/>
            <a:miter lim="800000"/>
            <a:headEnd/>
            <a:tailEnd/>
          </a:ln>
        </p:spPr>
        <p:txBody>
          <a:bodyPr lIns="90488" tIns="44450" rIns="90488" bIns="44450"/>
          <a:lstStyle/>
          <a:p>
            <a:pPr marL="365125" indent="-255588" algn="l" rtl="0">
              <a:spcBef>
                <a:spcPct val="50000"/>
              </a:spcBef>
              <a:buFontTx/>
              <a:buChar char="•"/>
            </a:pPr>
            <a:r>
              <a:rPr lang="en-US" sz="2400" b="1" dirty="0">
                <a:solidFill>
                  <a:srgbClr val="0000FF"/>
                </a:solidFill>
                <a:latin typeface="Times New Roman" pitchFamily="18" charset="0"/>
                <a:cs typeface="Times New Roman" pitchFamily="18" charset="0"/>
              </a:rPr>
              <a:t>A sampling distribution of sample means</a:t>
            </a:r>
            <a:r>
              <a:rPr lang="en-US" sz="2400" b="1" dirty="0">
                <a:solidFill>
                  <a:srgbClr val="006600"/>
                </a:solidFill>
                <a:latin typeface="Times New Roman" pitchFamily="18" charset="0"/>
                <a:cs typeface="Times New Roman" pitchFamily="18" charset="0"/>
              </a:rPr>
              <a:t>:</a:t>
            </a:r>
            <a:r>
              <a:rPr lang="en-US" sz="2400" dirty="0">
                <a:latin typeface="Times New Roman" pitchFamily="18" charset="0"/>
                <a:cs typeface="Times New Roman" pitchFamily="18" charset="0"/>
              </a:rPr>
              <a:t> is a distribution using the means computed from all possible random samples of a specific size taken from a population.</a:t>
            </a:r>
          </a:p>
          <a:p>
            <a:pPr marL="365125" indent="-255588" algn="l" rtl="0">
              <a:spcBef>
                <a:spcPct val="50000"/>
              </a:spcBef>
              <a:buFontTx/>
              <a:buChar char="•"/>
            </a:pPr>
            <a:r>
              <a:rPr lang="en-US" sz="2400" b="1" dirty="0">
                <a:solidFill>
                  <a:srgbClr val="68FF1D"/>
                </a:solidFill>
                <a:latin typeface="Times New Roman" pitchFamily="18" charset="0"/>
                <a:cs typeface="Times New Roman" pitchFamily="18" charset="0"/>
              </a:rPr>
              <a:t>Sampling error</a:t>
            </a:r>
            <a:r>
              <a:rPr lang="en-US" sz="2400" b="1" dirty="0">
                <a:solidFill>
                  <a:srgbClr val="006600"/>
                </a:solidFill>
                <a:latin typeface="Times New Roman" pitchFamily="18" charset="0"/>
                <a:cs typeface="Times New Roman" pitchFamily="18" charset="0"/>
              </a:rPr>
              <a:t>:</a:t>
            </a:r>
            <a:r>
              <a:rPr lang="en-US" sz="2400" dirty="0">
                <a:latin typeface="Times New Roman" pitchFamily="18" charset="0"/>
                <a:cs typeface="Times New Roman" pitchFamily="18" charset="0"/>
              </a:rPr>
              <a:t> is the difference between the sample measure and corresponding population measure due to the fact that the sample is not a perfect representation of the population.</a:t>
            </a:r>
          </a:p>
        </p:txBody>
      </p:sp>
      <p:sp>
        <p:nvSpPr>
          <p:cNvPr id="11267" name="Rectangle 3"/>
          <p:cNvSpPr>
            <a:spLocks noChangeArrowheads="1"/>
          </p:cNvSpPr>
          <p:nvPr/>
        </p:nvSpPr>
        <p:spPr bwMode="auto">
          <a:xfrm>
            <a:off x="0" y="2828925"/>
            <a:ext cx="9144000" cy="0"/>
          </a:xfrm>
          <a:prstGeom prst="rect">
            <a:avLst/>
          </a:prstGeom>
          <a:noFill/>
          <a:ln w="9525">
            <a:noFill/>
            <a:miter lim="800000"/>
            <a:headEnd/>
            <a:tailEnd/>
          </a:ln>
          <a:effectLst/>
        </p:spPr>
        <p:txBody>
          <a:bodyPr wrap="none" anchor="ctr">
            <a:spAutoFit/>
          </a:bodyPr>
          <a:lstStyle/>
          <a:p>
            <a:endParaRPr lang="en-US"/>
          </a:p>
        </p:txBody>
      </p:sp>
      <p:sp>
        <p:nvSpPr>
          <p:cNvPr id="11268" name="Rectangle 4"/>
          <p:cNvSpPr>
            <a:spLocks noChangeArrowheads="1"/>
          </p:cNvSpPr>
          <p:nvPr/>
        </p:nvSpPr>
        <p:spPr bwMode="auto">
          <a:xfrm>
            <a:off x="0" y="4029075"/>
            <a:ext cx="9144000" cy="0"/>
          </a:xfrm>
          <a:prstGeom prst="rect">
            <a:avLst/>
          </a:prstGeom>
          <a:noFill/>
          <a:ln w="9525">
            <a:noFill/>
            <a:miter lim="800000"/>
            <a:headEnd/>
            <a:tailEnd/>
          </a:ln>
          <a:effectLst/>
        </p:spPr>
        <p:txBody>
          <a:bodyPr wrap="none" anchor="ctr">
            <a:spAutoFit/>
          </a:bodyPr>
          <a:lstStyle/>
          <a:p>
            <a:endParaRPr lang="en-US"/>
          </a:p>
        </p:txBody>
      </p:sp>
      <p:sp>
        <p:nvSpPr>
          <p:cNvPr id="11269" name="Rectangle 5"/>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en-US"/>
          </a:p>
        </p:txBody>
      </p:sp>
      <p:sp>
        <p:nvSpPr>
          <p:cNvPr id="11270" name="Rectangle 6"/>
          <p:cNvSpPr>
            <a:spLocks noChangeArrowheads="1"/>
          </p:cNvSpPr>
          <p:nvPr/>
        </p:nvSpPr>
        <p:spPr bwMode="auto">
          <a:xfrm>
            <a:off x="0" y="3657600"/>
            <a:ext cx="9144000" cy="0"/>
          </a:xfrm>
          <a:prstGeom prst="rect">
            <a:avLst/>
          </a:prstGeom>
          <a:noFill/>
          <a:ln w="9525">
            <a:noFill/>
            <a:miter lim="800000"/>
            <a:headEnd/>
            <a:tailEnd/>
          </a:ln>
          <a:effectLst/>
        </p:spPr>
        <p:txBody>
          <a:bodyPr wrap="none" anchor="ctr">
            <a:spAutoFit/>
          </a:bodyPr>
          <a:lstStyle/>
          <a:p>
            <a:endParaRPr lang="en-US"/>
          </a:p>
        </p:txBody>
      </p:sp>
      <p:sp>
        <p:nvSpPr>
          <p:cNvPr id="11271" name="Rectangle 7"/>
          <p:cNvSpPr>
            <a:spLocks noChangeArrowheads="1"/>
          </p:cNvSpPr>
          <p:nvPr/>
        </p:nvSpPr>
        <p:spPr bwMode="auto">
          <a:xfrm>
            <a:off x="0" y="3143250"/>
            <a:ext cx="9144000" cy="0"/>
          </a:xfrm>
          <a:prstGeom prst="rect">
            <a:avLst/>
          </a:prstGeom>
          <a:noFill/>
          <a:ln w="9525">
            <a:noFill/>
            <a:miter lim="800000"/>
            <a:headEnd/>
            <a:tailEnd/>
          </a:ln>
          <a:effectLst/>
        </p:spPr>
        <p:txBody>
          <a:bodyPr wrap="none" anchor="ctr">
            <a:spAutoFit/>
          </a:bodyPr>
          <a:lstStyle/>
          <a:p>
            <a:endParaRPr lang="en-US"/>
          </a:p>
        </p:txBody>
      </p:sp>
      <p:sp>
        <p:nvSpPr>
          <p:cNvPr id="11272" name="Rectangle 8"/>
          <p:cNvSpPr>
            <a:spLocks noChangeArrowheads="1"/>
          </p:cNvSpPr>
          <p:nvPr/>
        </p:nvSpPr>
        <p:spPr bwMode="auto">
          <a:xfrm>
            <a:off x="0" y="3714750"/>
            <a:ext cx="9144000" cy="0"/>
          </a:xfrm>
          <a:prstGeom prst="rect">
            <a:avLst/>
          </a:prstGeom>
          <a:noFill/>
          <a:ln w="9525">
            <a:noFill/>
            <a:miter lim="800000"/>
            <a:headEnd/>
            <a:tailEnd/>
          </a:ln>
          <a:effectLst/>
        </p:spPr>
        <p:txBody>
          <a:bodyPr wrap="none" anchor="ctr">
            <a:spAutoFit/>
          </a:bodyPr>
          <a:lstStyle/>
          <a:p>
            <a:endParaRPr lang="en-US"/>
          </a:p>
        </p:txBody>
      </p:sp>
      <p:sp>
        <p:nvSpPr>
          <p:cNvPr id="11273" name="Rectangle 4"/>
          <p:cNvSpPr>
            <a:spLocks noChangeArrowheads="1"/>
          </p:cNvSpPr>
          <p:nvPr/>
        </p:nvSpPr>
        <p:spPr bwMode="auto">
          <a:xfrm>
            <a:off x="1066800" y="228600"/>
            <a:ext cx="7620000" cy="519113"/>
          </a:xfrm>
          <a:prstGeom prst="rect">
            <a:avLst/>
          </a:prstGeom>
          <a:noFill/>
          <a:ln w="9525">
            <a:noFill/>
            <a:miter lim="800000"/>
            <a:headEnd/>
            <a:tailEnd/>
          </a:ln>
        </p:spPr>
        <p:txBody>
          <a:bodyPr>
            <a:spAutoFit/>
          </a:bodyPr>
          <a:lstStyle/>
          <a:p>
            <a:pPr algn="ctr"/>
            <a:r>
              <a:rPr lang="en-US" sz="2800" b="1" u="sng" dirty="0">
                <a:solidFill>
                  <a:srgbClr val="FF6600"/>
                </a:solidFill>
                <a:latin typeface="Times New Roman" pitchFamily="18" charset="0"/>
                <a:cs typeface="Times New Roman" pitchFamily="18" charset="0"/>
              </a:rPr>
              <a:t>Distribution of Sample Means</a:t>
            </a:r>
          </a:p>
        </p:txBody>
      </p:sp>
      <p:sp>
        <p:nvSpPr>
          <p:cNvPr id="11274" name="Rectangle 10"/>
          <p:cNvSpPr>
            <a:spLocks noChangeArrowheads="1"/>
          </p:cNvSpPr>
          <p:nvPr/>
        </p:nvSpPr>
        <p:spPr bwMode="auto">
          <a:xfrm>
            <a:off x="0" y="2628900"/>
            <a:ext cx="9144000" cy="0"/>
          </a:xfrm>
          <a:prstGeom prst="rect">
            <a:avLst/>
          </a:prstGeom>
          <a:noFill/>
          <a:ln w="9525">
            <a:noFill/>
            <a:miter lim="800000"/>
            <a:headEnd/>
            <a:tailEnd/>
          </a:ln>
          <a:effectLst/>
        </p:spPr>
        <p:txBody>
          <a:bodyPr wrap="none" anchor="ctr">
            <a:spAutoFit/>
          </a:bodyPr>
          <a:lstStyle/>
          <a:p>
            <a:endParaRPr lang="en-US"/>
          </a:p>
        </p:txBody>
      </p:sp>
      <p:sp>
        <p:nvSpPr>
          <p:cNvPr id="11276" name="Rectangle 12"/>
          <p:cNvSpPr>
            <a:spLocks noChangeArrowheads="1"/>
          </p:cNvSpPr>
          <p:nvPr/>
        </p:nvSpPr>
        <p:spPr bwMode="auto">
          <a:xfrm>
            <a:off x="0" y="4229100"/>
            <a:ext cx="9144000" cy="0"/>
          </a:xfrm>
          <a:prstGeom prst="rect">
            <a:avLst/>
          </a:prstGeom>
          <a:noFill/>
          <a:ln w="9525">
            <a:noFill/>
            <a:miter lim="800000"/>
            <a:headEnd/>
            <a:tailEnd/>
          </a:ln>
          <a:effectLst/>
        </p:spPr>
        <p:txBody>
          <a:bodyPr wrap="none" anchor="ctr">
            <a:spAutoFit/>
          </a:bodyPr>
          <a:lstStyle/>
          <a:p>
            <a:endParaRPr lang="en-US"/>
          </a:p>
        </p:txBody>
      </p:sp>
      <p:sp>
        <p:nvSpPr>
          <p:cNvPr id="11277" name="Rectangle 13"/>
          <p:cNvSpPr>
            <a:spLocks noChangeArrowheads="1"/>
          </p:cNvSpPr>
          <p:nvPr/>
        </p:nvSpPr>
        <p:spPr bwMode="auto">
          <a:xfrm>
            <a:off x="0" y="2828925"/>
            <a:ext cx="9144000" cy="0"/>
          </a:xfrm>
          <a:prstGeom prst="rect">
            <a:avLst/>
          </a:prstGeom>
          <a:noFill/>
          <a:ln w="9525">
            <a:noFill/>
            <a:miter lim="800000"/>
            <a:headEnd/>
            <a:tailEnd/>
          </a:ln>
          <a:effectLst/>
        </p:spPr>
        <p:txBody>
          <a:bodyPr wrap="none" anchor="ctr">
            <a:spAutoFit/>
          </a:bodyPr>
          <a:lstStyle/>
          <a:p>
            <a:endParaRPr lang="en-US"/>
          </a:p>
        </p:txBody>
      </p:sp>
      <p:sp>
        <p:nvSpPr>
          <p:cNvPr id="11278" name="Rectangle 14"/>
          <p:cNvSpPr>
            <a:spLocks noChangeArrowheads="1"/>
          </p:cNvSpPr>
          <p:nvPr/>
        </p:nvSpPr>
        <p:spPr bwMode="auto">
          <a:xfrm>
            <a:off x="0" y="4029075"/>
            <a:ext cx="9144000" cy="0"/>
          </a:xfrm>
          <a:prstGeom prst="rect">
            <a:avLst/>
          </a:prstGeom>
          <a:noFill/>
          <a:ln w="9525">
            <a:noFill/>
            <a:miter lim="800000"/>
            <a:headEnd/>
            <a:tailEnd/>
          </a:ln>
          <a:effec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932040" y="4005064"/>
            <a:ext cx="1872208" cy="1296144"/>
          </a:xfrm>
          <a:prstGeom prst="rect">
            <a:avLst/>
          </a:prstGeom>
          <a:ln>
            <a:solidFill>
              <a:srgbClr val="B6FB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Rectangle 21"/>
          <p:cNvSpPr/>
          <p:nvPr/>
        </p:nvSpPr>
        <p:spPr>
          <a:xfrm>
            <a:off x="1763688" y="4149080"/>
            <a:ext cx="1728192" cy="1080120"/>
          </a:xfrm>
          <a:prstGeom prst="rect">
            <a:avLst/>
          </a:prstGeom>
          <a:ln>
            <a:solidFill>
              <a:srgbClr val="B6FB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290" name="Rectangle 6"/>
          <p:cNvSpPr txBox="1">
            <a:spLocks noChangeArrowheads="1"/>
          </p:cNvSpPr>
          <p:nvPr/>
        </p:nvSpPr>
        <p:spPr bwMode="auto">
          <a:xfrm>
            <a:off x="1043608" y="836712"/>
            <a:ext cx="7620000" cy="3429000"/>
          </a:xfrm>
          <a:prstGeom prst="rect">
            <a:avLst/>
          </a:prstGeom>
          <a:noFill/>
          <a:ln w="9525">
            <a:noFill/>
            <a:miter lim="800000"/>
            <a:headEnd/>
            <a:tailEnd/>
          </a:ln>
        </p:spPr>
        <p:txBody>
          <a:bodyPr lIns="90488" tIns="44450" rIns="90488" bIns="44450"/>
          <a:lstStyle/>
          <a:p>
            <a:pPr marL="365125" indent="-255588" algn="l" rtl="0">
              <a:spcBef>
                <a:spcPct val="50000"/>
              </a:spcBef>
              <a:buFontTx/>
              <a:buChar char="•"/>
            </a:pPr>
            <a:r>
              <a:rPr lang="en-US" sz="2400" b="1" dirty="0">
                <a:solidFill>
                  <a:srgbClr val="0000FF"/>
                </a:solidFill>
                <a:latin typeface="Times New Roman" pitchFamily="18" charset="0"/>
                <a:cs typeface="Times New Roman" pitchFamily="18" charset="0"/>
              </a:rPr>
              <a:t>Properties of the distribution of sample means:</a:t>
            </a:r>
            <a:endParaRPr lang="en-US" sz="2400" dirty="0">
              <a:solidFill>
                <a:srgbClr val="0000FF"/>
              </a:solidFill>
              <a:latin typeface="Times New Roman" pitchFamily="18" charset="0"/>
              <a:cs typeface="Times New Roman" pitchFamily="18" charset="0"/>
            </a:endParaRPr>
          </a:p>
          <a:p>
            <a:pPr marL="365125" indent="-255588" algn="l" rtl="0">
              <a:spcBef>
                <a:spcPct val="50000"/>
              </a:spcBef>
            </a:pPr>
            <a:r>
              <a:rPr lang="en-US" sz="2400" dirty="0" smtClean="0">
                <a:latin typeface="Times New Roman" pitchFamily="18" charset="0"/>
                <a:cs typeface="Times New Roman" pitchFamily="18" charset="0"/>
              </a:rPr>
              <a:t> 1- </a:t>
            </a:r>
            <a:r>
              <a:rPr lang="en-US" sz="2400" dirty="0">
                <a:latin typeface="Times New Roman" pitchFamily="18" charset="0"/>
                <a:cs typeface="Times New Roman" pitchFamily="18" charset="0"/>
              </a:rPr>
              <a:t>The mean of the sample means will be the same as the population mean.</a:t>
            </a:r>
          </a:p>
          <a:p>
            <a:pPr marL="365125" indent="-255588" algn="l" rtl="0">
              <a:spcBef>
                <a:spcPct val="50000"/>
              </a:spcBef>
            </a:pPr>
            <a:r>
              <a:rPr lang="en-US" sz="2400" dirty="0" smtClean="0">
                <a:latin typeface="Times New Roman" pitchFamily="18" charset="0"/>
                <a:cs typeface="Times New Roman" pitchFamily="18" charset="0"/>
              </a:rPr>
              <a:t> 2- </a:t>
            </a:r>
            <a:r>
              <a:rPr lang="en-US" sz="2400" dirty="0">
                <a:latin typeface="Times New Roman" pitchFamily="18" charset="0"/>
                <a:cs typeface="Times New Roman" pitchFamily="18" charset="0"/>
              </a:rPr>
              <a:t>The standard deviation of the sample means will be smaller than the standard deviation of the population, and it will be equal to the population standard deviation divided by the square root of the sample size.</a:t>
            </a:r>
          </a:p>
        </p:txBody>
      </p:sp>
      <p:sp>
        <p:nvSpPr>
          <p:cNvPr id="12291" name="Rectangle 3"/>
          <p:cNvSpPr>
            <a:spLocks noChangeArrowheads="1"/>
          </p:cNvSpPr>
          <p:nvPr/>
        </p:nvSpPr>
        <p:spPr bwMode="auto">
          <a:xfrm>
            <a:off x="0" y="2828925"/>
            <a:ext cx="9144000" cy="0"/>
          </a:xfrm>
          <a:prstGeom prst="rect">
            <a:avLst/>
          </a:prstGeom>
          <a:noFill/>
          <a:ln w="9525">
            <a:noFill/>
            <a:miter lim="800000"/>
            <a:headEnd/>
            <a:tailEnd/>
          </a:ln>
          <a:effectLst/>
        </p:spPr>
        <p:txBody>
          <a:bodyPr wrap="none" anchor="ctr">
            <a:spAutoFit/>
          </a:bodyPr>
          <a:lstStyle/>
          <a:p>
            <a:endParaRPr lang="en-US"/>
          </a:p>
        </p:txBody>
      </p:sp>
      <p:sp>
        <p:nvSpPr>
          <p:cNvPr id="12292" name="Rectangle 4"/>
          <p:cNvSpPr>
            <a:spLocks noChangeArrowheads="1"/>
          </p:cNvSpPr>
          <p:nvPr/>
        </p:nvSpPr>
        <p:spPr bwMode="auto">
          <a:xfrm>
            <a:off x="0" y="4029075"/>
            <a:ext cx="9144000" cy="0"/>
          </a:xfrm>
          <a:prstGeom prst="rect">
            <a:avLst/>
          </a:prstGeom>
          <a:noFill/>
          <a:ln w="9525">
            <a:noFill/>
            <a:miter lim="800000"/>
            <a:headEnd/>
            <a:tailEnd/>
          </a:ln>
          <a:effectLst/>
        </p:spPr>
        <p:txBody>
          <a:bodyPr wrap="none" anchor="ctr">
            <a:spAutoFit/>
          </a:bodyPr>
          <a:lstStyle/>
          <a:p>
            <a:endParaRPr lang="en-US"/>
          </a:p>
        </p:txBody>
      </p:sp>
      <p:sp>
        <p:nvSpPr>
          <p:cNvPr id="12293" name="Rectangle 5"/>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en-US"/>
          </a:p>
        </p:txBody>
      </p:sp>
      <p:sp>
        <p:nvSpPr>
          <p:cNvPr id="12294" name="Rectangle 6"/>
          <p:cNvSpPr>
            <a:spLocks noChangeArrowheads="1"/>
          </p:cNvSpPr>
          <p:nvPr/>
        </p:nvSpPr>
        <p:spPr bwMode="auto">
          <a:xfrm>
            <a:off x="0" y="3657600"/>
            <a:ext cx="9144000" cy="0"/>
          </a:xfrm>
          <a:prstGeom prst="rect">
            <a:avLst/>
          </a:prstGeom>
          <a:noFill/>
          <a:ln w="9525">
            <a:noFill/>
            <a:miter lim="800000"/>
            <a:headEnd/>
            <a:tailEnd/>
          </a:ln>
          <a:effectLst/>
        </p:spPr>
        <p:txBody>
          <a:bodyPr wrap="none" anchor="ctr">
            <a:spAutoFit/>
          </a:bodyPr>
          <a:lstStyle/>
          <a:p>
            <a:endParaRPr lang="en-US"/>
          </a:p>
        </p:txBody>
      </p:sp>
      <p:sp>
        <p:nvSpPr>
          <p:cNvPr id="12295" name="Rectangle 7"/>
          <p:cNvSpPr>
            <a:spLocks noChangeArrowheads="1"/>
          </p:cNvSpPr>
          <p:nvPr/>
        </p:nvSpPr>
        <p:spPr bwMode="auto">
          <a:xfrm>
            <a:off x="0" y="3143250"/>
            <a:ext cx="9144000" cy="0"/>
          </a:xfrm>
          <a:prstGeom prst="rect">
            <a:avLst/>
          </a:prstGeom>
          <a:noFill/>
          <a:ln w="9525">
            <a:noFill/>
            <a:miter lim="800000"/>
            <a:headEnd/>
            <a:tailEnd/>
          </a:ln>
          <a:effectLst/>
        </p:spPr>
        <p:txBody>
          <a:bodyPr wrap="none" anchor="ctr">
            <a:spAutoFit/>
          </a:bodyPr>
          <a:lstStyle/>
          <a:p>
            <a:endParaRPr lang="en-US"/>
          </a:p>
        </p:txBody>
      </p:sp>
      <p:sp>
        <p:nvSpPr>
          <p:cNvPr id="12296" name="Rectangle 8"/>
          <p:cNvSpPr>
            <a:spLocks noChangeArrowheads="1"/>
          </p:cNvSpPr>
          <p:nvPr/>
        </p:nvSpPr>
        <p:spPr bwMode="auto">
          <a:xfrm>
            <a:off x="0" y="3714750"/>
            <a:ext cx="9144000" cy="0"/>
          </a:xfrm>
          <a:prstGeom prst="rect">
            <a:avLst/>
          </a:prstGeom>
          <a:noFill/>
          <a:ln w="9525">
            <a:noFill/>
            <a:miter lim="800000"/>
            <a:headEnd/>
            <a:tailEnd/>
          </a:ln>
          <a:effectLst/>
        </p:spPr>
        <p:txBody>
          <a:bodyPr wrap="none" anchor="ctr">
            <a:spAutoFit/>
          </a:bodyPr>
          <a:lstStyle/>
          <a:p>
            <a:endParaRPr lang="en-US"/>
          </a:p>
        </p:txBody>
      </p:sp>
      <p:sp>
        <p:nvSpPr>
          <p:cNvPr id="12297" name="Rectangle 4"/>
          <p:cNvSpPr>
            <a:spLocks noChangeArrowheads="1"/>
          </p:cNvSpPr>
          <p:nvPr/>
        </p:nvSpPr>
        <p:spPr bwMode="auto">
          <a:xfrm>
            <a:off x="1066800" y="228600"/>
            <a:ext cx="7620000" cy="519113"/>
          </a:xfrm>
          <a:prstGeom prst="rect">
            <a:avLst/>
          </a:prstGeom>
          <a:noFill/>
          <a:ln w="9525">
            <a:noFill/>
            <a:miter lim="800000"/>
            <a:headEnd/>
            <a:tailEnd/>
          </a:ln>
        </p:spPr>
        <p:txBody>
          <a:bodyPr>
            <a:spAutoFit/>
          </a:bodyPr>
          <a:lstStyle/>
          <a:p>
            <a:pPr algn="ctr"/>
            <a:r>
              <a:rPr lang="en-US" sz="2800" b="1" u="sng" dirty="0">
                <a:solidFill>
                  <a:srgbClr val="FF6600"/>
                </a:solidFill>
                <a:latin typeface="Times New Roman" pitchFamily="18" charset="0"/>
                <a:cs typeface="Times New Roman" pitchFamily="18" charset="0"/>
              </a:rPr>
              <a:t>Distribution of Sample Means</a:t>
            </a:r>
          </a:p>
        </p:txBody>
      </p:sp>
      <p:sp>
        <p:nvSpPr>
          <p:cNvPr id="12298" name="Rectangle 10"/>
          <p:cNvSpPr>
            <a:spLocks noChangeArrowheads="1"/>
          </p:cNvSpPr>
          <p:nvPr/>
        </p:nvSpPr>
        <p:spPr bwMode="auto">
          <a:xfrm>
            <a:off x="0" y="2628900"/>
            <a:ext cx="9144000" cy="0"/>
          </a:xfrm>
          <a:prstGeom prst="rect">
            <a:avLst/>
          </a:prstGeom>
          <a:noFill/>
          <a:ln w="9525">
            <a:noFill/>
            <a:miter lim="800000"/>
            <a:headEnd/>
            <a:tailEnd/>
          </a:ln>
          <a:effectLst/>
        </p:spPr>
        <p:txBody>
          <a:bodyPr wrap="none" anchor="ctr">
            <a:spAutoFit/>
          </a:bodyPr>
          <a:lstStyle/>
          <a:p>
            <a:endParaRPr lang="en-US"/>
          </a:p>
        </p:txBody>
      </p:sp>
      <p:sp>
        <p:nvSpPr>
          <p:cNvPr id="12299" name="Rectangle 11"/>
          <p:cNvSpPr>
            <a:spLocks noChangeArrowheads="1"/>
          </p:cNvSpPr>
          <p:nvPr/>
        </p:nvSpPr>
        <p:spPr bwMode="auto">
          <a:xfrm>
            <a:off x="0" y="4229100"/>
            <a:ext cx="9144000" cy="0"/>
          </a:xfrm>
          <a:prstGeom prst="rect">
            <a:avLst/>
          </a:prstGeom>
          <a:noFill/>
          <a:ln w="9525">
            <a:noFill/>
            <a:miter lim="800000"/>
            <a:headEnd/>
            <a:tailEnd/>
          </a:ln>
          <a:effectLst/>
        </p:spPr>
        <p:txBody>
          <a:bodyPr wrap="none" anchor="ctr">
            <a:spAutoFit/>
          </a:bodyPr>
          <a:lstStyle/>
          <a:p>
            <a:endParaRPr lang="en-US"/>
          </a:p>
        </p:txBody>
      </p:sp>
      <p:sp>
        <p:nvSpPr>
          <p:cNvPr id="12300" name="Rectangle 12"/>
          <p:cNvSpPr>
            <a:spLocks noChangeArrowheads="1"/>
          </p:cNvSpPr>
          <p:nvPr/>
        </p:nvSpPr>
        <p:spPr bwMode="auto">
          <a:xfrm>
            <a:off x="0" y="2828925"/>
            <a:ext cx="9144000" cy="0"/>
          </a:xfrm>
          <a:prstGeom prst="rect">
            <a:avLst/>
          </a:prstGeom>
          <a:noFill/>
          <a:ln w="9525">
            <a:noFill/>
            <a:miter lim="800000"/>
            <a:headEnd/>
            <a:tailEnd/>
          </a:ln>
          <a:effectLst/>
        </p:spPr>
        <p:txBody>
          <a:bodyPr wrap="none" anchor="ctr">
            <a:spAutoFit/>
          </a:bodyPr>
          <a:lstStyle/>
          <a:p>
            <a:endParaRPr lang="en-US"/>
          </a:p>
        </p:txBody>
      </p:sp>
      <p:sp>
        <p:nvSpPr>
          <p:cNvPr id="12301" name="Rectangle 13"/>
          <p:cNvSpPr>
            <a:spLocks noChangeArrowheads="1"/>
          </p:cNvSpPr>
          <p:nvPr/>
        </p:nvSpPr>
        <p:spPr bwMode="auto">
          <a:xfrm>
            <a:off x="0" y="4029075"/>
            <a:ext cx="9144000" cy="0"/>
          </a:xfrm>
          <a:prstGeom prst="rect">
            <a:avLst/>
          </a:prstGeom>
          <a:noFill/>
          <a:ln w="9525">
            <a:noFill/>
            <a:miter lim="800000"/>
            <a:headEnd/>
            <a:tailEnd/>
          </a:ln>
          <a:effectLst/>
        </p:spPr>
        <p:txBody>
          <a:bodyPr wrap="none" anchor="ctr">
            <a:spAutoFit/>
          </a:bodyPr>
          <a:lstStyle/>
          <a:p>
            <a:endParaRPr lang="en-US"/>
          </a:p>
        </p:txBody>
      </p:sp>
      <p:sp>
        <p:nvSpPr>
          <p:cNvPr id="12303" name="Rectangle 15"/>
          <p:cNvSpPr>
            <a:spLocks noChangeArrowheads="1"/>
          </p:cNvSpPr>
          <p:nvPr/>
        </p:nvSpPr>
        <p:spPr bwMode="auto">
          <a:xfrm>
            <a:off x="0" y="3033713"/>
            <a:ext cx="9144000" cy="0"/>
          </a:xfrm>
          <a:prstGeom prst="rect">
            <a:avLst/>
          </a:prstGeom>
          <a:noFill/>
          <a:ln w="9525">
            <a:noFill/>
            <a:miter lim="800000"/>
            <a:headEnd/>
            <a:tailEnd/>
          </a:ln>
          <a:effectLst/>
        </p:spPr>
        <p:txBody>
          <a:bodyPr wrap="none" anchor="ctr">
            <a:spAutoFit/>
          </a:bodyPr>
          <a:lstStyle/>
          <a:p>
            <a:endParaRPr lang="en-US"/>
          </a:p>
        </p:txBody>
      </p:sp>
      <p:sp>
        <p:nvSpPr>
          <p:cNvPr id="12304" name="Rectangle 16"/>
          <p:cNvSpPr>
            <a:spLocks noChangeArrowheads="1"/>
          </p:cNvSpPr>
          <p:nvPr/>
        </p:nvSpPr>
        <p:spPr bwMode="auto">
          <a:xfrm>
            <a:off x="0" y="3824288"/>
            <a:ext cx="9144000" cy="0"/>
          </a:xfrm>
          <a:prstGeom prst="rect">
            <a:avLst/>
          </a:prstGeom>
          <a:noFill/>
          <a:ln w="9525">
            <a:noFill/>
            <a:miter lim="800000"/>
            <a:headEnd/>
            <a:tailEnd/>
          </a:ln>
          <a:effectLst/>
        </p:spPr>
        <p:txBody>
          <a:bodyPr wrap="none" anchor="ctr">
            <a:spAutoFit/>
          </a:bodyPr>
          <a:lstStyle/>
          <a:p>
            <a:endParaRPr lang="en-US"/>
          </a:p>
        </p:txBody>
      </p:sp>
      <p:sp>
        <p:nvSpPr>
          <p:cNvPr id="12306" name="Rectangle 18"/>
          <p:cNvSpPr>
            <a:spLocks noChangeArrowheads="1"/>
          </p:cNvSpPr>
          <p:nvPr/>
        </p:nvSpPr>
        <p:spPr bwMode="auto">
          <a:xfrm>
            <a:off x="0" y="3033713"/>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2305" name="Object 17"/>
          <p:cNvGraphicFramePr>
            <a:graphicFrameLocks noChangeAspect="1"/>
          </p:cNvGraphicFramePr>
          <p:nvPr/>
        </p:nvGraphicFramePr>
        <p:xfrm>
          <a:off x="1835696" y="4293096"/>
          <a:ext cx="1590675" cy="790575"/>
        </p:xfrm>
        <a:graphic>
          <a:graphicData uri="http://schemas.openxmlformats.org/presentationml/2006/ole">
            <mc:AlternateContent xmlns:mc="http://schemas.openxmlformats.org/markup-compatibility/2006">
              <mc:Choice xmlns:v="urn:schemas-microsoft-com:vml" Requires="v">
                <p:oleObj spid="_x0000_s28678" name="Equation" r:id="rId3" imgW="482391" imgH="241195" progId="Equation.3">
                  <p:embed/>
                </p:oleObj>
              </mc:Choice>
              <mc:Fallback>
                <p:oleObj name="Equation" r:id="rId3" imgW="482391" imgH="241195"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4293096"/>
                        <a:ext cx="1590675"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7" name="Rectangle 19"/>
          <p:cNvSpPr>
            <a:spLocks noChangeArrowheads="1"/>
          </p:cNvSpPr>
          <p:nvPr/>
        </p:nvSpPr>
        <p:spPr bwMode="auto">
          <a:xfrm>
            <a:off x="0" y="3824288"/>
            <a:ext cx="9144000" cy="0"/>
          </a:xfrm>
          <a:prstGeom prst="rect">
            <a:avLst/>
          </a:prstGeom>
          <a:noFill/>
          <a:ln w="9525">
            <a:noFill/>
            <a:miter lim="800000"/>
            <a:headEnd/>
            <a:tailEnd/>
          </a:ln>
          <a:effectLst/>
        </p:spPr>
        <p:txBody>
          <a:bodyPr wrap="none" anchor="ctr">
            <a:spAutoFit/>
          </a:bodyPr>
          <a:lstStyle/>
          <a:p>
            <a:endParaRPr lang="en-US"/>
          </a:p>
        </p:txBody>
      </p:sp>
      <p:sp>
        <p:nvSpPr>
          <p:cNvPr id="12309" name="Rectangle 21"/>
          <p:cNvSpPr>
            <a:spLocks noChangeArrowheads="1"/>
          </p:cNvSpPr>
          <p:nvPr/>
        </p:nvSpPr>
        <p:spPr bwMode="auto">
          <a:xfrm>
            <a:off x="0" y="2747963"/>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2308" name="Object 20"/>
          <p:cNvGraphicFramePr>
            <a:graphicFrameLocks noChangeAspect="1"/>
          </p:cNvGraphicFramePr>
          <p:nvPr/>
        </p:nvGraphicFramePr>
        <p:xfrm>
          <a:off x="4932040" y="4149080"/>
          <a:ext cx="1937767" cy="1218059"/>
        </p:xfrm>
        <a:graphic>
          <a:graphicData uri="http://schemas.openxmlformats.org/presentationml/2006/ole">
            <mc:AlternateContent xmlns:mc="http://schemas.openxmlformats.org/markup-compatibility/2006">
              <mc:Choice xmlns:v="urn:schemas-microsoft-com:vml" Requires="v">
                <p:oleObj spid="_x0000_s28679" name="Equation" r:id="rId5" imgW="609600" imgH="419100" progId="Equation.3">
                  <p:embed/>
                </p:oleObj>
              </mc:Choice>
              <mc:Fallback>
                <p:oleObj name="Equation" r:id="rId5" imgW="609600" imgH="4191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4149080"/>
                        <a:ext cx="1937767" cy="12180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10" name="Rectangle 22"/>
          <p:cNvSpPr>
            <a:spLocks noChangeArrowheads="1"/>
          </p:cNvSpPr>
          <p:nvPr/>
        </p:nvSpPr>
        <p:spPr bwMode="auto">
          <a:xfrm>
            <a:off x="0" y="4110038"/>
            <a:ext cx="9144000" cy="0"/>
          </a:xfrm>
          <a:prstGeom prst="rect">
            <a:avLst/>
          </a:prstGeom>
          <a:noFill/>
          <a:ln w="9525">
            <a:noFill/>
            <a:miter lim="800000"/>
            <a:headEnd/>
            <a:tailEnd/>
          </a:ln>
          <a:effec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305"/>
                                        </p:tgtEl>
                                        <p:attrNameLst>
                                          <p:attrName>style.visibility</p:attrName>
                                        </p:attrNameLst>
                                      </p:cBhvr>
                                      <p:to>
                                        <p:strVal val="visible"/>
                                      </p:to>
                                    </p:set>
                                    <p:animEffect transition="in" filter="blinds(horizontal)">
                                      <p:cBhvr>
                                        <p:cTn id="7" dur="500"/>
                                        <p:tgtEl>
                                          <p:spTgt spid="1230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308"/>
                                        </p:tgtEl>
                                        <p:attrNameLst>
                                          <p:attrName>style.visibility</p:attrName>
                                        </p:attrNameLst>
                                      </p:cBhvr>
                                      <p:to>
                                        <p:strVal val="visible"/>
                                      </p:to>
                                    </p:set>
                                    <p:animEffect transition="in" filter="blinds(horizontal)">
                                      <p:cBhvr>
                                        <p:cTn id="15" dur="500"/>
                                        <p:tgtEl>
                                          <p:spTgt spid="1230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horizontal)">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547664" y="332656"/>
            <a:ext cx="4176464" cy="72008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Rectangle 32"/>
          <p:cNvSpPr/>
          <p:nvPr/>
        </p:nvSpPr>
        <p:spPr>
          <a:xfrm>
            <a:off x="1187624" y="3140968"/>
            <a:ext cx="2088232" cy="1224136"/>
          </a:xfrm>
          <a:prstGeom prst="rect">
            <a:avLst/>
          </a:prstGeom>
          <a:solidFill>
            <a:schemeClr val="accent3"/>
          </a:solid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292080" y="3068960"/>
            <a:ext cx="2088232" cy="1296144"/>
          </a:xfrm>
          <a:prstGeom prst="rect">
            <a:avLst/>
          </a:prstGeom>
          <a:solidFill>
            <a:schemeClr val="accent3"/>
          </a:solid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6"/>
          <p:cNvSpPr txBox="1">
            <a:spLocks noChangeArrowheads="1"/>
          </p:cNvSpPr>
          <p:nvPr/>
        </p:nvSpPr>
        <p:spPr bwMode="auto">
          <a:xfrm>
            <a:off x="755576" y="1196752"/>
            <a:ext cx="8305800" cy="3429000"/>
          </a:xfrm>
          <a:prstGeom prst="rect">
            <a:avLst/>
          </a:prstGeom>
          <a:noFill/>
          <a:ln w="9525">
            <a:noFill/>
            <a:miter lim="800000"/>
            <a:headEnd/>
            <a:tailEnd/>
          </a:ln>
        </p:spPr>
        <p:txBody>
          <a:bodyPr lIns="90488" tIns="44450" rIns="90488" bIns="44450"/>
          <a:lstStyle/>
          <a:p>
            <a:pPr marL="365125" indent="-255588" algn="l" rtl="0">
              <a:spcBef>
                <a:spcPct val="50000"/>
              </a:spcBef>
              <a:buFontTx/>
              <a:buChar char="•"/>
            </a:pPr>
            <a:r>
              <a:rPr lang="en-US" sz="2000" dirty="0" smtClean="0">
                <a:latin typeface="Times New Roman" pitchFamily="18" charset="0"/>
                <a:cs typeface="Times New Roman" pitchFamily="18" charset="0"/>
              </a:rPr>
              <a:t>As </a:t>
            </a:r>
            <a:r>
              <a:rPr lang="en-US" sz="2000" dirty="0">
                <a:latin typeface="Times New Roman" pitchFamily="18" charset="0"/>
                <a:cs typeface="Times New Roman" pitchFamily="18" charset="0"/>
              </a:rPr>
              <a:t>the sample size </a:t>
            </a:r>
            <a:r>
              <a:rPr lang="en-US" sz="2000" i="1" dirty="0">
                <a:latin typeface="Times New Roman" pitchFamily="18" charset="0"/>
                <a:cs typeface="Times New Roman" pitchFamily="18" charset="0"/>
              </a:rPr>
              <a:t>n</a:t>
            </a:r>
            <a:r>
              <a:rPr lang="en-US" sz="2000" dirty="0">
                <a:latin typeface="Times New Roman" pitchFamily="18" charset="0"/>
                <a:cs typeface="Times New Roman" pitchFamily="18" charset="0"/>
              </a:rPr>
              <a:t> increase without limit, the shape of the distribution of the sample means taken with replacement from a population with mean    and standard deviation     will approach a normal distribution. This distribution will have a mean     and a standard deviation</a:t>
            </a:r>
          </a:p>
          <a:p>
            <a:pPr marL="365125" indent="-255588" algn="l" rtl="0">
              <a:spcBef>
                <a:spcPct val="50000"/>
              </a:spcBef>
              <a:buFontTx/>
              <a:buChar char="•"/>
            </a:pPr>
            <a:r>
              <a:rPr lang="en-US" sz="2000" b="1" u="sng" dirty="0">
                <a:solidFill>
                  <a:srgbClr val="660066"/>
                </a:solidFill>
                <a:latin typeface="Times New Roman" pitchFamily="18" charset="0"/>
                <a:cs typeface="Times New Roman" pitchFamily="18" charset="0"/>
              </a:rPr>
              <a:t>The formula for </a:t>
            </a:r>
            <a:r>
              <a:rPr lang="en-US" sz="2000" b="1" i="1" u="sng" dirty="0">
                <a:solidFill>
                  <a:srgbClr val="660066"/>
                </a:solidFill>
                <a:latin typeface="Times New Roman" pitchFamily="18" charset="0"/>
                <a:cs typeface="Times New Roman" pitchFamily="18" charset="0"/>
              </a:rPr>
              <a:t>z</a:t>
            </a:r>
            <a:r>
              <a:rPr lang="en-US" sz="2000" b="1" u="sng" dirty="0">
                <a:solidFill>
                  <a:srgbClr val="660066"/>
                </a:solidFill>
                <a:latin typeface="Times New Roman" pitchFamily="18" charset="0"/>
                <a:cs typeface="Times New Roman" pitchFamily="18" charset="0"/>
              </a:rPr>
              <a:t> values is:</a:t>
            </a:r>
          </a:p>
        </p:txBody>
      </p:sp>
      <p:sp>
        <p:nvSpPr>
          <p:cNvPr id="17411" name="Rectangle 3"/>
          <p:cNvSpPr>
            <a:spLocks noChangeArrowheads="1"/>
          </p:cNvSpPr>
          <p:nvPr/>
        </p:nvSpPr>
        <p:spPr bwMode="auto">
          <a:xfrm>
            <a:off x="0" y="2828925"/>
            <a:ext cx="9144000" cy="0"/>
          </a:xfrm>
          <a:prstGeom prst="rect">
            <a:avLst/>
          </a:prstGeom>
          <a:noFill/>
          <a:ln w="9525">
            <a:noFill/>
            <a:miter lim="800000"/>
            <a:headEnd/>
            <a:tailEnd/>
          </a:ln>
          <a:effectLst/>
        </p:spPr>
        <p:txBody>
          <a:bodyPr wrap="none" anchor="ctr">
            <a:spAutoFit/>
          </a:bodyPr>
          <a:lstStyle/>
          <a:p>
            <a:endParaRPr lang="en-US"/>
          </a:p>
        </p:txBody>
      </p:sp>
      <p:sp>
        <p:nvSpPr>
          <p:cNvPr id="17412" name="Rectangle 4"/>
          <p:cNvSpPr>
            <a:spLocks noChangeArrowheads="1"/>
          </p:cNvSpPr>
          <p:nvPr/>
        </p:nvSpPr>
        <p:spPr bwMode="auto">
          <a:xfrm>
            <a:off x="0" y="4029075"/>
            <a:ext cx="9144000" cy="0"/>
          </a:xfrm>
          <a:prstGeom prst="rect">
            <a:avLst/>
          </a:prstGeom>
          <a:noFill/>
          <a:ln w="9525">
            <a:noFill/>
            <a:miter lim="800000"/>
            <a:headEnd/>
            <a:tailEnd/>
          </a:ln>
          <a:effectLst/>
        </p:spPr>
        <p:txBody>
          <a:bodyPr wrap="none" anchor="ctr">
            <a:spAutoFit/>
          </a:bodyPr>
          <a:lstStyle/>
          <a:p>
            <a:endParaRPr lang="en-US"/>
          </a:p>
        </p:txBody>
      </p:sp>
      <p:sp>
        <p:nvSpPr>
          <p:cNvPr id="17413" name="Rectangle 5"/>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en-US"/>
          </a:p>
        </p:txBody>
      </p:sp>
      <p:sp>
        <p:nvSpPr>
          <p:cNvPr id="17414" name="Rectangle 6"/>
          <p:cNvSpPr>
            <a:spLocks noChangeArrowheads="1"/>
          </p:cNvSpPr>
          <p:nvPr/>
        </p:nvSpPr>
        <p:spPr bwMode="auto">
          <a:xfrm>
            <a:off x="0" y="3657600"/>
            <a:ext cx="9144000" cy="0"/>
          </a:xfrm>
          <a:prstGeom prst="rect">
            <a:avLst/>
          </a:prstGeom>
          <a:noFill/>
          <a:ln w="9525">
            <a:noFill/>
            <a:miter lim="800000"/>
            <a:headEnd/>
            <a:tailEnd/>
          </a:ln>
          <a:effectLst/>
        </p:spPr>
        <p:txBody>
          <a:bodyPr wrap="none" anchor="ctr">
            <a:spAutoFit/>
          </a:bodyPr>
          <a:lstStyle/>
          <a:p>
            <a:endParaRPr lang="en-US"/>
          </a:p>
        </p:txBody>
      </p:sp>
      <p:sp>
        <p:nvSpPr>
          <p:cNvPr id="17415" name="Rectangle 7"/>
          <p:cNvSpPr>
            <a:spLocks noChangeArrowheads="1"/>
          </p:cNvSpPr>
          <p:nvPr/>
        </p:nvSpPr>
        <p:spPr bwMode="auto">
          <a:xfrm>
            <a:off x="0" y="3143250"/>
            <a:ext cx="9144000" cy="0"/>
          </a:xfrm>
          <a:prstGeom prst="rect">
            <a:avLst/>
          </a:prstGeom>
          <a:noFill/>
          <a:ln w="9525">
            <a:noFill/>
            <a:miter lim="800000"/>
            <a:headEnd/>
            <a:tailEnd/>
          </a:ln>
          <a:effectLst/>
        </p:spPr>
        <p:txBody>
          <a:bodyPr wrap="none" anchor="ctr">
            <a:spAutoFit/>
          </a:bodyPr>
          <a:lstStyle/>
          <a:p>
            <a:endParaRPr lang="en-US"/>
          </a:p>
        </p:txBody>
      </p:sp>
      <p:sp>
        <p:nvSpPr>
          <p:cNvPr id="17416" name="Rectangle 8"/>
          <p:cNvSpPr>
            <a:spLocks noChangeArrowheads="1"/>
          </p:cNvSpPr>
          <p:nvPr/>
        </p:nvSpPr>
        <p:spPr bwMode="auto">
          <a:xfrm>
            <a:off x="0" y="3714750"/>
            <a:ext cx="9144000" cy="0"/>
          </a:xfrm>
          <a:prstGeom prst="rect">
            <a:avLst/>
          </a:prstGeom>
          <a:noFill/>
          <a:ln w="9525">
            <a:noFill/>
            <a:miter lim="800000"/>
            <a:headEnd/>
            <a:tailEnd/>
          </a:ln>
          <a:effectLst/>
        </p:spPr>
        <p:txBody>
          <a:bodyPr wrap="none" anchor="ctr">
            <a:spAutoFit/>
          </a:bodyPr>
          <a:lstStyle/>
          <a:p>
            <a:endParaRPr lang="en-US"/>
          </a:p>
        </p:txBody>
      </p:sp>
      <p:sp>
        <p:nvSpPr>
          <p:cNvPr id="17418" name="Rectangle 10"/>
          <p:cNvSpPr>
            <a:spLocks noChangeArrowheads="1"/>
          </p:cNvSpPr>
          <p:nvPr/>
        </p:nvSpPr>
        <p:spPr bwMode="auto">
          <a:xfrm>
            <a:off x="0" y="2628900"/>
            <a:ext cx="9144000" cy="0"/>
          </a:xfrm>
          <a:prstGeom prst="rect">
            <a:avLst/>
          </a:prstGeom>
          <a:noFill/>
          <a:ln w="9525">
            <a:noFill/>
            <a:miter lim="800000"/>
            <a:headEnd/>
            <a:tailEnd/>
          </a:ln>
          <a:effectLst/>
        </p:spPr>
        <p:txBody>
          <a:bodyPr wrap="none" anchor="ctr">
            <a:spAutoFit/>
          </a:bodyPr>
          <a:lstStyle/>
          <a:p>
            <a:endParaRPr lang="en-US"/>
          </a:p>
        </p:txBody>
      </p:sp>
      <p:sp>
        <p:nvSpPr>
          <p:cNvPr id="17419" name="Rectangle 11"/>
          <p:cNvSpPr>
            <a:spLocks noChangeArrowheads="1"/>
          </p:cNvSpPr>
          <p:nvPr/>
        </p:nvSpPr>
        <p:spPr bwMode="auto">
          <a:xfrm>
            <a:off x="0" y="4229100"/>
            <a:ext cx="9144000" cy="0"/>
          </a:xfrm>
          <a:prstGeom prst="rect">
            <a:avLst/>
          </a:prstGeom>
          <a:noFill/>
          <a:ln w="9525">
            <a:noFill/>
            <a:miter lim="800000"/>
            <a:headEnd/>
            <a:tailEnd/>
          </a:ln>
          <a:effectLst/>
        </p:spPr>
        <p:txBody>
          <a:bodyPr wrap="none" anchor="ctr">
            <a:spAutoFit/>
          </a:bodyPr>
          <a:lstStyle/>
          <a:p>
            <a:endParaRPr lang="en-US"/>
          </a:p>
        </p:txBody>
      </p:sp>
      <p:sp>
        <p:nvSpPr>
          <p:cNvPr id="17420" name="Rectangle 12"/>
          <p:cNvSpPr>
            <a:spLocks noChangeArrowheads="1"/>
          </p:cNvSpPr>
          <p:nvPr/>
        </p:nvSpPr>
        <p:spPr bwMode="auto">
          <a:xfrm>
            <a:off x="0" y="2828925"/>
            <a:ext cx="9144000" cy="0"/>
          </a:xfrm>
          <a:prstGeom prst="rect">
            <a:avLst/>
          </a:prstGeom>
          <a:noFill/>
          <a:ln w="9525">
            <a:noFill/>
            <a:miter lim="800000"/>
            <a:headEnd/>
            <a:tailEnd/>
          </a:ln>
          <a:effectLst/>
        </p:spPr>
        <p:txBody>
          <a:bodyPr wrap="none" anchor="ctr">
            <a:spAutoFit/>
          </a:bodyPr>
          <a:lstStyle/>
          <a:p>
            <a:endParaRPr lang="en-US"/>
          </a:p>
        </p:txBody>
      </p:sp>
      <p:sp>
        <p:nvSpPr>
          <p:cNvPr id="17421" name="Rectangle 13"/>
          <p:cNvSpPr>
            <a:spLocks noChangeArrowheads="1"/>
          </p:cNvSpPr>
          <p:nvPr/>
        </p:nvSpPr>
        <p:spPr bwMode="auto">
          <a:xfrm>
            <a:off x="0" y="4029075"/>
            <a:ext cx="9144000" cy="0"/>
          </a:xfrm>
          <a:prstGeom prst="rect">
            <a:avLst/>
          </a:prstGeom>
          <a:noFill/>
          <a:ln w="9525">
            <a:noFill/>
            <a:miter lim="800000"/>
            <a:headEnd/>
            <a:tailEnd/>
          </a:ln>
          <a:effectLst/>
        </p:spPr>
        <p:txBody>
          <a:bodyPr wrap="none" anchor="ctr">
            <a:spAutoFit/>
          </a:bodyPr>
          <a:lstStyle/>
          <a:p>
            <a:endParaRPr lang="en-US"/>
          </a:p>
        </p:txBody>
      </p:sp>
      <p:sp>
        <p:nvSpPr>
          <p:cNvPr id="17423" name="Rectangle 15"/>
          <p:cNvSpPr>
            <a:spLocks noChangeArrowheads="1"/>
          </p:cNvSpPr>
          <p:nvPr/>
        </p:nvSpPr>
        <p:spPr bwMode="auto">
          <a:xfrm>
            <a:off x="0" y="325755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7422" name="Object 14"/>
          <p:cNvGraphicFramePr>
            <a:graphicFrameLocks noChangeAspect="1"/>
          </p:cNvGraphicFramePr>
          <p:nvPr/>
        </p:nvGraphicFramePr>
        <p:xfrm>
          <a:off x="8610600" y="1524000"/>
          <a:ext cx="323850" cy="342900"/>
        </p:xfrm>
        <a:graphic>
          <a:graphicData uri="http://schemas.openxmlformats.org/presentationml/2006/ole">
            <mc:AlternateContent xmlns:mc="http://schemas.openxmlformats.org/markup-compatibility/2006">
              <mc:Choice xmlns:v="urn:schemas-microsoft-com:vml" Requires="v">
                <p:oleObj spid="_x0000_s29710" name="Equation" r:id="rId4" imgW="152268" imgH="164957" progId="Equation.3">
                  <p:embed/>
                </p:oleObj>
              </mc:Choice>
              <mc:Fallback>
                <p:oleObj name="Equation" r:id="rId4" imgW="152268" imgH="164957"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1524000"/>
                        <a:ext cx="32385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4" name="Rectangle 16"/>
          <p:cNvSpPr>
            <a:spLocks noChangeArrowheads="1"/>
          </p:cNvSpPr>
          <p:nvPr/>
        </p:nvSpPr>
        <p:spPr bwMode="auto">
          <a:xfrm>
            <a:off x="0" y="3600450"/>
            <a:ext cx="9144000" cy="0"/>
          </a:xfrm>
          <a:prstGeom prst="rect">
            <a:avLst/>
          </a:prstGeom>
          <a:noFill/>
          <a:ln w="9525">
            <a:noFill/>
            <a:miter lim="800000"/>
            <a:headEnd/>
            <a:tailEnd/>
          </a:ln>
          <a:effectLst/>
        </p:spPr>
        <p:txBody>
          <a:bodyPr wrap="none" anchor="ctr">
            <a:spAutoFit/>
          </a:bodyPr>
          <a:lstStyle/>
          <a:p>
            <a:endParaRPr lang="en-US"/>
          </a:p>
        </p:txBody>
      </p:sp>
      <p:sp>
        <p:nvSpPr>
          <p:cNvPr id="17426" name="Rectangle 18"/>
          <p:cNvSpPr>
            <a:spLocks noChangeArrowheads="1"/>
          </p:cNvSpPr>
          <p:nvPr/>
        </p:nvSpPr>
        <p:spPr bwMode="auto">
          <a:xfrm>
            <a:off x="0" y="325755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7425" name="Object 17"/>
          <p:cNvGraphicFramePr>
            <a:graphicFrameLocks noChangeAspect="1"/>
          </p:cNvGraphicFramePr>
          <p:nvPr/>
        </p:nvGraphicFramePr>
        <p:xfrm>
          <a:off x="4267200" y="2133600"/>
          <a:ext cx="323850" cy="342900"/>
        </p:xfrm>
        <a:graphic>
          <a:graphicData uri="http://schemas.openxmlformats.org/presentationml/2006/ole">
            <mc:AlternateContent xmlns:mc="http://schemas.openxmlformats.org/markup-compatibility/2006">
              <mc:Choice xmlns:v="urn:schemas-microsoft-com:vml" Requires="v">
                <p:oleObj spid="_x0000_s29711" name="Equation" r:id="rId6" imgW="152268" imgH="164957" progId="Equation.3">
                  <p:embed/>
                </p:oleObj>
              </mc:Choice>
              <mc:Fallback>
                <p:oleObj name="Equation" r:id="rId6" imgW="152268" imgH="164957"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133600"/>
                        <a:ext cx="32385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7" name="Rectangle 19"/>
          <p:cNvSpPr>
            <a:spLocks noChangeArrowheads="1"/>
          </p:cNvSpPr>
          <p:nvPr/>
        </p:nvSpPr>
        <p:spPr bwMode="auto">
          <a:xfrm>
            <a:off x="0" y="3600450"/>
            <a:ext cx="9144000" cy="0"/>
          </a:xfrm>
          <a:prstGeom prst="rect">
            <a:avLst/>
          </a:prstGeom>
          <a:noFill/>
          <a:ln w="9525">
            <a:noFill/>
            <a:miter lim="800000"/>
            <a:headEnd/>
            <a:tailEnd/>
          </a:ln>
          <a:effectLst/>
        </p:spPr>
        <p:txBody>
          <a:bodyPr wrap="none" anchor="ctr">
            <a:spAutoFit/>
          </a:bodyPr>
          <a:lstStyle/>
          <a:p>
            <a:endParaRPr lang="en-US"/>
          </a:p>
        </p:txBody>
      </p:sp>
      <p:sp>
        <p:nvSpPr>
          <p:cNvPr id="17429" name="Rectangle 21"/>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7428" name="Object 20"/>
          <p:cNvGraphicFramePr>
            <a:graphicFrameLocks noChangeAspect="1"/>
          </p:cNvGraphicFramePr>
          <p:nvPr/>
        </p:nvGraphicFramePr>
        <p:xfrm>
          <a:off x="3581400" y="1905000"/>
          <a:ext cx="323850" cy="295275"/>
        </p:xfrm>
        <a:graphic>
          <a:graphicData uri="http://schemas.openxmlformats.org/presentationml/2006/ole">
            <mc:AlternateContent xmlns:mc="http://schemas.openxmlformats.org/markup-compatibility/2006">
              <mc:Choice xmlns:v="urn:schemas-microsoft-com:vml" Requires="v">
                <p:oleObj spid="_x0000_s29712" name="Equation" r:id="rId7" imgW="152334" imgH="139639" progId="Equation.3">
                  <p:embed/>
                </p:oleObj>
              </mc:Choice>
              <mc:Fallback>
                <p:oleObj name="Equation" r:id="rId7" imgW="152334" imgH="139639"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1905000"/>
                        <a:ext cx="323850"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30" name="Rectangle 22"/>
          <p:cNvSpPr>
            <a:spLocks noChangeArrowheads="1"/>
          </p:cNvSpPr>
          <p:nvPr/>
        </p:nvSpPr>
        <p:spPr bwMode="auto">
          <a:xfrm>
            <a:off x="0" y="3581400"/>
            <a:ext cx="9144000" cy="0"/>
          </a:xfrm>
          <a:prstGeom prst="rect">
            <a:avLst/>
          </a:prstGeom>
          <a:noFill/>
          <a:ln w="9525">
            <a:noFill/>
            <a:miter lim="800000"/>
            <a:headEnd/>
            <a:tailEnd/>
          </a:ln>
          <a:effectLst/>
        </p:spPr>
        <p:txBody>
          <a:bodyPr wrap="none" anchor="ctr">
            <a:spAutoFit/>
          </a:bodyPr>
          <a:lstStyle/>
          <a:p>
            <a:endParaRPr lang="en-US"/>
          </a:p>
        </p:txBody>
      </p:sp>
      <p:sp>
        <p:nvSpPr>
          <p:cNvPr id="17432" name="Rectangle 24"/>
          <p:cNvSpPr>
            <a:spLocks noChangeArrowheads="1"/>
          </p:cNvSpPr>
          <p:nvPr/>
        </p:nvSpPr>
        <p:spPr bwMode="auto">
          <a:xfrm>
            <a:off x="0" y="3190875"/>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7431" name="Object 23"/>
          <p:cNvGraphicFramePr>
            <a:graphicFrameLocks noChangeAspect="1"/>
          </p:cNvGraphicFramePr>
          <p:nvPr/>
        </p:nvGraphicFramePr>
        <p:xfrm>
          <a:off x="7086600" y="2133600"/>
          <a:ext cx="685800" cy="357188"/>
        </p:xfrm>
        <a:graphic>
          <a:graphicData uri="http://schemas.openxmlformats.org/presentationml/2006/ole">
            <mc:AlternateContent xmlns:mc="http://schemas.openxmlformats.org/markup-compatibility/2006">
              <mc:Choice xmlns:v="urn:schemas-microsoft-com:vml" Requires="v">
                <p:oleObj spid="_x0000_s29713" name="Equation" r:id="rId9" imgW="431613" imgH="228501" progId="Equation.3">
                  <p:embed/>
                </p:oleObj>
              </mc:Choice>
              <mc:Fallback>
                <p:oleObj name="Equation" r:id="rId9" imgW="431613" imgH="228501"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6600" y="2133600"/>
                        <a:ext cx="685800"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33" name="Rectangle 25"/>
          <p:cNvSpPr>
            <a:spLocks noChangeArrowheads="1"/>
          </p:cNvSpPr>
          <p:nvPr/>
        </p:nvSpPr>
        <p:spPr bwMode="auto">
          <a:xfrm>
            <a:off x="0" y="3657600"/>
            <a:ext cx="9144000" cy="0"/>
          </a:xfrm>
          <a:prstGeom prst="rect">
            <a:avLst/>
          </a:prstGeom>
          <a:noFill/>
          <a:ln w="9525">
            <a:noFill/>
            <a:miter lim="800000"/>
            <a:headEnd/>
            <a:tailEnd/>
          </a:ln>
          <a:effectLst/>
        </p:spPr>
        <p:txBody>
          <a:bodyPr wrap="none" anchor="ctr">
            <a:spAutoFit/>
          </a:bodyPr>
          <a:lstStyle/>
          <a:p>
            <a:endParaRPr lang="en-US"/>
          </a:p>
        </p:txBody>
      </p:sp>
      <p:sp>
        <p:nvSpPr>
          <p:cNvPr id="17435" name="Rectangle 27"/>
          <p:cNvSpPr>
            <a:spLocks noChangeArrowheads="1"/>
          </p:cNvSpPr>
          <p:nvPr/>
        </p:nvSpPr>
        <p:spPr bwMode="auto">
          <a:xfrm>
            <a:off x="0" y="295275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7434" name="Object 26"/>
          <p:cNvGraphicFramePr>
            <a:graphicFrameLocks noChangeAspect="1"/>
          </p:cNvGraphicFramePr>
          <p:nvPr>
            <p:extLst>
              <p:ext uri="{D42A27DB-BD31-4B8C-83A1-F6EECF244321}">
                <p14:modId xmlns:p14="http://schemas.microsoft.com/office/powerpoint/2010/main" val="1183946539"/>
              </p:ext>
            </p:extLst>
          </p:nvPr>
        </p:nvGraphicFramePr>
        <p:xfrm>
          <a:off x="5292080" y="3140968"/>
          <a:ext cx="2088232" cy="1080120"/>
        </p:xfrm>
        <a:graphic>
          <a:graphicData uri="http://schemas.openxmlformats.org/presentationml/2006/ole">
            <mc:AlternateContent xmlns:mc="http://schemas.openxmlformats.org/markup-compatibility/2006">
              <mc:Choice xmlns:v="urn:schemas-microsoft-com:vml" Requires="v">
                <p:oleObj spid="_x0000_s29714" name="معادلة" r:id="rId11" imgW="660240" imgH="457200" progId="Equation.3">
                  <p:embed/>
                </p:oleObj>
              </mc:Choice>
              <mc:Fallback>
                <p:oleObj name="معادلة" r:id="rId11" imgW="660240" imgH="457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2080" y="3140968"/>
                        <a:ext cx="2088232" cy="1080120"/>
                      </a:xfrm>
                      <a:prstGeom prst="rect">
                        <a:avLst/>
                      </a:prstGeom>
                      <a:solidFill>
                        <a:schemeClr val="bg1"/>
                      </a:solidFill>
                    </p:spPr>
                  </p:pic>
                </p:oleObj>
              </mc:Fallback>
            </mc:AlternateContent>
          </a:graphicData>
        </a:graphic>
      </p:graphicFrame>
      <p:sp>
        <p:nvSpPr>
          <p:cNvPr id="17436" name="Rectangle 28"/>
          <p:cNvSpPr>
            <a:spLocks noChangeArrowheads="1"/>
          </p:cNvSpPr>
          <p:nvPr/>
        </p:nvSpPr>
        <p:spPr bwMode="auto">
          <a:xfrm>
            <a:off x="0" y="390525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61799" name="Object 7"/>
          <p:cNvGraphicFramePr>
            <a:graphicFrameLocks noChangeAspect="1"/>
          </p:cNvGraphicFramePr>
          <p:nvPr>
            <p:extLst>
              <p:ext uri="{D42A27DB-BD31-4B8C-83A1-F6EECF244321}">
                <p14:modId xmlns:p14="http://schemas.microsoft.com/office/powerpoint/2010/main" val="249072359"/>
              </p:ext>
            </p:extLst>
          </p:nvPr>
        </p:nvGraphicFramePr>
        <p:xfrm>
          <a:off x="1259632" y="3140968"/>
          <a:ext cx="1979624" cy="1224136"/>
        </p:xfrm>
        <a:graphic>
          <a:graphicData uri="http://schemas.openxmlformats.org/presentationml/2006/ole">
            <mc:AlternateContent xmlns:mc="http://schemas.openxmlformats.org/markup-compatibility/2006">
              <mc:Choice xmlns:v="urn:schemas-microsoft-com:vml" Requires="v">
                <p:oleObj spid="_x0000_s29715" name="Equation" r:id="rId13" imgW="838080" imgH="672840" progId="Equation.3">
                  <p:embed/>
                </p:oleObj>
              </mc:Choice>
              <mc:Fallback>
                <p:oleObj name="Equation" r:id="rId13" imgW="838080" imgH="67284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59632" y="3140968"/>
                        <a:ext cx="1979624" cy="1224136"/>
                      </a:xfrm>
                      <a:prstGeom prst="rect">
                        <a:avLst/>
                      </a:prstGeom>
                      <a:solidFill>
                        <a:schemeClr val="bg1"/>
                      </a:solidFill>
                    </p:spPr>
                  </p:pic>
                </p:oleObj>
              </mc:Fallback>
            </mc:AlternateContent>
          </a:graphicData>
        </a:graphic>
      </p:graphicFrame>
      <p:sp>
        <p:nvSpPr>
          <p:cNvPr id="30" name="Right Arrow 29"/>
          <p:cNvSpPr/>
          <p:nvPr/>
        </p:nvSpPr>
        <p:spPr>
          <a:xfrm>
            <a:off x="3707904" y="3573016"/>
            <a:ext cx="1152128" cy="360040"/>
          </a:xfrm>
          <a:prstGeom prst="rightArrow">
            <a:avLst/>
          </a:prstGeom>
          <a:solidFill>
            <a:srgbClr val="FFFF5D"/>
          </a:solidFill>
          <a:ln>
            <a:solidFill>
              <a:srgbClr val="FFFF00"/>
            </a:solidFill>
          </a:ln>
          <a:effectLst>
            <a:reflection blurRad="6350" stA="50000" endA="300" endPos="900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403648" y="404664"/>
            <a:ext cx="4326890" cy="461665"/>
          </a:xfrm>
          <a:prstGeom prst="rect">
            <a:avLst/>
          </a:prstGeom>
        </p:spPr>
        <p:txBody>
          <a:bodyPr wrap="none">
            <a:spAutoFit/>
          </a:bodyPr>
          <a:lstStyle/>
          <a:p>
            <a:pPr marL="365125" indent="-255588">
              <a:spcBef>
                <a:spcPct val="50000"/>
              </a:spcBef>
              <a:buFontTx/>
              <a:buChar char="•"/>
            </a:pPr>
            <a:r>
              <a:rPr lang="en-US" sz="24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The Central Limit Theorem:</a:t>
            </a:r>
            <a:endParaRPr lang="en-US"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1799"/>
                                        </p:tgtEl>
                                        <p:attrNameLst>
                                          <p:attrName>style.visibility</p:attrName>
                                        </p:attrNameLst>
                                      </p:cBhvr>
                                      <p:to>
                                        <p:strVal val="visible"/>
                                      </p:to>
                                    </p:set>
                                    <p:animEffect transition="in" filter="blinds(horizontal)">
                                      <p:cBhvr>
                                        <p:cTn id="7" dur="500"/>
                                        <p:tgtEl>
                                          <p:spTgt spid="1617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434"/>
                                        </p:tgtEl>
                                        <p:attrNameLst>
                                          <p:attrName>style.visibility</p:attrName>
                                        </p:attrNameLst>
                                      </p:cBhvr>
                                      <p:to>
                                        <p:strVal val="visible"/>
                                      </p:to>
                                    </p:set>
                                    <p:animEffect transition="in" filter="blinds(horizontal)">
                                      <p:cBhvr>
                                        <p:cTn id="17" dur="500"/>
                                        <p:tgtEl>
                                          <p:spTgt spid="17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71736" y="3571876"/>
            <a:ext cx="4464496" cy="1872208"/>
          </a:xfrm>
          <a:prstGeom prst="rect">
            <a:avLst/>
          </a:prstGeom>
          <a:ln w="76200">
            <a:solidFill>
              <a:srgbClr val="B6FB3B"/>
            </a:solidFill>
          </a:ln>
          <a:effectLst>
            <a:glow rad="63500">
              <a:schemeClr val="accent6">
                <a:satMod val="175000"/>
                <a:alpha val="40000"/>
              </a:schemeClr>
            </a:glow>
          </a:effectLst>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txBody>
          <a:bodyPr rtlCol="0" anchor="ctr"/>
          <a:lstStyle/>
          <a:p>
            <a:pPr algn="ctr" rtl="0"/>
            <a:endParaRPr lang="en-US"/>
          </a:p>
        </p:txBody>
      </p:sp>
      <p:pic>
        <p:nvPicPr>
          <p:cNvPr id="2" name="Picture 1" descr="99.jpg"/>
          <p:cNvPicPr>
            <a:picLocks noChangeAspect="1"/>
          </p:cNvPicPr>
          <p:nvPr/>
        </p:nvPicPr>
        <p:blipFill>
          <a:blip r:embed="rId2" cstate="print"/>
          <a:stretch>
            <a:fillRect/>
          </a:stretch>
        </p:blipFill>
        <p:spPr>
          <a:xfrm>
            <a:off x="2643174" y="3643314"/>
            <a:ext cx="4320480" cy="1728192"/>
          </a:xfrm>
          <a:prstGeom prst="rect">
            <a:avLst/>
          </a:prstGeom>
        </p:spPr>
      </p:pic>
      <p:sp>
        <p:nvSpPr>
          <p:cNvPr id="3" name="TextBox 2"/>
          <p:cNvSpPr txBox="1"/>
          <p:nvPr/>
        </p:nvSpPr>
        <p:spPr>
          <a:xfrm>
            <a:off x="1259632" y="260648"/>
            <a:ext cx="7632848" cy="707886"/>
          </a:xfrm>
          <a:prstGeom prst="rect">
            <a:avLst/>
          </a:prstGeom>
          <a:noFill/>
        </p:spPr>
        <p:txBody>
          <a:bodyPr wrap="square" rtlCol="0">
            <a:spAutoFit/>
          </a:bodyPr>
          <a:lstStyle/>
          <a:p>
            <a:pPr algn="l" rtl="0"/>
            <a:r>
              <a:rPr lang="en-US" sz="2000" b="1" dirty="0" smtClean="0">
                <a:solidFill>
                  <a:srgbClr val="FF0000"/>
                </a:solidFill>
              </a:rPr>
              <a:t>Two important things when we use Central limit theorem :</a:t>
            </a:r>
            <a:endParaRPr lang="en-US" sz="2000" b="1" dirty="0">
              <a:solidFill>
                <a:srgbClr val="FF0000"/>
              </a:solidFill>
            </a:endParaRPr>
          </a:p>
        </p:txBody>
      </p:sp>
      <p:sp>
        <p:nvSpPr>
          <p:cNvPr id="4" name="TextBox 3"/>
          <p:cNvSpPr txBox="1"/>
          <p:nvPr/>
        </p:nvSpPr>
        <p:spPr>
          <a:xfrm>
            <a:off x="1259632" y="836712"/>
            <a:ext cx="7416824" cy="2246769"/>
          </a:xfrm>
          <a:prstGeom prst="rect">
            <a:avLst/>
          </a:prstGeom>
          <a:noFill/>
        </p:spPr>
        <p:txBody>
          <a:bodyPr wrap="square" rtlCol="0">
            <a:spAutoFit/>
          </a:bodyPr>
          <a:lstStyle/>
          <a:p>
            <a:pPr algn="l" rtl="0"/>
            <a:r>
              <a:rPr lang="en-US" sz="2000" dirty="0" smtClean="0"/>
              <a:t>1- when the original </a:t>
            </a:r>
            <a:r>
              <a:rPr lang="en-US" sz="2000" u="sng" dirty="0" smtClean="0"/>
              <a:t>variable is normally distributed </a:t>
            </a:r>
            <a:r>
              <a:rPr lang="en-US" sz="2000" dirty="0" smtClean="0"/>
              <a:t>, the distribution of the </a:t>
            </a:r>
            <a:r>
              <a:rPr lang="en-US" sz="2000" u="sng" dirty="0" smtClean="0"/>
              <a:t>sample means will be normally distributed </a:t>
            </a:r>
            <a:r>
              <a:rPr lang="en-US" sz="2000" dirty="0" smtClean="0"/>
              <a:t>, for any sample size </a:t>
            </a:r>
            <a:r>
              <a:rPr lang="en-US" sz="2000" i="1" dirty="0" smtClean="0"/>
              <a:t>n.</a:t>
            </a:r>
          </a:p>
          <a:p>
            <a:pPr algn="l" rtl="0"/>
            <a:endParaRPr lang="en-US" sz="2000" i="1" dirty="0" smtClean="0"/>
          </a:p>
          <a:p>
            <a:pPr algn="l" rtl="0"/>
            <a:r>
              <a:rPr lang="en-US" sz="2000" i="1" dirty="0" smtClean="0"/>
              <a:t>2-</a:t>
            </a:r>
            <a:r>
              <a:rPr lang="en-US" sz="2000" dirty="0" smtClean="0"/>
              <a:t> when the original </a:t>
            </a:r>
            <a:r>
              <a:rPr lang="en-US" sz="2000" u="sng" dirty="0" smtClean="0"/>
              <a:t>variable might not be normally distributed</a:t>
            </a:r>
            <a:r>
              <a:rPr lang="en-US" sz="2000" dirty="0" smtClean="0"/>
              <a:t>, a </a:t>
            </a:r>
            <a:r>
              <a:rPr lang="en-US" sz="2000" i="1" dirty="0" smtClean="0"/>
              <a:t>sample size must be 30 or more </a:t>
            </a:r>
            <a:r>
              <a:rPr lang="en-US" sz="2000" dirty="0" smtClean="0"/>
              <a:t>to approximate the distribution of </a:t>
            </a:r>
            <a:r>
              <a:rPr lang="en-US" sz="2000" u="sng" dirty="0" smtClean="0"/>
              <a:t>sample means to normal distribution </a:t>
            </a:r>
            <a:r>
              <a:rPr lang="en-US" sz="2000" dirty="0" smtClean="0"/>
              <a:t>. </a:t>
            </a:r>
            <a:endParaRPr lang="en-US" sz="20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6200" y="0"/>
            <a:ext cx="9220200" cy="2895600"/>
          </a:xfrm>
          <a:prstGeom prst="rect">
            <a:avLst/>
          </a:prstGeom>
        </p:spPr>
        <p:txBody>
          <a:bodyPr vert="horz">
            <a:normAutofit fontScale="92500" lnSpcReduction="1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n-US" sz="2800" b="1"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rPr>
              <a:t>Example 6-13: </a:t>
            </a:r>
            <a:r>
              <a:rPr kumimoji="0" lang="en-US" sz="2400" b="0" u="none" strike="noStrike" kern="1200" cap="none" spc="0" normalizeH="0" baseline="0" noProof="0" dirty="0" smtClean="0">
                <a:ln>
                  <a:noFill/>
                </a:ln>
                <a:solidFill>
                  <a:srgbClr val="660066"/>
                </a:solidFill>
                <a:effectLst/>
                <a:uLnTx/>
                <a:uFillTx/>
                <a:latin typeface="Times New Roman" pitchFamily="18" charset="0"/>
                <a:ea typeface="+mn-ea"/>
                <a:cs typeface="Times New Roman" pitchFamily="18" charset="0"/>
              </a:rPr>
              <a:t>Hours That Children Watch Television</a:t>
            </a:r>
          </a:p>
          <a:p>
            <a:pPr marL="365760" marR="0" lvl="0" indent="-256032" algn="l" defTabSz="914400" rtl="0" eaLnBrk="1" fontAlgn="auto" latinLnBrk="0" hangingPunct="1">
              <a:lnSpc>
                <a:spcPct val="100000"/>
              </a:lnSpc>
              <a:spcBef>
                <a:spcPts val="400"/>
              </a:spcBef>
              <a:spcAft>
                <a:spcPts val="0"/>
              </a:spcAft>
              <a:buClr>
                <a:schemeClr val="accent1"/>
              </a:buClr>
              <a:buSzPct val="68000"/>
              <a:buFontTx/>
              <a:buNone/>
              <a:tabLst/>
              <a:defRPr/>
            </a:pPr>
            <a:r>
              <a:rPr kumimoji="0" lang="en-US" sz="2600" b="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A. C. Neilsen reported that children between the ages of 2 and 5 watch an average of 25 hours of television per week. Assume the variable is normally distributed and the standard deviation is 3 hours. If 20 children between the ages 2 and 5 are randomly selected</a:t>
            </a:r>
            <a:r>
              <a:rPr kumimoji="0" lang="en-US" sz="2600" b="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600" b="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find the probability that </a:t>
            </a:r>
            <a:r>
              <a:rPr kumimoji="0" lang="en-US" sz="2600" b="1" u="sng"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the mean</a:t>
            </a:r>
            <a:r>
              <a:rPr kumimoji="0" lang="en-US" sz="2600" b="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 of the number of hours they watch television will be greater than 26.3 hours?</a:t>
            </a: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n-US" sz="2800" b="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rPr>
              <a:t>Solution:</a:t>
            </a:r>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7"/>
          <p:cNvSpPr txBox="1">
            <a:spLocks noChangeArrowheads="1"/>
          </p:cNvSpPr>
          <p:nvPr/>
        </p:nvSpPr>
        <p:spPr>
          <a:xfrm>
            <a:off x="-76200" y="3048000"/>
            <a:ext cx="8915400" cy="3048000"/>
          </a:xfrm>
          <a:prstGeom prst="rect">
            <a:avLst/>
          </a:prstGeom>
          <a:noFill/>
        </p:spPr>
        <p:txBody>
          <a:bodyPr vert="horz">
            <a:normAutofit/>
          </a:bodyPr>
          <a:lstStyle/>
          <a:p>
            <a:pPr marL="624078" marR="0" lvl="0" indent="-514350" algn="l" defTabSz="914400" rtl="0" eaLnBrk="1" fontAlgn="auto" latinLnBrk="0" hangingPunct="1">
              <a:lnSpc>
                <a:spcPct val="100000"/>
              </a:lnSpc>
              <a:spcBef>
                <a:spcPts val="400"/>
              </a:spcBef>
              <a:spcAft>
                <a:spcPts val="0"/>
              </a:spcAft>
              <a:buClr>
                <a:schemeClr val="accent1"/>
              </a:buClr>
              <a:buSzPct val="68000"/>
              <a:tabLst/>
              <a:defRPr/>
            </a:pPr>
            <a:r>
              <a:rPr lang="en-US" altLang="en-US" sz="3000" i="1" dirty="0" smtClean="0">
                <a:latin typeface="Times New Roman" pitchFamily="18" charset="0"/>
                <a:cs typeface="Times New Roman" pitchFamily="18" charset="0"/>
              </a:rPr>
              <a:t>                   </a:t>
            </a:r>
          </a:p>
          <a:p>
            <a:pPr marL="624078" marR="0" lvl="0" indent="-514350" algn="l" defTabSz="914400" rtl="0" eaLnBrk="1" fontAlgn="auto" latinLnBrk="0" hangingPunct="1">
              <a:lnSpc>
                <a:spcPct val="100000"/>
              </a:lnSpc>
              <a:spcBef>
                <a:spcPts val="400"/>
              </a:spcBef>
              <a:spcAft>
                <a:spcPts val="0"/>
              </a:spcAft>
              <a:buClr>
                <a:schemeClr val="accent1"/>
              </a:buClr>
              <a:buSzPct val="68000"/>
              <a:tabLst/>
              <a:defRPr/>
            </a:pPr>
            <a:endParaRPr kumimoji="0" lang="en-US" altLang="en-US" sz="3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endParaRPr kumimoji="0" lang="en-US" altLang="en-US" sz="3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endParaRPr kumimoji="0" lang="en-US" altLang="en-US" sz="3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26627" name="Rectangle 3"/>
          <p:cNvSpPr>
            <a:spLocks noChangeArrowheads="1"/>
          </p:cNvSpPr>
          <p:nvPr/>
        </p:nvSpPr>
        <p:spPr bwMode="auto">
          <a:xfrm>
            <a:off x="0" y="1266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0" name="Rectangle 6"/>
          <p:cNvSpPr>
            <a:spLocks noChangeArrowheads="1"/>
          </p:cNvSpPr>
          <p:nvPr/>
        </p:nvSpPr>
        <p:spPr bwMode="auto">
          <a:xfrm>
            <a:off x="0" y="1533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a:xfrm>
            <a:off x="76200" y="3743980"/>
            <a:ext cx="3969356" cy="523220"/>
          </a:xfrm>
          <a:prstGeom prst="rect">
            <a:avLst/>
          </a:prstGeom>
        </p:spPr>
        <p:txBody>
          <a:bodyPr wrap="none">
            <a:spAutoFit/>
          </a:bodyPr>
          <a:lstStyle/>
          <a:p>
            <a:r>
              <a:rPr lang="en-US" sz="2800" dirty="0" smtClean="0">
                <a:latin typeface="Times New Roman" pitchFamily="18" charset="0"/>
                <a:cs typeface="Times New Roman" pitchFamily="18" charset="0"/>
              </a:rPr>
              <a:t> </a:t>
            </a:r>
            <a:r>
              <a:rPr lang="en-US" sz="2800" b="1" dirty="0" smtClean="0">
                <a:solidFill>
                  <a:schemeClr val="accent2"/>
                </a:solidFill>
                <a:latin typeface="Times New Roman" pitchFamily="18" charset="0"/>
                <a:cs typeface="Times New Roman" pitchFamily="18" charset="0"/>
              </a:rPr>
              <a:t>Step 1</a:t>
            </a:r>
            <a:r>
              <a:rPr lang="en-US" sz="2800" dirty="0" smtClean="0">
                <a:solidFill>
                  <a:schemeClr val="accent2"/>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 Find the z value </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66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6631"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600" y="4565780"/>
            <a:ext cx="5943600" cy="1301620"/>
          </a:xfrm>
          <a:prstGeom prst="rect">
            <a:avLst/>
          </a:prstGeom>
          <a:noFill/>
        </p:spPr>
      </p:pic>
      <p:sp>
        <p:nvSpPr>
          <p:cNvPr id="26633" name="Rectangle 9"/>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2530" name="Object 2"/>
          <p:cNvGraphicFramePr>
            <a:graphicFrameLocks noChangeAspect="1"/>
          </p:cNvGraphicFramePr>
          <p:nvPr/>
        </p:nvGraphicFramePr>
        <p:xfrm>
          <a:off x="187325" y="2849563"/>
          <a:ext cx="4852988" cy="731837"/>
        </p:xfrm>
        <a:graphic>
          <a:graphicData uri="http://schemas.openxmlformats.org/presentationml/2006/ole">
            <mc:AlternateContent xmlns:mc="http://schemas.openxmlformats.org/markup-compatibility/2006">
              <mc:Choice xmlns:v="urn:schemas-microsoft-com:vml" Requires="v">
                <p:oleObj spid="_x0000_s68612" name="Equation" r:id="rId4" imgW="1917360" imgH="330120" progId="Equation.3">
                  <p:embed/>
                </p:oleObj>
              </mc:Choice>
              <mc:Fallback>
                <p:oleObj name="Equation" r:id="rId4" imgW="1917360" imgH="33012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325" y="2849563"/>
                        <a:ext cx="4852988" cy="731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linds(horizont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631"/>
                                        </p:tgtEl>
                                        <p:attrNameLst>
                                          <p:attrName>style.visibility</p:attrName>
                                        </p:attrNameLst>
                                      </p:cBhvr>
                                      <p:to>
                                        <p:strVal val="visible"/>
                                      </p:to>
                                    </p:set>
                                    <p:animEffect transition="in" filter="dissolve">
                                      <p:cBhvr>
                                        <p:cTn id="12"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06205"/>
            <a:ext cx="8915400" cy="1384995"/>
          </a:xfrm>
          <a:prstGeom prst="rect">
            <a:avLst/>
          </a:prstGeom>
        </p:spPr>
        <p:txBody>
          <a:bodyPr wrap="square">
            <a:spAutoFit/>
          </a:bodyPr>
          <a:lstStyle/>
          <a:p>
            <a:pPr marL="365760" lvl="0" indent="-256032" algn="l" rtl="0">
              <a:spcBef>
                <a:spcPts val="400"/>
              </a:spcBef>
              <a:buClr>
                <a:schemeClr val="accent1"/>
              </a:buClr>
              <a:buSzPct val="68000"/>
              <a:defRPr/>
            </a:pPr>
            <a:r>
              <a:rPr lang="en-US" altLang="en-US" sz="2800" dirty="0" smtClean="0">
                <a:latin typeface="Times New Roman" pitchFamily="18" charset="0"/>
                <a:cs typeface="Times New Roman" pitchFamily="18" charset="0"/>
              </a:rPr>
              <a:t> </a:t>
            </a:r>
            <a:r>
              <a:rPr lang="en-US" altLang="en-US" sz="2800" i="1" dirty="0" smtClean="0">
                <a:latin typeface="Times New Roman" pitchFamily="18" charset="0"/>
                <a:cs typeface="Times New Roman" pitchFamily="18" charset="0"/>
              </a:rPr>
              <a:t>P</a:t>
            </a:r>
            <a:r>
              <a:rPr lang="en-US" altLang="en-US" sz="2800" dirty="0" smtClean="0">
                <a:latin typeface="Times New Roman" pitchFamily="18" charset="0"/>
                <a:cs typeface="Times New Roman" pitchFamily="18" charset="0"/>
              </a:rPr>
              <a:t>(</a:t>
            </a:r>
            <a:r>
              <a:rPr lang="en-US" altLang="en-US" sz="2800" i="1" dirty="0" smtClean="0">
                <a:latin typeface="Times New Roman" pitchFamily="18" charset="0"/>
                <a:cs typeface="Times New Roman" pitchFamily="18" charset="0"/>
              </a:rPr>
              <a:t>z</a:t>
            </a:r>
            <a:r>
              <a:rPr lang="en-US" altLang="en-US" sz="2800" dirty="0" smtClean="0">
                <a:latin typeface="Times New Roman" pitchFamily="18" charset="0"/>
                <a:cs typeface="Times New Roman" pitchFamily="18" charset="0"/>
              </a:rPr>
              <a:t> &gt; 1.94) = 1.000 – 0.9738 = 0.0262.  That is, the probability of obtaining a sample mean greater than 26.3 is 0.0262 = 2.62%.</a:t>
            </a:r>
          </a:p>
        </p:txBody>
      </p:sp>
      <p:sp>
        <p:nvSpPr>
          <p:cNvPr id="2022" name="Freeform 789"/>
          <p:cNvSpPr>
            <a:spLocks/>
          </p:cNvSpPr>
          <p:nvPr/>
        </p:nvSpPr>
        <p:spPr bwMode="auto">
          <a:xfrm>
            <a:off x="6543675" y="4929188"/>
            <a:ext cx="95250" cy="36512"/>
          </a:xfrm>
          <a:custGeom>
            <a:avLst/>
            <a:gdLst>
              <a:gd name="T0" fmla="*/ 60 w 60"/>
              <a:gd name="T1" fmla="*/ 23 h 23"/>
              <a:gd name="T2" fmla="*/ 60 w 60"/>
              <a:gd name="T3" fmla="*/ 8 h 23"/>
              <a:gd name="T4" fmla="*/ 0 w 60"/>
              <a:gd name="T5" fmla="*/ 0 h 23"/>
              <a:gd name="T6" fmla="*/ 60 w 60"/>
              <a:gd name="T7" fmla="*/ 23 h 23"/>
              <a:gd name="T8" fmla="*/ 0 60000 65536"/>
              <a:gd name="T9" fmla="*/ 0 60000 65536"/>
              <a:gd name="T10" fmla="*/ 0 60000 65536"/>
              <a:gd name="T11" fmla="*/ 0 60000 65536"/>
              <a:gd name="T12" fmla="*/ 0 w 60"/>
              <a:gd name="T13" fmla="*/ 0 h 23"/>
              <a:gd name="T14" fmla="*/ 60 w 60"/>
              <a:gd name="T15" fmla="*/ 23 h 23"/>
            </a:gdLst>
            <a:ahLst/>
            <a:cxnLst>
              <a:cxn ang="T8">
                <a:pos x="T0" y="T1"/>
              </a:cxn>
              <a:cxn ang="T9">
                <a:pos x="T2" y="T3"/>
              </a:cxn>
              <a:cxn ang="T10">
                <a:pos x="T4" y="T5"/>
              </a:cxn>
              <a:cxn ang="T11">
                <a:pos x="T6" y="T7"/>
              </a:cxn>
            </a:cxnLst>
            <a:rect l="T12" t="T13" r="T14" b="T15"/>
            <a:pathLst>
              <a:path w="60" h="23">
                <a:moveTo>
                  <a:pt x="60" y="23"/>
                </a:moveTo>
                <a:lnTo>
                  <a:pt x="60" y="8"/>
                </a:lnTo>
                <a:lnTo>
                  <a:pt x="0" y="0"/>
                </a:lnTo>
                <a:lnTo>
                  <a:pt x="60" y="23"/>
                </a:lnTo>
                <a:close/>
              </a:path>
            </a:pathLst>
          </a:custGeom>
          <a:solidFill>
            <a:srgbClr val="FF00FF"/>
          </a:solidFill>
          <a:ln w="9525">
            <a:noFill/>
            <a:round/>
            <a:headEnd/>
            <a:tailEnd/>
          </a:ln>
        </p:spPr>
        <p:txBody>
          <a:bodyPr/>
          <a:lstStyle/>
          <a:p>
            <a:endParaRPr lang="en-US"/>
          </a:p>
        </p:txBody>
      </p:sp>
      <p:grpSp>
        <p:nvGrpSpPr>
          <p:cNvPr id="2" name="Group 2035"/>
          <p:cNvGrpSpPr/>
          <p:nvPr/>
        </p:nvGrpSpPr>
        <p:grpSpPr>
          <a:xfrm>
            <a:off x="2133600" y="685800"/>
            <a:ext cx="4419600" cy="2743200"/>
            <a:chOff x="2438400" y="304800"/>
            <a:chExt cx="3962400" cy="2286000"/>
          </a:xfrm>
        </p:grpSpPr>
        <p:grpSp>
          <p:nvGrpSpPr>
            <p:cNvPr id="3" name="Group 2026"/>
            <p:cNvGrpSpPr/>
            <p:nvPr/>
          </p:nvGrpSpPr>
          <p:grpSpPr>
            <a:xfrm>
              <a:off x="2438400" y="304800"/>
              <a:ext cx="3962400" cy="2286000"/>
              <a:chOff x="5617458" y="332656"/>
              <a:chExt cx="3203014" cy="1656184"/>
            </a:xfrm>
          </p:grpSpPr>
          <p:pic>
            <p:nvPicPr>
              <p:cNvPr id="2028" name="Picture 2027" descr="87.jpg"/>
              <p:cNvPicPr>
                <a:picLocks noChangeAspect="1"/>
              </p:cNvPicPr>
              <p:nvPr/>
            </p:nvPicPr>
            <p:blipFill>
              <a:blip r:embed="rId2" cstate="print"/>
              <a:stretch>
                <a:fillRect/>
              </a:stretch>
            </p:blipFill>
            <p:spPr>
              <a:xfrm rot="10966163">
                <a:off x="5617458" y="336795"/>
                <a:ext cx="3191256" cy="1623060"/>
              </a:xfrm>
              <a:prstGeom prst="rect">
                <a:avLst/>
              </a:prstGeom>
            </p:spPr>
          </p:pic>
          <p:sp>
            <p:nvSpPr>
              <p:cNvPr id="2033" name="Rectangle 2032"/>
              <p:cNvSpPr/>
              <p:nvPr/>
            </p:nvSpPr>
            <p:spPr>
              <a:xfrm>
                <a:off x="5652120" y="332656"/>
                <a:ext cx="3168352" cy="1656184"/>
              </a:xfrm>
              <a:prstGeom prst="rect">
                <a:avLst/>
              </a:prstGeom>
              <a:noFill/>
              <a:ln w="57150">
                <a:solidFill>
                  <a:srgbClr val="80008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034" name="Rectangle 2033"/>
            <p:cNvSpPr/>
            <p:nvPr/>
          </p:nvSpPr>
          <p:spPr>
            <a:xfrm>
              <a:off x="4800600" y="21336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1.94</a:t>
              </a:r>
              <a:endParaRPr lang="en-US" b="1" dirty="0">
                <a:solidFill>
                  <a:schemeClr val="tx1"/>
                </a:solidFill>
                <a:latin typeface="Times New Roman" pitchFamily="18" charset="0"/>
                <a:cs typeface="Times New Roman" pitchFamily="18" charset="0"/>
              </a:endParaRPr>
            </a:p>
          </p:txBody>
        </p:sp>
        <p:sp>
          <p:nvSpPr>
            <p:cNvPr id="2035" name="Rectangle 2034"/>
            <p:cNvSpPr/>
            <p:nvPr/>
          </p:nvSpPr>
          <p:spPr>
            <a:xfrm>
              <a:off x="4191000" y="21336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Times New Roman" pitchFamily="18" charset="0"/>
                  <a:cs typeface="Times New Roman" pitchFamily="18" charset="0"/>
                </a:rPr>
                <a:t>0</a:t>
              </a:r>
              <a:endParaRPr lang="en-US" sz="1200" b="1" dirty="0">
                <a:solidFill>
                  <a:schemeClr val="tx1"/>
                </a:solidFill>
                <a:latin typeface="Times New Roman" pitchFamily="18" charset="0"/>
                <a:cs typeface="Times New Roman" pitchFamily="18" charset="0"/>
              </a:endParaRPr>
            </a:p>
          </p:txBody>
        </p:sp>
      </p:grpSp>
      <p:sp>
        <p:nvSpPr>
          <p:cNvPr id="2037" name="Rectangle 2036"/>
          <p:cNvSpPr/>
          <p:nvPr/>
        </p:nvSpPr>
        <p:spPr>
          <a:xfrm>
            <a:off x="76200" y="0"/>
            <a:ext cx="3685624" cy="523220"/>
          </a:xfrm>
          <a:prstGeom prst="rect">
            <a:avLst/>
          </a:prstGeom>
        </p:spPr>
        <p:txBody>
          <a:bodyPr wrap="none">
            <a:spAutoFit/>
          </a:bodyPr>
          <a:lstStyle/>
          <a:p>
            <a:r>
              <a:rPr lang="en-US" sz="2800" dirty="0" smtClean="0">
                <a:latin typeface="Times New Roman" pitchFamily="18" charset="0"/>
                <a:cs typeface="Times New Roman" pitchFamily="18" charset="0"/>
              </a:rPr>
              <a:t> </a:t>
            </a:r>
            <a:r>
              <a:rPr lang="en-US" sz="2800" b="1" dirty="0" smtClean="0">
                <a:solidFill>
                  <a:schemeClr val="accent2"/>
                </a:solidFill>
                <a:latin typeface="Times New Roman" pitchFamily="18" charset="0"/>
                <a:cs typeface="Times New Roman" pitchFamily="18" charset="0"/>
              </a:rPr>
              <a:t>Step 2 </a:t>
            </a:r>
            <a:r>
              <a:rPr lang="en-US" sz="2800" dirty="0" smtClean="0">
                <a:latin typeface="Times New Roman" pitchFamily="18" charset="0"/>
                <a:cs typeface="Times New Roman" pitchFamily="18" charset="0"/>
              </a:rPr>
              <a:t>:Draw the figure</a:t>
            </a:r>
            <a:endParaRPr lang="en-US" sz="2800" dirty="0">
              <a:latin typeface="Times New Roman" pitchFamily="18" charset="0"/>
              <a:cs typeface="Times New Roman" pitchFamily="18" charset="0"/>
            </a:endParaRPr>
          </a:p>
        </p:txBody>
      </p:sp>
      <p:sp>
        <p:nvSpPr>
          <p:cNvPr id="2039" name="Rectangle 2038"/>
          <p:cNvSpPr/>
          <p:nvPr/>
        </p:nvSpPr>
        <p:spPr>
          <a:xfrm>
            <a:off x="48864" y="3733800"/>
            <a:ext cx="5336717" cy="523220"/>
          </a:xfrm>
          <a:prstGeom prst="rect">
            <a:avLst/>
          </a:prstGeom>
        </p:spPr>
        <p:txBody>
          <a:bodyPr wrap="none">
            <a:spAutoFit/>
          </a:bodyPr>
          <a:lstStyle/>
          <a:p>
            <a:r>
              <a:rPr lang="en-US" sz="2800" b="1" dirty="0" smtClean="0">
                <a:solidFill>
                  <a:schemeClr val="accent2"/>
                </a:solidFill>
                <a:latin typeface="Times New Roman" pitchFamily="18" charset="0"/>
                <a:cs typeface="Times New Roman" pitchFamily="18" charset="0"/>
              </a:rPr>
              <a:t>Step 3 </a:t>
            </a:r>
            <a:r>
              <a:rPr lang="en-US" sz="2800" dirty="0" smtClean="0">
                <a:latin typeface="Times New Roman" pitchFamily="18" charset="0"/>
                <a:cs typeface="Times New Roman" pitchFamily="18" charset="0"/>
              </a:rPr>
              <a:t>:Find the area ,using table E.</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428728" y="135815"/>
            <a:ext cx="5857916" cy="3364623"/>
          </a:xfrm>
          <a:prstGeom prst="rect">
            <a:avLst/>
          </a:prstGeom>
          <a:noFill/>
          <a:ln w="6350" cap="flat" cmpd="sng">
            <a:solidFill>
              <a:srgbClr val="00B050"/>
            </a:solidFill>
            <a:prstDash val="solid"/>
            <a:miter lim="800000"/>
            <a:headEnd/>
            <a:tailEnd/>
          </a:ln>
          <a:effectLst/>
        </p:spPr>
      </p:pic>
      <p:sp>
        <p:nvSpPr>
          <p:cNvPr id="5" name="Rectangle 4"/>
          <p:cNvSpPr/>
          <p:nvPr/>
        </p:nvSpPr>
        <p:spPr>
          <a:xfrm>
            <a:off x="357158" y="3500438"/>
            <a:ext cx="8143932" cy="1569660"/>
          </a:xfrm>
          <a:prstGeom prst="rect">
            <a:avLst/>
          </a:prstGeom>
        </p:spPr>
        <p:txBody>
          <a:bodyPr wrap="square">
            <a:spAutoFit/>
          </a:bodyPr>
          <a:lstStyle/>
          <a:p>
            <a:pPr algn="l" rtl="0">
              <a:buClr>
                <a:schemeClr val="accent1"/>
              </a:buClr>
              <a:buFont typeface="Wingdings" pitchFamily="2" charset="2"/>
              <a:buChar char="q"/>
            </a:pPr>
            <a:r>
              <a:rPr lang="en-US" altLang="en-US" sz="3200" b="1" dirty="0" smtClean="0">
                <a:solidFill>
                  <a:srgbClr val="FF0000"/>
                </a:solidFill>
                <a:latin typeface="Times New Roman" pitchFamily="18" charset="0"/>
                <a:cs typeface="Times New Roman" pitchFamily="18" charset="0"/>
              </a:rPr>
              <a:t>A normal  distribution </a:t>
            </a:r>
            <a:r>
              <a:rPr lang="en-US" altLang="en-US" sz="3200" dirty="0" smtClean="0">
                <a:latin typeface="Times New Roman" pitchFamily="18" charset="0"/>
                <a:cs typeface="Times New Roman" pitchFamily="18" charset="0"/>
              </a:rPr>
              <a:t>is a continuous ,symmetric ,bell shaped distribution of a variable.</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9144000" cy="3352800"/>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n-US" sz="2800" b="1" i="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rPr>
              <a:t>Example 6-14:</a:t>
            </a:r>
            <a:endParaRPr kumimoji="0" lang="en-US" sz="2800" b="1" i="0" u="none" strike="noStrike" kern="1200" cap="none" spc="0" normalizeH="0" baseline="0" noProof="0" dirty="0" smtClean="0">
              <a:ln>
                <a:noFill/>
              </a:ln>
              <a:solidFill>
                <a:srgbClr val="660066"/>
              </a:solidFill>
              <a:effectLst/>
              <a:uLnTx/>
              <a:uFillTx/>
              <a:latin typeface="Times New Roman" pitchFamily="18" charset="0"/>
              <a:ea typeface="+mn-ea"/>
              <a:cs typeface="Times New Roman"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Tx/>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average age</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of a vehicle registered in the United States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is 8 years</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or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96</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months</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Assume the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standard deviation is 16 months</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If a </a:t>
            </a:r>
            <a:r>
              <a:rPr kumimoji="0" lang="en-US" sz="2400" b="0" i="0" u="none" strike="noStrike" kern="1200" cap="none" spc="0" normalizeH="0" baseline="0" noProof="0" dirty="0" smtClean="0">
                <a:ln>
                  <a:noFill/>
                </a:ln>
                <a:solidFill>
                  <a:srgbClr val="CC0000"/>
                </a:solidFill>
                <a:effectLst/>
                <a:uLnTx/>
                <a:uFillTx/>
                <a:latin typeface="Times New Roman" pitchFamily="18" charset="0"/>
                <a:ea typeface="+mn-ea"/>
                <a:cs typeface="Times New Roman" pitchFamily="18" charset="0"/>
              </a:rPr>
              <a:t>random sample of 36 vehicles is selected</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find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the probability that </a:t>
            </a:r>
            <a:r>
              <a:rPr kumimoji="0" lang="en-US" sz="2400" b="1" i="0" u="sng" strike="noStrike" kern="1200" cap="none" spc="0" normalizeH="0" baseline="0" noProof="0" dirty="0" smtClean="0">
                <a:ln>
                  <a:noFill/>
                </a:ln>
                <a:solidFill>
                  <a:srgbClr val="CC0000"/>
                </a:solidFill>
                <a:effectLst/>
                <a:uLnTx/>
                <a:uFillTx/>
                <a:latin typeface="Times New Roman" pitchFamily="18" charset="0"/>
                <a:ea typeface="+mn-ea"/>
                <a:cs typeface="Times New Roman" pitchFamily="18" charset="0"/>
              </a:rPr>
              <a:t>the mean</a:t>
            </a:r>
            <a:r>
              <a:rPr kumimoji="0" lang="en-US" sz="2400" b="0" i="0" u="none" strike="noStrike" kern="1200" cap="none" spc="0" normalizeH="0" baseline="0" noProof="0" dirty="0" smtClean="0">
                <a:ln>
                  <a:noFill/>
                </a:ln>
                <a:solidFill>
                  <a:srgbClr val="CC0000"/>
                </a:solidFill>
                <a:effectLst/>
                <a:uLnTx/>
                <a:uFillTx/>
                <a:latin typeface="Times New Roman" pitchFamily="18" charset="0"/>
                <a:ea typeface="+mn-ea"/>
                <a:cs typeface="Times New Roman" pitchFamily="18" charset="0"/>
              </a:rPr>
              <a:t> of their age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is between 90 and 100 months</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en-US" sz="2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n-US" sz="2800" b="0" i="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rPr>
              <a:t>Solution:</a:t>
            </a:r>
          </a:p>
        </p:txBody>
      </p:sp>
      <p:sp>
        <p:nvSpPr>
          <p:cNvPr id="5" name="Rectangle 4"/>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
        <p:nvSpPr>
          <p:cNvPr id="6" name="Rectangle 5"/>
          <p:cNvSpPr/>
          <p:nvPr/>
        </p:nvSpPr>
        <p:spPr>
          <a:xfrm>
            <a:off x="0" y="3210580"/>
            <a:ext cx="4750018" cy="523220"/>
          </a:xfrm>
          <a:prstGeom prst="rect">
            <a:avLst/>
          </a:prstGeom>
        </p:spPr>
        <p:txBody>
          <a:bodyPr wrap="none">
            <a:spAutoFit/>
          </a:bodyPr>
          <a:lstStyle/>
          <a:p>
            <a:r>
              <a:rPr lang="en-US" sz="2800" dirty="0" smtClean="0">
                <a:latin typeface="Times New Roman" pitchFamily="18" charset="0"/>
                <a:cs typeface="Times New Roman" pitchFamily="18" charset="0"/>
              </a:rPr>
              <a:t> </a:t>
            </a:r>
            <a:r>
              <a:rPr lang="en-US" sz="2800" b="1" dirty="0" smtClean="0">
                <a:solidFill>
                  <a:schemeClr val="accent2"/>
                </a:solidFill>
                <a:latin typeface="Times New Roman" pitchFamily="18" charset="0"/>
                <a:cs typeface="Times New Roman" pitchFamily="18" charset="0"/>
              </a:rPr>
              <a:t>Step 1</a:t>
            </a:r>
            <a:r>
              <a:rPr lang="en-US" sz="2800" dirty="0" smtClean="0">
                <a:latin typeface="Times New Roman" pitchFamily="18" charset="0"/>
                <a:cs typeface="Times New Roman" pitchFamily="18" charset="0"/>
              </a:rPr>
              <a:t> : Find the two z values .</a:t>
            </a:r>
            <a:endParaRPr lang="en-US" sz="2800" dirty="0">
              <a:latin typeface="Times New Roman" pitchFamily="18" charset="0"/>
              <a:cs typeface="Times New Roman" pitchFamily="18" charset="0"/>
            </a:endParaRPr>
          </a:p>
        </p:txBody>
      </p:sp>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79" name="Rectangle 3"/>
          <p:cNvSpPr>
            <a:spLocks noChangeArrowheads="1"/>
          </p:cNvSpPr>
          <p:nvPr/>
        </p:nvSpPr>
        <p:spPr bwMode="auto">
          <a:xfrm>
            <a:off x="0" y="1533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82" name="Rectangle 6"/>
          <p:cNvSpPr>
            <a:spLocks noChangeArrowheads="1"/>
          </p:cNvSpPr>
          <p:nvPr/>
        </p:nvSpPr>
        <p:spPr bwMode="auto">
          <a:xfrm>
            <a:off x="0" y="1533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8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83"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5024437"/>
            <a:ext cx="3810000" cy="1071563"/>
          </a:xfrm>
          <a:prstGeom prst="rect">
            <a:avLst/>
          </a:prstGeom>
          <a:noFill/>
        </p:spPr>
      </p:pic>
      <p:sp>
        <p:nvSpPr>
          <p:cNvPr id="24585" name="Rectangle 9"/>
          <p:cNvSpPr>
            <a:spLocks noChangeArrowheads="1"/>
          </p:cNvSpPr>
          <p:nvPr/>
        </p:nvSpPr>
        <p:spPr bwMode="auto">
          <a:xfrm>
            <a:off x="0" y="1590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8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86" name="Picture 1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45036" y="3810000"/>
            <a:ext cx="4045964" cy="1065198"/>
          </a:xfrm>
          <a:prstGeom prst="rect">
            <a:avLst/>
          </a:prstGeom>
          <a:noFill/>
        </p:spPr>
      </p:pic>
      <p:sp>
        <p:nvSpPr>
          <p:cNvPr id="24588" name="Rectangle 12"/>
          <p:cNvSpPr>
            <a:spLocks noChangeArrowheads="1"/>
          </p:cNvSpPr>
          <p:nvPr/>
        </p:nvSpPr>
        <p:spPr bwMode="auto">
          <a:xfrm>
            <a:off x="0" y="1590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3554" name="Object 2"/>
          <p:cNvGraphicFramePr>
            <a:graphicFrameLocks noChangeAspect="1"/>
          </p:cNvGraphicFramePr>
          <p:nvPr/>
        </p:nvGraphicFramePr>
        <p:xfrm>
          <a:off x="228599" y="2401172"/>
          <a:ext cx="5181601" cy="621427"/>
        </p:xfrm>
        <a:graphic>
          <a:graphicData uri="http://schemas.openxmlformats.org/presentationml/2006/ole">
            <mc:AlternateContent xmlns:mc="http://schemas.openxmlformats.org/markup-compatibility/2006">
              <mc:Choice xmlns:v="urn:schemas-microsoft-com:vml" Requires="v">
                <p:oleObj spid="_x0000_s69636" name="Equation" r:id="rId5" imgW="2476440" imgH="304560" progId="Equation.3">
                  <p:embed/>
                </p:oleObj>
              </mc:Choice>
              <mc:Fallback>
                <p:oleObj name="Equation" r:id="rId5" imgW="2476440" imgH="30456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599" y="2401172"/>
                        <a:ext cx="5181601" cy="6214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linds(horizontal)">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3685624" cy="523220"/>
          </a:xfrm>
          <a:prstGeom prst="rect">
            <a:avLst/>
          </a:prstGeom>
        </p:spPr>
        <p:txBody>
          <a:bodyPr wrap="none">
            <a:spAutoFit/>
          </a:bodyPr>
          <a:lstStyle/>
          <a:p>
            <a:r>
              <a:rPr lang="en-US" sz="2800" dirty="0" smtClean="0">
                <a:latin typeface="Times New Roman" pitchFamily="18" charset="0"/>
                <a:cs typeface="Times New Roman" pitchFamily="18" charset="0"/>
              </a:rPr>
              <a:t> </a:t>
            </a:r>
            <a:r>
              <a:rPr lang="en-US" sz="2800" b="1" dirty="0" smtClean="0">
                <a:solidFill>
                  <a:schemeClr val="accent2"/>
                </a:solidFill>
                <a:latin typeface="Times New Roman" pitchFamily="18" charset="0"/>
                <a:cs typeface="Times New Roman" pitchFamily="18" charset="0"/>
              </a:rPr>
              <a:t>Step 2 </a:t>
            </a:r>
            <a:r>
              <a:rPr lang="en-US" sz="2800" dirty="0" smtClean="0">
                <a:latin typeface="Times New Roman" pitchFamily="18" charset="0"/>
                <a:cs typeface="Times New Roman" pitchFamily="18" charset="0"/>
              </a:rPr>
              <a:t>:Draw the figure</a:t>
            </a:r>
            <a:endParaRPr lang="en-US" sz="2800" dirty="0">
              <a:latin typeface="Times New Roman" pitchFamily="18" charset="0"/>
              <a:cs typeface="Times New Roman" pitchFamily="18" charset="0"/>
            </a:endParaRPr>
          </a:p>
        </p:txBody>
      </p:sp>
      <p:sp>
        <p:nvSpPr>
          <p:cNvPr id="5" name="TextBox 4"/>
          <p:cNvSpPr txBox="1"/>
          <p:nvPr/>
        </p:nvSpPr>
        <p:spPr>
          <a:xfrm>
            <a:off x="0" y="3886200"/>
            <a:ext cx="8534400"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P(-2.25&lt;Z&lt;1.50)=P(Z&lt;1.50)-P(Z&lt;-2.25) =0.9332-0.0122</a:t>
            </a:r>
          </a:p>
          <a:p>
            <a:r>
              <a:rPr lang="en-US" sz="2800" dirty="0" smtClean="0">
                <a:latin typeface="Times New Roman" pitchFamily="18" charset="0"/>
                <a:cs typeface="Times New Roman" pitchFamily="18" charset="0"/>
              </a:rPr>
              <a:t>                       =0.9210 or 92.1 %</a:t>
            </a:r>
            <a:endParaRPr lang="en-US" sz="2800" dirty="0">
              <a:latin typeface="Times New Roman" pitchFamily="18" charset="0"/>
              <a:cs typeface="Times New Roman" pitchFamily="18" charset="0"/>
            </a:endParaRPr>
          </a:p>
        </p:txBody>
      </p:sp>
      <p:grpSp>
        <p:nvGrpSpPr>
          <p:cNvPr id="2" name="Group 5"/>
          <p:cNvGrpSpPr/>
          <p:nvPr/>
        </p:nvGrpSpPr>
        <p:grpSpPr>
          <a:xfrm>
            <a:off x="2286000" y="533400"/>
            <a:ext cx="3962400" cy="2743200"/>
            <a:chOff x="5940152" y="4653136"/>
            <a:chExt cx="2592288" cy="1512168"/>
          </a:xfrm>
        </p:grpSpPr>
        <p:pic>
          <p:nvPicPr>
            <p:cNvPr id="7" name="Picture 6" descr="65.jpg"/>
            <p:cNvPicPr>
              <a:picLocks noChangeAspect="1"/>
            </p:cNvPicPr>
            <p:nvPr/>
          </p:nvPicPr>
          <p:blipFill>
            <a:blip r:embed="rId2" cstate="print"/>
            <a:stretch>
              <a:fillRect/>
            </a:stretch>
          </p:blipFill>
          <p:spPr>
            <a:xfrm rot="10955312">
              <a:off x="5941340" y="4728486"/>
              <a:ext cx="2589643" cy="1295390"/>
            </a:xfrm>
            <a:prstGeom prst="rect">
              <a:avLst/>
            </a:prstGeom>
          </p:spPr>
        </p:pic>
        <p:sp>
          <p:nvSpPr>
            <p:cNvPr id="8" name="Rectangle 7"/>
            <p:cNvSpPr/>
            <p:nvPr/>
          </p:nvSpPr>
          <p:spPr>
            <a:xfrm>
              <a:off x="5940152" y="4653136"/>
              <a:ext cx="2592288" cy="1512168"/>
            </a:xfrm>
            <a:prstGeom prst="rect">
              <a:avLst/>
            </a:prstGeom>
            <a:noFill/>
            <a:ln w="57150">
              <a:solidFill>
                <a:srgbClr val="80008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9" name="Rectangle 8"/>
          <p:cNvSpPr/>
          <p:nvPr/>
        </p:nvSpPr>
        <p:spPr>
          <a:xfrm>
            <a:off x="48864" y="3352800"/>
            <a:ext cx="5336717" cy="523220"/>
          </a:xfrm>
          <a:prstGeom prst="rect">
            <a:avLst/>
          </a:prstGeom>
        </p:spPr>
        <p:txBody>
          <a:bodyPr wrap="none">
            <a:spAutoFit/>
          </a:bodyPr>
          <a:lstStyle/>
          <a:p>
            <a:r>
              <a:rPr lang="en-US" sz="2800" b="1" dirty="0" smtClean="0">
                <a:solidFill>
                  <a:schemeClr val="accent2"/>
                </a:solidFill>
                <a:latin typeface="Times New Roman" pitchFamily="18" charset="0"/>
                <a:cs typeface="Times New Roman" pitchFamily="18" charset="0"/>
              </a:rPr>
              <a:t>Step 3 </a:t>
            </a:r>
            <a:r>
              <a:rPr lang="en-US" sz="2800" dirty="0" smtClean="0">
                <a:latin typeface="Times New Roman" pitchFamily="18" charset="0"/>
                <a:cs typeface="Times New Roman" pitchFamily="18" charset="0"/>
              </a:rPr>
              <a:t>:Find the area ,using table E.</a:t>
            </a:r>
            <a:endParaRPr lang="en-US" sz="2800" dirty="0">
              <a:latin typeface="Times New Roman" pitchFamily="18" charset="0"/>
              <a:cs typeface="Times New Roman" pitchFamily="18" charset="0"/>
            </a:endParaRPr>
          </a:p>
        </p:txBody>
      </p:sp>
      <p:sp>
        <p:nvSpPr>
          <p:cNvPr id="10" name="Rectangle 9"/>
          <p:cNvSpPr/>
          <p:nvPr/>
        </p:nvSpPr>
        <p:spPr>
          <a:xfrm>
            <a:off x="4724400" y="2529840"/>
            <a:ext cx="594946"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itchFamily="18" charset="0"/>
                <a:cs typeface="Times New Roman" pitchFamily="18" charset="0"/>
              </a:rPr>
              <a:t>1.50</a:t>
            </a:r>
            <a:endParaRPr lang="en-US" sz="1600" b="1" dirty="0">
              <a:solidFill>
                <a:schemeClr val="tx1"/>
              </a:solidFill>
              <a:latin typeface="Times New Roman" pitchFamily="18" charset="0"/>
              <a:cs typeface="Times New Roman" pitchFamily="18" charset="0"/>
            </a:endParaRPr>
          </a:p>
        </p:txBody>
      </p:sp>
      <p:sp>
        <p:nvSpPr>
          <p:cNvPr id="11" name="Rectangle 10"/>
          <p:cNvSpPr/>
          <p:nvPr/>
        </p:nvSpPr>
        <p:spPr>
          <a:xfrm>
            <a:off x="3276600" y="2514600"/>
            <a:ext cx="7620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itchFamily="18" charset="0"/>
                <a:cs typeface="Times New Roman" pitchFamily="18" charset="0"/>
              </a:rPr>
              <a:t>-2.25</a:t>
            </a:r>
            <a:endParaRPr lang="en-US" sz="1600" b="1" dirty="0">
              <a:solidFill>
                <a:schemeClr val="tx1"/>
              </a:solidFill>
              <a:latin typeface="Times New Roman" pitchFamily="18" charset="0"/>
              <a:cs typeface="Times New Roman" pitchFamily="18" charset="0"/>
            </a:endParaRPr>
          </a:p>
        </p:txBody>
      </p:sp>
      <p:sp>
        <p:nvSpPr>
          <p:cNvPr id="12" name="Rectangle 11"/>
          <p:cNvSpPr/>
          <p:nvPr/>
        </p:nvSpPr>
        <p:spPr>
          <a:xfrm>
            <a:off x="3977054" y="2514600"/>
            <a:ext cx="594946"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itchFamily="18" charset="0"/>
                <a:cs typeface="Times New Roman" pitchFamily="18" charset="0"/>
              </a:rPr>
              <a:t>0</a:t>
            </a:r>
            <a:endParaRPr lang="en-US" sz="1600" b="1" dirty="0">
              <a:solidFill>
                <a:schemeClr val="tx1"/>
              </a:solidFill>
              <a:latin typeface="Times New Roman" pitchFamily="18" charset="0"/>
              <a:cs typeface="Times New Roman" pitchFamily="18" charset="0"/>
            </a:endParaRPr>
          </a:p>
        </p:txBody>
      </p:sp>
      <p:sp>
        <p:nvSpPr>
          <p:cNvPr id="13" name="TextBox 12"/>
          <p:cNvSpPr txBox="1"/>
          <p:nvPr/>
        </p:nvSpPr>
        <p:spPr>
          <a:xfrm>
            <a:off x="0" y="5036403"/>
            <a:ext cx="90678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The probability of obtaining a sample mean between 90 and 100 months is 92.1%; that is ,</a:t>
            </a:r>
            <a:r>
              <a:rPr lang="en-US" sz="2400" dirty="0" smtClean="0">
                <a:solidFill>
                  <a:schemeClr val="accent2"/>
                </a:solidFill>
                <a:latin typeface="Times New Roman" pitchFamily="18" charset="0"/>
                <a:cs typeface="Times New Roman" pitchFamily="18" charset="0"/>
              </a:rPr>
              <a:t>P(90 &lt;X&lt;100)= 92.1%</a:t>
            </a:r>
            <a:endParaRPr lang="en-US" sz="2400" dirty="0">
              <a:solidFill>
                <a:schemeClr val="accent2"/>
              </a:solidFill>
              <a:latin typeface="Times New Roman" pitchFamily="18" charset="0"/>
              <a:cs typeface="Times New Roman" pitchFamily="18" charset="0"/>
            </a:endParaRPr>
          </a:p>
        </p:txBody>
      </p:sp>
      <p:sp>
        <p:nvSpPr>
          <p:cNvPr id="14" name="Rectangle 13"/>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76200"/>
            <a:ext cx="9067800" cy="3962400"/>
          </a:xfrm>
          <a:prstGeom prst="rect">
            <a:avLst/>
          </a:prstGeom>
        </p:spPr>
        <p:txBody>
          <a:bodyPr vert="horz">
            <a:normAutofit fontScale="92500" lnSpcReduction="10000"/>
          </a:bodyPr>
          <a:lstStyle/>
          <a:p>
            <a:pPr marL="609600" marR="0" lvl="0" indent="-609600" algn="l" defTabSz="914400" rtl="0" eaLnBrk="1" fontAlgn="auto" latinLnBrk="0" hangingPunct="1">
              <a:lnSpc>
                <a:spcPct val="100000"/>
              </a:lnSpc>
              <a:spcBef>
                <a:spcPts val="400"/>
              </a:spcBef>
              <a:spcAft>
                <a:spcPts val="0"/>
              </a:spcAft>
              <a:buClr>
                <a:schemeClr val="accent1"/>
              </a:buClr>
              <a:buSzPct val="68000"/>
              <a:tabLst/>
              <a:defRPr/>
            </a:pPr>
            <a:r>
              <a:rPr kumimoji="0" lang="en-US" sz="2800" b="1" i="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rPr>
              <a:t>Example 6-15: </a:t>
            </a:r>
            <a:r>
              <a:rPr kumimoji="0" lang="en-US" sz="2400" b="0" i="0" u="none" strike="noStrike" kern="1200" cap="none" spc="0" normalizeH="0" baseline="0" noProof="0" dirty="0" smtClean="0">
                <a:ln>
                  <a:noFill/>
                </a:ln>
                <a:solidFill>
                  <a:srgbClr val="660066"/>
                </a:solidFill>
                <a:effectLst/>
                <a:uLnTx/>
                <a:uFillTx/>
                <a:latin typeface="Times New Roman" pitchFamily="18" charset="0"/>
                <a:ea typeface="+mn-ea"/>
                <a:cs typeface="Times New Roman" pitchFamily="18" charset="0"/>
              </a:rPr>
              <a:t>Meat Consumption</a:t>
            </a:r>
          </a:p>
          <a:p>
            <a:pPr marL="609600" marR="0" lvl="0" indent="-609600" algn="l" defTabSz="914400" rtl="0" eaLnBrk="1" fontAlgn="auto" latinLnBrk="0" hangingPunct="1">
              <a:lnSpc>
                <a:spcPct val="100000"/>
              </a:lnSpc>
              <a:spcBef>
                <a:spcPts val="400"/>
              </a:spcBef>
              <a:spcAft>
                <a:spcPts val="0"/>
              </a:spcAft>
              <a:buClr>
                <a:schemeClr val="accent1"/>
              </a:buClr>
              <a:buSzPct val="68000"/>
              <a:buFontTx/>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average number of pounds</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of meat that a person consumes per year is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218.4 pounds</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Assume that the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standard deviation is 25 pounds</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and the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distribution is approximately normal</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609600" marR="0" lvl="0" indent="-609600" algn="l" defTabSz="914400" rtl="0" eaLnBrk="1" fontAlgn="auto" latinLnBrk="0" hangingPunct="1">
              <a:lnSpc>
                <a:spcPct val="100000"/>
              </a:lnSpc>
              <a:spcBef>
                <a:spcPts val="400"/>
              </a:spcBef>
              <a:spcAft>
                <a:spcPts val="0"/>
              </a:spcAft>
              <a:buClr>
                <a:schemeClr val="accent1"/>
              </a:buClr>
              <a:buSzPct val="87000"/>
              <a:buFont typeface="+mj-lt"/>
              <a:buAutoNum type="alphaLcParenR"/>
              <a:tabLst/>
              <a:defRPr/>
            </a:pPr>
            <a:r>
              <a:rPr kumimoji="0" lang="en-US" sz="24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Find the probability that a person selected at random consumes less than 224 pounds per year.</a:t>
            </a:r>
          </a:p>
          <a:p>
            <a:pPr marL="609600" marR="0" lvl="0" indent="-609600" algn="l" defTabSz="914400" rtl="0" eaLnBrk="1" fontAlgn="auto" latinLnBrk="0" hangingPunct="1">
              <a:lnSpc>
                <a:spcPct val="100000"/>
              </a:lnSpc>
              <a:spcBef>
                <a:spcPts val="400"/>
              </a:spcBef>
              <a:spcAft>
                <a:spcPts val="0"/>
              </a:spcAft>
              <a:buClr>
                <a:schemeClr val="accent1"/>
              </a:buClr>
              <a:buSzPct val="87000"/>
              <a:buFont typeface="+mj-lt"/>
              <a:buAutoNum type="alphaLcParenR"/>
              <a:tabLst/>
              <a:defRPr/>
            </a:pPr>
            <a:endParaRPr kumimoji="0" lang="en-US" sz="24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endParaRPr>
          </a:p>
          <a:p>
            <a:pPr marL="609600" marR="0" lvl="0" indent="-609600" algn="l" defTabSz="914400" rtl="0" eaLnBrk="1" fontAlgn="auto" latinLnBrk="0" hangingPunct="1">
              <a:lnSpc>
                <a:spcPct val="100000"/>
              </a:lnSpc>
              <a:spcBef>
                <a:spcPts val="400"/>
              </a:spcBef>
              <a:spcAft>
                <a:spcPts val="0"/>
              </a:spcAft>
              <a:buClr>
                <a:schemeClr val="accent1"/>
              </a:buClr>
              <a:buSzPct val="87000"/>
              <a:buFont typeface="+mj-lt"/>
              <a:buAutoNum type="alphaLcParenR"/>
              <a:tabLst/>
              <a:defRPr/>
            </a:pPr>
            <a:r>
              <a:rPr kumimoji="0" lang="en-US" sz="2400" b="0"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If a sample of 40 individuals is selected, find the probability that </a:t>
            </a:r>
            <a:r>
              <a:rPr kumimoji="0" lang="en-US" sz="2400" b="1" i="0" u="sng"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the mean</a:t>
            </a:r>
            <a:r>
              <a:rPr kumimoji="0" lang="en-US" sz="2400" b="0"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 of the sample will be less than 224 pounds per year.</a:t>
            </a:r>
          </a:p>
          <a:p>
            <a:pPr marL="609600" marR="0" lvl="0" indent="-609600" algn="l" defTabSz="914400" rtl="0" eaLnBrk="1" fontAlgn="auto" latinLnBrk="0" hangingPunct="1">
              <a:lnSpc>
                <a:spcPct val="100000"/>
              </a:lnSpc>
              <a:spcBef>
                <a:spcPts val="400"/>
              </a:spcBef>
              <a:spcAft>
                <a:spcPts val="0"/>
              </a:spcAft>
              <a:buClr>
                <a:schemeClr val="accent1"/>
              </a:buClr>
              <a:buSzPct val="87000"/>
              <a:tabLst/>
              <a:defRPr/>
            </a:pPr>
            <a:endParaRPr kumimoji="0" lang="en-US" sz="2400" b="0"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endParaRPr>
          </a:p>
          <a:p>
            <a:pPr marL="609600" marR="0" lvl="0" indent="-609600" algn="l" defTabSz="914400" rtl="0" eaLnBrk="1" fontAlgn="auto" latinLnBrk="0" hangingPunct="1">
              <a:lnSpc>
                <a:spcPct val="100000"/>
              </a:lnSpc>
              <a:spcBef>
                <a:spcPts val="400"/>
              </a:spcBef>
              <a:spcAft>
                <a:spcPts val="0"/>
              </a:spcAft>
              <a:buClr>
                <a:schemeClr val="accent1"/>
              </a:buClr>
              <a:buSzPct val="68000"/>
              <a:tabLst/>
              <a:defRPr/>
            </a:pPr>
            <a:r>
              <a:rPr kumimoji="0" lang="en-US" sz="2400" b="0" i="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rPr>
              <a:t>Solution(a):</a:t>
            </a:r>
          </a:p>
        </p:txBody>
      </p:sp>
      <p:sp>
        <p:nvSpPr>
          <p:cNvPr id="5" name="Rectangle 4"/>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
        <p:nvSpPr>
          <p:cNvPr id="12" name="Rectangle 11"/>
          <p:cNvSpPr/>
          <p:nvPr/>
        </p:nvSpPr>
        <p:spPr>
          <a:xfrm>
            <a:off x="76200" y="4463249"/>
            <a:ext cx="3982180" cy="523220"/>
          </a:xfrm>
          <a:prstGeom prst="rect">
            <a:avLst/>
          </a:prstGeom>
        </p:spPr>
        <p:txBody>
          <a:bodyPr wrap="none">
            <a:spAutoFit/>
          </a:bodyPr>
          <a:lstStyle/>
          <a:p>
            <a:r>
              <a:rPr lang="en-US" sz="2800" dirty="0" smtClean="0">
                <a:latin typeface="Times New Roman" pitchFamily="18" charset="0"/>
                <a:cs typeface="Times New Roman" pitchFamily="18" charset="0"/>
              </a:rPr>
              <a:t> </a:t>
            </a:r>
            <a:r>
              <a:rPr lang="en-US" sz="2800" b="1" dirty="0" smtClean="0">
                <a:solidFill>
                  <a:schemeClr val="accent2"/>
                </a:solidFill>
                <a:latin typeface="Times New Roman" pitchFamily="18" charset="0"/>
                <a:cs typeface="Times New Roman" pitchFamily="18" charset="0"/>
              </a:rPr>
              <a:t>Step 1</a:t>
            </a:r>
            <a:r>
              <a:rPr lang="en-US" sz="2800" dirty="0" smtClean="0">
                <a:latin typeface="Times New Roman" pitchFamily="18" charset="0"/>
                <a:cs typeface="Times New Roman" pitchFamily="18" charset="0"/>
              </a:rPr>
              <a:t> : Find the z value .</a:t>
            </a:r>
            <a:endParaRPr lang="en-US" sz="2800" dirty="0">
              <a:latin typeface="Times New Roman" pitchFamily="18" charset="0"/>
              <a:cs typeface="Times New Roman" pitchFamily="18" charset="0"/>
            </a:endParaRPr>
          </a:p>
        </p:txBody>
      </p:sp>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55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5121663"/>
            <a:ext cx="4419600" cy="855406"/>
          </a:xfrm>
          <a:prstGeom prst="rect">
            <a:avLst/>
          </a:prstGeom>
          <a:noFill/>
        </p:spPr>
      </p:pic>
      <p:graphicFrame>
        <p:nvGraphicFramePr>
          <p:cNvPr id="24578" name="Object 2"/>
          <p:cNvGraphicFramePr>
            <a:graphicFrameLocks noChangeAspect="1"/>
          </p:cNvGraphicFramePr>
          <p:nvPr/>
        </p:nvGraphicFramePr>
        <p:xfrm>
          <a:off x="152400" y="3962400"/>
          <a:ext cx="3276601" cy="474794"/>
        </p:xfrm>
        <a:graphic>
          <a:graphicData uri="http://schemas.openxmlformats.org/presentationml/2006/ole">
            <mc:AlternateContent xmlns:mc="http://schemas.openxmlformats.org/markup-compatibility/2006">
              <mc:Choice xmlns:v="urn:schemas-microsoft-com:vml" Requires="v">
                <p:oleObj spid="_x0000_s70660" name="Equation" r:id="rId4" imgW="1155600" imgH="203040" progId="Equation.3">
                  <p:embed/>
                </p:oleObj>
              </mc:Choice>
              <mc:Fallback>
                <p:oleObj name="Equation" r:id="rId4" imgW="1155600" imgH="203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962400"/>
                        <a:ext cx="3276601" cy="4747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linds(horizontal)">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04800" y="4419600"/>
            <a:ext cx="4350189" cy="523220"/>
            <a:chOff x="683568" y="1916832"/>
            <a:chExt cx="3458919" cy="523220"/>
          </a:xfrm>
        </p:grpSpPr>
        <p:sp>
          <p:nvSpPr>
            <p:cNvPr id="5" name="TextBox 4"/>
            <p:cNvSpPr txBox="1"/>
            <p:nvPr/>
          </p:nvSpPr>
          <p:spPr>
            <a:xfrm>
              <a:off x="683568" y="1916832"/>
              <a:ext cx="1800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P(Z&lt;0.22) =</a:t>
              </a:r>
              <a:endParaRPr lang="en-US" sz="2800" dirty="0">
                <a:latin typeface="Times New Roman" pitchFamily="18" charset="0"/>
                <a:cs typeface="Times New Roman" pitchFamily="18" charset="0"/>
              </a:endParaRPr>
            </a:p>
          </p:txBody>
        </p:sp>
        <p:sp>
          <p:nvSpPr>
            <p:cNvPr id="8" name="TextBox 7"/>
            <p:cNvSpPr txBox="1"/>
            <p:nvPr/>
          </p:nvSpPr>
          <p:spPr>
            <a:xfrm>
              <a:off x="2198270" y="1916832"/>
              <a:ext cx="1944217"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0.5871</a:t>
              </a:r>
              <a:endParaRPr lang="en-US" sz="2800" dirty="0">
                <a:latin typeface="Times New Roman" pitchFamily="18" charset="0"/>
                <a:cs typeface="Times New Roman" pitchFamily="18" charset="0"/>
              </a:endParaRPr>
            </a:p>
          </p:txBody>
        </p:sp>
      </p:grpSp>
      <p:sp>
        <p:nvSpPr>
          <p:cNvPr id="9" name="Rectangle 8"/>
          <p:cNvSpPr/>
          <p:nvPr/>
        </p:nvSpPr>
        <p:spPr>
          <a:xfrm>
            <a:off x="0" y="0"/>
            <a:ext cx="3685624" cy="523220"/>
          </a:xfrm>
          <a:prstGeom prst="rect">
            <a:avLst/>
          </a:prstGeom>
        </p:spPr>
        <p:txBody>
          <a:bodyPr wrap="none">
            <a:spAutoFit/>
          </a:bodyPr>
          <a:lstStyle/>
          <a:p>
            <a:r>
              <a:rPr lang="en-US" sz="2800" dirty="0" smtClean="0">
                <a:latin typeface="Times New Roman" pitchFamily="18" charset="0"/>
                <a:cs typeface="Times New Roman" pitchFamily="18" charset="0"/>
              </a:rPr>
              <a:t> </a:t>
            </a:r>
            <a:r>
              <a:rPr lang="en-US" sz="2800" b="1" dirty="0" smtClean="0">
                <a:solidFill>
                  <a:schemeClr val="accent2"/>
                </a:solidFill>
                <a:latin typeface="Times New Roman" pitchFamily="18" charset="0"/>
                <a:cs typeface="Times New Roman" pitchFamily="18" charset="0"/>
              </a:rPr>
              <a:t>Step 2 </a:t>
            </a:r>
            <a:r>
              <a:rPr lang="en-US" sz="2800" dirty="0" smtClean="0">
                <a:latin typeface="Times New Roman" pitchFamily="18" charset="0"/>
                <a:cs typeface="Times New Roman" pitchFamily="18" charset="0"/>
              </a:rPr>
              <a:t>:Draw the figure</a:t>
            </a:r>
            <a:endParaRPr lang="en-US" sz="2800" dirty="0">
              <a:latin typeface="Times New Roman" pitchFamily="18" charset="0"/>
              <a:cs typeface="Times New Roman" pitchFamily="18" charset="0"/>
            </a:endParaRPr>
          </a:p>
        </p:txBody>
      </p:sp>
      <p:sp>
        <p:nvSpPr>
          <p:cNvPr id="10" name="Rectangle 9"/>
          <p:cNvSpPr/>
          <p:nvPr/>
        </p:nvSpPr>
        <p:spPr>
          <a:xfrm>
            <a:off x="76200" y="3810000"/>
            <a:ext cx="5336717" cy="523220"/>
          </a:xfrm>
          <a:prstGeom prst="rect">
            <a:avLst/>
          </a:prstGeom>
        </p:spPr>
        <p:txBody>
          <a:bodyPr wrap="none">
            <a:spAutoFit/>
          </a:bodyPr>
          <a:lstStyle/>
          <a:p>
            <a:r>
              <a:rPr lang="en-US" sz="2800" b="1" dirty="0" smtClean="0">
                <a:solidFill>
                  <a:schemeClr val="accent2"/>
                </a:solidFill>
                <a:latin typeface="Times New Roman" pitchFamily="18" charset="0"/>
                <a:cs typeface="Times New Roman" pitchFamily="18" charset="0"/>
              </a:rPr>
              <a:t>Step 3 </a:t>
            </a:r>
            <a:r>
              <a:rPr lang="en-US" sz="2800" dirty="0" smtClean="0">
                <a:latin typeface="Times New Roman" pitchFamily="18" charset="0"/>
                <a:cs typeface="Times New Roman" pitchFamily="18" charset="0"/>
              </a:rPr>
              <a:t>:Find the area ,using table E.</a:t>
            </a:r>
            <a:endParaRPr lang="en-US" sz="2800" dirty="0">
              <a:latin typeface="Times New Roman" pitchFamily="18" charset="0"/>
              <a:cs typeface="Times New Roman" pitchFamily="18" charset="0"/>
            </a:endParaRPr>
          </a:p>
        </p:txBody>
      </p:sp>
      <p:grpSp>
        <p:nvGrpSpPr>
          <p:cNvPr id="3" name="Group 14"/>
          <p:cNvGrpSpPr/>
          <p:nvPr/>
        </p:nvGrpSpPr>
        <p:grpSpPr>
          <a:xfrm>
            <a:off x="2133600" y="685800"/>
            <a:ext cx="4114800" cy="2819400"/>
            <a:chOff x="1905000" y="990600"/>
            <a:chExt cx="3581400" cy="2438400"/>
          </a:xfrm>
        </p:grpSpPr>
        <p:grpSp>
          <p:nvGrpSpPr>
            <p:cNvPr id="4" name="Group 10"/>
            <p:cNvGrpSpPr/>
            <p:nvPr/>
          </p:nvGrpSpPr>
          <p:grpSpPr>
            <a:xfrm>
              <a:off x="1905000" y="990600"/>
              <a:ext cx="3581400" cy="2438400"/>
              <a:chOff x="6049042" y="3525009"/>
              <a:chExt cx="2232248" cy="1296144"/>
            </a:xfrm>
          </p:grpSpPr>
          <p:sp>
            <p:nvSpPr>
              <p:cNvPr id="12" name="Rectangle 11"/>
              <p:cNvSpPr/>
              <p:nvPr/>
            </p:nvSpPr>
            <p:spPr>
              <a:xfrm>
                <a:off x="6049042" y="3525009"/>
                <a:ext cx="2232248" cy="1296144"/>
              </a:xfrm>
              <a:prstGeom prst="rect">
                <a:avLst/>
              </a:prstGeom>
              <a:noFill/>
              <a:ln>
                <a:solidFill>
                  <a:srgbClr val="80008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3" name="Picture 12" descr="98.jpg"/>
              <p:cNvPicPr>
                <a:picLocks noChangeAspect="1"/>
              </p:cNvPicPr>
              <p:nvPr/>
            </p:nvPicPr>
            <p:blipFill>
              <a:blip r:embed="rId2" cstate="print"/>
              <a:stretch>
                <a:fillRect/>
              </a:stretch>
            </p:blipFill>
            <p:spPr>
              <a:xfrm>
                <a:off x="6193058" y="3621019"/>
                <a:ext cx="2016224" cy="1152128"/>
              </a:xfrm>
              <a:prstGeom prst="rect">
                <a:avLst/>
              </a:prstGeom>
            </p:spPr>
          </p:pic>
        </p:grpSp>
        <p:sp>
          <p:nvSpPr>
            <p:cNvPr id="14" name="Rectangle 13"/>
            <p:cNvSpPr/>
            <p:nvPr/>
          </p:nvSpPr>
          <p:spPr>
            <a:xfrm>
              <a:off x="3748454" y="3033584"/>
              <a:ext cx="594946"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itchFamily="18" charset="0"/>
                  <a:cs typeface="Times New Roman" pitchFamily="18" charset="0"/>
                </a:rPr>
                <a:t>0.22</a:t>
              </a:r>
              <a:endParaRPr lang="en-US" sz="1600" b="1" dirty="0">
                <a:solidFill>
                  <a:schemeClr val="tx1"/>
                </a:solidFill>
                <a:latin typeface="Times New Roman" pitchFamily="18" charset="0"/>
                <a:cs typeface="Times New Roman" pitchFamily="18" charset="0"/>
              </a:endParaRPr>
            </a:p>
          </p:txBody>
        </p:sp>
      </p:grpSp>
      <p:sp>
        <p:nvSpPr>
          <p:cNvPr id="16" name="Rectangle 15"/>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9" descr="124.jpg"/>
          <p:cNvPicPr>
            <a:picLocks noGrp="1" noChangeAspect="1"/>
          </p:cNvPicPr>
          <p:nvPr>
            <p:ph sz="quarter" idx="1"/>
          </p:nvPr>
        </p:nvPicPr>
        <p:blipFill>
          <a:blip r:embed="rId2" cstate="print"/>
          <a:stretch>
            <a:fillRect/>
          </a:stretch>
        </p:blipFill>
        <p:spPr>
          <a:xfrm>
            <a:off x="3025832" y="2777519"/>
            <a:ext cx="3092335" cy="1820487"/>
          </a:xfrm>
        </p:spPr>
      </p:pic>
      <p:sp>
        <p:nvSpPr>
          <p:cNvPr id="4" name="Rectangle 3"/>
          <p:cNvSpPr/>
          <p:nvPr/>
        </p:nvSpPr>
        <p:spPr>
          <a:xfrm>
            <a:off x="304800" y="152400"/>
            <a:ext cx="1920719" cy="523220"/>
          </a:xfrm>
          <a:prstGeom prst="rect">
            <a:avLst/>
          </a:prstGeom>
        </p:spPr>
        <p:txBody>
          <a:bodyPr wrap="none">
            <a:spAutoFit/>
          </a:bodyPr>
          <a:lstStyle/>
          <a:p>
            <a:r>
              <a:rPr lang="en-US" sz="2800" dirty="0" smtClean="0">
                <a:solidFill>
                  <a:srgbClr val="006600"/>
                </a:solidFill>
                <a:latin typeface="Times New Roman" pitchFamily="18" charset="0"/>
                <a:cs typeface="Times New Roman" pitchFamily="18" charset="0"/>
              </a:rPr>
              <a:t>Solution(b):</a:t>
            </a:r>
            <a:endParaRPr lang="en-US" sz="2800" dirty="0"/>
          </a:p>
        </p:txBody>
      </p:sp>
      <p:sp>
        <p:nvSpPr>
          <p:cNvPr id="5" name="Rectangle 4"/>
          <p:cNvSpPr/>
          <p:nvPr/>
        </p:nvSpPr>
        <p:spPr>
          <a:xfrm>
            <a:off x="76200" y="609600"/>
            <a:ext cx="3969356" cy="523220"/>
          </a:xfrm>
          <a:prstGeom prst="rect">
            <a:avLst/>
          </a:prstGeom>
        </p:spPr>
        <p:txBody>
          <a:bodyPr wrap="none">
            <a:spAutoFit/>
          </a:bodyPr>
          <a:lstStyle/>
          <a:p>
            <a:r>
              <a:rPr lang="en-US" sz="2800" dirty="0" smtClean="0">
                <a:latin typeface="Times New Roman" pitchFamily="18" charset="0"/>
                <a:cs typeface="Times New Roman" pitchFamily="18" charset="0"/>
              </a:rPr>
              <a:t> </a:t>
            </a:r>
            <a:r>
              <a:rPr lang="en-US" sz="2800" b="1" dirty="0" smtClean="0">
                <a:solidFill>
                  <a:schemeClr val="accent2"/>
                </a:solidFill>
                <a:latin typeface="Times New Roman" pitchFamily="18" charset="0"/>
                <a:cs typeface="Times New Roman" pitchFamily="18" charset="0"/>
              </a:rPr>
              <a:t>Step 1</a:t>
            </a:r>
            <a:r>
              <a:rPr lang="en-US" sz="2800" dirty="0" smtClean="0">
                <a:solidFill>
                  <a:schemeClr val="accent2"/>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 Find the z value </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96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69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600" y="1425331"/>
            <a:ext cx="5078177" cy="1165469"/>
          </a:xfrm>
          <a:prstGeom prst="rect">
            <a:avLst/>
          </a:prstGeom>
          <a:noFill/>
        </p:spPr>
      </p:pic>
      <p:sp>
        <p:nvSpPr>
          <p:cNvPr id="29699"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124376" y="2971800"/>
            <a:ext cx="3685624" cy="523220"/>
          </a:xfrm>
          <a:prstGeom prst="rect">
            <a:avLst/>
          </a:prstGeom>
        </p:spPr>
        <p:txBody>
          <a:bodyPr wrap="none">
            <a:spAutoFit/>
          </a:bodyPr>
          <a:lstStyle/>
          <a:p>
            <a:r>
              <a:rPr lang="en-US" sz="2800" dirty="0" smtClean="0">
                <a:latin typeface="Times New Roman" pitchFamily="18" charset="0"/>
                <a:cs typeface="Times New Roman" pitchFamily="18" charset="0"/>
              </a:rPr>
              <a:t> </a:t>
            </a:r>
            <a:r>
              <a:rPr lang="en-US" sz="2800" b="1" dirty="0" smtClean="0">
                <a:solidFill>
                  <a:schemeClr val="accent2"/>
                </a:solidFill>
                <a:latin typeface="Times New Roman" pitchFamily="18" charset="0"/>
                <a:cs typeface="Times New Roman" pitchFamily="18" charset="0"/>
              </a:rPr>
              <a:t>Step 2 </a:t>
            </a:r>
            <a:r>
              <a:rPr lang="en-US" sz="2800" dirty="0" smtClean="0">
                <a:latin typeface="Times New Roman" pitchFamily="18" charset="0"/>
                <a:cs typeface="Times New Roman" pitchFamily="18" charset="0"/>
              </a:rPr>
              <a:t>:Draw the figure</a:t>
            </a:r>
            <a:endParaRPr lang="en-US" sz="2800" dirty="0">
              <a:latin typeface="Times New Roman" pitchFamily="18" charset="0"/>
              <a:cs typeface="Times New Roman" pitchFamily="18" charset="0"/>
            </a:endParaRPr>
          </a:p>
        </p:txBody>
      </p:sp>
      <p:sp>
        <p:nvSpPr>
          <p:cNvPr id="13" name="Rectangle 12"/>
          <p:cNvSpPr/>
          <p:nvPr/>
        </p:nvSpPr>
        <p:spPr>
          <a:xfrm>
            <a:off x="3429000" y="3505200"/>
            <a:ext cx="4191000" cy="2895600"/>
          </a:xfrm>
          <a:prstGeom prst="rect">
            <a:avLst/>
          </a:prstGeom>
          <a:noFill/>
          <a:ln>
            <a:solidFill>
              <a:srgbClr val="80008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 name="Group 17"/>
          <p:cNvGrpSpPr/>
          <p:nvPr/>
        </p:nvGrpSpPr>
        <p:grpSpPr>
          <a:xfrm>
            <a:off x="3657600" y="5825490"/>
            <a:ext cx="3733800" cy="346710"/>
            <a:chOff x="3657600" y="5791200"/>
            <a:chExt cx="3733800" cy="422910"/>
          </a:xfrm>
        </p:grpSpPr>
        <p:sp>
          <p:nvSpPr>
            <p:cNvPr id="15" name="Rectangle 14"/>
            <p:cNvSpPr/>
            <p:nvPr/>
          </p:nvSpPr>
          <p:spPr>
            <a:xfrm>
              <a:off x="5791200" y="5791200"/>
              <a:ext cx="1600200" cy="422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Times New Roman" pitchFamily="18" charset="0"/>
                  <a:cs typeface="Times New Roman" pitchFamily="18" charset="0"/>
                </a:rPr>
                <a:t>    1.42</a:t>
              </a:r>
              <a:endParaRPr lang="en-US" sz="1600" b="1" dirty="0">
                <a:solidFill>
                  <a:schemeClr val="tx1"/>
                </a:solidFill>
                <a:latin typeface="Times New Roman" pitchFamily="18" charset="0"/>
                <a:cs typeface="Times New Roman" pitchFamily="18" charset="0"/>
              </a:endParaRPr>
            </a:p>
          </p:txBody>
        </p:sp>
        <p:sp>
          <p:nvSpPr>
            <p:cNvPr id="17" name="Rectangle 16"/>
            <p:cNvSpPr/>
            <p:nvPr/>
          </p:nvSpPr>
          <p:spPr>
            <a:xfrm>
              <a:off x="3657600" y="5791200"/>
              <a:ext cx="2133600" cy="422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Times New Roman" pitchFamily="18" charset="0"/>
                  <a:cs typeface="Times New Roman" pitchFamily="18" charset="0"/>
                </a:rPr>
                <a:t>                                  0</a:t>
              </a:r>
              <a:endParaRPr lang="en-US" sz="1600" b="1" dirty="0">
                <a:solidFill>
                  <a:schemeClr val="tx1"/>
                </a:solidFill>
                <a:latin typeface="Times New Roman" pitchFamily="18" charset="0"/>
                <a:cs typeface="Times New Roman" pitchFamily="18" charset="0"/>
              </a:endParaRPr>
            </a:p>
          </p:txBody>
        </p:sp>
      </p:grpSp>
      <p:sp>
        <p:nvSpPr>
          <p:cNvPr id="14" name="Rectangle 13"/>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54509"/>
            <a:ext cx="8915400" cy="1436291"/>
          </a:xfrm>
          <a:prstGeom prst="rect">
            <a:avLst/>
          </a:prstGeom>
        </p:spPr>
        <p:txBody>
          <a:bodyPr wrap="square">
            <a:spAutoFit/>
          </a:bodyPr>
          <a:lstStyle/>
          <a:p>
            <a:pPr marL="365760" lvl="0" indent="-256032" algn="l" rtl="0">
              <a:spcBef>
                <a:spcPts val="400"/>
              </a:spcBef>
              <a:buClr>
                <a:schemeClr val="accent1"/>
              </a:buClr>
              <a:buSzPct val="68000"/>
              <a:defRPr/>
            </a:pPr>
            <a:r>
              <a:rPr lang="en-US" altLang="en-US" sz="2800" dirty="0" smtClean="0">
                <a:latin typeface="Times New Roman" pitchFamily="18" charset="0"/>
                <a:cs typeface="Times New Roman" pitchFamily="18" charset="0"/>
              </a:rPr>
              <a:t> </a:t>
            </a:r>
            <a:r>
              <a:rPr lang="en-US" altLang="en-US" sz="2800" i="1" dirty="0" smtClean="0">
                <a:latin typeface="Times New Roman" pitchFamily="18" charset="0"/>
                <a:cs typeface="Times New Roman" pitchFamily="18" charset="0"/>
              </a:rPr>
              <a:t>P</a:t>
            </a:r>
            <a:r>
              <a:rPr lang="en-US" altLang="en-US" sz="2800" dirty="0" smtClean="0">
                <a:latin typeface="Times New Roman" pitchFamily="18" charset="0"/>
                <a:cs typeface="Times New Roman" pitchFamily="18" charset="0"/>
              </a:rPr>
              <a:t>(</a:t>
            </a:r>
            <a:r>
              <a:rPr lang="en-US" altLang="en-US" sz="2800" i="1" dirty="0" smtClean="0">
                <a:latin typeface="Times New Roman" pitchFamily="18" charset="0"/>
                <a:cs typeface="Times New Roman" pitchFamily="18" charset="0"/>
              </a:rPr>
              <a:t>z</a:t>
            </a:r>
            <a:r>
              <a:rPr lang="en-US" altLang="en-US" sz="2800" dirty="0" smtClean="0">
                <a:latin typeface="Times New Roman" pitchFamily="18" charset="0"/>
                <a:cs typeface="Times New Roman" pitchFamily="18" charset="0"/>
              </a:rPr>
              <a:t> &lt; 1.42) = 0.9222. </a:t>
            </a:r>
          </a:p>
          <a:p>
            <a:pPr marL="365760" lvl="0" indent="-256032" algn="l" rtl="0">
              <a:spcBef>
                <a:spcPts val="400"/>
              </a:spcBef>
              <a:buClr>
                <a:schemeClr val="accent1"/>
              </a:buClr>
              <a:buSzPct val="68000"/>
              <a:defRPr/>
            </a:pPr>
            <a:r>
              <a:rPr lang="en-US" altLang="en-US" sz="2800" dirty="0" smtClean="0">
                <a:latin typeface="Times New Roman" pitchFamily="18" charset="0"/>
                <a:cs typeface="Times New Roman" pitchFamily="18" charset="0"/>
              </a:rPr>
              <a:t>The probability that mean of a sample of 40 individuals is less than 224 pounds per year is 0.9222 or 92.22%. </a:t>
            </a:r>
          </a:p>
        </p:txBody>
      </p:sp>
      <p:sp>
        <p:nvSpPr>
          <p:cNvPr id="5" name="Rectangle 4"/>
          <p:cNvSpPr/>
          <p:nvPr/>
        </p:nvSpPr>
        <p:spPr>
          <a:xfrm>
            <a:off x="48864" y="391180"/>
            <a:ext cx="5336717" cy="523220"/>
          </a:xfrm>
          <a:prstGeom prst="rect">
            <a:avLst/>
          </a:prstGeom>
        </p:spPr>
        <p:txBody>
          <a:bodyPr wrap="none">
            <a:spAutoFit/>
          </a:bodyPr>
          <a:lstStyle/>
          <a:p>
            <a:r>
              <a:rPr lang="en-US" sz="2800" b="1" dirty="0" smtClean="0">
                <a:solidFill>
                  <a:schemeClr val="accent2"/>
                </a:solidFill>
                <a:latin typeface="Times New Roman" pitchFamily="18" charset="0"/>
                <a:cs typeface="Times New Roman" pitchFamily="18" charset="0"/>
              </a:rPr>
              <a:t>Step 3 </a:t>
            </a:r>
            <a:r>
              <a:rPr lang="en-US" sz="2800" dirty="0" smtClean="0">
                <a:latin typeface="Times New Roman" pitchFamily="18" charset="0"/>
                <a:cs typeface="Times New Roman" pitchFamily="18" charset="0"/>
              </a:rPr>
              <a:t>:Find the area ,using table E.</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08920"/>
            <a:ext cx="7467600" cy="2160240"/>
          </a:xfrm>
        </p:spPr>
        <p:txBody>
          <a:bodyPr>
            <a:normAutofit fontScale="90000"/>
          </a:bodyPr>
          <a:lstStyle/>
          <a:p>
            <a:pPr algn="ctr"/>
            <a:r>
              <a:rPr lang="en-US" dirty="0" smtClean="0">
                <a:solidFill>
                  <a:schemeClr val="accent2">
                    <a:lumMod val="75000"/>
                  </a:schemeClr>
                </a:solidFill>
              </a:rPr>
              <a:t/>
            </a:r>
            <a:br>
              <a:rPr lang="en-US" dirty="0" smtClean="0">
                <a:solidFill>
                  <a:schemeClr val="accent2">
                    <a:lumMod val="75000"/>
                  </a:schemeClr>
                </a:solidFill>
              </a:rPr>
            </a:br>
            <a:r>
              <a:rPr lang="en-US" dirty="0" smtClean="0">
                <a:solidFill>
                  <a:schemeClr val="accent2">
                    <a:lumMod val="75000"/>
                  </a:schemeClr>
                </a:solidFill>
              </a:rPr>
              <a:t>THE END</a:t>
            </a:r>
            <a:r>
              <a:rPr lang="ar-AE" dirty="0" smtClean="0">
                <a:solidFill>
                  <a:schemeClr val="accent2">
                    <a:lumMod val="75000"/>
                  </a:schemeClr>
                </a:solidFill>
              </a:rPr>
              <a:t/>
            </a:r>
            <a:br>
              <a:rPr lang="ar-AE" dirty="0" smtClean="0">
                <a:solidFill>
                  <a:schemeClr val="accent2">
                    <a:lumMod val="75000"/>
                  </a:schemeClr>
                </a:solidFill>
              </a:rPr>
            </a:br>
            <a:r>
              <a:rPr lang="en-US" dirty="0" smtClean="0">
                <a:solidFill>
                  <a:schemeClr val="accent2">
                    <a:lumMod val="75000"/>
                  </a:schemeClr>
                </a:solidFill>
              </a:rPr>
              <a:t/>
            </a:r>
            <a:br>
              <a:rPr lang="en-US" dirty="0" smtClean="0">
                <a:solidFill>
                  <a:schemeClr val="accent2">
                    <a:lumMod val="75000"/>
                  </a:schemeClr>
                </a:solidFill>
              </a:rPr>
            </a:br>
            <a:r>
              <a:rPr lang="ar-AE" dirty="0" smtClean="0">
                <a:solidFill>
                  <a:schemeClr val="accent2">
                    <a:lumMod val="75000"/>
                  </a:schemeClr>
                </a:solidFill>
              </a:rPr>
              <a:t>مع تمنياتي لكن بالتوفيق</a:t>
            </a:r>
            <a:r>
              <a:rPr lang="en-US" dirty="0" smtClean="0">
                <a:solidFill>
                  <a:schemeClr val="accent2">
                    <a:lumMod val="75000"/>
                  </a:schemeClr>
                </a:solidFill>
              </a:rPr>
              <a:t/>
            </a:r>
            <a:br>
              <a:rPr lang="en-US" dirty="0" smtClean="0">
                <a:solidFill>
                  <a:schemeClr val="accent2">
                    <a:lumMod val="75000"/>
                  </a:schemeClr>
                </a:solidFill>
              </a:rPr>
            </a:br>
            <a:r>
              <a:rPr lang="ar-AE" dirty="0" smtClean="0">
                <a:solidFill>
                  <a:schemeClr val="accent2">
                    <a:lumMod val="75000"/>
                  </a:schemeClr>
                </a:solidFill>
              </a:rPr>
              <a:t>أ.هديل الرويثي</a:t>
            </a:r>
            <a:r>
              <a:rPr lang="en-US" dirty="0" smtClean="0">
                <a:solidFill>
                  <a:schemeClr val="accent2">
                    <a:lumMod val="75000"/>
                  </a:schemeClr>
                </a:solidFill>
              </a:rPr>
              <a:t/>
            </a:r>
            <a:br>
              <a:rPr lang="en-US" dirty="0" smtClean="0">
                <a:solidFill>
                  <a:schemeClr val="accent2">
                    <a:lumMod val="75000"/>
                  </a:schemeClr>
                </a:solidFill>
              </a:rPr>
            </a:br>
            <a:endParaRPr lang="en-US" dirty="0">
              <a:solidFill>
                <a:schemeClr val="accent2">
                  <a:lumMod val="75000"/>
                </a:schemeClr>
              </a:solidFill>
            </a:endParaRPr>
          </a:p>
        </p:txBody>
      </p:sp>
    </p:spTree>
    <p:extLst>
      <p:ext uri="{BB962C8B-B14F-4D97-AF65-F5344CB8AC3E}">
        <p14:creationId xmlns:p14="http://schemas.microsoft.com/office/powerpoint/2010/main" val="2242296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57158" y="285728"/>
            <a:ext cx="7929618" cy="3786214"/>
            <a:chOff x="2209800" y="2281238"/>
            <a:chExt cx="6096000" cy="3890962"/>
          </a:xfrm>
        </p:grpSpPr>
        <p:sp>
          <p:nvSpPr>
            <p:cNvPr id="6" name="Rectangle 8"/>
            <p:cNvSpPr>
              <a:spLocks noChangeArrowheads="1"/>
            </p:cNvSpPr>
            <p:nvPr/>
          </p:nvSpPr>
          <p:spPr bwMode="auto">
            <a:xfrm>
              <a:off x="2209800" y="2286000"/>
              <a:ext cx="6096000" cy="3886200"/>
            </a:xfrm>
            <a:prstGeom prst="rect">
              <a:avLst/>
            </a:prstGeom>
            <a:solidFill>
              <a:schemeClr val="bg1"/>
            </a:solidFill>
            <a:ln w="50800">
              <a:solidFill>
                <a:srgbClr val="336600"/>
              </a:solidFill>
              <a:miter lim="800000"/>
              <a:headEnd/>
              <a:tailEnd/>
            </a:ln>
            <a:effectLst>
              <a:outerShdw dist="107763" dir="2700000" algn="ctr" rotWithShape="0">
                <a:srgbClr val="336600"/>
              </a:outerShdw>
            </a:effectLst>
          </p:spPr>
          <p:txBody>
            <a:bodyPr wrap="none" anchor="ctr"/>
            <a:lstStyle/>
            <a:p>
              <a:endParaRPr lang="en-US" sz="2400">
                <a:latin typeface="Times New Roman" pitchFamily="18" charset="0"/>
                <a:cs typeface="Times New Roman" pitchFamily="18" charset="0"/>
              </a:endParaRPr>
            </a:p>
          </p:txBody>
        </p:sp>
        <p:grpSp>
          <p:nvGrpSpPr>
            <p:cNvPr id="3" name="Group 54"/>
            <p:cNvGrpSpPr/>
            <p:nvPr/>
          </p:nvGrpSpPr>
          <p:grpSpPr>
            <a:xfrm>
              <a:off x="2397125" y="2281238"/>
              <a:ext cx="5696534" cy="3702690"/>
              <a:chOff x="2397125" y="2281238"/>
              <a:chExt cx="5696534" cy="3702690"/>
            </a:xfrm>
          </p:grpSpPr>
          <p:grpSp>
            <p:nvGrpSpPr>
              <p:cNvPr id="4" name="Group 53"/>
              <p:cNvGrpSpPr/>
              <p:nvPr/>
            </p:nvGrpSpPr>
            <p:grpSpPr>
              <a:xfrm>
                <a:off x="2397125" y="2281238"/>
                <a:ext cx="5696534" cy="304178"/>
                <a:chOff x="2397125" y="2281238"/>
                <a:chExt cx="5696534" cy="304178"/>
              </a:xfrm>
            </p:grpSpPr>
            <p:sp>
              <p:nvSpPr>
                <p:cNvPr id="28" name="Rectangle 26"/>
                <p:cNvSpPr>
                  <a:spLocks noChangeArrowheads="1"/>
                </p:cNvSpPr>
                <p:nvPr/>
              </p:nvSpPr>
              <p:spPr bwMode="auto">
                <a:xfrm>
                  <a:off x="2397125" y="2281238"/>
                  <a:ext cx="389955" cy="304178"/>
                </a:xfrm>
                <a:prstGeom prst="rect">
                  <a:avLst/>
                </a:prstGeom>
                <a:noFill/>
                <a:ln w="12700">
                  <a:noFill/>
                  <a:miter lim="800000"/>
                  <a:headEnd/>
                  <a:tailEnd/>
                </a:ln>
                <a:effectLst/>
              </p:spPr>
              <p:txBody>
                <a:bodyPr wrap="none" lIns="0" tIns="0" rIns="0" bIns="0">
                  <a:spAutoFit/>
                </a:bodyPr>
                <a:lstStyle/>
                <a:p>
                  <a:r>
                    <a:rPr lang="en-US" altLang="en-US" sz="2400" i="1" dirty="0">
                      <a:solidFill>
                        <a:srgbClr val="000000"/>
                      </a:solidFill>
                      <a:latin typeface="Times New Roman" pitchFamily="18" charset="0"/>
                      <a:cs typeface="Times New Roman" pitchFamily="18" charset="0"/>
                    </a:rPr>
                    <a:t>The</a:t>
                  </a:r>
                </a:p>
              </p:txBody>
            </p:sp>
            <p:sp>
              <p:nvSpPr>
                <p:cNvPr id="29" name="Rectangle 27"/>
                <p:cNvSpPr>
                  <a:spLocks noChangeArrowheads="1"/>
                </p:cNvSpPr>
                <p:nvPr/>
              </p:nvSpPr>
              <p:spPr bwMode="auto">
                <a:xfrm>
                  <a:off x="2851150" y="2281238"/>
                  <a:ext cx="1349140" cy="304178"/>
                </a:xfrm>
                <a:prstGeom prst="rect">
                  <a:avLst/>
                </a:prstGeom>
                <a:noFill/>
                <a:ln w="12700">
                  <a:noFill/>
                  <a:miter lim="800000"/>
                  <a:headEnd/>
                  <a:tailEnd/>
                </a:ln>
                <a:effectLst/>
              </p:spPr>
              <p:txBody>
                <a:bodyPr wrap="none" lIns="0" tIns="0" rIns="0" bIns="0">
                  <a:spAutoFit/>
                </a:bodyPr>
                <a:lstStyle/>
                <a:p>
                  <a:r>
                    <a:rPr lang="en-US" altLang="en-US" sz="2400" i="1" dirty="0">
                      <a:solidFill>
                        <a:srgbClr val="000000"/>
                      </a:solidFill>
                      <a:latin typeface="Times New Roman" pitchFamily="18" charset="0"/>
                      <a:cs typeface="Times New Roman" pitchFamily="18" charset="0"/>
                    </a:rPr>
                    <a:t>mathematical</a:t>
                  </a:r>
                </a:p>
              </p:txBody>
            </p:sp>
            <p:sp>
              <p:nvSpPr>
                <p:cNvPr id="30" name="Rectangle 28"/>
                <p:cNvSpPr>
                  <a:spLocks noChangeArrowheads="1"/>
                </p:cNvSpPr>
                <p:nvPr/>
              </p:nvSpPr>
              <p:spPr bwMode="auto">
                <a:xfrm>
                  <a:off x="4329113" y="2281238"/>
                  <a:ext cx="863659" cy="304178"/>
                </a:xfrm>
                <a:prstGeom prst="rect">
                  <a:avLst/>
                </a:prstGeom>
                <a:noFill/>
                <a:ln w="12700">
                  <a:noFill/>
                  <a:miter lim="800000"/>
                  <a:headEnd/>
                  <a:tailEnd/>
                </a:ln>
                <a:effectLst/>
              </p:spPr>
              <p:txBody>
                <a:bodyPr wrap="none" lIns="0" tIns="0" rIns="0" bIns="0">
                  <a:spAutoFit/>
                </a:bodyPr>
                <a:lstStyle/>
                <a:p>
                  <a:r>
                    <a:rPr lang="en-US" altLang="en-US" sz="2400" i="1" dirty="0">
                      <a:solidFill>
                        <a:srgbClr val="000000"/>
                      </a:solidFill>
                      <a:latin typeface="Times New Roman" pitchFamily="18" charset="0"/>
                      <a:cs typeface="Times New Roman" pitchFamily="18" charset="0"/>
                    </a:rPr>
                    <a:t>equation</a:t>
                  </a:r>
                </a:p>
              </p:txBody>
            </p:sp>
            <p:sp>
              <p:nvSpPr>
                <p:cNvPr id="31" name="Rectangle 29"/>
                <p:cNvSpPr>
                  <a:spLocks noChangeArrowheads="1"/>
                </p:cNvSpPr>
                <p:nvPr/>
              </p:nvSpPr>
              <p:spPr bwMode="auto">
                <a:xfrm>
                  <a:off x="5302250" y="2281238"/>
                  <a:ext cx="293121" cy="304178"/>
                </a:xfrm>
                <a:prstGeom prst="rect">
                  <a:avLst/>
                </a:prstGeom>
                <a:noFill/>
                <a:ln w="12700">
                  <a:noFill/>
                  <a:miter lim="800000"/>
                  <a:headEnd/>
                  <a:tailEnd/>
                </a:ln>
                <a:effectLst/>
              </p:spPr>
              <p:txBody>
                <a:bodyPr wrap="none" lIns="0" tIns="0" rIns="0" bIns="0">
                  <a:spAutoFit/>
                </a:bodyPr>
                <a:lstStyle/>
                <a:p>
                  <a:r>
                    <a:rPr lang="en-US" altLang="en-US" sz="2400" i="1">
                      <a:solidFill>
                        <a:srgbClr val="000000"/>
                      </a:solidFill>
                      <a:latin typeface="Times New Roman" pitchFamily="18" charset="0"/>
                      <a:cs typeface="Times New Roman" pitchFamily="18" charset="0"/>
                    </a:rPr>
                    <a:t>for</a:t>
                  </a:r>
                </a:p>
              </p:txBody>
            </p:sp>
            <p:sp>
              <p:nvSpPr>
                <p:cNvPr id="32" name="Rectangle 30"/>
                <p:cNvSpPr>
                  <a:spLocks noChangeArrowheads="1"/>
                </p:cNvSpPr>
                <p:nvPr/>
              </p:nvSpPr>
              <p:spPr bwMode="auto">
                <a:xfrm>
                  <a:off x="5670550" y="2281238"/>
                  <a:ext cx="306207" cy="304178"/>
                </a:xfrm>
                <a:prstGeom prst="rect">
                  <a:avLst/>
                </a:prstGeom>
                <a:noFill/>
                <a:ln w="12700">
                  <a:noFill/>
                  <a:miter lim="800000"/>
                  <a:headEnd/>
                  <a:tailEnd/>
                </a:ln>
                <a:effectLst/>
              </p:spPr>
              <p:txBody>
                <a:bodyPr wrap="none" lIns="0" tIns="0" rIns="0" bIns="0">
                  <a:spAutoFit/>
                </a:bodyPr>
                <a:lstStyle/>
                <a:p>
                  <a:r>
                    <a:rPr lang="en-US" altLang="en-US" sz="2400" i="1">
                      <a:solidFill>
                        <a:srgbClr val="000000"/>
                      </a:solidFill>
                      <a:latin typeface="Times New Roman" pitchFamily="18" charset="0"/>
                      <a:cs typeface="Times New Roman" pitchFamily="18" charset="0"/>
                    </a:rPr>
                    <a:t>the</a:t>
                  </a:r>
                </a:p>
              </p:txBody>
            </p:sp>
            <p:sp>
              <p:nvSpPr>
                <p:cNvPr id="33" name="Rectangle 31"/>
                <p:cNvSpPr>
                  <a:spLocks noChangeArrowheads="1"/>
                </p:cNvSpPr>
                <p:nvPr/>
              </p:nvSpPr>
              <p:spPr bwMode="auto">
                <a:xfrm>
                  <a:off x="6053138" y="2281238"/>
                  <a:ext cx="710556" cy="304178"/>
                </a:xfrm>
                <a:prstGeom prst="rect">
                  <a:avLst/>
                </a:prstGeom>
                <a:noFill/>
                <a:ln w="12700">
                  <a:noFill/>
                  <a:miter lim="800000"/>
                  <a:headEnd/>
                  <a:tailEnd/>
                </a:ln>
                <a:effectLst/>
              </p:spPr>
              <p:txBody>
                <a:bodyPr wrap="none" lIns="0" tIns="0" rIns="0" bIns="0">
                  <a:spAutoFit/>
                </a:bodyPr>
                <a:lstStyle/>
                <a:p>
                  <a:r>
                    <a:rPr lang="en-US" altLang="en-US" sz="2400" i="1">
                      <a:solidFill>
                        <a:srgbClr val="000000"/>
                      </a:solidFill>
                      <a:latin typeface="Times New Roman" pitchFamily="18" charset="0"/>
                      <a:cs typeface="Times New Roman" pitchFamily="18" charset="0"/>
                    </a:rPr>
                    <a:t>normal</a:t>
                  </a:r>
                </a:p>
              </p:txBody>
            </p:sp>
            <p:sp>
              <p:nvSpPr>
                <p:cNvPr id="34" name="Rectangle 32"/>
                <p:cNvSpPr>
                  <a:spLocks noChangeArrowheads="1"/>
                </p:cNvSpPr>
                <p:nvPr/>
              </p:nvSpPr>
              <p:spPr bwMode="auto">
                <a:xfrm>
                  <a:off x="6867525" y="2281238"/>
                  <a:ext cx="1226134" cy="304178"/>
                </a:xfrm>
                <a:prstGeom prst="rect">
                  <a:avLst/>
                </a:prstGeom>
                <a:noFill/>
                <a:ln w="12700">
                  <a:noFill/>
                  <a:miter lim="800000"/>
                  <a:headEnd/>
                  <a:tailEnd/>
                </a:ln>
                <a:effectLst/>
              </p:spPr>
              <p:txBody>
                <a:bodyPr wrap="none" lIns="0" tIns="0" rIns="0" bIns="0">
                  <a:spAutoFit/>
                </a:bodyPr>
                <a:lstStyle/>
                <a:p>
                  <a:r>
                    <a:rPr lang="en-US" altLang="en-US" sz="2400" i="1">
                      <a:solidFill>
                        <a:srgbClr val="000000"/>
                      </a:solidFill>
                      <a:latin typeface="Times New Roman" pitchFamily="18" charset="0"/>
                      <a:cs typeface="Times New Roman" pitchFamily="18" charset="0"/>
                    </a:rPr>
                    <a:t>distribution:</a:t>
                  </a:r>
                </a:p>
              </p:txBody>
            </p:sp>
          </p:grpSp>
          <p:sp>
            <p:nvSpPr>
              <p:cNvPr id="9" name="Rectangle 33"/>
              <p:cNvSpPr>
                <a:spLocks noChangeArrowheads="1"/>
              </p:cNvSpPr>
              <p:nvPr/>
            </p:nvSpPr>
            <p:spPr bwMode="auto">
              <a:xfrm>
                <a:off x="2462213" y="4147813"/>
                <a:ext cx="613722" cy="304178"/>
              </a:xfrm>
              <a:prstGeom prst="rect">
                <a:avLst/>
              </a:prstGeom>
              <a:noFill/>
              <a:ln w="12700">
                <a:noFill/>
                <a:miter lim="800000"/>
                <a:headEnd/>
                <a:tailEnd/>
              </a:ln>
              <a:effectLst/>
            </p:spPr>
            <p:txBody>
              <a:bodyPr wrap="none" lIns="0" tIns="0" rIns="0" bIns="0">
                <a:spAutoFit/>
              </a:bodyPr>
              <a:lstStyle/>
              <a:p>
                <a:r>
                  <a:rPr lang="en-US" altLang="en-US" sz="2400" i="1" dirty="0">
                    <a:solidFill>
                      <a:srgbClr val="000000"/>
                    </a:solidFill>
                    <a:latin typeface="Times New Roman" pitchFamily="18" charset="0"/>
                    <a:cs typeface="Times New Roman" pitchFamily="18" charset="0"/>
                  </a:rPr>
                  <a:t>where</a:t>
                </a:r>
              </a:p>
            </p:txBody>
          </p:sp>
          <p:sp>
            <p:nvSpPr>
              <p:cNvPr id="10" name="Rectangle 34"/>
              <p:cNvSpPr>
                <a:spLocks noChangeArrowheads="1"/>
              </p:cNvSpPr>
              <p:nvPr/>
            </p:nvSpPr>
            <p:spPr bwMode="auto">
              <a:xfrm>
                <a:off x="2462213" y="4530400"/>
                <a:ext cx="111229" cy="304178"/>
              </a:xfrm>
              <a:prstGeom prst="rect">
                <a:avLst/>
              </a:prstGeom>
              <a:noFill/>
              <a:ln w="12700">
                <a:noFill/>
                <a:miter lim="800000"/>
                <a:headEnd/>
                <a:tailEnd/>
              </a:ln>
              <a:effectLst/>
            </p:spPr>
            <p:txBody>
              <a:bodyPr wrap="none" lIns="0" tIns="0" rIns="0" bIns="0">
                <a:spAutoFit/>
              </a:bodyPr>
              <a:lstStyle/>
              <a:p>
                <a:r>
                  <a:rPr lang="en-US" altLang="en-US" sz="2400" i="1">
                    <a:solidFill>
                      <a:srgbClr val="000000"/>
                    </a:solidFill>
                    <a:latin typeface="Times New Roman" pitchFamily="18" charset="0"/>
                    <a:cs typeface="Times New Roman" pitchFamily="18" charset="0"/>
                  </a:rPr>
                  <a:t>e</a:t>
                </a:r>
              </a:p>
            </p:txBody>
          </p:sp>
          <p:sp>
            <p:nvSpPr>
              <p:cNvPr id="11" name="Rectangle 35"/>
              <p:cNvSpPr>
                <a:spLocks noChangeArrowheads="1"/>
              </p:cNvSpPr>
              <p:nvPr/>
            </p:nvSpPr>
            <p:spPr bwMode="auto">
              <a:xfrm>
                <a:off x="2916238" y="5295575"/>
                <a:ext cx="1073030" cy="304178"/>
              </a:xfrm>
              <a:prstGeom prst="rect">
                <a:avLst/>
              </a:prstGeom>
              <a:noFill/>
              <a:ln w="12700">
                <a:noFill/>
                <a:miter lim="800000"/>
                <a:headEnd/>
                <a:tailEnd/>
              </a:ln>
              <a:effectLst/>
            </p:spPr>
            <p:txBody>
              <a:bodyPr wrap="none" lIns="0" tIns="0" rIns="0" bIns="0">
                <a:spAutoFit/>
              </a:bodyPr>
              <a:lstStyle/>
              <a:p>
                <a:r>
                  <a:rPr lang="en-US" altLang="en-US" sz="2400" i="1">
                    <a:solidFill>
                      <a:srgbClr val="000000"/>
                    </a:solidFill>
                    <a:latin typeface="Times New Roman" pitchFamily="18" charset="0"/>
                    <a:cs typeface="Times New Roman" pitchFamily="18" charset="0"/>
                  </a:rPr>
                  <a:t>population</a:t>
                </a:r>
              </a:p>
            </p:txBody>
          </p:sp>
          <p:sp>
            <p:nvSpPr>
              <p:cNvPr id="12" name="Rectangle 36"/>
              <p:cNvSpPr>
                <a:spLocks noChangeArrowheads="1"/>
              </p:cNvSpPr>
              <p:nvPr/>
            </p:nvSpPr>
            <p:spPr bwMode="auto">
              <a:xfrm>
                <a:off x="4108450" y="5295575"/>
                <a:ext cx="543059" cy="304178"/>
              </a:xfrm>
              <a:prstGeom prst="rect">
                <a:avLst/>
              </a:prstGeom>
              <a:noFill/>
              <a:ln w="12700">
                <a:noFill/>
                <a:miter lim="800000"/>
                <a:headEnd/>
                <a:tailEnd/>
              </a:ln>
              <a:effectLst/>
            </p:spPr>
            <p:txBody>
              <a:bodyPr wrap="none" lIns="0" tIns="0" rIns="0" bIns="0">
                <a:spAutoFit/>
              </a:bodyPr>
              <a:lstStyle/>
              <a:p>
                <a:r>
                  <a:rPr lang="en-US" altLang="en-US" sz="2400" i="1">
                    <a:solidFill>
                      <a:srgbClr val="000000"/>
                    </a:solidFill>
                    <a:latin typeface="Times New Roman" pitchFamily="18" charset="0"/>
                    <a:cs typeface="Times New Roman" pitchFamily="18" charset="0"/>
                  </a:rPr>
                  <a:t>mean</a:t>
                </a:r>
              </a:p>
            </p:txBody>
          </p:sp>
          <p:sp>
            <p:nvSpPr>
              <p:cNvPr id="13" name="Rectangle 37"/>
              <p:cNvSpPr>
                <a:spLocks noChangeArrowheads="1"/>
              </p:cNvSpPr>
              <p:nvPr/>
            </p:nvSpPr>
            <p:spPr bwMode="auto">
              <a:xfrm>
                <a:off x="2878138" y="5679750"/>
                <a:ext cx="1073030" cy="304178"/>
              </a:xfrm>
              <a:prstGeom prst="rect">
                <a:avLst/>
              </a:prstGeom>
              <a:noFill/>
              <a:ln w="12700">
                <a:noFill/>
                <a:miter lim="800000"/>
                <a:headEnd/>
                <a:tailEnd/>
              </a:ln>
              <a:effectLst/>
            </p:spPr>
            <p:txBody>
              <a:bodyPr wrap="none" lIns="0" tIns="0" rIns="0" bIns="0">
                <a:spAutoFit/>
              </a:bodyPr>
              <a:lstStyle/>
              <a:p>
                <a:r>
                  <a:rPr lang="en-US" altLang="en-US" sz="2400" i="1">
                    <a:solidFill>
                      <a:srgbClr val="000000"/>
                    </a:solidFill>
                    <a:latin typeface="Times New Roman" pitchFamily="18" charset="0"/>
                    <a:cs typeface="Times New Roman" pitchFamily="18" charset="0"/>
                  </a:rPr>
                  <a:t>population</a:t>
                </a:r>
              </a:p>
            </p:txBody>
          </p:sp>
          <p:sp>
            <p:nvSpPr>
              <p:cNvPr id="14" name="Rectangle 38"/>
              <p:cNvSpPr>
                <a:spLocks noChangeArrowheads="1"/>
              </p:cNvSpPr>
              <p:nvPr/>
            </p:nvSpPr>
            <p:spPr bwMode="auto">
              <a:xfrm>
                <a:off x="4070350" y="5679750"/>
                <a:ext cx="850573" cy="304178"/>
              </a:xfrm>
              <a:prstGeom prst="rect">
                <a:avLst/>
              </a:prstGeom>
              <a:noFill/>
              <a:ln w="12700">
                <a:noFill/>
                <a:miter lim="800000"/>
                <a:headEnd/>
                <a:tailEnd/>
              </a:ln>
              <a:effectLst/>
            </p:spPr>
            <p:txBody>
              <a:bodyPr wrap="none" lIns="0" tIns="0" rIns="0" bIns="0">
                <a:spAutoFit/>
              </a:bodyPr>
              <a:lstStyle/>
              <a:p>
                <a:r>
                  <a:rPr lang="en-US" altLang="en-US" sz="2400" i="1">
                    <a:solidFill>
                      <a:srgbClr val="000000"/>
                    </a:solidFill>
                    <a:latin typeface="Times New Roman" pitchFamily="18" charset="0"/>
                    <a:cs typeface="Times New Roman" pitchFamily="18" charset="0"/>
                  </a:rPr>
                  <a:t>standard</a:t>
                </a:r>
              </a:p>
            </p:txBody>
          </p:sp>
          <p:sp>
            <p:nvSpPr>
              <p:cNvPr id="15" name="Rectangle 39"/>
              <p:cNvSpPr>
                <a:spLocks noChangeArrowheads="1"/>
              </p:cNvSpPr>
              <p:nvPr/>
            </p:nvSpPr>
            <p:spPr bwMode="auto">
              <a:xfrm>
                <a:off x="5059363" y="5679750"/>
                <a:ext cx="933014" cy="304178"/>
              </a:xfrm>
              <a:prstGeom prst="rect">
                <a:avLst/>
              </a:prstGeom>
              <a:noFill/>
              <a:ln w="12700">
                <a:noFill/>
                <a:miter lim="800000"/>
                <a:headEnd/>
                <a:tailEnd/>
              </a:ln>
              <a:effectLst/>
            </p:spPr>
            <p:txBody>
              <a:bodyPr wrap="none" lIns="0" tIns="0" rIns="0" bIns="0">
                <a:spAutoFit/>
              </a:bodyPr>
              <a:lstStyle/>
              <a:p>
                <a:r>
                  <a:rPr lang="en-US" altLang="en-US" sz="2400" i="1">
                    <a:solidFill>
                      <a:srgbClr val="000000"/>
                    </a:solidFill>
                    <a:latin typeface="Times New Roman" pitchFamily="18" charset="0"/>
                    <a:cs typeface="Times New Roman" pitchFamily="18" charset="0"/>
                  </a:rPr>
                  <a:t>deviation</a:t>
                </a:r>
              </a:p>
            </p:txBody>
          </p:sp>
          <p:sp>
            <p:nvSpPr>
              <p:cNvPr id="16" name="Rectangle 40"/>
              <p:cNvSpPr>
                <a:spLocks noChangeArrowheads="1"/>
              </p:cNvSpPr>
              <p:nvPr/>
            </p:nvSpPr>
            <p:spPr bwMode="auto">
              <a:xfrm>
                <a:off x="2833688" y="4530400"/>
                <a:ext cx="125623" cy="304178"/>
              </a:xfrm>
              <a:prstGeom prst="rect">
                <a:avLst/>
              </a:prstGeom>
              <a:noFill/>
              <a:ln w="12700">
                <a:noFill/>
                <a:miter lim="800000"/>
                <a:headEnd/>
                <a:tailEnd/>
              </a:ln>
              <a:effectLst/>
            </p:spPr>
            <p:txBody>
              <a:bodyPr wrap="none" lIns="0" tIns="0" rIns="0" bIns="0">
                <a:spAutoFit/>
              </a:bodyPr>
              <a:lstStyle/>
              <a:p>
                <a:r>
                  <a:rPr lang="en-US" altLang="en-US" sz="2400">
                    <a:solidFill>
                      <a:srgbClr val="000000"/>
                    </a:solidFill>
                    <a:latin typeface="Times New Roman" pitchFamily="18" charset="0"/>
                    <a:cs typeface="Times New Roman" pitchFamily="18" charset="0"/>
                  </a:rPr>
                  <a:t>2</a:t>
                </a:r>
              </a:p>
            </p:txBody>
          </p:sp>
          <p:sp>
            <p:nvSpPr>
              <p:cNvPr id="17" name="Rectangle 41"/>
              <p:cNvSpPr>
                <a:spLocks noChangeArrowheads="1"/>
              </p:cNvSpPr>
              <p:nvPr/>
            </p:nvSpPr>
            <p:spPr bwMode="auto">
              <a:xfrm>
                <a:off x="3013075" y="4530400"/>
                <a:ext cx="376869" cy="304178"/>
              </a:xfrm>
              <a:prstGeom prst="rect">
                <a:avLst/>
              </a:prstGeom>
              <a:noFill/>
              <a:ln w="12700">
                <a:noFill/>
                <a:miter lim="800000"/>
                <a:headEnd/>
                <a:tailEnd/>
              </a:ln>
              <a:effectLst/>
            </p:spPr>
            <p:txBody>
              <a:bodyPr wrap="none" lIns="0" tIns="0" rIns="0" bIns="0">
                <a:spAutoFit/>
              </a:bodyPr>
              <a:lstStyle/>
              <a:p>
                <a:r>
                  <a:rPr lang="en-US" altLang="en-US" sz="2400">
                    <a:solidFill>
                      <a:srgbClr val="000000"/>
                    </a:solidFill>
                    <a:latin typeface="Times New Roman" pitchFamily="18" charset="0"/>
                    <a:cs typeface="Times New Roman" pitchFamily="18" charset="0"/>
                  </a:rPr>
                  <a:t>718</a:t>
                </a:r>
              </a:p>
            </p:txBody>
          </p:sp>
          <p:sp>
            <p:nvSpPr>
              <p:cNvPr id="18" name="Rectangle 42"/>
              <p:cNvSpPr>
                <a:spLocks noChangeArrowheads="1"/>
              </p:cNvSpPr>
              <p:nvPr/>
            </p:nvSpPr>
            <p:spPr bwMode="auto">
              <a:xfrm>
                <a:off x="2894013" y="4912988"/>
                <a:ext cx="125623" cy="304178"/>
              </a:xfrm>
              <a:prstGeom prst="rect">
                <a:avLst/>
              </a:prstGeom>
              <a:noFill/>
              <a:ln w="12700">
                <a:noFill/>
                <a:miter lim="800000"/>
                <a:headEnd/>
                <a:tailEnd/>
              </a:ln>
              <a:effectLst/>
            </p:spPr>
            <p:txBody>
              <a:bodyPr wrap="none" lIns="0" tIns="0" rIns="0" bIns="0">
                <a:spAutoFit/>
              </a:bodyPr>
              <a:lstStyle/>
              <a:p>
                <a:r>
                  <a:rPr lang="en-US" altLang="en-US" sz="2400">
                    <a:solidFill>
                      <a:srgbClr val="000000"/>
                    </a:solidFill>
                    <a:latin typeface="Times New Roman" pitchFamily="18" charset="0"/>
                    <a:cs typeface="Times New Roman" pitchFamily="18" charset="0"/>
                  </a:rPr>
                  <a:t>3</a:t>
                </a:r>
              </a:p>
            </p:txBody>
          </p:sp>
          <p:sp>
            <p:nvSpPr>
              <p:cNvPr id="19" name="Rectangle 43"/>
              <p:cNvSpPr>
                <a:spLocks noChangeArrowheads="1"/>
              </p:cNvSpPr>
              <p:nvPr/>
            </p:nvSpPr>
            <p:spPr bwMode="auto">
              <a:xfrm>
                <a:off x="3040063" y="4912988"/>
                <a:ext cx="251247" cy="304178"/>
              </a:xfrm>
              <a:prstGeom prst="rect">
                <a:avLst/>
              </a:prstGeom>
              <a:noFill/>
              <a:ln w="12700">
                <a:noFill/>
                <a:miter lim="800000"/>
                <a:headEnd/>
                <a:tailEnd/>
              </a:ln>
              <a:effectLst/>
            </p:spPr>
            <p:txBody>
              <a:bodyPr wrap="none" lIns="0" tIns="0" rIns="0" bIns="0">
                <a:spAutoFit/>
              </a:bodyPr>
              <a:lstStyle/>
              <a:p>
                <a:r>
                  <a:rPr lang="en-US" altLang="en-US" sz="2400" dirty="0">
                    <a:solidFill>
                      <a:srgbClr val="000000"/>
                    </a:solidFill>
                    <a:latin typeface="Times New Roman" pitchFamily="18" charset="0"/>
                    <a:cs typeface="Times New Roman" pitchFamily="18" charset="0"/>
                  </a:rPr>
                  <a:t>14</a:t>
                </a:r>
              </a:p>
            </p:txBody>
          </p:sp>
          <p:sp>
            <p:nvSpPr>
              <p:cNvPr id="20" name="Rectangle 44"/>
              <p:cNvSpPr>
                <a:spLocks noChangeArrowheads="1"/>
              </p:cNvSpPr>
              <p:nvPr/>
            </p:nvSpPr>
            <p:spPr bwMode="auto">
              <a:xfrm>
                <a:off x="2633663" y="4500238"/>
                <a:ext cx="125623" cy="304178"/>
              </a:xfrm>
              <a:prstGeom prst="rect">
                <a:avLst/>
              </a:prstGeom>
              <a:noFill/>
              <a:ln w="12700">
                <a:noFill/>
                <a:miter lim="800000"/>
                <a:headEnd/>
                <a:tailEnd/>
              </a:ln>
              <a:effectLst/>
            </p:spPr>
            <p:txBody>
              <a:bodyPr wrap="none" lIns="0" tIns="0" rIns="0" bIns="0">
                <a:spAutoFit/>
              </a:bodyPr>
              <a:lstStyle/>
              <a:p>
                <a:r>
                  <a:rPr lang="en-US" altLang="en-US" sz="2400" dirty="0" smtClean="0">
                    <a:solidFill>
                      <a:srgbClr val="000000"/>
                    </a:solidFill>
                    <a:latin typeface="Vladimir Script"/>
                    <a:cs typeface="Times New Roman" pitchFamily="18" charset="0"/>
                  </a:rPr>
                  <a:t>≈</a:t>
                </a:r>
                <a:endParaRPr lang="en-US" altLang="en-US" sz="2400" dirty="0">
                  <a:solidFill>
                    <a:srgbClr val="000000"/>
                  </a:solidFill>
                  <a:latin typeface="Times New Roman" pitchFamily="18" charset="0"/>
                  <a:cs typeface="Times New Roman" pitchFamily="18" charset="0"/>
                </a:endParaRPr>
              </a:p>
            </p:txBody>
          </p:sp>
          <p:sp>
            <p:nvSpPr>
              <p:cNvPr id="21" name="Rectangle 45"/>
              <p:cNvSpPr>
                <a:spLocks noChangeArrowheads="1"/>
              </p:cNvSpPr>
              <p:nvPr/>
            </p:nvSpPr>
            <p:spPr bwMode="auto">
              <a:xfrm>
                <a:off x="2692400" y="4882825"/>
                <a:ext cx="125623" cy="304178"/>
              </a:xfrm>
              <a:prstGeom prst="rect">
                <a:avLst/>
              </a:prstGeom>
              <a:noFill/>
              <a:ln w="12700">
                <a:noFill/>
                <a:miter lim="800000"/>
                <a:headEnd/>
                <a:tailEnd/>
              </a:ln>
              <a:effectLst/>
            </p:spPr>
            <p:txBody>
              <a:bodyPr wrap="none" lIns="0" tIns="0" rIns="0" bIns="0">
                <a:spAutoFit/>
              </a:bodyPr>
              <a:lstStyle/>
              <a:p>
                <a:r>
                  <a:rPr lang="en-US" altLang="en-US" sz="2400" dirty="0" smtClean="0">
                    <a:solidFill>
                      <a:srgbClr val="000000"/>
                    </a:solidFill>
                    <a:latin typeface="Vladimir Script"/>
                    <a:cs typeface="Times New Roman" pitchFamily="18" charset="0"/>
                  </a:rPr>
                  <a:t>≈</a:t>
                </a:r>
                <a:endParaRPr lang="en-US" altLang="en-US" sz="2400" dirty="0">
                  <a:solidFill>
                    <a:srgbClr val="000000"/>
                  </a:solidFill>
                  <a:latin typeface="Times New Roman" pitchFamily="18" charset="0"/>
                  <a:cs typeface="Times New Roman" pitchFamily="18" charset="0"/>
                </a:endParaRPr>
              </a:p>
            </p:txBody>
          </p:sp>
          <p:sp>
            <p:nvSpPr>
              <p:cNvPr id="22" name="Rectangle 46"/>
              <p:cNvSpPr>
                <a:spLocks noChangeArrowheads="1"/>
              </p:cNvSpPr>
              <p:nvPr/>
            </p:nvSpPr>
            <p:spPr bwMode="auto">
              <a:xfrm>
                <a:off x="2682875" y="5265413"/>
                <a:ext cx="125623" cy="304178"/>
              </a:xfrm>
              <a:prstGeom prst="rect">
                <a:avLst/>
              </a:prstGeom>
              <a:noFill/>
              <a:ln w="12700">
                <a:noFill/>
                <a:miter lim="800000"/>
                <a:headEnd/>
                <a:tailEnd/>
              </a:ln>
              <a:effectLst/>
            </p:spPr>
            <p:txBody>
              <a:bodyPr wrap="none" lIns="0" tIns="0" rIns="0" bIns="0">
                <a:spAutoFit/>
              </a:bodyPr>
              <a:lstStyle/>
              <a:p>
                <a:r>
                  <a:rPr lang="en-US" altLang="en-US" sz="2400" dirty="0" smtClean="0">
                    <a:solidFill>
                      <a:srgbClr val="000000"/>
                    </a:solidFill>
                    <a:latin typeface="Vladimir Script"/>
                    <a:cs typeface="Times New Roman" pitchFamily="18" charset="0"/>
                  </a:rPr>
                  <a:t>≈</a:t>
                </a:r>
                <a:endParaRPr lang="en-US" altLang="en-US" sz="2400" dirty="0">
                  <a:solidFill>
                    <a:srgbClr val="000000"/>
                  </a:solidFill>
                  <a:latin typeface="Times New Roman" pitchFamily="18" charset="0"/>
                  <a:cs typeface="Times New Roman" pitchFamily="18" charset="0"/>
                </a:endParaRPr>
              </a:p>
            </p:txBody>
          </p:sp>
          <p:sp>
            <p:nvSpPr>
              <p:cNvPr id="23" name="Rectangle 47"/>
              <p:cNvSpPr>
                <a:spLocks noChangeArrowheads="1"/>
              </p:cNvSpPr>
              <p:nvPr/>
            </p:nvSpPr>
            <p:spPr bwMode="auto">
              <a:xfrm>
                <a:off x="2644775" y="5649588"/>
                <a:ext cx="125623" cy="304178"/>
              </a:xfrm>
              <a:prstGeom prst="rect">
                <a:avLst/>
              </a:prstGeom>
              <a:noFill/>
              <a:ln w="12700">
                <a:noFill/>
                <a:miter lim="800000"/>
                <a:headEnd/>
                <a:tailEnd/>
              </a:ln>
              <a:effectLst/>
            </p:spPr>
            <p:txBody>
              <a:bodyPr wrap="none" lIns="0" tIns="0" rIns="0" bIns="0">
                <a:spAutoFit/>
              </a:bodyPr>
              <a:lstStyle/>
              <a:p>
                <a:r>
                  <a:rPr lang="en-US" altLang="en-US" sz="2400" dirty="0" smtClean="0">
                    <a:solidFill>
                      <a:srgbClr val="000000"/>
                    </a:solidFill>
                    <a:latin typeface="Vladimir Script"/>
                    <a:cs typeface="Times New Roman" pitchFamily="18" charset="0"/>
                  </a:rPr>
                  <a:t>≈</a:t>
                </a:r>
                <a:endParaRPr lang="en-US" altLang="en-US" sz="2400" dirty="0">
                  <a:solidFill>
                    <a:srgbClr val="000000"/>
                  </a:solidFill>
                  <a:latin typeface="Times New Roman" pitchFamily="18" charset="0"/>
                  <a:cs typeface="Times New Roman" pitchFamily="18" charset="0"/>
                </a:endParaRPr>
              </a:p>
            </p:txBody>
          </p:sp>
          <p:sp>
            <p:nvSpPr>
              <p:cNvPr id="24" name="Rectangle 48"/>
              <p:cNvSpPr>
                <a:spLocks noChangeArrowheads="1"/>
              </p:cNvSpPr>
              <p:nvPr/>
            </p:nvSpPr>
            <p:spPr bwMode="auto">
              <a:xfrm>
                <a:off x="2462213" y="4882825"/>
                <a:ext cx="125623" cy="304178"/>
              </a:xfrm>
              <a:prstGeom prst="rect">
                <a:avLst/>
              </a:prstGeom>
              <a:noFill/>
              <a:ln w="12700">
                <a:noFill/>
                <a:miter lim="800000"/>
                <a:headEnd/>
                <a:tailEnd/>
              </a:ln>
              <a:effectLst/>
            </p:spPr>
            <p:txBody>
              <a:bodyPr wrap="none" lIns="0" tIns="0" rIns="0" bIns="0">
                <a:spAutoFit/>
              </a:bodyPr>
              <a:lstStyle/>
              <a:p>
                <a:r>
                  <a:rPr lang="el-GR" altLang="en-US" sz="2400" i="1" dirty="0" smtClean="0">
                    <a:solidFill>
                      <a:srgbClr val="000000"/>
                    </a:solidFill>
                    <a:latin typeface="Times New Roman" pitchFamily="18" charset="0"/>
                    <a:cs typeface="Times New Roman" pitchFamily="18" charset="0"/>
                  </a:rPr>
                  <a:t>π</a:t>
                </a:r>
                <a:endParaRPr lang="en-US" altLang="en-US" sz="2400" i="1" dirty="0">
                  <a:solidFill>
                    <a:srgbClr val="000000"/>
                  </a:solidFill>
                  <a:latin typeface="Times New Roman" pitchFamily="18" charset="0"/>
                  <a:cs typeface="Times New Roman" pitchFamily="18" charset="0"/>
                </a:endParaRPr>
              </a:p>
            </p:txBody>
          </p:sp>
          <p:sp>
            <p:nvSpPr>
              <p:cNvPr id="25" name="Rectangle 49"/>
              <p:cNvSpPr>
                <a:spLocks noChangeArrowheads="1"/>
              </p:cNvSpPr>
              <p:nvPr/>
            </p:nvSpPr>
            <p:spPr bwMode="auto">
              <a:xfrm>
                <a:off x="2462213" y="5265413"/>
                <a:ext cx="145252" cy="304178"/>
              </a:xfrm>
              <a:prstGeom prst="rect">
                <a:avLst/>
              </a:prstGeom>
              <a:noFill/>
              <a:ln w="12700">
                <a:noFill/>
                <a:miter lim="800000"/>
                <a:headEnd/>
                <a:tailEnd/>
              </a:ln>
              <a:effectLst/>
            </p:spPr>
            <p:txBody>
              <a:bodyPr wrap="none" lIns="0" tIns="0" rIns="0" bIns="0">
                <a:spAutoFit/>
              </a:bodyPr>
              <a:lstStyle/>
              <a:p>
                <a:r>
                  <a:rPr lang="en-US" altLang="en-US" sz="2400" i="1" dirty="0" smtClean="0">
                    <a:solidFill>
                      <a:srgbClr val="000000"/>
                    </a:solidFill>
                    <a:latin typeface="Times New Roman" pitchFamily="18" charset="0"/>
                    <a:cs typeface="Times New Roman" pitchFamily="18" charset="0"/>
                  </a:rPr>
                  <a:t>µ</a:t>
                </a:r>
                <a:endParaRPr lang="en-US" altLang="en-US" sz="2400" i="1" dirty="0">
                  <a:solidFill>
                    <a:srgbClr val="000000"/>
                  </a:solidFill>
                  <a:latin typeface="Times New Roman" pitchFamily="18" charset="0"/>
                  <a:cs typeface="Times New Roman" pitchFamily="18" charset="0"/>
                </a:endParaRPr>
              </a:p>
            </p:txBody>
          </p:sp>
          <p:sp>
            <p:nvSpPr>
              <p:cNvPr id="26" name="Rectangle 50"/>
              <p:cNvSpPr>
                <a:spLocks noChangeArrowheads="1"/>
              </p:cNvSpPr>
              <p:nvPr/>
            </p:nvSpPr>
            <p:spPr bwMode="auto">
              <a:xfrm>
                <a:off x="2397125" y="5649588"/>
                <a:ext cx="124315" cy="304178"/>
              </a:xfrm>
              <a:prstGeom prst="rect">
                <a:avLst/>
              </a:prstGeom>
              <a:noFill/>
              <a:ln w="12700">
                <a:noFill/>
                <a:miter lim="800000"/>
                <a:headEnd/>
                <a:tailEnd/>
              </a:ln>
              <a:effectLst/>
            </p:spPr>
            <p:txBody>
              <a:bodyPr wrap="none" lIns="0" tIns="0" rIns="0" bIns="0">
                <a:spAutoFit/>
              </a:bodyPr>
              <a:lstStyle/>
              <a:p>
                <a:r>
                  <a:rPr lang="el-GR" altLang="en-US" sz="2400" i="1" dirty="0" smtClean="0">
                    <a:solidFill>
                      <a:srgbClr val="000000"/>
                    </a:solidFill>
                    <a:latin typeface="Times New Roman" pitchFamily="18" charset="0"/>
                    <a:cs typeface="Times New Roman" pitchFamily="18" charset="0"/>
                  </a:rPr>
                  <a:t>σ</a:t>
                </a:r>
                <a:endParaRPr lang="en-US" altLang="en-US" sz="2400" i="1" dirty="0">
                  <a:solidFill>
                    <a:srgbClr val="000000"/>
                  </a:solidFill>
                  <a:latin typeface="Times New Roman" pitchFamily="18" charset="0"/>
                  <a:cs typeface="Times New Roman" pitchFamily="18" charset="0"/>
                </a:endParaRPr>
              </a:p>
            </p:txBody>
          </p:sp>
          <p:graphicFrame>
            <p:nvGraphicFramePr>
              <p:cNvPr id="27" name="Object 0"/>
              <p:cNvGraphicFramePr>
                <a:graphicFrameLocks noChangeAspect="1"/>
              </p:cNvGraphicFramePr>
              <p:nvPr/>
            </p:nvGraphicFramePr>
            <p:xfrm>
              <a:off x="3922713" y="2947988"/>
              <a:ext cx="2044700" cy="1041400"/>
            </p:xfrm>
            <a:graphic>
              <a:graphicData uri="http://schemas.openxmlformats.org/presentationml/2006/ole">
                <mc:AlternateContent xmlns:mc="http://schemas.openxmlformats.org/markup-compatibility/2006">
                  <mc:Choice xmlns:v="urn:schemas-microsoft-com:vml" Requires="v">
                    <p:oleObj spid="_x0000_s1028" name="Equation" r:id="rId3" imgW="2044700" imgH="1041400" progId="Equation.3">
                      <p:embed/>
                    </p:oleObj>
                  </mc:Choice>
                  <mc:Fallback>
                    <p:oleObj name="Equation" r:id="rId3" imgW="2044700" imgH="1041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2713" y="2947988"/>
                            <a:ext cx="2044700" cy="104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37" name="Rectangle 5"/>
          <p:cNvSpPr/>
          <p:nvPr/>
        </p:nvSpPr>
        <p:spPr>
          <a:xfrm>
            <a:off x="0" y="4214818"/>
            <a:ext cx="8763000" cy="523220"/>
          </a:xfrm>
          <a:prstGeom prst="rect">
            <a:avLst/>
          </a:prstGeom>
        </p:spPr>
        <p:txBody>
          <a:bodyPr wrap="square">
            <a:spAutoFit/>
          </a:bodyPr>
          <a:lstStyle/>
          <a:p>
            <a:pPr algn="l" rtl="0">
              <a:buClr>
                <a:schemeClr val="accent1"/>
              </a:buClr>
              <a:buSzPct val="100000"/>
              <a:buFont typeface="Wingdings" pitchFamily="2" charset="2"/>
              <a:buChar char="q"/>
            </a:pPr>
            <a:r>
              <a:rPr lang="en-US" altLang="en-US" sz="2800" dirty="0" smtClean="0">
                <a:solidFill>
                  <a:srgbClr val="FF0000"/>
                </a:solidFill>
                <a:latin typeface="Times New Roman" pitchFamily="18" charset="0"/>
                <a:cs typeface="Times New Roman" pitchFamily="18" charset="0"/>
              </a:rPr>
              <a:t> A normal  distribution curve depend on two parameters .</a:t>
            </a:r>
            <a:endParaRPr lang="en-US" sz="2800" dirty="0">
              <a:solidFill>
                <a:srgbClr val="FF0000"/>
              </a:solidFill>
              <a:latin typeface="Times New Roman" pitchFamily="18" charset="0"/>
              <a:cs typeface="Times New Roman" pitchFamily="18" charset="0"/>
            </a:endParaRPr>
          </a:p>
        </p:txBody>
      </p:sp>
      <p:grpSp>
        <p:nvGrpSpPr>
          <p:cNvPr id="38" name="Group 14"/>
          <p:cNvGrpSpPr/>
          <p:nvPr/>
        </p:nvGrpSpPr>
        <p:grpSpPr>
          <a:xfrm>
            <a:off x="1428728" y="4857760"/>
            <a:ext cx="4724400" cy="1534554"/>
            <a:chOff x="1143000" y="4267200"/>
            <a:chExt cx="4419600" cy="1387470"/>
          </a:xfrm>
        </p:grpSpPr>
        <p:sp>
          <p:nvSpPr>
            <p:cNvPr id="39" name="Rectangle 49"/>
            <p:cNvSpPr>
              <a:spLocks noChangeArrowheads="1"/>
            </p:cNvSpPr>
            <p:nvPr/>
          </p:nvSpPr>
          <p:spPr bwMode="auto">
            <a:xfrm>
              <a:off x="1143000" y="4267200"/>
              <a:ext cx="376594" cy="445243"/>
            </a:xfrm>
            <a:prstGeom prst="rect">
              <a:avLst/>
            </a:prstGeom>
            <a:noFill/>
            <a:ln w="12700">
              <a:noFill/>
              <a:miter lim="800000"/>
              <a:headEnd/>
              <a:tailEnd/>
            </a:ln>
            <a:effectLst/>
          </p:spPr>
          <p:txBody>
            <a:bodyPr wrap="square" lIns="0" tIns="0" rIns="0" bIns="0">
              <a:spAutoFit/>
            </a:bodyPr>
            <a:lstStyle/>
            <a:p>
              <a:pPr algn="l" rtl="0"/>
              <a:r>
                <a:rPr lang="en-US" altLang="en-US" sz="3200" b="1" i="1" dirty="0" smtClean="0">
                  <a:solidFill>
                    <a:srgbClr val="FF0000"/>
                  </a:solidFill>
                  <a:latin typeface="Times New Roman" pitchFamily="18" charset="0"/>
                  <a:cs typeface="Times New Roman" pitchFamily="18" charset="0"/>
                </a:rPr>
                <a:t>µ</a:t>
              </a:r>
              <a:endParaRPr lang="en-US" altLang="en-US" sz="3200" b="1" i="1" dirty="0">
                <a:solidFill>
                  <a:srgbClr val="FF0000"/>
                </a:solidFill>
                <a:latin typeface="Times New Roman" pitchFamily="18" charset="0"/>
                <a:cs typeface="Times New Roman" pitchFamily="18" charset="0"/>
              </a:endParaRPr>
            </a:p>
          </p:txBody>
        </p:sp>
        <p:sp>
          <p:nvSpPr>
            <p:cNvPr id="40" name="Rectangle 50"/>
            <p:cNvSpPr>
              <a:spLocks noChangeArrowheads="1"/>
            </p:cNvSpPr>
            <p:nvPr/>
          </p:nvSpPr>
          <p:spPr bwMode="auto">
            <a:xfrm>
              <a:off x="1143872" y="5207913"/>
              <a:ext cx="532528" cy="389587"/>
            </a:xfrm>
            <a:prstGeom prst="rect">
              <a:avLst/>
            </a:prstGeom>
            <a:noFill/>
            <a:ln w="12700">
              <a:noFill/>
              <a:miter lim="800000"/>
              <a:headEnd/>
              <a:tailEnd/>
            </a:ln>
            <a:effectLst/>
          </p:spPr>
          <p:txBody>
            <a:bodyPr wrap="square" lIns="0" tIns="0" rIns="0" bIns="0">
              <a:spAutoFit/>
            </a:bodyPr>
            <a:lstStyle/>
            <a:p>
              <a:pPr algn="l" rtl="0"/>
              <a:r>
                <a:rPr lang="el-GR" altLang="en-US" sz="2800" b="1" i="1" dirty="0" smtClean="0">
                  <a:solidFill>
                    <a:srgbClr val="FF0000"/>
                  </a:solidFill>
                  <a:latin typeface="Times New Roman" pitchFamily="18" charset="0"/>
                  <a:cs typeface="Times New Roman" pitchFamily="18" charset="0"/>
                </a:rPr>
                <a:t>σ</a:t>
              </a:r>
              <a:endParaRPr lang="en-US" altLang="en-US" sz="2800" b="1" i="1" dirty="0">
                <a:solidFill>
                  <a:srgbClr val="FF0000"/>
                </a:solidFill>
                <a:latin typeface="Times New Roman" pitchFamily="18" charset="0"/>
                <a:cs typeface="Times New Roman" pitchFamily="18" charset="0"/>
              </a:endParaRPr>
            </a:p>
          </p:txBody>
        </p:sp>
        <p:cxnSp>
          <p:nvCxnSpPr>
            <p:cNvPr id="41" name="Straight Arrow Connector 10"/>
            <p:cNvCxnSpPr/>
            <p:nvPr/>
          </p:nvCxnSpPr>
          <p:spPr>
            <a:xfrm>
              <a:off x="1524000" y="4648200"/>
              <a:ext cx="914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11"/>
            <p:cNvCxnSpPr/>
            <p:nvPr/>
          </p:nvCxnSpPr>
          <p:spPr>
            <a:xfrm>
              <a:off x="1524000" y="5486400"/>
              <a:ext cx="914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12"/>
            <p:cNvSpPr/>
            <p:nvPr/>
          </p:nvSpPr>
          <p:spPr>
            <a:xfrm>
              <a:off x="2438400" y="4353580"/>
              <a:ext cx="3124200" cy="473070"/>
            </a:xfrm>
            <a:prstGeom prst="rect">
              <a:avLst/>
            </a:prstGeom>
          </p:spPr>
          <p:txBody>
            <a:bodyPr wrap="square">
              <a:spAutoFit/>
            </a:bodyPr>
            <a:lstStyle/>
            <a:p>
              <a:pPr algn="l" rtl="0">
                <a:buClr>
                  <a:schemeClr val="accent1"/>
                </a:buClr>
                <a:buSzPct val="100000"/>
              </a:pPr>
              <a:r>
                <a:rPr lang="en-US" sz="2800" dirty="0" smtClean="0">
                  <a:latin typeface="Times New Roman" pitchFamily="18" charset="0"/>
                  <a:cs typeface="Times New Roman" pitchFamily="18" charset="0"/>
                </a:rPr>
                <a:t>Position parameter</a:t>
              </a:r>
              <a:endParaRPr lang="en-US" sz="2800" dirty="0">
                <a:latin typeface="Times New Roman" pitchFamily="18" charset="0"/>
                <a:cs typeface="Times New Roman" pitchFamily="18" charset="0"/>
              </a:endParaRPr>
            </a:p>
          </p:txBody>
        </p:sp>
        <p:sp>
          <p:nvSpPr>
            <p:cNvPr id="44" name="Rectangle 13"/>
            <p:cNvSpPr/>
            <p:nvPr/>
          </p:nvSpPr>
          <p:spPr>
            <a:xfrm>
              <a:off x="2438400" y="5181600"/>
              <a:ext cx="3124200" cy="473070"/>
            </a:xfrm>
            <a:prstGeom prst="rect">
              <a:avLst/>
            </a:prstGeom>
          </p:spPr>
          <p:txBody>
            <a:bodyPr wrap="square">
              <a:spAutoFit/>
            </a:bodyPr>
            <a:lstStyle/>
            <a:p>
              <a:pPr algn="l" rtl="0">
                <a:buClr>
                  <a:schemeClr val="accent1"/>
                </a:buClr>
                <a:buSzPct val="100000"/>
              </a:pPr>
              <a:r>
                <a:rPr lang="en-US" sz="2800" dirty="0" smtClean="0">
                  <a:latin typeface="Times New Roman" pitchFamily="18" charset="0"/>
                  <a:cs typeface="Times New Roman" pitchFamily="18" charset="0"/>
                </a:rPr>
                <a:t>shape parameter</a:t>
              </a:r>
              <a:endParaRPr lang="en-US" sz="28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598367" y="1928802"/>
            <a:ext cx="8545633" cy="2971800"/>
          </a:xfrm>
          <a:prstGeom prst="rect">
            <a:avLst/>
          </a:prstGeom>
          <a:noFill/>
          <a:ln w="12700">
            <a:noFill/>
            <a:miter lim="800000"/>
            <a:headEnd/>
            <a:tailEnd/>
          </a:ln>
        </p:spPr>
      </p:pic>
      <p:sp>
        <p:nvSpPr>
          <p:cNvPr id="9" name="Rectangle 8"/>
          <p:cNvSpPr/>
          <p:nvPr/>
        </p:nvSpPr>
        <p:spPr>
          <a:xfrm>
            <a:off x="76200" y="3148002"/>
            <a:ext cx="533400" cy="6096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1</a:t>
            </a:r>
            <a:endParaRPr lang="en-US" sz="2400" b="1" dirty="0">
              <a:solidFill>
                <a:schemeClr val="tx1"/>
              </a:solidFill>
              <a:latin typeface="Times New Roman" pitchFamily="18" charset="0"/>
              <a:cs typeface="Times New Roman" pitchFamily="18" charset="0"/>
            </a:endParaRPr>
          </a:p>
        </p:txBody>
      </p:sp>
      <p:sp>
        <p:nvSpPr>
          <p:cNvPr id="12" name="Rectangle 11"/>
          <p:cNvSpPr/>
          <p:nvPr/>
        </p:nvSpPr>
        <p:spPr>
          <a:xfrm>
            <a:off x="6629400" y="3224202"/>
            <a:ext cx="2209800" cy="1569660"/>
          </a:xfrm>
          <a:prstGeom prst="rect">
            <a:avLst/>
          </a:prstGeom>
        </p:spPr>
        <p:txBody>
          <a:bodyPr wrap="square">
            <a:spAutoFit/>
          </a:bodyPr>
          <a:lstStyle/>
          <a:p>
            <a:r>
              <a:rPr lang="en-US" sz="2400" b="1" dirty="0" smtClean="0">
                <a:solidFill>
                  <a:srgbClr val="FF0000"/>
                </a:solidFill>
                <a:latin typeface="Times New Roman" pitchFamily="18" charset="0"/>
                <a:ea typeface="Times New Roman"/>
                <a:cs typeface="Times New Roman" pitchFamily="18" charset="0"/>
              </a:rPr>
              <a:t>(1) </a:t>
            </a:r>
            <a:r>
              <a:rPr lang="en-US" sz="2400" dirty="0" smtClean="0">
                <a:solidFill>
                  <a:srgbClr val="FF0000"/>
                </a:solidFill>
                <a:latin typeface="Times New Roman" pitchFamily="18" charset="0"/>
                <a:ea typeface="Times New Roman"/>
                <a:cs typeface="Times New Roman" pitchFamily="18" charset="0"/>
              </a:rPr>
              <a:t>Different means but same standard deviations.</a:t>
            </a: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381000" y="1428736"/>
            <a:ext cx="8686800" cy="3200400"/>
          </a:xfrm>
          <a:prstGeom prst="rect">
            <a:avLst/>
          </a:prstGeom>
          <a:noFill/>
          <a:ln w="9525">
            <a:noFill/>
            <a:miter lim="800000"/>
            <a:headEnd/>
            <a:tailEnd/>
          </a:ln>
          <a:effectLst/>
        </p:spPr>
      </p:pic>
      <p:sp>
        <p:nvSpPr>
          <p:cNvPr id="5" name="Rectangle 7"/>
          <p:cNvSpPr/>
          <p:nvPr/>
        </p:nvSpPr>
        <p:spPr>
          <a:xfrm>
            <a:off x="6629400" y="1733536"/>
            <a:ext cx="20574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Times New Roman" pitchFamily="18" charset="0"/>
                <a:cs typeface="Times New Roman" pitchFamily="18" charset="0"/>
              </a:rPr>
              <a:t>Normal curves</a:t>
            </a:r>
          </a:p>
          <a:p>
            <a:r>
              <a:rPr lang="en-US" sz="2000" b="1" dirty="0" smtClean="0">
                <a:solidFill>
                  <a:schemeClr val="tx1"/>
                </a:solidFill>
                <a:latin typeface="Times New Roman" pitchFamily="18" charset="0"/>
                <a:cs typeface="Times New Roman" pitchFamily="18" charset="0"/>
              </a:rPr>
              <a:t>with </a:t>
            </a:r>
            <a:r>
              <a:rPr lang="el-GR" sz="2000" b="1" dirty="0" smtClean="0">
                <a:solidFill>
                  <a:schemeClr val="tx1"/>
                </a:solidFill>
                <a:latin typeface="Times New Roman" pitchFamily="18" charset="0"/>
                <a:cs typeface="Times New Roman" pitchFamily="18" charset="0"/>
              </a:rPr>
              <a:t>μ1 = μ2 </a:t>
            </a:r>
            <a:r>
              <a:rPr lang="en-US" sz="2000" b="1" dirty="0" smtClean="0">
                <a:solidFill>
                  <a:schemeClr val="tx1"/>
                </a:solidFill>
                <a:latin typeface="Times New Roman" pitchFamily="18" charset="0"/>
                <a:cs typeface="Times New Roman" pitchFamily="18" charset="0"/>
              </a:rPr>
              <a:t>and</a:t>
            </a:r>
          </a:p>
          <a:p>
            <a:r>
              <a:rPr lang="el-GR" sz="2000" b="1" dirty="0" smtClean="0">
                <a:solidFill>
                  <a:schemeClr val="tx1"/>
                </a:solidFill>
                <a:latin typeface="Times New Roman" pitchFamily="18" charset="0"/>
                <a:cs typeface="Times New Roman" pitchFamily="18" charset="0"/>
              </a:rPr>
              <a:t>σ</a:t>
            </a:r>
            <a:r>
              <a:rPr lang="en-US" sz="2000" b="1" baseline="-25000" dirty="0" smtClean="0">
                <a:solidFill>
                  <a:schemeClr val="tx1"/>
                </a:solidFill>
                <a:latin typeface="Times New Roman" pitchFamily="18" charset="0"/>
                <a:cs typeface="Times New Roman" pitchFamily="18" charset="0"/>
              </a:rPr>
              <a:t>1</a:t>
            </a:r>
            <a:r>
              <a:rPr lang="en-US" sz="2000" b="1" dirty="0" smtClean="0">
                <a:solidFill>
                  <a:schemeClr val="tx1"/>
                </a:solidFill>
                <a:latin typeface="Times New Roman" pitchFamily="18" charset="0"/>
                <a:cs typeface="Times New Roman" pitchFamily="18" charset="0"/>
              </a:rPr>
              <a:t>&lt;</a:t>
            </a:r>
            <a:r>
              <a:rPr lang="el-GR" sz="2000" b="1" dirty="0" smtClean="0">
                <a:solidFill>
                  <a:schemeClr val="tx1"/>
                </a:solidFill>
                <a:latin typeface="Times New Roman" pitchFamily="18" charset="0"/>
                <a:cs typeface="Times New Roman" pitchFamily="18" charset="0"/>
              </a:rPr>
              <a:t>σ</a:t>
            </a:r>
            <a:r>
              <a:rPr lang="en-US" sz="2000" b="1" baseline="-25000" dirty="0" smtClean="0">
                <a:solidFill>
                  <a:schemeClr val="tx1"/>
                </a:solidFill>
                <a:latin typeface="Times New Roman" pitchFamily="18" charset="0"/>
                <a:cs typeface="Times New Roman" pitchFamily="18" charset="0"/>
              </a:rPr>
              <a:t>2</a:t>
            </a:r>
            <a:endParaRPr lang="en-US" sz="2000" b="1" baseline="-25000" dirty="0">
              <a:solidFill>
                <a:schemeClr val="tx1"/>
              </a:solidFill>
              <a:latin typeface="Times New Roman" pitchFamily="18" charset="0"/>
              <a:cs typeface="Times New Roman" pitchFamily="18" charset="0"/>
            </a:endParaRPr>
          </a:p>
        </p:txBody>
      </p:sp>
      <p:sp>
        <p:nvSpPr>
          <p:cNvPr id="8" name="Rectangle 9"/>
          <p:cNvSpPr/>
          <p:nvPr/>
        </p:nvSpPr>
        <p:spPr>
          <a:xfrm>
            <a:off x="0" y="2266936"/>
            <a:ext cx="533400" cy="6096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2</a:t>
            </a:r>
            <a:endParaRPr lang="en-US" sz="2400" b="1" dirty="0">
              <a:solidFill>
                <a:schemeClr val="tx1"/>
              </a:solidFill>
              <a:latin typeface="Times New Roman" pitchFamily="18" charset="0"/>
              <a:cs typeface="Times New Roman" pitchFamily="18" charset="0"/>
            </a:endParaRPr>
          </a:p>
        </p:txBody>
      </p:sp>
      <p:sp>
        <p:nvSpPr>
          <p:cNvPr id="9" name="Rectangle 5"/>
          <p:cNvSpPr>
            <a:spLocks noChangeArrowheads="1"/>
          </p:cNvSpPr>
          <p:nvPr/>
        </p:nvSpPr>
        <p:spPr bwMode="auto">
          <a:xfrm>
            <a:off x="6553200" y="2952736"/>
            <a:ext cx="2286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(2)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Same means but different standard deviations .</a:t>
            </a:r>
            <a:endParaRPr kumimoji="0" lang="en-US" sz="2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381000" y="1447800"/>
            <a:ext cx="8915400" cy="3276600"/>
          </a:xfrm>
          <a:prstGeom prst="rect">
            <a:avLst/>
          </a:prstGeom>
          <a:noFill/>
          <a:ln w="9525">
            <a:noFill/>
            <a:miter lim="800000"/>
            <a:headEnd/>
            <a:tailEnd/>
          </a:ln>
          <a:effectLst/>
        </p:spPr>
      </p:pic>
      <p:sp>
        <p:nvSpPr>
          <p:cNvPr id="6" name="Rectangle 5"/>
          <p:cNvSpPr/>
          <p:nvPr/>
        </p:nvSpPr>
        <p:spPr>
          <a:xfrm>
            <a:off x="76200" y="2819400"/>
            <a:ext cx="533400" cy="60960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3</a:t>
            </a:r>
            <a:endParaRPr lang="en-US" sz="2400" b="1" dirty="0">
              <a:solidFill>
                <a:schemeClr val="tx1"/>
              </a:solidFill>
              <a:latin typeface="Times New Roman" pitchFamily="18" charset="0"/>
              <a:cs typeface="Times New Roman" pitchFamily="18" charset="0"/>
            </a:endParaRPr>
          </a:p>
        </p:txBody>
      </p:sp>
      <p:sp>
        <p:nvSpPr>
          <p:cNvPr id="5" name="Rectangle 4"/>
          <p:cNvSpPr/>
          <p:nvPr/>
        </p:nvSpPr>
        <p:spPr>
          <a:xfrm>
            <a:off x="6629400" y="2590800"/>
            <a:ext cx="2438400" cy="1569660"/>
          </a:xfrm>
          <a:prstGeom prst="rect">
            <a:avLst/>
          </a:prstGeom>
        </p:spPr>
        <p:txBody>
          <a:bodyPr wrap="square">
            <a:spAutoFit/>
          </a:bodyPr>
          <a:lstStyle/>
          <a:p>
            <a:r>
              <a:rPr lang="en-US" sz="2400" b="1" dirty="0" smtClean="0">
                <a:solidFill>
                  <a:srgbClr val="FF0000"/>
                </a:solidFill>
                <a:latin typeface="Times New Roman" pitchFamily="18" charset="0"/>
                <a:ea typeface="Times New Roman" pitchFamily="18" charset="0"/>
                <a:cs typeface="Times New Roman" pitchFamily="18" charset="0"/>
              </a:rPr>
              <a:t>(3) </a:t>
            </a:r>
            <a:r>
              <a:rPr lang="en-US" sz="2400" dirty="0" smtClean="0">
                <a:solidFill>
                  <a:srgbClr val="FF0000"/>
                </a:solidFill>
                <a:latin typeface="Times New Roman" pitchFamily="18" charset="0"/>
                <a:ea typeface="Times New Roman" pitchFamily="18" charset="0"/>
                <a:cs typeface="Times New Roman" pitchFamily="18" charset="0"/>
              </a:rPr>
              <a:t>Different means and different standard deviations .</a:t>
            </a: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110</TotalTime>
  <Words>2111</Words>
  <Application>Microsoft Office PowerPoint</Application>
  <PresentationFormat>On-screen Show (4:3)</PresentationFormat>
  <Paragraphs>275</Paragraphs>
  <Slides>56</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59" baseType="lpstr">
      <vt:lpstr>Origin</vt:lpstr>
      <vt:lpstr>Equation</vt:lpstr>
      <vt:lpstr>معادلة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(Areas Under the Normal Curve)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END  مع تمنياتي لكن بالتوفيق أ.هديل الرويثي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ROoOSe</dc:creator>
  <cp:lastModifiedBy>AHMED</cp:lastModifiedBy>
  <cp:revision>31</cp:revision>
  <dcterms:created xsi:type="dcterms:W3CDTF">2012-04-28T05:24:28Z</dcterms:created>
  <dcterms:modified xsi:type="dcterms:W3CDTF">2015-11-09T04:44:13Z</dcterms:modified>
</cp:coreProperties>
</file>