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4" r:id="rId1"/>
  </p:sldMasterIdLst>
  <p:notesMasterIdLst>
    <p:notesMasterId r:id="rId67"/>
  </p:notesMasterIdLst>
  <p:sldIdLst>
    <p:sldId id="256" r:id="rId2"/>
    <p:sldId id="257" r:id="rId3"/>
    <p:sldId id="258" r:id="rId4"/>
    <p:sldId id="333" r:id="rId5"/>
    <p:sldId id="332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4" r:id="rId17"/>
    <p:sldId id="275" r:id="rId18"/>
    <p:sldId id="276" r:id="rId19"/>
    <p:sldId id="329" r:id="rId20"/>
    <p:sldId id="277" r:id="rId21"/>
    <p:sldId id="278" r:id="rId22"/>
    <p:sldId id="331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16" r:id="rId59"/>
    <p:sldId id="317" r:id="rId60"/>
    <p:sldId id="318" r:id="rId61"/>
    <p:sldId id="319" r:id="rId62"/>
    <p:sldId id="320" r:id="rId63"/>
    <p:sldId id="321" r:id="rId64"/>
    <p:sldId id="322" r:id="rId65"/>
    <p:sldId id="323" r:id="rId6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بلا نمط، بلا شبكة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39" d="100"/>
          <a:sy n="3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20CFE0-1712-491A-888D-0827E95C1B5D}" type="doc">
      <dgm:prSet loTypeId="urn:microsoft.com/office/officeart/2005/8/layout/orgChart1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4D2187DF-1AC1-4FEE-9520-32B803BD869B}">
      <dgm:prSet phldrT="[نص]" custT="1"/>
      <dgm:spPr/>
      <dgm:t>
        <a:bodyPr/>
        <a:lstStyle/>
        <a:p>
          <a:r>
            <a:rPr lang="en-US" sz="2400" b="1" dirty="0" smtClean="0"/>
            <a:t>Types of Frequency Distributions </a:t>
          </a:r>
          <a:endParaRPr lang="en-US" sz="2400" b="1" dirty="0"/>
        </a:p>
      </dgm:t>
    </dgm:pt>
    <dgm:pt modelId="{353427A2-459A-4156-B7C7-45ADAEA9ECC6}" type="parTrans" cxnId="{0B169059-37AC-4765-BF49-969ABFBA02DA}">
      <dgm:prSet/>
      <dgm:spPr/>
      <dgm:t>
        <a:bodyPr/>
        <a:lstStyle/>
        <a:p>
          <a:endParaRPr lang="en-US"/>
        </a:p>
      </dgm:t>
    </dgm:pt>
    <dgm:pt modelId="{BAD788BB-F87C-455C-B2C7-A733A58E62BB}" type="sibTrans" cxnId="{0B169059-37AC-4765-BF49-969ABFBA02DA}">
      <dgm:prSet/>
      <dgm:spPr/>
      <dgm:t>
        <a:bodyPr/>
        <a:lstStyle/>
        <a:p>
          <a:endParaRPr lang="en-US" dirty="0"/>
        </a:p>
      </dgm:t>
    </dgm:pt>
    <dgm:pt modelId="{8EA90F96-F5B4-44E4-A4AA-55426B2064DF}">
      <dgm:prSet custT="1"/>
      <dgm:spPr/>
      <dgm:t>
        <a:bodyPr/>
        <a:lstStyle/>
        <a:p>
          <a:r>
            <a:rPr lang="en-US" sz="2000" b="1" dirty="0" smtClean="0"/>
            <a:t>Grouped Frequency Distributions</a:t>
          </a:r>
          <a:endParaRPr lang="en-US" sz="2000" b="1" dirty="0"/>
        </a:p>
      </dgm:t>
    </dgm:pt>
    <dgm:pt modelId="{38E51F1F-B54B-4775-B72E-9C79AD0DA83C}" type="parTrans" cxnId="{28192B60-3486-4283-A55E-0878ED49CE93}">
      <dgm:prSet/>
      <dgm:spPr/>
      <dgm:t>
        <a:bodyPr/>
        <a:lstStyle/>
        <a:p>
          <a:endParaRPr lang="en-US" sz="2000" b="1">
            <a:solidFill>
              <a:schemeClr val="accent2">
                <a:lumMod val="75000"/>
              </a:schemeClr>
            </a:solidFill>
          </a:endParaRPr>
        </a:p>
      </dgm:t>
    </dgm:pt>
    <dgm:pt modelId="{20E05D03-3E34-4C45-AE6D-DEE1EDFEE529}" type="sibTrans" cxnId="{28192B60-3486-4283-A55E-0878ED49CE93}">
      <dgm:prSet/>
      <dgm:spPr/>
      <dgm:t>
        <a:bodyPr/>
        <a:lstStyle/>
        <a:p>
          <a:endParaRPr lang="en-US"/>
        </a:p>
      </dgm:t>
    </dgm:pt>
    <dgm:pt modelId="{2E3D6771-9AA8-4A89-9AE0-3BBA91A003E9}">
      <dgm:prSet custT="1"/>
      <dgm:spPr/>
      <dgm:t>
        <a:bodyPr/>
        <a:lstStyle/>
        <a:p>
          <a:r>
            <a:rPr lang="en-US" sz="2000" b="1" dirty="0" smtClean="0"/>
            <a:t>Categorical frequency distributions </a:t>
          </a:r>
          <a:endParaRPr lang="en-US" sz="2000" b="1" dirty="0"/>
        </a:p>
      </dgm:t>
    </dgm:pt>
    <dgm:pt modelId="{A3C4ADEE-4694-41F1-BE2F-A9D2251685C3}" type="parTrans" cxnId="{F64C98B9-4392-4447-9877-650B9E1EDE25}">
      <dgm:prSet/>
      <dgm:spPr/>
      <dgm:t>
        <a:bodyPr/>
        <a:lstStyle/>
        <a:p>
          <a:endParaRPr lang="en-US" sz="2000" b="1">
            <a:solidFill>
              <a:schemeClr val="accent2">
                <a:lumMod val="75000"/>
              </a:schemeClr>
            </a:solidFill>
          </a:endParaRPr>
        </a:p>
      </dgm:t>
    </dgm:pt>
    <dgm:pt modelId="{E72F37D8-4DBD-46E7-9245-6D08F78935A9}" type="sibTrans" cxnId="{F64C98B9-4392-4447-9877-650B9E1EDE25}">
      <dgm:prSet/>
      <dgm:spPr/>
      <dgm:t>
        <a:bodyPr/>
        <a:lstStyle/>
        <a:p>
          <a:endParaRPr lang="en-US"/>
        </a:p>
      </dgm:t>
    </dgm:pt>
    <dgm:pt modelId="{B8C6909C-DAE7-4D7F-B1AE-78AB377C7935}" type="pres">
      <dgm:prSet presAssocID="{0320CFE0-1712-491A-888D-0827E95C1B5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F21AE780-BDCA-453A-8029-BE079457955C}" type="pres">
      <dgm:prSet presAssocID="{4D2187DF-1AC1-4FEE-9520-32B803BD869B}" presName="hierRoot1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391EBC51-6506-46CA-8F71-59A4ADDA6474}" type="pres">
      <dgm:prSet presAssocID="{4D2187DF-1AC1-4FEE-9520-32B803BD869B}" presName="rootComposite1" presStyleCnt="0"/>
      <dgm:spPr/>
      <dgm:t>
        <a:bodyPr/>
        <a:lstStyle/>
        <a:p>
          <a:pPr rtl="1"/>
          <a:endParaRPr lang="ar-SA"/>
        </a:p>
      </dgm:t>
    </dgm:pt>
    <dgm:pt modelId="{C7917FDF-7D80-403C-93B3-A08D810B4340}" type="pres">
      <dgm:prSet presAssocID="{4D2187DF-1AC1-4FEE-9520-32B803BD869B}" presName="rootText1" presStyleLbl="node0" presStyleIdx="0" presStyleCnt="1" custScaleX="156952" custScaleY="39227" custLinFactNeighborX="-1975" custLinFactNeighborY="-5939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4645C92-28B2-4F2C-88E8-A25A2575C26B}" type="pres">
      <dgm:prSet presAssocID="{4D2187DF-1AC1-4FEE-9520-32B803BD869B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D19C4F64-84C1-4E27-8917-CDFD83438130}" type="pres">
      <dgm:prSet presAssocID="{4D2187DF-1AC1-4FEE-9520-32B803BD869B}" presName="hierChild2" presStyleCnt="0"/>
      <dgm:spPr/>
      <dgm:t>
        <a:bodyPr/>
        <a:lstStyle/>
        <a:p>
          <a:pPr rtl="1"/>
          <a:endParaRPr lang="ar-SA"/>
        </a:p>
      </dgm:t>
    </dgm:pt>
    <dgm:pt modelId="{61BCF698-DD92-4A8E-B649-BB7DC741CD75}" type="pres">
      <dgm:prSet presAssocID="{A3C4ADEE-4694-41F1-BE2F-A9D2251685C3}" presName="Name37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40AE50B6-93CA-4557-AD4A-2716B9309509}" type="pres">
      <dgm:prSet presAssocID="{2E3D6771-9AA8-4A89-9AE0-3BBA91A003E9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EB70394D-1146-421C-8E34-326AFA79CC17}" type="pres">
      <dgm:prSet presAssocID="{2E3D6771-9AA8-4A89-9AE0-3BBA91A003E9}" presName="rootComposite" presStyleCnt="0"/>
      <dgm:spPr/>
      <dgm:t>
        <a:bodyPr/>
        <a:lstStyle/>
        <a:p>
          <a:pPr rtl="1"/>
          <a:endParaRPr lang="ar-SA"/>
        </a:p>
      </dgm:t>
    </dgm:pt>
    <dgm:pt modelId="{90AAE012-81BF-48F8-989E-DE616DDEABEE}" type="pres">
      <dgm:prSet presAssocID="{2E3D6771-9AA8-4A89-9AE0-3BBA91A003E9}" presName="rootText" presStyleLbl="node2" presStyleIdx="0" presStyleCnt="2" custScaleY="60525" custLinFactNeighborX="6695" custLinFactNeighborY="-4587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7AEEF051-CBBA-4FA4-B856-38454DEF35D0}" type="pres">
      <dgm:prSet presAssocID="{2E3D6771-9AA8-4A89-9AE0-3BBA91A003E9}" presName="rootConnector" presStyleLbl="node2" presStyleIdx="0" presStyleCnt="2"/>
      <dgm:spPr/>
      <dgm:t>
        <a:bodyPr/>
        <a:lstStyle/>
        <a:p>
          <a:pPr rtl="1"/>
          <a:endParaRPr lang="ar-SA"/>
        </a:p>
      </dgm:t>
    </dgm:pt>
    <dgm:pt modelId="{88343DCE-4F7A-45B3-9B22-B5CBF5433284}" type="pres">
      <dgm:prSet presAssocID="{2E3D6771-9AA8-4A89-9AE0-3BBA91A003E9}" presName="hierChild4" presStyleCnt="0"/>
      <dgm:spPr/>
      <dgm:t>
        <a:bodyPr/>
        <a:lstStyle/>
        <a:p>
          <a:pPr rtl="1"/>
          <a:endParaRPr lang="ar-SA"/>
        </a:p>
      </dgm:t>
    </dgm:pt>
    <dgm:pt modelId="{EB316F97-8895-4E6B-BA08-C5190DBD274D}" type="pres">
      <dgm:prSet presAssocID="{2E3D6771-9AA8-4A89-9AE0-3BBA91A003E9}" presName="hierChild5" presStyleCnt="0"/>
      <dgm:spPr/>
      <dgm:t>
        <a:bodyPr/>
        <a:lstStyle/>
        <a:p>
          <a:pPr rtl="1"/>
          <a:endParaRPr lang="ar-SA"/>
        </a:p>
      </dgm:t>
    </dgm:pt>
    <dgm:pt modelId="{9766FF32-CF63-4B37-BE34-95C3C635BBBA}" type="pres">
      <dgm:prSet presAssocID="{38E51F1F-B54B-4775-B72E-9C79AD0DA83C}" presName="Name37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84C11F4A-939A-4297-8C83-11CEFCFFE820}" type="pres">
      <dgm:prSet presAssocID="{8EA90F96-F5B4-44E4-A4AA-55426B2064DF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SA"/>
        </a:p>
      </dgm:t>
    </dgm:pt>
    <dgm:pt modelId="{C463F0D8-39FD-4FD9-B763-AD76BC202473}" type="pres">
      <dgm:prSet presAssocID="{8EA90F96-F5B4-44E4-A4AA-55426B2064DF}" presName="rootComposite" presStyleCnt="0"/>
      <dgm:spPr/>
      <dgm:t>
        <a:bodyPr/>
        <a:lstStyle/>
        <a:p>
          <a:pPr rtl="1"/>
          <a:endParaRPr lang="ar-SA"/>
        </a:p>
      </dgm:t>
    </dgm:pt>
    <dgm:pt modelId="{D1B9ACB3-C31B-4A1E-B43E-7939C77D1AF5}" type="pres">
      <dgm:prSet presAssocID="{8EA90F96-F5B4-44E4-A4AA-55426B2064DF}" presName="rootText" presStyleLbl="node2" presStyleIdx="1" presStyleCnt="2" custScaleX="116451" custScaleY="60525" custLinFactNeighborX="172" custLinFactNeighborY="-4587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58FEB13-3DBA-4744-8379-AFB4ECCC1BE8}" type="pres">
      <dgm:prSet presAssocID="{8EA90F96-F5B4-44E4-A4AA-55426B2064DF}" presName="rootConnector" presStyleLbl="node2" presStyleIdx="1" presStyleCnt="2"/>
      <dgm:spPr/>
      <dgm:t>
        <a:bodyPr/>
        <a:lstStyle/>
        <a:p>
          <a:pPr rtl="1"/>
          <a:endParaRPr lang="ar-SA"/>
        </a:p>
      </dgm:t>
    </dgm:pt>
    <dgm:pt modelId="{0AF69FDF-265C-49E6-A1FB-1F8872140200}" type="pres">
      <dgm:prSet presAssocID="{8EA90F96-F5B4-44E4-A4AA-55426B2064DF}" presName="hierChild4" presStyleCnt="0"/>
      <dgm:spPr/>
      <dgm:t>
        <a:bodyPr/>
        <a:lstStyle/>
        <a:p>
          <a:pPr rtl="1"/>
          <a:endParaRPr lang="ar-SA"/>
        </a:p>
      </dgm:t>
    </dgm:pt>
    <dgm:pt modelId="{9BB3B5A6-BBB0-48C1-8ED6-DE93876AC6A0}" type="pres">
      <dgm:prSet presAssocID="{8EA90F96-F5B4-44E4-A4AA-55426B2064DF}" presName="hierChild5" presStyleCnt="0"/>
      <dgm:spPr/>
      <dgm:t>
        <a:bodyPr/>
        <a:lstStyle/>
        <a:p>
          <a:pPr rtl="1"/>
          <a:endParaRPr lang="ar-SA"/>
        </a:p>
      </dgm:t>
    </dgm:pt>
    <dgm:pt modelId="{04299AB1-DBC2-4580-8A82-9CAE4521C230}" type="pres">
      <dgm:prSet presAssocID="{4D2187DF-1AC1-4FEE-9520-32B803BD869B}" presName="hierChild3" presStyleCnt="0"/>
      <dgm:spPr/>
      <dgm:t>
        <a:bodyPr/>
        <a:lstStyle/>
        <a:p>
          <a:pPr rtl="1"/>
          <a:endParaRPr lang="ar-SA"/>
        </a:p>
      </dgm:t>
    </dgm:pt>
  </dgm:ptLst>
  <dgm:cxnLst>
    <dgm:cxn modelId="{38756983-44E7-4EE8-BD58-487A879AC267}" type="presOf" srcId="{38E51F1F-B54B-4775-B72E-9C79AD0DA83C}" destId="{9766FF32-CF63-4B37-BE34-95C3C635BBBA}" srcOrd="0" destOrd="0" presId="urn:microsoft.com/office/officeart/2005/8/layout/orgChart1"/>
    <dgm:cxn modelId="{90DB0517-E62F-4B47-A8DD-75343060B401}" type="presOf" srcId="{4D2187DF-1AC1-4FEE-9520-32B803BD869B}" destId="{B4645C92-28B2-4F2C-88E8-A25A2575C26B}" srcOrd="1" destOrd="0" presId="urn:microsoft.com/office/officeart/2005/8/layout/orgChart1"/>
    <dgm:cxn modelId="{6D4163F3-FA6E-42F7-A0B8-076A3C69CECC}" type="presOf" srcId="{2E3D6771-9AA8-4A89-9AE0-3BBA91A003E9}" destId="{90AAE012-81BF-48F8-989E-DE616DDEABEE}" srcOrd="0" destOrd="0" presId="urn:microsoft.com/office/officeart/2005/8/layout/orgChart1"/>
    <dgm:cxn modelId="{53098A32-D171-4112-B309-95967DE17234}" type="presOf" srcId="{8EA90F96-F5B4-44E4-A4AA-55426B2064DF}" destId="{258FEB13-3DBA-4744-8379-AFB4ECCC1BE8}" srcOrd="1" destOrd="0" presId="urn:microsoft.com/office/officeart/2005/8/layout/orgChart1"/>
    <dgm:cxn modelId="{0B169059-37AC-4765-BF49-969ABFBA02DA}" srcId="{0320CFE0-1712-491A-888D-0827E95C1B5D}" destId="{4D2187DF-1AC1-4FEE-9520-32B803BD869B}" srcOrd="0" destOrd="0" parTransId="{353427A2-459A-4156-B7C7-45ADAEA9ECC6}" sibTransId="{BAD788BB-F87C-455C-B2C7-A733A58E62BB}"/>
    <dgm:cxn modelId="{3D28D766-0338-4BD7-9F39-40B4F257874F}" type="presOf" srcId="{4D2187DF-1AC1-4FEE-9520-32B803BD869B}" destId="{C7917FDF-7D80-403C-93B3-A08D810B4340}" srcOrd="0" destOrd="0" presId="urn:microsoft.com/office/officeart/2005/8/layout/orgChart1"/>
    <dgm:cxn modelId="{243337E4-79F3-4BA1-8F8F-1DFA70992E30}" type="presOf" srcId="{A3C4ADEE-4694-41F1-BE2F-A9D2251685C3}" destId="{61BCF698-DD92-4A8E-B649-BB7DC741CD75}" srcOrd="0" destOrd="0" presId="urn:microsoft.com/office/officeart/2005/8/layout/orgChart1"/>
    <dgm:cxn modelId="{28192B60-3486-4283-A55E-0878ED49CE93}" srcId="{4D2187DF-1AC1-4FEE-9520-32B803BD869B}" destId="{8EA90F96-F5B4-44E4-A4AA-55426B2064DF}" srcOrd="1" destOrd="0" parTransId="{38E51F1F-B54B-4775-B72E-9C79AD0DA83C}" sibTransId="{20E05D03-3E34-4C45-AE6D-DEE1EDFEE529}"/>
    <dgm:cxn modelId="{F12492A6-7CA5-4091-B2B0-19F06D23FDF8}" type="presOf" srcId="{8EA90F96-F5B4-44E4-A4AA-55426B2064DF}" destId="{D1B9ACB3-C31B-4A1E-B43E-7939C77D1AF5}" srcOrd="0" destOrd="0" presId="urn:microsoft.com/office/officeart/2005/8/layout/orgChart1"/>
    <dgm:cxn modelId="{A736C7AB-4C2E-4445-A2AF-D9FC52D65481}" type="presOf" srcId="{2E3D6771-9AA8-4A89-9AE0-3BBA91A003E9}" destId="{7AEEF051-CBBA-4FA4-B856-38454DEF35D0}" srcOrd="1" destOrd="0" presId="urn:microsoft.com/office/officeart/2005/8/layout/orgChart1"/>
    <dgm:cxn modelId="{DC884419-CD98-46FC-8AF0-4941E7672D29}" type="presOf" srcId="{0320CFE0-1712-491A-888D-0827E95C1B5D}" destId="{B8C6909C-DAE7-4D7F-B1AE-78AB377C7935}" srcOrd="0" destOrd="0" presId="urn:microsoft.com/office/officeart/2005/8/layout/orgChart1"/>
    <dgm:cxn modelId="{F64C98B9-4392-4447-9877-650B9E1EDE25}" srcId="{4D2187DF-1AC1-4FEE-9520-32B803BD869B}" destId="{2E3D6771-9AA8-4A89-9AE0-3BBA91A003E9}" srcOrd="0" destOrd="0" parTransId="{A3C4ADEE-4694-41F1-BE2F-A9D2251685C3}" sibTransId="{E72F37D8-4DBD-46E7-9245-6D08F78935A9}"/>
    <dgm:cxn modelId="{D3730F9C-615E-44FE-9295-83E3C9536D5E}" type="presParOf" srcId="{B8C6909C-DAE7-4D7F-B1AE-78AB377C7935}" destId="{F21AE780-BDCA-453A-8029-BE079457955C}" srcOrd="0" destOrd="0" presId="urn:microsoft.com/office/officeart/2005/8/layout/orgChart1"/>
    <dgm:cxn modelId="{E60181A3-3333-4878-859B-D9F6AEDB1BFA}" type="presParOf" srcId="{F21AE780-BDCA-453A-8029-BE079457955C}" destId="{391EBC51-6506-46CA-8F71-59A4ADDA6474}" srcOrd="0" destOrd="0" presId="urn:microsoft.com/office/officeart/2005/8/layout/orgChart1"/>
    <dgm:cxn modelId="{69DCA602-C7F6-4BD3-8597-DF21D74F0B7C}" type="presParOf" srcId="{391EBC51-6506-46CA-8F71-59A4ADDA6474}" destId="{C7917FDF-7D80-403C-93B3-A08D810B4340}" srcOrd="0" destOrd="0" presId="urn:microsoft.com/office/officeart/2005/8/layout/orgChart1"/>
    <dgm:cxn modelId="{81427CAC-5AC8-4933-84D4-3803ABFE7250}" type="presParOf" srcId="{391EBC51-6506-46CA-8F71-59A4ADDA6474}" destId="{B4645C92-28B2-4F2C-88E8-A25A2575C26B}" srcOrd="1" destOrd="0" presId="urn:microsoft.com/office/officeart/2005/8/layout/orgChart1"/>
    <dgm:cxn modelId="{459C2971-B0C6-42D1-A63B-7277F2A59934}" type="presParOf" srcId="{F21AE780-BDCA-453A-8029-BE079457955C}" destId="{D19C4F64-84C1-4E27-8917-CDFD83438130}" srcOrd="1" destOrd="0" presId="urn:microsoft.com/office/officeart/2005/8/layout/orgChart1"/>
    <dgm:cxn modelId="{91FAC502-441F-48C3-ADB8-1CAC710FA36C}" type="presParOf" srcId="{D19C4F64-84C1-4E27-8917-CDFD83438130}" destId="{61BCF698-DD92-4A8E-B649-BB7DC741CD75}" srcOrd="0" destOrd="0" presId="urn:microsoft.com/office/officeart/2005/8/layout/orgChart1"/>
    <dgm:cxn modelId="{D91635ED-B62B-4250-8974-0E5D447AF335}" type="presParOf" srcId="{D19C4F64-84C1-4E27-8917-CDFD83438130}" destId="{40AE50B6-93CA-4557-AD4A-2716B9309509}" srcOrd="1" destOrd="0" presId="urn:microsoft.com/office/officeart/2005/8/layout/orgChart1"/>
    <dgm:cxn modelId="{29BB40AA-A464-4E9E-A711-6A220757E47E}" type="presParOf" srcId="{40AE50B6-93CA-4557-AD4A-2716B9309509}" destId="{EB70394D-1146-421C-8E34-326AFA79CC17}" srcOrd="0" destOrd="0" presId="urn:microsoft.com/office/officeart/2005/8/layout/orgChart1"/>
    <dgm:cxn modelId="{301C2EFD-1D4F-435F-B473-D7D889D09E7B}" type="presParOf" srcId="{EB70394D-1146-421C-8E34-326AFA79CC17}" destId="{90AAE012-81BF-48F8-989E-DE616DDEABEE}" srcOrd="0" destOrd="0" presId="urn:microsoft.com/office/officeart/2005/8/layout/orgChart1"/>
    <dgm:cxn modelId="{42CA5A17-2C21-4FCF-9894-F8921F868B33}" type="presParOf" srcId="{EB70394D-1146-421C-8E34-326AFA79CC17}" destId="{7AEEF051-CBBA-4FA4-B856-38454DEF35D0}" srcOrd="1" destOrd="0" presId="urn:microsoft.com/office/officeart/2005/8/layout/orgChart1"/>
    <dgm:cxn modelId="{C1E633B9-3EE1-4E9B-8E6F-C88AB709B5B3}" type="presParOf" srcId="{40AE50B6-93CA-4557-AD4A-2716B9309509}" destId="{88343DCE-4F7A-45B3-9B22-B5CBF5433284}" srcOrd="1" destOrd="0" presId="urn:microsoft.com/office/officeart/2005/8/layout/orgChart1"/>
    <dgm:cxn modelId="{21E36D65-6B92-45C7-B4D3-CFF99B188390}" type="presParOf" srcId="{40AE50B6-93CA-4557-AD4A-2716B9309509}" destId="{EB316F97-8895-4E6B-BA08-C5190DBD274D}" srcOrd="2" destOrd="0" presId="urn:microsoft.com/office/officeart/2005/8/layout/orgChart1"/>
    <dgm:cxn modelId="{D4E994FE-86F7-410C-86CD-E35769429AC9}" type="presParOf" srcId="{D19C4F64-84C1-4E27-8917-CDFD83438130}" destId="{9766FF32-CF63-4B37-BE34-95C3C635BBBA}" srcOrd="2" destOrd="0" presId="urn:microsoft.com/office/officeart/2005/8/layout/orgChart1"/>
    <dgm:cxn modelId="{A3F05BC5-437E-4F10-8647-013E7188741E}" type="presParOf" srcId="{D19C4F64-84C1-4E27-8917-CDFD83438130}" destId="{84C11F4A-939A-4297-8C83-11CEFCFFE820}" srcOrd="3" destOrd="0" presId="urn:microsoft.com/office/officeart/2005/8/layout/orgChart1"/>
    <dgm:cxn modelId="{8BB991DD-651E-49B2-9A39-416E4A409C2A}" type="presParOf" srcId="{84C11F4A-939A-4297-8C83-11CEFCFFE820}" destId="{C463F0D8-39FD-4FD9-B763-AD76BC202473}" srcOrd="0" destOrd="0" presId="urn:microsoft.com/office/officeart/2005/8/layout/orgChart1"/>
    <dgm:cxn modelId="{2BEBB8CE-4C44-44DC-9B07-43BB0C8E9AFA}" type="presParOf" srcId="{C463F0D8-39FD-4FD9-B763-AD76BC202473}" destId="{D1B9ACB3-C31B-4A1E-B43E-7939C77D1AF5}" srcOrd="0" destOrd="0" presId="urn:microsoft.com/office/officeart/2005/8/layout/orgChart1"/>
    <dgm:cxn modelId="{7C0D9988-8065-434F-A957-892220DC6A42}" type="presParOf" srcId="{C463F0D8-39FD-4FD9-B763-AD76BC202473}" destId="{258FEB13-3DBA-4744-8379-AFB4ECCC1BE8}" srcOrd="1" destOrd="0" presId="urn:microsoft.com/office/officeart/2005/8/layout/orgChart1"/>
    <dgm:cxn modelId="{FF75ECFA-D10D-4377-B83D-83F81EAF055B}" type="presParOf" srcId="{84C11F4A-939A-4297-8C83-11CEFCFFE820}" destId="{0AF69FDF-265C-49E6-A1FB-1F8872140200}" srcOrd="1" destOrd="0" presId="urn:microsoft.com/office/officeart/2005/8/layout/orgChart1"/>
    <dgm:cxn modelId="{884B73D5-EC6C-4048-8ED2-497728B9144F}" type="presParOf" srcId="{84C11F4A-939A-4297-8C83-11CEFCFFE820}" destId="{9BB3B5A6-BBB0-48C1-8ED6-DE93876AC6A0}" srcOrd="2" destOrd="0" presId="urn:microsoft.com/office/officeart/2005/8/layout/orgChart1"/>
    <dgm:cxn modelId="{994F8D53-FD30-44CD-BE3A-328AD248A9A5}" type="presParOf" srcId="{F21AE780-BDCA-453A-8029-BE079457955C}" destId="{04299AB1-DBC2-4580-8A82-9CAE4521C230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19B42B9-F96E-47B6-BDF9-376EB87F5293}" type="datetimeFigureOut">
              <a:rPr lang="ar-SA" smtClean="0"/>
              <a:pPr/>
              <a:t>25/11/36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93191F-36ED-447A-9D8A-C7A1E8412648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C44F65-2CBF-455B-9CBC-90DB1BFA1FC6}" type="slidenum">
              <a:rPr lang="ar-SA" smtClean="0"/>
              <a:pPr/>
              <a:t>27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CDB01-3B03-4648-B364-8CE8CCD12F78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0966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2D38C8-A427-468A-8614-895E590CD2E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B8ABB09-4A1D-463E-8065-109CC2B7EFAA}" type="datetimeFigureOut">
              <a:rPr lang="ar-SA" smtClean="0"/>
              <a:pPr/>
              <a:t>25/11/36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1" name="مستطيل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مستطيل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مستطيل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مثلث متساوي الساقين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4811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DE92A-2494-4CC0-8129-B5CF46312DDF}" type="datetimeFigureOut">
              <a:rPr lang="en-US"/>
              <a:pPr>
                <a:defRPr/>
              </a:pPr>
              <a:t>9/8/2015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FE122-67D5-46DD-8AD6-CB54D6A8E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1320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25/11/36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25/11/36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25/11/36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مثلث متساوي الساقين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25/11/36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5" name="رابط مستقيم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مثلث متساوي الساقين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مثلث متساوي الساقين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مثلث متساوي الساقين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25/11/36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8" name="رابط مستقيم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رابط مستقيم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مثلث متساوي الساقين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1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r" rtl="1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r" rtl="1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Microsoft_Office_Excel_97-2003_Worksheet1.xls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2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3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4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4414" y="4071942"/>
            <a:ext cx="6215106" cy="2357454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5400" b="1" dirty="0" smtClean="0">
                <a:solidFill>
                  <a:srgbClr val="7030A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Chapter 2</a:t>
            </a:r>
            <a:r>
              <a:rPr lang="en-US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Frequency  Distribution  and Graph 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Tm="17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7467600" cy="4873752"/>
          </a:xfrm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800" kern="1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kern="12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class </a:t>
            </a:r>
            <a:r>
              <a:rPr lang="en-US" sz="2800" b="1" u="sng" kern="12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boundaries</a:t>
            </a:r>
            <a:endParaRPr lang="en-US" sz="2800" kern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 rtl="0"/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The class boundaries are used to separate the class so that there is </a:t>
            </a:r>
            <a:r>
              <a:rPr lang="en-US" sz="30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 gap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in frequency distribution.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l" rtl="0">
              <a:buFont typeface="Wingdings" pitchFamily="2" charset="2"/>
              <a:buChar char="Ø"/>
            </a:pPr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Lower </a:t>
            </a:r>
            <a:r>
              <a:rPr lang="en-US" sz="3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boundary= lower limit - </a:t>
            </a:r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0.5</a:t>
            </a:r>
          </a:p>
          <a:p>
            <a:pPr lvl="1" algn="l" rtl="0">
              <a:buFont typeface="Wingdings" pitchFamily="2" charset="2"/>
              <a:buChar char="Ø"/>
            </a:pPr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Upper </a:t>
            </a:r>
            <a:r>
              <a:rPr lang="en-US" sz="3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boundary= upper limit + 0.5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1" indent="0" algn="ctr" rtl="0">
              <a:buClr>
                <a:srgbClr val="FF0000"/>
              </a:buClr>
              <a:buNone/>
            </a:pPr>
            <a:endParaRPr lang="en-US" sz="3000" kern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6858016" y="2857496"/>
          <a:ext cx="2285984" cy="356616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285984"/>
              </a:tblGrid>
              <a:tr h="6800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Class boundaries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57.5-64.5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64.5-71.5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71.5-78.5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78.5-85.5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85.5-92.5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92.5-99.5</a:t>
                      </a:r>
                      <a:endParaRPr kumimoji="0"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3278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357158" y="1357298"/>
            <a:ext cx="7467600" cy="4873752"/>
          </a:xfrm>
        </p:spPr>
        <p:txBody>
          <a:bodyPr>
            <a:normAutofit/>
          </a:bodyPr>
          <a:lstStyle/>
          <a:p>
            <a:pPr algn="l" rtl="0">
              <a:buClr>
                <a:srgbClr val="0070C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class boundaries should have one additional place value and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end in a 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/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 example:    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 limit 7.8-8.8 </a:t>
            </a:r>
          </a:p>
          <a:p>
            <a:pPr marL="0" indent="0" algn="l" rtl="0"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 boundary  7.75-8.85 </a:t>
            </a:r>
          </a:p>
          <a:p>
            <a:pPr lvl="1" algn="l" rtl="0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Lower boundary= lower limit - 0.05</a:t>
            </a:r>
          </a:p>
          <a:p>
            <a:pPr marL="457200" lvl="1" indent="0" algn="l" rtl="0">
              <a:buClr>
                <a:srgbClr val="FF0000"/>
              </a:buClr>
              <a:buNone/>
            </a:pP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=7.8- 0.05 =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7.7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 rtl="0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Upper boundary= upper limit + 0.05</a:t>
            </a:r>
          </a:p>
          <a:p>
            <a:pPr lvl="1" algn="l" rtl="0">
              <a:buClr>
                <a:srgbClr val="FF0000"/>
              </a:buClr>
            </a:pP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=8.8+0.05=8.8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l" rtl="0">
              <a:buClr>
                <a:srgbClr val="FF0000"/>
              </a:buClr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469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l">
              <a:buNone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Find the class boundaries for each class ?</a:t>
            </a:r>
          </a:p>
          <a:p>
            <a:pPr algn="l">
              <a:buNone/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2.15 – 3.93</a:t>
            </a:r>
          </a:p>
          <a:p>
            <a:pPr lvl="0" algn="l">
              <a:buNone/>
            </a:pPr>
            <a:endParaRPr lang="ar-SA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49.005</a:t>
            </a:r>
          </a:p>
          <a:p>
            <a:pPr lvl="0" algn="l">
              <a:buNone/>
            </a:pP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/>
          <p:cNvSpPr txBox="1">
            <a:spLocks/>
          </p:cNvSpPr>
          <p:nvPr/>
        </p:nvSpPr>
        <p:spPr>
          <a:xfrm>
            <a:off x="0" y="0"/>
            <a:ext cx="8929718" cy="6858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 algn="l" rtl="0">
              <a:buFont typeface="Arial" pitchFamily="34" charset="0"/>
              <a:buChar char="•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8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class width</a:t>
            </a:r>
            <a:r>
              <a:rPr lang="en-US" sz="2800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can be calculated by subtracting: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2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2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For example:  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class width :   65-58= 7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10"/>
          <p:cNvSpPr/>
          <p:nvPr/>
        </p:nvSpPr>
        <p:spPr>
          <a:xfrm>
            <a:off x="214282" y="642918"/>
            <a:ext cx="8077200" cy="156966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Class width=lower of second class limit-lower of first class limit</a:t>
            </a:r>
          </a:p>
          <a:p>
            <a:pPr algn="ctr"/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Class width=upper of second class limit-upper of first class limit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-152400" y="2743200"/>
            <a:ext cx="96012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00364" y="3071810"/>
          <a:ext cx="54864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8068"/>
                <a:gridCol w="2978332"/>
              </a:tblGrid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Class</a:t>
                      </a:r>
                      <a:r>
                        <a:rPr lang="en-US" sz="2400" baseline="0" dirty="0" smtClean="0"/>
                        <a:t> limits </a:t>
                      </a:r>
                      <a:endParaRPr lang="en-US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Class boundaries</a:t>
                      </a:r>
                      <a:endParaRPr lang="en-US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76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58-64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57.5-64.5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76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65-71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64.5-71.5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urved Down Arrow 7"/>
          <p:cNvSpPr/>
          <p:nvPr/>
        </p:nvSpPr>
        <p:spPr>
          <a:xfrm rot="16200000">
            <a:off x="3109902" y="4176718"/>
            <a:ext cx="685800" cy="762000"/>
          </a:xfrm>
          <a:prstGeom prst="curvedDownArrow">
            <a:avLst>
              <a:gd name="adj1" fmla="val 12798"/>
              <a:gd name="adj2" fmla="val 31737"/>
              <a:gd name="adj3" fmla="val 1876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urved Right Arrow 9"/>
          <p:cNvSpPr/>
          <p:nvPr/>
        </p:nvSpPr>
        <p:spPr>
          <a:xfrm rot="10800000">
            <a:off x="7643834" y="4143380"/>
            <a:ext cx="457200" cy="785818"/>
          </a:xfrm>
          <a:prstGeom prst="curvedRightArrow">
            <a:avLst>
              <a:gd name="adj1" fmla="val 12683"/>
              <a:gd name="adj2" fmla="val 50000"/>
              <a:gd name="adj3" fmla="val 3308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13"/>
          <p:cNvSpPr/>
          <p:nvPr/>
        </p:nvSpPr>
        <p:spPr>
          <a:xfrm>
            <a:off x="1643042" y="4214818"/>
            <a:ext cx="14510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class width </a:t>
            </a:r>
            <a:endParaRPr lang="en-US" sz="2000" b="1" dirty="0"/>
          </a:p>
        </p:txBody>
      </p:sp>
      <p:sp>
        <p:nvSpPr>
          <p:cNvPr id="14" name="Rectangle 14"/>
          <p:cNvSpPr/>
          <p:nvPr/>
        </p:nvSpPr>
        <p:spPr>
          <a:xfrm>
            <a:off x="6929454" y="3643314"/>
            <a:ext cx="14510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class width 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14356"/>
            <a:ext cx="9525000" cy="2419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 rtl="0">
              <a:lnSpc>
                <a:spcPct val="90000"/>
              </a:lnSpc>
              <a:buClr>
                <a:srgbClr val="0070C0"/>
              </a:buClr>
              <a:buFont typeface="Arial" pitchFamily="34" charset="0"/>
              <a:buChar char="•"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lnSpc>
                <a:spcPct val="90000"/>
              </a:lnSpc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class midpoint </a:t>
            </a:r>
            <a:r>
              <a:rPr lang="en-US" sz="28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u="sng" baseline="-25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found by adding the lower and upper class limit (or boundary) and dividing by 2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l" rtl="0">
              <a:lnSpc>
                <a:spcPct val="90000"/>
              </a:lnSpc>
              <a:buClr>
                <a:srgbClr val="0070C0"/>
              </a:buClr>
              <a:defRPr/>
            </a:pP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lnSpc>
                <a:spcPct val="90000"/>
              </a:lnSpc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midpoint is the numeric location of the center</a:t>
            </a:r>
          </a:p>
          <a:p>
            <a:pPr marL="457200" indent="-457200" algn="l" rtl="0">
              <a:lnSpc>
                <a:spcPct val="90000"/>
              </a:lnSpc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of the class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5"/>
          <p:cNvGrpSpPr/>
          <p:nvPr/>
        </p:nvGrpSpPr>
        <p:grpSpPr>
          <a:xfrm>
            <a:off x="2000232" y="3214686"/>
            <a:ext cx="5562600" cy="695324"/>
            <a:chOff x="1981200" y="2057400"/>
            <a:chExt cx="5562600" cy="838200"/>
          </a:xfrm>
        </p:grpSpPr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1981200" y="2133600"/>
              <a:ext cx="16002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1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X</a:t>
              </a:r>
              <a:r>
                <a:rPr kumimoji="0" lang="en-US" sz="3200" b="0" i="1" u="none" strike="noStrike" cap="none" normalizeH="0" baseline="-30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m</a:t>
              </a:r>
              <a:r>
                <a:rPr kumimoji="0" lang="en-US" sz="2200" b="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=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118757" y="2057400"/>
              <a:ext cx="4425043" cy="838200"/>
            </a:xfrm>
            <a:prstGeom prst="rect">
              <a:avLst/>
            </a:prstGeom>
            <a:noFill/>
          </p:spPr>
        </p:pic>
      </p:grp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65377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42910" y="3500438"/>
            <a:ext cx="76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-33682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rtl="0"/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1571604" y="4000504"/>
            <a:ext cx="6477000" cy="838200"/>
            <a:chOff x="1981200" y="4724400"/>
            <a:chExt cx="6477000" cy="838200"/>
          </a:xfrm>
        </p:grpSpPr>
        <p:sp>
          <p:nvSpPr>
            <p:cNvPr id="12" name="Rectangle 4"/>
            <p:cNvSpPr>
              <a:spLocks noChangeArrowheads="1"/>
            </p:cNvSpPr>
            <p:nvPr/>
          </p:nvSpPr>
          <p:spPr bwMode="auto">
            <a:xfrm>
              <a:off x="1981200" y="4800600"/>
              <a:ext cx="16002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1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X</a:t>
              </a:r>
              <a:r>
                <a:rPr kumimoji="0" lang="en-US" sz="3200" b="0" i="1" u="none" strike="noStrike" cap="none" normalizeH="0" baseline="-30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m</a:t>
              </a:r>
              <a:r>
                <a:rPr kumimoji="0" lang="en-US" sz="2200" b="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=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021541" y="4724400"/>
              <a:ext cx="5436659" cy="838200"/>
            </a:xfrm>
            <a:prstGeom prst="rect">
              <a:avLst/>
            </a:prstGeom>
            <a:noFill/>
          </p:spPr>
        </p:pic>
      </p:grp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-33682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rtl="0"/>
            <a:endParaRPr lang="en-US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-33682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rtl="0"/>
            <a:endParaRPr 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-33682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rtl="0"/>
            <a:endParaRPr lang="en-US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187049"/>
            <a:ext cx="30168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-33682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rtl="0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4857760"/>
            <a:ext cx="24641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For example :</a:t>
            </a:r>
            <a:endParaRPr lang="en-US" sz="3200" dirty="0">
              <a:solidFill>
                <a:srgbClr val="00B050"/>
              </a:solidFill>
            </a:endParaRPr>
          </a:p>
        </p:txBody>
      </p:sp>
      <p:graphicFrame>
        <p:nvGraphicFramePr>
          <p:cNvPr id="20" name="كائن 19"/>
          <p:cNvGraphicFramePr>
            <a:graphicFrameLocks noChangeAspect="1"/>
          </p:cNvGraphicFramePr>
          <p:nvPr/>
        </p:nvGraphicFramePr>
        <p:xfrm>
          <a:off x="928662" y="5500702"/>
          <a:ext cx="1785950" cy="878801"/>
        </p:xfrm>
        <a:graphic>
          <a:graphicData uri="http://schemas.openxmlformats.org/presentationml/2006/ole">
            <p:oleObj spid="_x0000_s66561" name="Equation" r:id="rId5" imgW="799920" imgH="393480" progId="Equation.3">
              <p:embed/>
            </p:oleObj>
          </a:graphicData>
        </a:graphic>
      </p:graphicFrame>
      <p:graphicFrame>
        <p:nvGraphicFramePr>
          <p:cNvPr id="21" name="كائن 20"/>
          <p:cNvGraphicFramePr>
            <a:graphicFrameLocks noChangeAspect="1"/>
          </p:cNvGraphicFramePr>
          <p:nvPr/>
        </p:nvGraphicFramePr>
        <p:xfrm>
          <a:off x="4143372" y="5572140"/>
          <a:ext cx="2396629" cy="928694"/>
        </p:xfrm>
        <a:graphic>
          <a:graphicData uri="http://schemas.openxmlformats.org/presentationml/2006/ole">
            <p:oleObj spid="_x0000_s66562" name="Equation" r:id="rId6" imgW="1015920" imgH="3934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428867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28600" y="76200"/>
            <a:ext cx="8686800" cy="9906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Rules for Classes in Grouped Frequency Distributions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6200" y="990600"/>
            <a:ext cx="8991600" cy="5638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There should be 5-20 classes.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 class width should be an odd number.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 classes must be mutually exclusive.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AutoNum type="arabicPeriod"/>
              <a:tabLst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 classes must be continuous.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5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  The classes must be exhaustive.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 The classes must be equal in width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         (except in open-ended distributions).</a:t>
            </a:r>
          </a:p>
        </p:txBody>
      </p:sp>
      <p:graphicFrame>
        <p:nvGraphicFramePr>
          <p:cNvPr id="4" name="Table 5"/>
          <p:cNvGraphicFramePr>
            <a:graphicFrameLocks noGrp="1"/>
          </p:cNvGraphicFramePr>
          <p:nvPr/>
        </p:nvGraphicFramePr>
        <p:xfrm>
          <a:off x="1066800" y="2286000"/>
          <a:ext cx="12192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Age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10-20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20-30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30-40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40-50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6"/>
          <p:cNvGraphicFramePr>
            <a:graphicFrameLocks noGrp="1"/>
          </p:cNvGraphicFramePr>
          <p:nvPr/>
        </p:nvGraphicFramePr>
        <p:xfrm>
          <a:off x="5943600" y="2286000"/>
          <a:ext cx="12192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Age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10-20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21-31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32-42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43-53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8"/>
          <p:cNvCxnSpPr/>
          <p:nvPr/>
        </p:nvCxnSpPr>
        <p:spPr>
          <a:xfrm>
            <a:off x="3048000" y="3656012"/>
            <a:ext cx="2209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9"/>
          <p:cNvSpPr/>
          <p:nvPr/>
        </p:nvSpPr>
        <p:spPr>
          <a:xfrm>
            <a:off x="2590800" y="2667000"/>
            <a:ext cx="2971800" cy="762000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Better way to construct a frequency distribution 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Cumulative Frequency</a:t>
            </a:r>
            <a:b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ar-SA" b="1" dirty="0">
              <a:solidFill>
                <a:srgbClr val="0070C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285720" y="1000108"/>
            <a:ext cx="8401080" cy="4043378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Cumulative frequency </a:t>
            </a:r>
            <a:r>
              <a:rPr lang="en-US" sz="28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sum of the frequencies accumulated up the upper boundary of a class in the distortion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Cumulative frequency distribution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a distribution that shows the number of data values less than or equal t a specific value (usually an upper boundary)</a:t>
            </a:r>
          </a:p>
          <a:p>
            <a:pPr algn="l" rtl="0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07982575"/>
              </p:ext>
            </p:extLst>
          </p:nvPr>
        </p:nvGraphicFramePr>
        <p:xfrm>
          <a:off x="1331640" y="188640"/>
          <a:ext cx="4648200" cy="2445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4820"/>
                <a:gridCol w="1833093"/>
                <a:gridCol w="1440287"/>
              </a:tblGrid>
              <a:tr h="43394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Limits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5205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100 - 104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105 - 109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110 - 114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115 - 119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120 - 124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125 - 129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130 -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134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99.5 - 104.5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104.5 - 109.5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109.5 - 114.5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114.5 - 119.5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119.5 - 124.5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124.5 - 129.5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129.5 - 134.5</a:t>
                      </a:r>
                      <a:endParaRPr lang="en-US" sz="1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01173964"/>
              </p:ext>
            </p:extLst>
          </p:nvPr>
        </p:nvGraphicFramePr>
        <p:xfrm>
          <a:off x="357158" y="2832403"/>
          <a:ext cx="6172200" cy="4025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7209"/>
                <a:gridCol w="2524991"/>
              </a:tblGrid>
              <a:tr h="778269"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Cumulative 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2637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99.5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104.5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109.5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114.5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119.5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124.5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129.5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134.5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0"/>
            <a:ext cx="7772400" cy="990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Constructing a Grouped Frequency Distribution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0" y="1000108"/>
            <a:ext cx="8763000" cy="441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1-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The following data represent the record high temperatures for each of the 50 states. Construct a grouped frequency distribution for the data using 7 classes.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112 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100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127   120 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134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118   105   110   109   112  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110   118   117   116   118   122   114   114   105   109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107   112   114   115   118   117   118   122   106   110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116   108   110   121   113   120   119   111   104   111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120   113   120   117   105   110   118   112   114   114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52400" y="76200"/>
            <a:ext cx="8991600" cy="5715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STEP 1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Determine the classes.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Find the class width by dividing the range by the number of classes 7.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Range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=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High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Low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060575" marR="0" lvl="4" indent="233363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 134 – 100 = 34</a:t>
            </a: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Width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=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Range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/7 = 34/7 ≈ 4.9=5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4"/>
          <p:cNvGrpSpPr/>
          <p:nvPr/>
        </p:nvGrpSpPr>
        <p:grpSpPr>
          <a:xfrm>
            <a:off x="5867400" y="3429000"/>
            <a:ext cx="2544296" cy="960665"/>
            <a:chOff x="5914080" y="2512450"/>
            <a:chExt cx="3213712" cy="1435294"/>
          </a:xfrm>
        </p:grpSpPr>
        <p:sp>
          <p:nvSpPr>
            <p:cNvPr id="6" name="Oval 5"/>
            <p:cNvSpPr/>
            <p:nvPr/>
          </p:nvSpPr>
          <p:spPr>
            <a:xfrm rot="1116417">
              <a:off x="6021445" y="2512450"/>
              <a:ext cx="2797003" cy="1059916"/>
            </a:xfrm>
            <a:prstGeom prst="ellipse">
              <a:avLst/>
            </a:prstGeom>
            <a:solidFill>
              <a:srgbClr val="CCFFCC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 rot="1239456">
              <a:off x="5914080" y="2711664"/>
              <a:ext cx="3213712" cy="6556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Round up </a:t>
              </a:r>
              <a:endParaRPr lang="en-US" sz="2800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rot="5400000">
              <a:off x="5802521" y="3273265"/>
              <a:ext cx="823547" cy="525411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835696" y="0"/>
            <a:ext cx="7620000" cy="1066800"/>
          </a:xfrm>
        </p:spPr>
        <p:txBody>
          <a:bodyPr/>
          <a:lstStyle/>
          <a:p>
            <a:r>
              <a:rPr lang="en-US" sz="4400" dirty="0">
                <a:solidFill>
                  <a:schemeClr val="accent3">
                    <a:lumMod val="75000"/>
                  </a:schemeClr>
                </a:solidFill>
                <a:latin typeface="+mn-lt"/>
                <a:ea typeface="Tahoma" pitchFamily="34" charset="0"/>
                <a:cs typeface="Tahoma" pitchFamily="34" charset="0"/>
              </a:rPr>
              <a:t>Outline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500034" y="1920240"/>
            <a:ext cx="8229600" cy="4937760"/>
          </a:xfrm>
        </p:spPr>
        <p:txBody>
          <a:bodyPr/>
          <a:lstStyle/>
          <a:p>
            <a:pPr lvl="0" algn="l" rtl="0" eaLnBrk="0" hangingPunct="0">
              <a:buClr>
                <a:srgbClr val="A15000"/>
              </a:buClr>
              <a:buSzPct val="50000"/>
              <a:buFont typeface="Courier New" pitchFamily="49" charset="0"/>
              <a:buChar char="o"/>
            </a:pPr>
            <a:r>
              <a:rPr lang="en-US" sz="3200" b="1" dirty="0" smtClean="0">
                <a:solidFill>
                  <a:srgbClr val="000000"/>
                </a:solidFill>
                <a:cs typeface="Times New Roman" pitchFamily="18" charset="0"/>
              </a:rPr>
              <a:t>2-1  Organizing Data</a:t>
            </a:r>
            <a:endParaRPr lang="en-US" sz="3200" b="1" dirty="0">
              <a:solidFill>
                <a:srgbClr val="000000"/>
              </a:solidFill>
              <a:cs typeface="Times New Roman" pitchFamily="18" charset="0"/>
            </a:endParaRPr>
          </a:p>
          <a:p>
            <a:pPr lvl="0" algn="l" rtl="0" eaLnBrk="0" hangingPunct="0">
              <a:buClr>
                <a:srgbClr val="A15000"/>
              </a:buClr>
              <a:buSzPct val="50000"/>
              <a:buFont typeface="Courier New" pitchFamily="49" charset="0"/>
              <a:buChar char="o"/>
            </a:pPr>
            <a:r>
              <a:rPr lang="en-US" sz="3200" b="1" dirty="0">
                <a:solidFill>
                  <a:srgbClr val="000000"/>
                </a:solidFill>
                <a:cs typeface="Times New Roman" pitchFamily="18" charset="0"/>
              </a:rPr>
              <a:t>2-2  </a:t>
            </a:r>
            <a:r>
              <a:rPr lang="en-US" sz="3200" b="1" dirty="0" smtClean="0">
                <a:solidFill>
                  <a:srgbClr val="000000"/>
                </a:solidFill>
                <a:cs typeface="Times New Roman" pitchFamily="18" charset="0"/>
              </a:rPr>
              <a:t>Histogram , Frequency Polygons, and </a:t>
            </a:r>
            <a:r>
              <a:rPr lang="en-US" sz="3200" b="1" dirty="0" err="1" smtClean="0">
                <a:solidFill>
                  <a:srgbClr val="000000"/>
                </a:solidFill>
                <a:cs typeface="Times New Roman" pitchFamily="18" charset="0"/>
              </a:rPr>
              <a:t>Ogives</a:t>
            </a:r>
            <a:endParaRPr lang="en-US" sz="3200" b="1" dirty="0">
              <a:solidFill>
                <a:srgbClr val="000000"/>
              </a:solidFill>
              <a:cs typeface="Times New Roman" pitchFamily="18" charset="0"/>
            </a:endParaRPr>
          </a:p>
          <a:p>
            <a:pPr lvl="0" algn="l" rtl="0" eaLnBrk="0" hangingPunct="0">
              <a:buClr>
                <a:srgbClr val="A15000"/>
              </a:buClr>
              <a:buSzPct val="50000"/>
              <a:buFont typeface="Courier New" pitchFamily="49" charset="0"/>
              <a:buChar char="o"/>
            </a:pPr>
            <a:r>
              <a:rPr lang="en-US" sz="3200" b="1" dirty="0">
                <a:solidFill>
                  <a:srgbClr val="000000"/>
                </a:solidFill>
                <a:cs typeface="Times New Roman" pitchFamily="18" charset="0"/>
              </a:rPr>
              <a:t>2-3  </a:t>
            </a:r>
            <a:r>
              <a:rPr lang="en-US" sz="3200" b="1" dirty="0" smtClean="0">
                <a:solidFill>
                  <a:srgbClr val="000000"/>
                </a:solidFill>
                <a:cs typeface="Times New Roman" pitchFamily="18" charset="0"/>
              </a:rPr>
              <a:t>Other Types of Graphs Summary </a:t>
            </a:r>
            <a:endParaRPr lang="en-US" sz="3200" b="1" dirty="0">
              <a:solidFill>
                <a:srgbClr val="000000"/>
              </a:solidFill>
              <a:cs typeface="Times New Roman" pitchFamily="18" charset="0"/>
            </a:endParaRPr>
          </a:p>
          <a:p>
            <a:pPr lvl="0" algn="l" rtl="0" eaLnBrk="0" hangingPunct="0">
              <a:buClr>
                <a:srgbClr val="A15000"/>
              </a:buClr>
              <a:buSzPct val="50000"/>
              <a:buFont typeface="Courier New" pitchFamily="49" charset="0"/>
              <a:buChar char="o"/>
            </a:pPr>
            <a:endParaRPr lang="en-US" sz="3400" b="1" dirty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endParaRPr lang="en-US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177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2188617" y="1603038"/>
            <a:ext cx="1826141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99.5 - 104.5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104.5 - 109.5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109.5 - 114.5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114.5 - 119.5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119.5 - 124.5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124.5 - 129.5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129.5 - 134.5</a:t>
            </a: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4700558" y="1603038"/>
            <a:ext cx="492443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13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07260162"/>
              </p:ext>
            </p:extLst>
          </p:nvPr>
        </p:nvGraphicFramePr>
        <p:xfrm>
          <a:off x="357158" y="642918"/>
          <a:ext cx="7238999" cy="416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856"/>
                <a:gridCol w="2068144"/>
                <a:gridCol w="1676400"/>
                <a:gridCol w="1752599"/>
              </a:tblGrid>
              <a:tr h="98538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Limits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Cumulative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751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100 - 104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105 - 109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110 - 114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115 - 119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120 - 124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125 - 129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130 -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134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376958" y="1604050"/>
            <a:ext cx="533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28</a:t>
            </a:r>
          </a:p>
          <a:p>
            <a:pPr algn="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41</a:t>
            </a:r>
          </a:p>
          <a:p>
            <a:pPr algn="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48</a:t>
            </a:r>
          </a:p>
          <a:p>
            <a:pPr algn="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49</a:t>
            </a:r>
          </a:p>
          <a:p>
            <a:pPr algn="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50</a:t>
            </a:r>
          </a:p>
        </p:txBody>
      </p:sp>
    </p:spTree>
    <p:extLst>
      <p:ext uri="{BB962C8B-B14F-4D97-AF65-F5344CB8AC3E}">
        <p14:creationId xmlns:p14="http://schemas.microsoft.com/office/powerpoint/2010/main" xmlns="" val="278532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0" y="0"/>
            <a:ext cx="8501090" cy="407194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The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data shown here represent the number of miles per gallon that 30 selected four-wheel- drive sports utility vehicles obtained in city driving.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12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17   12   14   16   18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16   18   12   16   17   15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15   16   12   15   16   16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12   14   15   12   15   15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19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13   16   18   16   14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228600"/>
            <a:ext cx="8991600" cy="5410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Range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=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High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Low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060575" marR="0" lvl="4" indent="233363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pitchFamily="1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 19 – 12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 the class consisting of the single data value can be used. They are 12,13,14,15,16,17,18,19.</a:t>
            </a: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1" charset="2"/>
              <a:buNone/>
              <a:tabLst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303338" marR="0" lvl="2" indent="-342900" algn="l" defTabSz="914400" rtl="0" eaLnBrk="1" fontAlgn="auto" latinLnBrk="0" hangingPunct="1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rgbClr val="00B0F0"/>
              </a:buClr>
              <a:buSzPct val="100000"/>
              <a:buFont typeface="Wingdings" pitchFamily="2" charset="2"/>
              <a:buChar char="q"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This type of distribution is 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called ungrouped frequency distribution </a:t>
            </a:r>
            <a:endParaRPr kumimoji="0" lang="en-US" sz="2800" b="1" i="0" u="sng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1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/>
          <p:cNvGraphicFramePr>
            <a:graphicFrameLocks noGrp="1"/>
          </p:cNvGraphicFramePr>
          <p:nvPr/>
        </p:nvGraphicFramePr>
        <p:xfrm>
          <a:off x="571472" y="1000108"/>
          <a:ext cx="7238999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856"/>
                <a:gridCol w="2068144"/>
                <a:gridCol w="1676400"/>
                <a:gridCol w="1752599"/>
              </a:tblGrid>
              <a:tr h="74321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Limits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Cumulative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948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11.5-12.5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12.5-13.5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13.5-14.5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14.5-15.5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15.5-16.5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16.5-17.5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17.5-18.5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18.5-19.5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3276600"/>
          <a:ext cx="60960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Class 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Frequency 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4-9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10-15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16-21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22-27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28-33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09600" y="1219200"/>
            <a:ext cx="7620000" cy="1447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Find the class boundary , midpoint of the last class and the class width?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1295400"/>
          <a:ext cx="60960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Class 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Boundaries</a:t>
                      </a:r>
                      <a:endParaRPr lang="en-US" sz="2400" b="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4-9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3.5 – 9.5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10-15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9.5-15.5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16-21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15.5-21.5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22-27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21.5-27.5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28-33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27.5-33.5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05200" y="304800"/>
            <a:ext cx="1828800" cy="60960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Solution </a:t>
            </a:r>
            <a:endParaRPr lang="en-US" sz="28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5"/>
          <p:cNvGrpSpPr/>
          <p:nvPr/>
        </p:nvGrpSpPr>
        <p:grpSpPr>
          <a:xfrm>
            <a:off x="152400" y="4596685"/>
            <a:ext cx="8686800" cy="965915"/>
            <a:chOff x="0" y="2691685"/>
            <a:chExt cx="8686800" cy="965915"/>
          </a:xfrm>
        </p:grpSpPr>
        <p:grpSp>
          <p:nvGrpSpPr>
            <p:cNvPr id="3" name="Group 6"/>
            <p:cNvGrpSpPr/>
            <p:nvPr/>
          </p:nvGrpSpPr>
          <p:grpSpPr>
            <a:xfrm>
              <a:off x="0" y="2819400"/>
              <a:ext cx="5562600" cy="838200"/>
              <a:chOff x="1981200" y="2057400"/>
              <a:chExt cx="5562600" cy="838200"/>
            </a:xfrm>
          </p:grpSpPr>
          <p:sp>
            <p:nvSpPr>
              <p:cNvPr id="10" name="Rectangle 4"/>
              <p:cNvSpPr>
                <a:spLocks noChangeArrowheads="1"/>
              </p:cNvSpPr>
              <p:nvPr/>
            </p:nvSpPr>
            <p:spPr bwMode="auto">
              <a:xfrm>
                <a:off x="1981200" y="2133600"/>
                <a:ext cx="1600200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0" i="1" u="none" strike="noStrike" cap="none" normalizeH="0" baseline="0" dirty="0" err="1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X</a:t>
                </a:r>
                <a:r>
                  <a:rPr kumimoji="0" lang="en-US" sz="3200" b="0" i="1" u="none" strike="noStrike" cap="none" normalizeH="0" baseline="-30000" dirty="0" err="1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m</a:t>
                </a:r>
                <a:r>
                  <a:rPr kumimoji="0" lang="en-US" sz="2200" b="0" i="1" u="none" strike="noStrike" cap="none" normalizeH="0" baseline="-30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</a:t>
                </a:r>
                <a:r>
                  <a:rPr kumimoji="0" lang="en-US" sz="2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=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11" name="Picture 3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118757" y="2057400"/>
                <a:ext cx="4425043" cy="838200"/>
              </a:xfrm>
              <a:prstGeom prst="rect">
                <a:avLst/>
              </a:prstGeom>
              <a:noFill/>
            </p:spPr>
          </p:pic>
        </p:grpSp>
        <p:pic>
          <p:nvPicPr>
            <p:cNvPr id="8" name="Picture 4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562600" y="2691685"/>
              <a:ext cx="1905000" cy="965915"/>
            </a:xfrm>
            <a:prstGeom prst="rect">
              <a:avLst/>
            </a:prstGeom>
            <a:noFill/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43800" y="2884715"/>
              <a:ext cx="1143000" cy="544285"/>
            </a:xfrm>
            <a:prstGeom prst="rect">
              <a:avLst/>
            </a:prstGeom>
            <a:noFill/>
          </p:spPr>
        </p:pic>
      </p:grpSp>
      <p:sp>
        <p:nvSpPr>
          <p:cNvPr id="12" name="Rectangle 11"/>
          <p:cNvSpPr/>
          <p:nvPr/>
        </p:nvSpPr>
        <p:spPr>
          <a:xfrm>
            <a:off x="1143000" y="5562600"/>
            <a:ext cx="41148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 width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10 - 4 = 6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Graphs</a:t>
            </a:r>
            <a:endParaRPr lang="ar-SA" sz="60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عنصر نائب للمحتوى 2"/>
          <p:cNvSpPr txBox="1">
            <a:spLocks noGrp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three most commonly used graphs in research are: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histogram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The frequency polygon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3. The cumulative frequency graph, or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ogive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177225"/>
            <a:ext cx="57770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Graphical representation: why?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5720" y="714356"/>
            <a:ext cx="8001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Purpose of graphs in statistics is to convey the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data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 the viewers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pictorial form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Easier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for most people to understand the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meaning of data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form of graphs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They can also be used to discover a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trend or pattern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a situation over a period of time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Useful in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getting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audience’s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attention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a publication or a speaking presentation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366897"/>
            <a:ext cx="8915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histogram is a graph that displays the data by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using contiguous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vertical bars (unless the frequency of a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class is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0) of various heights to represent the frequencies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of the classes.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19400" y="228600"/>
            <a:ext cx="2743200" cy="838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u="sng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Histogram</a:t>
            </a:r>
          </a:p>
          <a:p>
            <a:pPr algn="ctr"/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3951982"/>
            <a:ext cx="8458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class boundaries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are represented on the horizontal axis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Example 2-4: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Construct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histogram to represent the data for the record high temperatures for each of the 50 states (see Example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2–2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for the data).</a:t>
            </a:r>
          </a:p>
          <a:p>
            <a:pPr algn="l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2041949"/>
              </p:ext>
            </p:extLst>
          </p:nvPr>
        </p:nvGraphicFramePr>
        <p:xfrm>
          <a:off x="1357290" y="1428736"/>
          <a:ext cx="6114256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1191"/>
                <a:gridCol w="2304820"/>
                <a:gridCol w="1868245"/>
              </a:tblGrid>
              <a:tr h="724648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Limits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5704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100 - 104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105 - 109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110 - 114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115 - 119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120 - 124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125 - 129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130 -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134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99.5 - 104.5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104.5 - 109.5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109.5 - 114.5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114.5 - 119.5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119.5 - 124.5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124.5 - 129.5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129.5 - 134.5</a:t>
                      </a:r>
                    </a:p>
                    <a:p>
                      <a:endParaRPr lang="en-US" sz="24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endParaRPr lang="en-US" sz="24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2-1  Organizing Data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>
              <a:buFont typeface="Arial" pitchFamily="34" charset="0"/>
              <a:buChar char="•"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When data are collected in original form, they are called 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raw data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raw data </a:t>
            </a:r>
          </a:p>
          <a:p>
            <a:pPr marL="0" indent="0" algn="l" rtl="0">
              <a:buNone/>
            </a:pP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graphicFrame>
        <p:nvGraphicFramePr>
          <p:cNvPr id="4" name="Group 10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88943896"/>
              </p:ext>
            </p:extLst>
          </p:nvPr>
        </p:nvGraphicFramePr>
        <p:xfrm>
          <a:off x="928662" y="3286124"/>
          <a:ext cx="3581400" cy="1754823"/>
        </p:xfrm>
        <a:graphic>
          <a:graphicData uri="http://schemas.openxmlformats.org/drawingml/2006/table">
            <a:tbl>
              <a:tblPr/>
              <a:tblGrid>
                <a:gridCol w="596900"/>
                <a:gridCol w="596900"/>
                <a:gridCol w="596900"/>
                <a:gridCol w="596900"/>
                <a:gridCol w="596900"/>
                <a:gridCol w="596900"/>
              </a:tblGrid>
              <a:tr h="1176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عنصر نائب للمحتوى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419307926"/>
              </p:ext>
            </p:extLst>
          </p:nvPr>
        </p:nvGraphicFramePr>
        <p:xfrm>
          <a:off x="4786314" y="2285992"/>
          <a:ext cx="3657600" cy="362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/>
                <a:gridCol w="18288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Score	</a:t>
                      </a:r>
                    </a:p>
                  </a:txBody>
                  <a:tcPr marL="78377" marR="7837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8377" marR="78377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marL="78377" marR="7837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L="78377" marR="78377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marL="78377" marR="7837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8377" marR="78377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marL="78377" marR="7837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L="78377" marR="78377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L="78377" marR="7837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L="78377" marR="78377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L="78377" marR="7837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8377" marR="78377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8377" marR="7837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L="78377" marR="78377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39654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357298"/>
            <a:ext cx="784860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827584" y="125506"/>
            <a:ext cx="8991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l" eaLnBrk="1" hangingPunct="1">
              <a:lnSpc>
                <a:spcPct val="90000"/>
              </a:lnSpc>
              <a:buClr>
                <a:srgbClr val="00B0F0"/>
              </a:buClr>
              <a:defRPr/>
            </a:pPr>
            <a:r>
              <a:rPr lang="en-US" sz="3200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kern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Histograms</a:t>
            </a:r>
            <a:r>
              <a:rPr lang="en-US" sz="3200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use class boundaries </a:t>
            </a:r>
            <a:r>
              <a:rPr lang="en-US" sz="3200" kern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</a:p>
          <a:p>
            <a:pPr algn="l" eaLnBrk="1" hangingPunct="1">
              <a:lnSpc>
                <a:spcPct val="90000"/>
              </a:lnSpc>
              <a:buClr>
                <a:srgbClr val="00B0F0"/>
              </a:buClr>
              <a:defRPr/>
            </a:pPr>
            <a:r>
              <a:rPr lang="en-US" sz="3200" kern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200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frequencies of the classes.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4600" y="381000"/>
            <a:ext cx="3886200" cy="838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Frequency </a:t>
            </a:r>
            <a:r>
              <a:rPr lang="en-US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polygons</a:t>
            </a:r>
            <a:endParaRPr lang="en-US" sz="320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4"/>
          <p:cNvSpPr/>
          <p:nvPr/>
        </p:nvSpPr>
        <p:spPr>
          <a:xfrm>
            <a:off x="76200" y="1460718"/>
            <a:ext cx="8915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frequency polygon is a graph that displays the data</a:t>
            </a:r>
          </a:p>
          <a:p>
            <a:pPr algn="l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by using lines that connect points plotted for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frequencies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at the midpoints of the classes.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frequencies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are represented by the heights of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points.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5"/>
          <p:cNvSpPr/>
          <p:nvPr/>
        </p:nvSpPr>
        <p:spPr>
          <a:xfrm>
            <a:off x="304800" y="3723382"/>
            <a:ext cx="8458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Clr>
                <a:srgbClr val="00B0F0"/>
              </a:buClr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class midpoints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are represented on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horizontal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axis.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0" y="0"/>
            <a:ext cx="8458200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Example 2-5: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Construct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frequency polygon to represent the data for the record high temperatures for each of the 50 states (see Example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2–2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for the data).</a:t>
            </a:r>
          </a:p>
          <a:p>
            <a:pPr algn="l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5182387"/>
              </p:ext>
            </p:extLst>
          </p:nvPr>
        </p:nvGraphicFramePr>
        <p:xfrm>
          <a:off x="1714480" y="1357298"/>
          <a:ext cx="54864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856"/>
                <a:gridCol w="2068144"/>
                <a:gridCol w="1676400"/>
              </a:tblGrid>
              <a:tr h="74321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Limits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Midpoints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948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100 - 104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105 - 109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110 - 114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115 - 119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120 - 124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125 - 129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 –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134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107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112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117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122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127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132</a:t>
                      </a:r>
                    </a:p>
                    <a:p>
                      <a:endParaRPr lang="en-US" sz="24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1181100" y="259976"/>
            <a:ext cx="7734300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>
              <a:lnSpc>
                <a:spcPct val="90000"/>
              </a:lnSpc>
              <a:buClr>
                <a:srgbClr val="00B0F0"/>
              </a:buClr>
              <a:defRPr/>
            </a:pPr>
            <a:r>
              <a:rPr lang="en-US" sz="2800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kern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Frequency </a:t>
            </a:r>
            <a:r>
              <a:rPr lang="en-US" sz="2800" kern="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polygons 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use class midpoints </a:t>
            </a:r>
            <a:r>
              <a:rPr lang="en-US" sz="2800" kern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</a:p>
          <a:p>
            <a:pPr algn="l">
              <a:lnSpc>
                <a:spcPct val="90000"/>
              </a:lnSpc>
              <a:buClr>
                <a:srgbClr val="00B0F0"/>
              </a:buClr>
              <a:defRPr/>
            </a:pPr>
            <a:r>
              <a:rPr lang="en-US" sz="2800" kern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frequencies of the classes.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8841" y="1676400"/>
            <a:ext cx="6835959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5638800" y="1905000"/>
            <a:ext cx="3276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frequency polygon</a:t>
            </a:r>
          </a:p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anchored on the</a:t>
            </a:r>
          </a:p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x-axis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before the first </a:t>
            </a:r>
          </a:p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class and after the</a:t>
            </a:r>
          </a:p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last class.</a:t>
            </a:r>
          </a:p>
        </p:txBody>
      </p:sp>
      <p:cxnSp>
        <p:nvCxnSpPr>
          <p:cNvPr id="5" name="Straight Arrow Connector 6"/>
          <p:cNvCxnSpPr>
            <a:cxnSpLocks noChangeShapeType="1"/>
          </p:cNvCxnSpPr>
          <p:nvPr/>
        </p:nvCxnSpPr>
        <p:spPr bwMode="auto">
          <a:xfrm rot="10800000" flipV="1">
            <a:off x="2286015" y="2798295"/>
            <a:ext cx="3428985" cy="2154704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1331640" y="228600"/>
            <a:ext cx="6974160" cy="10572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Cumulative Frequency Graphs Or </a:t>
            </a:r>
            <a:r>
              <a:rPr lang="en-US" sz="32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Ogives</a:t>
            </a:r>
            <a:endParaRPr lang="en-US" sz="320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5"/>
          <p:cNvSpPr/>
          <p:nvPr/>
        </p:nvSpPr>
        <p:spPr>
          <a:xfrm>
            <a:off x="228600" y="1712893"/>
            <a:ext cx="838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ogive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is a graph that represents the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cumulative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frequencies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the classes in a frequency distribution</a:t>
            </a:r>
          </a:p>
        </p:txBody>
      </p:sp>
      <p:sp>
        <p:nvSpPr>
          <p:cNvPr id="4" name="Rectangle 6"/>
          <p:cNvSpPr/>
          <p:nvPr/>
        </p:nvSpPr>
        <p:spPr>
          <a:xfrm>
            <a:off x="428596" y="4643446"/>
            <a:ext cx="8153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32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upper class boundaries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are represented on the horizontal axis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428596" y="2786058"/>
            <a:ext cx="77153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Clr>
                <a:srgbClr val="0070C0"/>
              </a:buClr>
              <a:buFont typeface="Wingdings" pitchFamily="2" charset="2"/>
              <a:buChar char="v"/>
            </a:pPr>
            <a:r>
              <a:rPr lang="en-US" sz="28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Cumulative frequency distribution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a distribution that shows the number of data values less than or equal t a specific value 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0" y="357166"/>
            <a:ext cx="8915400" cy="1730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32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Example 2-6: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Construct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ogive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to represent the data for the record high temperatures for each of the 50 states (see Example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2–2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for the data).</a:t>
            </a:r>
          </a:p>
        </p:txBody>
      </p:sp>
      <p:graphicFrame>
        <p:nvGraphicFramePr>
          <p:cNvPr id="3" name="Table 5"/>
          <p:cNvGraphicFramePr>
            <a:graphicFrameLocks noGrp="1"/>
          </p:cNvGraphicFramePr>
          <p:nvPr/>
        </p:nvGraphicFramePr>
        <p:xfrm>
          <a:off x="1142976" y="2143116"/>
          <a:ext cx="5922746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798"/>
                <a:gridCol w="2335731"/>
                <a:gridCol w="1835217"/>
              </a:tblGrid>
              <a:tr h="7454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Limits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6456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100 - 104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105 - 109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110 - 114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115 - 119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120 - 124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125 - 129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130 -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134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99.5 - 104.5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104.5 - 109.5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109.5 - 114.5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114.5 - 119.5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119.5 - 124.5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124.5 - 129.5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129.5 - 134.5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07982575"/>
              </p:ext>
            </p:extLst>
          </p:nvPr>
        </p:nvGraphicFramePr>
        <p:xfrm>
          <a:off x="1331640" y="188640"/>
          <a:ext cx="4648200" cy="2445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4820"/>
                <a:gridCol w="1833093"/>
                <a:gridCol w="1440287"/>
              </a:tblGrid>
              <a:tr h="43394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Limits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5205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100 - 104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105 - 109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110 - 114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115 - 119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120 - 124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125 - 129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130 -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134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8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99.5 - 104.5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104.5 - 109.5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109.5 - 114.5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114.5 - 119.5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119.5 - 124.5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124.5 - 129.5</a:t>
                      </a:r>
                    </a:p>
                    <a:p>
                      <a:pPr algn="ctr"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129.5 - 134.5</a:t>
                      </a:r>
                      <a:endParaRPr lang="en-US" sz="1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01173964"/>
              </p:ext>
            </p:extLst>
          </p:nvPr>
        </p:nvGraphicFramePr>
        <p:xfrm>
          <a:off x="2627784" y="2708920"/>
          <a:ext cx="6172200" cy="4025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7209"/>
                <a:gridCol w="2524991"/>
              </a:tblGrid>
              <a:tr h="778269"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Cumulative 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2637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99.5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104.5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109.5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114.5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119.5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124.5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129.5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than 134.5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685800" y="571480"/>
            <a:ext cx="845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914400" lvl="1" indent="-457200" algn="l">
              <a:lnSpc>
                <a:spcPct val="90000"/>
              </a:lnSpc>
              <a:buClr>
                <a:srgbClr val="00B0F0"/>
              </a:buClr>
              <a:defRPr/>
            </a:pPr>
            <a:r>
              <a:rPr lang="en-US" sz="3200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kern="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Ogives</a:t>
            </a:r>
            <a:r>
              <a:rPr lang="en-US" sz="3200" kern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use upper class boundaries and cumulative frequencies of the classes.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714488"/>
            <a:ext cx="7924800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0" y="571480"/>
            <a:ext cx="8229600" cy="472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Constructing Statistical Graphs </a:t>
            </a:r>
          </a:p>
          <a:p>
            <a:pPr marL="463550" marR="0" lvl="0" indent="-4635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1:  Draw and label the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x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and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y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axes.</a:t>
            </a:r>
          </a:p>
          <a:p>
            <a:pPr marL="463550" marR="0" lvl="0" indent="-4635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2:  Choose a suitable scale for the frequencies or cumulative frequencies, and label it on the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y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axis.</a:t>
            </a:r>
          </a:p>
          <a:p>
            <a:pPr marL="463550" marR="0" lvl="0" indent="-4635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3:  Represent the class boundaries for the histogram or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ogive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, or the midpoint for the frequency polygon, on the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x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axis.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63550" marR="0" lvl="0" indent="-4635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4:  Plot the points and then draw the bars or lines.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225624" y="304800"/>
            <a:ext cx="7162800" cy="838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32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Relative Frequency Graphs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28600" y="1676400"/>
            <a:ext cx="8534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If proportions are used instead of frequencies, the graphs are called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relative frequency graphs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lnSpc>
                <a:spcPct val="9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714348" y="1285860"/>
            <a:ext cx="3429024" cy="114300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sz="2800" b="1" dirty="0" smtClean="0"/>
              <a:t>data collected in original form</a:t>
            </a:r>
            <a:endParaRPr lang="ar-SA" sz="2800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785786" y="3929066"/>
            <a:ext cx="3429024" cy="114300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sz="2800" b="1" dirty="0" smtClean="0"/>
              <a:t>the raw data is organized</a:t>
            </a:r>
            <a:endParaRPr lang="ar-SA" sz="2800" dirty="0"/>
          </a:p>
        </p:txBody>
      </p:sp>
      <p:cxnSp>
        <p:nvCxnSpPr>
          <p:cNvPr id="7" name="رابط كسهم مستقيم 6"/>
          <p:cNvCxnSpPr/>
          <p:nvPr/>
        </p:nvCxnSpPr>
        <p:spPr>
          <a:xfrm>
            <a:off x="4429124" y="1928802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كسهم مستقيم 7"/>
          <p:cNvCxnSpPr/>
          <p:nvPr/>
        </p:nvCxnSpPr>
        <p:spPr>
          <a:xfrm>
            <a:off x="4357686" y="4572008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شكل بيضاوي 8"/>
          <p:cNvSpPr/>
          <p:nvPr/>
        </p:nvSpPr>
        <p:spPr>
          <a:xfrm>
            <a:off x="5929322" y="857232"/>
            <a:ext cx="2714644" cy="185738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</a:rPr>
              <a:t>raw data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5429256" y="3357562"/>
            <a:ext cx="3429024" cy="200026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frequency distribution</a:t>
            </a:r>
            <a:endParaRPr lang="ar-SA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ChangeArrowheads="1"/>
          </p:cNvSpPr>
          <p:nvPr/>
        </p:nvSpPr>
        <p:spPr bwMode="auto">
          <a:xfrm>
            <a:off x="0" y="428604"/>
            <a:ext cx="9144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2-7: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Construct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histogram, frequency polygon, and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ogive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using relative frequencies for the distribution (shown here) of the miles that 20 randomly selected runners ran during a given week.</a:t>
            </a:r>
          </a:p>
        </p:txBody>
      </p:sp>
      <p:graphicFrame>
        <p:nvGraphicFramePr>
          <p:cNvPr id="16408" name="Group 2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31953499"/>
              </p:ext>
            </p:extLst>
          </p:nvPr>
        </p:nvGraphicFramePr>
        <p:xfrm>
          <a:off x="3929058" y="2000240"/>
          <a:ext cx="3581400" cy="4023360"/>
        </p:xfrm>
        <a:graphic>
          <a:graphicData uri="http://schemas.openxmlformats.org/drawingml/2006/table">
            <a:tbl>
              <a:tblPr/>
              <a:tblGrid>
                <a:gridCol w="1828800"/>
                <a:gridCol w="1752600"/>
              </a:tblGrid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Class Boundaries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425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5.5 - 10.5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10.5 - 15.5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15.5 - 20.5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20.5 - 25.5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25.5 - 30.5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30.5 - 35.5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35.5 - 40.5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5081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0" y="0"/>
            <a:ext cx="2819400" cy="838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Histograms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8154309"/>
              </p:ext>
            </p:extLst>
          </p:nvPr>
        </p:nvGraphicFramePr>
        <p:xfrm>
          <a:off x="611560" y="2362200"/>
          <a:ext cx="60198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2307"/>
                <a:gridCol w="1743781"/>
                <a:gridCol w="2373712"/>
              </a:tblGrid>
              <a:tr h="783771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Boundaries</a:t>
                      </a:r>
                      <a:endParaRPr lang="en-US" sz="2400" b="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</a:p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f )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Relative Frequency</a:t>
                      </a:r>
                      <a:endParaRPr lang="en-US" sz="2400" b="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7382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5.5</a:t>
                      </a:r>
                      <a:r>
                        <a:rPr lang="en-US" sz="2400" baseline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10.5 - 15.5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15.5 - 20.5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20.5 - 25.5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25.5 - 30.5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30.5 - 35.5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35.5 - 40.5</a:t>
                      </a:r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81000" y="1104900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The following is a frequency distribution of miles run per week by 20 selected runners.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743200" y="5733256"/>
            <a:ext cx="12588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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f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20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8"/>
          <p:cNvSpPr txBox="1">
            <a:spLocks noChangeArrowheads="1"/>
          </p:cNvSpPr>
          <p:nvPr/>
        </p:nvSpPr>
        <p:spPr bwMode="auto">
          <a:xfrm>
            <a:off x="4572000" y="3284984"/>
            <a:ext cx="981075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1/20 =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2/20 =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3/20 =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5/20 =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4/20 =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3/20 =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2/20 =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0" y="5733256"/>
            <a:ext cx="1647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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rf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1.00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8"/>
          <p:cNvSpPr txBox="1">
            <a:spLocks noChangeArrowheads="1"/>
          </p:cNvSpPr>
          <p:nvPr/>
        </p:nvSpPr>
        <p:spPr bwMode="auto">
          <a:xfrm>
            <a:off x="5436096" y="3271167"/>
            <a:ext cx="7239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0.05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0.10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0.15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0.25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0.20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0.15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0.10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6781800" y="1524000"/>
            <a:ext cx="2209800" cy="838200"/>
          </a:xfrm>
          <a:prstGeom prst="wedgeRoundRectCallout">
            <a:avLst>
              <a:gd name="adj1" fmla="val -80274"/>
              <a:gd name="adj2" fmla="val 67128"/>
              <a:gd name="adj3" fmla="val 16667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4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Lucida Sans Unicode" pitchFamily="34" charset="0"/>
            </a:endParaRPr>
          </a:p>
        </p:txBody>
      </p:sp>
      <p:sp>
        <p:nvSpPr>
          <p:cNvPr id="1947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Lucida Sans Unicode" pitchFamily="34" charset="0"/>
            </a:endParaRPr>
          </a:p>
        </p:txBody>
      </p:sp>
      <p:pic>
        <p:nvPicPr>
          <p:cNvPr id="19480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1600200"/>
            <a:ext cx="2057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81" name="Rectangle 5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19482" name="Straight Connector 11"/>
          <p:cNvCxnSpPr>
            <a:cxnSpLocks noChangeShapeType="1"/>
          </p:cNvCxnSpPr>
          <p:nvPr/>
        </p:nvCxnSpPr>
        <p:spPr bwMode="auto">
          <a:xfrm>
            <a:off x="2819400" y="5803677"/>
            <a:ext cx="10668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83" name="Straight Connector 11"/>
          <p:cNvCxnSpPr>
            <a:cxnSpLocks noChangeShapeType="1"/>
          </p:cNvCxnSpPr>
          <p:nvPr/>
        </p:nvCxnSpPr>
        <p:spPr bwMode="auto">
          <a:xfrm>
            <a:off x="4788024" y="5875685"/>
            <a:ext cx="10668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9" name="Rounded Rectangular Callout 18"/>
          <p:cNvSpPr/>
          <p:nvPr/>
        </p:nvSpPr>
        <p:spPr>
          <a:xfrm>
            <a:off x="6858000" y="4336504"/>
            <a:ext cx="2133600" cy="1828800"/>
          </a:xfrm>
          <a:prstGeom prst="wedgeRoundRectCallout">
            <a:avLst>
              <a:gd name="adj1" fmla="val -74023"/>
              <a:gd name="adj2" fmla="val 37776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sum of the relative frequencies will always be 1 </a:t>
            </a:r>
          </a:p>
        </p:txBody>
      </p:sp>
    </p:spTree>
    <p:extLst>
      <p:ext uri="{BB962C8B-B14F-4D97-AF65-F5344CB8AC3E}">
        <p14:creationId xmlns="" xmlns:p14="http://schemas.microsoft.com/office/powerpoint/2010/main" val="183977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0" y="500042"/>
            <a:ext cx="891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defRPr/>
            </a:pP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Use </a:t>
            </a:r>
            <a:r>
              <a:rPr lang="en-US" sz="32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 boundaries 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36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relative frequencies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 of the classes.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000240"/>
            <a:ext cx="7086600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10942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-76200"/>
            <a:ext cx="5257800" cy="838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Frequency Polygons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26950206"/>
              </p:ext>
            </p:extLst>
          </p:nvPr>
        </p:nvGraphicFramePr>
        <p:xfrm>
          <a:off x="1285852" y="2214554"/>
          <a:ext cx="6324601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13"/>
                <a:gridCol w="2046194"/>
                <a:gridCol w="2046194"/>
              </a:tblGrid>
              <a:tr h="767443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Boundaries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Midpoints</a:t>
                      </a:r>
                      <a:endParaRPr lang="en-US" sz="2400" b="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Relative Frequency</a:t>
                      </a:r>
                      <a:endParaRPr lang="en-US" sz="2400" b="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5843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5.5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10.5 - 15.5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15.5 - 20.5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20.5 - 25.5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25.5 - 30.5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30.5 - 35.5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35.5 - 40.5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  <a:p>
                      <a:endParaRPr lang="en-US" sz="2400" dirty="0" smtClean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0.05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0.10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0.15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0.25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0.20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0.15</a:t>
                      </a:r>
                    </a:p>
                    <a:p>
                      <a:pPr algn="ctr">
                        <a:defRPr/>
                      </a:pP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785794"/>
            <a:ext cx="876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The following is a frequency distribution of miles run per week by 20 selected runners.</a:t>
            </a:r>
          </a:p>
        </p:txBody>
      </p:sp>
    </p:spTree>
    <p:extLst>
      <p:ext uri="{BB962C8B-B14F-4D97-AF65-F5344CB8AC3E}">
        <p14:creationId xmlns="" xmlns:p14="http://schemas.microsoft.com/office/powerpoint/2010/main" val="272268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0" y="285728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defRPr/>
            </a:pP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Use the </a:t>
            </a:r>
            <a:r>
              <a:rPr lang="en-US" sz="36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 midpoints 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and the </a:t>
            </a:r>
            <a:r>
              <a:rPr lang="en-US" sz="36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relative frequencies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 of the classes.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357298"/>
            <a:ext cx="6553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02593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352800" y="-152400"/>
            <a:ext cx="20574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Ogives</a:t>
            </a:r>
            <a:endParaRPr lang="en-US" sz="40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6913752"/>
              </p:ext>
            </p:extLst>
          </p:nvPr>
        </p:nvGraphicFramePr>
        <p:xfrm>
          <a:off x="381000" y="2071678"/>
          <a:ext cx="8382000" cy="4526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/>
                <a:gridCol w="1322064"/>
                <a:gridCol w="1714512"/>
                <a:gridCol w="3333744"/>
              </a:tblGrid>
              <a:tr h="1143168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Boundaries</a:t>
                      </a:r>
                      <a:endParaRPr lang="en-US" sz="2400" b="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Cumulative Frequency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Cum. Rel. Frequency</a:t>
                      </a:r>
                      <a:endParaRPr lang="en-US" sz="2400" b="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2628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5.5</a:t>
                      </a:r>
                      <a:r>
                        <a:rPr lang="en-US" sz="2400" baseline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10.5 - 15.5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15.5 - 20.5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20.5 - 25.5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25.5 - 30.5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30.5 - 35.5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35.5 - 40.5</a:t>
                      </a:r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571480"/>
            <a:ext cx="7994476" cy="1557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The following is a frequency distribution of miles run per week by 20 selected runners.</a:t>
            </a:r>
          </a:p>
        </p:txBody>
      </p:sp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5500694" y="3286124"/>
            <a:ext cx="1135063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algn="r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1/20 =</a:t>
            </a:r>
          </a:p>
          <a:p>
            <a:pPr algn="r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3/20 =</a:t>
            </a:r>
          </a:p>
          <a:p>
            <a:pPr algn="r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6/20 =</a:t>
            </a:r>
          </a:p>
          <a:p>
            <a:pPr algn="r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11/20 =</a:t>
            </a:r>
          </a:p>
          <a:p>
            <a:pPr algn="r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15/20 =</a:t>
            </a:r>
          </a:p>
          <a:p>
            <a:pPr algn="r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18/20 =</a:t>
            </a:r>
          </a:p>
          <a:p>
            <a:pPr algn="r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20/20 =</a:t>
            </a:r>
          </a:p>
        </p:txBody>
      </p:sp>
      <p:sp>
        <p:nvSpPr>
          <p:cNvPr id="8" name="TextBox 8"/>
          <p:cNvSpPr txBox="1">
            <a:spLocks noChangeArrowheads="1"/>
          </p:cNvSpPr>
          <p:nvPr/>
        </p:nvSpPr>
        <p:spPr bwMode="auto">
          <a:xfrm>
            <a:off x="6572264" y="3286124"/>
            <a:ext cx="7239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0.05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0.15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0.30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0.55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0.75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0.90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1.00</a:t>
            </a:r>
          </a:p>
        </p:txBody>
      </p:sp>
      <p:sp>
        <p:nvSpPr>
          <p:cNvPr id="23574" name="TextBox 9"/>
          <p:cNvSpPr txBox="1">
            <a:spLocks noChangeArrowheads="1"/>
          </p:cNvSpPr>
          <p:nvPr/>
        </p:nvSpPr>
        <p:spPr bwMode="auto">
          <a:xfrm>
            <a:off x="2743200" y="5991374"/>
            <a:ext cx="1104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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f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20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575" name="Straight Connector 11"/>
          <p:cNvCxnSpPr>
            <a:cxnSpLocks noChangeShapeType="1"/>
          </p:cNvCxnSpPr>
          <p:nvPr/>
        </p:nvCxnSpPr>
        <p:spPr bwMode="auto">
          <a:xfrm>
            <a:off x="2743200" y="5875684"/>
            <a:ext cx="10668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1" name="Rounded Rectangular Callout 10"/>
          <p:cNvSpPr/>
          <p:nvPr/>
        </p:nvSpPr>
        <p:spPr>
          <a:xfrm>
            <a:off x="5029200" y="1071546"/>
            <a:ext cx="4114800" cy="838200"/>
          </a:xfrm>
          <a:prstGeom prst="wedgeRoundRectCallout">
            <a:avLst>
              <a:gd name="adj1" fmla="val -2294"/>
              <a:gd name="adj2" fmla="val 113409"/>
              <a:gd name="adj3" fmla="val 16667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57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Lucida Sans Unicode" pitchFamily="34" charset="0"/>
            </a:endParaRPr>
          </a:p>
        </p:txBody>
      </p:sp>
      <p:pic>
        <p:nvPicPr>
          <p:cNvPr id="23578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1071546"/>
            <a:ext cx="3886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79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سهم إلى اليسار والأعلى 12"/>
          <p:cNvSpPr/>
          <p:nvPr/>
        </p:nvSpPr>
        <p:spPr>
          <a:xfrm flipH="1">
            <a:off x="6786578" y="6143644"/>
            <a:ext cx="857256" cy="428604"/>
          </a:xfrm>
          <a:prstGeom prst="left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7572364" y="4214818"/>
            <a:ext cx="1571636" cy="2286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 smtClean="0"/>
              <a:t>the last class will always have a </a:t>
            </a:r>
            <a:r>
              <a:rPr lang="en-US" sz="2000" b="1" dirty="0" err="1" smtClean="0"/>
              <a:t>cum.Rel</a:t>
            </a:r>
            <a:r>
              <a:rPr lang="en-US" sz="2000" b="1" dirty="0" smtClean="0"/>
              <a:t>. frequency equal 1</a:t>
            </a:r>
            <a:endParaRPr lang="ar-SA" sz="2000" dirty="0"/>
          </a:p>
        </p:txBody>
      </p:sp>
    </p:spTree>
    <p:extLst>
      <p:ext uri="{BB962C8B-B14F-4D97-AF65-F5344CB8AC3E}">
        <p14:creationId xmlns="" xmlns:p14="http://schemas.microsoft.com/office/powerpoint/2010/main" val="394869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0" y="428604"/>
            <a:ext cx="891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defRPr/>
            </a:pPr>
            <a:r>
              <a:rPr lang="en-US" sz="3200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kern="0" dirty="0" err="1">
                <a:latin typeface="Times New Roman" pitchFamily="18" charset="0"/>
                <a:cs typeface="Times New Roman" pitchFamily="18" charset="0"/>
              </a:rPr>
              <a:t>Ogives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 use </a:t>
            </a:r>
            <a:r>
              <a:rPr lang="en-US" sz="32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upper class boundaries 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3200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cumulative relative </a:t>
            </a:r>
            <a:r>
              <a:rPr lang="en-US" sz="32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frequencies 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of the classes.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32995456"/>
              </p:ext>
            </p:extLst>
          </p:nvPr>
        </p:nvGraphicFramePr>
        <p:xfrm>
          <a:off x="1714480" y="1643050"/>
          <a:ext cx="50292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2057400"/>
              </a:tblGrid>
              <a:tr h="956511"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r>
                        <a:rPr lang="en-US" sz="2400" b="0" baseline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Boundaries</a:t>
                      </a:r>
                      <a:endParaRPr lang="en-US" sz="2400" b="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Cum. Rel. Frequency</a:t>
                      </a:r>
                      <a:endParaRPr lang="en-US" sz="2400" b="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82089"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589" name="TextBox 5"/>
          <p:cNvSpPr txBox="1">
            <a:spLocks noChangeArrowheads="1"/>
          </p:cNvSpPr>
          <p:nvPr/>
        </p:nvSpPr>
        <p:spPr bwMode="auto">
          <a:xfrm>
            <a:off x="2285984" y="2143116"/>
            <a:ext cx="1970087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Less than  5.5</a:t>
            </a:r>
          </a:p>
          <a:p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Less than 10.5</a:t>
            </a:r>
          </a:p>
          <a:p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Less than 15.5</a:t>
            </a:r>
          </a:p>
          <a:p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Less than 20.5</a:t>
            </a:r>
          </a:p>
          <a:p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Less than 25.5</a:t>
            </a:r>
          </a:p>
          <a:p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Less than 30.5</a:t>
            </a:r>
          </a:p>
          <a:p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Less than 35.5</a:t>
            </a:r>
          </a:p>
          <a:p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Less than 40.5</a:t>
            </a:r>
          </a:p>
        </p:txBody>
      </p:sp>
      <p:sp>
        <p:nvSpPr>
          <p:cNvPr id="24590" name="TextBox 8"/>
          <p:cNvSpPr txBox="1">
            <a:spLocks noChangeArrowheads="1"/>
          </p:cNvSpPr>
          <p:nvPr/>
        </p:nvSpPr>
        <p:spPr bwMode="auto">
          <a:xfrm>
            <a:off x="5429256" y="2571744"/>
            <a:ext cx="72390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0.05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0.15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0.30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0.55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0.75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0.90</a:t>
            </a:r>
          </a:p>
          <a:p>
            <a:pPr algn="ctr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1.00</a:t>
            </a:r>
          </a:p>
        </p:txBody>
      </p:sp>
    </p:spTree>
    <p:extLst>
      <p:ext uri="{BB962C8B-B14F-4D97-AF65-F5344CB8AC3E}">
        <p14:creationId xmlns="" xmlns:p14="http://schemas.microsoft.com/office/powerpoint/2010/main" val="260639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0" y="0"/>
            <a:ext cx="845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defRPr/>
            </a:pP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Use </a:t>
            </a:r>
            <a:r>
              <a:rPr lang="en-US" sz="32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upper class boundaries 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32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cumulative relative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 frequencies.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214422"/>
            <a:ext cx="6629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71017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u="sng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Shapes of Distributions</a:t>
            </a:r>
          </a:p>
        </p:txBody>
      </p:sp>
      <p:pic>
        <p:nvPicPr>
          <p:cNvPr id="26626" name="Picture 9" descr="j_shap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143248"/>
            <a:ext cx="3719513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10" descr="reverse_j_shap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3143248"/>
            <a:ext cx="3719513" cy="225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85786" y="642918"/>
            <a:ext cx="7924800" cy="2279650"/>
            <a:chOff x="914400" y="1143000"/>
            <a:chExt cx="7924800" cy="2279650"/>
          </a:xfrm>
        </p:grpSpPr>
        <p:pic>
          <p:nvPicPr>
            <p:cNvPr id="26630" name="Picture 6" descr="bell_shaped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14400" y="1162050"/>
              <a:ext cx="3733800" cy="226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31" name="Picture 8" descr="uniform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105400" y="1143000"/>
              <a:ext cx="3733800" cy="2276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0" name="Straight Arrow Connector 9"/>
            <p:cNvCxnSpPr/>
            <p:nvPr/>
          </p:nvCxnSpPr>
          <p:spPr>
            <a:xfrm>
              <a:off x="5410200" y="1903413"/>
              <a:ext cx="3200400" cy="1587"/>
            </a:xfrm>
            <a:prstGeom prst="straightConnector1">
              <a:avLst/>
            </a:prstGeom>
            <a:ln w="34925"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5410200" y="1447800"/>
              <a:ext cx="6858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Flat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rot="5400000">
              <a:off x="1143000" y="1447800"/>
              <a:ext cx="1371600" cy="1371600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16200000" flipH="1">
              <a:off x="3048000" y="1524000"/>
              <a:ext cx="1524000" cy="1371600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مستطيل 11"/>
          <p:cNvSpPr/>
          <p:nvPr/>
        </p:nvSpPr>
        <p:spPr>
          <a:xfrm>
            <a:off x="571472" y="5657671"/>
            <a:ext cx="78581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J shaped</a:t>
            </a:r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few data values on left side and increases as one moves to right</a:t>
            </a:r>
          </a:p>
          <a:p>
            <a:pPr algn="l" rtl="0"/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Reverse J shaped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opposite of the j-shaped distribution</a:t>
            </a:r>
            <a:endParaRPr lang="ar-SA" sz="2000" dirty="0"/>
          </a:p>
        </p:txBody>
      </p:sp>
    </p:spTree>
    <p:extLst>
      <p:ext uri="{BB962C8B-B14F-4D97-AF65-F5344CB8AC3E}">
        <p14:creationId xmlns="" xmlns:p14="http://schemas.microsoft.com/office/powerpoint/2010/main" val="351136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7" descr="right_skew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2963" y="822323"/>
            <a:ext cx="3714750" cy="224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0" name="Picture 8" descr="left_skew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838200"/>
            <a:ext cx="3733800" cy="226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Rectangle 7"/>
          <p:cNvSpPr>
            <a:spLocks noChangeArrowheads="1"/>
          </p:cNvSpPr>
          <p:nvPr/>
        </p:nvSpPr>
        <p:spPr bwMode="auto">
          <a:xfrm>
            <a:off x="1143000" y="304800"/>
            <a:ext cx="746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Positively skewed                               Negatively skewed</a:t>
            </a:r>
          </a:p>
        </p:txBody>
      </p:sp>
      <p:sp>
        <p:nvSpPr>
          <p:cNvPr id="9" name="Oval 8"/>
          <p:cNvSpPr/>
          <p:nvPr/>
        </p:nvSpPr>
        <p:spPr>
          <a:xfrm>
            <a:off x="1295400" y="685800"/>
            <a:ext cx="1066800" cy="990600"/>
          </a:xfrm>
          <a:prstGeom prst="ellipse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467600" y="762000"/>
            <a:ext cx="1066800" cy="990600"/>
          </a:xfrm>
          <a:prstGeom prst="ellipse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990600" y="3733800"/>
            <a:ext cx="7924800" cy="2286000"/>
            <a:chOff x="838200" y="3810000"/>
            <a:chExt cx="7924800" cy="2286000"/>
          </a:xfrm>
        </p:grpSpPr>
        <p:pic>
          <p:nvPicPr>
            <p:cNvPr id="27656" name="Picture 10" descr="bimodal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38200" y="3843338"/>
              <a:ext cx="3714750" cy="2249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657" name="Picture 11" descr="u_shaped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029200" y="3843338"/>
              <a:ext cx="3733800" cy="2252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Oval 10"/>
            <p:cNvSpPr/>
            <p:nvPr/>
          </p:nvSpPr>
          <p:spPr>
            <a:xfrm>
              <a:off x="1371600" y="3962400"/>
              <a:ext cx="1066800" cy="990600"/>
            </a:xfrm>
            <a:prstGeom prst="ellipse">
              <a:avLst/>
            </a:pr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667000" y="3810000"/>
              <a:ext cx="1066800" cy="990600"/>
            </a:xfrm>
            <a:prstGeom prst="ellipse">
              <a:avLst/>
            </a:pr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376318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frequency distribution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285720" y="1219200"/>
            <a:ext cx="8858280" cy="493776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organizing of raw data in </a:t>
            </a: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table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form, using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classes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None/>
            </a:pPr>
            <a:endParaRPr lang="en-US" sz="3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SzPct val="100000"/>
              <a:buFont typeface="Wingdings" pitchFamily="2" charset="2"/>
              <a:buChar char="q"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Each raw data value is placed into a quantitative or qualitative category called </a:t>
            </a:r>
            <a:r>
              <a:rPr lang="en-US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class.</a:t>
            </a:r>
          </a:p>
          <a:p>
            <a:pPr lvl="0" algn="l" rtl="0">
              <a:buSzPct val="100000"/>
              <a:buFont typeface="Wingdings" pitchFamily="2" charset="2"/>
              <a:buChar char="q"/>
              <a:defRPr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SzPct val="100000"/>
              <a:buFont typeface="Wingdings" pitchFamily="2" charset="2"/>
              <a:buChar char="q"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 class then is the number of data values contained in a specific class called </a:t>
            </a:r>
            <a:r>
              <a:rPr lang="en-US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frequency .</a:t>
            </a:r>
          </a:p>
          <a:p>
            <a:pPr algn="l" rtl="0">
              <a:buNone/>
            </a:pPr>
            <a:endParaRPr lang="en-US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3200" dirty="0" smtClean="0"/>
          </a:p>
          <a:p>
            <a:pPr algn="l" rtl="0">
              <a:buNone/>
            </a:pP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69721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642918"/>
            <a:ext cx="7086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2.3 </a:t>
            </a:r>
            <a:r>
              <a:rPr lang="en-US" sz="3200" b="1" u="sng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Other Types of Graphs</a:t>
            </a:r>
          </a:p>
        </p:txBody>
      </p:sp>
      <p:sp>
        <p:nvSpPr>
          <p:cNvPr id="28674" name="Rectangle 5"/>
          <p:cNvSpPr>
            <a:spLocks noChangeArrowheads="1"/>
          </p:cNvSpPr>
          <p:nvPr/>
        </p:nvSpPr>
        <p:spPr bwMode="auto">
          <a:xfrm>
            <a:off x="571472" y="2214554"/>
            <a:ext cx="741521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3600" cap="small" dirty="0" smtClean="0">
                <a:latin typeface="Times New Roman" pitchFamily="18" charset="0"/>
                <a:ea typeface="+mj-ea"/>
                <a:cs typeface="Times New Roman" pitchFamily="18" charset="0"/>
              </a:rPr>
              <a:t>1</a:t>
            </a:r>
            <a:r>
              <a:rPr lang="en-US" sz="3600" cap="small" dirty="0">
                <a:latin typeface="Times New Roman" pitchFamily="18" charset="0"/>
                <a:ea typeface="+mj-ea"/>
                <a:cs typeface="Times New Roman" pitchFamily="18" charset="0"/>
              </a:rPr>
              <a:t>. A bar graph </a:t>
            </a:r>
          </a:p>
          <a:p>
            <a:pPr algn="l"/>
            <a:r>
              <a:rPr lang="en-US" sz="3600" cap="small" dirty="0">
                <a:latin typeface="Times New Roman" pitchFamily="18" charset="0"/>
                <a:ea typeface="+mj-ea"/>
                <a:cs typeface="Times New Roman" pitchFamily="18" charset="0"/>
              </a:rPr>
              <a:t>2. A Pareto chart</a:t>
            </a:r>
          </a:p>
          <a:p>
            <a:pPr algn="l"/>
            <a:r>
              <a:rPr lang="en-US" sz="3600" cap="small" dirty="0">
                <a:latin typeface="Times New Roman" pitchFamily="18" charset="0"/>
                <a:ea typeface="+mj-ea"/>
                <a:cs typeface="Times New Roman" pitchFamily="18" charset="0"/>
              </a:rPr>
              <a:t>3. The Time series graph</a:t>
            </a:r>
          </a:p>
          <a:p>
            <a:pPr algn="l"/>
            <a:r>
              <a:rPr lang="en-US" sz="3600" cap="small" dirty="0">
                <a:latin typeface="Times New Roman" pitchFamily="18" charset="0"/>
                <a:ea typeface="+mj-ea"/>
                <a:cs typeface="Times New Roman" pitchFamily="18" charset="0"/>
              </a:rPr>
              <a:t>4. The Pie graph</a:t>
            </a:r>
          </a:p>
        </p:txBody>
      </p:sp>
    </p:spTree>
    <p:extLst>
      <p:ext uri="{BB962C8B-B14F-4D97-AF65-F5344CB8AC3E}">
        <p14:creationId xmlns:p14="http://schemas.microsoft.com/office/powerpoint/2010/main" xmlns="" val="72074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2071678"/>
            <a:ext cx="5029200" cy="440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Rectangle 5"/>
          <p:cNvSpPr>
            <a:spLocks noChangeArrowheads="1"/>
          </p:cNvSpPr>
          <p:nvPr/>
        </p:nvSpPr>
        <p:spPr bwMode="auto">
          <a:xfrm>
            <a:off x="0" y="1142984"/>
            <a:ext cx="91440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Clr>
                <a:srgbClr val="00B0F0"/>
              </a:buClr>
            </a:pPr>
            <a:r>
              <a:rPr lang="en-US" sz="28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bar</a:t>
            </a:r>
            <a:r>
              <a:rPr lang="en-US" sz="28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graph</a:t>
            </a:r>
            <a:r>
              <a:rPr lang="en-US" sz="28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represents the data by using vertical or horizontal bars whose heights or lengths represent the frequencies of the data . </a:t>
            </a:r>
          </a:p>
          <a:p>
            <a:pPr algn="l">
              <a:buClr>
                <a:srgbClr val="00B0F0"/>
              </a:buClr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buClr>
                <a:srgbClr val="00B0F0"/>
              </a:buClr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buClr>
                <a:srgbClr val="00B0F0"/>
              </a:buClr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When the data are </a:t>
            </a:r>
          </a:p>
          <a:p>
            <a:pPr algn="l">
              <a:buClr>
                <a:srgbClr val="00B0F0"/>
              </a:buClr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qualitative or </a:t>
            </a:r>
          </a:p>
          <a:p>
            <a:pPr algn="l">
              <a:buClr>
                <a:srgbClr val="00B0F0"/>
              </a:buClr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categorical </a:t>
            </a:r>
          </a:p>
          <a:p>
            <a:pPr algn="l">
              <a:buClr>
                <a:srgbClr val="00B0F0"/>
              </a:buClr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,bar graphs can be used. </a:t>
            </a:r>
          </a:p>
          <a:p>
            <a:pPr algn="l">
              <a:buClr>
                <a:srgbClr val="00B0F0"/>
              </a:buClr>
            </a:pPr>
            <a:r>
              <a:rPr lang="en-US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Page (70) </a:t>
            </a:r>
          </a:p>
          <a:p>
            <a:pPr algn="l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005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l" eaLnBrk="1" hangingPunct="1">
              <a:defRPr/>
            </a:pPr>
            <a:r>
              <a:rPr lang="en-US" sz="3200" dirty="0" smtClean="0">
                <a:solidFill>
                  <a:schemeClr val="accent2"/>
                </a:solidFill>
                <a:effectLst/>
                <a:latin typeface="Times New Roman" pitchFamily="18" charset="0"/>
                <a:cs typeface="Times New Roman" pitchFamily="18" charset="0"/>
              </a:rPr>
              <a:t>*Example 2-8 P(69):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College Spending for First-Year Students:</a:t>
            </a:r>
          </a:p>
        </p:txBody>
      </p:sp>
      <p:graphicFrame>
        <p:nvGraphicFramePr>
          <p:cNvPr id="47145" name="Group 4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497027372"/>
              </p:ext>
            </p:extLst>
          </p:nvPr>
        </p:nvGraphicFramePr>
        <p:xfrm>
          <a:off x="457200" y="1481138"/>
          <a:ext cx="3429000" cy="3243581"/>
        </p:xfrm>
        <a:graphic>
          <a:graphicData uri="http://schemas.openxmlformats.org/drawingml/2006/table">
            <a:tbl>
              <a:tblPr/>
              <a:tblGrid>
                <a:gridCol w="1676400"/>
                <a:gridCol w="1752600"/>
              </a:tblGrid>
              <a:tr h="646113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Class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Electronic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728$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Dorm decor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344$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Clothing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Shoes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7129" name="Object 25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xmlns="" val="118392701"/>
              </p:ext>
            </p:extLst>
          </p:nvPr>
        </p:nvGraphicFramePr>
        <p:xfrm>
          <a:off x="4267200" y="1627188"/>
          <a:ext cx="4648200" cy="3297237"/>
        </p:xfrm>
        <a:graphic>
          <a:graphicData uri="http://schemas.openxmlformats.org/presentationml/2006/ole">
            <p:oleObj spid="_x0000_s2050" name="Chart" r:id="rId4" imgW="4162437" imgH="2952803" progId="Excel.Shee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9157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l" rtl="0" eaLnBrk="1" hangingPunct="1">
              <a:defRPr/>
            </a:pPr>
            <a:r>
              <a:rPr lang="en-US" sz="3200" dirty="0" smtClean="0">
                <a:solidFill>
                  <a:schemeClr val="accent2"/>
                </a:solidFill>
                <a:effectLst/>
                <a:latin typeface="Times New Roman" pitchFamily="18" charset="0"/>
                <a:cs typeface="Times New Roman" pitchFamily="18" charset="0"/>
              </a:rPr>
              <a:t>*Example 2-8 P(69):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College Spending for First-Year Students:</a:t>
            </a:r>
          </a:p>
        </p:txBody>
      </p:sp>
      <p:graphicFrame>
        <p:nvGraphicFramePr>
          <p:cNvPr id="51203" name="Group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126817760"/>
              </p:ext>
            </p:extLst>
          </p:nvPr>
        </p:nvGraphicFramePr>
        <p:xfrm>
          <a:off x="457200" y="1481138"/>
          <a:ext cx="3429000" cy="3243581"/>
        </p:xfrm>
        <a:graphic>
          <a:graphicData uri="http://schemas.openxmlformats.org/drawingml/2006/table">
            <a:tbl>
              <a:tblPr/>
              <a:tblGrid>
                <a:gridCol w="1676400"/>
                <a:gridCol w="1752600"/>
              </a:tblGrid>
              <a:tr h="646113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Class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Frequency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Electronic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728$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Dorm decor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344$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Clothing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Shoes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1224" name="Object 2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419600" y="2006600"/>
          <a:ext cx="4419600" cy="2767013"/>
        </p:xfrm>
        <a:graphic>
          <a:graphicData uri="http://schemas.openxmlformats.org/presentationml/2006/ole">
            <p:oleObj spid="_x0000_s3074" name="Chart" r:id="rId3" imgW="4381555" imgH="2743335" progId="Excel.Shee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42733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4"/>
          <p:cNvSpPr>
            <a:spLocks noChangeArrowheads="1"/>
          </p:cNvSpPr>
          <p:nvPr/>
        </p:nvSpPr>
        <p:spPr bwMode="auto">
          <a:xfrm>
            <a:off x="0" y="1071546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Clr>
                <a:srgbClr val="00B0F0"/>
              </a:buClr>
            </a:pPr>
            <a:r>
              <a:rPr lang="en-US" sz="28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Pareto chart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is used to represent a frequency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distribution for a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categorical variable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and the frequencies are displayed by the heights of 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vertical bars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which are arranged in order from 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highest to lowest.</a:t>
            </a:r>
          </a:p>
          <a:p>
            <a:pPr algn="l" rtl="0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Pareto chart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When the variable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displayed on the</a:t>
            </a:r>
          </a:p>
          <a:p>
            <a:pPr algn="l" rtl="0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horizontal axis is</a:t>
            </a:r>
          </a:p>
          <a:p>
            <a:pPr algn="l" rtl="0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qualitative or</a:t>
            </a:r>
          </a:p>
          <a:p>
            <a:pPr algn="l" rtl="0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categorical, a</a:t>
            </a:r>
          </a:p>
          <a:p>
            <a:pPr algn="l" rtl="0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Pareto chart can be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used</a:t>
            </a: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3071810"/>
            <a:ext cx="4876800" cy="3403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92411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3200" dirty="0" smtClean="0">
                <a:solidFill>
                  <a:schemeClr val="accent2"/>
                </a:solidFill>
                <a:effectLst/>
                <a:latin typeface="Times New Roman" pitchFamily="18" charset="0"/>
                <a:cs typeface="Times New Roman" pitchFamily="18" charset="0"/>
              </a:rPr>
              <a:t>*Example 2-9 P(70):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 Turnpike costs:</a:t>
            </a:r>
          </a:p>
        </p:txBody>
      </p:sp>
      <p:graphicFrame>
        <p:nvGraphicFramePr>
          <p:cNvPr id="52274" name="Group 50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643198598"/>
              </p:ext>
            </p:extLst>
          </p:nvPr>
        </p:nvGraphicFramePr>
        <p:xfrm>
          <a:off x="228600" y="1553887"/>
          <a:ext cx="3200400" cy="3243265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133600"/>
                <a:gridCol w="1066800"/>
              </a:tblGrid>
              <a:tr h="541338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Class (State)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Freq.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rgbClr val="FFFF00"/>
                    </a:solidFill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Indiana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2.9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539750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Oklahoma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4.3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538163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Florida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541338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Maine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3.8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541338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Pennsylvania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5.8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graphicFrame>
        <p:nvGraphicFramePr>
          <p:cNvPr id="52249" name="Object 25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xmlns="" val="2469246766"/>
              </p:ext>
            </p:extLst>
          </p:nvPr>
        </p:nvGraphicFramePr>
        <p:xfrm>
          <a:off x="3779838" y="1408113"/>
          <a:ext cx="5059362" cy="4235450"/>
        </p:xfrm>
        <a:graphic>
          <a:graphicData uri="http://schemas.openxmlformats.org/presentationml/2006/ole">
            <p:oleObj spid="_x0000_s4098" name="Chart" r:id="rId3" imgW="3857670" imgH="3228945" progId="Excel.Shee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74566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3"/>
          <p:cNvSpPr>
            <a:spLocks noChangeArrowheads="1"/>
          </p:cNvSpPr>
          <p:nvPr/>
        </p:nvSpPr>
        <p:spPr bwMode="auto">
          <a:xfrm>
            <a:off x="357158" y="571480"/>
            <a:ext cx="80772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time series graph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represents data that occur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over a specific period of time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When data are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collected over a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period of time,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they can be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represented by a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time series graph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line chart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Compound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time series graph: when two data sets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are compared on the same graph</a:t>
            </a:r>
            <a:r>
              <a:rPr lang="en-US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.(Page 73)</a:t>
            </a: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1857364"/>
            <a:ext cx="5291138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50170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3"/>
          <p:cNvSpPr>
            <a:spLocks noChangeArrowheads="1"/>
          </p:cNvSpPr>
          <p:nvPr/>
        </p:nvSpPr>
        <p:spPr bwMode="auto">
          <a:xfrm>
            <a:off x="0" y="571480"/>
            <a:ext cx="8763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Clr>
                <a:srgbClr val="00B0F0"/>
              </a:buClr>
            </a:pPr>
            <a:r>
              <a:rPr lang="en-US" sz="28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pie graph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is a circle that is divided into sections or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wedges according to the percentage of frequencies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each category of the distribution.</a:t>
            </a:r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Lucida Sans Unicode" pitchFamily="34" charset="0"/>
            </a:endParaRPr>
          </a:p>
        </p:txBody>
      </p:sp>
      <p:pic>
        <p:nvPicPr>
          <p:cNvPr id="5939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2204864"/>
            <a:ext cx="3429000" cy="3527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8" name="Rectangle 8"/>
          <p:cNvSpPr>
            <a:spLocks noChangeArrowheads="1"/>
          </p:cNvSpPr>
          <p:nvPr/>
        </p:nvSpPr>
        <p:spPr bwMode="auto">
          <a:xfrm>
            <a:off x="0" y="2143116"/>
            <a:ext cx="5334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Clr>
                <a:srgbClr val="00B050"/>
              </a:buClr>
              <a:buFont typeface="Wingdings" pitchFamily="2" charset="2"/>
              <a:buChar char="q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purpose of the pie graph is to show the relationship of the parts to the whole by visually comparing the sizes of the sections.</a:t>
            </a:r>
          </a:p>
          <a:p>
            <a:pPr algn="l" rtl="0">
              <a:buClr>
                <a:srgbClr val="00B050"/>
              </a:buClr>
              <a:buFont typeface="Wingdings" pitchFamily="2" charset="2"/>
              <a:buChar char="q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Percentages or proportions can be used.</a:t>
            </a:r>
          </a:p>
          <a:p>
            <a:pPr algn="l" rtl="0">
              <a:buClr>
                <a:srgbClr val="00B050"/>
              </a:buClr>
              <a:buFont typeface="Wingdings" pitchFamily="2" charset="2"/>
              <a:buChar char="q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variable is nominal or categorical.</a:t>
            </a:r>
          </a:p>
        </p:txBody>
      </p:sp>
      <p:sp>
        <p:nvSpPr>
          <p:cNvPr id="5939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Lucida Sans Unicode" pitchFamily="34" charset="0"/>
            </a:endParaRPr>
          </a:p>
        </p:txBody>
      </p:sp>
      <p:pic>
        <p:nvPicPr>
          <p:cNvPr id="59400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345" y="5661962"/>
            <a:ext cx="2590800" cy="99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1" name="Rectangle 3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59403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745" y="4826585"/>
            <a:ext cx="3276600" cy="101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4" name="Rectangle 6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491345" y="5602560"/>
            <a:ext cx="29718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-13855" y="4817845"/>
            <a:ext cx="35052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230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-76200"/>
            <a:ext cx="30480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2-12:</a:t>
            </a:r>
            <a:endParaRPr lang="en-US" sz="3600" b="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6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Clr>
                <a:srgbClr val="00B0F0"/>
              </a:buClr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Construct a pie graph showing the blood types of the army inductees described in example 2-1 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1447800"/>
          <a:ext cx="75438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514600"/>
                <a:gridCol w="2514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Class 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Frequency 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percent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28%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36%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AB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16%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737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Lucida Sans Unicode" pitchFamily="34" charset="0"/>
            </a:endParaRPr>
          </a:p>
        </p:txBody>
      </p:sp>
      <p:pic>
        <p:nvPicPr>
          <p:cNvPr id="57378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4238625"/>
            <a:ext cx="37338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7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Lucida Sans Unicode" pitchFamily="34" charset="0"/>
            </a:endParaRPr>
          </a:p>
        </p:txBody>
      </p:sp>
      <p:pic>
        <p:nvPicPr>
          <p:cNvPr id="57380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4267200"/>
            <a:ext cx="37830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81" name="Rectangle 5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738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Lucida Sans Unicode" pitchFamily="34" charset="0"/>
            </a:endParaRPr>
          </a:p>
        </p:txBody>
      </p:sp>
      <p:pic>
        <p:nvPicPr>
          <p:cNvPr id="57383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5029200"/>
            <a:ext cx="33496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8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Lucida Sans Unicode" pitchFamily="34" charset="0"/>
            </a:endParaRPr>
          </a:p>
        </p:txBody>
      </p:sp>
      <p:pic>
        <p:nvPicPr>
          <p:cNvPr id="57385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5056188"/>
            <a:ext cx="32480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itle 2"/>
          <p:cNvSpPr txBox="1">
            <a:spLocks/>
          </p:cNvSpPr>
          <p:nvPr/>
        </p:nvSpPr>
        <p:spPr>
          <a:xfrm>
            <a:off x="6019800" y="5867400"/>
            <a:ext cx="3048000" cy="609600"/>
          </a:xfrm>
          <a:prstGeom prst="rect">
            <a:avLst/>
          </a:prstGeom>
        </p:spPr>
        <p:txBody>
          <a:bodyPr anchor="ctr">
            <a:normAutofit fontScale="7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Shown in figure 2-15</a:t>
            </a:r>
          </a:p>
        </p:txBody>
      </p:sp>
      <p:sp>
        <p:nvSpPr>
          <p:cNvPr id="57388" name="Rectangle 4"/>
          <p:cNvSpPr>
            <a:spLocks noChangeArrowheads="1"/>
          </p:cNvSpPr>
          <p:nvPr/>
        </p:nvSpPr>
        <p:spPr bwMode="auto">
          <a:xfrm>
            <a:off x="3962400" y="42672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Cambria Math" pitchFamily="18" charset="0"/>
              </a:rPr>
              <a:t>ͦ</a:t>
            </a:r>
            <a:endParaRPr lang="en-US" sz="2400">
              <a:solidFill>
                <a:srgbClr val="FF0000"/>
              </a:solidFill>
              <a:latin typeface="Lucida Sans Unicode" pitchFamily="34" charset="0"/>
            </a:endParaRPr>
          </a:p>
        </p:txBody>
      </p:sp>
      <p:sp>
        <p:nvSpPr>
          <p:cNvPr id="57389" name="Rectangle 4"/>
          <p:cNvSpPr>
            <a:spLocks noChangeArrowheads="1"/>
          </p:cNvSpPr>
          <p:nvPr/>
        </p:nvSpPr>
        <p:spPr bwMode="auto">
          <a:xfrm>
            <a:off x="7239000" y="4262438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Cambria Math" pitchFamily="18" charset="0"/>
              </a:rPr>
              <a:t>ͦ</a:t>
            </a:r>
            <a:endParaRPr lang="en-US" sz="2400">
              <a:solidFill>
                <a:srgbClr val="FF0000"/>
              </a:solidFill>
              <a:latin typeface="Lucida Sans Unicode" pitchFamily="34" charset="0"/>
            </a:endParaRPr>
          </a:p>
        </p:txBody>
      </p:sp>
      <p:sp>
        <p:nvSpPr>
          <p:cNvPr id="57390" name="Rectangle 4"/>
          <p:cNvSpPr>
            <a:spLocks noChangeArrowheads="1"/>
          </p:cNvSpPr>
          <p:nvPr/>
        </p:nvSpPr>
        <p:spPr bwMode="auto">
          <a:xfrm>
            <a:off x="7848600" y="51816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Cambria Math" pitchFamily="18" charset="0"/>
              </a:rPr>
              <a:t>%</a:t>
            </a:r>
            <a:endParaRPr lang="en-US" sz="2400">
              <a:solidFill>
                <a:srgbClr val="FF0000"/>
              </a:solidFill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914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57" name="Rectangle 37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accent2"/>
                </a:solidFill>
                <a:effectLst/>
              </a:rPr>
              <a:t>*</a:t>
            </a:r>
            <a:br>
              <a:rPr lang="en-US" sz="2800" dirty="0" smtClean="0">
                <a:solidFill>
                  <a:schemeClr val="accent2"/>
                </a:solidFill>
                <a:effectLst/>
              </a:rPr>
            </a:br>
            <a:r>
              <a:rPr lang="en-US" sz="2800" dirty="0">
                <a:solidFill>
                  <a:schemeClr val="accent2"/>
                </a:solidFill>
              </a:rPr>
              <a:t/>
            </a:r>
            <a:br>
              <a:rPr lang="en-US" sz="2800" dirty="0">
                <a:solidFill>
                  <a:schemeClr val="accent2"/>
                </a:solidFill>
              </a:rPr>
            </a:br>
            <a:r>
              <a:rPr lang="en-US" sz="2800" dirty="0" smtClean="0">
                <a:solidFill>
                  <a:schemeClr val="accent2"/>
                </a:solidFill>
              </a:rPr>
              <a:t/>
            </a:r>
            <a:br>
              <a:rPr lang="en-US" sz="2800" dirty="0" smtClean="0">
                <a:solidFill>
                  <a:schemeClr val="accent2"/>
                </a:solidFill>
              </a:rPr>
            </a:br>
            <a:r>
              <a:rPr lang="en-US" sz="2800" dirty="0">
                <a:solidFill>
                  <a:schemeClr val="accent2"/>
                </a:solidFill>
              </a:rPr>
              <a:t/>
            </a:r>
            <a:br>
              <a:rPr lang="en-US" sz="2800" dirty="0">
                <a:solidFill>
                  <a:schemeClr val="accent2"/>
                </a:solidFill>
              </a:rPr>
            </a:br>
            <a:r>
              <a:rPr lang="en-US" sz="2800" dirty="0" smtClean="0">
                <a:solidFill>
                  <a:schemeClr val="accent2"/>
                </a:solidFill>
                <a:effectLst/>
              </a:rPr>
              <a:t>Example </a:t>
            </a:r>
            <a:r>
              <a:rPr lang="en-US" sz="2800" dirty="0" smtClean="0">
                <a:solidFill>
                  <a:schemeClr val="accent2"/>
                </a:solidFill>
                <a:effectLst/>
                <a:latin typeface="Times New Roman" pitchFamily="18" charset="0"/>
                <a:cs typeface="Times New Roman" pitchFamily="18" charset="0"/>
              </a:rPr>
              <a:t>2-12</a:t>
            </a:r>
            <a:r>
              <a:rPr lang="en-US" sz="2800" dirty="0" smtClean="0">
                <a:solidFill>
                  <a:schemeClr val="accent2"/>
                </a:solidFill>
                <a:effectLst/>
              </a:rPr>
              <a:t> P(75):</a:t>
            </a:r>
            <a:r>
              <a:rPr lang="en-US" sz="2800" dirty="0" smtClean="0">
                <a:effectLst/>
              </a:rPr>
              <a:t> Blood Types for Army Inductees:</a:t>
            </a:r>
          </a:p>
        </p:txBody>
      </p:sp>
      <p:graphicFrame>
        <p:nvGraphicFramePr>
          <p:cNvPr id="56370" name="Group 5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16121899"/>
              </p:ext>
            </p:extLst>
          </p:nvPr>
        </p:nvGraphicFramePr>
        <p:xfrm>
          <a:off x="827584" y="2132856"/>
          <a:ext cx="3305364" cy="3456384"/>
        </p:xfrm>
        <a:graphic>
          <a:graphicData uri="http://schemas.openxmlformats.org/drawingml/2006/table">
            <a:tbl>
              <a:tblPr>
                <a:tableStyleId>{8FD4443E-F989-4FC4-A0C8-D5A2AF1F390B}</a:tableStyleId>
              </a:tblPr>
              <a:tblGrid>
                <a:gridCol w="1127682"/>
                <a:gridCol w="1088841"/>
                <a:gridCol w="1088841"/>
              </a:tblGrid>
              <a:tr h="904454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class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Freq.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Perc</a:t>
                      </a: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rgbClr val="FFFF00"/>
                    </a:solidFill>
                  </a:tcPr>
                </a:tc>
              </a:tr>
              <a:tr h="641299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636877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28%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636877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36%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636877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16%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graphicFrame>
        <p:nvGraphicFramePr>
          <p:cNvPr id="56326" name="Object 6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xmlns="" val="473130865"/>
              </p:ext>
            </p:extLst>
          </p:nvPr>
        </p:nvGraphicFramePr>
        <p:xfrm>
          <a:off x="4606925" y="2060575"/>
          <a:ext cx="4537075" cy="3600450"/>
        </p:xfrm>
        <a:graphic>
          <a:graphicData uri="http://schemas.openxmlformats.org/presentationml/2006/ole">
            <p:oleObj spid="_x0000_s5122" name="Chart" r:id="rId3" imgW="3524265" imgH="3238393" progId="Excel.Shee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89072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عنصر نائب للمحتوى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030134518"/>
              </p:ext>
            </p:extLst>
          </p:nvPr>
        </p:nvGraphicFramePr>
        <p:xfrm>
          <a:off x="251520" y="-500090"/>
          <a:ext cx="8606760" cy="6858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مستطيل مستدير الزوايا 2"/>
          <p:cNvSpPr/>
          <p:nvPr/>
        </p:nvSpPr>
        <p:spPr>
          <a:xfrm>
            <a:off x="285720" y="3500438"/>
            <a:ext cx="4071966" cy="29289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Used for data that can be placed in specific categories, such as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nominal- or ordinal-level 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data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SA" sz="2800" b="1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4572000" y="3500438"/>
            <a:ext cx="4071966" cy="29289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range of values in the data set is very large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 The data must be grouped into classes that are more than one unit in width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xmlns="" val="115812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05000" y="0"/>
            <a:ext cx="441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Misleading graphs</a:t>
            </a:r>
            <a:endParaRPr lang="en-US" u="sng" dirty="0"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18" name="Rectangle 3"/>
          <p:cNvSpPr>
            <a:spLocks noChangeArrowheads="1"/>
          </p:cNvSpPr>
          <p:nvPr/>
        </p:nvSpPr>
        <p:spPr bwMode="auto">
          <a:xfrm>
            <a:off x="114300" y="6457950"/>
            <a:ext cx="891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6" name="Title 2"/>
          <p:cNvSpPr txBox="1">
            <a:spLocks/>
          </p:cNvSpPr>
          <p:nvPr/>
        </p:nvSpPr>
        <p:spPr>
          <a:xfrm>
            <a:off x="228600" y="1295400"/>
            <a:ext cx="6324600" cy="114300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 rtl="0" fontAlgn="auto">
              <a:spcAft>
                <a:spcPts val="0"/>
              </a:spcAft>
              <a:buClr>
                <a:srgbClr val="00B0F0"/>
              </a:buClr>
              <a:buSzPct val="104000"/>
              <a:buFont typeface="Wingdings" pitchFamily="2" charset="2"/>
              <a:buChar char="q"/>
              <a:defRPr/>
            </a:pPr>
            <a:r>
              <a:rPr lang="en-US" sz="3600" dirty="0">
                <a:latin typeface="Times New Roman" pitchFamily="18" charset="0"/>
                <a:ea typeface="+mj-ea"/>
                <a:cs typeface="Times New Roman" pitchFamily="18" charset="0"/>
              </a:rPr>
              <a:t>Have a look to page no. 77</a:t>
            </a:r>
          </a:p>
        </p:txBody>
      </p:sp>
    </p:spTree>
    <p:extLst>
      <p:ext uri="{BB962C8B-B14F-4D97-AF65-F5344CB8AC3E}">
        <p14:creationId xmlns:p14="http://schemas.microsoft.com/office/powerpoint/2010/main" xmlns="" val="145904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918"/>
            <a:ext cx="8839200" cy="1865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 fontAlgn="auto">
              <a:lnSpc>
                <a:spcPct val="90000"/>
              </a:lnSpc>
              <a:spcAft>
                <a:spcPts val="0"/>
              </a:spcAft>
              <a:buClr>
                <a:srgbClr val="00B0F0"/>
              </a:buClr>
              <a:defRPr/>
            </a:pPr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stem and leaf plots</a:t>
            </a:r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is a data plot that uses part of a data value as the stem and part of the data value as the leaf to form groups or classes.</a:t>
            </a:r>
          </a:p>
          <a:p>
            <a:pPr algn="l" rtl="0" fontAlgn="auto">
              <a:lnSpc>
                <a:spcPct val="90000"/>
              </a:lnSpc>
              <a:spcAft>
                <a:spcPts val="0"/>
              </a:spcAft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43" name="Rectangle 4"/>
          <p:cNvSpPr>
            <a:spLocks noChangeArrowheads="1"/>
          </p:cNvSpPr>
          <p:nvPr/>
        </p:nvSpPr>
        <p:spPr bwMode="auto">
          <a:xfrm>
            <a:off x="44896" y="2204864"/>
            <a:ext cx="89916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Clr>
                <a:srgbClr val="00B050"/>
              </a:buClr>
              <a:buFont typeface="Wingdings" pitchFamily="2" charset="2"/>
              <a:buChar char="q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5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stem and leaf plot is a method of organizing data and is a combination of sorting and graphing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Clr>
                <a:srgbClr val="00B050"/>
              </a:buClr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50"/>
              </a:buClr>
              <a:buFont typeface="Wingdings" pitchFamily="2" charset="2"/>
              <a:buChar char="q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It has the advantage over a grouped frequency distribution of retaining the actual data while showing them in graphical form.</a:t>
            </a:r>
          </a:p>
        </p:txBody>
      </p:sp>
      <p:sp>
        <p:nvSpPr>
          <p:cNvPr id="61444" name="Rectangle 5"/>
          <p:cNvSpPr>
            <a:spLocks noChangeArrowheads="1"/>
          </p:cNvSpPr>
          <p:nvPr/>
        </p:nvSpPr>
        <p:spPr bwMode="auto">
          <a:xfrm>
            <a:off x="2819400" y="5209381"/>
            <a:ext cx="24971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- 24 is shown as</a:t>
            </a:r>
          </a:p>
        </p:txBody>
      </p:sp>
      <p:sp>
        <p:nvSpPr>
          <p:cNvPr id="61445" name="Rectangle 6"/>
          <p:cNvSpPr>
            <a:spLocks noChangeArrowheads="1"/>
          </p:cNvSpPr>
          <p:nvPr/>
        </p:nvSpPr>
        <p:spPr bwMode="auto">
          <a:xfrm>
            <a:off x="2915816" y="5857453"/>
            <a:ext cx="2408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-41 is shown as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79765815"/>
              </p:ext>
            </p:extLst>
          </p:nvPr>
        </p:nvGraphicFramePr>
        <p:xfrm>
          <a:off x="5715000" y="4772744"/>
          <a:ext cx="27432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</a:tblGrid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Stem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leaves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5334000" y="5517232"/>
            <a:ext cx="609600" cy="1588"/>
          </a:xfrm>
          <a:prstGeom prst="straightConnector1">
            <a:avLst/>
          </a:prstGeom>
          <a:ln w="28575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334000" y="6163717"/>
            <a:ext cx="609600" cy="1587"/>
          </a:xfrm>
          <a:prstGeom prst="straightConnector1">
            <a:avLst/>
          </a:prstGeom>
          <a:ln w="28575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6671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 txBox="1">
            <a:spLocks noChangeArrowheads="1"/>
          </p:cNvSpPr>
          <p:nvPr/>
        </p:nvSpPr>
        <p:spPr bwMode="auto">
          <a:xfrm>
            <a:off x="0" y="1071546"/>
            <a:ext cx="8610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2-13: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 outpatient testing center, the number of cardiograms performed each day for 20 days is shown. Construct a stem and leaf plot for the data.</a:t>
            </a:r>
          </a:p>
          <a:p>
            <a:pPr algn="l" rtl="0">
              <a:lnSpc>
                <a:spcPct val="9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67" name="Rectangle 6"/>
          <p:cNvSpPr>
            <a:spLocks noChangeArrowheads="1"/>
          </p:cNvSpPr>
          <p:nvPr/>
        </p:nvSpPr>
        <p:spPr bwMode="auto">
          <a:xfrm>
            <a:off x="2057400" y="2895600"/>
            <a:ext cx="4800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25	31	20	32	13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14	43	 02	57	23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36	32	33	32	44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32	52	44	51	45</a:t>
            </a:r>
          </a:p>
        </p:txBody>
      </p:sp>
    </p:spTree>
    <p:extLst>
      <p:ext uri="{BB962C8B-B14F-4D97-AF65-F5344CB8AC3E}">
        <p14:creationId xmlns:p14="http://schemas.microsoft.com/office/powerpoint/2010/main" xmlns="" val="81255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90600" y="2057400"/>
            <a:ext cx="2781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Unordered Stem Plot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222875" y="2128838"/>
            <a:ext cx="2473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Ordered Stem Plot</a:t>
            </a:r>
          </a:p>
        </p:txBody>
      </p:sp>
      <p:sp>
        <p:nvSpPr>
          <p:cNvPr id="63491" name="Rectangle 6"/>
          <p:cNvSpPr>
            <a:spLocks noChangeArrowheads="1"/>
          </p:cNvSpPr>
          <p:nvPr/>
        </p:nvSpPr>
        <p:spPr bwMode="auto">
          <a:xfrm>
            <a:off x="2057400" y="76200"/>
            <a:ext cx="4800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25	31	20	32	13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14	43	 02	57	23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36	32	33	32	44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32	52	44	51	45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219200" y="2971800"/>
            <a:ext cx="2714625" cy="2100274"/>
            <a:chOff x="1219200" y="3124200"/>
            <a:chExt cx="2298808" cy="2743200"/>
          </a:xfrm>
        </p:grpSpPr>
        <p:grpSp>
          <p:nvGrpSpPr>
            <p:cNvPr id="3" name="Group 83"/>
            <p:cNvGrpSpPr>
              <a:grpSpLocks/>
            </p:cNvGrpSpPr>
            <p:nvPr/>
          </p:nvGrpSpPr>
          <p:grpSpPr bwMode="auto">
            <a:xfrm>
              <a:off x="1219200" y="3124200"/>
              <a:ext cx="227013" cy="2743200"/>
              <a:chOff x="1206500" y="3148013"/>
              <a:chExt cx="227013" cy="2743200"/>
            </a:xfrm>
          </p:grpSpPr>
          <p:sp>
            <p:nvSpPr>
              <p:cNvPr id="63566" name="Rectangle 54"/>
              <p:cNvSpPr>
                <a:spLocks noChangeArrowheads="1"/>
              </p:cNvSpPr>
              <p:nvPr/>
            </p:nvSpPr>
            <p:spPr bwMode="auto">
              <a:xfrm>
                <a:off x="1423988" y="3148013"/>
                <a:ext cx="9525" cy="2743200"/>
              </a:xfrm>
              <a:prstGeom prst="rect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67" name="Rectangle 55"/>
              <p:cNvSpPr>
                <a:spLocks noChangeArrowheads="1"/>
              </p:cNvSpPr>
              <p:nvPr/>
            </p:nvSpPr>
            <p:spPr bwMode="auto">
              <a:xfrm>
                <a:off x="1206500" y="32131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</p:txBody>
          </p:sp>
          <p:sp>
            <p:nvSpPr>
              <p:cNvPr id="63568" name="Rectangle 57"/>
              <p:cNvSpPr>
                <a:spLocks noChangeArrowheads="1"/>
              </p:cNvSpPr>
              <p:nvPr/>
            </p:nvSpPr>
            <p:spPr bwMode="auto">
              <a:xfrm>
                <a:off x="1206500" y="36703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63569" name="Rectangle 60"/>
              <p:cNvSpPr>
                <a:spLocks noChangeArrowheads="1"/>
              </p:cNvSpPr>
              <p:nvPr/>
            </p:nvSpPr>
            <p:spPr bwMode="auto">
              <a:xfrm>
                <a:off x="1206500" y="41275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63570" name="Rectangle 64"/>
              <p:cNvSpPr>
                <a:spLocks noChangeArrowheads="1"/>
              </p:cNvSpPr>
              <p:nvPr/>
            </p:nvSpPr>
            <p:spPr bwMode="auto">
              <a:xfrm>
                <a:off x="1206500" y="45847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3571" name="Rectangle 72"/>
              <p:cNvSpPr>
                <a:spLocks noChangeArrowheads="1"/>
              </p:cNvSpPr>
              <p:nvPr/>
            </p:nvSpPr>
            <p:spPr bwMode="auto">
              <a:xfrm>
                <a:off x="1206500" y="50419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63572" name="Rectangle 77"/>
              <p:cNvSpPr>
                <a:spLocks noChangeArrowheads="1"/>
              </p:cNvSpPr>
              <p:nvPr/>
            </p:nvSpPr>
            <p:spPr bwMode="auto">
              <a:xfrm>
                <a:off x="1206500" y="54991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grpSp>
          <p:nvGrpSpPr>
            <p:cNvPr id="6" name="Group 84"/>
            <p:cNvGrpSpPr>
              <a:grpSpLocks/>
            </p:cNvGrpSpPr>
            <p:nvPr/>
          </p:nvGrpSpPr>
          <p:grpSpPr bwMode="auto">
            <a:xfrm>
              <a:off x="1500188" y="3213100"/>
              <a:ext cx="2017820" cy="2618411"/>
              <a:chOff x="1500188" y="3213100"/>
              <a:chExt cx="2017820" cy="2618411"/>
            </a:xfrm>
          </p:grpSpPr>
          <p:sp>
            <p:nvSpPr>
              <p:cNvPr id="63546" name="Rectangle 56"/>
              <p:cNvSpPr>
                <a:spLocks noChangeArrowheads="1"/>
              </p:cNvSpPr>
              <p:nvPr/>
            </p:nvSpPr>
            <p:spPr bwMode="auto">
              <a:xfrm>
                <a:off x="1500188" y="32131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47" name="Rectangle 58"/>
              <p:cNvSpPr>
                <a:spLocks noChangeArrowheads="1"/>
              </p:cNvSpPr>
              <p:nvPr/>
            </p:nvSpPr>
            <p:spPr bwMode="auto">
              <a:xfrm>
                <a:off x="1500188" y="36703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48" name="Rectangle 59"/>
              <p:cNvSpPr>
                <a:spLocks noChangeArrowheads="1"/>
              </p:cNvSpPr>
              <p:nvPr/>
            </p:nvSpPr>
            <p:spPr bwMode="auto">
              <a:xfrm>
                <a:off x="1816100" y="36703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49" name="Rectangle 61"/>
              <p:cNvSpPr>
                <a:spLocks noChangeArrowheads="1"/>
              </p:cNvSpPr>
              <p:nvPr/>
            </p:nvSpPr>
            <p:spPr bwMode="auto">
              <a:xfrm>
                <a:off x="1500188" y="41275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50" name="Rectangle 62"/>
              <p:cNvSpPr>
                <a:spLocks noChangeArrowheads="1"/>
              </p:cNvSpPr>
              <p:nvPr/>
            </p:nvSpPr>
            <p:spPr bwMode="auto">
              <a:xfrm>
                <a:off x="1816100" y="41275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51" name="Rectangle 63"/>
              <p:cNvSpPr>
                <a:spLocks noChangeArrowheads="1"/>
              </p:cNvSpPr>
              <p:nvPr/>
            </p:nvSpPr>
            <p:spPr bwMode="auto">
              <a:xfrm>
                <a:off x="2130425" y="41275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52" name="Rectangle 65"/>
              <p:cNvSpPr>
                <a:spLocks noChangeArrowheads="1"/>
              </p:cNvSpPr>
              <p:nvPr/>
            </p:nvSpPr>
            <p:spPr bwMode="auto">
              <a:xfrm>
                <a:off x="1500188" y="45847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53" name="Rectangle 66"/>
              <p:cNvSpPr>
                <a:spLocks noChangeArrowheads="1"/>
              </p:cNvSpPr>
              <p:nvPr/>
            </p:nvSpPr>
            <p:spPr bwMode="auto">
              <a:xfrm>
                <a:off x="1816100" y="45847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54" name="Rectangle 67"/>
              <p:cNvSpPr>
                <a:spLocks noChangeArrowheads="1"/>
              </p:cNvSpPr>
              <p:nvPr/>
            </p:nvSpPr>
            <p:spPr bwMode="auto">
              <a:xfrm>
                <a:off x="2130425" y="45847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6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55" name="Rectangle 68"/>
              <p:cNvSpPr>
                <a:spLocks noChangeArrowheads="1"/>
              </p:cNvSpPr>
              <p:nvPr/>
            </p:nvSpPr>
            <p:spPr bwMode="auto">
              <a:xfrm>
                <a:off x="2444750" y="45847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56" name="Rectangle 69"/>
              <p:cNvSpPr>
                <a:spLocks noChangeArrowheads="1"/>
              </p:cNvSpPr>
              <p:nvPr/>
            </p:nvSpPr>
            <p:spPr bwMode="auto">
              <a:xfrm>
                <a:off x="2759075" y="45847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57" name="Rectangle 70"/>
              <p:cNvSpPr>
                <a:spLocks noChangeArrowheads="1"/>
              </p:cNvSpPr>
              <p:nvPr/>
            </p:nvSpPr>
            <p:spPr bwMode="auto">
              <a:xfrm>
                <a:off x="3073400" y="45847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58" name="Rectangle 71"/>
              <p:cNvSpPr>
                <a:spLocks noChangeArrowheads="1"/>
              </p:cNvSpPr>
              <p:nvPr/>
            </p:nvSpPr>
            <p:spPr bwMode="auto">
              <a:xfrm>
                <a:off x="3387725" y="45847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59" name="Rectangle 73"/>
              <p:cNvSpPr>
                <a:spLocks noChangeArrowheads="1"/>
              </p:cNvSpPr>
              <p:nvPr/>
            </p:nvSpPr>
            <p:spPr bwMode="auto">
              <a:xfrm>
                <a:off x="1500188" y="50419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60" name="Rectangle 74"/>
              <p:cNvSpPr>
                <a:spLocks noChangeArrowheads="1"/>
              </p:cNvSpPr>
              <p:nvPr/>
            </p:nvSpPr>
            <p:spPr bwMode="auto">
              <a:xfrm>
                <a:off x="1816100" y="50419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61" name="Rectangle 75"/>
              <p:cNvSpPr>
                <a:spLocks noChangeArrowheads="1"/>
              </p:cNvSpPr>
              <p:nvPr/>
            </p:nvSpPr>
            <p:spPr bwMode="auto">
              <a:xfrm>
                <a:off x="2130425" y="50419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62" name="Rectangle 76"/>
              <p:cNvSpPr>
                <a:spLocks noChangeArrowheads="1"/>
              </p:cNvSpPr>
              <p:nvPr/>
            </p:nvSpPr>
            <p:spPr bwMode="auto">
              <a:xfrm>
                <a:off x="2444750" y="50419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63" name="Rectangle 78"/>
              <p:cNvSpPr>
                <a:spLocks noChangeArrowheads="1"/>
              </p:cNvSpPr>
              <p:nvPr/>
            </p:nvSpPr>
            <p:spPr bwMode="auto">
              <a:xfrm>
                <a:off x="1500188" y="54991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7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64" name="Rectangle 79"/>
              <p:cNvSpPr>
                <a:spLocks noChangeArrowheads="1"/>
              </p:cNvSpPr>
              <p:nvPr/>
            </p:nvSpPr>
            <p:spPr bwMode="auto">
              <a:xfrm>
                <a:off x="1816100" y="54991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65" name="Rectangle 80"/>
              <p:cNvSpPr>
                <a:spLocks noChangeArrowheads="1"/>
              </p:cNvSpPr>
              <p:nvPr/>
            </p:nvSpPr>
            <p:spPr bwMode="auto">
              <a:xfrm>
                <a:off x="2130425" y="5499100"/>
                <a:ext cx="130283" cy="332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5357818" y="2571744"/>
          <a:ext cx="2261161" cy="2743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0077"/>
                <a:gridCol w="356426"/>
                <a:gridCol w="272443"/>
                <a:gridCol w="272443"/>
                <a:gridCol w="272443"/>
                <a:gridCol w="272443"/>
                <a:gridCol w="272443"/>
                <a:gridCol w="272443"/>
              </a:tblGrid>
              <a:tr h="276227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4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622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622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622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622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622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421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3"/>
          <p:cNvSpPr>
            <a:spLocks noChangeArrowheads="1"/>
          </p:cNvSpPr>
          <p:nvPr/>
        </p:nvSpPr>
        <p:spPr bwMode="auto">
          <a:xfrm>
            <a:off x="642910" y="1643050"/>
            <a:ext cx="6858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24, 26,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27, 30,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32, 41</a:t>
            </a:r>
          </a:p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27,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38 ,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24,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21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214282" y="642918"/>
            <a:ext cx="2057400" cy="685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1 : </a:t>
            </a:r>
            <a:endParaRPr lang="en-US" sz="280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2066" y="1000108"/>
            <a:ext cx="3813574" cy="230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2"/>
          <p:cNvSpPr txBox="1">
            <a:spLocks/>
          </p:cNvSpPr>
          <p:nvPr/>
        </p:nvSpPr>
        <p:spPr>
          <a:xfrm>
            <a:off x="428596" y="2786058"/>
            <a:ext cx="2057400" cy="68580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Example 2 : </a:t>
            </a:r>
          </a:p>
        </p:txBody>
      </p:sp>
      <p:sp>
        <p:nvSpPr>
          <p:cNvPr id="64533" name="Rectangle 8"/>
          <p:cNvSpPr>
            <a:spLocks noChangeArrowheads="1"/>
          </p:cNvSpPr>
          <p:nvPr/>
        </p:nvSpPr>
        <p:spPr bwMode="auto">
          <a:xfrm>
            <a:off x="214282" y="3714752"/>
            <a:ext cx="6858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Data in ordered array: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324,327,330,332,335,341,345</a:t>
            </a:r>
          </a:p>
        </p:txBody>
      </p:sp>
      <p:graphicFrame>
        <p:nvGraphicFramePr>
          <p:cNvPr id="7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98321437"/>
              </p:ext>
            </p:extLst>
          </p:nvPr>
        </p:nvGraphicFramePr>
        <p:xfrm>
          <a:off x="4786314" y="3357562"/>
          <a:ext cx="403860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3886"/>
                <a:gridCol w="2884714"/>
              </a:tblGrid>
              <a:tr h="12054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stem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leaves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7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2  5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1  5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0415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607832"/>
          <a:ext cx="7772400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3886200"/>
              </a:tblGrid>
              <a:tr h="4724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Quantitative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Qualitative</a:t>
                      </a:r>
                    </a:p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or Categorical  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Histograms</a:t>
                      </a:r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bar graph </a:t>
                      </a:r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Frequency Polygons</a:t>
                      </a:r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Pareto chart</a:t>
                      </a:r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Ogives</a:t>
                      </a:r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Pie graph</a:t>
                      </a:r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Time series graph</a:t>
                      </a:r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stem and leaf plots</a:t>
                      </a:r>
                      <a:r>
                        <a:rPr lang="en-US" sz="2800" b="0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b="0" i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57158" y="285728"/>
            <a:ext cx="878684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Example2-1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25 Army inductees were given a blood test to determine their blood type. The data set is :</a:t>
            </a:r>
          </a:p>
          <a:p>
            <a:pPr algn="l" rtl="0"/>
            <a:endParaRPr lang="en-US" sz="32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    B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AB     O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B     AB     B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O    A    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O    A     O     O     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AB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A    O     B    A </a:t>
            </a:r>
            <a:endParaRPr lang="ar-SA" sz="2800" dirty="0"/>
          </a:p>
        </p:txBody>
      </p:sp>
      <p:graphicFrame>
        <p:nvGraphicFramePr>
          <p:cNvPr id="3" name="جدول 2"/>
          <p:cNvGraphicFramePr>
            <a:graphicFrameLocks noGrp="1"/>
          </p:cNvGraphicFramePr>
          <p:nvPr/>
        </p:nvGraphicFramePr>
        <p:xfrm>
          <a:off x="428596" y="3000372"/>
          <a:ext cx="4643439" cy="3214708"/>
        </p:xfrm>
        <a:graphic>
          <a:graphicData uri="http://schemas.openxmlformats.org/drawingml/2006/table">
            <a:tbl>
              <a:tblPr rtl="1" firstRow="1" bandRow="1">
                <a:tableStyleId>{72833802-FEF1-4C79-8D5D-14CF1EAF98D9}</a:tableStyleId>
              </a:tblPr>
              <a:tblGrid>
                <a:gridCol w="1314417"/>
                <a:gridCol w="1781209"/>
                <a:gridCol w="1547813"/>
              </a:tblGrid>
              <a:tr h="572483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percent</a:t>
                      </a:r>
                      <a:endParaRPr lang="ar-SA" sz="24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frequency</a:t>
                      </a:r>
                      <a:endParaRPr lang="ar-SA" sz="24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Class</a:t>
                      </a:r>
                      <a:endParaRPr lang="ar-SA" sz="24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28445"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/>
                        <a:t>20%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/>
                        <a:t>5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/>
                        <a:t>A</a:t>
                      </a:r>
                      <a:endParaRPr lang="ar-SA" sz="2000" b="1" dirty="0"/>
                    </a:p>
                  </a:txBody>
                  <a:tcPr/>
                </a:tc>
              </a:tr>
              <a:tr h="528445"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/>
                        <a:t>28%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/>
                        <a:t>7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/>
                        <a:t>B</a:t>
                      </a:r>
                    </a:p>
                  </a:txBody>
                  <a:tcPr/>
                </a:tc>
              </a:tr>
              <a:tr h="528445"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/>
                        <a:t>36%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/>
                        <a:t>9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/>
                        <a:t>O</a:t>
                      </a:r>
                      <a:endParaRPr lang="ar-SA" sz="2000" b="1" dirty="0"/>
                    </a:p>
                  </a:txBody>
                  <a:tcPr/>
                </a:tc>
              </a:tr>
              <a:tr h="528445"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/>
                        <a:t>16%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/>
                        <a:t>4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/>
                        <a:t>AB</a:t>
                      </a:r>
                      <a:endParaRPr lang="ar-SA" sz="2000" b="1" dirty="0"/>
                    </a:p>
                  </a:txBody>
                  <a:tcPr/>
                </a:tc>
              </a:tr>
              <a:tr h="528445"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/>
                        <a:t>100%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/>
                        <a:t>25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/>
                        <a:t>Total</a:t>
                      </a:r>
                      <a:endParaRPr lang="ar-SA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سهم إلى اليمين 10"/>
          <p:cNvSpPr/>
          <p:nvPr/>
        </p:nvSpPr>
        <p:spPr>
          <a:xfrm>
            <a:off x="5072066" y="3214686"/>
            <a:ext cx="785818" cy="42862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ذو زوايا قطرية مستديرة 11"/>
          <p:cNvSpPr/>
          <p:nvPr/>
        </p:nvSpPr>
        <p:spPr>
          <a:xfrm>
            <a:off x="6072198" y="2928934"/>
            <a:ext cx="2428892" cy="1714512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3" name="كائن 12"/>
          <p:cNvGraphicFramePr>
            <a:graphicFrameLocks noChangeAspect="1"/>
          </p:cNvGraphicFramePr>
          <p:nvPr/>
        </p:nvGraphicFramePr>
        <p:xfrm>
          <a:off x="6429388" y="3000372"/>
          <a:ext cx="1928826" cy="1666875"/>
        </p:xfrm>
        <a:graphic>
          <a:graphicData uri="http://schemas.openxmlformats.org/presentationml/2006/ole">
            <p:oleObj spid="_x0000_s1026" name="Equation" r:id="rId3" imgW="1041120" imgH="863280" progId="Equation.3">
              <p:embed/>
            </p:oleObj>
          </a:graphicData>
        </a:graphic>
      </p:graphicFrame>
      <p:sp>
        <p:nvSpPr>
          <p:cNvPr id="15" name="سهم إلى اليسار والأعلى 14"/>
          <p:cNvSpPr/>
          <p:nvPr/>
        </p:nvSpPr>
        <p:spPr>
          <a:xfrm flipH="1">
            <a:off x="3214678" y="6215082"/>
            <a:ext cx="2571768" cy="357178"/>
          </a:xfrm>
          <a:prstGeom prst="left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ذو زوايا قطرية مستديرة 15"/>
          <p:cNvSpPr/>
          <p:nvPr/>
        </p:nvSpPr>
        <p:spPr>
          <a:xfrm>
            <a:off x="6000760" y="5643578"/>
            <a:ext cx="2357454" cy="857256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Sample size = n</a:t>
            </a:r>
            <a:endParaRPr lang="ar-SA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16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28728" y="0"/>
            <a:ext cx="63237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Grouped Frequency Distributions </a:t>
            </a:r>
            <a:endParaRPr lang="en-US" sz="32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68239299"/>
              </p:ext>
            </p:extLst>
          </p:nvPr>
        </p:nvGraphicFramePr>
        <p:xfrm>
          <a:off x="1357290" y="1571612"/>
          <a:ext cx="7029480" cy="47548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357322"/>
                <a:gridCol w="1928826"/>
                <a:gridCol w="2145718"/>
                <a:gridCol w="159761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Class</a:t>
                      </a:r>
                    </a:p>
                    <a:p>
                      <a:pPr algn="ctr"/>
                      <a:r>
                        <a:rPr lang="en-US" sz="2400" baseline="0" dirty="0" smtClean="0"/>
                        <a:t> limits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Class boundaries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Tally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Frequency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58-64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57.5-64.5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/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65-71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64.5-71.5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/ ////</a:t>
                      </a: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72-78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71.5-78.5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/////  /////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79-85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78.5-85.5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////  ///// ////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86-92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85.5-92.5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///// ///// //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93-99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92.5-99.5</a:t>
                      </a:r>
                      <a:endParaRPr kumimoji="0"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/////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100-106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99.5-106.5</a:t>
                      </a:r>
                      <a:endParaRPr kumimoji="0"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//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-----------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100</a:t>
                      </a: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Line 34"/>
          <p:cNvSpPr>
            <a:spLocks noChangeShapeType="1"/>
          </p:cNvSpPr>
          <p:nvPr/>
        </p:nvSpPr>
        <p:spPr bwMode="auto">
          <a:xfrm flipV="1">
            <a:off x="5357818" y="34290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34"/>
          <p:cNvSpPr>
            <a:spLocks noChangeShapeType="1"/>
          </p:cNvSpPr>
          <p:nvPr/>
        </p:nvSpPr>
        <p:spPr bwMode="auto">
          <a:xfrm flipV="1">
            <a:off x="5357818" y="4357694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34"/>
          <p:cNvSpPr>
            <a:spLocks noChangeShapeType="1"/>
          </p:cNvSpPr>
          <p:nvPr/>
        </p:nvSpPr>
        <p:spPr bwMode="auto">
          <a:xfrm flipV="1">
            <a:off x="5857884" y="4357694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Oval 15"/>
          <p:cNvSpPr/>
          <p:nvPr/>
        </p:nvSpPr>
        <p:spPr>
          <a:xfrm>
            <a:off x="5643570" y="571480"/>
            <a:ext cx="1587242" cy="937765"/>
          </a:xfrm>
          <a:prstGeom prst="ellipse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Upper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boundary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6"/>
          <p:cNvSpPr/>
          <p:nvPr/>
        </p:nvSpPr>
        <p:spPr>
          <a:xfrm>
            <a:off x="0" y="571480"/>
            <a:ext cx="1295400" cy="685800"/>
          </a:xfrm>
          <a:prstGeom prst="ellipse">
            <a:avLst/>
          </a:prstGeom>
          <a:solidFill>
            <a:srgbClr val="CC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Lower class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7"/>
          <p:cNvSpPr/>
          <p:nvPr/>
        </p:nvSpPr>
        <p:spPr>
          <a:xfrm>
            <a:off x="2000232" y="571480"/>
            <a:ext cx="1295400" cy="685800"/>
          </a:xfrm>
          <a:prstGeom prst="ellipse">
            <a:avLst/>
          </a:prstGeom>
          <a:solidFill>
            <a:srgbClr val="CC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Upper class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Arrow Connector 19"/>
          <p:cNvCxnSpPr/>
          <p:nvPr/>
        </p:nvCxnSpPr>
        <p:spPr>
          <a:xfrm rot="16200000" flipH="1">
            <a:off x="425609" y="1288847"/>
            <a:ext cx="1167233" cy="87550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20"/>
          <p:cNvCxnSpPr>
            <a:stCxn id="14" idx="4"/>
          </p:cNvCxnSpPr>
          <p:nvPr/>
        </p:nvCxnSpPr>
        <p:spPr>
          <a:xfrm rot="5400000">
            <a:off x="1828781" y="1581131"/>
            <a:ext cx="1143002" cy="4953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21"/>
          <p:cNvCxnSpPr/>
          <p:nvPr/>
        </p:nvCxnSpPr>
        <p:spPr>
          <a:xfrm flipH="1">
            <a:off x="3428992" y="1142984"/>
            <a:ext cx="469706" cy="121919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31"/>
          <p:cNvCxnSpPr/>
          <p:nvPr/>
        </p:nvCxnSpPr>
        <p:spPr>
          <a:xfrm flipH="1">
            <a:off x="4286248" y="1285860"/>
            <a:ext cx="1440160" cy="128371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15"/>
          <p:cNvSpPr/>
          <p:nvPr/>
        </p:nvSpPr>
        <p:spPr>
          <a:xfrm>
            <a:off x="3857620" y="500042"/>
            <a:ext cx="1587242" cy="937765"/>
          </a:xfrm>
          <a:prstGeom prst="ellipse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Lower  boundary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7"/>
          <p:cNvSpPr/>
          <p:nvPr/>
        </p:nvSpPr>
        <p:spPr>
          <a:xfrm>
            <a:off x="0" y="2357430"/>
            <a:ext cx="1295400" cy="533400"/>
          </a:xfrm>
          <a:prstGeom prst="ellipse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First class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Oval 8"/>
          <p:cNvSpPr/>
          <p:nvPr/>
        </p:nvSpPr>
        <p:spPr>
          <a:xfrm>
            <a:off x="0" y="3000372"/>
            <a:ext cx="1295400" cy="533400"/>
          </a:xfrm>
          <a:prstGeom prst="ellipse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second class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رابط كسهم مستقيم 22"/>
          <p:cNvCxnSpPr/>
          <p:nvPr/>
        </p:nvCxnSpPr>
        <p:spPr>
          <a:xfrm>
            <a:off x="1071538" y="2714620"/>
            <a:ext cx="57150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كسهم مستقيم 24"/>
          <p:cNvCxnSpPr/>
          <p:nvPr/>
        </p:nvCxnSpPr>
        <p:spPr>
          <a:xfrm>
            <a:off x="1071538" y="3214686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Line 34"/>
          <p:cNvSpPr>
            <a:spLocks noChangeShapeType="1"/>
          </p:cNvSpPr>
          <p:nvPr/>
        </p:nvSpPr>
        <p:spPr bwMode="auto">
          <a:xfrm flipV="1">
            <a:off x="5000628" y="3929066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Line 34"/>
          <p:cNvSpPr>
            <a:spLocks noChangeShapeType="1"/>
          </p:cNvSpPr>
          <p:nvPr/>
        </p:nvSpPr>
        <p:spPr bwMode="auto">
          <a:xfrm flipV="1">
            <a:off x="5643570" y="3857628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Line 34"/>
          <p:cNvSpPr>
            <a:spLocks noChangeShapeType="1"/>
          </p:cNvSpPr>
          <p:nvPr/>
        </p:nvSpPr>
        <p:spPr bwMode="auto">
          <a:xfrm flipV="1">
            <a:off x="5572132" y="485776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Line 34"/>
          <p:cNvSpPr>
            <a:spLocks noChangeShapeType="1"/>
          </p:cNvSpPr>
          <p:nvPr/>
        </p:nvSpPr>
        <p:spPr bwMode="auto">
          <a:xfrm flipV="1">
            <a:off x="5857884" y="34290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Line 34"/>
          <p:cNvSpPr>
            <a:spLocks noChangeShapeType="1"/>
          </p:cNvSpPr>
          <p:nvPr/>
        </p:nvSpPr>
        <p:spPr bwMode="auto">
          <a:xfrm flipV="1">
            <a:off x="5643570" y="3000372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402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26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028"/>
          <p:cNvSpPr>
            <a:spLocks noChangeArrowheads="1"/>
          </p:cNvSpPr>
          <p:nvPr/>
        </p:nvSpPr>
        <p:spPr bwMode="auto">
          <a:xfrm>
            <a:off x="1219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031"/>
          <p:cNvSpPr txBox="1">
            <a:spLocks noChangeArrowheads="1"/>
          </p:cNvSpPr>
          <p:nvPr/>
        </p:nvSpPr>
        <p:spPr bwMode="auto">
          <a:xfrm>
            <a:off x="285720" y="116632"/>
            <a:ext cx="8629680" cy="1026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Times New Roman" pitchFamily="18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Times New Roman" pitchFamily="18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Times New Roman" pitchFamily="18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Times New Roman" pitchFamily="18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kern="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Terms Associated with a</a:t>
            </a:r>
            <a:r>
              <a:rPr kumimoji="0" lang="en-US" sz="3500" b="1" i="0" u="none" kern="0" cap="none" spc="0" normalizeH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500" b="1" i="0" u="none" kern="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Grouped Frequency Distribution</a:t>
            </a:r>
          </a:p>
        </p:txBody>
      </p:sp>
      <p:sp>
        <p:nvSpPr>
          <p:cNvPr id="17" name="Rectangle 1032"/>
          <p:cNvSpPr txBox="1">
            <a:spLocks noChangeArrowheads="1"/>
          </p:cNvSpPr>
          <p:nvPr/>
        </p:nvSpPr>
        <p:spPr bwMode="auto">
          <a:xfrm>
            <a:off x="357158" y="1142984"/>
            <a:ext cx="8447856" cy="535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15000"/>
              </a:buClr>
              <a:buSzPct val="50000"/>
              <a:buFont typeface="Wingdings" pitchFamily="2" charset="2"/>
              <a:buChar char="l"/>
              <a:defRPr sz="32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15000"/>
              </a:buClr>
              <a:buSzPct val="50000"/>
              <a:buFont typeface="Wingdings" pitchFamily="2" charset="2"/>
              <a:buChar char="l"/>
              <a:defRPr sz="2800" b="1">
                <a:solidFill>
                  <a:srgbClr val="0000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15000"/>
              </a:buClr>
              <a:buSzPct val="50000"/>
              <a:buFont typeface="Wingdings" pitchFamily="2" charset="2"/>
              <a:buChar char="l"/>
              <a:defRPr sz="2400" b="1">
                <a:solidFill>
                  <a:srgbClr val="0000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15000"/>
              </a:buClr>
              <a:buSzPct val="50000"/>
              <a:buFont typeface="Wingdings" pitchFamily="2" charset="2"/>
              <a:buChar char="l"/>
              <a:defRPr sz="2000" b="1"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15000"/>
              </a:buClr>
              <a:buSzPct val="50000"/>
              <a:buFont typeface="Wingdings" pitchFamily="2" charset="2"/>
              <a:buChar char="l"/>
              <a:defRPr sz="2000" b="1">
                <a:solidFill>
                  <a:srgbClr val="000000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15000"/>
              </a:buClr>
              <a:buSzPct val="50000"/>
              <a:buFont typeface="Wingdings" pitchFamily="2" charset="2"/>
              <a:buChar char="l"/>
              <a:defRPr sz="2000" b="1">
                <a:solidFill>
                  <a:srgbClr val="000000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15000"/>
              </a:buClr>
              <a:buSzPct val="50000"/>
              <a:buFont typeface="Wingdings" pitchFamily="2" charset="2"/>
              <a:buChar char="l"/>
              <a:defRPr sz="2000" b="1">
                <a:solidFill>
                  <a:srgbClr val="000000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15000"/>
              </a:buClr>
              <a:buSzPct val="50000"/>
              <a:buFont typeface="Wingdings" pitchFamily="2" charset="2"/>
              <a:buChar char="l"/>
              <a:defRPr sz="2000" b="1">
                <a:solidFill>
                  <a:srgbClr val="000000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15000"/>
              </a:buClr>
              <a:buSzPct val="50000"/>
              <a:buFont typeface="Wingdings" pitchFamily="2" charset="2"/>
              <a:buChar char="l"/>
              <a:defRPr sz="2000" b="1">
                <a:solidFill>
                  <a:srgbClr val="000000"/>
                </a:solidFill>
                <a:latin typeface="+mn-lt"/>
              </a:defRPr>
            </a:lvl9pPr>
          </a:lstStyle>
          <a:p>
            <a:pPr algn="just">
              <a:defRPr/>
            </a:pPr>
            <a:r>
              <a:rPr lang="en-US" sz="3000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Class limits: </a:t>
            </a:r>
            <a:r>
              <a:rPr lang="en-US" sz="3000" b="0" dirty="0" smtClean="0">
                <a:latin typeface="Times New Roman" pitchFamily="18" charset="0"/>
                <a:cs typeface="Times New Roman" pitchFamily="18" charset="0"/>
              </a:rPr>
              <a:t>represent the smallest and largest data values that can be included in a class.</a:t>
            </a:r>
          </a:p>
          <a:p>
            <a:pPr algn="just">
              <a:buNone/>
              <a:defRPr/>
            </a:pPr>
            <a:r>
              <a:rPr lang="en-US" sz="2800" b="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lower class limit  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represents the smallest data value</a:t>
            </a:r>
          </a:p>
          <a:p>
            <a:pPr algn="just">
              <a:buNone/>
              <a:defRPr/>
            </a:pPr>
            <a:r>
              <a:rPr lang="en-US" sz="2800" b="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upper class limit  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represents the largest data value</a:t>
            </a:r>
          </a:p>
          <a:p>
            <a:pPr algn="just">
              <a:defRPr/>
            </a:pP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Class limits should have the same decimal place value as the data, </a:t>
            </a:r>
            <a:endParaRPr lang="en-US" sz="3000" b="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sz="3000" b="0" dirty="0" smtClean="0">
                <a:latin typeface="Times New Roman" pitchFamily="18" charset="0"/>
                <a:cs typeface="Times New Roman" pitchFamily="18" charset="0"/>
              </a:rPr>
              <a:t>In the blood glucose levels example, the values 58 and 64 of the first class are </a:t>
            </a:r>
            <a:r>
              <a:rPr lang="en-US" sz="3000" b="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class limits</a:t>
            </a:r>
          </a:p>
          <a:p>
            <a:pPr algn="just">
              <a:defRPr/>
            </a:pPr>
            <a:r>
              <a:rPr lang="en-US" sz="3000" b="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3000" b="0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lower class</a:t>
            </a:r>
            <a:r>
              <a:rPr lang="en-US" sz="3000" b="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smtClean="0">
                <a:latin typeface="Times New Roman" pitchFamily="18" charset="0"/>
                <a:cs typeface="Times New Roman" pitchFamily="18" charset="0"/>
              </a:rPr>
              <a:t>limit is 58 </a:t>
            </a:r>
          </a:p>
          <a:p>
            <a:pPr algn="just">
              <a:defRPr/>
            </a:pPr>
            <a:r>
              <a:rPr lang="en-US" sz="3000" b="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3000" b="0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upper class </a:t>
            </a:r>
            <a:r>
              <a:rPr lang="en-US" sz="3000" b="0" dirty="0" smtClean="0">
                <a:latin typeface="Times New Roman" pitchFamily="18" charset="0"/>
                <a:cs typeface="Times New Roman" pitchFamily="18" charset="0"/>
              </a:rPr>
              <a:t>limit is 64.</a:t>
            </a:r>
          </a:p>
        </p:txBody>
      </p:sp>
      <p:graphicFrame>
        <p:nvGraphicFramePr>
          <p:cNvPr id="7" name="جدول 6"/>
          <p:cNvGraphicFramePr>
            <a:graphicFrameLocks noGrp="1"/>
          </p:cNvGraphicFramePr>
          <p:nvPr/>
        </p:nvGraphicFramePr>
        <p:xfrm>
          <a:off x="5929322" y="5214950"/>
          <a:ext cx="2857520" cy="128016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857520"/>
              </a:tblGrid>
              <a:tr h="73111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Class</a:t>
                      </a:r>
                    </a:p>
                    <a:p>
                      <a:pPr algn="ctr"/>
                      <a:r>
                        <a:rPr lang="en-US" sz="2400" baseline="0" dirty="0" smtClean="0"/>
                        <a:t> limits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61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58-64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7895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صل">
  <a:themeElements>
    <a:clrScheme name="حركة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أصل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أصل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221</TotalTime>
  <Words>3083</Words>
  <PresentationFormat>عرض على الشاشة (3:4)‏</PresentationFormat>
  <Paragraphs>953</Paragraphs>
  <Slides>65</Slides>
  <Notes>3</Notes>
  <HiddenSlides>0</HiddenSlides>
  <MMClips>0</MMClips>
  <ScaleCrop>false</ScaleCrop>
  <HeadingPairs>
    <vt:vector size="6" baseType="variant">
      <vt:variant>
        <vt:lpstr>سمة</vt:lpstr>
      </vt:variant>
      <vt:variant>
        <vt:i4>1</vt:i4>
      </vt:variant>
      <vt:variant>
        <vt:lpstr>خوادم OLE مضمنة</vt:lpstr>
      </vt:variant>
      <vt:variant>
        <vt:i4>2</vt:i4>
      </vt:variant>
      <vt:variant>
        <vt:lpstr>عناوين الشرائح</vt:lpstr>
      </vt:variant>
      <vt:variant>
        <vt:i4>65</vt:i4>
      </vt:variant>
    </vt:vector>
  </HeadingPairs>
  <TitlesOfParts>
    <vt:vector size="68" baseType="lpstr">
      <vt:lpstr>أصل</vt:lpstr>
      <vt:lpstr>Equation</vt:lpstr>
      <vt:lpstr>Chart</vt:lpstr>
      <vt:lpstr>Chapter 2  Frequency  Distribution  and Graph </vt:lpstr>
      <vt:lpstr>Outline</vt:lpstr>
      <vt:lpstr>2-1  Organizing Data</vt:lpstr>
      <vt:lpstr>الشريحة 4</vt:lpstr>
      <vt:lpstr>frequency distribution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Example:</vt:lpstr>
      <vt:lpstr>الشريحة 13</vt:lpstr>
      <vt:lpstr>الشريحة 14</vt:lpstr>
      <vt:lpstr>الشريحة 15</vt:lpstr>
      <vt:lpstr>Cumulative Frequency 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  <vt:lpstr>الشريحة 25</vt:lpstr>
      <vt:lpstr>Graphs</vt:lpstr>
      <vt:lpstr>الشريحة 27</vt:lpstr>
      <vt:lpstr>الشريحة 28</vt:lpstr>
      <vt:lpstr>الشريحة 29</vt:lpstr>
      <vt:lpstr>الشريحة 30</vt:lpstr>
      <vt:lpstr>الشريحة 31</vt:lpstr>
      <vt:lpstr>الشريحة 32</vt:lpstr>
      <vt:lpstr>الشريحة 33</vt:lpstr>
      <vt:lpstr>الشريحة 34</vt:lpstr>
      <vt:lpstr>الشريحة 35</vt:lpstr>
      <vt:lpstr>الشريحة 36</vt:lpstr>
      <vt:lpstr>الشريحة 37</vt:lpstr>
      <vt:lpstr>الشريحة 38</vt:lpstr>
      <vt:lpstr>الشريحة 39</vt:lpstr>
      <vt:lpstr>الشريحة 40</vt:lpstr>
      <vt:lpstr>Histograms</vt:lpstr>
      <vt:lpstr>الشريحة 42</vt:lpstr>
      <vt:lpstr>Frequency Polygons</vt:lpstr>
      <vt:lpstr>الشريحة 44</vt:lpstr>
      <vt:lpstr>Ogives</vt:lpstr>
      <vt:lpstr>الشريحة 46</vt:lpstr>
      <vt:lpstr>الشريحة 47</vt:lpstr>
      <vt:lpstr>Shapes of Distributions</vt:lpstr>
      <vt:lpstr>الشريحة 49</vt:lpstr>
      <vt:lpstr>2.3 Other Types of Graphs</vt:lpstr>
      <vt:lpstr>الشريحة 51</vt:lpstr>
      <vt:lpstr>*Example 2-8 P(69):College Spending for First-Year Students:</vt:lpstr>
      <vt:lpstr>*Example 2-8 P(69):College Spending for First-Year Students:</vt:lpstr>
      <vt:lpstr>الشريحة 54</vt:lpstr>
      <vt:lpstr>*Example 2-9 P(70): Turnpike costs:</vt:lpstr>
      <vt:lpstr>الشريحة 56</vt:lpstr>
      <vt:lpstr>الشريحة 57</vt:lpstr>
      <vt:lpstr>Example 2-12:</vt:lpstr>
      <vt:lpstr>*    Example 2-12 P(75): Blood Types for Army Inductees:</vt:lpstr>
      <vt:lpstr>Misleading graphs</vt:lpstr>
      <vt:lpstr>الشريحة 61</vt:lpstr>
      <vt:lpstr>الشريحة 62</vt:lpstr>
      <vt:lpstr>الشريحة 63</vt:lpstr>
      <vt:lpstr>Example 1 : </vt:lpstr>
      <vt:lpstr>الشريحة 65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  Frequency  Distribution  and Graph</dc:title>
  <dc:creator>hadeel</dc:creator>
  <cp:lastModifiedBy>hadeel</cp:lastModifiedBy>
  <cp:revision>45</cp:revision>
  <dcterms:created xsi:type="dcterms:W3CDTF">2013-09-18T16:25:52Z</dcterms:created>
  <dcterms:modified xsi:type="dcterms:W3CDTF">2015-09-08T00:52:00Z</dcterms:modified>
</cp:coreProperties>
</file>