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284" r:id="rId3"/>
    <p:sldId id="283" r:id="rId4"/>
    <p:sldId id="257" r:id="rId5"/>
    <p:sldId id="277" r:id="rId6"/>
    <p:sldId id="279" r:id="rId7"/>
    <p:sldId id="278" r:id="rId8"/>
    <p:sldId id="280" r:id="rId9"/>
    <p:sldId id="281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75268528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119005413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517326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067329376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3793779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5416985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3717956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30471553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877404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8014100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0301158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F93856-1011-4D68-9BB2-3E94163946E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07001E-5223-4F17-9AA9-2F416E067E0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057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 userDrawn="1"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012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NUL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audio" Target="../media/audio2.wav"/><Relationship Id="rId9" Type="http://schemas.openxmlformats.org/officeDocument/2006/relationships/audio" Target="../media/audio1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9"/>
          <p:cNvGrpSpPr/>
          <p:nvPr/>
        </p:nvGrpSpPr>
        <p:grpSpPr>
          <a:xfrm>
            <a:off x="1691680" y="44624"/>
            <a:ext cx="4812028" cy="1121235"/>
            <a:chOff x="2274540" y="0"/>
            <a:chExt cx="4457700" cy="845423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pic>
          <p:nvPicPr>
            <p:cNvPr id="21" name="صورة 20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="" xmlns:a14="http://schemas.microsoft.com/office/drawing/2010/main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22" name="مستطيل 8"/>
            <p:cNvSpPr/>
            <p:nvPr/>
          </p:nvSpPr>
          <p:spPr>
            <a:xfrm>
              <a:off x="3079810" y="116632"/>
              <a:ext cx="2683635" cy="568810"/>
            </a:xfrm>
            <a:prstGeom prst="downArrowCallout">
              <a:avLst/>
            </a:prstGeom>
            <a:ln>
              <a:noFill/>
            </a:ln>
            <a:effectLst/>
            <a:sp3d prstMaterial="softEdge">
              <a:bevelT w="127000" prst="artDeco"/>
            </a:sp3d>
          </p:spPr>
          <p:txBody>
            <a:bodyPr wrap="none">
              <a:spAutoFit/>
            </a:bodyPr>
            <a:lstStyle/>
            <a:p>
              <a:pPr algn="ctr" defTabSz="913432" fontAlgn="auto">
                <a:spcBef>
                  <a:spcPts val="0"/>
                </a:spcBef>
                <a:spcAft>
                  <a:spcPts val="0"/>
                </a:spcAft>
              </a:pPr>
              <a:r>
                <a:rPr lang="ar-SA" sz="2600" b="1" dirty="0" smtClean="0">
                  <a:ln w="10541" cmpd="sng">
                    <a:solidFill>
                      <a:srgbClr val="4F81BD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002060"/>
                  </a:solidFill>
                  <a:latin typeface="Sakkal Majalla" pitchFamily="2" charset="-78"/>
                  <a:cs typeface="Sakkal Majalla" pitchFamily="2" charset="-78"/>
                </a:rPr>
                <a:t>استراتيجية : </a:t>
              </a:r>
              <a:r>
                <a:rPr lang="ar-SA" sz="2600" b="1" dirty="0" smtClean="0">
                  <a:ln w="10541" cmpd="sng">
                    <a:solidFill>
                      <a:srgbClr val="4F81BD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الرؤوس المرقمة</a:t>
              </a:r>
              <a:endParaRPr lang="ar-EG" sz="26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25" name="صورة 2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="" xmlns:a14="http://schemas.microsoft.com/office/drawing/2010/main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 flipV="1">
            <a:off x="1979712" y="5949280"/>
            <a:ext cx="881484" cy="881484"/>
          </a:xfrm>
          <a:prstGeom prst="rect">
            <a:avLst/>
          </a:prstGeom>
        </p:spPr>
      </p:pic>
      <p:pic>
        <p:nvPicPr>
          <p:cNvPr id="26" name="صورة 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6027192"/>
            <a:ext cx="840817" cy="840817"/>
          </a:xfrm>
          <a:prstGeom prst="rect">
            <a:avLst/>
          </a:prstGeom>
        </p:spPr>
      </p:pic>
      <p:grpSp>
        <p:nvGrpSpPr>
          <p:cNvPr id="3" name="مجموعة 2"/>
          <p:cNvGrpSpPr/>
          <p:nvPr/>
        </p:nvGrpSpPr>
        <p:grpSpPr>
          <a:xfrm>
            <a:off x="762000" y="998153"/>
            <a:ext cx="7907648" cy="4932662"/>
            <a:chOff x="762000" y="998153"/>
            <a:chExt cx="7907648" cy="4932662"/>
          </a:xfrm>
        </p:grpSpPr>
        <p:grpSp>
          <p:nvGrpSpPr>
            <p:cNvPr id="4" name="مجموعة 31"/>
            <p:cNvGrpSpPr/>
            <p:nvPr/>
          </p:nvGrpSpPr>
          <p:grpSpPr>
            <a:xfrm>
              <a:off x="762000" y="998153"/>
              <a:ext cx="7907648" cy="4932662"/>
              <a:chOff x="523875" y="1116452"/>
              <a:chExt cx="8096250" cy="5120860"/>
            </a:xfrm>
          </p:grpSpPr>
          <p:pic>
            <p:nvPicPr>
              <p:cNvPr id="34" name="صورة 33"/>
              <p:cNvPicPr>
                <a:picLocks noChangeAspect="1"/>
              </p:cNvPicPr>
              <p:nvPr/>
            </p:nvPicPr>
            <p:blipFill>
              <a:blip r:embed="rId7">
                <a:extLst>
                  <a:ext uri="{BEBA8EAE-BF5A-486C-A8C5-ECC9F3942E4B}">
                    <a14:imgProps xmlns="" xmlns:a14="http://schemas.microsoft.com/office/drawing/2010/main">
                      <a14:imgLayer r:embed="">
                        <a14:imgEffect>
                          <a14:sharpenSoften amount="50000"/>
                        </a14:imgEffect>
                        <a14:imgEffect>
                          <a14:brightnessContrast contrast="40000"/>
                        </a14:imgEffect>
                      </a14:imgLayer>
                    </a14:imgProps>
                  </a:ext>
                  <a:ext uri="{28A0092B-C50C-407E-A947-70E740481C1C}">
                    <a14:useLocalDpi xmlns=""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23875" y="1116452"/>
                <a:ext cx="8096250" cy="5120860"/>
              </a:xfrm>
              <a:prstGeom prst="rect">
                <a:avLst/>
              </a:prstGeom>
            </p:spPr>
          </p:pic>
          <p:sp>
            <p:nvSpPr>
              <p:cNvPr id="35" name="مربع نص 34"/>
              <p:cNvSpPr txBox="1"/>
              <p:nvPr/>
            </p:nvSpPr>
            <p:spPr>
              <a:xfrm>
                <a:off x="4492094" y="1351372"/>
                <a:ext cx="3808410" cy="4345462"/>
              </a:xfrm>
              <a:prstGeom prst="rect">
                <a:avLst/>
              </a:prstGeom>
              <a:no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u="sng" dirty="0">
                    <a:solidFill>
                      <a:srgbClr val="0000FF"/>
                    </a:solidFill>
                    <a:latin typeface="Sakkal Majalla" pitchFamily="2" charset="-78"/>
                    <a:cs typeface="Sakkal Majalla" pitchFamily="2" charset="-78"/>
                  </a:rPr>
                  <a:t>الرؤوس المرقمة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يقسم المعلم الطلاب إلي مجاميع من أربعة طلاب وقد تزيد إلي خماسية وسداسية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يعطي كل عضو في المجموعة رقم من الأرقام (1 إلي 4 ) أو حسب عدد أفراد المجموعة 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يطرح المعلم سؤالا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يناقش الطلاب شفويا ويتفقون علي الإجابة بحيث يون في النهاية كل طالب قادر علي الإجابة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ينادي المعلم شفويا ويتفقون علي الإجابة بحيث يكون في النهاية كل طالب قادر علي الإجابة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ينادي المعلم مثلا الرقم 2 مستخدما طريقة عشوائية باستخدام النرد أو أي طريقة تضمن العشوائية ثم يطرح السؤال مرة أخري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يقوم كل طالب رقمه 2 ليقدم إجابة مجموعته أمام الطلاب ويقول ( اتفقنا جميعا في المجموعة أن الإجابة هي)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لو اختلفت إجابة الطالب الأخر في مجموعة أخري أو جاء بأفكار أخري جديدة يوضح للصف السبب ويذكر تفسير ذلك</a:t>
                </a:r>
              </a:p>
              <a:p>
                <a:pPr algn="ctr" defTabSz="913432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400" b="1" dirty="0">
                    <a:solidFill>
                      <a:srgbClr val="C00000"/>
                    </a:solidFill>
                    <a:latin typeface="Sakkal Majalla" pitchFamily="2" charset="-78"/>
                    <a:cs typeface="Sakkal Majalla" pitchFamily="2" charset="-78"/>
                  </a:rPr>
                  <a:t>تشمل الأسئلة أي مادة الرياضيات العلوم الاجتماعيات اللغة ...الخ قد تكون الأسئلة ذات مستويات عقلية دنيا أو عليا ويفضل دائما الأسئلة التي تنمي مهارات التفكير الناقد و الإبداعي . </a:t>
                </a:r>
                <a:endParaRPr lang="ar-SA" sz="1400" b="1" dirty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endParaRPr>
              </a:p>
            </p:txBody>
          </p:sp>
        </p:grpSp>
        <p:pic>
          <p:nvPicPr>
            <p:cNvPr id="14" name="صورة 13"/>
            <p:cNvPicPr>
              <a:picLocks noChangeAspect="1"/>
            </p:cNvPicPr>
            <p:nvPr/>
          </p:nvPicPr>
          <p:blipFill rotWithShape="1">
            <a:blip r:embed="rId8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="" xmlns:a14="http://schemas.microsoft.com/office/drawing/2010/main">
                    <a14:imgLayer r:embed="">
                      <a14:imgEffect>
                        <a14:sharpenSoften amount="50000"/>
                      </a14:imgEffect>
                      <a14:imgEffect>
                        <a14:brightnessContrast contrast="-2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66800" y="1447800"/>
              <a:ext cx="3501049" cy="404574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3787741296"/>
      </p:ext>
    </p:extLst>
  </p:cSld>
  <p:clrMapOvr>
    <a:masterClrMapping/>
  </p:clrMapOvr>
  <p:transition spd="slow">
    <p:push dir="u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1"/>
          <p:cNvSpPr txBox="1"/>
          <p:nvPr/>
        </p:nvSpPr>
        <p:spPr>
          <a:xfrm>
            <a:off x="395536" y="294446"/>
            <a:ext cx="3672408" cy="769441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rgbClr val="C2AD8D">
                <a:shade val="25000"/>
                <a:satMod val="150000"/>
              </a:srgbClr>
            </a:contourClr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ar-SA" sz="4400" b="1" kern="0" dirty="0">
                <a:solidFill>
                  <a:srgbClr val="FFFF00"/>
                </a:solidFill>
                <a:latin typeface="Franklin Gothic Book"/>
              </a:rPr>
              <a:t>الفصل  </a:t>
            </a:r>
            <a:r>
              <a:rPr lang="ar-SA" sz="4400" b="1" kern="0" dirty="0" smtClean="0">
                <a:solidFill>
                  <a:srgbClr val="FFFF00"/>
                </a:solidFill>
                <a:latin typeface="Franklin Gothic Book"/>
              </a:rPr>
              <a:t>الثامن </a:t>
            </a:r>
            <a:endParaRPr lang="ar-SA" sz="4400" b="1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7" name="موجة مزدوجة 8"/>
          <p:cNvSpPr/>
          <p:nvPr/>
        </p:nvSpPr>
        <p:spPr>
          <a:xfrm>
            <a:off x="0" y="1362778"/>
            <a:ext cx="5040560" cy="776965"/>
          </a:xfrm>
          <a:prstGeom prst="doubleWave">
            <a:avLst/>
          </a:prstGeom>
          <a:noFill/>
          <a:ln w="9525" cap="flat" cmpd="sng" algn="ctr">
            <a:noFill/>
            <a:prstDash val="soli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rtlCol="1" anchor="ctr"/>
          <a:lstStyle/>
          <a:p>
            <a:pPr algn="ctr">
              <a:defRPr/>
            </a:pPr>
            <a:r>
              <a:rPr lang="ar-SA" altLang="ar-SA" sz="5400" b="1" kern="0" dirty="0" smtClean="0">
                <a:solidFill>
                  <a:prstClr val="black"/>
                </a:solidFill>
                <a:latin typeface="Franklin Gothic Book"/>
                <a:cs typeface="Times New Roman" pitchFamily="18" charset="0"/>
              </a:rPr>
              <a:t>نظرية الكم </a:t>
            </a:r>
            <a:endParaRPr lang="ar-SA" altLang="ar-SA" sz="5400" b="1" kern="0" dirty="0">
              <a:solidFill>
                <a:srgbClr val="00B0F0"/>
              </a:solidFill>
              <a:latin typeface="Franklin Gothic Book"/>
            </a:endParaRPr>
          </a:p>
        </p:txBody>
      </p:sp>
      <p:sp>
        <p:nvSpPr>
          <p:cNvPr id="8" name="مستطيل 10"/>
          <p:cNvSpPr>
            <a:spLocks noChangeArrowheads="1"/>
          </p:cNvSpPr>
          <p:nvPr/>
        </p:nvSpPr>
        <p:spPr bwMode="auto">
          <a:xfrm>
            <a:off x="230557" y="2597150"/>
            <a:ext cx="4002366" cy="1107996"/>
          </a:xfrm>
          <a:prstGeom prst="rect">
            <a:avLst/>
          </a:prstGeom>
          <a:gradFill rotWithShape="1">
            <a:gsLst>
              <a:gs pos="0">
                <a:srgbClr val="F96A1B">
                  <a:shade val="51000"/>
                  <a:satMod val="130000"/>
                </a:srgbClr>
              </a:gs>
              <a:gs pos="80000">
                <a:srgbClr val="F96A1B">
                  <a:shade val="93000"/>
                  <a:satMod val="130000"/>
                </a:srgbClr>
              </a:gs>
              <a:gs pos="100000">
                <a:srgbClr val="F96A1B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96A1B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600" b="1" kern="0" dirty="0">
                <a:solidFill>
                  <a:srgbClr val="FFFF00"/>
                </a:solidFill>
                <a:latin typeface="GEFlow-Bold"/>
              </a:rPr>
              <a:t>الدرس </a:t>
            </a:r>
            <a:r>
              <a:rPr lang="ar-SA" sz="6600" b="1" kern="0" dirty="0" smtClean="0">
                <a:solidFill>
                  <a:srgbClr val="FFFF00"/>
                </a:solidFill>
                <a:latin typeface="GEFlow-Bold"/>
              </a:rPr>
              <a:t>الثاني </a:t>
            </a:r>
            <a:endParaRPr lang="ar-SA" sz="6600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10" name="مستطيل مستدير الزوايا 10"/>
          <p:cNvSpPr/>
          <p:nvPr/>
        </p:nvSpPr>
        <p:spPr>
          <a:xfrm>
            <a:off x="-1223715" y="4783044"/>
            <a:ext cx="6264275" cy="825500"/>
          </a:xfrm>
          <a:prstGeom prst="roundRect">
            <a:avLst>
              <a:gd name="adj" fmla="val 0"/>
            </a:avLst>
          </a:prstGeom>
          <a:noFill/>
          <a:ln w="25400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algn="ctr">
              <a:defRPr/>
            </a:pPr>
            <a:r>
              <a:rPr lang="ar-SA" sz="6000" b="1" kern="0" dirty="0" smtClean="0">
                <a:solidFill>
                  <a:srgbClr val="C0504D">
                    <a:lumMod val="75000"/>
                  </a:srgbClr>
                </a:solidFill>
                <a:latin typeface="Franklin Gothic Book"/>
              </a:rPr>
              <a:t>موجات المادة</a:t>
            </a:r>
            <a:endParaRPr lang="ar-EG" sz="6000" b="1" kern="0" dirty="0">
              <a:solidFill>
                <a:srgbClr val="C0504D">
                  <a:lumMod val="75000"/>
                </a:srgb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3813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804248" y="116632"/>
            <a:ext cx="2160240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7020272" y="217319"/>
            <a:ext cx="1820065" cy="5735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827584" y="980728"/>
            <a:ext cx="8112244" cy="1082014"/>
            <a:chOff x="6123040" y="840904"/>
            <a:chExt cx="3020960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23040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1145990" y="1015568"/>
            <a:ext cx="773034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لقد أظهر كل من التأثير الكهروضوئي وتشتت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كومبتون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أن للموجات الكهرومغناطيسية عديمة الكتلة زخم وطاقة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كالجسيمات.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683568" y="2174678"/>
            <a:ext cx="8242427" cy="1093769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683569" y="2162134"/>
            <a:ext cx="817892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فهل يمكن للجسيمات أن تسلك سلوك الموجات، وذلك بأن تظهر التداخل والحيود؟</a:t>
            </a:r>
            <a:endParaRPr lang="ar-SA" sz="32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1" name="مجموعة 30"/>
          <p:cNvGrpSpPr/>
          <p:nvPr/>
        </p:nvGrpSpPr>
        <p:grpSpPr>
          <a:xfrm>
            <a:off x="6202691" y="4221088"/>
            <a:ext cx="2689789" cy="781637"/>
            <a:chOff x="2456145" y="-16933"/>
            <a:chExt cx="4536504" cy="781637"/>
          </a:xfrm>
        </p:grpSpPr>
        <p:sp>
          <p:nvSpPr>
            <p:cNvPr id="32" name="مستطيل مستدير الزوايا 31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4" name="مربع نص 33"/>
          <p:cNvSpPr txBox="1"/>
          <p:nvPr/>
        </p:nvSpPr>
        <p:spPr>
          <a:xfrm>
            <a:off x="6362331" y="4332095"/>
            <a:ext cx="2438276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موجات دي برولي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683568" y="3386270"/>
            <a:ext cx="8280920" cy="76470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توقع العالم دي برولي عام 1923م أن للجسيمات المادة خصائص 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موجية</a:t>
            </a:r>
            <a:endParaRPr lang="ar-SA" sz="30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778614" y="4267596"/>
            <a:ext cx="5213681" cy="8071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زخم الجسم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p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يساوي (</a:t>
            </a:r>
            <a:r>
              <a:rPr lang="en-US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mv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وزخم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الفوتون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p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يساوي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h/</a:t>
            </a:r>
            <a:r>
              <a:rPr lang="el-GR" sz="3000" b="1" dirty="0">
                <a:solidFill>
                  <a:prstClr val="black"/>
                </a:solidFill>
                <a:latin typeface="Calibri"/>
                <a:cs typeface="Sakkal Majalla" pitchFamily="2" charset="-78"/>
              </a:rPr>
              <a:t>λ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  <p:sp>
        <p:nvSpPr>
          <p:cNvPr id="37" name="عنوان 1"/>
          <p:cNvSpPr txBox="1">
            <a:spLocks/>
          </p:cNvSpPr>
          <p:nvPr/>
        </p:nvSpPr>
        <p:spPr>
          <a:xfrm>
            <a:off x="1187624" y="5118360"/>
            <a:ext cx="3563937" cy="720081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Calibri"/>
              </a:rPr>
              <a:t>p =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mv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= ___</a:t>
            </a:r>
            <a:endParaRPr lang="ar-SA" sz="3200" b="1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38" name="عنوان 1"/>
          <p:cNvSpPr txBox="1">
            <a:spLocks/>
          </p:cNvSpPr>
          <p:nvPr/>
        </p:nvSpPr>
        <p:spPr>
          <a:xfrm>
            <a:off x="3490937" y="5084589"/>
            <a:ext cx="395585" cy="1296739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Calibri"/>
              </a:rPr>
              <a:t>h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l-GR" sz="3200" b="1" dirty="0">
                <a:solidFill>
                  <a:prstClr val="black"/>
                </a:solidFill>
                <a:latin typeface="Calibri"/>
              </a:rPr>
              <a:t>λ</a:t>
            </a:r>
            <a:endParaRPr lang="ar-SA" sz="3200" b="1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30" grpId="0"/>
      <p:bldP spid="34" grpId="0"/>
      <p:bldP spid="35" grpId="0" animBg="1"/>
      <p:bldP spid="36" grpId="0" animBg="1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1145990" y="332656"/>
            <a:ext cx="7793838" cy="1082014"/>
            <a:chOff x="6123040" y="840904"/>
            <a:chExt cx="3020960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23040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1145990" y="367496"/>
            <a:ext cx="773034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الطول الموجي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العلاقة أعلاه هو الطول الموجي المصاحب للجسم المتحرك ويسمى طول موجة دي برولي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722061" y="3043265"/>
            <a:ext cx="8242427" cy="2999025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722062" y="3332599"/>
            <a:ext cx="8178929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ينبغي أن تُظهر جسيمات مثل الإلكترونات والفوتونات خصائص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موجية.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سلط العالم الإنجليزي جورج تومسون حزمة من الإلكترونات على بلورة رقيقة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جداً؛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لأن الذرات تعمل كعمل محزوز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الحيود.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كونت الإلكترونات التي حدث لها حيود الأنماط نفسها التي تكونها أشعة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التي لها الطول الموجي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نفسه.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-80212" y="1496304"/>
            <a:ext cx="9144000" cy="711373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>
                <a:solidFill>
                  <a:prstClr val="black"/>
                </a:solidFill>
                <a:latin typeface="Calibri"/>
              </a:rPr>
              <a:t>λ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= ___ = ___</a:t>
            </a:r>
            <a:endParaRPr lang="ar-SA" sz="3200" b="1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3946958" y="1493912"/>
            <a:ext cx="719138" cy="1143000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Calibri"/>
              </a:rPr>
              <a:t>h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Calibri"/>
              </a:rPr>
              <a:t>p</a:t>
            </a:r>
            <a:endParaRPr lang="ar-SA" sz="3200" b="1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29" name="عنوان 1"/>
          <p:cNvSpPr txBox="1">
            <a:spLocks/>
          </p:cNvSpPr>
          <p:nvPr/>
        </p:nvSpPr>
        <p:spPr>
          <a:xfrm>
            <a:off x="4888367" y="1424718"/>
            <a:ext cx="792088" cy="1143000"/>
          </a:xfrm>
          <a:prstGeom prst="rect">
            <a:avLst/>
          </a:prstGeom>
        </p:spPr>
        <p:txBody>
          <a:bodyPr lIns="45720" r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prstClr val="black"/>
                </a:solidFill>
                <a:latin typeface="Calibri"/>
              </a:rPr>
              <a:t>h   </a:t>
            </a:r>
            <a:endParaRPr lang="en-US" sz="3200" b="1" dirty="0">
              <a:solidFill>
                <a:prstClr val="black"/>
              </a:solidFill>
              <a:latin typeface="Calibri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3600" dirty="0" err="1">
                <a:solidFill>
                  <a:prstClr val="black"/>
                </a:solidFill>
                <a:latin typeface="Calibri"/>
              </a:rPr>
              <a:t>m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v</a:t>
            </a:r>
            <a:endParaRPr lang="ar-SA" sz="3200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grpSp>
        <p:nvGrpSpPr>
          <p:cNvPr id="39" name="مجموعة 38"/>
          <p:cNvGrpSpPr/>
          <p:nvPr/>
        </p:nvGrpSpPr>
        <p:grpSpPr>
          <a:xfrm>
            <a:off x="6876256" y="2132856"/>
            <a:ext cx="2086592" cy="781637"/>
            <a:chOff x="2456145" y="-16933"/>
            <a:chExt cx="4536504" cy="781637"/>
          </a:xfrm>
        </p:grpSpPr>
        <p:sp>
          <p:nvSpPr>
            <p:cNvPr id="40" name="مستطيل مستدير الزوايا 3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1" name="مستطيل مستدير الزوايا 4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2" name="مربع نص 41"/>
          <p:cNvSpPr txBox="1"/>
          <p:nvPr/>
        </p:nvSpPr>
        <p:spPr>
          <a:xfrm>
            <a:off x="7092280" y="2243863"/>
            <a:ext cx="1739136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دي برولي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46858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0" grpId="0"/>
      <p:bldP spid="27" grpId="0"/>
      <p:bldP spid="28" grpId="0"/>
      <p:bldP spid="29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722062" y="199611"/>
            <a:ext cx="8242427" cy="3373405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611560" y="494670"/>
            <a:ext cx="817892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أجرى كلينتون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دافيسون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ولاستر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جيرمر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تجربة مشابهة ولقد أثبتت التجربتان أن للجسيمات المادية خصائص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موجية.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الطبيعة الموجية للأجسام التي تراها وتتعامل معها يومياً لا يمكن ملاحظتها لأن أطوالها الموجية قصيرة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جداً. 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للجسيمات الصغيرة جداً (الإلكترونات) طول موجي يمكن ملاحظته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وقياسه.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755576" y="3770753"/>
            <a:ext cx="8242427" cy="2103898"/>
            <a:chOff x="6156176" y="841542"/>
            <a:chExt cx="2987824" cy="716269"/>
          </a:xfrm>
        </p:grpSpPr>
        <p:sp>
          <p:nvSpPr>
            <p:cNvPr id="26" name="مستطيل 25"/>
            <p:cNvSpPr/>
            <p:nvPr/>
          </p:nvSpPr>
          <p:spPr>
            <a:xfrm>
              <a:off x="7131839" y="841542"/>
              <a:ext cx="2012161" cy="716269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خطط انسيابي: معالجة متعاقبة 30"/>
            <p:cNvSpPr/>
            <p:nvPr/>
          </p:nvSpPr>
          <p:spPr>
            <a:xfrm>
              <a:off x="6156176" y="863000"/>
              <a:ext cx="2987824" cy="653077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720870" y="3813074"/>
            <a:ext cx="817892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تشير الدلائل إلى أن كلّا من النموذج الجسيمي والنموذج الموجي يلزمان لتفسير سلوك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الضوء.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وقد قادت نظرية الكم والطبيعة المزدوجة للإشعاع الكهرومغناطيسي إلى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مبادىء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علمية وتطبيقات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رائعة.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11759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722062" y="470499"/>
            <a:ext cx="8242427" cy="3373405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611560" y="765558"/>
            <a:ext cx="817892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لتصنع جهاز لتحديد موقع الجسم عليك أن تلمسه أو أن تعكس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ضوءاً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عنه.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وإذا استخدم ضوء فإنه يجب تجميع الضوء المنعكس عن الجسم بواسطة جهاز أو بالعين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البشرية.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إلا أن بسبب تأثير الحيود فإن الضوء المستخدم لتحديد موقع الجسيم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ينتشر مما يجعل من المستحيل تحديد موقعه بدقة.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755576" y="4202801"/>
            <a:ext cx="8242427" cy="1170415"/>
            <a:chOff x="6156176" y="841542"/>
            <a:chExt cx="2987824" cy="716269"/>
          </a:xfrm>
        </p:grpSpPr>
        <p:sp>
          <p:nvSpPr>
            <p:cNvPr id="26" name="مستطيل 25"/>
            <p:cNvSpPr/>
            <p:nvPr/>
          </p:nvSpPr>
          <p:spPr>
            <a:xfrm>
              <a:off x="7131839" y="841542"/>
              <a:ext cx="2012161" cy="716269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خطط انسيابي: معالجة متعاقبة 30"/>
            <p:cNvSpPr/>
            <p:nvPr/>
          </p:nvSpPr>
          <p:spPr>
            <a:xfrm>
              <a:off x="6156176" y="863000"/>
              <a:ext cx="2987824" cy="653077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720870" y="4299986"/>
            <a:ext cx="817892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واستخدام ضوء أو شعاع ذي طول موجي أقصر يقلل من الحيود مما يسمح بتحديد موقع الجسم بدقة أكبر.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9546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722062" y="1268761"/>
            <a:ext cx="8242427" cy="1152127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611560" y="1394773"/>
            <a:ext cx="8178929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2800" b="1" dirty="0">
                <a:solidFill>
                  <a:prstClr val="black"/>
                </a:solidFill>
                <a:cs typeface="Times New Roman"/>
              </a:rPr>
              <a:t>نتيجة تأثير </a:t>
            </a:r>
            <a:r>
              <a:rPr lang="ar-SA" sz="2800" b="1" dirty="0" err="1">
                <a:solidFill>
                  <a:prstClr val="black"/>
                </a:solidFill>
                <a:cs typeface="Times New Roman"/>
              </a:rPr>
              <a:t>كومبتون</a:t>
            </a:r>
            <a:r>
              <a:rPr lang="ar-SA" sz="2800" b="1" dirty="0">
                <a:solidFill>
                  <a:prstClr val="black"/>
                </a:solidFill>
                <a:cs typeface="Times New Roman"/>
              </a:rPr>
              <a:t> فإنه عندما اصطدم إشعاع طوله الموجي قصير وطاقته عالية بجسيم فإن زخم الجسيم </a:t>
            </a:r>
            <a:r>
              <a:rPr lang="ar-SA" sz="2800" b="1" dirty="0" smtClean="0">
                <a:solidFill>
                  <a:prstClr val="black"/>
                </a:solidFill>
                <a:cs typeface="Times New Roman"/>
              </a:rPr>
              <a:t>يتغير.</a:t>
            </a:r>
            <a:endParaRPr lang="ar-SA" sz="2800" b="1" dirty="0">
              <a:solidFill>
                <a:prstClr val="black"/>
              </a:solidFill>
              <a:cs typeface="Times New Roman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5181798" y="127083"/>
            <a:ext cx="3782692" cy="781637"/>
            <a:chOff x="2456145" y="-16933"/>
            <a:chExt cx="4536504" cy="781637"/>
          </a:xfrm>
        </p:grpSpPr>
        <p:sp>
          <p:nvSpPr>
            <p:cNvPr id="16" name="مستطيل مستدير الزوايا 15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</a:endParaRPr>
            </a:p>
          </p:txBody>
        </p:sp>
        <p:sp>
          <p:nvSpPr>
            <p:cNvPr id="17" name="مستطيل مستدير الزوايا 16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364088" y="238090"/>
            <a:ext cx="3508528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مبدأ علم التحديد </a:t>
            </a:r>
            <a:r>
              <a:rPr lang="ar-SA" sz="30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لهيزنبرج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22148" y="2705746"/>
            <a:ext cx="2921155" cy="30963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504" y="2705746"/>
            <a:ext cx="2714644" cy="30963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25120" y="2716854"/>
            <a:ext cx="3286116" cy="30884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697747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9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251520" y="1772817"/>
            <a:ext cx="8712969" cy="3168351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584158" y="2024557"/>
            <a:ext cx="820633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يؤثر تحديد موقع الجسيم بدقة في تغير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زخمه.</a:t>
            </a:r>
          </a:p>
          <a:p>
            <a:pPr algn="just">
              <a:defRPr/>
            </a:pP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مبدأ عدم التحديد </a:t>
            </a:r>
            <a:r>
              <a:rPr lang="ar-SA" sz="3000" b="1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لهيزنبرج</a:t>
            </a: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من الغير ممكن قياس زخم جسيم وتحديد موقعه بدقة في الوقت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نفسه.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هذا المبدأ هو نتيجة للطبيعة المزدوجة للضوء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والمادة، 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ويخبرنا مبدأ عدم التحديد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لهيزنبرج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أن هناك حداً للدقة في قياس الموقع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والزخم.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6189042" y="415115"/>
            <a:ext cx="2775447" cy="781637"/>
            <a:chOff x="2456145" y="-16933"/>
            <a:chExt cx="4536504" cy="781637"/>
          </a:xfrm>
        </p:grpSpPr>
        <p:sp>
          <p:nvSpPr>
            <p:cNvPr id="16" name="مستطيل مستدير الزوايا 15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</a:endParaRPr>
            </a:p>
          </p:txBody>
        </p:sp>
        <p:sp>
          <p:nvSpPr>
            <p:cNvPr id="17" name="مستطيل مستدير الزوايا 16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189042" y="526122"/>
            <a:ext cx="2683574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مبدأ </a:t>
            </a:r>
            <a:r>
              <a:rPr lang="ar-SA" sz="30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هيزنبرج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85943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149</TotalTime>
  <Words>554</Words>
  <Application>Microsoft Office PowerPoint</Application>
  <PresentationFormat>عرض على الشاشة (3:4)‏</PresentationFormat>
  <Paragraphs>68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8</vt:i4>
      </vt:variant>
    </vt:vector>
  </HeadingPairs>
  <TitlesOfParts>
    <vt:vector size="10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25</cp:revision>
  <dcterms:created xsi:type="dcterms:W3CDTF">2015-12-03T05:45:26Z</dcterms:created>
  <dcterms:modified xsi:type="dcterms:W3CDTF">2016-11-01T07:29:21Z</dcterms:modified>
</cp:coreProperties>
</file>