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60" r:id="rId4"/>
    <p:sldId id="283" r:id="rId5"/>
    <p:sldId id="261" r:id="rId6"/>
    <p:sldId id="262" r:id="rId7"/>
    <p:sldId id="263" r:id="rId8"/>
    <p:sldId id="265" r:id="rId9"/>
    <p:sldId id="284" r:id="rId10"/>
    <p:sldId id="268" r:id="rId11"/>
    <p:sldId id="269" r:id="rId12"/>
    <p:sldId id="270" r:id="rId13"/>
    <p:sldId id="271" r:id="rId14"/>
    <p:sldId id="272" r:id="rId15"/>
    <p:sldId id="280" r:id="rId16"/>
    <p:sldId id="282" r:id="rId17"/>
    <p:sldId id="285" r:id="rId18"/>
    <p:sldId id="278" r:id="rId19"/>
    <p:sldId id="273" r:id="rId20"/>
    <p:sldId id="274" r:id="rId21"/>
    <p:sldId id="275" r:id="rId22"/>
    <p:sldId id="276" r:id="rId23"/>
    <p:sldId id="277" r:id="rId24"/>
    <p:sldId id="281" r:id="rId2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826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5501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7346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3780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45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470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0132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8586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4534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0980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8684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03749-0E0D-4522-95B3-E89A3EB63049}" type="datetimeFigureOut">
              <a:rPr lang="ar-SA" smtClean="0"/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A3AA9-E3E3-493F-8491-4F81369700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564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صورة 2" descr="http://www.nfsp.org.sa/images/modules/logonfsp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77300"/>
            <a:ext cx="2088232" cy="5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صورة 1" descr="https://pbs.twimg.com/profile_images/1278200784/A4-3_400x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4306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صورة 2" descr="C:\Users\ASUS\Pictures\1011119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4" y="499706"/>
            <a:ext cx="677862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79683"/>
              </p:ext>
            </p:extLst>
          </p:nvPr>
        </p:nvGraphicFramePr>
        <p:xfrm>
          <a:off x="1110444" y="2348880"/>
          <a:ext cx="6923112" cy="1219200"/>
        </p:xfrm>
        <a:graphic>
          <a:graphicData uri="http://schemas.openxmlformats.org/drawingml/2006/table">
            <a:tbl>
              <a:tblPr/>
              <a:tblGrid>
                <a:gridCol w="6923112"/>
              </a:tblGrid>
              <a:tr h="43990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4000" b="1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الوقاية من التنمر</a:t>
                      </a:r>
                      <a:endParaRPr lang="en-US" sz="4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4000" b="1" dirty="0">
                          <a:solidFill>
                            <a:srgbClr val="365F91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بين الطلبة في المدارس</a:t>
                      </a:r>
                      <a:endParaRPr lang="en-US" sz="4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118745" marR="11874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198" y="638493"/>
            <a:ext cx="10287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4221088"/>
            <a:ext cx="3724275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690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129867"/>
              </p:ext>
            </p:extLst>
          </p:nvPr>
        </p:nvGraphicFramePr>
        <p:xfrm>
          <a:off x="539552" y="836712"/>
          <a:ext cx="7848872" cy="4651698"/>
        </p:xfrm>
        <a:graphic>
          <a:graphicData uri="http://schemas.openxmlformats.org/drawingml/2006/table">
            <a:tbl>
              <a:tblPr rtl="1" firstRow="1" firstCol="1" bandRow="1"/>
              <a:tblGrid>
                <a:gridCol w="1942587"/>
                <a:gridCol w="2830448"/>
                <a:gridCol w="3075837"/>
              </a:tblGrid>
              <a:tr h="90397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/>
                      </a:r>
                      <a:b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</a:b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رقم النشاط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(3/1/2)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2639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العنوان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المشاهدة الذكية 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72772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الهدف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أن يكتشف المتدرب أهمية المشاهدة الذكية في ا لكشف عن  التنمر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74205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الزمن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10 دقيقة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132034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الأسلوب التدريبي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لعبة الملاحظة الذكية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107950"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sz="1600" dirty="0">
                        <a:solidFill>
                          <a:srgbClr val="1F497D"/>
                        </a:solidFill>
                        <a:effectLst/>
                        <a:latin typeface="Traditional Arabic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en-US" sz="1600" dirty="0">
                          <a:solidFill>
                            <a:srgbClr val="1F497D"/>
                          </a:solidFill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5121" name="صورة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663" y="4418161"/>
            <a:ext cx="650875" cy="53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69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468361"/>
              </p:ext>
            </p:extLst>
          </p:nvPr>
        </p:nvGraphicFramePr>
        <p:xfrm>
          <a:off x="1115616" y="260648"/>
          <a:ext cx="7128792" cy="6120679"/>
        </p:xfrm>
        <a:graphic>
          <a:graphicData uri="http://schemas.openxmlformats.org/drawingml/2006/table">
            <a:tbl>
              <a:tblPr rtl="1" firstRow="1" firstCol="1" bandRow="1"/>
              <a:tblGrid>
                <a:gridCol w="2478831"/>
                <a:gridCol w="4649961"/>
              </a:tblGrid>
              <a:tr h="561232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أسلوب /المشاهدة  الذكية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112246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التعريف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نظرة واعية متفحصة للمظهر الخارجي للطلبة لاكتشاف علامة غير طبيعية قد تدل على حدوث تنمر عليه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</a:tr>
              <a:tr h="56123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القائم بها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المعلم / وكيل المدرسة / المرشد الطلابي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75328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الإجراءات (من قبل من يقوم بالمشاهدة)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 الانتباه للمؤشرات الدالة على وجود تنمر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 مقارنة المتنمر عليه  بنفسه على فترات محددة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 عدم تجاهل أي تغير  في مظهره أو مستواه الدراسي أو الاجتماعي حتى لو كان بسيطاً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</a:tr>
              <a:tr h="56123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أماكن متوقعة للتنمر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أماكن غياب المعلم ( الأماكن المنزوية والبعيدة عن الأنظار)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56123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أوقات متوقعة للتنمر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أوقات الفسح/ وقت الانصراف / وقت الحضور المبكر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</a:tr>
            </a:tbl>
          </a:graphicData>
        </a:graphic>
      </p:graphicFrame>
      <p:sp>
        <p:nvSpPr>
          <p:cNvPr id="2" name="مستطيل 1"/>
          <p:cNvSpPr/>
          <p:nvPr/>
        </p:nvSpPr>
        <p:spPr>
          <a:xfrm>
            <a:off x="1115616" y="836712"/>
            <a:ext cx="4608512" cy="10801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1115616" y="1916832"/>
            <a:ext cx="4608512" cy="5760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1115616" y="2492896"/>
            <a:ext cx="4608512" cy="273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1115616" y="5229200"/>
            <a:ext cx="4608512" cy="5760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1115616" y="5805264"/>
            <a:ext cx="4608512" cy="5760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670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681014"/>
              </p:ext>
            </p:extLst>
          </p:nvPr>
        </p:nvGraphicFramePr>
        <p:xfrm>
          <a:off x="827582" y="692697"/>
          <a:ext cx="7272809" cy="4440491"/>
        </p:xfrm>
        <a:graphic>
          <a:graphicData uri="http://schemas.openxmlformats.org/drawingml/2006/table">
            <a:tbl>
              <a:tblPr rtl="1" firstRow="1" firstCol="1" bandRow="1"/>
              <a:tblGrid>
                <a:gridCol w="1857886"/>
                <a:gridCol w="2707035"/>
                <a:gridCol w="2707888"/>
              </a:tblGrid>
              <a:tr h="108011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/>
                      </a:r>
                      <a:b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</a:b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رقم النشاط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(4/1/2)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84009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العنوان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 الملاحظة العلمية ـ ماذا تلاحظ؟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84009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الهدف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.أن يطبق المتدرب مهارات الملاحظة العلمية 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84009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الزمن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50 دقيقة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84009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الأسلوب التدريبي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دراسة حالة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107950" algn="r" rtl="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endParaRPr lang="en-US" sz="1600" dirty="0">
                        <a:solidFill>
                          <a:srgbClr val="1F497D"/>
                        </a:solidFill>
                        <a:effectLst/>
                        <a:latin typeface="Traditional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7169" name="صورة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204" y="4380748"/>
            <a:ext cx="7048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82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591425"/>
              </p:ext>
            </p:extLst>
          </p:nvPr>
        </p:nvGraphicFramePr>
        <p:xfrm>
          <a:off x="899592" y="692696"/>
          <a:ext cx="7344816" cy="5458470"/>
        </p:xfrm>
        <a:graphic>
          <a:graphicData uri="http://schemas.openxmlformats.org/drawingml/2006/table">
            <a:tbl>
              <a:tblPr rtl="1" firstRow="1" firstCol="1" bandRow="1"/>
              <a:tblGrid>
                <a:gridCol w="1611699"/>
                <a:gridCol w="5733117"/>
              </a:tblGrid>
              <a:tr h="518192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أسلوب /الملاحظة العلمية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181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التعريف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المتابعة العلمية </a:t>
                      </a: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المقصودة بتسجيل ما يحدث وفق هدف محدد .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</a:tr>
              <a:tr h="4757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القائم بها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المعلم / وكيل المدرسة 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90991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الإجراءات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 تحديد أهداف الملاحظة العلمية .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 التسجيل الفوري للملاحظات ومدى تكرارها .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 تحديد المواقف أو الأوقات المراد ملاحظتها .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 رصد أبرز  التغيرات الظاهرة ( الاجتماعية والصحية والشكلية)حتى لو كانت بسيطة.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 الرصد كما هي في الواقع دون تحيز أو انفعال ( لضمان الموضوعية)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</a:tr>
              <a:tr h="5181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أماكن متوقعة للتنمر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الفصول ، الممرات ، دورات المياه ،.....الخ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5181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أوقات متوقعة للتنمر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أوقات الفسح/ وقت الانصراف .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</a:tr>
            </a:tbl>
          </a:graphicData>
        </a:graphic>
      </p:graphicFrame>
      <p:sp>
        <p:nvSpPr>
          <p:cNvPr id="2" name="مستطيل 1"/>
          <p:cNvSpPr/>
          <p:nvPr/>
        </p:nvSpPr>
        <p:spPr>
          <a:xfrm>
            <a:off x="899592" y="1196752"/>
            <a:ext cx="5688632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899592" y="1700808"/>
            <a:ext cx="5688632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/>
          <p:cNvSpPr/>
          <p:nvPr/>
        </p:nvSpPr>
        <p:spPr>
          <a:xfrm>
            <a:off x="899592" y="2204864"/>
            <a:ext cx="5688632" cy="288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899592" y="5085184"/>
            <a:ext cx="5688632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899592" y="5589240"/>
            <a:ext cx="5688632" cy="5760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871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619215"/>
              </p:ext>
            </p:extLst>
          </p:nvPr>
        </p:nvGraphicFramePr>
        <p:xfrm>
          <a:off x="1533843" y="1124745"/>
          <a:ext cx="6076315" cy="3159060"/>
        </p:xfrm>
        <a:graphic>
          <a:graphicData uri="http://schemas.openxmlformats.org/drawingml/2006/table">
            <a:tbl>
              <a:tblPr rtl="1" firstRow="1" firstCol="1" bandRow="1"/>
              <a:tblGrid>
                <a:gridCol w="3282315"/>
                <a:gridCol w="2794000"/>
              </a:tblGrid>
              <a:tr h="78976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الوحدة الملاحظة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مدى التكرار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78976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وجود تغير في الشكل الخارجي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√√√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</a:tr>
              <a:tr h="78976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تصرفات غير طبيعية</a:t>
                      </a:r>
                      <a:endParaRPr lang="en-US" sz="20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√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78976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يتجنب طلبة معينين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Traditional Arabic"/>
                          <a:ea typeface="Times New Roman"/>
                          <a:cs typeface="Arial"/>
                        </a:rPr>
                        <a:t>√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842030" y="161147"/>
            <a:ext cx="289832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ar-SA" sz="2800" b="0" i="0" u="none" strike="noStrike" cap="none" normalizeH="0" baseline="0" dirty="0" smtClean="0">
                <a:ln>
                  <a:noFill/>
                </a:ln>
                <a:solidFill>
                  <a:srgbClr val="D60093"/>
                </a:solidFill>
                <a:effectLst/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نموذج للملاحظة </a:t>
            </a:r>
            <a:endParaRPr kumimoji="0" lang="en-US" altLang="ar-S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ar-S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67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56792"/>
            <a:ext cx="7344816" cy="413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1" y="-171400"/>
            <a:ext cx="9144000" cy="7029400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7092279" y="692696"/>
            <a:ext cx="11592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لتكن</a:t>
            </a:r>
            <a:endParaRPr lang="ar-S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587521" y="3501008"/>
            <a:ext cx="3275856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latin typeface="AL-Mohanad"/>
              </a:rPr>
              <a:t>خطواتك في طريق الخير </a:t>
            </a:r>
          </a:p>
          <a:p>
            <a:r>
              <a:rPr lang="ar-SA" sz="3200" b="1" dirty="0" smtClean="0">
                <a:latin typeface="AL-Mohanad"/>
              </a:rPr>
              <a:t>على رمل ندي ..... ليس لها </a:t>
            </a:r>
          </a:p>
          <a:p>
            <a:r>
              <a:rPr lang="ar-SA" sz="3200" b="1" dirty="0" smtClean="0">
                <a:latin typeface="AL-Mohanad"/>
              </a:rPr>
              <a:t>صوت ولكن آثارها بينة </a:t>
            </a:r>
            <a:endParaRPr lang="ar-SA" sz="3200" b="1" dirty="0">
              <a:latin typeface="AL-Mohanad"/>
            </a:endParaRPr>
          </a:p>
        </p:txBody>
      </p:sp>
    </p:spTree>
    <p:extLst>
      <p:ext uri="{BB962C8B-B14F-4D97-AF65-F5344CB8AC3E}">
        <p14:creationId xmlns:p14="http://schemas.microsoft.com/office/powerpoint/2010/main" val="1302490403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12" y="4005064"/>
            <a:ext cx="154305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874167"/>
            <a:ext cx="3511550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24" y="1125921"/>
            <a:ext cx="1927225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69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1181425" y="2060848"/>
            <a:ext cx="7632847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60"/>
              </a:lnSpc>
              <a:spcAft>
                <a:spcPts val="220"/>
              </a:spcAft>
            </a:pPr>
            <a:r>
              <a:rPr lang="ar-SA" sz="3600" b="1" dirty="0">
                <a:solidFill>
                  <a:srgbClr val="1F497D"/>
                </a:solidFill>
                <a:ea typeface="Calibri"/>
                <a:cs typeface="Traditional Arabic"/>
              </a:rPr>
              <a:t>يتوقع من المتدرب في نهاية الجلسة التدريبية أن</a:t>
            </a:r>
            <a:r>
              <a:rPr lang="ar-SA" sz="3600" b="1" dirty="0" smtClean="0">
                <a:solidFill>
                  <a:srgbClr val="1F497D"/>
                </a:solidFill>
                <a:ea typeface="Calibri"/>
                <a:cs typeface="Traditional Arabic"/>
              </a:rPr>
              <a:t>:</a:t>
            </a:r>
          </a:p>
          <a:p>
            <a:pPr>
              <a:lnSpc>
                <a:spcPts val="1560"/>
              </a:lnSpc>
              <a:spcAft>
                <a:spcPts val="220"/>
              </a:spcAft>
            </a:pPr>
            <a:endParaRPr lang="en-US" sz="3600" dirty="0">
              <a:latin typeface="Times New Roman"/>
              <a:ea typeface="Calibri"/>
            </a:endParaRPr>
          </a:p>
          <a:p>
            <a:pPr marL="342900" lvl="0" indent="-342900">
              <a:buFont typeface="Symbol"/>
              <a:buChar char=""/>
            </a:pPr>
            <a:r>
              <a:rPr lang="ar-SA" sz="3600" b="1" dirty="0">
                <a:solidFill>
                  <a:srgbClr val="1F497D"/>
                </a:solidFill>
                <a:latin typeface="Times New Roman"/>
                <a:ea typeface="Times New Roman"/>
                <a:cs typeface="Traditional Arabic"/>
              </a:rPr>
              <a:t>أن يعدد المتدرب مهارات حل الصراع لسلوكيات التنمر </a:t>
            </a:r>
            <a:endParaRPr lang="en-US" sz="3600" dirty="0">
              <a:latin typeface="Times New Roman"/>
              <a:ea typeface="Times New Roman"/>
            </a:endParaRPr>
          </a:p>
          <a:p>
            <a:pPr marL="228600"/>
            <a:r>
              <a:rPr lang="ar-SA" sz="3600" b="1" dirty="0">
                <a:solidFill>
                  <a:srgbClr val="1F497D"/>
                </a:solidFill>
                <a:latin typeface="Times New Roman"/>
                <a:ea typeface="Times New Roman"/>
                <a:cs typeface="Traditional Arabic"/>
              </a:rPr>
              <a:t> </a:t>
            </a:r>
            <a:endParaRPr lang="en-US" sz="3600" dirty="0">
              <a:latin typeface="Times New Roman"/>
              <a:ea typeface="Times New Roman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1F497D"/>
                </a:solidFill>
                <a:ea typeface="Times New Roman"/>
                <a:cs typeface="Traditional Arabic"/>
              </a:rPr>
              <a:t>أن يمارس المتدرب مهارات التنفيس الانفعالي للطلبة المتنمر عليهم</a:t>
            </a:r>
            <a:endParaRPr lang="ar-SA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8" y="774665"/>
            <a:ext cx="129857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981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316165"/>
              </p:ext>
            </p:extLst>
          </p:nvPr>
        </p:nvGraphicFramePr>
        <p:xfrm>
          <a:off x="827584" y="1196752"/>
          <a:ext cx="7488832" cy="4176465"/>
        </p:xfrm>
        <a:graphic>
          <a:graphicData uri="http://schemas.openxmlformats.org/drawingml/2006/table">
            <a:tbl>
              <a:tblPr rtl="1" firstRow="1" firstCol="1" bandRow="1"/>
              <a:tblGrid>
                <a:gridCol w="1760295"/>
                <a:gridCol w="2749636"/>
                <a:gridCol w="2978901"/>
              </a:tblGrid>
              <a:tr h="745797">
                <a:tc>
                  <a:txBody>
                    <a:bodyPr/>
                    <a:lstStyle/>
                    <a:p>
                      <a:pPr indent="1270" algn="ctr" rtl="1">
                        <a:spcAft>
                          <a:spcPts val="22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raditional Arabic"/>
                        </a:rPr>
                        <a:t>رقم النشاط</a:t>
                      </a:r>
                      <a:endParaRPr lang="en-US" sz="28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spcAft>
                          <a:spcPts val="220"/>
                        </a:spcAft>
                      </a:pPr>
                      <a:r>
                        <a:rPr lang="ar-SA" sz="2800" dirty="0" smtClean="0">
                          <a:effectLst/>
                          <a:latin typeface="Calibri"/>
                          <a:ea typeface="Calibri"/>
                        </a:rPr>
                        <a:t>(1/2/2)</a:t>
                      </a:r>
                      <a:endParaRPr lang="en-US" sz="28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857667">
                <a:tc>
                  <a:txBody>
                    <a:bodyPr/>
                    <a:lstStyle/>
                    <a:p>
                      <a:pPr indent="1270" algn="ctr" rtl="1">
                        <a:spcAft>
                          <a:spcPts val="22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raditional Arabic"/>
                        </a:rPr>
                        <a:t>العنوان</a:t>
                      </a:r>
                      <a:endParaRPr lang="en-US" sz="2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سيناريو( حل الصراع)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857667">
                <a:tc>
                  <a:txBody>
                    <a:bodyPr/>
                    <a:lstStyle/>
                    <a:p>
                      <a:pPr indent="1270" algn="ctr" rtl="1">
                        <a:spcAft>
                          <a:spcPts val="22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raditional Arabic"/>
                        </a:rPr>
                        <a:t>الهدف</a:t>
                      </a:r>
                      <a:endParaRPr lang="en-US" sz="2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ـ أن يعدد المتدرب مهارات حل الصراع لسلوكيات التنمر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857667">
                <a:tc>
                  <a:txBody>
                    <a:bodyPr/>
                    <a:lstStyle/>
                    <a:p>
                      <a:pPr indent="1270" algn="ctr" rtl="1">
                        <a:spcAft>
                          <a:spcPts val="22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raditional Arabic"/>
                        </a:rPr>
                        <a:t>الزمن</a:t>
                      </a:r>
                      <a:endParaRPr lang="en-US" sz="2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30 دقيقة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857667">
                <a:tc>
                  <a:txBody>
                    <a:bodyPr/>
                    <a:lstStyle/>
                    <a:p>
                      <a:pPr indent="1270" algn="ctr" rtl="1">
                        <a:spcAft>
                          <a:spcPts val="22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raditional Arabic"/>
                        </a:rPr>
                        <a:t>الأسلوب التدريبي</a:t>
                      </a:r>
                      <a:endParaRPr lang="en-US" sz="2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تمثيل الدور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1F497D"/>
                        </a:solidFill>
                        <a:effectLst/>
                        <a:latin typeface="Traditional Arabic"/>
                        <a:ea typeface="Times New Roman"/>
                        <a:cs typeface="Traditional Arabic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1026" name="صورة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95" y="4797152"/>
            <a:ext cx="2851517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7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051720" y="81820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4800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اللهم ما أصبح بي من نعمة فمنك وحدك لا شريك لك فلك الحمد ولك الشكر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645024"/>
            <a:ext cx="19431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414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نموذج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1"/>
            <a:ext cx="8729510" cy="603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044710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959684"/>
              </p:ext>
            </p:extLst>
          </p:nvPr>
        </p:nvGraphicFramePr>
        <p:xfrm>
          <a:off x="539552" y="620688"/>
          <a:ext cx="8136904" cy="5448823"/>
        </p:xfrm>
        <a:graphic>
          <a:graphicData uri="http://schemas.openxmlformats.org/drawingml/2006/table">
            <a:tbl>
              <a:tblPr rtl="1" firstRow="1" firstCol="1" bandRow="1"/>
              <a:tblGrid>
                <a:gridCol w="3950135"/>
                <a:gridCol w="4186769"/>
              </a:tblGrid>
              <a:tr h="105285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b="1" dirty="0" smtClean="0">
                        <a:solidFill>
                          <a:srgbClr val="1F497D"/>
                        </a:solidFill>
                        <a:effectLst/>
                        <a:latin typeface="Calibri"/>
                        <a:ea typeface="Times New Roman"/>
                        <a:cs typeface="Traditional Arabic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دور </a:t>
                      </a: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الطلبة الايجابي في حل النزاع </a:t>
                      </a:r>
                      <a:r>
                        <a:rPr lang="ar-SA" sz="2000" b="1" dirty="0" err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التنمري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b="1" dirty="0" smtClean="0">
                        <a:solidFill>
                          <a:srgbClr val="1F497D"/>
                        </a:solidFill>
                        <a:effectLst/>
                        <a:latin typeface="Calibri"/>
                        <a:ea typeface="Times New Roman"/>
                        <a:cs typeface="Traditional Arabic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دور </a:t>
                      </a: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المعلم الايجابي في حل النزاع </a:t>
                      </a:r>
                      <a:r>
                        <a:rPr lang="ar-SA" sz="2000" b="1" dirty="0" err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التنمري</a:t>
                      </a: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87858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مساعدة الطلبة المتنمر عليهم ودعمهم من خلال التدخل الايجابي </a:t>
                      </a:r>
                      <a:endParaRPr lang="en-US" sz="20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يصوًت  بحزم وهدوء لفك المشاجرة </a:t>
                      </a:r>
                      <a:endParaRPr lang="en-US" sz="20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67683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تقبل الطلبة المعزولين من زملائهم واحتواءهم</a:t>
                      </a:r>
                      <a:endParaRPr lang="en-US" sz="20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 </a:t>
                      </a: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يبعد الطلبة الآخرين ( المتفرجين ) بهدوء إلى أي مكان آخر ويصرف انتباههم</a:t>
                      </a:r>
                      <a:endParaRPr lang="en-US" sz="20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97764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Y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إبلاغ فوري عن حالات التنمر بما في ذلك الحالات المشكوك فيها</a:t>
                      </a:r>
                      <a:endParaRPr lang="en-US" sz="20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يتدخل لفظياً لفك المشاجرة ( يفضل عدم التدخل البدني).</a:t>
                      </a:r>
                      <a:endParaRPr lang="en-US" sz="20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87858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Y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عدم الوقوف موقف المتفرج  وترك المكان بأقصى سرعة إن لم يتدخل إيجابياً </a:t>
                      </a:r>
                      <a:endParaRPr lang="en-US" sz="20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1"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يبعد المتشاجرين عن بعضهم ويقطع التواصل لبصري بينهما.</a:t>
                      </a:r>
                      <a:endParaRPr lang="en-US" sz="20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878582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لا يتلفظ بكلمات غير جيدة على المتنمر ( كن قدوة) حتى لا يثير غضبه بشكل أكبر</a:t>
                      </a:r>
                      <a:endParaRPr lang="en-US" sz="20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  <p:sp>
        <p:nvSpPr>
          <p:cNvPr id="2" name="مستطيل 1"/>
          <p:cNvSpPr/>
          <p:nvPr/>
        </p:nvSpPr>
        <p:spPr>
          <a:xfrm>
            <a:off x="562518" y="1700808"/>
            <a:ext cx="4176464" cy="4320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1957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604906"/>
              </p:ext>
            </p:extLst>
          </p:nvPr>
        </p:nvGraphicFramePr>
        <p:xfrm>
          <a:off x="755576" y="1268760"/>
          <a:ext cx="7560840" cy="4083860"/>
        </p:xfrm>
        <a:graphic>
          <a:graphicData uri="http://schemas.openxmlformats.org/drawingml/2006/table">
            <a:tbl>
              <a:tblPr rtl="1" firstRow="1" firstCol="1" bandRow="1"/>
              <a:tblGrid>
                <a:gridCol w="1680658"/>
                <a:gridCol w="2995548"/>
                <a:gridCol w="2884634"/>
              </a:tblGrid>
              <a:tr h="681504">
                <a:tc>
                  <a:txBody>
                    <a:bodyPr/>
                    <a:lstStyle/>
                    <a:p>
                      <a:pPr indent="1270" algn="ctr" rtl="1">
                        <a:spcAft>
                          <a:spcPts val="22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raditional Arabic"/>
                        </a:rPr>
                        <a:t>رقم النشاط</a:t>
                      </a:r>
                      <a:endParaRPr lang="en-US" sz="28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>
                        <a:spcAft>
                          <a:spcPts val="22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raditional Arabic"/>
                        </a:rPr>
                        <a:t>(2/2/2)</a:t>
                      </a:r>
                      <a:endParaRPr lang="en-US" sz="28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783730">
                <a:tc>
                  <a:txBody>
                    <a:bodyPr/>
                    <a:lstStyle/>
                    <a:p>
                      <a:pPr indent="1270" algn="ctr" rtl="1">
                        <a:spcAft>
                          <a:spcPts val="22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raditional Arabic"/>
                        </a:rPr>
                        <a:t>العنوان</a:t>
                      </a:r>
                      <a:endParaRPr lang="en-US" sz="2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التنفيس الانفعالي للمتنمر عليه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783730">
                <a:tc>
                  <a:txBody>
                    <a:bodyPr/>
                    <a:lstStyle/>
                    <a:p>
                      <a:pPr indent="1270" algn="ctr" rtl="1">
                        <a:spcAft>
                          <a:spcPts val="22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raditional Arabic"/>
                        </a:rPr>
                        <a:t>الهدف</a:t>
                      </a:r>
                      <a:endParaRPr lang="en-US" sz="2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أن يمارس المتدرب مهارات التنفيس الانفعالي للطلبة المتنمر عليهم.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783730">
                <a:tc>
                  <a:txBody>
                    <a:bodyPr/>
                    <a:lstStyle/>
                    <a:p>
                      <a:pPr indent="1270" algn="ctr" rtl="1">
                        <a:spcAft>
                          <a:spcPts val="22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raditional Arabic"/>
                        </a:rPr>
                        <a:t>الزمن</a:t>
                      </a:r>
                      <a:endParaRPr lang="en-US" sz="2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70 دقيقة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783730">
                <a:tc>
                  <a:txBody>
                    <a:bodyPr/>
                    <a:lstStyle/>
                    <a:p>
                      <a:pPr indent="1270" algn="ctr" rtl="1">
                        <a:spcAft>
                          <a:spcPts val="22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Calibri"/>
                          <a:cs typeface="Traditional Arabic"/>
                        </a:rPr>
                        <a:t>الأسلوب التدريبي</a:t>
                      </a:r>
                      <a:endParaRPr lang="en-US" sz="280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دراسة حالة + تمثيل الدور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ar-SA" sz="2800" dirty="0">
                        <a:solidFill>
                          <a:srgbClr val="1F497D"/>
                        </a:solidFill>
                        <a:effectLst/>
                        <a:latin typeface="Traditional Arabic"/>
                        <a:ea typeface="Times New Roman"/>
                        <a:cs typeface="Traditional Arabic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2049" name="صورة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97" y="4653134"/>
            <a:ext cx="2851533" cy="36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8496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073164"/>
              </p:ext>
            </p:extLst>
          </p:nvPr>
        </p:nvGraphicFramePr>
        <p:xfrm>
          <a:off x="755576" y="476672"/>
          <a:ext cx="7776864" cy="5544616"/>
        </p:xfrm>
        <a:graphic>
          <a:graphicData uri="http://schemas.openxmlformats.org/drawingml/2006/table">
            <a:tbl>
              <a:tblPr rtl="1" firstRow="1" firstCol="1" bandRow="1"/>
              <a:tblGrid>
                <a:gridCol w="3888432"/>
                <a:gridCol w="3888432"/>
              </a:tblGrid>
              <a:tr h="1226537">
                <a:tc>
                  <a:txBody>
                    <a:bodyPr/>
                    <a:lstStyle/>
                    <a:p>
                      <a:pPr marL="0" indent="0"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أخطاء في تسهيل عملية التنفيس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spcAft>
                          <a:spcPts val="0"/>
                        </a:spcAft>
                      </a:pPr>
                      <a:r>
                        <a:rPr lang="ar-SA" sz="24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التصحيح المناسب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988907">
                <a:tc>
                  <a:txBody>
                    <a:bodyPr/>
                    <a:lstStyle/>
                    <a:p>
                      <a:pPr marL="0" algn="justLow" rtl="1">
                        <a:spcAft>
                          <a:spcPts val="0"/>
                        </a:spcAft>
                        <a:tabLst>
                          <a:tab pos="1711325" algn="l"/>
                        </a:tabLst>
                      </a:pPr>
                      <a:r>
                        <a:rPr lang="ar-SY" sz="2000" b="1" kern="1200" dirty="0" smtClean="0">
                          <a:solidFill>
                            <a:srgbClr val="1F497D"/>
                          </a:solidFill>
                          <a:effectLst/>
                          <a:latin typeface="+mn-lt"/>
                          <a:ea typeface="Times New Roman"/>
                          <a:cs typeface="Traditional Arabic"/>
                        </a:rPr>
                        <a:t>تطمينه باستمرار ( ستتحسن الأمور) من أجل أن تتلافى انفعالاته السلبية .</a:t>
                      </a:r>
                      <a:endParaRPr lang="en-US" sz="2000" b="1" kern="1200" dirty="0" smtClean="0">
                        <a:solidFill>
                          <a:srgbClr val="1F497D"/>
                        </a:solidFill>
                        <a:effectLst/>
                        <a:latin typeface="+mn-lt"/>
                        <a:ea typeface="Times New Roman"/>
                        <a:cs typeface="Traditional Arabic"/>
                      </a:endParaRPr>
                    </a:p>
                    <a:p>
                      <a:pPr marL="0" indent="457200" algn="r" rtl="1">
                        <a:spcAft>
                          <a:spcPts val="0"/>
                        </a:spcAft>
                      </a:pPr>
                      <a:r>
                        <a:rPr lang="ar-SA" sz="2000" b="1" kern="1200" dirty="0">
                          <a:solidFill>
                            <a:srgbClr val="1F497D"/>
                          </a:solidFill>
                          <a:effectLst/>
                          <a:latin typeface="+mn-lt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2000" b="1" kern="1200" dirty="0">
                        <a:solidFill>
                          <a:srgbClr val="1F497D"/>
                        </a:solidFill>
                        <a:effectLst/>
                        <a:latin typeface="+mn-lt"/>
                        <a:ea typeface="Times New Roman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JO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سرد المواقف المؤلمة التي تعرض لها.</a:t>
                      </a: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 </a:t>
                      </a:r>
                      <a:r>
                        <a:rPr lang="ar-JO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و</a:t>
                      </a: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يترك المجال له بالتعبير عما يشعر به من انفعالات سلبية </a:t>
                      </a: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8754"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000" b="1" kern="1200" dirty="0">
                          <a:solidFill>
                            <a:srgbClr val="1F497D"/>
                          </a:solidFill>
                          <a:effectLst/>
                          <a:latin typeface="+mn-lt"/>
                          <a:ea typeface="Times New Roman"/>
                          <a:cs typeface="Traditional Arabic"/>
                        </a:rPr>
                        <a:t> </a:t>
                      </a:r>
                      <a:r>
                        <a:rPr lang="ar-SY" sz="2000" b="1" kern="1200" dirty="0" smtClean="0">
                          <a:solidFill>
                            <a:srgbClr val="1F497D"/>
                          </a:solidFill>
                          <a:effectLst/>
                          <a:latin typeface="+mn-lt"/>
                          <a:ea typeface="Times New Roman"/>
                          <a:cs typeface="Traditional Arabic"/>
                        </a:rPr>
                        <a:t>إسداء النصيحة .( لماذا تبكي ؟).</a:t>
                      </a:r>
                      <a:endParaRPr lang="en-US" sz="2000" b="1" kern="1200" dirty="0">
                        <a:solidFill>
                          <a:srgbClr val="1F497D"/>
                        </a:solidFill>
                        <a:effectLst/>
                        <a:latin typeface="+mn-lt"/>
                        <a:ea typeface="Times New Roman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وإظهار ما يؤكد جودة الاستماع و عدم المقاطعة</a:t>
                      </a: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8754"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000" b="1" kern="1200" dirty="0">
                          <a:solidFill>
                            <a:srgbClr val="1F497D"/>
                          </a:solidFill>
                          <a:effectLst/>
                          <a:latin typeface="+mn-lt"/>
                          <a:ea typeface="Times New Roman"/>
                          <a:cs typeface="Traditional Arabic"/>
                        </a:rPr>
                        <a:t> </a:t>
                      </a:r>
                      <a:r>
                        <a:rPr lang="ar-SY" sz="2000" b="1" kern="1200" dirty="0" smtClean="0">
                          <a:solidFill>
                            <a:srgbClr val="1F497D"/>
                          </a:solidFill>
                          <a:effectLst/>
                          <a:latin typeface="+mn-lt"/>
                          <a:ea typeface="Times New Roman"/>
                          <a:cs typeface="Traditional Arabic"/>
                        </a:rPr>
                        <a:t>الأسئلة التي تبدأ ب ( لماذا؟).</a:t>
                      </a:r>
                      <a:endParaRPr lang="en-US" sz="2000" b="1" kern="1200" dirty="0">
                        <a:solidFill>
                          <a:srgbClr val="1F497D"/>
                        </a:solidFill>
                        <a:effectLst/>
                        <a:latin typeface="+mn-lt"/>
                        <a:ea typeface="Times New Roman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يكتب معاناته وما يشعر  به من انفعالات سلبية  بكامل تفاصيلها في المنزل بشكل يومي</a:t>
                      </a:r>
                      <a:r>
                        <a:rPr lang="ar-SA" sz="20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 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53973"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Y" sz="2000" b="1" kern="1200" dirty="0" smtClean="0">
                          <a:solidFill>
                            <a:srgbClr val="1F497D"/>
                          </a:solidFill>
                          <a:effectLst/>
                          <a:latin typeface="+mn-lt"/>
                          <a:ea typeface="Times New Roman"/>
                          <a:cs typeface="Traditional Arabic"/>
                        </a:rPr>
                        <a:t>الأسئلة المتعددة في وقت واحد.</a:t>
                      </a:r>
                      <a:endParaRPr lang="en-US" sz="2000" b="1" kern="1200" dirty="0">
                        <a:solidFill>
                          <a:srgbClr val="1F497D"/>
                        </a:solidFill>
                        <a:effectLst/>
                        <a:latin typeface="+mn-lt"/>
                        <a:ea typeface="Times New Roman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يرسم ما يشعر به بكل التفاصيل سواء في المنزل أو غرفة الإرشاد 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7691"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endParaRPr lang="en-US" sz="2000" kern="1200" dirty="0">
                        <a:solidFill>
                          <a:srgbClr val="1F497D"/>
                        </a:solidFill>
                        <a:effectLst/>
                        <a:latin typeface="+mn-lt"/>
                        <a:ea typeface="Times New Roman"/>
                        <a:cs typeface="Traditional Arabic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يمكن تشجيعه على القيام بتمثيل ما حدث له ولو بشكل عام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" name="مستطيل 1"/>
          <p:cNvSpPr/>
          <p:nvPr/>
        </p:nvSpPr>
        <p:spPr>
          <a:xfrm>
            <a:off x="4644008" y="1700808"/>
            <a:ext cx="3888432" cy="10081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755576" y="1700808"/>
            <a:ext cx="3888432" cy="10081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4644008" y="2708920"/>
            <a:ext cx="3888432" cy="792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755576" y="2708920"/>
            <a:ext cx="3888432" cy="792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/>
          <p:cNvSpPr/>
          <p:nvPr/>
        </p:nvSpPr>
        <p:spPr>
          <a:xfrm>
            <a:off x="4644009" y="3501008"/>
            <a:ext cx="388843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755576" y="3501008"/>
            <a:ext cx="388843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 9"/>
          <p:cNvSpPr/>
          <p:nvPr/>
        </p:nvSpPr>
        <p:spPr>
          <a:xfrm>
            <a:off x="4644009" y="4221088"/>
            <a:ext cx="3888432" cy="1800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755576" y="4221088"/>
            <a:ext cx="3888432" cy="9361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755576" y="5157192"/>
            <a:ext cx="3888432" cy="8640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2418245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259632" y="1700808"/>
            <a:ext cx="663901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7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سبحانك </a:t>
            </a:r>
            <a:r>
              <a:rPr lang="ar-SA" sz="7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اللهم وبحمدك</a:t>
            </a:r>
          </a:p>
          <a:p>
            <a:pPr algn="ctr"/>
            <a:r>
              <a:rPr lang="ar-SA" sz="7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أشهد ان لا إله إلا أنت </a:t>
            </a:r>
          </a:p>
          <a:p>
            <a:pPr algn="ctr"/>
            <a:r>
              <a:rPr lang="ar-SA" sz="7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أستغفرك وأتوب </a:t>
            </a:r>
            <a:r>
              <a:rPr lang="ar-SA" sz="7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إليك</a:t>
            </a:r>
            <a:endParaRPr lang="ar-SA" sz="7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083490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203848" y="1730425"/>
            <a:ext cx="402011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الوحدة الثانية </a:t>
            </a:r>
            <a:endParaRPr lang="ar-SA" sz="6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 descr="F:\Orange\التعلم النشط\صور التعلم النشط\صورة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73016"/>
            <a:ext cx="216569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61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2636377"/>
            <a:ext cx="6340475" cy="154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08720"/>
            <a:ext cx="3773487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1927225" cy="811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F:\Orange\التعلم النشط\صور\_1_~1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47" y="4437112"/>
            <a:ext cx="154305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8724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1560" y="1772816"/>
            <a:ext cx="7920880" cy="3784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60"/>
              </a:lnSpc>
              <a:spcAft>
                <a:spcPts val="220"/>
              </a:spcAft>
            </a:pPr>
            <a:r>
              <a:rPr lang="ar-SA" sz="3200" b="1" dirty="0">
                <a:solidFill>
                  <a:srgbClr val="1F497D"/>
                </a:solidFill>
                <a:ea typeface="Calibri"/>
                <a:cs typeface="Traditional Arabic"/>
              </a:rPr>
              <a:t>يتوقع من المتدرب في نهاية الجلسة التدريبية أن</a:t>
            </a:r>
            <a:r>
              <a:rPr lang="ar-SA" sz="3200" b="1" dirty="0" smtClean="0">
                <a:solidFill>
                  <a:srgbClr val="1F497D"/>
                </a:solidFill>
                <a:ea typeface="Calibri"/>
                <a:cs typeface="Traditional Arabic"/>
              </a:rPr>
              <a:t>:</a:t>
            </a:r>
          </a:p>
          <a:p>
            <a:pPr>
              <a:lnSpc>
                <a:spcPts val="1560"/>
              </a:lnSpc>
              <a:spcAft>
                <a:spcPts val="220"/>
              </a:spcAft>
            </a:pPr>
            <a:endParaRPr lang="en-US" sz="3200" dirty="0" smtClean="0">
              <a:effectLst/>
              <a:latin typeface="Times New Roman"/>
              <a:ea typeface="Calibri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ar-SA" sz="3200" b="1" dirty="0" smtClean="0">
                <a:solidFill>
                  <a:srgbClr val="1F497D"/>
                </a:solidFill>
                <a:effectLst/>
                <a:latin typeface="Times New Roman"/>
                <a:ea typeface="Times New Roman"/>
                <a:cs typeface="Traditional Arabic"/>
              </a:rPr>
              <a:t>يقارن بين الطلبة المتوقع ممارستهم للتنمر والطلبة الأكثر عرضة للتنمر </a:t>
            </a:r>
            <a:endParaRPr lang="en-US" sz="32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buFont typeface="Symbol"/>
              <a:buChar char=""/>
            </a:pPr>
            <a:r>
              <a:rPr lang="ar-SA" sz="3200" b="1" dirty="0">
                <a:solidFill>
                  <a:srgbClr val="1F497D"/>
                </a:solidFill>
                <a:ea typeface="Calibri"/>
                <a:cs typeface="Traditional Arabic"/>
              </a:rPr>
              <a:t>يحدد المؤشرات ( الأعراض ) الدالة على احتمالية تعرض طالب لحالة تنمر  .</a:t>
            </a:r>
            <a:endParaRPr lang="en-US" sz="3200" dirty="0" smtClean="0">
              <a:effectLst/>
              <a:latin typeface="Times New Roman"/>
              <a:ea typeface="Times New Roman"/>
            </a:endParaRPr>
          </a:p>
          <a:p>
            <a:pPr marL="342900" lvl="0" indent="-342900">
              <a:buFont typeface="Symbol"/>
              <a:buChar char=""/>
            </a:pPr>
            <a:r>
              <a:rPr lang="ar-SA" sz="3200" b="1" dirty="0" smtClean="0">
                <a:solidFill>
                  <a:srgbClr val="1F497D"/>
                </a:solidFill>
                <a:effectLst/>
                <a:latin typeface="Times New Roman"/>
                <a:ea typeface="Times New Roman"/>
                <a:cs typeface="Traditional Arabic"/>
              </a:rPr>
              <a:t>يكتشف المتدرب أهمية المشاهدة الذكية في الكشف عن التنمر</a:t>
            </a:r>
          </a:p>
          <a:p>
            <a:pPr marL="342900" lvl="0" indent="-342900">
              <a:buFont typeface="Symbol"/>
              <a:buChar char=""/>
            </a:pPr>
            <a:r>
              <a:rPr lang="ar-SA" sz="3200" b="1" dirty="0" smtClean="0">
                <a:solidFill>
                  <a:srgbClr val="1F497D"/>
                </a:solidFill>
                <a:effectLst/>
                <a:latin typeface="Times New Roman"/>
                <a:ea typeface="Times New Roman"/>
                <a:cs typeface="Traditional Arabic"/>
              </a:rPr>
              <a:t>يطبق مهارات الملاحظة العلمية .</a:t>
            </a:r>
            <a:endParaRPr lang="en-US" sz="32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0" name="Picture 2" descr="F:\Orange\التعلم النشط\صور\17710-Clipart-Illustration-Of-An-Orange-Man-Drawing-A-Line-With-A-Large-Black-Calligraphy-Ink-P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78768"/>
            <a:ext cx="12954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60461"/>
              </p:ext>
            </p:extLst>
          </p:nvPr>
        </p:nvGraphicFramePr>
        <p:xfrm>
          <a:off x="680774" y="1124744"/>
          <a:ext cx="7855586" cy="3925824"/>
        </p:xfrm>
        <a:graphic>
          <a:graphicData uri="http://schemas.openxmlformats.org/drawingml/2006/table">
            <a:tbl>
              <a:tblPr rtl="1" firstRow="1" firstCol="1" bandRow="1"/>
              <a:tblGrid>
                <a:gridCol w="1771246"/>
                <a:gridCol w="2290097"/>
                <a:gridCol w="3794243"/>
              </a:tblGrid>
              <a:tr h="5599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رقم النشاط</a:t>
                      </a:r>
                      <a:endParaRPr lang="en-US" sz="3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ar-SA" sz="3200" b="1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(1/1/2)</a:t>
                      </a:r>
                      <a:endParaRPr lang="en-US" sz="3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599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العنوان</a:t>
                      </a:r>
                      <a:endParaRPr lang="en-US" sz="32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3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الطلبة الأولى بالرعاية</a:t>
                      </a:r>
                      <a:endParaRPr lang="en-US" sz="3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111998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الهدف</a:t>
                      </a:r>
                      <a:endParaRPr lang="en-US" sz="32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FontTx/>
                        <a:buNone/>
                      </a:pPr>
                      <a:r>
                        <a:rPr lang="ar-SA" sz="32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أن يقارن المتدرب بين الطلبة المتوقع ممارستهم التنمر والطلبة الأكثر عرضة للتنمر . </a:t>
                      </a:r>
                      <a:endParaRPr lang="en-US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55999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الزمن</a:t>
                      </a:r>
                      <a:endParaRPr lang="en-US" sz="32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32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30 دقيقة</a:t>
                      </a:r>
                      <a:endParaRPr lang="en-US" sz="3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75705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الأسلوب التدريبي</a:t>
                      </a:r>
                      <a:endParaRPr lang="en-US" sz="32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32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جمعي (عرض ومناقشة)</a:t>
                      </a:r>
                      <a:endParaRPr lang="en-US" sz="32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32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1026" name="صورة 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587" y="4288135"/>
            <a:ext cx="73342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6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468042"/>
              </p:ext>
            </p:extLst>
          </p:nvPr>
        </p:nvGraphicFramePr>
        <p:xfrm>
          <a:off x="683568" y="548680"/>
          <a:ext cx="7997348" cy="5779120"/>
        </p:xfrm>
        <a:graphic>
          <a:graphicData uri="http://schemas.openxmlformats.org/drawingml/2006/table">
            <a:tbl>
              <a:tblPr rtl="1" bandRow="1"/>
              <a:tblGrid>
                <a:gridCol w="3814478"/>
                <a:gridCol w="4182870"/>
              </a:tblGrid>
              <a:tr h="1120134">
                <a:tc>
                  <a:txBody>
                    <a:bodyPr/>
                    <a:lstStyle/>
                    <a:p>
                      <a:pPr marL="457200" indent="457200" algn="r" rtl="1">
                        <a:spcAft>
                          <a:spcPts val="0"/>
                        </a:spcAft>
                      </a:pPr>
                      <a:endParaRPr lang="ar-SA" sz="2400" b="1" dirty="0" smtClean="0">
                        <a:solidFill>
                          <a:srgbClr val="1F497D"/>
                        </a:solidFill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  <a:p>
                      <a:pPr marL="457200" indent="457200" algn="r" rtl="1"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سمات </a:t>
                      </a:r>
                      <a:r>
                        <a:rPr lang="ar-SA" sz="24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من يتوقع منهم التنمر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457200" algn="r" rtl="1">
                        <a:spcAft>
                          <a:spcPts val="0"/>
                        </a:spcAft>
                      </a:pPr>
                      <a:endParaRPr lang="ar-SA" sz="2400" b="1" dirty="0" smtClean="0">
                        <a:solidFill>
                          <a:srgbClr val="1F497D"/>
                        </a:solidFill>
                        <a:effectLst/>
                        <a:latin typeface="Times New Roman"/>
                        <a:ea typeface="Times New Roman"/>
                        <a:cs typeface="Traditional Arabic"/>
                      </a:endParaRPr>
                    </a:p>
                    <a:p>
                      <a:pPr marL="457200" indent="457200" algn="r" rtl="1"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سمات </a:t>
                      </a:r>
                      <a:r>
                        <a:rPr lang="ar-SA" sz="24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من يتوقع وقوع </a:t>
                      </a:r>
                      <a:r>
                        <a:rPr lang="ar-SA" sz="2400" b="1" dirty="0" smtClean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raditional Arabic"/>
                        </a:rPr>
                        <a:t>التنمر عليهم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808196"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سبق وأن صدر منهم ممارسات عنيفة داخل المدرسة </a:t>
                      </a: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endParaRPr lang="en-US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لديهم قصور عقلي أو إعاقة جسمية </a:t>
                      </a: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endParaRPr lang="en-US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808196"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من أسر تتسم بالعنف ( أو لديها  اتجاه إيجابي نحو العنف )</a:t>
                      </a:r>
                      <a:endParaRPr lang="en-US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من أقليات معينة</a:t>
                      </a:r>
                      <a:endParaRPr lang="en-US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163792"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من أسر مفككة ( حالات الانفصال ، عدم الاستقرار)</a:t>
                      </a:r>
                      <a:endParaRPr lang="en-US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لديهم ضعف في مهارات الرفض أو التعبير(خوف اجتماعي ) </a:t>
                      </a: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endParaRPr lang="en-US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90059">
                <a:tc>
                  <a:txBody>
                    <a:bodyPr/>
                    <a:lstStyle/>
                    <a:p>
                      <a:pPr marL="457200" indent="457200" algn="r" rtl="1"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endParaRPr lang="en-US" sz="2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لديهم سمات جسمية معينة </a:t>
                      </a: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endParaRPr lang="en-US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90059">
                <a:tc>
                  <a:txBody>
                    <a:bodyPr/>
                    <a:lstStyle/>
                    <a:p>
                      <a:pPr marL="457200" indent="457200" algn="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endParaRPr lang="en-US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لديهم سمات جسمية معينة </a:t>
                      </a: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endParaRPr lang="en-US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808196">
                <a:tc>
                  <a:txBody>
                    <a:bodyPr/>
                    <a:lstStyle/>
                    <a:p>
                      <a:pPr marL="457200" indent="457200" algn="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endParaRPr lang="en-US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AL-Mohanad"/>
                        </a:rPr>
                        <a:t> </a:t>
                      </a: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ea typeface="Times New Roman"/>
                          <a:cs typeface="Traditional Arabic"/>
                        </a:rPr>
                        <a:t>يلبسون أو يتكلمون بطريقة مختلفة</a:t>
                      </a:r>
                      <a:endParaRPr lang="en-US" sz="2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  <p:sp>
        <p:nvSpPr>
          <p:cNvPr id="2" name="مستطيل 1"/>
          <p:cNvSpPr/>
          <p:nvPr/>
        </p:nvSpPr>
        <p:spPr>
          <a:xfrm>
            <a:off x="4879211" y="1700808"/>
            <a:ext cx="3797245" cy="46085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683567" y="1700808"/>
            <a:ext cx="4195643" cy="46085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5643257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425368"/>
              </p:ext>
            </p:extLst>
          </p:nvPr>
        </p:nvGraphicFramePr>
        <p:xfrm>
          <a:off x="899592" y="841120"/>
          <a:ext cx="7344816" cy="4460088"/>
        </p:xfrm>
        <a:graphic>
          <a:graphicData uri="http://schemas.openxmlformats.org/drawingml/2006/table">
            <a:tbl>
              <a:tblPr rtl="1" firstRow="1" firstCol="1" bandRow="1"/>
              <a:tblGrid>
                <a:gridCol w="1876281"/>
                <a:gridCol w="2733836"/>
                <a:gridCol w="2734699"/>
              </a:tblGrid>
              <a:tr h="98153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 smtClean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رقم </a:t>
                      </a: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النشاط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(2/1/2)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957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العنوان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تبادل الخبرات في مجال الكشف 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139142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الهدف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أن يحدد المتدرب المؤشرات ( الأعراض ) الدالة على احتمالية تعرض طالب لحالة تنمر 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957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الزمن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30 دقيقة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957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b="1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الأسلوب التدريبي</a:t>
                      </a:r>
                      <a:endParaRPr lang="en-US" sz="280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800" b="1" dirty="0">
                          <a:solidFill>
                            <a:srgbClr val="1F497D"/>
                          </a:solidFill>
                          <a:effectLst/>
                          <a:latin typeface="Calibri"/>
                          <a:ea typeface="Times New Roman"/>
                          <a:cs typeface="Traditional Arabic"/>
                        </a:rPr>
                        <a:t>فردي ـ جماعي </a:t>
                      </a: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indent="10795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800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4097" name="صورة 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720183"/>
            <a:ext cx="73342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59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170" y="-77142"/>
            <a:ext cx="4992687" cy="96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ربع نص 4"/>
          <p:cNvSpPr txBox="1"/>
          <p:nvPr/>
        </p:nvSpPr>
        <p:spPr>
          <a:xfrm>
            <a:off x="6742112" y="913966"/>
            <a:ext cx="1987951" cy="40011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فقدان الشهية.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3644776" y="913966"/>
            <a:ext cx="2189347" cy="40011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آثار الضرب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788252" y="913798"/>
            <a:ext cx="1998491" cy="40011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dirty="0" smtClean="0"/>
              <a:t>.</a:t>
            </a:r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يحضر للبيت جائعا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6742113" y="1695385"/>
            <a:ext cx="1987951" cy="70788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البقاء في المدرسة وقت الانصراف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6742113" y="2745247"/>
            <a:ext cx="1987951" cy="40011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يبدو سعيدا أيام العطل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6695347" y="4200654"/>
            <a:ext cx="2014996" cy="70788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انخفاض مفاجئ في المستوى التحصيلي 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635896" y="5373216"/>
            <a:ext cx="2189343" cy="70788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فقدان الاهتمامات بالأنشطة التي يمارسها في السابق 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6695346" y="3551238"/>
            <a:ext cx="2014997" cy="40011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تراوده أفكار انتحارية 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3644776" y="1695385"/>
            <a:ext cx="2189346" cy="70788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البقاء في الفصل وقت الفسح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791206" y="1695385"/>
            <a:ext cx="1998490" cy="70788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ادعاءات متكررة بفقد المصروف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3644779" y="4200654"/>
            <a:ext cx="2189344" cy="70788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يسلك طرقا مختلفة عند الذهاب الى المدرسة 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788252" y="5348117"/>
            <a:ext cx="1998491" cy="70788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تغيير مجموعات الأصدقاء التي كان ينتمي البها 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635894" y="3551238"/>
            <a:ext cx="2189345" cy="40011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يطلب من الكبار توصيله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788254" y="2745247"/>
            <a:ext cx="1998489" cy="40011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منشغل بسماته الجسمية 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6742113" y="5362248"/>
            <a:ext cx="1987951" cy="70788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يخرج للفسحة متأخرا ويعود مبكرا 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788252" y="3551238"/>
            <a:ext cx="1998491" cy="40011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 يذهب لدورات المياه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3644779" y="2745247"/>
            <a:ext cx="2189345" cy="40011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تقلب في المزاج</a:t>
            </a:r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4" name="مربع نص 33"/>
          <p:cNvSpPr txBox="1"/>
          <p:nvPr/>
        </p:nvSpPr>
        <p:spPr>
          <a:xfrm>
            <a:off x="788252" y="4200654"/>
            <a:ext cx="1998491" cy="70788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الخوف من بعض الأماكن التي كان يرتادها من قبل</a:t>
            </a:r>
            <a:r>
              <a:rPr lang="ar-SA" dirty="0" smtClean="0"/>
              <a:t>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3757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4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794</Words>
  <Application>Microsoft Office PowerPoint</Application>
  <PresentationFormat>عرض على الشاشة (3:4)‏</PresentationFormat>
  <Paragraphs>180</Paragraphs>
  <Slides>24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Fatma</dc:creator>
  <cp:lastModifiedBy>مدني بديوي</cp:lastModifiedBy>
  <cp:revision>63</cp:revision>
  <dcterms:created xsi:type="dcterms:W3CDTF">2015-04-20T05:40:20Z</dcterms:created>
  <dcterms:modified xsi:type="dcterms:W3CDTF">2015-11-24T05:29:44Z</dcterms:modified>
</cp:coreProperties>
</file>