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83" r:id="rId5"/>
    <p:sldId id="261" r:id="rId6"/>
    <p:sldId id="262" r:id="rId7"/>
    <p:sldId id="263" r:id="rId8"/>
    <p:sldId id="265" r:id="rId9"/>
    <p:sldId id="284" r:id="rId10"/>
    <p:sldId id="268" r:id="rId11"/>
    <p:sldId id="269" r:id="rId12"/>
    <p:sldId id="270" r:id="rId13"/>
    <p:sldId id="271" r:id="rId14"/>
    <p:sldId id="272" r:id="rId15"/>
    <p:sldId id="280" r:id="rId16"/>
    <p:sldId id="282" r:id="rId17"/>
    <p:sldId id="285" r:id="rId18"/>
    <p:sldId id="278" r:id="rId19"/>
    <p:sldId id="273" r:id="rId20"/>
    <p:sldId id="274" r:id="rId21"/>
    <p:sldId id="275" r:id="rId22"/>
    <p:sldId id="276" r:id="rId23"/>
    <p:sldId id="277" r:id="rId24"/>
    <p:sldId id="281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3749-0E0D-4522-95B3-E89A3EB63049}" type="datetimeFigureOut">
              <a:rPr lang="ar-SA" smtClean="0"/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3AA9-E3E3-493F-8491-4F8136970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826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3749-0E0D-4522-95B3-E89A3EB63049}" type="datetimeFigureOut">
              <a:rPr lang="ar-SA" smtClean="0"/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3AA9-E3E3-493F-8491-4F8136970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550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3749-0E0D-4522-95B3-E89A3EB63049}" type="datetimeFigureOut">
              <a:rPr lang="ar-SA" smtClean="0"/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3AA9-E3E3-493F-8491-4F8136970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734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3749-0E0D-4522-95B3-E89A3EB63049}" type="datetimeFigureOut">
              <a:rPr lang="ar-SA" smtClean="0"/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3AA9-E3E3-493F-8491-4F8136970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780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3749-0E0D-4522-95B3-E89A3EB63049}" type="datetimeFigureOut">
              <a:rPr lang="ar-SA" smtClean="0"/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3AA9-E3E3-493F-8491-4F8136970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4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3749-0E0D-4522-95B3-E89A3EB63049}" type="datetimeFigureOut">
              <a:rPr lang="ar-SA" smtClean="0"/>
              <a:t>12/02/37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3AA9-E3E3-493F-8491-4F8136970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70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3749-0E0D-4522-95B3-E89A3EB63049}" type="datetimeFigureOut">
              <a:rPr lang="ar-SA" smtClean="0"/>
              <a:t>12/02/37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3AA9-E3E3-493F-8491-4F8136970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13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3749-0E0D-4522-95B3-E89A3EB63049}" type="datetimeFigureOut">
              <a:rPr lang="ar-SA" smtClean="0"/>
              <a:t>12/02/37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3AA9-E3E3-493F-8491-4F8136970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858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3749-0E0D-4522-95B3-E89A3EB63049}" type="datetimeFigureOut">
              <a:rPr lang="ar-SA" smtClean="0"/>
              <a:t>12/02/37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3AA9-E3E3-493F-8491-4F8136970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453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3749-0E0D-4522-95B3-E89A3EB63049}" type="datetimeFigureOut">
              <a:rPr lang="ar-SA" smtClean="0"/>
              <a:t>12/02/37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3AA9-E3E3-493F-8491-4F8136970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098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3749-0E0D-4522-95B3-E89A3EB63049}" type="datetimeFigureOut">
              <a:rPr lang="ar-SA" smtClean="0"/>
              <a:t>12/02/37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3AA9-E3E3-493F-8491-4F8136970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868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03749-0E0D-4522-95B3-E89A3EB63049}" type="datetimeFigureOut">
              <a:rPr lang="ar-SA" smtClean="0"/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3AA9-E3E3-493F-8491-4F81369700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56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صورة 2" descr="http://www.nfsp.org.sa/images/modules/logonfs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7300"/>
            <a:ext cx="2088232" cy="5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صورة 1" descr="https://pbs.twimg.com/profile_images/1278200784/A4-3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430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صورة 2" descr="C:\Users\ASUS\Pictures\1011119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" y="499706"/>
            <a:ext cx="677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9683"/>
              </p:ext>
            </p:extLst>
          </p:nvPr>
        </p:nvGraphicFramePr>
        <p:xfrm>
          <a:off x="1110444" y="2348880"/>
          <a:ext cx="6923112" cy="1219200"/>
        </p:xfrm>
        <a:graphic>
          <a:graphicData uri="http://schemas.openxmlformats.org/drawingml/2006/table">
            <a:tbl>
              <a:tblPr/>
              <a:tblGrid>
                <a:gridCol w="6923112"/>
              </a:tblGrid>
              <a:tr h="43990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الوقاية من التنمر</a:t>
                      </a:r>
                      <a:endParaRPr lang="en-US" sz="4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بين الطلبة في المدارس</a:t>
                      </a:r>
                      <a:endParaRPr lang="en-US" sz="4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118745" marR="1187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98" y="638493"/>
            <a:ext cx="1028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4221088"/>
            <a:ext cx="37242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9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29867"/>
              </p:ext>
            </p:extLst>
          </p:nvPr>
        </p:nvGraphicFramePr>
        <p:xfrm>
          <a:off x="539552" y="836712"/>
          <a:ext cx="7848872" cy="4651698"/>
        </p:xfrm>
        <a:graphic>
          <a:graphicData uri="http://schemas.openxmlformats.org/drawingml/2006/table">
            <a:tbl>
              <a:tblPr rtl="1" firstRow="1" firstCol="1" bandRow="1"/>
              <a:tblGrid>
                <a:gridCol w="1942587"/>
                <a:gridCol w="2830448"/>
                <a:gridCol w="3075837"/>
              </a:tblGrid>
              <a:tr h="9039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/>
                      </a:r>
                      <a:b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</a:b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رقم النشاط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2800" b="1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(3/1/2)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2639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العنوان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المشاهدة الذكية 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2772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الهدف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أن يكتشف المتدرب أهمية المشاهدة الذكية في ا لكشف عن  التنمر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4205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الزمن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10 دقيقة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3203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الأسلوب التدريبي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لعبة الملاحظة الذكية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10795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600" dirty="0">
                        <a:solidFill>
                          <a:srgbClr val="1F497D"/>
                        </a:solidFill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600" dirty="0">
                          <a:solidFill>
                            <a:srgbClr val="1F497D"/>
                          </a:solidFill>
                          <a:effectLst/>
                          <a:latin typeface="Traditional Arabic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5121" name="صورة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63" y="4418161"/>
            <a:ext cx="650875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9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468361"/>
              </p:ext>
            </p:extLst>
          </p:nvPr>
        </p:nvGraphicFramePr>
        <p:xfrm>
          <a:off x="1115616" y="260648"/>
          <a:ext cx="7128792" cy="6120679"/>
        </p:xfrm>
        <a:graphic>
          <a:graphicData uri="http://schemas.openxmlformats.org/drawingml/2006/table">
            <a:tbl>
              <a:tblPr rtl="1" firstRow="1" firstCol="1" bandRow="1"/>
              <a:tblGrid>
                <a:gridCol w="2478831"/>
                <a:gridCol w="4649961"/>
              </a:tblGrid>
              <a:tr h="561232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أسلوب /المشاهدة  الذكية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224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التعريف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نظرة واعية متفحصة للمظهر الخارجي للطلبة لاكتشاف علامة غير طبيعية قد تدل على حدوث تنمر عليه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  <a:tr h="5612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القائم بها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المعلم / وكيل المدرسة / المرشد الطلابي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532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الإجراءات (من قبل من يقوم بالمشاهدة)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ـ الانتباه للمؤشرات الدالة على وجود تنمر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ـ مقارنة المتنمر عليه  بنفسه على فترات محددة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ـ عدم تجاهل أي تغير  في مظهره أو مستواه الدراسي أو الاجتماعي حتى لو كان بسيطاً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  <a:tr h="5612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أماكن متوقعة للتنمر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أماكن غياب المعلم ( الأماكن المنزوية والبعيدة عن الأنظار)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612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أوقات متوقعة للتنمر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أوقات الفسح/ وقت الانصراف / وقت الحضور المبكر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1115616" y="836712"/>
            <a:ext cx="4608512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115616" y="1916832"/>
            <a:ext cx="4608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115616" y="2492896"/>
            <a:ext cx="4608512" cy="2736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1115616" y="5229200"/>
            <a:ext cx="4608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115616" y="5805264"/>
            <a:ext cx="4608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67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81014"/>
              </p:ext>
            </p:extLst>
          </p:nvPr>
        </p:nvGraphicFramePr>
        <p:xfrm>
          <a:off x="827582" y="692697"/>
          <a:ext cx="7272809" cy="4440491"/>
        </p:xfrm>
        <a:graphic>
          <a:graphicData uri="http://schemas.openxmlformats.org/drawingml/2006/table">
            <a:tbl>
              <a:tblPr rtl="1" firstRow="1" firstCol="1" bandRow="1"/>
              <a:tblGrid>
                <a:gridCol w="1857886"/>
                <a:gridCol w="2707035"/>
                <a:gridCol w="2707888"/>
              </a:tblGrid>
              <a:tr h="10801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/>
                      </a:r>
                      <a:b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</a:b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رقم النشاط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2800" b="1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(4/1/2)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العنوان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 الملاحظة العلمية ـ ماذا تلاحظ؟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الهدف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.أن يطبق المتدرب مهارات الملاحظة العلمية 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الزمن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50 دقيقة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الأسلوب التدريبي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دراسة حالة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10795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600" dirty="0">
                        <a:solidFill>
                          <a:srgbClr val="1F497D"/>
                        </a:solidFill>
                        <a:effectLst/>
                        <a:latin typeface="Traditional Arabic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7169" name="صورة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04" y="4380748"/>
            <a:ext cx="7048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2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91425"/>
              </p:ext>
            </p:extLst>
          </p:nvPr>
        </p:nvGraphicFramePr>
        <p:xfrm>
          <a:off x="899592" y="692696"/>
          <a:ext cx="7344816" cy="5458470"/>
        </p:xfrm>
        <a:graphic>
          <a:graphicData uri="http://schemas.openxmlformats.org/drawingml/2006/table">
            <a:tbl>
              <a:tblPr rtl="1" firstRow="1" firstCol="1" bandRow="1"/>
              <a:tblGrid>
                <a:gridCol w="1611699"/>
                <a:gridCol w="5733117"/>
              </a:tblGrid>
              <a:tr h="518192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أسلوب /الملاحظة العلمية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181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التعريف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المتابعة العلمية </a:t>
                      </a: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المقصودة بتسجيل ما يحدث وفق هدف محدد 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  <a:tr h="4757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القائم بها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المعلم / وكيل المدرسة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0991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الإجراءات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ـ تحديد أهداف الملاحظة العلمية 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ـ التسجيل الفوري للملاحظات ومدى تكرارها 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ـ تحديد المواقف أو الأوقات المراد ملاحظتها 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ـ رصد أبرز  التغيرات الظاهرة ( الاجتماعية والصحية والشكلية)حتى لو كانت بسيطة.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ـ الرصد كما هي في الواقع دون تحيز أو انفعال ( لضمان الموضوعية)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  <a:tr h="5181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أماكن متوقعة للتنمر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الفصول ، الممرات ، دورات المياه ،.....الخ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181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أوقات متوقعة للتنمر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أوقات الفسح/ وقت الانصراف 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899592" y="1196752"/>
            <a:ext cx="568863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899592" y="1700808"/>
            <a:ext cx="568863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899592" y="2204864"/>
            <a:ext cx="5688632" cy="288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899592" y="5085184"/>
            <a:ext cx="568863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899592" y="5589240"/>
            <a:ext cx="568863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71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619215"/>
              </p:ext>
            </p:extLst>
          </p:nvPr>
        </p:nvGraphicFramePr>
        <p:xfrm>
          <a:off x="1533843" y="1124745"/>
          <a:ext cx="6076315" cy="3159060"/>
        </p:xfrm>
        <a:graphic>
          <a:graphicData uri="http://schemas.openxmlformats.org/drawingml/2006/table">
            <a:tbl>
              <a:tblPr rtl="1" firstRow="1" firstCol="1" bandRow="1"/>
              <a:tblGrid>
                <a:gridCol w="3282315"/>
                <a:gridCol w="2794000"/>
              </a:tblGrid>
              <a:tr h="78976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الوحدة الملاحظة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مدى التكرار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8976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وجود تغير في الشكل الخارجي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Traditional Arabic"/>
                          <a:ea typeface="Times New Roman"/>
                          <a:cs typeface="Arial"/>
                        </a:rPr>
                        <a:t>√√√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  <a:tr h="78976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تصرفات غير طبيعية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Traditional Arabic"/>
                          <a:ea typeface="Times New Roman"/>
                          <a:cs typeface="Arial"/>
                        </a:rPr>
                        <a:t>√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8976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يتجنب طلبة معينين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Traditional Arabic"/>
                          <a:ea typeface="Times New Roman"/>
                          <a:cs typeface="Arial"/>
                        </a:rPr>
                        <a:t>√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42030" y="161147"/>
            <a:ext cx="289832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28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نموذج للملاحظة </a:t>
            </a:r>
            <a:endParaRPr kumimoji="0" lang="en-US" alt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344816" cy="41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" y="-171400"/>
            <a:ext cx="9144000" cy="70294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7092279" y="692696"/>
            <a:ext cx="1159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لتكن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587521" y="3501008"/>
            <a:ext cx="327585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AL-Mohanad"/>
              </a:rPr>
              <a:t>خطواتك في طريق الخير </a:t>
            </a:r>
          </a:p>
          <a:p>
            <a:r>
              <a:rPr lang="ar-SA" sz="3200" b="1" dirty="0" smtClean="0">
                <a:latin typeface="AL-Mohanad"/>
              </a:rPr>
              <a:t>على رمل ندي ..... ليس لها </a:t>
            </a:r>
          </a:p>
          <a:p>
            <a:r>
              <a:rPr lang="ar-SA" sz="3200" b="1" dirty="0" smtClean="0">
                <a:latin typeface="AL-Mohanad"/>
              </a:rPr>
              <a:t>صوت ولكن آثارها بينة </a:t>
            </a:r>
            <a:endParaRPr lang="ar-SA" sz="3200" b="1" dirty="0">
              <a:latin typeface="AL-Mohanad"/>
            </a:endParaRPr>
          </a:p>
        </p:txBody>
      </p:sp>
    </p:spTree>
    <p:extLst>
      <p:ext uri="{BB962C8B-B14F-4D97-AF65-F5344CB8AC3E}">
        <p14:creationId xmlns:p14="http://schemas.microsoft.com/office/powerpoint/2010/main" val="130249040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12" y="4005064"/>
            <a:ext cx="15430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74167"/>
            <a:ext cx="35115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24" y="1125921"/>
            <a:ext cx="192722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6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181425" y="2060848"/>
            <a:ext cx="763284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60"/>
              </a:lnSpc>
              <a:spcAft>
                <a:spcPts val="220"/>
              </a:spcAft>
            </a:pPr>
            <a:r>
              <a:rPr lang="ar-SA" sz="3600" b="1" dirty="0">
                <a:solidFill>
                  <a:srgbClr val="1F497D"/>
                </a:solidFill>
                <a:ea typeface="Calibri"/>
                <a:cs typeface="Traditional Arabic"/>
              </a:rPr>
              <a:t>يتوقع من المتدرب في نهاية الجلسة التدريبية أن</a:t>
            </a:r>
            <a:r>
              <a:rPr lang="ar-SA" sz="3600" b="1" dirty="0" smtClean="0">
                <a:solidFill>
                  <a:srgbClr val="1F497D"/>
                </a:solidFill>
                <a:ea typeface="Calibri"/>
                <a:cs typeface="Traditional Arabic"/>
              </a:rPr>
              <a:t>:</a:t>
            </a:r>
          </a:p>
          <a:p>
            <a:pPr>
              <a:lnSpc>
                <a:spcPts val="1560"/>
              </a:lnSpc>
              <a:spcAft>
                <a:spcPts val="220"/>
              </a:spcAft>
            </a:pPr>
            <a:endParaRPr lang="en-US" sz="3600" dirty="0">
              <a:latin typeface="Times New Roman"/>
              <a:ea typeface="Calibri"/>
            </a:endParaRPr>
          </a:p>
          <a:p>
            <a:pPr marL="342900" lvl="0" indent="-342900">
              <a:buFont typeface="Symbol"/>
              <a:buChar char=""/>
            </a:pPr>
            <a:r>
              <a:rPr lang="ar-SA" sz="3600" b="1" dirty="0">
                <a:solidFill>
                  <a:srgbClr val="1F497D"/>
                </a:solidFill>
                <a:latin typeface="Times New Roman"/>
                <a:ea typeface="Times New Roman"/>
                <a:cs typeface="Traditional Arabic"/>
              </a:rPr>
              <a:t>أن يعدد المتدرب مهارات حل الصراع لسلوكيات التنمر </a:t>
            </a:r>
            <a:endParaRPr lang="en-US" sz="3600" dirty="0">
              <a:latin typeface="Times New Roman"/>
              <a:ea typeface="Times New Roman"/>
            </a:endParaRPr>
          </a:p>
          <a:p>
            <a:pPr marL="228600"/>
            <a:r>
              <a:rPr lang="ar-SA" sz="3600" b="1" dirty="0">
                <a:solidFill>
                  <a:srgbClr val="1F497D"/>
                </a:solidFill>
                <a:latin typeface="Times New Roman"/>
                <a:ea typeface="Times New Roman"/>
                <a:cs typeface="Traditional Arabic"/>
              </a:rPr>
              <a:t> </a:t>
            </a:r>
            <a:endParaRPr lang="en-US" sz="3600" dirty="0">
              <a:latin typeface="Times New Roman"/>
              <a:ea typeface="Times New Roman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>
                <a:solidFill>
                  <a:srgbClr val="1F497D"/>
                </a:solidFill>
                <a:ea typeface="Times New Roman"/>
                <a:cs typeface="Traditional Arabic"/>
              </a:rPr>
              <a:t>أن يمارس المتدرب مهارات التنفيس الانفعالي للطلبة المتنمر عليهم</a:t>
            </a:r>
            <a:endParaRPr lang="ar-SA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8" y="774665"/>
            <a:ext cx="12985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8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16165"/>
              </p:ext>
            </p:extLst>
          </p:nvPr>
        </p:nvGraphicFramePr>
        <p:xfrm>
          <a:off x="827584" y="1196752"/>
          <a:ext cx="7488832" cy="4176465"/>
        </p:xfrm>
        <a:graphic>
          <a:graphicData uri="http://schemas.openxmlformats.org/drawingml/2006/table">
            <a:tbl>
              <a:tblPr rtl="1" firstRow="1" firstCol="1" bandRow="1"/>
              <a:tblGrid>
                <a:gridCol w="1760295"/>
                <a:gridCol w="2749636"/>
                <a:gridCol w="2978901"/>
              </a:tblGrid>
              <a:tr h="745797">
                <a:tc>
                  <a:txBody>
                    <a:bodyPr/>
                    <a:lstStyle/>
                    <a:p>
                      <a:pPr indent="1270" algn="ctr" rtl="1">
                        <a:spcAft>
                          <a:spcPts val="22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رقم النشاط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220"/>
                        </a:spcAft>
                      </a:pPr>
                      <a:r>
                        <a:rPr lang="ar-SA" sz="2800" dirty="0" smtClean="0">
                          <a:effectLst/>
                          <a:latin typeface="Calibri"/>
                          <a:ea typeface="Calibri"/>
                        </a:rPr>
                        <a:t>(1/2/2)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57667">
                <a:tc>
                  <a:txBody>
                    <a:bodyPr/>
                    <a:lstStyle/>
                    <a:p>
                      <a:pPr indent="1270" algn="ctr" rtl="1">
                        <a:spcAft>
                          <a:spcPts val="22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العنوان</a:t>
                      </a:r>
                      <a:endParaRPr lang="en-US" sz="2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سيناريو( حل الصراع)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57667">
                <a:tc>
                  <a:txBody>
                    <a:bodyPr/>
                    <a:lstStyle/>
                    <a:p>
                      <a:pPr indent="1270" algn="ctr" rtl="1">
                        <a:spcAft>
                          <a:spcPts val="22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الهدف</a:t>
                      </a:r>
                      <a:endParaRPr lang="en-US" sz="2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ـ أن يعدد المتدرب مهارات حل الصراع لسلوكيات التنمر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57667">
                <a:tc>
                  <a:txBody>
                    <a:bodyPr/>
                    <a:lstStyle/>
                    <a:p>
                      <a:pPr indent="1270" algn="ctr" rtl="1">
                        <a:spcAft>
                          <a:spcPts val="22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الزمن</a:t>
                      </a:r>
                      <a:endParaRPr lang="en-US" sz="2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30 دقيقة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57667">
                <a:tc>
                  <a:txBody>
                    <a:bodyPr/>
                    <a:lstStyle/>
                    <a:p>
                      <a:pPr indent="1270" algn="ctr" rtl="1">
                        <a:spcAft>
                          <a:spcPts val="22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الأسلوب التدريبي</a:t>
                      </a:r>
                      <a:endParaRPr lang="en-US" sz="2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تمثيل الدور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1F497D"/>
                        </a:solidFill>
                        <a:effectLst/>
                        <a:latin typeface="Traditional Arabic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1026" name="صورة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95" y="4797152"/>
            <a:ext cx="285151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8182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4800" dirty="0">
                <a:solidFill>
                  <a:prstClr val="black"/>
                </a:solidFill>
                <a:latin typeface="Andalus" pitchFamily="2" charset="-78"/>
                <a:cs typeface="Andalus" pitchFamily="2" charset="-78"/>
              </a:rPr>
              <a:t>اللهم ما أصبح بي من نعمة فمنك وحدك لا شريك لك فلك الحمد ولك الشكر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645024"/>
            <a:ext cx="19431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41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موذ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1"/>
            <a:ext cx="8729510" cy="60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04471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959684"/>
              </p:ext>
            </p:extLst>
          </p:nvPr>
        </p:nvGraphicFramePr>
        <p:xfrm>
          <a:off x="539552" y="620688"/>
          <a:ext cx="8136904" cy="5448823"/>
        </p:xfrm>
        <a:graphic>
          <a:graphicData uri="http://schemas.openxmlformats.org/drawingml/2006/table">
            <a:tbl>
              <a:tblPr rtl="1" firstRow="1" firstCol="1" bandRow="1"/>
              <a:tblGrid>
                <a:gridCol w="3950135"/>
                <a:gridCol w="4186769"/>
              </a:tblGrid>
              <a:tr h="105285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raditional Arabic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دور </a:t>
                      </a: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الطلبة الايجابي في حل النزاع </a:t>
                      </a:r>
                      <a:r>
                        <a:rPr lang="ar-SA" sz="2000" b="1" dirty="0" err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التنمري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1F497D"/>
                        </a:solidFill>
                        <a:effectLst/>
                        <a:latin typeface="Calibri"/>
                        <a:ea typeface="Times New Roman"/>
                        <a:cs typeface="Traditional Arabic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دور </a:t>
                      </a: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المعلم الايجابي في حل النزاع </a:t>
                      </a:r>
                      <a:r>
                        <a:rPr lang="ar-SA" sz="2000" b="1" dirty="0" err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التنمري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7858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 </a:t>
                      </a: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مساعدة الطلبة المتنمر عليهم ودعمهم من خلال التدخل الايجابي 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 </a:t>
                      </a: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يصوًت  بحزم وهدوء لفك المشاجرة 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768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 </a:t>
                      </a: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تقبل الطلبة المعزولين من زملائهم واحتواءهم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 </a:t>
                      </a: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يبعد الطلبة الآخرين ( المتفرجين ) بهدوء إلى أي مكان آخر ويصرف انتباههم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97764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Y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إبلاغ فوري عن حالات التنمر بما في ذلك الحالات المشكوك فيها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يتدخل لفظياً لفك المشاجرة ( يفضل عدم التدخل البدني).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7858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Y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عدم الوقوف موقف المتفرج  وترك المكان بأقصى سرعة إن لم يتدخل إيجابياً 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يبعد المتشاجرين عن بعضهم ويقطع التواصل لبصري بينهما.</a:t>
                      </a:r>
                      <a:endParaRPr lang="en-US" sz="20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87858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لا يتلفظ بكلمات غير جيدة على المتنمر ( كن قدوة) حتى لا يثير غضبه بشكل أكبر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562518" y="1700808"/>
            <a:ext cx="4176464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1957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604906"/>
              </p:ext>
            </p:extLst>
          </p:nvPr>
        </p:nvGraphicFramePr>
        <p:xfrm>
          <a:off x="755576" y="1268760"/>
          <a:ext cx="7560840" cy="4083860"/>
        </p:xfrm>
        <a:graphic>
          <a:graphicData uri="http://schemas.openxmlformats.org/drawingml/2006/table">
            <a:tbl>
              <a:tblPr rtl="1" firstRow="1" firstCol="1" bandRow="1"/>
              <a:tblGrid>
                <a:gridCol w="1680658"/>
                <a:gridCol w="2995548"/>
                <a:gridCol w="2884634"/>
              </a:tblGrid>
              <a:tr h="681504">
                <a:tc>
                  <a:txBody>
                    <a:bodyPr/>
                    <a:lstStyle/>
                    <a:p>
                      <a:pPr indent="1270" algn="ctr" rtl="1">
                        <a:spcAft>
                          <a:spcPts val="22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رقم النشاط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22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(2/2/2)</a:t>
                      </a:r>
                      <a:endParaRPr lang="en-US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83730">
                <a:tc>
                  <a:txBody>
                    <a:bodyPr/>
                    <a:lstStyle/>
                    <a:p>
                      <a:pPr indent="1270" algn="ctr" rtl="1">
                        <a:spcAft>
                          <a:spcPts val="22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العنوان</a:t>
                      </a:r>
                      <a:endParaRPr lang="en-US" sz="2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التنفيس الانفعالي للمتنمر عليه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83730">
                <a:tc>
                  <a:txBody>
                    <a:bodyPr/>
                    <a:lstStyle/>
                    <a:p>
                      <a:pPr indent="1270" algn="ctr" rtl="1">
                        <a:spcAft>
                          <a:spcPts val="22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الهدف</a:t>
                      </a:r>
                      <a:endParaRPr lang="en-US" sz="2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أن يمارس المتدرب مهارات التنفيس الانفعالي للطلبة المتنمر عليهم.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83730">
                <a:tc>
                  <a:txBody>
                    <a:bodyPr/>
                    <a:lstStyle/>
                    <a:p>
                      <a:pPr indent="1270" algn="ctr" rtl="1">
                        <a:spcAft>
                          <a:spcPts val="22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الزمن</a:t>
                      </a:r>
                      <a:endParaRPr lang="en-US" sz="2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70 دقيقة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83730">
                <a:tc>
                  <a:txBody>
                    <a:bodyPr/>
                    <a:lstStyle/>
                    <a:p>
                      <a:pPr indent="1270" algn="ctr" rtl="1">
                        <a:spcAft>
                          <a:spcPts val="22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الأسلوب التدريبي</a:t>
                      </a:r>
                      <a:endParaRPr lang="en-US" sz="2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دراسة حالة + تمثيل الدور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800" dirty="0">
                        <a:solidFill>
                          <a:srgbClr val="1F497D"/>
                        </a:solidFill>
                        <a:effectLst/>
                        <a:latin typeface="Traditional Arabic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2049" name="صورة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7" y="4653134"/>
            <a:ext cx="2851533" cy="36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496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073164"/>
              </p:ext>
            </p:extLst>
          </p:nvPr>
        </p:nvGraphicFramePr>
        <p:xfrm>
          <a:off x="755576" y="476672"/>
          <a:ext cx="7776864" cy="5544616"/>
        </p:xfrm>
        <a:graphic>
          <a:graphicData uri="http://schemas.openxmlformats.org/drawingml/2006/table">
            <a:tbl>
              <a:tblPr rtl="1" firstRow="1" firstCol="1" bandRow="1"/>
              <a:tblGrid>
                <a:gridCol w="3888432"/>
                <a:gridCol w="3888432"/>
              </a:tblGrid>
              <a:tr h="1226537">
                <a:tc>
                  <a:txBody>
                    <a:bodyPr/>
                    <a:lstStyle/>
                    <a:p>
                      <a:pPr marL="0" indent="0"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أخطاء في تسهيل عملية التنفيس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التصحيح المناسب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88907">
                <a:tc>
                  <a:txBody>
                    <a:bodyPr/>
                    <a:lstStyle/>
                    <a:p>
                      <a:pPr marL="0" algn="justLow" rtl="1">
                        <a:spcAft>
                          <a:spcPts val="0"/>
                        </a:spcAft>
                        <a:tabLst>
                          <a:tab pos="1711325" algn="l"/>
                        </a:tabLst>
                      </a:pPr>
                      <a:r>
                        <a:rPr lang="ar-SY" sz="20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Times New Roman"/>
                          <a:cs typeface="Traditional Arabic"/>
                        </a:rPr>
                        <a:t>تطمينه باستمرار ( ستتحسن الأمور) من أجل أن تتلافى انفعالاته السلبية .</a:t>
                      </a:r>
                      <a:endParaRPr lang="en-US" sz="2000" b="1" kern="1200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/>
                        <a:cs typeface="Traditional Arabic"/>
                      </a:endParaRPr>
                    </a:p>
                    <a:p>
                      <a:pPr marL="0" indent="457200" algn="r" rtl="1"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Times New Roman"/>
                          <a:cs typeface="Traditional Arabic"/>
                        </a:rPr>
                        <a:t> </a:t>
                      </a:r>
                      <a:endParaRPr lang="en-US" sz="20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JO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سرد المواقف المؤلمة التي تعرض لها.</a:t>
                      </a: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 </a:t>
                      </a:r>
                      <a:r>
                        <a:rPr lang="ar-JO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و</a:t>
                      </a: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يترك المجال له بالتعبير عما يشعر به من انفعالات سلبية </a:t>
                      </a: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 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8754"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Times New Roman"/>
                          <a:cs typeface="Traditional Arabic"/>
                        </a:rPr>
                        <a:t> </a:t>
                      </a:r>
                      <a:r>
                        <a:rPr lang="ar-SY" sz="20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Times New Roman"/>
                          <a:cs typeface="Traditional Arabic"/>
                        </a:rPr>
                        <a:t>إسداء النصيحة .( لماذا تبكي ؟).</a:t>
                      </a:r>
                      <a:endParaRPr lang="en-US" sz="20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وإظهار ما يؤكد جودة الاستماع و عدم المقاطعة</a:t>
                      </a: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 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8754"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A" sz="20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Times New Roman"/>
                          <a:cs typeface="Traditional Arabic"/>
                        </a:rPr>
                        <a:t> </a:t>
                      </a:r>
                      <a:r>
                        <a:rPr lang="ar-SY" sz="20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Times New Roman"/>
                          <a:cs typeface="Traditional Arabic"/>
                        </a:rPr>
                        <a:t>الأسئلة التي تبدأ ب ( لماذا؟).</a:t>
                      </a:r>
                      <a:endParaRPr lang="en-US" sz="20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يكتب معاناته وما يشعر  به من انفعالات سلبية  بكامل تفاصيلها في المنزل بشكل يومي</a:t>
                      </a:r>
                      <a:r>
                        <a:rPr lang="ar-SA" sz="20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 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3973"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Y" sz="20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Times New Roman"/>
                          <a:cs typeface="Traditional Arabic"/>
                        </a:rPr>
                        <a:t>الأسئلة المتعددة في وقت واحد.</a:t>
                      </a:r>
                      <a:endParaRPr lang="en-US" sz="20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يرسم ما يشعر به بكل التفاصيل سواء في المنزل أو غرفة الإرشاد 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7691"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يمكن تشجيعه على القيام بتمثيل ما حدث له ولو بشكل عام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4644008" y="1700808"/>
            <a:ext cx="388843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755576" y="1700808"/>
            <a:ext cx="388843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4644008" y="2708920"/>
            <a:ext cx="3888432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755576" y="2708920"/>
            <a:ext cx="3888432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4644009" y="3501008"/>
            <a:ext cx="388843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755576" y="3501008"/>
            <a:ext cx="388843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4644009" y="4221088"/>
            <a:ext cx="3888432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755576" y="4221088"/>
            <a:ext cx="3888432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755576" y="5157192"/>
            <a:ext cx="3888432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241824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259632" y="1700808"/>
            <a:ext cx="663901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سبحانك </a:t>
            </a:r>
            <a:r>
              <a:rPr lang="ar-SA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اللهم وبحمدك</a:t>
            </a:r>
          </a:p>
          <a:p>
            <a:pPr algn="ctr"/>
            <a:r>
              <a:rPr lang="ar-SA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أشهد ان لا إله إلا أنت </a:t>
            </a:r>
          </a:p>
          <a:p>
            <a:pPr algn="ctr"/>
            <a:r>
              <a:rPr lang="ar-SA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أستغفرك وأتوب </a:t>
            </a:r>
            <a:r>
              <a:rPr lang="ar-SA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إليك</a:t>
            </a:r>
            <a:endParaRPr lang="ar-SA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834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03848" y="1730425"/>
            <a:ext cx="40201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الوحدة الثانية </a:t>
            </a:r>
            <a:endParaRPr lang="ar-SA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F:\Orange\التعلم النشط\صور التعلم النشط\صورة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21656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636377"/>
            <a:ext cx="63404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37734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192722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F:\Orange\التعلم النشط\صور\_1_~1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7" y="4437112"/>
            <a:ext cx="15430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72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11560" y="1772816"/>
            <a:ext cx="7920880" cy="378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60"/>
              </a:lnSpc>
              <a:spcAft>
                <a:spcPts val="220"/>
              </a:spcAft>
            </a:pPr>
            <a:r>
              <a:rPr lang="ar-SA" sz="3200" b="1" dirty="0">
                <a:solidFill>
                  <a:srgbClr val="1F497D"/>
                </a:solidFill>
                <a:ea typeface="Calibri"/>
                <a:cs typeface="Traditional Arabic"/>
              </a:rPr>
              <a:t>يتوقع من المتدرب في نهاية الجلسة التدريبية أن</a:t>
            </a:r>
            <a:r>
              <a:rPr lang="ar-SA" sz="3200" b="1" dirty="0" smtClean="0">
                <a:solidFill>
                  <a:srgbClr val="1F497D"/>
                </a:solidFill>
                <a:ea typeface="Calibri"/>
                <a:cs typeface="Traditional Arabic"/>
              </a:rPr>
              <a:t>:</a:t>
            </a:r>
          </a:p>
          <a:p>
            <a:pPr>
              <a:lnSpc>
                <a:spcPts val="1560"/>
              </a:lnSpc>
              <a:spcAft>
                <a:spcPts val="220"/>
              </a:spcAft>
            </a:pPr>
            <a:endParaRPr lang="en-US" sz="3200" dirty="0" smtClean="0">
              <a:effectLst/>
              <a:latin typeface="Times New Roman"/>
              <a:ea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ar-SA" sz="3200" b="1" dirty="0" smtClean="0">
                <a:solidFill>
                  <a:srgbClr val="1F497D"/>
                </a:solidFill>
                <a:effectLst/>
                <a:latin typeface="Times New Roman"/>
                <a:ea typeface="Times New Roman"/>
                <a:cs typeface="Traditional Arabic"/>
              </a:rPr>
              <a:t>يقارن بين الطلبة المتوقع ممارستهم للتنمر والطلبة الأكثر عرضة للتنمر </a:t>
            </a:r>
            <a:endParaRPr lang="en-US" sz="32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buFont typeface="Symbol"/>
              <a:buChar char=""/>
            </a:pPr>
            <a:r>
              <a:rPr lang="ar-SA" sz="3200" b="1" dirty="0">
                <a:solidFill>
                  <a:srgbClr val="1F497D"/>
                </a:solidFill>
                <a:ea typeface="Calibri"/>
                <a:cs typeface="Traditional Arabic"/>
              </a:rPr>
              <a:t>يحدد المؤشرات ( الأعراض ) الدالة على احتمالية تعرض طالب لحالة تنمر  .</a:t>
            </a:r>
            <a:endParaRPr lang="en-US" sz="32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buFont typeface="Symbol"/>
              <a:buChar char=""/>
            </a:pPr>
            <a:r>
              <a:rPr lang="ar-SA" sz="3200" b="1" dirty="0" smtClean="0">
                <a:solidFill>
                  <a:srgbClr val="1F497D"/>
                </a:solidFill>
                <a:effectLst/>
                <a:latin typeface="Times New Roman"/>
                <a:ea typeface="Times New Roman"/>
                <a:cs typeface="Traditional Arabic"/>
              </a:rPr>
              <a:t>يكتشف المتدرب أهمية المشاهدة الذكية في الكشف عن التنمر</a:t>
            </a:r>
          </a:p>
          <a:p>
            <a:pPr marL="342900" lvl="0" indent="-342900">
              <a:buFont typeface="Symbol"/>
              <a:buChar char=""/>
            </a:pPr>
            <a:r>
              <a:rPr lang="ar-SA" sz="3200" b="1" dirty="0" smtClean="0">
                <a:solidFill>
                  <a:srgbClr val="1F497D"/>
                </a:solidFill>
                <a:effectLst/>
                <a:latin typeface="Times New Roman"/>
                <a:ea typeface="Times New Roman"/>
                <a:cs typeface="Traditional Arabic"/>
              </a:rPr>
              <a:t>يطبق مهارات الملاحظة العلمية .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F:\Orange\التعلم النشط\صور\17710-Clipart-Illustration-Of-An-Orange-Man-Drawing-A-Line-With-A-Large-Black-Calligraphy-Ink-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8768"/>
            <a:ext cx="1295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0461"/>
              </p:ext>
            </p:extLst>
          </p:nvPr>
        </p:nvGraphicFramePr>
        <p:xfrm>
          <a:off x="680774" y="1124744"/>
          <a:ext cx="7855586" cy="3925824"/>
        </p:xfrm>
        <a:graphic>
          <a:graphicData uri="http://schemas.openxmlformats.org/drawingml/2006/table">
            <a:tbl>
              <a:tblPr rtl="1" firstRow="1" firstCol="1" bandRow="1"/>
              <a:tblGrid>
                <a:gridCol w="1771246"/>
                <a:gridCol w="2290097"/>
                <a:gridCol w="3794243"/>
              </a:tblGrid>
              <a:tr h="5599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رقم النشاط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3200" b="1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(1/1/2)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599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العنوان</a:t>
                      </a:r>
                      <a:endParaRPr lang="en-US" sz="3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الطلبة الأولى بالرعاية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199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الهدف</a:t>
                      </a:r>
                      <a:endParaRPr lang="en-US" sz="3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ar-SA" sz="32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أن يقارن المتدرب بين الطلبة المتوقع ممارستهم التنمر والطلبة الأكثر عرضة للتنمر . 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599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الزمن</a:t>
                      </a:r>
                      <a:endParaRPr lang="en-US" sz="3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30 دقيقة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570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الأسلوب التدريبي</a:t>
                      </a:r>
                      <a:endParaRPr lang="en-US" sz="3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جمعي (عرض ومناقشة)</a:t>
                      </a:r>
                      <a:endParaRPr lang="en-US" sz="3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1026" name="صورة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87" y="4288135"/>
            <a:ext cx="7334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468042"/>
              </p:ext>
            </p:extLst>
          </p:nvPr>
        </p:nvGraphicFramePr>
        <p:xfrm>
          <a:off x="683568" y="548680"/>
          <a:ext cx="7997348" cy="5779120"/>
        </p:xfrm>
        <a:graphic>
          <a:graphicData uri="http://schemas.openxmlformats.org/drawingml/2006/table">
            <a:tbl>
              <a:tblPr rtl="1" bandRow="1"/>
              <a:tblGrid>
                <a:gridCol w="3814478"/>
                <a:gridCol w="4182870"/>
              </a:tblGrid>
              <a:tr h="1120134">
                <a:tc>
                  <a:txBody>
                    <a:bodyPr/>
                    <a:lstStyle/>
                    <a:p>
                      <a:pPr marL="457200" indent="457200" algn="r" rtl="1">
                        <a:spcAft>
                          <a:spcPts val="0"/>
                        </a:spcAft>
                      </a:pPr>
                      <a:endParaRPr lang="ar-SA" sz="2400" b="1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457200" indent="457200" algn="r" rtl="1"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سمات </a:t>
                      </a:r>
                      <a:r>
                        <a:rPr lang="ar-SA" sz="24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من يتوقع منهم التنمر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7200" algn="r" rtl="1">
                        <a:spcAft>
                          <a:spcPts val="0"/>
                        </a:spcAft>
                      </a:pPr>
                      <a:endParaRPr lang="ar-SA" sz="2400" b="1" dirty="0" smtClean="0">
                        <a:solidFill>
                          <a:srgbClr val="1F497D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marL="457200" indent="457200" algn="r" rtl="1"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سمات </a:t>
                      </a:r>
                      <a:r>
                        <a:rPr lang="ar-SA" sz="24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من يتوقع وقوع </a:t>
                      </a:r>
                      <a:r>
                        <a:rPr lang="ar-SA" sz="2400" b="1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التنمر عليهم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08196"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سبق وأن صدر منهم ممارسات عنيفة داخل المدرسة </a:t>
                      </a: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AL-Mohanad"/>
                        </a:rPr>
                        <a:t> 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لديهم قصور عقلي أو إعاقة جسمية </a:t>
                      </a: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AL-Mohanad"/>
                        </a:rPr>
                        <a:t> 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808196"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AL-Mohanad"/>
                        </a:rPr>
                        <a:t> </a:t>
                      </a:r>
                      <a:r>
                        <a:rPr lang="ar-SA" sz="28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من أسر تتسم بالعنف ( أو لديها  اتجاه إيجابي نحو العنف )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AL-Mohanad"/>
                        </a:rPr>
                        <a:t> </a:t>
                      </a:r>
                      <a:r>
                        <a:rPr lang="ar-SA" sz="28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من أقليات معينة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63792"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AL-Mohanad"/>
                        </a:rPr>
                        <a:t> </a:t>
                      </a:r>
                      <a:r>
                        <a:rPr lang="ar-SA" sz="28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من أسر مفككة ( حالات الانفصال ، عدم الاستقرار)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لديهم ضعف في مهارات الرفض أو التعبير(خوف اجتماعي ) </a:t>
                      </a: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AL-Mohanad"/>
                        </a:rPr>
                        <a:t> 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90059">
                <a:tc>
                  <a:txBody>
                    <a:bodyPr/>
                    <a:lstStyle/>
                    <a:p>
                      <a:pPr marL="457200" indent="457200" algn="r" rtl="1">
                        <a:spcAft>
                          <a:spcPts val="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AL-Mohanad"/>
                        </a:rPr>
                        <a:t> 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لديهم سمات جسمية معينة </a:t>
                      </a: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AL-Mohanad"/>
                        </a:rPr>
                        <a:t> 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90059">
                <a:tc>
                  <a:txBody>
                    <a:bodyPr/>
                    <a:lstStyle/>
                    <a:p>
                      <a:pPr marL="457200" indent="457200"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AL-Mohanad"/>
                        </a:rPr>
                        <a:t> 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لديهم سمات جسمية معينة </a:t>
                      </a: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AL-Mohanad"/>
                        </a:rPr>
                        <a:t> 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808196">
                <a:tc>
                  <a:txBody>
                    <a:bodyPr/>
                    <a:lstStyle/>
                    <a:p>
                      <a:pPr marL="457200" indent="457200"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AL-Mohanad"/>
                        </a:rPr>
                        <a:t> 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AL-Mohanad"/>
                        </a:rPr>
                        <a:t> </a:t>
                      </a:r>
                      <a:r>
                        <a:rPr lang="ar-SA" sz="2800" b="1" dirty="0" smtClean="0">
                          <a:solidFill>
                            <a:srgbClr val="1F497D"/>
                          </a:solidFill>
                          <a:effectLst/>
                          <a:ea typeface="Times New Roman"/>
                          <a:cs typeface="Traditional Arabic"/>
                        </a:rPr>
                        <a:t>يلبسون أو يتكلمون بطريقة مختلفة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4879211" y="1700808"/>
            <a:ext cx="3797245" cy="46085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3567" y="1700808"/>
            <a:ext cx="4195643" cy="46085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564325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25368"/>
              </p:ext>
            </p:extLst>
          </p:nvPr>
        </p:nvGraphicFramePr>
        <p:xfrm>
          <a:off x="899592" y="841120"/>
          <a:ext cx="7344816" cy="4460088"/>
        </p:xfrm>
        <a:graphic>
          <a:graphicData uri="http://schemas.openxmlformats.org/drawingml/2006/table">
            <a:tbl>
              <a:tblPr rtl="1" firstRow="1" firstCol="1" bandRow="1"/>
              <a:tblGrid>
                <a:gridCol w="1876281"/>
                <a:gridCol w="2733836"/>
                <a:gridCol w="2734699"/>
              </a:tblGrid>
              <a:tr h="9815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رقم </a:t>
                      </a: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النشاط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(2/1/2)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957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العنوان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تبادل الخبرات في مجال الكشف 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39142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الهدف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أن يحدد المتدرب المؤشرات ( الأعراض ) الدالة على احتمالية تعرض طالب لحالة تنمر 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957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الزمن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30 دقيقة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957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الأسلوب التدريبي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Traditional Arabic"/>
                        </a:rPr>
                        <a:t>فردي ـ جماعي 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1079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4097" name="صورة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0183"/>
            <a:ext cx="7334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70" y="-77142"/>
            <a:ext cx="4992687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6742112" y="913966"/>
            <a:ext cx="1987951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فقدان الشهية.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644776" y="913966"/>
            <a:ext cx="2189347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آثار الضرب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88252" y="913798"/>
            <a:ext cx="1998491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.</a:t>
            </a:r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يحضر للبيت جائعا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742113" y="1695385"/>
            <a:ext cx="1987951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البقاء في المدرسة وقت الانصراف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742113" y="2745247"/>
            <a:ext cx="1987951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يبدو سعيدا أيام العطل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695347" y="4200654"/>
            <a:ext cx="2014996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انخفاض مفاجئ في المستوى التحصيلي 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635896" y="5373216"/>
            <a:ext cx="2189343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فقدان الاهتمامات بالأنشطة التي يمارسها في السابق 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695346" y="3551238"/>
            <a:ext cx="2014997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تراوده أفكار انتحارية 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644776" y="1695385"/>
            <a:ext cx="2189346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البقاء في الفصل وقت الفسح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791206" y="1695385"/>
            <a:ext cx="1998490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ادعاءات متكررة بفقد المصروف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644779" y="4200654"/>
            <a:ext cx="2189344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يسلك طرقا مختلفة عند الذهاب الى المدرسة 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88252" y="5348117"/>
            <a:ext cx="1998491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تغيير مجموعات الأصدقاء التي كان ينتمي البها 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3635894" y="3551238"/>
            <a:ext cx="2189345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يطلب من الكبار توصيله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788254" y="2745247"/>
            <a:ext cx="1998489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منشغل بسماته الجسمية 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742113" y="5362248"/>
            <a:ext cx="1987951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يخرج للفسحة متأخرا ويعود مبكرا 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788252" y="3551238"/>
            <a:ext cx="1998491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يذهب لدورات المياه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644779" y="2745247"/>
            <a:ext cx="2189345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تقلب في المزاج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788252" y="4200654"/>
            <a:ext cx="1998491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الخوف من بعض الأماكن التي كان يرتادها من قبل</a:t>
            </a:r>
            <a:r>
              <a:rPr lang="ar-SA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3757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794</Words>
  <Application>Microsoft Office PowerPoint</Application>
  <PresentationFormat>عرض على الشاشة (3:4)‏</PresentationFormat>
  <Paragraphs>180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Fatma</dc:creator>
  <cp:lastModifiedBy>مدني بديوي</cp:lastModifiedBy>
  <cp:revision>63</cp:revision>
  <dcterms:created xsi:type="dcterms:W3CDTF">2015-04-20T05:40:20Z</dcterms:created>
  <dcterms:modified xsi:type="dcterms:W3CDTF">2015-11-24T05:29:44Z</dcterms:modified>
</cp:coreProperties>
</file>