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3886200" y="0"/>
            <a:ext cx="2971799" cy="457200"/>
          </a:xfrm>
          <a:prstGeom prst="rect">
            <a:avLst/>
          </a:prstGeom>
          <a:noFill/>
          <a:ln>
            <a:noFill/>
          </a:ln>
        </p:spPr>
        <p:txBody>
          <a:bodyPr anchorCtr="0" anchor="t" bIns="91425" lIns="91425" rIns="91425" tIns="91425"/>
          <a:lstStyle>
            <a:lvl1pPr indent="0" lvl="0" marL="0" marR="0" rtl="1" algn="r">
              <a:spcBef>
                <a:spcPts val="0"/>
              </a:spcBef>
              <a:buNone/>
              <a:defRPr b="0" i="0" sz="1200" u="none" cap="none" strike="noStrike">
                <a:solidFill>
                  <a:schemeClr val="dk1"/>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1588" y="0"/>
            <a:ext cx="2971799" cy="457200"/>
          </a:xfrm>
          <a:prstGeom prst="rect">
            <a:avLst/>
          </a:prstGeom>
          <a:noFill/>
          <a:ln>
            <a:noFill/>
          </a:ln>
        </p:spPr>
        <p:txBody>
          <a:bodyPr anchorCtr="0" anchor="t" bIns="91425" lIns="91425" rIns="91425" tIns="91425"/>
          <a:lstStyle>
            <a:lvl1pPr indent="0" lvl="0" marL="0" marR="0" rtl="1" algn="l">
              <a:spcBef>
                <a:spcPts val="0"/>
              </a:spcBef>
              <a:buNone/>
              <a:defRPr b="0" i="0" sz="1200" u="none" cap="none" strike="noStrike">
                <a:solidFill>
                  <a:schemeClr val="dk1"/>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1" algn="r">
              <a:spcBef>
                <a:spcPts val="0"/>
              </a:spcBef>
              <a:buNone/>
              <a:defRPr b="0" i="0" sz="1200" u="none" cap="none" strike="noStrike">
                <a:solidFill>
                  <a:schemeClr val="dk1"/>
                </a:solidFill>
                <a:latin typeface="Calibri"/>
                <a:ea typeface="Calibri"/>
                <a:cs typeface="Calibri"/>
                <a:sym typeface="Calibri"/>
              </a:defRPr>
            </a:lvl1pPr>
            <a:lvl2pPr indent="0" lvl="1" marL="457200" marR="0" rtl="1" algn="r">
              <a:spcBef>
                <a:spcPts val="0"/>
              </a:spcBef>
              <a:buNone/>
              <a:defRPr b="0" i="0" sz="1200" u="none" cap="none" strike="noStrike">
                <a:solidFill>
                  <a:schemeClr val="dk1"/>
                </a:solidFill>
                <a:latin typeface="Calibri"/>
                <a:ea typeface="Calibri"/>
                <a:cs typeface="Calibri"/>
                <a:sym typeface="Calibri"/>
              </a:defRPr>
            </a:lvl2pPr>
            <a:lvl3pPr indent="0" lvl="2" marL="914400" marR="0" rtl="1" algn="r">
              <a:spcBef>
                <a:spcPts val="0"/>
              </a:spcBef>
              <a:buNone/>
              <a:defRPr b="0" i="0" sz="1200" u="none" cap="none" strike="noStrike">
                <a:solidFill>
                  <a:schemeClr val="dk1"/>
                </a:solidFill>
                <a:latin typeface="Calibri"/>
                <a:ea typeface="Calibri"/>
                <a:cs typeface="Calibri"/>
                <a:sym typeface="Calibri"/>
              </a:defRPr>
            </a:lvl3pPr>
            <a:lvl4pPr indent="0" lvl="3" marL="1371600" marR="0" rtl="1" algn="r">
              <a:spcBef>
                <a:spcPts val="0"/>
              </a:spcBef>
              <a:buNone/>
              <a:defRPr b="0" i="0" sz="1200" u="none" cap="none" strike="noStrike">
                <a:solidFill>
                  <a:schemeClr val="dk1"/>
                </a:solidFill>
                <a:latin typeface="Calibri"/>
                <a:ea typeface="Calibri"/>
                <a:cs typeface="Calibri"/>
                <a:sym typeface="Calibri"/>
              </a:defRPr>
            </a:lvl4pPr>
            <a:lvl5pPr indent="0" lvl="4" marL="1828800" marR="0" rtl="1" algn="r">
              <a:spcBef>
                <a:spcPts val="0"/>
              </a:spcBef>
              <a:buNone/>
              <a:defRPr b="0" i="0" sz="1200" u="none" cap="none" strike="noStrike">
                <a:solidFill>
                  <a:schemeClr val="dk1"/>
                </a:solidFill>
                <a:latin typeface="Calibri"/>
                <a:ea typeface="Calibri"/>
                <a:cs typeface="Calibri"/>
                <a:sym typeface="Calibri"/>
              </a:defRPr>
            </a:lvl5pPr>
            <a:lvl6pPr indent="0" lvl="5" marL="2286000" marR="0" rtl="1" algn="r">
              <a:spcBef>
                <a:spcPts val="0"/>
              </a:spcBef>
              <a:buNone/>
              <a:defRPr b="0" i="0" sz="1200" u="none" cap="none" strike="noStrike">
                <a:solidFill>
                  <a:schemeClr val="dk1"/>
                </a:solidFill>
                <a:latin typeface="Calibri"/>
                <a:ea typeface="Calibri"/>
                <a:cs typeface="Calibri"/>
                <a:sym typeface="Calibri"/>
              </a:defRPr>
            </a:lvl6pPr>
            <a:lvl7pPr indent="0" lvl="6" marL="2743200" marR="0" rtl="1" algn="r">
              <a:spcBef>
                <a:spcPts val="0"/>
              </a:spcBef>
              <a:buNone/>
              <a:defRPr b="0" i="0" sz="1200" u="none" cap="none" strike="noStrike">
                <a:solidFill>
                  <a:schemeClr val="dk1"/>
                </a:solidFill>
                <a:latin typeface="Calibri"/>
                <a:ea typeface="Calibri"/>
                <a:cs typeface="Calibri"/>
                <a:sym typeface="Calibri"/>
              </a:defRPr>
            </a:lvl7pPr>
            <a:lvl8pPr indent="0" lvl="7" marL="3200400" marR="0" rtl="1" algn="r">
              <a:spcBef>
                <a:spcPts val="0"/>
              </a:spcBef>
              <a:buNone/>
              <a:defRPr b="0" i="0" sz="1200" u="none" cap="none" strike="noStrike">
                <a:solidFill>
                  <a:schemeClr val="dk1"/>
                </a:solidFill>
                <a:latin typeface="Calibri"/>
                <a:ea typeface="Calibri"/>
                <a:cs typeface="Calibri"/>
                <a:sym typeface="Calibri"/>
              </a:defRPr>
            </a:lvl8pPr>
            <a:lvl9pPr indent="0" lvl="8" marL="3657600" marR="0" rtl="1" algn="r">
              <a:spcBef>
                <a:spcPts val="0"/>
              </a:spcBef>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3886200" y="8685213"/>
            <a:ext cx="2971799" cy="457200"/>
          </a:xfrm>
          <a:prstGeom prst="rect">
            <a:avLst/>
          </a:prstGeom>
          <a:noFill/>
          <a:ln>
            <a:noFill/>
          </a:ln>
        </p:spPr>
        <p:txBody>
          <a:bodyPr anchorCtr="0" anchor="b" bIns="91425" lIns="91425" rIns="91425" tIns="91425"/>
          <a:lstStyle>
            <a:lvl1pPr indent="0" lvl="0" marL="0" marR="0" rtl="1" algn="r">
              <a:spcBef>
                <a:spcPts val="0"/>
              </a:spcBef>
              <a:buNone/>
              <a:defRPr b="0" i="0" sz="1200" u="none" cap="none" strike="noStrike">
                <a:solidFill>
                  <a:schemeClr val="dk1"/>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1588" y="8685213"/>
            <a:ext cx="2971799" cy="457200"/>
          </a:xfrm>
          <a:prstGeom prst="rect">
            <a:avLst/>
          </a:prstGeom>
          <a:noFill/>
          <a:ln>
            <a:noFill/>
          </a:ln>
        </p:spPr>
        <p:txBody>
          <a:bodyPr anchorCtr="0" anchor="b" bIns="45700" lIns="91425" rIns="91425" tIns="45700">
            <a:noAutofit/>
          </a:bodyPr>
          <a:lstStyle/>
          <a:p>
            <a:pPr indent="0" lvl="0" marL="0" marR="0" rtl="1" algn="l">
              <a:spcBef>
                <a:spcPts val="0"/>
              </a:spcBef>
              <a:buSzPct val="25000"/>
              <a:buNone/>
            </a:pPr>
            <a:fld id="{00000000-1234-1234-1234-123412341234}" type="slidenum">
              <a:rPr b="0" i="0" lang="ar-SA"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86" name="Shape 8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5" name="Shape 165"/>
        <p:cNvGrpSpPr/>
        <p:nvPr/>
      </p:nvGrpSpPr>
      <p:grpSpPr>
        <a:xfrm>
          <a:off x="0" y="0"/>
          <a:ext cx="0" cy="0"/>
          <a:chOff x="0" y="0"/>
          <a:chExt cx="0" cy="0"/>
        </a:xfrm>
      </p:grpSpPr>
      <p:sp>
        <p:nvSpPr>
          <p:cNvPr id="166" name="Shape 16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67" name="Shape 16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5" name="Shape 175"/>
        <p:cNvGrpSpPr/>
        <p:nvPr/>
      </p:nvGrpSpPr>
      <p:grpSpPr>
        <a:xfrm>
          <a:off x="0" y="0"/>
          <a:ext cx="0" cy="0"/>
          <a:chOff x="0" y="0"/>
          <a:chExt cx="0" cy="0"/>
        </a:xfrm>
      </p:grpSpPr>
      <p:sp>
        <p:nvSpPr>
          <p:cNvPr id="176" name="Shape 17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77" name="Shape 1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3" name="Shape 183"/>
        <p:cNvGrpSpPr/>
        <p:nvPr/>
      </p:nvGrpSpPr>
      <p:grpSpPr>
        <a:xfrm>
          <a:off x="0" y="0"/>
          <a:ext cx="0" cy="0"/>
          <a:chOff x="0" y="0"/>
          <a:chExt cx="0" cy="0"/>
        </a:xfrm>
      </p:grpSpPr>
      <p:sp>
        <p:nvSpPr>
          <p:cNvPr id="184" name="Shape 18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85" name="Shape 1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96" name="Shape 19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5" name="Shape 205"/>
        <p:cNvGrpSpPr/>
        <p:nvPr/>
      </p:nvGrpSpPr>
      <p:grpSpPr>
        <a:xfrm>
          <a:off x="0" y="0"/>
          <a:ext cx="0" cy="0"/>
          <a:chOff x="0" y="0"/>
          <a:chExt cx="0" cy="0"/>
        </a:xfrm>
      </p:grpSpPr>
      <p:sp>
        <p:nvSpPr>
          <p:cNvPr id="206" name="Shape 20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07" name="Shape 2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218" name="Shape 21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219" name="Shape 219"/>
          <p:cNvSpPr txBox="1"/>
          <p:nvPr>
            <p:ph idx="12" type="sldNum"/>
          </p:nvPr>
        </p:nvSpPr>
        <p:spPr>
          <a:xfrm>
            <a:off x="1588" y="8685213"/>
            <a:ext cx="2971799" cy="457200"/>
          </a:xfrm>
          <a:prstGeom prst="rect">
            <a:avLst/>
          </a:prstGeom>
          <a:noFill/>
          <a:ln>
            <a:noFill/>
          </a:ln>
        </p:spPr>
        <p:txBody>
          <a:bodyPr anchorCtr="0" anchor="b" bIns="45700" lIns="91425" rIns="91425" tIns="45700">
            <a:noAutofit/>
          </a:bodyPr>
          <a:lstStyle/>
          <a:p>
            <a:pPr indent="0" lvl="0" marL="0" marR="0" rtl="1" algn="l">
              <a:spcBef>
                <a:spcPts val="0"/>
              </a:spcBef>
              <a:buSzPct val="25000"/>
              <a:buNone/>
            </a:pPr>
            <a:fld id="{00000000-1234-1234-1234-123412341234}" type="slidenum">
              <a:rPr lang="ar-SA" sz="1200">
                <a:solidFill>
                  <a:schemeClr val="dk1"/>
                </a:solidFill>
                <a:latin typeface="Calibri"/>
                <a:ea typeface="Calibri"/>
                <a:cs typeface="Calibri"/>
                <a:sym typeface="Calibri"/>
              </a:rPr>
              <a:t>‹#›</a:t>
            </a:fld>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7" name="Shape 227"/>
        <p:cNvGrpSpPr/>
        <p:nvPr/>
      </p:nvGrpSpPr>
      <p:grpSpPr>
        <a:xfrm>
          <a:off x="0" y="0"/>
          <a:ext cx="0" cy="0"/>
          <a:chOff x="0" y="0"/>
          <a:chExt cx="0" cy="0"/>
        </a:xfrm>
      </p:grpSpPr>
      <p:sp>
        <p:nvSpPr>
          <p:cNvPr id="228" name="Shape 22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29" name="Shape 2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3" name="Shape 233"/>
        <p:cNvGrpSpPr/>
        <p:nvPr/>
      </p:nvGrpSpPr>
      <p:grpSpPr>
        <a:xfrm>
          <a:off x="0" y="0"/>
          <a:ext cx="0" cy="0"/>
          <a:chOff x="0" y="0"/>
          <a:chExt cx="0" cy="0"/>
        </a:xfrm>
      </p:grpSpPr>
      <p:sp>
        <p:nvSpPr>
          <p:cNvPr id="234" name="Shape 23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35" name="Shape 23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42" name="Shape 2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7" name="Shape 247"/>
        <p:cNvGrpSpPr/>
        <p:nvPr/>
      </p:nvGrpSpPr>
      <p:grpSpPr>
        <a:xfrm>
          <a:off x="0" y="0"/>
          <a:ext cx="0" cy="0"/>
          <a:chOff x="0" y="0"/>
          <a:chExt cx="0" cy="0"/>
        </a:xfrm>
      </p:grpSpPr>
      <p:sp>
        <p:nvSpPr>
          <p:cNvPr id="248" name="Shape 24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49" name="Shape 2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94" name="Shape 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4" name="Shape 254"/>
        <p:cNvGrpSpPr/>
        <p:nvPr/>
      </p:nvGrpSpPr>
      <p:grpSpPr>
        <a:xfrm>
          <a:off x="0" y="0"/>
          <a:ext cx="0" cy="0"/>
          <a:chOff x="0" y="0"/>
          <a:chExt cx="0" cy="0"/>
        </a:xfrm>
      </p:grpSpPr>
      <p:sp>
        <p:nvSpPr>
          <p:cNvPr id="255" name="Shape 25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56" name="Shape 2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0" name="Shape 260"/>
        <p:cNvGrpSpPr/>
        <p:nvPr/>
      </p:nvGrpSpPr>
      <p:grpSpPr>
        <a:xfrm>
          <a:off x="0" y="0"/>
          <a:ext cx="0" cy="0"/>
          <a:chOff x="0" y="0"/>
          <a:chExt cx="0" cy="0"/>
        </a:xfrm>
      </p:grpSpPr>
      <p:sp>
        <p:nvSpPr>
          <p:cNvPr id="261" name="Shape 26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62" name="Shape 26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7" name="Shape 267"/>
        <p:cNvGrpSpPr/>
        <p:nvPr/>
      </p:nvGrpSpPr>
      <p:grpSpPr>
        <a:xfrm>
          <a:off x="0" y="0"/>
          <a:ext cx="0" cy="0"/>
          <a:chOff x="0" y="0"/>
          <a:chExt cx="0" cy="0"/>
        </a:xfrm>
      </p:grpSpPr>
      <p:sp>
        <p:nvSpPr>
          <p:cNvPr id="268" name="Shape 26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69" name="Shape 26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3" name="Shape 273"/>
        <p:cNvGrpSpPr/>
        <p:nvPr/>
      </p:nvGrpSpPr>
      <p:grpSpPr>
        <a:xfrm>
          <a:off x="0" y="0"/>
          <a:ext cx="0" cy="0"/>
          <a:chOff x="0" y="0"/>
          <a:chExt cx="0" cy="0"/>
        </a:xfrm>
      </p:grpSpPr>
      <p:sp>
        <p:nvSpPr>
          <p:cNvPr id="274" name="Shape 27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75" name="Shape 27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1" name="Shape 281"/>
        <p:cNvGrpSpPr/>
        <p:nvPr/>
      </p:nvGrpSpPr>
      <p:grpSpPr>
        <a:xfrm>
          <a:off x="0" y="0"/>
          <a:ext cx="0" cy="0"/>
          <a:chOff x="0" y="0"/>
          <a:chExt cx="0" cy="0"/>
        </a:xfrm>
      </p:grpSpPr>
      <p:sp>
        <p:nvSpPr>
          <p:cNvPr id="282" name="Shape 28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83" name="Shape 28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1" name="Shape 291"/>
        <p:cNvGrpSpPr/>
        <p:nvPr/>
      </p:nvGrpSpPr>
      <p:grpSpPr>
        <a:xfrm>
          <a:off x="0" y="0"/>
          <a:ext cx="0" cy="0"/>
          <a:chOff x="0" y="0"/>
          <a:chExt cx="0" cy="0"/>
        </a:xfrm>
      </p:grpSpPr>
      <p:sp>
        <p:nvSpPr>
          <p:cNvPr id="292" name="Shape 29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93" name="Shape 2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02" name="Shape 10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18" name="Shape 1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5" name="Shape 125"/>
        <p:cNvGrpSpPr/>
        <p:nvPr/>
      </p:nvGrpSpPr>
      <p:grpSpPr>
        <a:xfrm>
          <a:off x="0" y="0"/>
          <a:ext cx="0" cy="0"/>
          <a:chOff x="0" y="0"/>
          <a:chExt cx="0" cy="0"/>
        </a:xfrm>
      </p:grpSpPr>
      <p:sp>
        <p:nvSpPr>
          <p:cNvPr id="126" name="Shape 12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27" name="Shape 12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37" name="Shape 13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3" name="Shape 143"/>
        <p:cNvGrpSpPr/>
        <p:nvPr/>
      </p:nvGrpSpPr>
      <p:grpSpPr>
        <a:xfrm>
          <a:off x="0" y="0"/>
          <a:ext cx="0" cy="0"/>
          <a:chOff x="0" y="0"/>
          <a:chExt cx="0" cy="0"/>
        </a:xfrm>
      </p:grpSpPr>
      <p:sp>
        <p:nvSpPr>
          <p:cNvPr id="144" name="Shape 14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45" name="Shape 14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146" name="Shape 146"/>
          <p:cNvSpPr txBox="1"/>
          <p:nvPr>
            <p:ph idx="12" type="sldNum"/>
          </p:nvPr>
        </p:nvSpPr>
        <p:spPr>
          <a:xfrm>
            <a:off x="1588" y="8685213"/>
            <a:ext cx="2971799" cy="457200"/>
          </a:xfrm>
          <a:prstGeom prst="rect">
            <a:avLst/>
          </a:prstGeom>
          <a:noFill/>
          <a:ln>
            <a:noFill/>
          </a:ln>
        </p:spPr>
        <p:txBody>
          <a:bodyPr anchorCtr="0" anchor="b" bIns="45700" lIns="91425" rIns="91425" tIns="45700">
            <a:noAutofit/>
          </a:bodyPr>
          <a:lstStyle/>
          <a:p>
            <a:pPr indent="0" lvl="0" marL="0" marR="0" rtl="1" algn="l">
              <a:spcBef>
                <a:spcPts val="0"/>
              </a:spcBef>
              <a:buSzPct val="25000"/>
              <a:buNone/>
            </a:pPr>
            <a:fld id="{00000000-1234-1234-1234-123412341234}" type="slidenum">
              <a:rPr lang="ar-SA" sz="1200">
                <a:solidFill>
                  <a:schemeClr val="dk1"/>
                </a:solidFill>
                <a:latin typeface="Calibri"/>
                <a:ea typeface="Calibri"/>
                <a:cs typeface="Calibri"/>
                <a:sym typeface="Calibri"/>
              </a:rPr>
              <a:t>‹#›</a:t>
            </a:fld>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56" name="Shape 15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157" name="Shape 157"/>
          <p:cNvSpPr txBox="1"/>
          <p:nvPr>
            <p:ph idx="12" type="sldNum"/>
          </p:nvPr>
        </p:nvSpPr>
        <p:spPr>
          <a:xfrm>
            <a:off x="1588" y="8685213"/>
            <a:ext cx="2971799" cy="457200"/>
          </a:xfrm>
          <a:prstGeom prst="rect">
            <a:avLst/>
          </a:prstGeom>
          <a:noFill/>
          <a:ln>
            <a:noFill/>
          </a:ln>
        </p:spPr>
        <p:txBody>
          <a:bodyPr anchorCtr="0" anchor="b" bIns="45700" lIns="91425" rIns="91425" tIns="45700">
            <a:noAutofit/>
          </a:bodyPr>
          <a:lstStyle/>
          <a:p>
            <a:pPr indent="0" lvl="0" marL="0" marR="0" rtl="1" algn="l">
              <a:spcBef>
                <a:spcPts val="0"/>
              </a:spcBef>
              <a:buSzPct val="25000"/>
              <a:buNone/>
            </a:pPr>
            <a:fld id="{00000000-1234-1234-1234-123412341234}" type="slidenum">
              <a:rPr lang="ar-SA" sz="1200">
                <a:solidFill>
                  <a:schemeClr val="dk1"/>
                </a:solidFill>
                <a:latin typeface="Calibri"/>
                <a:ea typeface="Calibri"/>
                <a:cs typeface="Calibri"/>
                <a:sym typeface="Calibri"/>
              </a:rPr>
              <a:t>‹#›</a:t>
            </a:fl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فارغ">
    <p:spTree>
      <p:nvGrpSpPr>
        <p:cNvPr id="15" name="Shape 15"/>
        <p:cNvGrpSpPr/>
        <p:nvPr/>
      </p:nvGrpSpPr>
      <p:grpSpPr>
        <a:xfrm>
          <a:off x="0" y="0"/>
          <a:ext cx="0" cy="0"/>
          <a:chOff x="0" y="0"/>
          <a:chExt cx="0" cy="0"/>
        </a:xfrm>
      </p:grpSpPr>
      <p:sp>
        <p:nvSpPr>
          <p:cNvPr id="16" name="Shape 16"/>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7" name="Shape 17"/>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8" name="Shape 18"/>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b="0" i="0" lang="ar-SA" sz="12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عنوان ونص عمودي">
    <p:spTree>
      <p:nvGrpSpPr>
        <p:cNvPr id="72" name="Shape 72"/>
        <p:cNvGrpSpPr/>
        <p:nvPr/>
      </p:nvGrpSpPr>
      <p:grpSpPr>
        <a:xfrm>
          <a:off x="0" y="0"/>
          <a:ext cx="0" cy="0"/>
          <a:chOff x="0" y="0"/>
          <a:chExt cx="0" cy="0"/>
        </a:xfrm>
      </p:grpSpPr>
      <p:sp>
        <p:nvSpPr>
          <p:cNvPr id="73" name="Shape 73"/>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4" name="Shape 74"/>
          <p:cNvSpPr txBox="1"/>
          <p:nvPr>
            <p:ph idx="1" type="body"/>
          </p:nvPr>
        </p:nvSpPr>
        <p:spPr>
          <a:xfrm rot="5400000">
            <a:off x="2309018" y="-251618"/>
            <a:ext cx="4525963" cy="8229600"/>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75" name="Shape 75"/>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6" name="Shape 7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عنوان ونص عموديان">
    <p:spTree>
      <p:nvGrpSpPr>
        <p:cNvPr id="78" name="Shape 78"/>
        <p:cNvGrpSpPr/>
        <p:nvPr/>
      </p:nvGrpSpPr>
      <p:grpSpPr>
        <a:xfrm>
          <a:off x="0" y="0"/>
          <a:ext cx="0" cy="0"/>
          <a:chOff x="0" y="0"/>
          <a:chExt cx="0" cy="0"/>
        </a:xfrm>
      </p:grpSpPr>
      <p:sp>
        <p:nvSpPr>
          <p:cNvPr id="79" name="Shape 79"/>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0" name="Shape 80"/>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81" name="Shape 81"/>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82" name="Shape 8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83" name="Shape 83"/>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شريحة عنوان">
    <p:spTree>
      <p:nvGrpSpPr>
        <p:cNvPr id="19" name="Shape 19"/>
        <p:cNvGrpSpPr/>
        <p:nvPr/>
      </p:nvGrpSpPr>
      <p:grpSpPr>
        <a:xfrm>
          <a:off x="0" y="0"/>
          <a:ext cx="0" cy="0"/>
          <a:chOff x="0" y="0"/>
          <a:chExt cx="0" cy="0"/>
        </a:xfrm>
      </p:grpSpPr>
      <p:sp>
        <p:nvSpPr>
          <p:cNvPr id="20" name="Shape 20"/>
          <p:cNvSpPr txBox="1"/>
          <p:nvPr>
            <p:ph type="ctrTitle"/>
          </p:nvPr>
        </p:nvSpPr>
        <p:spPr>
          <a:xfrm>
            <a:off x="685800" y="2130425"/>
            <a:ext cx="7772400" cy="1470024"/>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1" name="Shape 21"/>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1" algn="ctr">
              <a:spcBef>
                <a:spcPts val="640"/>
              </a:spcBef>
              <a:buClr>
                <a:srgbClr val="888888"/>
              </a:buClr>
              <a:buFont typeface="Arial"/>
              <a:buNone/>
              <a:defRPr b="0" i="0" sz="3200" u="none" cap="none" strike="noStrike">
                <a:solidFill>
                  <a:srgbClr val="888888"/>
                </a:solidFill>
                <a:latin typeface="Calibri"/>
                <a:ea typeface="Calibri"/>
                <a:cs typeface="Calibri"/>
                <a:sym typeface="Calibri"/>
              </a:defRPr>
            </a:lvl1pPr>
            <a:lvl2pPr indent="0" lvl="1" marL="457200" marR="0" rtl="1" algn="ctr">
              <a:spcBef>
                <a:spcPts val="560"/>
              </a:spcBef>
              <a:buClr>
                <a:srgbClr val="888888"/>
              </a:buClr>
              <a:buFont typeface="Arial"/>
              <a:buNone/>
              <a:defRPr b="0" i="0" sz="2800" u="none" cap="none" strike="noStrike">
                <a:solidFill>
                  <a:srgbClr val="888888"/>
                </a:solidFill>
                <a:latin typeface="Calibri"/>
                <a:ea typeface="Calibri"/>
                <a:cs typeface="Calibri"/>
                <a:sym typeface="Calibri"/>
              </a:defRPr>
            </a:lvl2pPr>
            <a:lvl3pPr indent="0" lvl="2" marL="914400" marR="0" rtl="1" algn="ctr">
              <a:spcBef>
                <a:spcPts val="480"/>
              </a:spcBef>
              <a:buClr>
                <a:srgbClr val="888888"/>
              </a:buClr>
              <a:buFont typeface="Arial"/>
              <a:buNone/>
              <a:defRPr b="0" i="0" sz="2400" u="none" cap="none" strike="noStrike">
                <a:solidFill>
                  <a:srgbClr val="888888"/>
                </a:solidFill>
                <a:latin typeface="Calibri"/>
                <a:ea typeface="Calibri"/>
                <a:cs typeface="Calibri"/>
                <a:sym typeface="Calibri"/>
              </a:defRPr>
            </a:lvl3pPr>
            <a:lvl4pPr indent="0" lvl="3" marL="13716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4pPr>
            <a:lvl5pPr indent="0" lvl="4" marL="18288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5pPr>
            <a:lvl6pPr indent="0" lvl="5" marL="22860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22" name="Shape 22"/>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23" name="Shape 2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24" name="Shape 24"/>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عنوان ومحتوى">
    <p:spTree>
      <p:nvGrpSpPr>
        <p:cNvPr id="25" name="Shape 25"/>
        <p:cNvGrpSpPr/>
        <p:nvPr/>
      </p:nvGrpSpPr>
      <p:grpSpPr>
        <a:xfrm>
          <a:off x="0" y="0"/>
          <a:ext cx="0" cy="0"/>
          <a:chOff x="0" y="0"/>
          <a:chExt cx="0" cy="0"/>
        </a:xfrm>
      </p:grpSpPr>
      <p:sp>
        <p:nvSpPr>
          <p:cNvPr id="26" name="Shape 26"/>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7" name="Shape 27"/>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28" name="Shape 28"/>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29" name="Shape 2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30" name="Shape 30"/>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عنوان المقطع">
    <p:spTree>
      <p:nvGrpSpPr>
        <p:cNvPr id="31" name="Shape 31"/>
        <p:cNvGrpSpPr/>
        <p:nvPr/>
      </p:nvGrpSpPr>
      <p:grpSpPr>
        <a:xfrm>
          <a:off x="0" y="0"/>
          <a:ext cx="0" cy="0"/>
          <a:chOff x="0" y="0"/>
          <a:chExt cx="0" cy="0"/>
        </a:xfrm>
      </p:grpSpPr>
      <p:sp>
        <p:nvSpPr>
          <p:cNvPr id="32" name="Shape 32"/>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0" lvl="0" marL="0" marR="0" rtl="1" algn="r">
              <a:spcBef>
                <a:spcPts val="0"/>
              </a:spcBef>
              <a:buClr>
                <a:schemeClr val="dk1"/>
              </a:buClr>
              <a:buFont typeface="Calibri"/>
              <a:buNone/>
              <a:defRPr b="1" i="0" sz="4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3" name="Shape 33"/>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1" algn="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1pPr>
            <a:lvl2pPr indent="0" lvl="1" marL="457200" marR="0" rtl="1" algn="r">
              <a:spcBef>
                <a:spcPts val="360"/>
              </a:spcBef>
              <a:buClr>
                <a:srgbClr val="888888"/>
              </a:buClr>
              <a:buFont typeface="Arial"/>
              <a:buNone/>
              <a:defRPr b="0" i="0" sz="1800" u="none" cap="none" strike="noStrike">
                <a:solidFill>
                  <a:srgbClr val="888888"/>
                </a:solidFill>
                <a:latin typeface="Calibri"/>
                <a:ea typeface="Calibri"/>
                <a:cs typeface="Calibri"/>
                <a:sym typeface="Calibri"/>
              </a:defRPr>
            </a:lvl2pPr>
            <a:lvl3pPr indent="0" lvl="2" marL="914400" marR="0" rtl="1" algn="r">
              <a:spcBef>
                <a:spcPts val="320"/>
              </a:spcBef>
              <a:buClr>
                <a:srgbClr val="888888"/>
              </a:buClr>
              <a:buFont typeface="Arial"/>
              <a:buNone/>
              <a:defRPr b="0" i="0" sz="1600" u="none" cap="none" strike="noStrike">
                <a:solidFill>
                  <a:srgbClr val="888888"/>
                </a:solidFill>
                <a:latin typeface="Calibri"/>
                <a:ea typeface="Calibri"/>
                <a:cs typeface="Calibri"/>
                <a:sym typeface="Calibri"/>
              </a:defRPr>
            </a:lvl3pPr>
            <a:lvl4pPr indent="0" lvl="3" marL="13716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4pPr>
            <a:lvl5pPr indent="0" lvl="4" marL="18288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5pPr>
            <a:lvl6pPr indent="0" lvl="5" marL="22860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6pPr>
            <a:lvl7pPr indent="0" lvl="6" marL="27432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7pPr>
            <a:lvl8pPr indent="0" lvl="7" marL="32004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8pPr>
            <a:lvl9pPr indent="0" lvl="8" marL="36576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9pPr>
          </a:lstStyle>
          <a:p/>
        </p:txBody>
      </p:sp>
      <p:sp>
        <p:nvSpPr>
          <p:cNvPr id="34" name="Shape 34"/>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35" name="Shape 3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36" name="Shape 36"/>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محتويين">
    <p:spTree>
      <p:nvGrpSpPr>
        <p:cNvPr id="37" name="Shape 37"/>
        <p:cNvGrpSpPr/>
        <p:nvPr/>
      </p:nvGrpSpPr>
      <p:grpSpPr>
        <a:xfrm>
          <a:off x="0" y="0"/>
          <a:ext cx="0" cy="0"/>
          <a:chOff x="0" y="0"/>
          <a:chExt cx="0" cy="0"/>
        </a:xfrm>
      </p:grpSpPr>
      <p:sp>
        <p:nvSpPr>
          <p:cNvPr id="38" name="Shape 3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9" name="Shape 3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indent="-165100" lvl="0" marL="34290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40" name="Shape 4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indent="-165100" lvl="0" marL="34290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42" name="Shape 4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43" name="Shape 43"/>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مقارنة">
    <p:spTree>
      <p:nvGrpSpPr>
        <p:cNvPr id="44" name="Shape 44"/>
        <p:cNvGrpSpPr/>
        <p:nvPr/>
      </p:nvGrpSpPr>
      <p:grpSpPr>
        <a:xfrm>
          <a:off x="0" y="0"/>
          <a:ext cx="0" cy="0"/>
          <a:chOff x="0" y="0"/>
          <a:chExt cx="0" cy="0"/>
        </a:xfrm>
      </p:grpSpPr>
      <p:sp>
        <p:nvSpPr>
          <p:cNvPr id="45" name="Shape 45"/>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6" name="Shape 46"/>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1" algn="r">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1" algn="r">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1" algn="r">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7" name="Shape 47"/>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190500" lvl="0" marL="3429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48" name="Shape 48"/>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1" algn="r">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1" algn="r">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1" algn="r">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9" name="Shape 49"/>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190500" lvl="0" marL="3429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50" name="Shape 50"/>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1" name="Shape 5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عنوان فقط">
    <p:spTree>
      <p:nvGrpSpPr>
        <p:cNvPr id="53" name="Shape 53"/>
        <p:cNvGrpSpPr/>
        <p:nvPr/>
      </p:nvGrpSpPr>
      <p:grpSpPr>
        <a:xfrm>
          <a:off x="0" y="0"/>
          <a:ext cx="0" cy="0"/>
          <a:chOff x="0" y="0"/>
          <a:chExt cx="0" cy="0"/>
        </a:xfrm>
      </p:grpSpPr>
      <p:sp>
        <p:nvSpPr>
          <p:cNvPr id="54" name="Shape 54"/>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5" name="Shape 55"/>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7" name="Shape 57"/>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محتوى ذو تسمية توضيحية">
    <p:spTree>
      <p:nvGrpSpPr>
        <p:cNvPr id="58" name="Shape 58"/>
        <p:cNvGrpSpPr/>
        <p:nvPr/>
      </p:nvGrpSpPr>
      <p:grpSpPr>
        <a:xfrm>
          <a:off x="0" y="0"/>
          <a:ext cx="0" cy="0"/>
          <a:chOff x="0" y="0"/>
          <a:chExt cx="0" cy="0"/>
        </a:xfrm>
      </p:grpSpPr>
      <p:sp>
        <p:nvSpPr>
          <p:cNvPr id="59" name="Shape 59"/>
          <p:cNvSpPr txBox="1"/>
          <p:nvPr>
            <p:ph type="title"/>
          </p:nvPr>
        </p:nvSpPr>
        <p:spPr>
          <a:xfrm>
            <a:off x="457200" y="273050"/>
            <a:ext cx="3008313" cy="1162049"/>
          </a:xfrm>
          <a:prstGeom prst="rect">
            <a:avLst/>
          </a:prstGeom>
          <a:noFill/>
          <a:ln>
            <a:noFill/>
          </a:ln>
        </p:spPr>
        <p:txBody>
          <a:bodyPr anchorCtr="0" anchor="b" bIns="91425" lIns="91425" rIns="91425" tIns="91425"/>
          <a:lstStyle>
            <a:lvl1pPr indent="0" lvl="0" marL="0" marR="0" rtl="1" algn="r">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0" name="Shape 6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61" name="Shape 6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1" algn="r">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1" algn="r">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1" algn="r">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2" name="Shape 62"/>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63" name="Shape 6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64" name="Shape 64"/>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صورة ذو تسمية توضيحية">
    <p:spTree>
      <p:nvGrpSpPr>
        <p:cNvPr id="65" name="Shape 65"/>
        <p:cNvGrpSpPr/>
        <p:nvPr/>
      </p:nvGrpSpPr>
      <p:grpSpPr>
        <a:xfrm>
          <a:off x="0" y="0"/>
          <a:ext cx="0" cy="0"/>
          <a:chOff x="0" y="0"/>
          <a:chExt cx="0" cy="0"/>
        </a:xfrm>
      </p:grpSpPr>
      <p:sp>
        <p:nvSpPr>
          <p:cNvPr id="66" name="Shape 66"/>
          <p:cNvSpPr txBox="1"/>
          <p:nvPr>
            <p:ph type="title"/>
          </p:nvPr>
        </p:nvSpPr>
        <p:spPr>
          <a:xfrm>
            <a:off x="1792288" y="4800600"/>
            <a:ext cx="5486399" cy="566737"/>
          </a:xfrm>
          <a:prstGeom prst="rect">
            <a:avLst/>
          </a:prstGeom>
          <a:noFill/>
          <a:ln>
            <a:noFill/>
          </a:ln>
        </p:spPr>
        <p:txBody>
          <a:bodyPr anchorCtr="0" anchor="b" bIns="91425" lIns="91425" rIns="91425" tIns="91425"/>
          <a:lstStyle>
            <a:lvl1pPr indent="0" lvl="0" marL="0" marR="0" rtl="1" algn="r">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7" name="Shape 67"/>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1" algn="r">
              <a:spcBef>
                <a:spcPts val="640"/>
              </a:spcBef>
              <a:buClr>
                <a:schemeClr val="dk1"/>
              </a:buClr>
              <a:buFont typeface="Arial"/>
              <a:buNone/>
              <a:defRPr b="0" i="0" sz="3200" u="none" cap="none" strike="noStrike">
                <a:solidFill>
                  <a:schemeClr val="dk1"/>
                </a:solidFill>
                <a:latin typeface="Calibri"/>
                <a:ea typeface="Calibri"/>
                <a:cs typeface="Calibri"/>
                <a:sym typeface="Calibri"/>
              </a:defRPr>
            </a:lvl1pPr>
            <a:lvl2pPr indent="0" lvl="1" marL="457200" marR="0" rtl="1" algn="r">
              <a:spcBef>
                <a:spcPts val="560"/>
              </a:spcBef>
              <a:buClr>
                <a:schemeClr val="dk1"/>
              </a:buClr>
              <a:buFont typeface="Arial"/>
              <a:buNone/>
              <a:defRPr b="0" i="0" sz="2800" u="none" cap="none" strike="noStrike">
                <a:solidFill>
                  <a:schemeClr val="dk1"/>
                </a:solidFill>
                <a:latin typeface="Calibri"/>
                <a:ea typeface="Calibri"/>
                <a:cs typeface="Calibri"/>
                <a:sym typeface="Calibri"/>
              </a:defRPr>
            </a:lvl2pPr>
            <a:lvl3pPr indent="0" lvl="2" marL="914400" marR="0" rtl="1" algn="r">
              <a:spcBef>
                <a:spcPts val="480"/>
              </a:spcBef>
              <a:buClr>
                <a:schemeClr val="dk1"/>
              </a:buClr>
              <a:buFont typeface="Arial"/>
              <a:buNone/>
              <a:defRPr b="0" i="0" sz="2400" u="none" cap="none" strike="noStrike">
                <a:solidFill>
                  <a:schemeClr val="dk1"/>
                </a:solidFill>
                <a:latin typeface="Calibri"/>
                <a:ea typeface="Calibri"/>
                <a:cs typeface="Calibri"/>
                <a:sym typeface="Calibri"/>
              </a:defRPr>
            </a:lvl3pPr>
            <a:lvl4pPr indent="0" lvl="3" marL="13716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4pPr>
            <a:lvl5pPr indent="0" lvl="4" marL="18288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5pPr>
            <a:lvl6pPr indent="0" lvl="5" marL="22860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6pPr>
            <a:lvl7pPr indent="0" lvl="6" marL="27432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7pPr>
            <a:lvl8pPr indent="0" lvl="7" marL="32004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8pPr>
            <a:lvl9pPr indent="0" lvl="8" marL="36576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9pPr>
          </a:lstStyle>
          <a:p/>
        </p:txBody>
      </p:sp>
      <p:sp>
        <p:nvSpPr>
          <p:cNvPr id="68" name="Shape 68"/>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1" algn="r">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1" algn="r">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1" algn="r">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9" name="Shape 69"/>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0" name="Shape 7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00.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blipFill rotWithShape="1">
          <a:blip r:embed="rId1">
            <a:alphaModFix/>
          </a:blip>
          <a:stretch>
            <a:fillRect b="0" l="-16997" r="-16998" t="0"/>
          </a:stretch>
        </a:blip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 name="Shape 11"/>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Shape 12"/>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b="0" i="0" lang="ar-SA" sz="1200" u="none" cap="none" strike="noStrike">
                <a:solidFill>
                  <a:srgbClr val="888888"/>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2.png"/><Relationship Id="rId4" Type="http://schemas.openxmlformats.org/officeDocument/2006/relationships/image" Target="../media/image0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0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06.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0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08.png"/><Relationship Id="rId4" Type="http://schemas.openxmlformats.org/officeDocument/2006/relationships/image" Target="../media/image0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08.png"/><Relationship Id="rId4" Type="http://schemas.openxmlformats.org/officeDocument/2006/relationships/image" Target="../media/image0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03.png"/><Relationship Id="rId4" Type="http://schemas.openxmlformats.org/officeDocument/2006/relationships/image" Target="../media/image05.gi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06.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0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06.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09.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0.gif"/><Relationship Id="rId4" Type="http://schemas.openxmlformats.org/officeDocument/2006/relationships/image" Target="../media/image1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0.gif"/><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0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pic>
        <p:nvPicPr>
          <p:cNvPr descr="shape.png" id="88" name="Shape 88"/>
          <p:cNvPicPr preferRelativeResize="0"/>
          <p:nvPr/>
        </p:nvPicPr>
        <p:blipFill rotWithShape="1">
          <a:blip r:embed="rId3">
            <a:alphaModFix/>
          </a:blip>
          <a:srcRect b="0" l="0" r="0" t="0"/>
          <a:stretch/>
        </p:blipFill>
        <p:spPr>
          <a:xfrm>
            <a:off x="1403648" y="908720"/>
            <a:ext cx="6048671" cy="1176144"/>
          </a:xfrm>
          <a:prstGeom prst="rect">
            <a:avLst/>
          </a:prstGeom>
          <a:noFill/>
          <a:ln>
            <a:noFill/>
          </a:ln>
        </p:spPr>
      </p:pic>
      <p:sp>
        <p:nvSpPr>
          <p:cNvPr id="89" name="Shape 89"/>
          <p:cNvSpPr/>
          <p:nvPr/>
        </p:nvSpPr>
        <p:spPr>
          <a:xfrm>
            <a:off x="2059547" y="932736"/>
            <a:ext cx="4456669" cy="1107995"/>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i="0" lang="ar-SA" sz="6600" u="none" cap="none" strike="noStrike">
                <a:solidFill>
                  <a:srgbClr val="0000CC"/>
                </a:solidFill>
                <a:latin typeface="Calibri"/>
                <a:ea typeface="Calibri"/>
                <a:cs typeface="Calibri"/>
                <a:sym typeface="Calibri"/>
              </a:rPr>
              <a:t>الوحدة السادسة</a:t>
            </a:r>
          </a:p>
        </p:txBody>
      </p:sp>
      <p:pic>
        <p:nvPicPr>
          <p:cNvPr descr="0254.bmp" id="90" name="Shape 90"/>
          <p:cNvPicPr preferRelativeResize="0"/>
          <p:nvPr/>
        </p:nvPicPr>
        <p:blipFill rotWithShape="1">
          <a:blip r:embed="rId4">
            <a:alphaModFix/>
          </a:blip>
          <a:srcRect b="0" l="0" r="0" t="0"/>
          <a:stretch/>
        </p:blipFill>
        <p:spPr>
          <a:xfrm>
            <a:off x="683568" y="3717032"/>
            <a:ext cx="7632848" cy="1944216"/>
          </a:xfrm>
          <a:prstGeom prst="roundRect">
            <a:avLst>
              <a:gd fmla="val 16667" name="adj"/>
            </a:avLst>
          </a:prstGeom>
          <a:noFill/>
          <a:ln>
            <a:noFill/>
          </a:ln>
          <a:effectLst>
            <a:outerShdw blurRad="44450" algn="ctr" dir="5400000" dist="27939">
              <a:srgbClr val="000000">
                <a:alpha val="31764"/>
              </a:srgbClr>
            </a:outerShdw>
          </a:effectLst>
        </p:spPr>
      </p:pic>
      <p:sp>
        <p:nvSpPr>
          <p:cNvPr id="91" name="Shape 91"/>
          <p:cNvSpPr/>
          <p:nvPr/>
        </p:nvSpPr>
        <p:spPr>
          <a:xfrm>
            <a:off x="1071562" y="3714091"/>
            <a:ext cx="6929436" cy="1938991"/>
          </a:xfrm>
          <a:prstGeom prst="rect">
            <a:avLst/>
          </a:prstGeom>
          <a:noFill/>
          <a:ln>
            <a:noFill/>
          </a:ln>
        </p:spPr>
        <p:txBody>
          <a:bodyPr anchorCtr="0" anchor="ctr" bIns="45700" lIns="91425" rIns="91425" tIns="45700">
            <a:noAutofit/>
          </a:bodyPr>
          <a:lstStyle/>
          <a:p>
            <a:pPr indent="0" lvl="0" marL="0" marR="0" rtl="1" algn="ctr">
              <a:spcBef>
                <a:spcPts val="0"/>
              </a:spcBef>
              <a:buSzPct val="25000"/>
              <a:buNone/>
            </a:pPr>
            <a:r>
              <a:rPr b="1" lang="ar-SA" sz="6000">
                <a:solidFill>
                  <a:srgbClr val="FF0000"/>
                </a:solidFill>
                <a:latin typeface="Calibri"/>
                <a:ea typeface="Calibri"/>
                <a:cs typeface="Calibri"/>
                <a:sym typeface="Calibri"/>
              </a:rPr>
              <a:t>القدرات العقلية واكتشاف</a:t>
            </a:r>
          </a:p>
          <a:p>
            <a:pPr indent="0" lvl="0" marL="0" marR="0" rtl="1" algn="ctr">
              <a:spcBef>
                <a:spcPts val="0"/>
              </a:spcBef>
              <a:buSzPct val="25000"/>
              <a:buNone/>
            </a:pPr>
            <a:r>
              <a:rPr b="1" lang="ar-SA" sz="6000">
                <a:solidFill>
                  <a:srgbClr val="FF0000"/>
                </a:solidFill>
                <a:latin typeface="Calibri"/>
                <a:ea typeface="Calibri"/>
                <a:cs typeface="Calibri"/>
                <a:sym typeface="Calibri"/>
              </a:rPr>
              <a:t> الميول وتنميتها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500"/>
                                        <p:tgtEl>
                                          <p:spTgt spid="88"/>
                                        </p:tgtEl>
                                      </p:cBhvr>
                                    </p:animEffect>
                                  </p:childTnLst>
                                </p:cTn>
                              </p:par>
                              <p:par>
                                <p:cTn fill="hold" nodeType="with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500"/>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par>
                                <p:cTn fill="hold" nodeType="with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8" name="Shape 168"/>
        <p:cNvGrpSpPr/>
        <p:nvPr/>
      </p:nvGrpSpPr>
      <p:grpSpPr>
        <a:xfrm>
          <a:off x="0" y="0"/>
          <a:ext cx="0" cy="0"/>
          <a:chOff x="0" y="0"/>
          <a:chExt cx="0" cy="0"/>
        </a:xfrm>
      </p:grpSpPr>
      <p:sp>
        <p:nvSpPr>
          <p:cNvPr id="169" name="Shape 169"/>
          <p:cNvSpPr/>
          <p:nvPr/>
        </p:nvSpPr>
        <p:spPr>
          <a:xfrm>
            <a:off x="6012160" y="332656"/>
            <a:ext cx="2736303"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70" name="Shape 170"/>
          <p:cNvSpPr/>
          <p:nvPr/>
        </p:nvSpPr>
        <p:spPr>
          <a:xfrm>
            <a:off x="6161260" y="404663"/>
            <a:ext cx="2414444"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6600CC"/>
                </a:solidFill>
                <a:latin typeface="Calibri"/>
                <a:ea typeface="Calibri"/>
                <a:cs typeface="Calibri"/>
                <a:sym typeface="Calibri"/>
              </a:rPr>
              <a:t>التوجيه المهني</a:t>
            </a:r>
          </a:p>
        </p:txBody>
      </p:sp>
      <p:grpSp>
        <p:nvGrpSpPr>
          <p:cNvPr id="171" name="Shape 171"/>
          <p:cNvGrpSpPr/>
          <p:nvPr/>
        </p:nvGrpSpPr>
        <p:grpSpPr>
          <a:xfrm>
            <a:off x="251519" y="2348880"/>
            <a:ext cx="8640960" cy="3456383"/>
            <a:chOff x="251519" y="2420888"/>
            <a:chExt cx="8640960" cy="3600399"/>
          </a:xfrm>
        </p:grpSpPr>
        <p:sp>
          <p:nvSpPr>
            <p:cNvPr id="172" name="Shape 172"/>
            <p:cNvSpPr/>
            <p:nvPr/>
          </p:nvSpPr>
          <p:spPr>
            <a:xfrm>
              <a:off x="251519" y="2420888"/>
              <a:ext cx="8640960" cy="3600399"/>
            </a:xfrm>
            <a:prstGeom prst="round2SameRect">
              <a:avLst>
                <a:gd fmla="val 50000" name="adj1"/>
                <a:gd fmla="val 0" name="adj2"/>
              </a:avLst>
            </a:prstGeom>
            <a:solidFill>
              <a:srgbClr val="00B050"/>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73" name="Shape 173"/>
            <p:cNvSpPr/>
            <p:nvPr/>
          </p:nvSpPr>
          <p:spPr>
            <a:xfrm>
              <a:off x="539552" y="2708919"/>
              <a:ext cx="7992887" cy="3096343"/>
            </a:xfrm>
            <a:prstGeom prst="rect">
              <a:avLst/>
            </a:prstGeom>
            <a:solidFill>
              <a:schemeClr val="lt1"/>
            </a:solidFill>
            <a:ln cap="flat" cmpd="sng" w="25400">
              <a:solidFill>
                <a:srgbClr val="00B05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74" name="Shape 174"/>
          <p:cNvSpPr/>
          <p:nvPr/>
        </p:nvSpPr>
        <p:spPr>
          <a:xfrm>
            <a:off x="755575" y="2920875"/>
            <a:ext cx="7632848" cy="2308323"/>
          </a:xfrm>
          <a:prstGeom prst="rect">
            <a:avLst/>
          </a:prstGeom>
          <a:noFill/>
          <a:ln>
            <a:noFill/>
          </a:ln>
        </p:spPr>
        <p:txBody>
          <a:bodyPr anchorCtr="0" anchor="ctr" bIns="45700" lIns="91425" rIns="91425" tIns="45700">
            <a:noAutofit/>
          </a:bodyPr>
          <a:lstStyle/>
          <a:p>
            <a:pPr indent="0" lvl="0" marL="0" marR="0" rtl="1" algn="ctr">
              <a:spcBef>
                <a:spcPts val="0"/>
              </a:spcBef>
              <a:spcAft>
                <a:spcPts val="0"/>
              </a:spcAft>
              <a:buSzPct val="25000"/>
              <a:buNone/>
            </a:pPr>
            <a:r>
              <a:rPr b="1" lang="ar-SA" sz="3600">
                <a:solidFill>
                  <a:srgbClr val="7030A0"/>
                </a:solidFill>
                <a:latin typeface="Times New Roman"/>
                <a:ea typeface="Times New Roman"/>
                <a:cs typeface="Times New Roman"/>
                <a:sym typeface="Times New Roman"/>
              </a:rPr>
              <a:t>مع تنوع المجالات المهنية بسبب تعقد الحياة الحديثة فإن الفرد يحتاج إلى عملية التوجيه المهني التي يهتم بمساعدة الأفراد على اختيار وتقرير مستقبلهم ومهنهم بما يكفل لهم تكيفاً مهنياً مرضيا.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500"/>
                                        <p:tgtEl>
                                          <p:spTgt spid="169"/>
                                        </p:tgtEl>
                                      </p:cBhvr>
                                    </p:animEffect>
                                  </p:childTnLst>
                                </p:cTn>
                              </p:par>
                              <p:par>
                                <p:cTn fill="hold" nodeType="withEffect" presetClass="entr" presetID="10" presetSubtype="0">
                                  <p:stCondLst>
                                    <p:cond delay="0"/>
                                  </p:stCondLst>
                                  <p:childTnLst>
                                    <p:set>
                                      <p:cBhvr>
                                        <p:cTn dur="1" fill="hold">
                                          <p:stCondLst>
                                            <p:cond delay="0"/>
                                          </p:stCondLst>
                                        </p:cTn>
                                        <p:tgtEl>
                                          <p:spTgt spid="170"/>
                                        </p:tgtEl>
                                        <p:attrNameLst>
                                          <p:attrName>style.visibility</p:attrName>
                                        </p:attrNameLst>
                                      </p:cBhvr>
                                      <p:to>
                                        <p:strVal val="visible"/>
                                      </p:to>
                                    </p:set>
                                    <p:animEffect filter="fade" transition="in">
                                      <p:cBhvr>
                                        <p:cTn dur="500"/>
                                        <p:tgtEl>
                                          <p:spTgt spid="1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1"/>
                                        </p:tgtEl>
                                        <p:attrNameLst>
                                          <p:attrName>style.visibility</p:attrName>
                                        </p:attrNameLst>
                                      </p:cBhvr>
                                      <p:to>
                                        <p:strVal val="visible"/>
                                      </p:to>
                                    </p:set>
                                    <p:animEffect filter="fade" transition="in">
                                      <p:cBhvr>
                                        <p:cTn dur="400"/>
                                        <p:tgtEl>
                                          <p:spTgt spid="171"/>
                                        </p:tgtEl>
                                      </p:cBhvr>
                                    </p:animEffect>
                                  </p:childTnLst>
                                </p:cTn>
                              </p:par>
                              <p:par>
                                <p:cTn fill="hold" nodeType="with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400"/>
                                        <p:tgtEl>
                                          <p:spTgt spid="17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8" name="Shape 178"/>
        <p:cNvGrpSpPr/>
        <p:nvPr/>
      </p:nvGrpSpPr>
      <p:grpSpPr>
        <a:xfrm>
          <a:off x="0" y="0"/>
          <a:ext cx="0" cy="0"/>
          <a:chOff x="0" y="0"/>
          <a:chExt cx="0" cy="0"/>
        </a:xfrm>
      </p:grpSpPr>
      <p:sp>
        <p:nvSpPr>
          <p:cNvPr id="179" name="Shape 179"/>
          <p:cNvSpPr/>
          <p:nvPr/>
        </p:nvSpPr>
        <p:spPr>
          <a:xfrm>
            <a:off x="3635896" y="908720"/>
            <a:ext cx="4104456" cy="914400"/>
          </a:xfrm>
          <a:prstGeom prst="roundRect">
            <a:avLst>
              <a:gd fmla="val 16667" name="adj"/>
            </a:avLst>
          </a:prstGeom>
          <a:solidFill>
            <a:srgbClr val="FF0000"/>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80" name="Shape 180"/>
          <p:cNvSpPr/>
          <p:nvPr/>
        </p:nvSpPr>
        <p:spPr>
          <a:xfrm>
            <a:off x="3905532" y="908720"/>
            <a:ext cx="3645549" cy="1107995"/>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baseline="30000" lang="ar-SA" sz="6000">
                <a:solidFill>
                  <a:schemeClr val="lt1"/>
                </a:solidFill>
                <a:latin typeface="Calibri"/>
                <a:ea typeface="Calibri"/>
                <a:cs typeface="Calibri"/>
                <a:sym typeface="Calibri"/>
              </a:rPr>
              <a:t>مفاهيم ومصطلحات</a:t>
            </a:r>
            <a:r>
              <a:rPr b="1" lang="ar-SA" sz="6600">
                <a:solidFill>
                  <a:schemeClr val="lt1"/>
                </a:solidFill>
                <a:latin typeface="Calibri"/>
                <a:ea typeface="Calibri"/>
                <a:cs typeface="Calibri"/>
                <a:sym typeface="Calibri"/>
              </a:rPr>
              <a:t>؟</a:t>
            </a:r>
          </a:p>
        </p:txBody>
      </p:sp>
      <p:pic>
        <p:nvPicPr>
          <p:cNvPr descr="bbq-border-template-cookout-clipart-black-and-white-checkerboard-border-hi.png" id="181" name="Shape 181"/>
          <p:cNvPicPr preferRelativeResize="0"/>
          <p:nvPr/>
        </p:nvPicPr>
        <p:blipFill rotWithShape="1">
          <a:blip r:embed="rId3">
            <a:alphaModFix/>
          </a:blip>
          <a:srcRect b="0" l="0" r="0" t="0"/>
          <a:stretch/>
        </p:blipFill>
        <p:spPr>
          <a:xfrm>
            <a:off x="467543" y="2492896"/>
            <a:ext cx="8208912" cy="3240359"/>
          </a:xfrm>
          <a:prstGeom prst="rect">
            <a:avLst/>
          </a:prstGeom>
          <a:noFill/>
          <a:ln>
            <a:noFill/>
          </a:ln>
        </p:spPr>
      </p:pic>
      <p:sp>
        <p:nvSpPr>
          <p:cNvPr id="182" name="Shape 182"/>
          <p:cNvSpPr/>
          <p:nvPr/>
        </p:nvSpPr>
        <p:spPr>
          <a:xfrm>
            <a:off x="755575" y="2924943"/>
            <a:ext cx="7488831" cy="2308323"/>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SA" sz="4800">
                <a:solidFill>
                  <a:srgbClr val="006600"/>
                </a:solidFill>
                <a:latin typeface="Calibri"/>
                <a:ea typeface="Calibri"/>
                <a:cs typeface="Calibri"/>
                <a:sym typeface="Calibri"/>
              </a:rPr>
              <a:t>التوجيه المهني: عملية مساعدة الفرد على اختيار مهنة له وإعداد نفسه للالتحاق بها والتقدم فيها.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179"/>
                                        </p:tgtEl>
                                        <p:attrNameLst>
                                          <p:attrName>style.visibility</p:attrName>
                                        </p:attrNameLst>
                                      </p:cBhvr>
                                      <p:to>
                                        <p:strVal val="visible"/>
                                      </p:to>
                                    </p:set>
                                    <p:anim calcmode="lin" valueType="num">
                                      <p:cBhvr additive="base">
                                        <p:cTn dur="500"/>
                                        <p:tgtEl>
                                          <p:spTgt spid="17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180"/>
                                        </p:tgtEl>
                                        <p:attrNameLst>
                                          <p:attrName>style.visibility</p:attrName>
                                        </p:attrNameLst>
                                      </p:cBhvr>
                                      <p:to>
                                        <p:strVal val="visible"/>
                                      </p:to>
                                    </p:set>
                                    <p:anim calcmode="lin" valueType="num">
                                      <p:cBhvr additive="base">
                                        <p:cTn dur="500"/>
                                        <p:tgtEl>
                                          <p:spTgt spid="180"/>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300"/>
                                        <p:tgtEl>
                                          <p:spTgt spid="181"/>
                                        </p:tgtEl>
                                      </p:cBhvr>
                                    </p:animEffect>
                                  </p:childTnLst>
                                </p:cTn>
                              </p:par>
                              <p:par>
                                <p:cTn fill="hold" nodeType="with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300"/>
                                        <p:tgtEl>
                                          <p:spTgt spid="1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6" name="Shape 186"/>
        <p:cNvGrpSpPr/>
        <p:nvPr/>
      </p:nvGrpSpPr>
      <p:grpSpPr>
        <a:xfrm>
          <a:off x="0" y="0"/>
          <a:ext cx="0" cy="0"/>
          <a:chOff x="0" y="0"/>
          <a:chExt cx="0" cy="0"/>
        </a:xfrm>
      </p:grpSpPr>
      <p:sp>
        <p:nvSpPr>
          <p:cNvPr id="187" name="Shape 187"/>
          <p:cNvSpPr/>
          <p:nvPr/>
        </p:nvSpPr>
        <p:spPr>
          <a:xfrm>
            <a:off x="4716016" y="332656"/>
            <a:ext cx="4032448"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88" name="Shape 188"/>
          <p:cNvSpPr/>
          <p:nvPr/>
        </p:nvSpPr>
        <p:spPr>
          <a:xfrm>
            <a:off x="5109692" y="404663"/>
            <a:ext cx="3466013"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6600CC"/>
                </a:solidFill>
                <a:latin typeface="Calibri"/>
                <a:ea typeface="Calibri"/>
                <a:cs typeface="Calibri"/>
                <a:sym typeface="Calibri"/>
              </a:rPr>
              <a:t>أهداف التوجيه المهني</a:t>
            </a:r>
          </a:p>
        </p:txBody>
      </p:sp>
      <p:grpSp>
        <p:nvGrpSpPr>
          <p:cNvPr id="189" name="Shape 189"/>
          <p:cNvGrpSpPr/>
          <p:nvPr/>
        </p:nvGrpSpPr>
        <p:grpSpPr>
          <a:xfrm>
            <a:off x="251519" y="2420888"/>
            <a:ext cx="8640960" cy="3600399"/>
            <a:chOff x="251519" y="2420888"/>
            <a:chExt cx="8640960" cy="3600399"/>
          </a:xfrm>
        </p:grpSpPr>
        <p:sp>
          <p:nvSpPr>
            <p:cNvPr id="190" name="Shape 190"/>
            <p:cNvSpPr/>
            <p:nvPr/>
          </p:nvSpPr>
          <p:spPr>
            <a:xfrm>
              <a:off x="251519" y="2420888"/>
              <a:ext cx="8640960" cy="3600399"/>
            </a:xfrm>
            <a:prstGeom prst="round2SameRect">
              <a:avLst>
                <a:gd fmla="val 50000" name="adj1"/>
                <a:gd fmla="val 0" name="adj2"/>
              </a:avLst>
            </a:prstGeom>
            <a:solidFill>
              <a:srgbClr val="00B0F0"/>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91" name="Shape 191"/>
            <p:cNvSpPr/>
            <p:nvPr/>
          </p:nvSpPr>
          <p:spPr>
            <a:xfrm>
              <a:off x="539552" y="2708919"/>
              <a:ext cx="7992887" cy="3096343"/>
            </a:xfrm>
            <a:prstGeom prst="rect">
              <a:avLst/>
            </a:prstGeom>
            <a:solidFill>
              <a:schemeClr val="lt1"/>
            </a:solidFill>
            <a:ln cap="flat" cmpd="sng" w="25400">
              <a:solidFill>
                <a:srgbClr val="00B0F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92" name="Shape 192"/>
          <p:cNvSpPr/>
          <p:nvPr/>
        </p:nvSpPr>
        <p:spPr>
          <a:xfrm>
            <a:off x="755575" y="2996951"/>
            <a:ext cx="7632848" cy="646331"/>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600">
                <a:solidFill>
                  <a:srgbClr val="C00000"/>
                </a:solidFill>
                <a:latin typeface="Calibri"/>
                <a:ea typeface="Calibri"/>
                <a:cs typeface="Calibri"/>
                <a:sym typeface="Calibri"/>
              </a:rPr>
              <a:t>يسعى التوجيه المهني إلى تحقيق الأهداف التالية:</a:t>
            </a:r>
          </a:p>
        </p:txBody>
      </p:sp>
      <p:sp>
        <p:nvSpPr>
          <p:cNvPr id="193" name="Shape 193"/>
          <p:cNvSpPr/>
          <p:nvPr/>
        </p:nvSpPr>
        <p:spPr>
          <a:xfrm>
            <a:off x="539552" y="3933055"/>
            <a:ext cx="7632848" cy="1200329"/>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600">
                <a:solidFill>
                  <a:schemeClr val="dk1"/>
                </a:solidFill>
                <a:latin typeface="Calibri"/>
                <a:ea typeface="Calibri"/>
                <a:cs typeface="Calibri"/>
                <a:sym typeface="Calibri"/>
              </a:rPr>
              <a:t>1- مساعدة الفرد على التعريف على ذاته وتقبلها بما فيها من قدرات وميول واتجاهات وقيم.</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500"/>
                                        <p:tgtEl>
                                          <p:spTgt spid="187"/>
                                        </p:tgtEl>
                                      </p:cBhvr>
                                    </p:animEffect>
                                  </p:childTnLst>
                                </p:cTn>
                              </p:par>
                              <p:par>
                                <p:cTn fill="hold" nodeType="withEffect" presetClass="entr" presetID="10" presetSubtype="0">
                                  <p:stCondLst>
                                    <p:cond delay="0"/>
                                  </p:stCondLst>
                                  <p:childTnLst>
                                    <p:set>
                                      <p:cBhvr>
                                        <p:cTn dur="1" fill="hold">
                                          <p:stCondLst>
                                            <p:cond delay="0"/>
                                          </p:stCondLst>
                                        </p:cTn>
                                        <p:tgtEl>
                                          <p:spTgt spid="188"/>
                                        </p:tgtEl>
                                        <p:attrNameLst>
                                          <p:attrName>style.visibility</p:attrName>
                                        </p:attrNameLst>
                                      </p:cBhvr>
                                      <p:to>
                                        <p:strVal val="visible"/>
                                      </p:to>
                                    </p:set>
                                    <p:animEffect filter="fade" transition="in">
                                      <p:cBhvr>
                                        <p:cTn dur="500"/>
                                        <p:tgtEl>
                                          <p:spTgt spid="1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par>
                                <p:cTn fill="hold" nodeType="with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500"/>
                                        <p:tgtEl>
                                          <p:spTgt spid="1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7" name="Shape 197"/>
        <p:cNvGrpSpPr/>
        <p:nvPr/>
      </p:nvGrpSpPr>
      <p:grpSpPr>
        <a:xfrm>
          <a:off x="0" y="0"/>
          <a:ext cx="0" cy="0"/>
          <a:chOff x="0" y="0"/>
          <a:chExt cx="0" cy="0"/>
        </a:xfrm>
      </p:grpSpPr>
      <p:sp>
        <p:nvSpPr>
          <p:cNvPr id="198" name="Shape 198"/>
          <p:cNvSpPr/>
          <p:nvPr/>
        </p:nvSpPr>
        <p:spPr>
          <a:xfrm>
            <a:off x="4716016" y="332656"/>
            <a:ext cx="4032448"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99" name="Shape 199"/>
          <p:cNvSpPr/>
          <p:nvPr/>
        </p:nvSpPr>
        <p:spPr>
          <a:xfrm>
            <a:off x="5109692" y="404663"/>
            <a:ext cx="3466013"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6600CC"/>
                </a:solidFill>
                <a:latin typeface="Calibri"/>
                <a:ea typeface="Calibri"/>
                <a:cs typeface="Calibri"/>
                <a:sym typeface="Calibri"/>
              </a:rPr>
              <a:t>أهداف التوجيه المهني</a:t>
            </a:r>
          </a:p>
        </p:txBody>
      </p:sp>
      <p:grpSp>
        <p:nvGrpSpPr>
          <p:cNvPr id="200" name="Shape 200"/>
          <p:cNvGrpSpPr/>
          <p:nvPr/>
        </p:nvGrpSpPr>
        <p:grpSpPr>
          <a:xfrm>
            <a:off x="251519" y="2420888"/>
            <a:ext cx="8640960" cy="3600399"/>
            <a:chOff x="251519" y="2420888"/>
            <a:chExt cx="8640960" cy="3600399"/>
          </a:xfrm>
        </p:grpSpPr>
        <p:sp>
          <p:nvSpPr>
            <p:cNvPr id="201" name="Shape 201"/>
            <p:cNvSpPr/>
            <p:nvPr/>
          </p:nvSpPr>
          <p:spPr>
            <a:xfrm>
              <a:off x="251519" y="2420888"/>
              <a:ext cx="8640960" cy="3600399"/>
            </a:xfrm>
            <a:prstGeom prst="round2SameRect">
              <a:avLst>
                <a:gd fmla="val 50000" name="adj1"/>
                <a:gd fmla="val 0" name="adj2"/>
              </a:avLst>
            </a:prstGeom>
            <a:solidFill>
              <a:srgbClr val="00B0F0"/>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02" name="Shape 202"/>
            <p:cNvSpPr/>
            <p:nvPr/>
          </p:nvSpPr>
          <p:spPr>
            <a:xfrm>
              <a:off x="539552" y="2708919"/>
              <a:ext cx="7992887" cy="3096343"/>
            </a:xfrm>
            <a:prstGeom prst="rect">
              <a:avLst/>
            </a:prstGeom>
            <a:solidFill>
              <a:schemeClr val="lt1"/>
            </a:solidFill>
            <a:ln cap="flat" cmpd="sng" w="25400">
              <a:solidFill>
                <a:srgbClr val="00B0F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203" name="Shape 203"/>
          <p:cNvSpPr/>
          <p:nvPr/>
        </p:nvSpPr>
        <p:spPr>
          <a:xfrm>
            <a:off x="755575" y="2996951"/>
            <a:ext cx="7632848" cy="646331"/>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600">
                <a:solidFill>
                  <a:srgbClr val="C00000"/>
                </a:solidFill>
                <a:latin typeface="Calibri"/>
                <a:ea typeface="Calibri"/>
                <a:cs typeface="Calibri"/>
                <a:sym typeface="Calibri"/>
              </a:rPr>
              <a:t>يسعى التوجيه المهني إلى تحقيق الأهداف التالية:</a:t>
            </a:r>
          </a:p>
        </p:txBody>
      </p:sp>
      <p:sp>
        <p:nvSpPr>
          <p:cNvPr id="204" name="Shape 204"/>
          <p:cNvSpPr/>
          <p:nvPr/>
        </p:nvSpPr>
        <p:spPr>
          <a:xfrm>
            <a:off x="539552" y="3656057"/>
            <a:ext cx="7632848" cy="1754325"/>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600">
                <a:solidFill>
                  <a:schemeClr val="dk1"/>
                </a:solidFill>
                <a:latin typeface="Calibri"/>
                <a:ea typeface="Calibri"/>
                <a:cs typeface="Calibri"/>
                <a:sym typeface="Calibri"/>
              </a:rPr>
              <a:t>2- مساعدة الفرد على التعرف على عالم المهن والبيئات المهنية المختلفة التي تتوفر في المحيط الذي يعيش فيه.</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500"/>
                                        <p:tgtEl>
                                          <p:spTgt spid="2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8" name="Shape 208"/>
        <p:cNvGrpSpPr/>
        <p:nvPr/>
      </p:nvGrpSpPr>
      <p:grpSpPr>
        <a:xfrm>
          <a:off x="0" y="0"/>
          <a:ext cx="0" cy="0"/>
          <a:chOff x="0" y="0"/>
          <a:chExt cx="0" cy="0"/>
        </a:xfrm>
      </p:grpSpPr>
      <p:sp>
        <p:nvSpPr>
          <p:cNvPr id="209" name="Shape 209"/>
          <p:cNvSpPr/>
          <p:nvPr/>
        </p:nvSpPr>
        <p:spPr>
          <a:xfrm>
            <a:off x="4716016" y="332656"/>
            <a:ext cx="4032448"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10" name="Shape 210"/>
          <p:cNvSpPr/>
          <p:nvPr/>
        </p:nvSpPr>
        <p:spPr>
          <a:xfrm>
            <a:off x="5109692" y="404663"/>
            <a:ext cx="3466013"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6600CC"/>
                </a:solidFill>
                <a:latin typeface="Calibri"/>
                <a:ea typeface="Calibri"/>
                <a:cs typeface="Calibri"/>
                <a:sym typeface="Calibri"/>
              </a:rPr>
              <a:t>أهداف التوجيه المهني</a:t>
            </a:r>
          </a:p>
        </p:txBody>
      </p:sp>
      <p:grpSp>
        <p:nvGrpSpPr>
          <p:cNvPr id="211" name="Shape 211"/>
          <p:cNvGrpSpPr/>
          <p:nvPr/>
        </p:nvGrpSpPr>
        <p:grpSpPr>
          <a:xfrm>
            <a:off x="251519" y="2420888"/>
            <a:ext cx="8640960" cy="3600399"/>
            <a:chOff x="251519" y="2420888"/>
            <a:chExt cx="8640960" cy="3600399"/>
          </a:xfrm>
        </p:grpSpPr>
        <p:sp>
          <p:nvSpPr>
            <p:cNvPr id="212" name="Shape 212"/>
            <p:cNvSpPr/>
            <p:nvPr/>
          </p:nvSpPr>
          <p:spPr>
            <a:xfrm>
              <a:off x="251519" y="2420888"/>
              <a:ext cx="8640960" cy="3600399"/>
            </a:xfrm>
            <a:prstGeom prst="round2SameRect">
              <a:avLst>
                <a:gd fmla="val 50000" name="adj1"/>
                <a:gd fmla="val 0" name="adj2"/>
              </a:avLst>
            </a:prstGeom>
            <a:solidFill>
              <a:srgbClr val="00B0F0"/>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13" name="Shape 213"/>
            <p:cNvSpPr/>
            <p:nvPr/>
          </p:nvSpPr>
          <p:spPr>
            <a:xfrm>
              <a:off x="539552" y="2708919"/>
              <a:ext cx="7992887" cy="3096343"/>
            </a:xfrm>
            <a:prstGeom prst="rect">
              <a:avLst/>
            </a:prstGeom>
            <a:solidFill>
              <a:schemeClr val="lt1"/>
            </a:solidFill>
            <a:ln cap="flat" cmpd="sng" w="25400">
              <a:solidFill>
                <a:srgbClr val="00B0F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214" name="Shape 214"/>
          <p:cNvSpPr/>
          <p:nvPr/>
        </p:nvSpPr>
        <p:spPr>
          <a:xfrm>
            <a:off x="755575" y="2996951"/>
            <a:ext cx="7632848" cy="646331"/>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600">
                <a:solidFill>
                  <a:srgbClr val="C00000"/>
                </a:solidFill>
                <a:latin typeface="Calibri"/>
                <a:ea typeface="Calibri"/>
                <a:cs typeface="Calibri"/>
                <a:sym typeface="Calibri"/>
              </a:rPr>
              <a:t>يسعى التوجيه المهني إلى تحقيق الأهداف التالية:</a:t>
            </a:r>
          </a:p>
        </p:txBody>
      </p:sp>
      <p:sp>
        <p:nvSpPr>
          <p:cNvPr id="215" name="Shape 215"/>
          <p:cNvSpPr/>
          <p:nvPr/>
        </p:nvSpPr>
        <p:spPr>
          <a:xfrm>
            <a:off x="539552" y="3656057"/>
            <a:ext cx="7632848" cy="1754325"/>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600">
                <a:solidFill>
                  <a:schemeClr val="dk1"/>
                </a:solidFill>
                <a:latin typeface="Calibri"/>
                <a:ea typeface="Calibri"/>
                <a:cs typeface="Calibri"/>
                <a:sym typeface="Calibri"/>
              </a:rPr>
              <a:t>3- مساعدة الفرد على اتخاذ قرارات مناسبة تمكنه من اختيار المهنة بشكل يضمن له الشعور بالرضا والسعادة والكفاية.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500"/>
                                        <p:tgtEl>
                                          <p:spTgt spid="2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0" name="Shape 220"/>
        <p:cNvGrpSpPr/>
        <p:nvPr/>
      </p:nvGrpSpPr>
      <p:grpSpPr>
        <a:xfrm>
          <a:off x="0" y="0"/>
          <a:ext cx="0" cy="0"/>
          <a:chOff x="0" y="0"/>
          <a:chExt cx="0" cy="0"/>
        </a:xfrm>
      </p:grpSpPr>
      <p:sp>
        <p:nvSpPr>
          <p:cNvPr id="221" name="Shape 221"/>
          <p:cNvSpPr/>
          <p:nvPr/>
        </p:nvSpPr>
        <p:spPr>
          <a:xfrm>
            <a:off x="3203848" y="332656"/>
            <a:ext cx="5544615"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22" name="Shape 222"/>
          <p:cNvSpPr/>
          <p:nvPr/>
        </p:nvSpPr>
        <p:spPr>
          <a:xfrm>
            <a:off x="2051719" y="404663"/>
            <a:ext cx="6523984"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6600CC"/>
                </a:solidFill>
                <a:latin typeface="Calibri"/>
                <a:ea typeface="Calibri"/>
                <a:cs typeface="Calibri"/>
                <a:sym typeface="Calibri"/>
              </a:rPr>
              <a:t>الميول والقدرات والتوجيه المهني</a:t>
            </a:r>
          </a:p>
        </p:txBody>
      </p:sp>
      <p:grpSp>
        <p:nvGrpSpPr>
          <p:cNvPr id="223" name="Shape 223"/>
          <p:cNvGrpSpPr/>
          <p:nvPr/>
        </p:nvGrpSpPr>
        <p:grpSpPr>
          <a:xfrm>
            <a:off x="251519" y="2492896"/>
            <a:ext cx="8640960" cy="3456383"/>
            <a:chOff x="251519" y="2420888"/>
            <a:chExt cx="8640960" cy="3600399"/>
          </a:xfrm>
        </p:grpSpPr>
        <p:sp>
          <p:nvSpPr>
            <p:cNvPr id="224" name="Shape 224"/>
            <p:cNvSpPr/>
            <p:nvPr/>
          </p:nvSpPr>
          <p:spPr>
            <a:xfrm>
              <a:off x="251519" y="2420888"/>
              <a:ext cx="8640960" cy="3600399"/>
            </a:xfrm>
            <a:prstGeom prst="round2SameRect">
              <a:avLst>
                <a:gd fmla="val 50000" name="adj1"/>
                <a:gd fmla="val 0" name="adj2"/>
              </a:avLst>
            </a:prstGeom>
            <a:solidFill>
              <a:srgbClr val="FF0000"/>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25" name="Shape 225"/>
            <p:cNvSpPr/>
            <p:nvPr/>
          </p:nvSpPr>
          <p:spPr>
            <a:xfrm>
              <a:off x="539552" y="2708919"/>
              <a:ext cx="7992887" cy="3096343"/>
            </a:xfrm>
            <a:prstGeom prst="rect">
              <a:avLst/>
            </a:prstGeom>
            <a:solidFill>
              <a:schemeClr val="lt1"/>
            </a:solidFill>
            <a:ln cap="flat" cmpd="sng" w="25400">
              <a:solidFill>
                <a:srgbClr val="FF00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226" name="Shape 226"/>
          <p:cNvSpPr/>
          <p:nvPr/>
        </p:nvSpPr>
        <p:spPr>
          <a:xfrm>
            <a:off x="683568" y="3136900"/>
            <a:ext cx="7632848" cy="2308323"/>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3600">
                <a:solidFill>
                  <a:schemeClr val="dk1"/>
                </a:solidFill>
                <a:latin typeface="Times New Roman"/>
                <a:ea typeface="Times New Roman"/>
                <a:cs typeface="Times New Roman"/>
                <a:sym typeface="Times New Roman"/>
              </a:rPr>
              <a:t>إن اختيار الطلاب للتخصص في المرحلة الثانوية والذي يتفق مع ميولهم واتجاهاتهم وقدراتهم الحقيقية يؤدي إلى زيادة التفوق والإبداع ويجعل اتجاهاتهم نحو المهنة أكثر ايجابية.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500"/>
                                        <p:tgtEl>
                                          <p:spTgt spid="221"/>
                                        </p:tgtEl>
                                      </p:cBhvr>
                                    </p:animEffect>
                                  </p:childTnLst>
                                </p:cTn>
                              </p:par>
                              <p:par>
                                <p:cTn fill="hold" nodeType="with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500"/>
                                        <p:tgtEl>
                                          <p:spTgt spid="2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400"/>
                                        <p:tgtEl>
                                          <p:spTgt spid="223"/>
                                        </p:tgtEl>
                                      </p:cBhvr>
                                    </p:animEffect>
                                  </p:childTnLst>
                                </p:cTn>
                              </p:par>
                              <p:par>
                                <p:cTn fill="hold" nodeType="withEffect" presetClass="entr" presetID="10" presetSubtype="0">
                                  <p:stCondLst>
                                    <p:cond delay="0"/>
                                  </p:stCondLst>
                                  <p:childTnLst>
                                    <p:set>
                                      <p:cBhvr>
                                        <p:cTn dur="1" fill="hold">
                                          <p:stCondLst>
                                            <p:cond delay="0"/>
                                          </p:stCondLst>
                                        </p:cTn>
                                        <p:tgtEl>
                                          <p:spTgt spid="226"/>
                                        </p:tgtEl>
                                        <p:attrNameLst>
                                          <p:attrName>style.visibility</p:attrName>
                                        </p:attrNameLst>
                                      </p:cBhvr>
                                      <p:to>
                                        <p:strVal val="visible"/>
                                      </p:to>
                                    </p:set>
                                    <p:animEffect filter="fade" transition="in">
                                      <p:cBhvr>
                                        <p:cTn dur="400"/>
                                        <p:tgtEl>
                                          <p:spTgt spid="2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0" name="Shape 230"/>
        <p:cNvGrpSpPr/>
        <p:nvPr/>
      </p:nvGrpSpPr>
      <p:grpSpPr>
        <a:xfrm>
          <a:off x="0" y="0"/>
          <a:ext cx="0" cy="0"/>
          <a:chOff x="0" y="0"/>
          <a:chExt cx="0" cy="0"/>
        </a:xfrm>
      </p:grpSpPr>
      <p:pic>
        <p:nvPicPr>
          <p:cNvPr descr="1b392f9e2bd302b146ce60cde21c286c.jpg" id="231" name="Shape 231"/>
          <p:cNvPicPr preferRelativeResize="0"/>
          <p:nvPr/>
        </p:nvPicPr>
        <p:blipFill rotWithShape="1">
          <a:blip r:embed="rId3">
            <a:alphaModFix/>
          </a:blip>
          <a:srcRect b="0" l="0" r="0" t="0"/>
          <a:stretch/>
        </p:blipFill>
        <p:spPr>
          <a:xfrm>
            <a:off x="3203848" y="1988840"/>
            <a:ext cx="3059399" cy="2736303"/>
          </a:xfrm>
          <a:prstGeom prst="roundRect">
            <a:avLst>
              <a:gd fmla="val 16667" name="adj"/>
            </a:avLst>
          </a:prstGeom>
          <a:noFill/>
          <a:ln>
            <a:noFill/>
          </a:ln>
        </p:spPr>
      </p:pic>
      <p:sp>
        <p:nvSpPr>
          <p:cNvPr id="232" name="Shape 232"/>
          <p:cNvSpPr/>
          <p:nvPr/>
        </p:nvSpPr>
        <p:spPr>
          <a:xfrm>
            <a:off x="3770039" y="2348880"/>
            <a:ext cx="1887055" cy="212365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SA" sz="6600">
                <a:solidFill>
                  <a:srgbClr val="0000CC"/>
                </a:solidFill>
                <a:latin typeface="Calibri"/>
                <a:ea typeface="Calibri"/>
                <a:cs typeface="Calibri"/>
                <a:sym typeface="Calibri"/>
              </a:rPr>
              <a:t>نشاط</a:t>
            </a:r>
          </a:p>
          <a:p>
            <a:pPr indent="0" lvl="0" marL="0" marR="0" rtl="1" algn="ctr">
              <a:spcBef>
                <a:spcPts val="0"/>
              </a:spcBef>
              <a:buSzPct val="25000"/>
              <a:buNone/>
            </a:pPr>
            <a:r>
              <a:rPr b="1" lang="ar-SA" sz="6600">
                <a:solidFill>
                  <a:srgbClr val="0000CC"/>
                </a:solidFill>
                <a:latin typeface="Calibri"/>
                <a:ea typeface="Calibri"/>
                <a:cs typeface="Calibri"/>
                <a:sym typeface="Calibri"/>
              </a:rPr>
              <a:t> 6- 3</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500"/>
                                        <p:tgtEl>
                                          <p:spTgt spid="231"/>
                                        </p:tgtEl>
                                      </p:cBhvr>
                                    </p:animEffect>
                                  </p:childTnLst>
                                </p:cTn>
                              </p:par>
                              <p:par>
                                <p:cTn fill="hold" nodeType="with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6" name="Shape 236"/>
        <p:cNvGrpSpPr/>
        <p:nvPr/>
      </p:nvGrpSpPr>
      <p:grpSpPr>
        <a:xfrm>
          <a:off x="0" y="0"/>
          <a:ext cx="0" cy="0"/>
          <a:chOff x="0" y="0"/>
          <a:chExt cx="0" cy="0"/>
        </a:xfrm>
      </p:grpSpPr>
      <p:pic>
        <p:nvPicPr>
          <p:cNvPr descr="معبأ.png" id="237" name="Shape 237"/>
          <p:cNvPicPr preferRelativeResize="0"/>
          <p:nvPr/>
        </p:nvPicPr>
        <p:blipFill rotWithShape="1">
          <a:blip r:embed="rId3">
            <a:alphaModFix/>
          </a:blip>
          <a:srcRect b="0" l="0" r="0" t="0"/>
          <a:stretch/>
        </p:blipFill>
        <p:spPr>
          <a:xfrm>
            <a:off x="2028" y="0"/>
            <a:ext cx="9139942" cy="6858000"/>
          </a:xfrm>
          <a:prstGeom prst="rect">
            <a:avLst/>
          </a:prstGeom>
          <a:noFill/>
          <a:ln>
            <a:noFill/>
          </a:ln>
        </p:spPr>
      </p:pic>
      <p:sp>
        <p:nvSpPr>
          <p:cNvPr id="238" name="Shape 238"/>
          <p:cNvSpPr/>
          <p:nvPr/>
        </p:nvSpPr>
        <p:spPr>
          <a:xfrm>
            <a:off x="974576" y="1052736"/>
            <a:ext cx="7197823" cy="4401204"/>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3600">
                <a:solidFill>
                  <a:srgbClr val="FF0000"/>
                </a:solidFill>
                <a:latin typeface="Times New Roman"/>
                <a:ea typeface="Times New Roman"/>
                <a:cs typeface="Times New Roman"/>
                <a:sym typeface="Times New Roman"/>
              </a:rPr>
              <a:t>من يؤثر عليك عند اختيارك تخصصك الجامعي؟</a:t>
            </a: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sz="3600">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0" algn="r">
              <a:lnSpc>
                <a:spcPct val="100000"/>
              </a:lnSpc>
              <a:spcBef>
                <a:spcPts val="0"/>
              </a:spcBef>
              <a:spcAft>
                <a:spcPts val="0"/>
              </a:spcAft>
              <a:buClr>
                <a:schemeClr val="dk1"/>
              </a:buClr>
              <a:buSzPct val="25000"/>
              <a:buFont typeface="Arial"/>
              <a:buNone/>
            </a:pPr>
            <a:r>
              <a:rPr i="0" lang="ar-SA" sz="2000" u="none" cap="none" strike="noStrike">
                <a:solidFill>
                  <a:schemeClr val="dk1"/>
                </a:solidFill>
                <a:latin typeface="Arial"/>
                <a:ea typeface="Arial"/>
                <a:cs typeface="Arial"/>
                <a:sym typeface="Arial"/>
              </a:rPr>
              <a:t>....................................................................................................................................................................................................................................................................................................................................................................................................................................................................................................................</a:t>
            </a:r>
            <a:r>
              <a:rPr b="0" i="0" lang="ar-SA" sz="1050" u="none" cap="none" strike="noStrike">
                <a:solidFill>
                  <a:schemeClr val="dk1"/>
                </a:solidFill>
                <a:latin typeface="Arial"/>
                <a:ea typeface="Arial"/>
                <a:cs typeface="Arial"/>
                <a:sym typeface="Arial"/>
              </a:rPr>
              <a:t> </a:t>
            </a:r>
          </a:p>
        </p:txBody>
      </p:sp>
      <p:sp>
        <p:nvSpPr>
          <p:cNvPr id="239" name="Shape 239"/>
          <p:cNvSpPr txBox="1"/>
          <p:nvPr/>
        </p:nvSpPr>
        <p:spPr>
          <a:xfrm>
            <a:off x="1000100" y="2580072"/>
            <a:ext cx="7072362" cy="3277819"/>
          </a:xfrm>
          <a:prstGeom prst="rect">
            <a:avLst/>
          </a:prstGeom>
          <a:noFill/>
          <a:ln>
            <a:noFill/>
          </a:ln>
        </p:spPr>
        <p:txBody>
          <a:bodyPr anchorCtr="0" anchor="t" bIns="45700" lIns="91425" rIns="91425" tIns="45700">
            <a:noAutofit/>
          </a:bodyPr>
          <a:lstStyle/>
          <a:p>
            <a:pPr indent="0" lvl="0" marL="0" marR="0" rtl="1" algn="r">
              <a:lnSpc>
                <a:spcPct val="115000"/>
              </a:lnSpc>
              <a:spcBef>
                <a:spcPts val="0"/>
              </a:spcBef>
              <a:spcAft>
                <a:spcPts val="0"/>
              </a:spcAft>
              <a:buSzPct val="25000"/>
              <a:buNone/>
            </a:pPr>
            <a:r>
              <a:rPr b="1" lang="ar-SA" sz="3600">
                <a:solidFill>
                  <a:srgbClr val="0000FF"/>
                </a:solidFill>
                <a:latin typeface="Times New Roman"/>
                <a:ea typeface="Times New Roman"/>
                <a:cs typeface="Times New Roman"/>
                <a:sym typeface="Times New Roman"/>
              </a:rPr>
              <a:t>إن اختيار التخصص الدراسي ما بعد الثانوي وبالتالي مهني المستقبل لا يكون في السنة الأخيرة من المرحلة الثانوية بل يجب التخطيط له من سنوات بالاستعانة بالوالدين والمعلمين والإرشاد الطلابي للتخطيط المبكر.</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37"/>
                                        </p:tgtEl>
                                        <p:attrNameLst>
                                          <p:attrName>style.visibility</p:attrName>
                                        </p:attrNameLst>
                                      </p:cBhvr>
                                      <p:to>
                                        <p:strVal val="visible"/>
                                      </p:to>
                                    </p:set>
                                    <p:animEffect filter="fade" transition="in">
                                      <p:cBhvr>
                                        <p:cTn dur="500"/>
                                        <p:tgtEl>
                                          <p:spTgt spid="237"/>
                                        </p:tgtEl>
                                      </p:cBhvr>
                                    </p:animEffect>
                                  </p:childTnLst>
                                </p:cTn>
                              </p:par>
                              <p:par>
                                <p:cTn fill="hold" nodeType="withEffect" presetClass="entr" presetID="10" presetSubtype="0">
                                  <p:stCondLst>
                                    <p:cond delay="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gtEl>
                                        <p:attrNameLst>
                                          <p:attrName>style.visibility</p:attrName>
                                        </p:attrNameLst>
                                      </p:cBhvr>
                                      <p:to>
                                        <p:strVal val="visible"/>
                                      </p:to>
                                    </p:set>
                                    <p:animEffect filter="fade" transition="in">
                                      <p:cBhvr>
                                        <p:cTn dur="500"/>
                                        <p:tgtEl>
                                          <p:spTgt spid="2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x="0" y="0"/>
          <a:ext cx="0" cy="0"/>
          <a:chOff x="0" y="0"/>
          <a:chExt cx="0" cy="0"/>
        </a:xfrm>
      </p:grpSpPr>
      <p:pic>
        <p:nvPicPr>
          <p:cNvPr descr="صورة2.png" id="244" name="Shape 244"/>
          <p:cNvPicPr preferRelativeResize="0"/>
          <p:nvPr/>
        </p:nvPicPr>
        <p:blipFill rotWithShape="1">
          <a:blip r:embed="rId3">
            <a:alphaModFix/>
          </a:blip>
          <a:srcRect b="0" l="0" r="0" t="0"/>
          <a:stretch/>
        </p:blipFill>
        <p:spPr>
          <a:xfrm>
            <a:off x="251519" y="1988840"/>
            <a:ext cx="8568951" cy="3903885"/>
          </a:xfrm>
          <a:prstGeom prst="rect">
            <a:avLst/>
          </a:prstGeom>
          <a:noFill/>
          <a:ln>
            <a:noFill/>
          </a:ln>
          <a:effectLst>
            <a:outerShdw blurRad="44450" algn="ctr" dir="5400000" dist="27939">
              <a:srgbClr val="000000">
                <a:alpha val="31764"/>
              </a:srgbClr>
            </a:outerShdw>
          </a:effectLst>
        </p:spPr>
      </p:pic>
      <p:pic>
        <p:nvPicPr>
          <p:cNvPr id="245" name="Shape 245"/>
          <p:cNvPicPr preferRelativeResize="0"/>
          <p:nvPr/>
        </p:nvPicPr>
        <p:blipFill rotWithShape="1">
          <a:blip r:embed="rId4">
            <a:alphaModFix/>
          </a:blip>
          <a:srcRect b="0" l="0" r="0" t="0"/>
          <a:stretch/>
        </p:blipFill>
        <p:spPr>
          <a:xfrm>
            <a:off x="4117833" y="188640"/>
            <a:ext cx="4494203" cy="1224135"/>
          </a:xfrm>
          <a:prstGeom prst="rect">
            <a:avLst/>
          </a:prstGeom>
          <a:noFill/>
          <a:ln>
            <a:noFill/>
          </a:ln>
        </p:spPr>
      </p:pic>
      <p:sp>
        <p:nvSpPr>
          <p:cNvPr id="246" name="Shape 246"/>
          <p:cNvSpPr/>
          <p:nvPr/>
        </p:nvSpPr>
        <p:spPr>
          <a:xfrm>
            <a:off x="899591" y="2810998"/>
            <a:ext cx="7344815" cy="2062103"/>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200">
                <a:solidFill>
                  <a:schemeClr val="dk1"/>
                </a:solidFill>
                <a:latin typeface="Calibri"/>
                <a:ea typeface="Calibri"/>
                <a:cs typeface="Calibri"/>
                <a:sym typeface="Calibri"/>
              </a:rPr>
              <a:t>إن اختيار التخصص الدراسي ما بعد الثانوي وبالتالي مهنة المستقبل لا يكون في السنة الأخيرة من المرحلة الثانوية بل يجب التخطيط له من سنوات بالاستعانة بالوالدين والمعلمين والإرشاد الطلابي للتخطيط المبكر.</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45"/>
                                        </p:tgtEl>
                                        <p:attrNameLst>
                                          <p:attrName>style.visibility</p:attrName>
                                        </p:attrNameLst>
                                      </p:cBhvr>
                                      <p:to>
                                        <p:strVal val="visible"/>
                                      </p:to>
                                    </p:set>
                                    <p:animEffect filter="fade" transition="in">
                                      <p:cBhvr>
                                        <p:cTn dur="500"/>
                                        <p:tgtEl>
                                          <p:spTgt spid="2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4"/>
                                        </p:tgtEl>
                                        <p:attrNameLst>
                                          <p:attrName>style.visibility</p:attrName>
                                        </p:attrNameLst>
                                      </p:cBhvr>
                                      <p:to>
                                        <p:strVal val="visible"/>
                                      </p:to>
                                    </p:set>
                                    <p:animEffect filter="fade" transition="in">
                                      <p:cBhvr>
                                        <p:cTn dur="500"/>
                                        <p:tgtEl>
                                          <p:spTgt spid="244"/>
                                        </p:tgtEl>
                                      </p:cBhvr>
                                    </p:animEffect>
                                  </p:childTnLst>
                                </p:cTn>
                              </p:par>
                              <p:par>
                                <p:cTn fill="hold" nodeType="withEffect" presetClass="entr" presetID="10" presetSubtype="0">
                                  <p:stCondLst>
                                    <p:cond delay="0"/>
                                  </p:stCondLst>
                                  <p:childTnLst>
                                    <p:set>
                                      <p:cBhvr>
                                        <p:cTn dur="1" fill="hold">
                                          <p:stCondLst>
                                            <p:cond delay="0"/>
                                          </p:stCondLst>
                                        </p:cTn>
                                        <p:tgtEl>
                                          <p:spTgt spid="246"/>
                                        </p:tgtEl>
                                        <p:attrNameLst>
                                          <p:attrName>style.visibility</p:attrName>
                                        </p:attrNameLst>
                                      </p:cBhvr>
                                      <p:to>
                                        <p:strVal val="visible"/>
                                      </p:to>
                                    </p:set>
                                    <p:animEffect filter="fade" transition="in">
                                      <p:cBhvr>
                                        <p:cTn dur="500"/>
                                        <p:tgtEl>
                                          <p:spTgt spid="24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0" name="Shape 250"/>
        <p:cNvGrpSpPr/>
        <p:nvPr/>
      </p:nvGrpSpPr>
      <p:grpSpPr>
        <a:xfrm>
          <a:off x="0" y="0"/>
          <a:ext cx="0" cy="0"/>
          <a:chOff x="0" y="0"/>
          <a:chExt cx="0" cy="0"/>
        </a:xfrm>
      </p:grpSpPr>
      <p:pic>
        <p:nvPicPr>
          <p:cNvPr descr="صورة2.png" id="251" name="Shape 251"/>
          <p:cNvPicPr preferRelativeResize="0"/>
          <p:nvPr/>
        </p:nvPicPr>
        <p:blipFill rotWithShape="1">
          <a:blip r:embed="rId3">
            <a:alphaModFix/>
          </a:blip>
          <a:srcRect b="0" l="0" r="0" t="0"/>
          <a:stretch/>
        </p:blipFill>
        <p:spPr>
          <a:xfrm>
            <a:off x="251519" y="1988840"/>
            <a:ext cx="8568951" cy="3903885"/>
          </a:xfrm>
          <a:prstGeom prst="rect">
            <a:avLst/>
          </a:prstGeom>
          <a:noFill/>
          <a:ln>
            <a:noFill/>
          </a:ln>
          <a:effectLst>
            <a:outerShdw blurRad="44450" algn="ctr" dir="5400000" dist="27939">
              <a:srgbClr val="000000">
                <a:alpha val="31764"/>
              </a:srgbClr>
            </a:outerShdw>
          </a:effectLst>
        </p:spPr>
      </p:pic>
      <p:pic>
        <p:nvPicPr>
          <p:cNvPr id="252" name="Shape 252"/>
          <p:cNvPicPr preferRelativeResize="0"/>
          <p:nvPr/>
        </p:nvPicPr>
        <p:blipFill rotWithShape="1">
          <a:blip r:embed="rId4">
            <a:alphaModFix/>
          </a:blip>
          <a:srcRect b="0" l="0" r="0" t="0"/>
          <a:stretch/>
        </p:blipFill>
        <p:spPr>
          <a:xfrm>
            <a:off x="4117833" y="188640"/>
            <a:ext cx="4494203" cy="1224135"/>
          </a:xfrm>
          <a:prstGeom prst="rect">
            <a:avLst/>
          </a:prstGeom>
          <a:noFill/>
          <a:ln>
            <a:noFill/>
          </a:ln>
        </p:spPr>
      </p:pic>
      <p:sp>
        <p:nvSpPr>
          <p:cNvPr id="253" name="Shape 253"/>
          <p:cNvSpPr/>
          <p:nvPr/>
        </p:nvSpPr>
        <p:spPr>
          <a:xfrm>
            <a:off x="899591" y="2810998"/>
            <a:ext cx="7344815" cy="2062103"/>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200">
                <a:solidFill>
                  <a:schemeClr val="dk1"/>
                </a:solidFill>
                <a:latin typeface="Calibri"/>
                <a:ea typeface="Calibri"/>
                <a:cs typeface="Calibri"/>
                <a:sym typeface="Calibri"/>
              </a:rPr>
              <a:t>فمثلا بعض المهن تحتاج إتقان اللغة الإنجليزية بدرجة معينة وبعضها تحتاج لياقة بدنية عالية يتم الإعداد لذلك قبل سنوات فالقاعدة الهامة (خطط مبكراً وأعمل بكل جهد لتحقيق هدفك)</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53"/>
                                        </p:tgtEl>
                                        <p:attrNameLst>
                                          <p:attrName>style.visibility</p:attrName>
                                        </p:attrNameLst>
                                      </p:cBhvr>
                                      <p:to>
                                        <p:strVal val="visible"/>
                                      </p:to>
                                    </p:set>
                                    <p:animEffect filter="fade" transition="in">
                                      <p:cBhvr>
                                        <p:cTn dur="500"/>
                                        <p:tgtEl>
                                          <p:spTgt spid="2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x="0" y="0"/>
          <a:ext cx="0" cy="0"/>
          <a:chOff x="0" y="0"/>
          <a:chExt cx="0" cy="0"/>
        </a:xfrm>
      </p:grpSpPr>
      <p:pic>
        <p:nvPicPr>
          <p:cNvPr descr="31-400W.png" id="96" name="Shape 96"/>
          <p:cNvPicPr preferRelativeResize="0"/>
          <p:nvPr/>
        </p:nvPicPr>
        <p:blipFill rotWithShape="1">
          <a:blip r:embed="rId3">
            <a:alphaModFix/>
          </a:blip>
          <a:srcRect b="0" l="0" r="0" t="0"/>
          <a:stretch/>
        </p:blipFill>
        <p:spPr>
          <a:xfrm>
            <a:off x="1259632" y="692695"/>
            <a:ext cx="6696744" cy="2088232"/>
          </a:xfrm>
          <a:prstGeom prst="rect">
            <a:avLst/>
          </a:prstGeom>
          <a:solidFill>
            <a:schemeClr val="lt1"/>
          </a:solidFill>
          <a:ln>
            <a:noFill/>
          </a:ln>
        </p:spPr>
      </p:pic>
      <p:sp>
        <p:nvSpPr>
          <p:cNvPr id="97" name="Shape 97"/>
          <p:cNvSpPr/>
          <p:nvPr/>
        </p:nvSpPr>
        <p:spPr>
          <a:xfrm>
            <a:off x="1599308" y="1148550"/>
            <a:ext cx="5925019" cy="1200329"/>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7200">
                <a:solidFill>
                  <a:schemeClr val="dk1"/>
                </a:solidFill>
                <a:latin typeface="Calibri"/>
                <a:ea typeface="Calibri"/>
                <a:cs typeface="Calibri"/>
                <a:sym typeface="Calibri"/>
              </a:rPr>
              <a:t>الدرس الثاني 6- 2</a:t>
            </a:r>
          </a:p>
        </p:txBody>
      </p:sp>
      <p:pic>
        <p:nvPicPr>
          <p:cNvPr descr="3315-illustration-of-a-colorful-blank-frame-border-pv.png" id="98" name="Shape 98"/>
          <p:cNvPicPr preferRelativeResize="0"/>
          <p:nvPr/>
        </p:nvPicPr>
        <p:blipFill rotWithShape="1">
          <a:blip r:embed="rId4">
            <a:alphaModFix/>
          </a:blip>
          <a:srcRect b="0" l="0" r="0" t="0"/>
          <a:stretch/>
        </p:blipFill>
        <p:spPr>
          <a:xfrm>
            <a:off x="323528" y="3861048"/>
            <a:ext cx="8568951" cy="2088232"/>
          </a:xfrm>
          <a:prstGeom prst="rect">
            <a:avLst/>
          </a:prstGeom>
          <a:solidFill>
            <a:schemeClr val="lt1"/>
          </a:solidFill>
          <a:ln>
            <a:noFill/>
          </a:ln>
        </p:spPr>
      </p:pic>
      <p:sp>
        <p:nvSpPr>
          <p:cNvPr id="99" name="Shape 99"/>
          <p:cNvSpPr/>
          <p:nvPr/>
        </p:nvSpPr>
        <p:spPr>
          <a:xfrm>
            <a:off x="1187623" y="4337228"/>
            <a:ext cx="6840760" cy="1107995"/>
          </a:xfrm>
          <a:prstGeom prst="rect">
            <a:avLst/>
          </a:prstGeom>
          <a:noFill/>
          <a:ln>
            <a:noFill/>
          </a:ln>
        </p:spPr>
        <p:txBody>
          <a:bodyPr anchorCtr="0" anchor="t" bIns="45700" lIns="91425" rIns="91425" tIns="45700">
            <a:noAutofit/>
          </a:bodyPr>
          <a:lstStyle/>
          <a:p>
            <a:pPr indent="0" lvl="0" marL="0" marR="0" rtl="1" algn="ctr">
              <a:spcBef>
                <a:spcPts val="0"/>
              </a:spcBef>
              <a:spcAft>
                <a:spcPts val="0"/>
              </a:spcAft>
              <a:buSzPct val="25000"/>
              <a:buNone/>
            </a:pPr>
            <a:r>
              <a:rPr b="1" lang="ar-SA" sz="6600">
                <a:solidFill>
                  <a:srgbClr val="FF0000"/>
                </a:solidFill>
                <a:latin typeface="Times New Roman"/>
                <a:ea typeface="Times New Roman"/>
                <a:cs typeface="Times New Roman"/>
                <a:sym typeface="Times New Roman"/>
              </a:rPr>
              <a:t>الميول والتوجيه المهني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500"/>
                                        <p:tgtEl>
                                          <p:spTgt spid="96"/>
                                        </p:tgtEl>
                                      </p:cBhvr>
                                    </p:animEffect>
                                  </p:childTnLst>
                                </p:cTn>
                              </p:par>
                              <p:par>
                                <p:cTn fill="hold" nodeType="with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500"/>
                                        <p:tgtEl>
                                          <p:spTgt spid="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500"/>
                                        <p:tgtEl>
                                          <p:spTgt spid="98"/>
                                        </p:tgtEl>
                                      </p:cBhvr>
                                    </p:animEffect>
                                  </p:childTnLst>
                                </p:cTn>
                              </p:par>
                              <p:par>
                                <p:cTn fill="hold" nodeType="with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7" name="Shape 257"/>
        <p:cNvGrpSpPr/>
        <p:nvPr/>
      </p:nvGrpSpPr>
      <p:grpSpPr>
        <a:xfrm>
          <a:off x="0" y="0"/>
          <a:ext cx="0" cy="0"/>
          <a:chOff x="0" y="0"/>
          <a:chExt cx="0" cy="0"/>
        </a:xfrm>
      </p:grpSpPr>
      <p:pic>
        <p:nvPicPr>
          <p:cNvPr descr="1b392f9e2bd302b146ce60cde21c286c.jpg" id="258" name="Shape 258"/>
          <p:cNvPicPr preferRelativeResize="0"/>
          <p:nvPr/>
        </p:nvPicPr>
        <p:blipFill rotWithShape="1">
          <a:blip r:embed="rId3">
            <a:alphaModFix/>
          </a:blip>
          <a:srcRect b="0" l="0" r="0" t="0"/>
          <a:stretch/>
        </p:blipFill>
        <p:spPr>
          <a:xfrm>
            <a:off x="3203848" y="1988840"/>
            <a:ext cx="3059399" cy="2736303"/>
          </a:xfrm>
          <a:prstGeom prst="roundRect">
            <a:avLst>
              <a:gd fmla="val 16667" name="adj"/>
            </a:avLst>
          </a:prstGeom>
          <a:noFill/>
          <a:ln>
            <a:noFill/>
          </a:ln>
        </p:spPr>
      </p:pic>
      <p:sp>
        <p:nvSpPr>
          <p:cNvPr id="259" name="Shape 259"/>
          <p:cNvSpPr/>
          <p:nvPr/>
        </p:nvSpPr>
        <p:spPr>
          <a:xfrm>
            <a:off x="3770039" y="2348880"/>
            <a:ext cx="1887055" cy="212365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SA" sz="6600">
                <a:solidFill>
                  <a:srgbClr val="0000CC"/>
                </a:solidFill>
                <a:latin typeface="Calibri"/>
                <a:ea typeface="Calibri"/>
                <a:cs typeface="Calibri"/>
                <a:sym typeface="Calibri"/>
              </a:rPr>
              <a:t>نشاط</a:t>
            </a:r>
          </a:p>
          <a:p>
            <a:pPr indent="0" lvl="0" marL="0" marR="0" rtl="1" algn="ctr">
              <a:spcBef>
                <a:spcPts val="0"/>
              </a:spcBef>
              <a:buSzPct val="25000"/>
              <a:buNone/>
            </a:pPr>
            <a:r>
              <a:rPr b="1" lang="ar-SA" sz="6600">
                <a:solidFill>
                  <a:srgbClr val="0000CC"/>
                </a:solidFill>
                <a:latin typeface="Calibri"/>
                <a:ea typeface="Calibri"/>
                <a:cs typeface="Calibri"/>
                <a:sym typeface="Calibri"/>
              </a:rPr>
              <a:t> 6- 4</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58"/>
                                        </p:tgtEl>
                                        <p:attrNameLst>
                                          <p:attrName>style.visibility</p:attrName>
                                        </p:attrNameLst>
                                      </p:cBhvr>
                                      <p:to>
                                        <p:strVal val="visible"/>
                                      </p:to>
                                    </p:set>
                                    <p:animEffect filter="fade" transition="in">
                                      <p:cBhvr>
                                        <p:cTn dur="500"/>
                                        <p:tgtEl>
                                          <p:spTgt spid="258"/>
                                        </p:tgtEl>
                                      </p:cBhvr>
                                    </p:animEffect>
                                  </p:childTnLst>
                                </p:cTn>
                              </p:par>
                              <p:par>
                                <p:cTn fill="hold" nodeType="withEffect" presetClass="entr" presetID="10" presetSubtype="0">
                                  <p:stCondLst>
                                    <p:cond delay="0"/>
                                  </p:stCondLst>
                                  <p:childTnLst>
                                    <p:set>
                                      <p:cBhvr>
                                        <p:cTn dur="1" fill="hold">
                                          <p:stCondLst>
                                            <p:cond delay="0"/>
                                          </p:stCondLst>
                                        </p:cTn>
                                        <p:tgtEl>
                                          <p:spTgt spid="259"/>
                                        </p:tgtEl>
                                        <p:attrNameLst>
                                          <p:attrName>style.visibility</p:attrName>
                                        </p:attrNameLst>
                                      </p:cBhvr>
                                      <p:to>
                                        <p:strVal val="visible"/>
                                      </p:to>
                                    </p:set>
                                    <p:animEffect filter="fade" transition="in">
                                      <p:cBhvr>
                                        <p:cTn dur="500"/>
                                        <p:tgtEl>
                                          <p:spTgt spid="2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3" name="Shape 263"/>
        <p:cNvGrpSpPr/>
        <p:nvPr/>
      </p:nvGrpSpPr>
      <p:grpSpPr>
        <a:xfrm>
          <a:off x="0" y="0"/>
          <a:ext cx="0" cy="0"/>
          <a:chOff x="0" y="0"/>
          <a:chExt cx="0" cy="0"/>
        </a:xfrm>
      </p:grpSpPr>
      <p:pic>
        <p:nvPicPr>
          <p:cNvPr descr="معبأ.png" id="264" name="Shape 264"/>
          <p:cNvPicPr preferRelativeResize="0"/>
          <p:nvPr/>
        </p:nvPicPr>
        <p:blipFill rotWithShape="1">
          <a:blip r:embed="rId3">
            <a:alphaModFix/>
          </a:blip>
          <a:srcRect b="0" l="0" r="0" t="0"/>
          <a:stretch/>
        </p:blipFill>
        <p:spPr>
          <a:xfrm>
            <a:off x="2028" y="0"/>
            <a:ext cx="9139942" cy="6858000"/>
          </a:xfrm>
          <a:prstGeom prst="rect">
            <a:avLst/>
          </a:prstGeom>
          <a:noFill/>
          <a:ln>
            <a:noFill/>
          </a:ln>
        </p:spPr>
      </p:pic>
      <p:sp>
        <p:nvSpPr>
          <p:cNvPr id="265" name="Shape 265"/>
          <p:cNvSpPr/>
          <p:nvPr/>
        </p:nvSpPr>
        <p:spPr>
          <a:xfrm>
            <a:off x="974576" y="775737"/>
            <a:ext cx="7197823" cy="384720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3600">
                <a:solidFill>
                  <a:srgbClr val="FF0000"/>
                </a:solidFill>
                <a:latin typeface="Times New Roman"/>
                <a:ea typeface="Times New Roman"/>
                <a:cs typeface="Times New Roman"/>
                <a:sym typeface="Times New Roman"/>
              </a:rPr>
              <a:t>إلى أي حد نجحت مدارسنا في نقل أثر ما يتعلمه الطلاب فيها إلى حياتهم العامة خارج المدرسة؟</a:t>
            </a: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0" algn="r">
              <a:lnSpc>
                <a:spcPct val="100000"/>
              </a:lnSpc>
              <a:spcBef>
                <a:spcPts val="0"/>
              </a:spcBef>
              <a:spcAft>
                <a:spcPts val="0"/>
              </a:spcAft>
              <a:buClr>
                <a:schemeClr val="dk1"/>
              </a:buClr>
              <a:buSzPct val="25000"/>
              <a:buFont typeface="Arial"/>
              <a:buNone/>
            </a:pPr>
            <a:r>
              <a:rPr i="0" lang="ar-SA" sz="2000" u="none" cap="none" strike="noStrike">
                <a:solidFill>
                  <a:schemeClr val="dk1"/>
                </a:solidFill>
                <a:latin typeface="Arial"/>
                <a:ea typeface="Arial"/>
                <a:cs typeface="Arial"/>
                <a:sym typeface="Arial"/>
              </a:rPr>
              <a:t>....................................................................................................................................................................................................................................................................................................................................................................................................................................................................................................................</a:t>
            </a:r>
            <a:r>
              <a:rPr i="0" lang="ar-SA" sz="1050" u="none" cap="none" strike="noStrike">
                <a:solidFill>
                  <a:schemeClr val="dk1"/>
                </a:solidFill>
                <a:latin typeface="Arial"/>
                <a:ea typeface="Arial"/>
                <a:cs typeface="Arial"/>
                <a:sym typeface="Arial"/>
              </a:rPr>
              <a:t> </a:t>
            </a:r>
          </a:p>
        </p:txBody>
      </p:sp>
      <p:sp>
        <p:nvSpPr>
          <p:cNvPr id="266" name="Shape 266"/>
          <p:cNvSpPr txBox="1"/>
          <p:nvPr/>
        </p:nvSpPr>
        <p:spPr>
          <a:xfrm>
            <a:off x="1619671" y="3214685"/>
            <a:ext cx="5736402" cy="1314847"/>
          </a:xfrm>
          <a:prstGeom prst="rect">
            <a:avLst/>
          </a:prstGeom>
          <a:noFill/>
          <a:ln>
            <a:noFill/>
          </a:ln>
        </p:spPr>
        <p:txBody>
          <a:bodyPr anchorCtr="0" anchor="t" bIns="45700" lIns="91425" rIns="91425" tIns="45700">
            <a:noAutofit/>
          </a:bodyPr>
          <a:lstStyle/>
          <a:p>
            <a:pPr indent="0" lvl="0" marL="0" marR="0" rtl="1" algn="r">
              <a:lnSpc>
                <a:spcPct val="115000"/>
              </a:lnSpc>
              <a:spcBef>
                <a:spcPts val="0"/>
              </a:spcBef>
              <a:spcAft>
                <a:spcPts val="0"/>
              </a:spcAft>
              <a:buSzPct val="25000"/>
              <a:buNone/>
            </a:pPr>
            <a:r>
              <a:rPr b="1" lang="ar-SA" sz="3600">
                <a:solidFill>
                  <a:srgbClr val="0000FF"/>
                </a:solidFill>
                <a:latin typeface="Times New Roman"/>
                <a:ea typeface="Times New Roman"/>
                <a:cs typeface="Times New Roman"/>
                <a:sym typeface="Times New Roman"/>
              </a:rPr>
              <a:t>إلي الآن لم تنجح مدارسنا في نقل أثر ما يتعلمه الطلاب إلى حياتنا العامة.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64"/>
                                        </p:tgtEl>
                                        <p:attrNameLst>
                                          <p:attrName>style.visibility</p:attrName>
                                        </p:attrNameLst>
                                      </p:cBhvr>
                                      <p:to>
                                        <p:strVal val="visible"/>
                                      </p:to>
                                    </p:set>
                                    <p:animEffect filter="fade" transition="in">
                                      <p:cBhvr>
                                        <p:cTn dur="500"/>
                                        <p:tgtEl>
                                          <p:spTgt spid="264"/>
                                        </p:tgtEl>
                                      </p:cBhvr>
                                    </p:animEffect>
                                  </p:childTnLst>
                                </p:cTn>
                              </p:par>
                              <p:par>
                                <p:cTn fill="hold" nodeType="withEffect" presetClass="entr" presetID="10" presetSubtype="0">
                                  <p:stCondLst>
                                    <p:cond delay="0"/>
                                  </p:stCondLst>
                                  <p:childTnLst>
                                    <p:set>
                                      <p:cBhvr>
                                        <p:cTn dur="1" fill="hold">
                                          <p:stCondLst>
                                            <p:cond delay="0"/>
                                          </p:stCondLst>
                                        </p:cTn>
                                        <p:tgtEl>
                                          <p:spTgt spid="265"/>
                                        </p:tgtEl>
                                        <p:attrNameLst>
                                          <p:attrName>style.visibility</p:attrName>
                                        </p:attrNameLst>
                                      </p:cBhvr>
                                      <p:to>
                                        <p:strVal val="visible"/>
                                      </p:to>
                                    </p:set>
                                    <p:animEffect filter="fade" transition="in">
                                      <p:cBhvr>
                                        <p:cTn dur="500"/>
                                        <p:tgtEl>
                                          <p:spTgt spid="26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6"/>
                                        </p:tgtEl>
                                        <p:attrNameLst>
                                          <p:attrName>style.visibility</p:attrName>
                                        </p:attrNameLst>
                                      </p:cBhvr>
                                      <p:to>
                                        <p:strVal val="visible"/>
                                      </p:to>
                                    </p:set>
                                    <p:animEffect filter="fade" transition="in">
                                      <p:cBhvr>
                                        <p:cTn dur="500"/>
                                        <p:tgtEl>
                                          <p:spTgt spid="2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0" name="Shape 270"/>
        <p:cNvGrpSpPr/>
        <p:nvPr/>
      </p:nvGrpSpPr>
      <p:grpSpPr>
        <a:xfrm>
          <a:off x="0" y="0"/>
          <a:ext cx="0" cy="0"/>
          <a:chOff x="0" y="0"/>
          <a:chExt cx="0" cy="0"/>
        </a:xfrm>
      </p:grpSpPr>
      <p:pic>
        <p:nvPicPr>
          <p:cNvPr descr="1b392f9e2bd302b146ce60cde21c286c.jpg" id="271" name="Shape 271"/>
          <p:cNvPicPr preferRelativeResize="0"/>
          <p:nvPr/>
        </p:nvPicPr>
        <p:blipFill rotWithShape="1">
          <a:blip r:embed="rId3">
            <a:alphaModFix/>
          </a:blip>
          <a:srcRect b="0" l="0" r="0" t="0"/>
          <a:stretch/>
        </p:blipFill>
        <p:spPr>
          <a:xfrm>
            <a:off x="3203848" y="1988840"/>
            <a:ext cx="3059399" cy="2736303"/>
          </a:xfrm>
          <a:prstGeom prst="roundRect">
            <a:avLst>
              <a:gd fmla="val 16667" name="adj"/>
            </a:avLst>
          </a:prstGeom>
          <a:noFill/>
          <a:ln>
            <a:noFill/>
          </a:ln>
        </p:spPr>
      </p:pic>
      <p:sp>
        <p:nvSpPr>
          <p:cNvPr id="272" name="Shape 272"/>
          <p:cNvSpPr/>
          <p:nvPr/>
        </p:nvSpPr>
        <p:spPr>
          <a:xfrm>
            <a:off x="3770039" y="2348880"/>
            <a:ext cx="1887055" cy="212365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SA" sz="6600">
                <a:solidFill>
                  <a:srgbClr val="0000CC"/>
                </a:solidFill>
                <a:latin typeface="Calibri"/>
                <a:ea typeface="Calibri"/>
                <a:cs typeface="Calibri"/>
                <a:sym typeface="Calibri"/>
              </a:rPr>
              <a:t>نشاط</a:t>
            </a:r>
          </a:p>
          <a:p>
            <a:pPr indent="0" lvl="0" marL="0" marR="0" rtl="1" algn="ctr">
              <a:spcBef>
                <a:spcPts val="0"/>
              </a:spcBef>
              <a:buSzPct val="25000"/>
              <a:buNone/>
            </a:pPr>
            <a:r>
              <a:rPr b="1" lang="ar-SA" sz="6600">
                <a:solidFill>
                  <a:srgbClr val="0000CC"/>
                </a:solidFill>
                <a:latin typeface="Calibri"/>
                <a:ea typeface="Calibri"/>
                <a:cs typeface="Calibri"/>
                <a:sym typeface="Calibri"/>
              </a:rPr>
              <a:t> 6- 5</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71"/>
                                        </p:tgtEl>
                                        <p:attrNameLst>
                                          <p:attrName>style.visibility</p:attrName>
                                        </p:attrNameLst>
                                      </p:cBhvr>
                                      <p:to>
                                        <p:strVal val="visible"/>
                                      </p:to>
                                    </p:set>
                                    <p:animEffect filter="fade" transition="in">
                                      <p:cBhvr>
                                        <p:cTn dur="500"/>
                                        <p:tgtEl>
                                          <p:spTgt spid="271"/>
                                        </p:tgtEl>
                                      </p:cBhvr>
                                    </p:animEffect>
                                  </p:childTnLst>
                                </p:cTn>
                              </p:par>
                              <p:par>
                                <p:cTn fill="hold" nodeType="withEffect" presetClass="entr" presetID="10" presetSubtype="0">
                                  <p:stCondLst>
                                    <p:cond delay="0"/>
                                  </p:stCondLst>
                                  <p:childTnLst>
                                    <p:set>
                                      <p:cBhvr>
                                        <p:cTn dur="1" fill="hold">
                                          <p:stCondLst>
                                            <p:cond delay="0"/>
                                          </p:stCondLst>
                                        </p:cTn>
                                        <p:tgtEl>
                                          <p:spTgt spid="272"/>
                                        </p:tgtEl>
                                        <p:attrNameLst>
                                          <p:attrName>style.visibility</p:attrName>
                                        </p:attrNameLst>
                                      </p:cBhvr>
                                      <p:to>
                                        <p:strVal val="visible"/>
                                      </p:to>
                                    </p:set>
                                    <p:animEffect filter="fade" transition="in">
                                      <p:cBhvr>
                                        <p:cTn dur="500"/>
                                        <p:tgtEl>
                                          <p:spTgt spid="2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6" name="Shape 276"/>
        <p:cNvGrpSpPr/>
        <p:nvPr/>
      </p:nvGrpSpPr>
      <p:grpSpPr>
        <a:xfrm>
          <a:off x="0" y="0"/>
          <a:ext cx="0" cy="0"/>
          <a:chOff x="0" y="0"/>
          <a:chExt cx="0" cy="0"/>
        </a:xfrm>
      </p:grpSpPr>
      <p:pic>
        <p:nvPicPr>
          <p:cNvPr descr="معبأ.png" id="277" name="Shape 277"/>
          <p:cNvPicPr preferRelativeResize="0"/>
          <p:nvPr/>
        </p:nvPicPr>
        <p:blipFill rotWithShape="1">
          <a:blip r:embed="rId3">
            <a:alphaModFix/>
          </a:blip>
          <a:srcRect b="0" l="0" r="0" t="0"/>
          <a:stretch/>
        </p:blipFill>
        <p:spPr>
          <a:xfrm>
            <a:off x="2028" y="0"/>
            <a:ext cx="9139942" cy="6858000"/>
          </a:xfrm>
          <a:prstGeom prst="rect">
            <a:avLst/>
          </a:prstGeom>
          <a:noFill/>
          <a:ln>
            <a:noFill/>
          </a:ln>
        </p:spPr>
      </p:pic>
      <p:sp>
        <p:nvSpPr>
          <p:cNvPr id="278" name="Shape 278"/>
          <p:cNvSpPr/>
          <p:nvPr/>
        </p:nvSpPr>
        <p:spPr>
          <a:xfrm>
            <a:off x="974576" y="1052736"/>
            <a:ext cx="7197823" cy="4401204"/>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3600">
                <a:solidFill>
                  <a:srgbClr val="FF0000"/>
                </a:solidFill>
                <a:latin typeface="Times New Roman"/>
                <a:ea typeface="Times New Roman"/>
                <a:cs typeface="Times New Roman"/>
                <a:sym typeface="Times New Roman"/>
              </a:rPr>
              <a:t>هل تتفق ميولك مع قدراتك دائماً؟ وضح ذلك؟</a:t>
            </a: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sz="3600">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0" algn="r">
              <a:lnSpc>
                <a:spcPct val="100000"/>
              </a:lnSpc>
              <a:spcBef>
                <a:spcPts val="0"/>
              </a:spcBef>
              <a:spcAft>
                <a:spcPts val="0"/>
              </a:spcAft>
              <a:buClr>
                <a:schemeClr val="dk1"/>
              </a:buClr>
              <a:buSzPct val="25000"/>
              <a:buFont typeface="Arial"/>
              <a:buNone/>
            </a:pPr>
            <a:r>
              <a:rPr i="0" lang="ar-SA" sz="2000" u="none" cap="none" strike="noStrike">
                <a:solidFill>
                  <a:schemeClr val="dk1"/>
                </a:solidFill>
                <a:latin typeface="Arial"/>
                <a:ea typeface="Arial"/>
                <a:cs typeface="Arial"/>
                <a:sym typeface="Arial"/>
              </a:rPr>
              <a:t>....................................................................................................................................................................................................................................................................................................................................................................................................................................................................................................................</a:t>
            </a:r>
            <a:r>
              <a:rPr i="0" lang="ar-SA" sz="1050" u="none" cap="none" strike="noStrike">
                <a:solidFill>
                  <a:schemeClr val="dk1"/>
                </a:solidFill>
                <a:latin typeface="Arial"/>
                <a:ea typeface="Arial"/>
                <a:cs typeface="Arial"/>
                <a:sym typeface="Arial"/>
              </a:rPr>
              <a:t> </a:t>
            </a:r>
          </a:p>
        </p:txBody>
      </p:sp>
      <p:sp>
        <p:nvSpPr>
          <p:cNvPr id="279" name="Shape 279"/>
          <p:cNvSpPr txBox="1"/>
          <p:nvPr/>
        </p:nvSpPr>
        <p:spPr>
          <a:xfrm>
            <a:off x="857224" y="1857364"/>
            <a:ext cx="7500989" cy="3046988"/>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200">
                <a:solidFill>
                  <a:srgbClr val="0000CC"/>
                </a:solidFill>
                <a:latin typeface="Calibri"/>
                <a:ea typeface="Calibri"/>
                <a:cs typeface="Calibri"/>
                <a:sym typeface="Calibri"/>
              </a:rPr>
              <a:t>حتى تنجح في أي مهنة أو تخصص يجب أن تتوافر لديك مجموعة من المهارات والقدرات المطلوبة لها كما يجب أن يتوائم ميولك وطبيعة شخصيتك مع طبيعة هذه المهن، ولذا فإن الخطوة الأولى في مشوار اختيار تخصص ما هي أن تتعرف على نفسك وميولك قدراتك وأولوياتك واهتماماتك وعلى نمط شخصيتك.</a:t>
            </a:r>
          </a:p>
        </p:txBody>
      </p:sp>
      <p:sp>
        <p:nvSpPr>
          <p:cNvPr id="280" name="Shape 280"/>
          <p:cNvSpPr txBox="1"/>
          <p:nvPr/>
        </p:nvSpPr>
        <p:spPr>
          <a:xfrm>
            <a:off x="857224" y="4929198"/>
            <a:ext cx="7500989" cy="1077217"/>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200">
                <a:solidFill>
                  <a:srgbClr val="0000CC"/>
                </a:solidFill>
                <a:latin typeface="Calibri"/>
                <a:ea typeface="Calibri"/>
                <a:cs typeface="Calibri"/>
                <a:sym typeface="Calibri"/>
              </a:rPr>
              <a:t>إن امتلاك هذه البصيرة سيمنحك الفرصة للاختيار الصحيح وبناء حياة مهنية ناجحة.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77"/>
                                        </p:tgtEl>
                                        <p:attrNameLst>
                                          <p:attrName>style.visibility</p:attrName>
                                        </p:attrNameLst>
                                      </p:cBhvr>
                                      <p:to>
                                        <p:strVal val="visible"/>
                                      </p:to>
                                    </p:set>
                                    <p:animEffect filter="fade" transition="in">
                                      <p:cBhvr>
                                        <p:cTn dur="500"/>
                                        <p:tgtEl>
                                          <p:spTgt spid="277"/>
                                        </p:tgtEl>
                                      </p:cBhvr>
                                    </p:animEffect>
                                  </p:childTnLst>
                                </p:cTn>
                              </p:par>
                              <p:par>
                                <p:cTn fill="hold" nodeType="with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500"/>
                                        <p:tgtEl>
                                          <p:spTgt spid="2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500"/>
                                        <p:tgtEl>
                                          <p:spTgt spid="2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gtEl>
                                        <p:attrNameLst>
                                          <p:attrName>style.visibility</p:attrName>
                                        </p:attrNameLst>
                                      </p:cBhvr>
                                      <p:to>
                                        <p:strVal val="visible"/>
                                      </p:to>
                                    </p:set>
                                    <p:animEffect filter="fade" transition="in">
                                      <p:cBhvr>
                                        <p:cTn dur="500"/>
                                        <p:tgtEl>
                                          <p:spTgt spid="2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4" name="Shape 284"/>
        <p:cNvGrpSpPr/>
        <p:nvPr/>
      </p:nvGrpSpPr>
      <p:grpSpPr>
        <a:xfrm>
          <a:off x="0" y="0"/>
          <a:ext cx="0" cy="0"/>
          <a:chOff x="0" y="0"/>
          <a:chExt cx="0" cy="0"/>
        </a:xfrm>
      </p:grpSpPr>
      <p:grpSp>
        <p:nvGrpSpPr>
          <p:cNvPr id="285" name="Shape 285"/>
          <p:cNvGrpSpPr/>
          <p:nvPr/>
        </p:nvGrpSpPr>
        <p:grpSpPr>
          <a:xfrm>
            <a:off x="5292080" y="332656"/>
            <a:ext cx="3218655" cy="1512167"/>
            <a:chOff x="5292080" y="332656"/>
            <a:chExt cx="3218655" cy="1512167"/>
          </a:xfrm>
        </p:grpSpPr>
        <p:sp>
          <p:nvSpPr>
            <p:cNvPr id="286" name="Shape 286"/>
            <p:cNvSpPr/>
            <p:nvPr/>
          </p:nvSpPr>
          <p:spPr>
            <a:xfrm>
              <a:off x="5292080" y="692695"/>
              <a:ext cx="3218655" cy="914400"/>
            </a:xfrm>
            <a:prstGeom prst="round2DiagRect">
              <a:avLst>
                <a:gd fmla="val 16667" name="adj1"/>
                <a:gd fmla="val 0" name="adj2"/>
              </a:avLst>
            </a:prstGeom>
            <a:solidFill>
              <a:srgbClr val="FF0000"/>
            </a:solidFill>
            <a:ln cap="flat" cmpd="sng" w="38100">
              <a:solidFill>
                <a:srgbClr val="FFFF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pic>
          <p:nvPicPr>
            <p:cNvPr descr="saa.gif" id="287" name="Shape 287"/>
            <p:cNvPicPr preferRelativeResize="0"/>
            <p:nvPr/>
          </p:nvPicPr>
          <p:blipFill rotWithShape="1">
            <a:blip r:embed="rId3">
              <a:alphaModFix/>
            </a:blip>
            <a:srcRect b="0" l="0" r="0" t="0"/>
            <a:stretch/>
          </p:blipFill>
          <p:spPr>
            <a:xfrm>
              <a:off x="7164288" y="332656"/>
              <a:ext cx="1338083" cy="1512167"/>
            </a:xfrm>
            <a:prstGeom prst="rect">
              <a:avLst/>
            </a:prstGeom>
            <a:noFill/>
            <a:ln>
              <a:noFill/>
            </a:ln>
          </p:spPr>
        </p:pic>
      </p:grpSp>
      <p:sp>
        <p:nvSpPr>
          <p:cNvPr id="288" name="Shape 288"/>
          <p:cNvSpPr/>
          <p:nvPr/>
        </p:nvSpPr>
        <p:spPr>
          <a:xfrm>
            <a:off x="5875064" y="692695"/>
            <a:ext cx="1298752" cy="923329"/>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5400">
                <a:solidFill>
                  <a:srgbClr val="F2F2F2"/>
                </a:solidFill>
                <a:latin typeface="Calibri"/>
                <a:ea typeface="Calibri"/>
                <a:cs typeface="Calibri"/>
                <a:sym typeface="Calibri"/>
              </a:rPr>
              <a:t>إثراء</a:t>
            </a:r>
          </a:p>
        </p:txBody>
      </p:sp>
      <p:pic>
        <p:nvPicPr>
          <p:cNvPr descr="469_po.png" id="289" name="Shape 289"/>
          <p:cNvPicPr preferRelativeResize="0"/>
          <p:nvPr/>
        </p:nvPicPr>
        <p:blipFill rotWithShape="1">
          <a:blip r:embed="rId4">
            <a:alphaModFix/>
          </a:blip>
          <a:srcRect b="0" l="0" r="0" t="0"/>
          <a:stretch/>
        </p:blipFill>
        <p:spPr>
          <a:xfrm>
            <a:off x="251519" y="2276872"/>
            <a:ext cx="8568951" cy="4581127"/>
          </a:xfrm>
          <a:prstGeom prst="rect">
            <a:avLst/>
          </a:prstGeom>
          <a:solidFill>
            <a:schemeClr val="lt1"/>
          </a:solidFill>
          <a:ln>
            <a:noFill/>
          </a:ln>
        </p:spPr>
      </p:pic>
      <p:sp>
        <p:nvSpPr>
          <p:cNvPr id="290" name="Shape 290"/>
          <p:cNvSpPr/>
          <p:nvPr/>
        </p:nvSpPr>
        <p:spPr>
          <a:xfrm>
            <a:off x="524097" y="2893000"/>
            <a:ext cx="8152359" cy="3416319"/>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600">
                <a:solidFill>
                  <a:schemeClr val="dk1"/>
                </a:solidFill>
                <a:latin typeface="Calibri"/>
                <a:ea typeface="Calibri"/>
                <a:cs typeface="Calibri"/>
                <a:sym typeface="Calibri"/>
              </a:rPr>
              <a:t>حتى تنجح في أي مهنة أو تخصص يجب أن تتوافر لديك مجموعة من المهارات والقدرات المطلوبة لها كما يجب أن يتوائم ميولك وطبيعة شخصيتك مع طبيعة هذه المهن، ولذا فإن الخطوة الأولى في مشوار اختيار تخصص ما هي أن تتعرف على نفسك وميولك قدراتك وأولوياتك واهتماماتك وعلى نمط شخصيتك.</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307"/>
                                        <p:tgtEl>
                                          <p:spTgt spid="285"/>
                                        </p:tgtEl>
                                      </p:cBhvr>
                                    </p:animEffect>
                                  </p:childTnLst>
                                </p:cTn>
                              </p:par>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307"/>
                                        <p:tgtEl>
                                          <p:spTgt spid="2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5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500"/>
                                        <p:tgtEl>
                                          <p:spTgt spid="2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4" name="Shape 294"/>
        <p:cNvGrpSpPr/>
        <p:nvPr/>
      </p:nvGrpSpPr>
      <p:grpSpPr>
        <a:xfrm>
          <a:off x="0" y="0"/>
          <a:ext cx="0" cy="0"/>
          <a:chOff x="0" y="0"/>
          <a:chExt cx="0" cy="0"/>
        </a:xfrm>
      </p:grpSpPr>
      <p:grpSp>
        <p:nvGrpSpPr>
          <p:cNvPr id="295" name="Shape 295"/>
          <p:cNvGrpSpPr/>
          <p:nvPr/>
        </p:nvGrpSpPr>
        <p:grpSpPr>
          <a:xfrm>
            <a:off x="5292080" y="332656"/>
            <a:ext cx="3218655" cy="1512167"/>
            <a:chOff x="5292080" y="332656"/>
            <a:chExt cx="3218655" cy="1512167"/>
          </a:xfrm>
        </p:grpSpPr>
        <p:sp>
          <p:nvSpPr>
            <p:cNvPr id="296" name="Shape 296"/>
            <p:cNvSpPr/>
            <p:nvPr/>
          </p:nvSpPr>
          <p:spPr>
            <a:xfrm>
              <a:off x="5292080" y="692695"/>
              <a:ext cx="3218655" cy="914400"/>
            </a:xfrm>
            <a:prstGeom prst="round2DiagRect">
              <a:avLst>
                <a:gd fmla="val 16667" name="adj1"/>
                <a:gd fmla="val 0" name="adj2"/>
              </a:avLst>
            </a:prstGeom>
            <a:solidFill>
              <a:srgbClr val="FF0000"/>
            </a:solidFill>
            <a:ln cap="flat" cmpd="sng" w="38100">
              <a:solidFill>
                <a:srgbClr val="FFFF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pic>
          <p:nvPicPr>
            <p:cNvPr descr="saa.gif" id="297" name="Shape 297"/>
            <p:cNvPicPr preferRelativeResize="0"/>
            <p:nvPr/>
          </p:nvPicPr>
          <p:blipFill rotWithShape="1">
            <a:blip r:embed="rId3">
              <a:alphaModFix/>
            </a:blip>
            <a:srcRect b="0" l="0" r="0" t="0"/>
            <a:stretch/>
          </p:blipFill>
          <p:spPr>
            <a:xfrm>
              <a:off x="7164288" y="332656"/>
              <a:ext cx="1338083" cy="1512167"/>
            </a:xfrm>
            <a:prstGeom prst="rect">
              <a:avLst/>
            </a:prstGeom>
            <a:noFill/>
            <a:ln>
              <a:noFill/>
            </a:ln>
          </p:spPr>
        </p:pic>
      </p:grpSp>
      <p:sp>
        <p:nvSpPr>
          <p:cNvPr id="298" name="Shape 298"/>
          <p:cNvSpPr/>
          <p:nvPr/>
        </p:nvSpPr>
        <p:spPr>
          <a:xfrm>
            <a:off x="5875066" y="692695"/>
            <a:ext cx="1298751" cy="923329"/>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5400">
                <a:solidFill>
                  <a:srgbClr val="F2F2F2"/>
                </a:solidFill>
                <a:latin typeface="Calibri"/>
                <a:ea typeface="Calibri"/>
                <a:cs typeface="Calibri"/>
                <a:sym typeface="Calibri"/>
              </a:rPr>
              <a:t>إثراء</a:t>
            </a:r>
          </a:p>
        </p:txBody>
      </p:sp>
      <p:pic>
        <p:nvPicPr>
          <p:cNvPr descr="469_po.png" id="299" name="Shape 299"/>
          <p:cNvPicPr preferRelativeResize="0"/>
          <p:nvPr/>
        </p:nvPicPr>
        <p:blipFill rotWithShape="1">
          <a:blip r:embed="rId4">
            <a:alphaModFix/>
          </a:blip>
          <a:srcRect b="0" l="0" r="0" t="0"/>
          <a:stretch/>
        </p:blipFill>
        <p:spPr>
          <a:xfrm>
            <a:off x="251519" y="2276872"/>
            <a:ext cx="8568951" cy="4581127"/>
          </a:xfrm>
          <a:prstGeom prst="rect">
            <a:avLst/>
          </a:prstGeom>
          <a:solidFill>
            <a:schemeClr val="lt1"/>
          </a:solidFill>
          <a:ln>
            <a:noFill/>
          </a:ln>
        </p:spPr>
      </p:pic>
      <p:sp>
        <p:nvSpPr>
          <p:cNvPr id="300" name="Shape 300"/>
          <p:cNvSpPr/>
          <p:nvPr/>
        </p:nvSpPr>
        <p:spPr>
          <a:xfrm>
            <a:off x="524097" y="4000996"/>
            <a:ext cx="8152359" cy="1200329"/>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600">
                <a:solidFill>
                  <a:schemeClr val="dk1"/>
                </a:solidFill>
                <a:latin typeface="Calibri"/>
                <a:ea typeface="Calibri"/>
                <a:cs typeface="Calibri"/>
                <a:sym typeface="Calibri"/>
              </a:rPr>
              <a:t>إن امتلاك هذه البصيرة سيمنحك الفرصة للاختيار الصحيح وبناء حياة مهنية ناجحة.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00"/>
                                        </p:tgtEl>
                                        <p:attrNameLst>
                                          <p:attrName>style.visibility</p:attrName>
                                        </p:attrNameLst>
                                      </p:cBhvr>
                                      <p:to>
                                        <p:strVal val="visible"/>
                                      </p:to>
                                    </p:set>
                                    <p:animEffect filter="fade" transition="in">
                                      <p:cBhvr>
                                        <p:cTn dur="500"/>
                                        <p:tgtEl>
                                          <p:spTgt spid="3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x="0" y="0"/>
          <a:ext cx="0" cy="0"/>
          <a:chOff x="0" y="0"/>
          <a:chExt cx="0" cy="0"/>
        </a:xfrm>
      </p:grpSpPr>
      <p:sp>
        <p:nvSpPr>
          <p:cNvPr id="104" name="Shape 104"/>
          <p:cNvSpPr/>
          <p:nvPr/>
        </p:nvSpPr>
        <p:spPr>
          <a:xfrm>
            <a:off x="1979711" y="1988840"/>
            <a:ext cx="5400599" cy="2592287"/>
          </a:xfrm>
          <a:prstGeom prst="cloud">
            <a:avLst/>
          </a:prstGeom>
          <a:solidFill>
            <a:srgbClr val="00B0F0"/>
          </a:solidFill>
          <a:ln cap="flat" cmpd="sng" w="25400">
            <a:solidFill>
              <a:srgbClr val="FFFF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05" name="Shape 105"/>
          <p:cNvSpPr/>
          <p:nvPr/>
        </p:nvSpPr>
        <p:spPr>
          <a:xfrm>
            <a:off x="2337706" y="2532093"/>
            <a:ext cx="4610558" cy="1446550"/>
          </a:xfrm>
          <a:prstGeom prst="rect">
            <a:avLst/>
          </a:prstGeom>
          <a:noFill/>
          <a:ln>
            <a:noFill/>
          </a:ln>
        </p:spPr>
        <p:txBody>
          <a:bodyPr anchorCtr="0" anchor="ctr" bIns="45700" lIns="91425" rIns="91425" tIns="45700">
            <a:noAutofit/>
          </a:bodyPr>
          <a:lstStyle/>
          <a:p>
            <a:pPr indent="0" lvl="0" marL="0" marR="0" rtl="1" algn="r">
              <a:lnSpc>
                <a:spcPct val="100000"/>
              </a:lnSpc>
              <a:spcBef>
                <a:spcPts val="0"/>
              </a:spcBef>
              <a:spcAft>
                <a:spcPts val="0"/>
              </a:spcAft>
              <a:buClr>
                <a:srgbClr val="FF0000"/>
              </a:buClr>
              <a:buSzPct val="25000"/>
              <a:buFont typeface="Times New Roman"/>
              <a:buNone/>
            </a:pPr>
            <a:r>
              <a:rPr b="1" i="0" lang="ar-SA" sz="8800" u="none" cap="none" strike="noStrike">
                <a:solidFill>
                  <a:srgbClr val="FF0000"/>
                </a:solidFill>
                <a:latin typeface="Times New Roman"/>
                <a:ea typeface="Times New Roman"/>
                <a:cs typeface="Times New Roman"/>
                <a:sym typeface="Times New Roman"/>
              </a:rPr>
              <a:t>ماذا سنتعلم؟</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500"/>
                                        <p:tgtEl>
                                          <p:spTgt spid="104"/>
                                        </p:tgtEl>
                                      </p:cBhvr>
                                    </p:animEffect>
                                  </p:childTnLst>
                                </p:cTn>
                              </p:par>
                              <p:par>
                                <p:cTn fill="hold" nodeType="with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500"/>
                                        <p:tgtEl>
                                          <p:spTgt spid="1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x="0" y="0"/>
          <a:ext cx="0" cy="0"/>
          <a:chOff x="0" y="0"/>
          <a:chExt cx="0" cy="0"/>
        </a:xfrm>
      </p:grpSpPr>
      <p:grpSp>
        <p:nvGrpSpPr>
          <p:cNvPr id="110" name="Shape 110"/>
          <p:cNvGrpSpPr/>
          <p:nvPr/>
        </p:nvGrpSpPr>
        <p:grpSpPr>
          <a:xfrm>
            <a:off x="827583" y="764704"/>
            <a:ext cx="7416824" cy="4968551"/>
            <a:chOff x="827583" y="1844823"/>
            <a:chExt cx="7416824" cy="3888432"/>
          </a:xfrm>
        </p:grpSpPr>
        <p:sp>
          <p:nvSpPr>
            <p:cNvPr id="111" name="Shape 111"/>
            <p:cNvSpPr/>
            <p:nvPr/>
          </p:nvSpPr>
          <p:spPr>
            <a:xfrm>
              <a:off x="2123727" y="1844823"/>
              <a:ext cx="5976664" cy="3528393"/>
            </a:xfrm>
            <a:prstGeom prst="triangle">
              <a:avLst>
                <a:gd fmla="val 33422" name="adj"/>
              </a:avLst>
            </a:prstGeom>
            <a:solidFill>
              <a:srgbClr val="953734"/>
            </a:solidFill>
            <a:ln cap="flat" cmpd="sng" w="25400">
              <a:solidFill>
                <a:srgbClr val="FFFF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12" name="Shape 112"/>
            <p:cNvSpPr/>
            <p:nvPr/>
          </p:nvSpPr>
          <p:spPr>
            <a:xfrm>
              <a:off x="1547663" y="1916831"/>
              <a:ext cx="5976664" cy="3528393"/>
            </a:xfrm>
            <a:prstGeom prst="triangle">
              <a:avLst>
                <a:gd fmla="val 33422" name="adj"/>
              </a:avLst>
            </a:prstGeom>
            <a:solidFill>
              <a:srgbClr val="953734"/>
            </a:solidFill>
            <a:ln cap="flat" cmpd="sng" w="25400">
              <a:solidFill>
                <a:srgbClr val="FFFF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13" name="Shape 113"/>
            <p:cNvSpPr/>
            <p:nvPr/>
          </p:nvSpPr>
          <p:spPr>
            <a:xfrm>
              <a:off x="1043608" y="2128925"/>
              <a:ext cx="5256583" cy="3500882"/>
            </a:xfrm>
            <a:prstGeom prst="triangle">
              <a:avLst>
                <a:gd fmla="val 33422" name="adj"/>
              </a:avLst>
            </a:prstGeom>
            <a:solidFill>
              <a:srgbClr val="953734"/>
            </a:solidFill>
            <a:ln cap="flat" cmpd="sng" w="25400">
              <a:solidFill>
                <a:srgbClr val="FFFF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14" name="Shape 114"/>
            <p:cNvSpPr/>
            <p:nvPr/>
          </p:nvSpPr>
          <p:spPr>
            <a:xfrm>
              <a:off x="827583" y="2780927"/>
              <a:ext cx="7416824" cy="2952328"/>
            </a:xfrm>
            <a:prstGeom prst="roundRect">
              <a:avLst>
                <a:gd fmla="val 16667" name="adj"/>
              </a:avLst>
            </a:prstGeom>
            <a:solidFill>
              <a:schemeClr val="lt1"/>
            </a:solidFill>
            <a:ln cap="flat" cmpd="sng" w="57150">
              <a:solidFill>
                <a:srgbClr val="953734"/>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15" name="Shape 115"/>
          <p:cNvSpPr/>
          <p:nvPr/>
        </p:nvSpPr>
        <p:spPr>
          <a:xfrm>
            <a:off x="827583" y="2449919"/>
            <a:ext cx="7117017" cy="280076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Clr>
                <a:schemeClr val="dk1"/>
              </a:buClr>
              <a:buSzPct val="100000"/>
              <a:buFont typeface="Times New Roman"/>
              <a:buChar char="•"/>
            </a:pPr>
            <a:r>
              <a:rPr b="1" lang="ar-SA" sz="4400">
                <a:solidFill>
                  <a:schemeClr val="dk1"/>
                </a:solidFill>
                <a:latin typeface="Times New Roman"/>
                <a:ea typeface="Times New Roman"/>
                <a:cs typeface="Times New Roman"/>
                <a:sym typeface="Times New Roman"/>
              </a:rPr>
              <a:t> الميول.</a:t>
            </a:r>
          </a:p>
          <a:p>
            <a:pPr indent="0" lvl="0" marL="0" marR="0" rtl="1" algn="r">
              <a:spcBef>
                <a:spcPts val="0"/>
              </a:spcBef>
              <a:spcAft>
                <a:spcPts val="0"/>
              </a:spcAft>
              <a:buClr>
                <a:schemeClr val="dk1"/>
              </a:buClr>
              <a:buSzPct val="100000"/>
              <a:buFont typeface="Times New Roman"/>
              <a:buChar char="•"/>
            </a:pPr>
            <a:r>
              <a:rPr b="1" lang="ar-SA" sz="4400">
                <a:solidFill>
                  <a:schemeClr val="dk1"/>
                </a:solidFill>
                <a:latin typeface="Times New Roman"/>
                <a:ea typeface="Times New Roman"/>
                <a:cs typeface="Times New Roman"/>
                <a:sym typeface="Times New Roman"/>
              </a:rPr>
              <a:t> التوجيه المهني.</a:t>
            </a:r>
          </a:p>
          <a:p>
            <a:pPr indent="0" lvl="0" marL="0" marR="0" rtl="1" algn="r">
              <a:spcBef>
                <a:spcPts val="0"/>
              </a:spcBef>
              <a:spcAft>
                <a:spcPts val="0"/>
              </a:spcAft>
              <a:buClr>
                <a:schemeClr val="dk1"/>
              </a:buClr>
              <a:buSzPct val="100000"/>
              <a:buFont typeface="Times New Roman"/>
              <a:buChar char="•"/>
            </a:pPr>
            <a:r>
              <a:rPr b="1" lang="ar-SA" sz="4400">
                <a:solidFill>
                  <a:schemeClr val="dk1"/>
                </a:solidFill>
                <a:latin typeface="Times New Roman"/>
                <a:ea typeface="Times New Roman"/>
                <a:cs typeface="Times New Roman"/>
                <a:sym typeface="Times New Roman"/>
              </a:rPr>
              <a:t> أهمية التعرف على الاستعدادات والميول.</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500"/>
                                        <p:tgtEl>
                                          <p:spTgt spid="110"/>
                                        </p:tgtEl>
                                      </p:cBhvr>
                                    </p:animEffect>
                                  </p:childTnLst>
                                </p:cTn>
                              </p:par>
                              <p:par>
                                <p:cTn fill="hold" nodeType="withEffect" presetClass="entr" presetID="10" presetSubtype="0">
                                  <p:stCondLst>
                                    <p:cond delay="0"/>
                                  </p:stCondLst>
                                  <p:childTnLst>
                                    <p:set>
                                      <p:cBhvr>
                                        <p:cTn dur="1" fill="hold">
                                          <p:stCondLst>
                                            <p:cond delay="0"/>
                                          </p:stCondLst>
                                        </p:cTn>
                                        <p:tgtEl>
                                          <p:spTgt spid="115">
                                            <p:txEl>
                                              <p:pRg end="0" st="0"/>
                                            </p:txEl>
                                          </p:spTgt>
                                        </p:tgtEl>
                                        <p:attrNameLst>
                                          <p:attrName>style.visibility</p:attrName>
                                        </p:attrNameLst>
                                      </p:cBhvr>
                                      <p:to>
                                        <p:strVal val="visible"/>
                                      </p:to>
                                    </p:set>
                                    <p:animEffect filter="fade" transition="in">
                                      <p:cBhvr>
                                        <p:cTn dur="500"/>
                                        <p:tgtEl>
                                          <p:spTgt spid="115">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115">
                                            <p:txEl>
                                              <p:pRg end="1" st="1"/>
                                            </p:txEl>
                                          </p:spTgt>
                                        </p:tgtEl>
                                        <p:attrNameLst>
                                          <p:attrName>style.visibility</p:attrName>
                                        </p:attrNameLst>
                                      </p:cBhvr>
                                      <p:to>
                                        <p:strVal val="visible"/>
                                      </p:to>
                                    </p:set>
                                    <p:animEffect filter="fade" transition="in">
                                      <p:cBhvr>
                                        <p:cTn dur="500"/>
                                        <p:tgtEl>
                                          <p:spTgt spid="115">
                                            <p:txEl>
                                              <p:pRg end="1" st="1"/>
                                            </p:txEl>
                                          </p:spTgt>
                                        </p:tgtEl>
                                      </p:cBhvr>
                                    </p:animEffect>
                                  </p:childTnLst>
                                </p:cTn>
                              </p:par>
                              <p:par>
                                <p:cTn fill="hold" nodeType="withEffect" presetClass="entr" presetID="10" presetSubtype="0">
                                  <p:stCondLst>
                                    <p:cond delay="0"/>
                                  </p:stCondLst>
                                  <p:childTnLst>
                                    <p:set>
                                      <p:cBhvr>
                                        <p:cTn dur="1" fill="hold">
                                          <p:stCondLst>
                                            <p:cond delay="0"/>
                                          </p:stCondLst>
                                        </p:cTn>
                                        <p:tgtEl>
                                          <p:spTgt spid="115">
                                            <p:txEl>
                                              <p:pRg end="2" st="2"/>
                                            </p:txEl>
                                          </p:spTgt>
                                        </p:tgtEl>
                                        <p:attrNameLst>
                                          <p:attrName>style.visibility</p:attrName>
                                        </p:attrNameLst>
                                      </p:cBhvr>
                                      <p:to>
                                        <p:strVal val="visible"/>
                                      </p:to>
                                    </p:set>
                                    <p:animEffect filter="fade" transition="in">
                                      <p:cBhvr>
                                        <p:cTn dur="500"/>
                                        <p:tgtEl>
                                          <p:spTgt spid="115">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x="0" y="0"/>
          <a:ext cx="0" cy="0"/>
          <a:chOff x="0" y="0"/>
          <a:chExt cx="0" cy="0"/>
        </a:xfrm>
      </p:grpSpPr>
      <p:grpSp>
        <p:nvGrpSpPr>
          <p:cNvPr id="120" name="Shape 120"/>
          <p:cNvGrpSpPr/>
          <p:nvPr/>
        </p:nvGrpSpPr>
        <p:grpSpPr>
          <a:xfrm>
            <a:off x="1835696" y="1268759"/>
            <a:ext cx="5472608" cy="3672407"/>
            <a:chOff x="1835696" y="1772816"/>
            <a:chExt cx="5472608" cy="2717582"/>
          </a:xfrm>
        </p:grpSpPr>
        <p:sp>
          <p:nvSpPr>
            <p:cNvPr id="121" name="Shape 121"/>
            <p:cNvSpPr/>
            <p:nvPr/>
          </p:nvSpPr>
          <p:spPr>
            <a:xfrm>
              <a:off x="1835696" y="1772816"/>
              <a:ext cx="4392488" cy="2717582"/>
            </a:xfrm>
            <a:prstGeom prst="cloud">
              <a:avLst/>
            </a:prstGeom>
            <a:solidFill>
              <a:schemeClr val="lt2"/>
            </a:solidFill>
            <a:ln cap="flat" cmpd="sng" w="25400">
              <a:solidFill>
                <a:srgbClr val="00FFFF"/>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22" name="Shape 122"/>
            <p:cNvSpPr/>
            <p:nvPr/>
          </p:nvSpPr>
          <p:spPr>
            <a:xfrm>
              <a:off x="2915816" y="1844824"/>
              <a:ext cx="4392488" cy="2645573"/>
            </a:xfrm>
            <a:prstGeom prst="cloud">
              <a:avLst/>
            </a:prstGeom>
            <a:solidFill>
              <a:schemeClr val="lt2"/>
            </a:solidFill>
            <a:ln cap="flat" cmpd="sng" w="25400">
              <a:solidFill>
                <a:srgbClr val="00FFFF"/>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23" name="Shape 123"/>
            <p:cNvSpPr/>
            <p:nvPr/>
          </p:nvSpPr>
          <p:spPr>
            <a:xfrm>
              <a:off x="1979711" y="1844824"/>
              <a:ext cx="5112567" cy="2485715"/>
            </a:xfrm>
            <a:prstGeom prst="cloud">
              <a:avLst/>
            </a:prstGeom>
            <a:solidFill>
              <a:srgbClr val="00FFFF"/>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24" name="Shape 124"/>
          <p:cNvSpPr/>
          <p:nvPr/>
        </p:nvSpPr>
        <p:spPr>
          <a:xfrm>
            <a:off x="2871301" y="1916832"/>
            <a:ext cx="3284873" cy="221599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13800">
                <a:solidFill>
                  <a:srgbClr val="FF0000"/>
                </a:solidFill>
                <a:latin typeface="Calibri"/>
                <a:ea typeface="Calibri"/>
                <a:cs typeface="Calibri"/>
                <a:sym typeface="Calibri"/>
              </a:rPr>
              <a:t>تمهيد</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500"/>
                                        <p:tgtEl>
                                          <p:spTgt spid="120"/>
                                        </p:tgtEl>
                                      </p:cBhvr>
                                    </p:animEffect>
                                  </p:childTnLst>
                                </p:cTn>
                              </p:par>
                              <p:par>
                                <p:cTn fill="hold" nodeType="with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500"/>
                                        <p:tgtEl>
                                          <p:spTgt spid="12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8" name="Shape 128"/>
        <p:cNvGrpSpPr/>
        <p:nvPr/>
      </p:nvGrpSpPr>
      <p:grpSpPr>
        <a:xfrm>
          <a:off x="0" y="0"/>
          <a:ext cx="0" cy="0"/>
          <a:chOff x="0" y="0"/>
          <a:chExt cx="0" cy="0"/>
        </a:xfrm>
      </p:grpSpPr>
      <p:sp>
        <p:nvSpPr>
          <p:cNvPr id="129" name="Shape 129"/>
          <p:cNvSpPr/>
          <p:nvPr/>
        </p:nvSpPr>
        <p:spPr>
          <a:xfrm>
            <a:off x="7164288" y="332656"/>
            <a:ext cx="1584175"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30" name="Shape 130"/>
          <p:cNvSpPr/>
          <p:nvPr/>
        </p:nvSpPr>
        <p:spPr>
          <a:xfrm>
            <a:off x="7448472" y="404663"/>
            <a:ext cx="1127231"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6600CC"/>
                </a:solidFill>
                <a:latin typeface="Calibri"/>
                <a:ea typeface="Calibri"/>
                <a:cs typeface="Calibri"/>
                <a:sym typeface="Calibri"/>
              </a:rPr>
              <a:t>الميول</a:t>
            </a:r>
          </a:p>
        </p:txBody>
      </p:sp>
      <p:grpSp>
        <p:nvGrpSpPr>
          <p:cNvPr id="131" name="Shape 131"/>
          <p:cNvGrpSpPr/>
          <p:nvPr/>
        </p:nvGrpSpPr>
        <p:grpSpPr>
          <a:xfrm>
            <a:off x="251519" y="2420888"/>
            <a:ext cx="8640960" cy="3600399"/>
            <a:chOff x="251519" y="2420888"/>
            <a:chExt cx="8640960" cy="3600399"/>
          </a:xfrm>
        </p:grpSpPr>
        <p:sp>
          <p:nvSpPr>
            <p:cNvPr id="132" name="Shape 132"/>
            <p:cNvSpPr/>
            <p:nvPr/>
          </p:nvSpPr>
          <p:spPr>
            <a:xfrm>
              <a:off x="251519" y="2420888"/>
              <a:ext cx="8640960" cy="3600399"/>
            </a:xfrm>
            <a:prstGeom prst="round2SameRect">
              <a:avLst>
                <a:gd fmla="val 50000" name="adj1"/>
                <a:gd fmla="val 0" name="adj2"/>
              </a:avLst>
            </a:prstGeom>
            <a:solidFill>
              <a:srgbClr val="632423"/>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33" name="Shape 133"/>
            <p:cNvSpPr/>
            <p:nvPr/>
          </p:nvSpPr>
          <p:spPr>
            <a:xfrm>
              <a:off x="539552" y="2708919"/>
              <a:ext cx="7992887" cy="3096343"/>
            </a:xfrm>
            <a:prstGeom prst="rect">
              <a:avLst/>
            </a:prstGeom>
            <a:solidFill>
              <a:schemeClr val="lt1"/>
            </a:solidFill>
            <a:ln cap="flat" cmpd="sng" w="25400">
              <a:solidFill>
                <a:srgbClr val="63242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34" name="Shape 134"/>
          <p:cNvSpPr/>
          <p:nvPr/>
        </p:nvSpPr>
        <p:spPr>
          <a:xfrm>
            <a:off x="755575" y="3129934"/>
            <a:ext cx="7632848" cy="2308323"/>
          </a:xfrm>
          <a:prstGeom prst="rect">
            <a:avLst/>
          </a:prstGeom>
          <a:noFill/>
          <a:ln>
            <a:noFill/>
          </a:ln>
        </p:spPr>
        <p:txBody>
          <a:bodyPr anchorCtr="0" anchor="ctr" bIns="45700" lIns="91425" rIns="91425" tIns="45700">
            <a:noAutofit/>
          </a:bodyPr>
          <a:lstStyle/>
          <a:p>
            <a:pPr indent="0" lvl="0" marL="0" marR="0" rtl="1" algn="ctr">
              <a:spcBef>
                <a:spcPts val="0"/>
              </a:spcBef>
              <a:spcAft>
                <a:spcPts val="0"/>
              </a:spcAft>
              <a:buSzPct val="25000"/>
              <a:buNone/>
            </a:pPr>
            <a:r>
              <a:rPr b="1" lang="ar-SA" sz="3600">
                <a:solidFill>
                  <a:schemeClr val="dk1"/>
                </a:solidFill>
                <a:latin typeface="Times New Roman"/>
                <a:ea typeface="Times New Roman"/>
                <a:cs typeface="Times New Roman"/>
                <a:sym typeface="Times New Roman"/>
              </a:rPr>
              <a:t>تشكل الميول جانباً مهما في تحديد الأنشطة التي يسعى الفرد للقيام بها كنتيجة لميله لها، لذلك تعد إحدى مصادر الفروق الفردية المهمة التي لابد من الاهتمام بها.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500"/>
                                        <p:tgtEl>
                                          <p:spTgt spid="129"/>
                                        </p:tgtEl>
                                      </p:cBhvr>
                                    </p:animEffect>
                                  </p:childTnLst>
                                </p:cTn>
                              </p:par>
                              <p:par>
                                <p:cTn fill="hold" nodeType="withEffect" presetClass="entr" presetID="10" presetSubtype="0">
                                  <p:stCondLst>
                                    <p:cond delay="0"/>
                                  </p:stCondLst>
                                  <p:childTnLst>
                                    <p:set>
                                      <p:cBhvr>
                                        <p:cTn dur="1" fill="hold">
                                          <p:stCondLst>
                                            <p:cond delay="0"/>
                                          </p:stCondLst>
                                        </p:cTn>
                                        <p:tgtEl>
                                          <p:spTgt spid="130"/>
                                        </p:tgtEl>
                                        <p:attrNameLst>
                                          <p:attrName>style.visibility</p:attrName>
                                        </p:attrNameLst>
                                      </p:cBhvr>
                                      <p:to>
                                        <p:strVal val="visible"/>
                                      </p:to>
                                    </p:set>
                                    <p:animEffect filter="fade" transition="in">
                                      <p:cBhvr>
                                        <p:cTn dur="500"/>
                                        <p:tgtEl>
                                          <p:spTgt spid="1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1"/>
                                        </p:tgtEl>
                                        <p:attrNameLst>
                                          <p:attrName>style.visibility</p:attrName>
                                        </p:attrNameLst>
                                      </p:cBhvr>
                                      <p:to>
                                        <p:strVal val="visible"/>
                                      </p:to>
                                    </p:set>
                                    <p:animEffect filter="fade" transition="in">
                                      <p:cBhvr>
                                        <p:cTn dur="500"/>
                                        <p:tgtEl>
                                          <p:spTgt spid="131"/>
                                        </p:tgtEl>
                                      </p:cBhvr>
                                    </p:animEffect>
                                  </p:childTnLst>
                                </p:cTn>
                              </p:par>
                              <p:par>
                                <p:cTn fill="hold" nodeType="with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x="0" y="0"/>
          <a:ext cx="0" cy="0"/>
          <a:chOff x="0" y="0"/>
          <a:chExt cx="0" cy="0"/>
        </a:xfrm>
      </p:grpSpPr>
      <p:sp>
        <p:nvSpPr>
          <p:cNvPr id="139" name="Shape 139"/>
          <p:cNvSpPr/>
          <p:nvPr/>
        </p:nvSpPr>
        <p:spPr>
          <a:xfrm>
            <a:off x="3635896" y="908720"/>
            <a:ext cx="4104456" cy="914400"/>
          </a:xfrm>
          <a:prstGeom prst="roundRect">
            <a:avLst>
              <a:gd fmla="val 16667" name="adj"/>
            </a:avLst>
          </a:prstGeom>
          <a:solidFill>
            <a:srgbClr val="FF0000"/>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40" name="Shape 140"/>
          <p:cNvSpPr/>
          <p:nvPr/>
        </p:nvSpPr>
        <p:spPr>
          <a:xfrm>
            <a:off x="3905532" y="908720"/>
            <a:ext cx="3645549" cy="1107995"/>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baseline="30000" lang="ar-SA" sz="6000">
                <a:solidFill>
                  <a:schemeClr val="lt1"/>
                </a:solidFill>
                <a:latin typeface="Calibri"/>
                <a:ea typeface="Calibri"/>
                <a:cs typeface="Calibri"/>
                <a:sym typeface="Calibri"/>
              </a:rPr>
              <a:t>مفاهيم ومصطلحات</a:t>
            </a:r>
            <a:r>
              <a:rPr b="1" lang="ar-SA" sz="6600">
                <a:solidFill>
                  <a:schemeClr val="lt1"/>
                </a:solidFill>
                <a:latin typeface="Calibri"/>
                <a:ea typeface="Calibri"/>
                <a:cs typeface="Calibri"/>
                <a:sym typeface="Calibri"/>
              </a:rPr>
              <a:t>؟</a:t>
            </a:r>
          </a:p>
        </p:txBody>
      </p:sp>
      <p:pic>
        <p:nvPicPr>
          <p:cNvPr descr="bbq-border-template-cookout-clipart-black-and-white-checkerboard-border-hi.png" id="141" name="Shape 141"/>
          <p:cNvPicPr preferRelativeResize="0"/>
          <p:nvPr/>
        </p:nvPicPr>
        <p:blipFill rotWithShape="1">
          <a:blip r:embed="rId3">
            <a:alphaModFix/>
          </a:blip>
          <a:srcRect b="0" l="0" r="0" t="0"/>
          <a:stretch/>
        </p:blipFill>
        <p:spPr>
          <a:xfrm>
            <a:off x="467543" y="2492896"/>
            <a:ext cx="8208912" cy="3240359"/>
          </a:xfrm>
          <a:prstGeom prst="rect">
            <a:avLst/>
          </a:prstGeom>
          <a:noFill/>
          <a:ln>
            <a:noFill/>
          </a:ln>
        </p:spPr>
      </p:pic>
      <p:sp>
        <p:nvSpPr>
          <p:cNvPr id="142" name="Shape 142"/>
          <p:cNvSpPr/>
          <p:nvPr/>
        </p:nvSpPr>
        <p:spPr>
          <a:xfrm>
            <a:off x="755575" y="2924943"/>
            <a:ext cx="7488831" cy="2308323"/>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SA" sz="4800">
                <a:solidFill>
                  <a:srgbClr val="006600"/>
                </a:solidFill>
                <a:latin typeface="Calibri"/>
                <a:ea typeface="Calibri"/>
                <a:cs typeface="Calibri"/>
                <a:sym typeface="Calibri"/>
              </a:rPr>
              <a:t>الميول: جمع كلمة ميل وهو نزعة سلوكية عامة لدى الفرد تجذبه نحو نوع معين من الأنشطة.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139"/>
                                        </p:tgtEl>
                                        <p:attrNameLst>
                                          <p:attrName>style.visibility</p:attrName>
                                        </p:attrNameLst>
                                      </p:cBhvr>
                                      <p:to>
                                        <p:strVal val="visible"/>
                                      </p:to>
                                    </p:set>
                                    <p:anim calcmode="lin" valueType="num">
                                      <p:cBhvr additive="base">
                                        <p:cTn dur="500"/>
                                        <p:tgtEl>
                                          <p:spTgt spid="13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140"/>
                                        </p:tgtEl>
                                        <p:attrNameLst>
                                          <p:attrName>style.visibility</p:attrName>
                                        </p:attrNameLst>
                                      </p:cBhvr>
                                      <p:to>
                                        <p:strVal val="visible"/>
                                      </p:to>
                                    </p:set>
                                    <p:anim calcmode="lin" valueType="num">
                                      <p:cBhvr additive="base">
                                        <p:cTn dur="500"/>
                                        <p:tgtEl>
                                          <p:spTgt spid="140"/>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300"/>
                                        <p:tgtEl>
                                          <p:spTgt spid="141"/>
                                        </p:tgtEl>
                                      </p:cBhvr>
                                    </p:animEffect>
                                  </p:childTnLst>
                                </p:cTn>
                              </p:par>
                              <p:par>
                                <p:cTn fill="hold" nodeType="with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300"/>
                                        <p:tgtEl>
                                          <p:spTgt spid="1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p:nvPr/>
        </p:nvSpPr>
        <p:spPr>
          <a:xfrm>
            <a:off x="6300192" y="332656"/>
            <a:ext cx="2448271"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49" name="Shape 149"/>
          <p:cNvSpPr/>
          <p:nvPr/>
        </p:nvSpPr>
        <p:spPr>
          <a:xfrm>
            <a:off x="6537967" y="404663"/>
            <a:ext cx="2037736"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6600CC"/>
                </a:solidFill>
                <a:latin typeface="Calibri"/>
                <a:ea typeface="Calibri"/>
                <a:cs typeface="Calibri"/>
                <a:sym typeface="Calibri"/>
              </a:rPr>
              <a:t>أنواع الميول</a:t>
            </a:r>
          </a:p>
        </p:txBody>
      </p:sp>
      <p:grpSp>
        <p:nvGrpSpPr>
          <p:cNvPr id="150" name="Shape 150"/>
          <p:cNvGrpSpPr/>
          <p:nvPr/>
        </p:nvGrpSpPr>
        <p:grpSpPr>
          <a:xfrm>
            <a:off x="251519" y="2492896"/>
            <a:ext cx="8640960" cy="2736303"/>
            <a:chOff x="251519" y="2420888"/>
            <a:chExt cx="8640960" cy="3600399"/>
          </a:xfrm>
        </p:grpSpPr>
        <p:sp>
          <p:nvSpPr>
            <p:cNvPr id="151" name="Shape 151"/>
            <p:cNvSpPr/>
            <p:nvPr/>
          </p:nvSpPr>
          <p:spPr>
            <a:xfrm>
              <a:off x="251519" y="2420888"/>
              <a:ext cx="8640960" cy="3600399"/>
            </a:xfrm>
            <a:prstGeom prst="round2SameRect">
              <a:avLst>
                <a:gd fmla="val 50000" name="adj1"/>
                <a:gd fmla="val 0" name="adj2"/>
              </a:avLst>
            </a:prstGeom>
            <a:solidFill>
              <a:srgbClr val="E36C09"/>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52" name="Shape 152"/>
            <p:cNvSpPr/>
            <p:nvPr/>
          </p:nvSpPr>
          <p:spPr>
            <a:xfrm>
              <a:off x="539552" y="2708919"/>
              <a:ext cx="7992887" cy="3096343"/>
            </a:xfrm>
            <a:prstGeom prst="rect">
              <a:avLst/>
            </a:prstGeom>
            <a:solidFill>
              <a:schemeClr val="lt1"/>
            </a:solidFill>
            <a:ln cap="flat" cmpd="sng" w="25400">
              <a:solidFill>
                <a:srgbClr val="E36C0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53" name="Shape 153"/>
          <p:cNvSpPr/>
          <p:nvPr/>
        </p:nvSpPr>
        <p:spPr>
          <a:xfrm>
            <a:off x="683568" y="3042825"/>
            <a:ext cx="7632848" cy="1754325"/>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3600">
                <a:solidFill>
                  <a:schemeClr val="dk1"/>
                </a:solidFill>
                <a:latin typeface="Times New Roman"/>
                <a:ea typeface="Times New Roman"/>
                <a:cs typeface="Times New Roman"/>
                <a:sym typeface="Times New Roman"/>
              </a:rPr>
              <a:t>1- ميول فطرية: وهي تولد مع الوليد كالميل إلى الحركة والميل إلى المشي، وهذه الميول تكون أكثر ثباتا.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500"/>
                                        <p:tgtEl>
                                          <p:spTgt spid="148"/>
                                        </p:tgtEl>
                                      </p:cBhvr>
                                    </p:animEffect>
                                  </p:childTnLst>
                                </p:cTn>
                              </p:par>
                              <p:par>
                                <p:cTn fill="hold" nodeType="with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500"/>
                                        <p:tgtEl>
                                          <p:spTgt spid="1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400"/>
                                        <p:tgtEl>
                                          <p:spTgt spid="150"/>
                                        </p:tgtEl>
                                      </p:cBhvr>
                                    </p:animEffect>
                                  </p:childTnLst>
                                </p:cTn>
                              </p:par>
                              <p:par>
                                <p:cTn fill="hold" nodeType="with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400"/>
                                        <p:tgtEl>
                                          <p:spTgt spid="1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8" name="Shape 158"/>
        <p:cNvGrpSpPr/>
        <p:nvPr/>
      </p:nvGrpSpPr>
      <p:grpSpPr>
        <a:xfrm>
          <a:off x="0" y="0"/>
          <a:ext cx="0" cy="0"/>
          <a:chOff x="0" y="0"/>
          <a:chExt cx="0" cy="0"/>
        </a:xfrm>
      </p:grpSpPr>
      <p:sp>
        <p:nvSpPr>
          <p:cNvPr id="159" name="Shape 159"/>
          <p:cNvSpPr/>
          <p:nvPr/>
        </p:nvSpPr>
        <p:spPr>
          <a:xfrm>
            <a:off x="6300192" y="332656"/>
            <a:ext cx="2448271"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60" name="Shape 160"/>
          <p:cNvSpPr/>
          <p:nvPr/>
        </p:nvSpPr>
        <p:spPr>
          <a:xfrm>
            <a:off x="6537967" y="404663"/>
            <a:ext cx="2037736"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6600CC"/>
                </a:solidFill>
                <a:latin typeface="Calibri"/>
                <a:ea typeface="Calibri"/>
                <a:cs typeface="Calibri"/>
                <a:sym typeface="Calibri"/>
              </a:rPr>
              <a:t>أنواع الميول</a:t>
            </a:r>
          </a:p>
        </p:txBody>
      </p:sp>
      <p:grpSp>
        <p:nvGrpSpPr>
          <p:cNvPr id="161" name="Shape 161"/>
          <p:cNvGrpSpPr/>
          <p:nvPr/>
        </p:nvGrpSpPr>
        <p:grpSpPr>
          <a:xfrm>
            <a:off x="251519" y="2492896"/>
            <a:ext cx="8640960" cy="2736303"/>
            <a:chOff x="251519" y="2420888"/>
            <a:chExt cx="8640960" cy="3600399"/>
          </a:xfrm>
        </p:grpSpPr>
        <p:sp>
          <p:nvSpPr>
            <p:cNvPr id="162" name="Shape 162"/>
            <p:cNvSpPr/>
            <p:nvPr/>
          </p:nvSpPr>
          <p:spPr>
            <a:xfrm>
              <a:off x="251519" y="2420888"/>
              <a:ext cx="8640960" cy="3600399"/>
            </a:xfrm>
            <a:prstGeom prst="round2SameRect">
              <a:avLst>
                <a:gd fmla="val 50000" name="adj1"/>
                <a:gd fmla="val 0" name="adj2"/>
              </a:avLst>
            </a:prstGeom>
            <a:solidFill>
              <a:srgbClr val="E36C09"/>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63" name="Shape 163"/>
            <p:cNvSpPr/>
            <p:nvPr/>
          </p:nvSpPr>
          <p:spPr>
            <a:xfrm>
              <a:off x="539552" y="2708919"/>
              <a:ext cx="7992887" cy="3096343"/>
            </a:xfrm>
            <a:prstGeom prst="rect">
              <a:avLst/>
            </a:prstGeom>
            <a:solidFill>
              <a:schemeClr val="lt1"/>
            </a:solidFill>
            <a:ln cap="flat" cmpd="sng" w="25400">
              <a:solidFill>
                <a:srgbClr val="E36C0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64" name="Shape 164"/>
          <p:cNvSpPr/>
          <p:nvPr/>
        </p:nvSpPr>
        <p:spPr>
          <a:xfrm>
            <a:off x="683568" y="2765826"/>
            <a:ext cx="7632848" cy="2308323"/>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3600">
                <a:solidFill>
                  <a:schemeClr val="dk1"/>
                </a:solidFill>
                <a:latin typeface="Times New Roman"/>
                <a:ea typeface="Times New Roman"/>
                <a:cs typeface="Times New Roman"/>
                <a:sym typeface="Times New Roman"/>
              </a:rPr>
              <a:t>2- </a:t>
            </a:r>
            <a:r>
              <a:rPr b="1" lang="ar-SA" sz="3600">
                <a:solidFill>
                  <a:schemeClr val="dk1"/>
                </a:solidFill>
                <a:latin typeface="Calibri"/>
                <a:ea typeface="Calibri"/>
                <a:cs typeface="Calibri"/>
                <a:sym typeface="Calibri"/>
              </a:rPr>
              <a:t>الميول المكتسبة أو الاهتمامات: وهي تظهر في الطفل بتأثير الأسرة والمدرسة والوسط المحيط به، وهي أقل ثباتا وأسهل تحولا وأكثر قابلية للتغيير كالميل إلى السباحة.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4"/>
                                        </p:tgtEl>
                                        <p:attrNameLst>
                                          <p:attrName>style.visibility</p:attrName>
                                        </p:attrNameLst>
                                      </p:cBhvr>
                                      <p:to>
                                        <p:strVal val="visible"/>
                                      </p:to>
                                    </p:set>
                                    <p:animEffect filter="fade" transition="in">
                                      <p:cBhvr>
                                        <p:cTn dur="400"/>
                                        <p:tgtEl>
                                          <p:spTgt spid="1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سمة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