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86" r:id="rId2"/>
    <p:sldId id="288" r:id="rId3"/>
    <p:sldId id="305" r:id="rId4"/>
    <p:sldId id="303" r:id="rId5"/>
    <p:sldId id="306" r:id="rId6"/>
    <p:sldId id="304" r:id="rId7"/>
    <p:sldId id="307" r:id="rId8"/>
    <p:sldId id="308" r:id="rId9"/>
    <p:sldId id="309" r:id="rId10"/>
    <p:sldId id="310" r:id="rId11"/>
  </p:sldIdLst>
  <p:sldSz cx="12192000" cy="6858000"/>
  <p:notesSz cx="6858000" cy="9144000"/>
  <p:defaultTextStyle>
    <a:defPPr>
      <a:defRPr lang="ar-BH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bdulelah AL-fardan" initials="AA" lastIdx="1" clrIdx="0">
    <p:extLst>
      <p:ext uri="{19B8F6BF-5375-455C-9EA6-DF929625EA0E}">
        <p15:presenceInfo xmlns:p15="http://schemas.microsoft.com/office/powerpoint/2012/main" userId="a5eeca675d47e45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89A"/>
    <a:srgbClr val="EF0C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647" autoAdjust="0"/>
    <p:restoredTop sz="88126" autoAdjust="0"/>
  </p:normalViewPr>
  <p:slideViewPr>
    <p:cSldViewPr snapToGrid="0">
      <p:cViewPr varScale="1">
        <p:scale>
          <a:sx n="65" d="100"/>
          <a:sy n="65" d="100"/>
        </p:scale>
        <p:origin x="1236" y="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ar-B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fld id="{6DEA2517-5ACB-4A6A-B51E-CF2B6AAB7E85}" type="datetimeFigureOut">
              <a:rPr lang="ar-BH" smtClean="0"/>
              <a:pPr/>
              <a:t>30/01/1442</a:t>
            </a:fld>
            <a:endParaRPr lang="ar-B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ar-B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B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 lang="ar-B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fld id="{724FDDEE-4FB6-42FD-BED4-F42A0DD9554A}" type="slidenum">
              <a:rPr lang="ar-BH" smtClean="0"/>
              <a:pPr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19128836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r"/>
            <a:endParaRPr lang="ar-B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4FDDEE-4FB6-42FD-BED4-F42A0DD9554A}" type="slidenum">
              <a:rPr lang="ar-BH" smtClean="0"/>
              <a:pPr/>
              <a:t>1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30456565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B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4FDDEE-4FB6-42FD-BED4-F42A0DD9554A}" type="slidenum">
              <a:rPr lang="ar-BH" smtClean="0"/>
              <a:pPr/>
              <a:t>2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39440120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r"/>
            <a:endParaRPr lang="ar-B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4FDDEE-4FB6-42FD-BED4-F42A0DD9554A}" type="slidenum">
              <a:rPr lang="ar-BH" smtClean="0"/>
              <a:pPr/>
              <a:t>3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35816480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r"/>
            <a:endParaRPr lang="ar-B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4FDDEE-4FB6-42FD-BED4-F42A0DD9554A}" type="slidenum">
              <a:rPr lang="ar-BH" smtClean="0"/>
              <a:pPr/>
              <a:t>4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14410207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r"/>
            <a:endParaRPr lang="ar-B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4FDDEE-4FB6-42FD-BED4-F42A0DD9554A}" type="slidenum">
              <a:rPr lang="ar-BH" smtClean="0"/>
              <a:pPr/>
              <a:t>5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5600437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r"/>
            <a:endParaRPr lang="ar-B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4FDDEE-4FB6-42FD-BED4-F42A0DD9554A}" type="slidenum">
              <a:rPr lang="ar-BH" smtClean="0"/>
              <a:pPr/>
              <a:t>6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32806017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r"/>
            <a:endParaRPr lang="ar-B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4FDDEE-4FB6-42FD-BED4-F42A0DD9554A}" type="slidenum">
              <a:rPr lang="ar-BH" smtClean="0"/>
              <a:pPr/>
              <a:t>7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18020322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r"/>
            <a:endParaRPr lang="ar-B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4FDDEE-4FB6-42FD-BED4-F42A0DD9554A}" type="slidenum">
              <a:rPr lang="ar-BH" smtClean="0"/>
              <a:pPr/>
              <a:t>8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22722547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r"/>
            <a:endParaRPr lang="ar-B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4FDDEE-4FB6-42FD-BED4-F42A0DD9554A}" type="slidenum">
              <a:rPr lang="ar-BH" smtClean="0"/>
              <a:pPr/>
              <a:t>9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29938655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214FFA2-1A12-4CEC-9BF9-38DA268D4B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ar-B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D8CE124-00F0-4A95-88CB-3E4F21EB72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ar-B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665FC1E-18A6-431B-B953-10BCCE37D5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3A7F5-4218-40D9-9450-C9AADA2756D6}" type="datetimeFigureOut">
              <a:rPr lang="ar-BH" smtClean="0"/>
              <a:pPr/>
              <a:t>30/01/1442</a:t>
            </a:fld>
            <a:endParaRPr lang="ar-B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CFFF467-1F05-42B6-BE10-53B76D57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D069FFC-F4DA-443F-95A7-BB236A351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47EF7-7E2C-4A8B-9AA7-74335C1DF4D8}" type="slidenum">
              <a:rPr lang="ar-BH" smtClean="0"/>
              <a:pPr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29990836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92D92F9-04EB-4462-9D75-6520B978BE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B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84D8854-0D53-4421-A0B7-E6F5EF0BAE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B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F09812E-6FF6-4F7B-85F3-CEEE50DA91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3A7F5-4218-40D9-9450-C9AADA2756D6}" type="datetimeFigureOut">
              <a:rPr lang="ar-BH" smtClean="0"/>
              <a:pPr/>
              <a:t>30/01/1442</a:t>
            </a:fld>
            <a:endParaRPr lang="ar-B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CEAB57E-4288-4B42-A407-BADA56A56D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1DD49F1-3D04-451F-B283-52F038195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47EF7-7E2C-4A8B-9AA7-74335C1DF4D8}" type="slidenum">
              <a:rPr lang="ar-BH" smtClean="0"/>
              <a:pPr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28745726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E963BC94-54FC-42BA-88E0-B1131C299C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B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2C61F21-B55A-4E8E-9223-4382FA601C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B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DC1F43F-EF8B-415D-80A1-DE3A5C80D2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3A7F5-4218-40D9-9450-C9AADA2756D6}" type="datetimeFigureOut">
              <a:rPr lang="ar-BH" smtClean="0"/>
              <a:pPr/>
              <a:t>30/01/1442</a:t>
            </a:fld>
            <a:endParaRPr lang="ar-B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9E112D9-AF31-400D-9207-39B10C2C73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3B3840B-5852-45CF-8C00-F4A43A95D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47EF7-7E2C-4A8B-9AA7-74335C1DF4D8}" type="slidenum">
              <a:rPr lang="ar-BH" smtClean="0"/>
              <a:pPr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14113613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C07B1CC-E650-4F98-8AB5-A2E03A079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B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C00F0B0-9A76-4223-B7B5-C61E8F0A1F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B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1E63B4B-54B9-46A2-8D52-29C69EA68C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3A7F5-4218-40D9-9450-C9AADA2756D6}" type="datetimeFigureOut">
              <a:rPr lang="ar-BH" smtClean="0"/>
              <a:pPr/>
              <a:t>30/01/1442</a:t>
            </a:fld>
            <a:endParaRPr lang="ar-B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2112F15-4423-497B-B86F-DFDE06F1D4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E311C9B-BF34-4526-B11B-38FE738A76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47EF7-7E2C-4A8B-9AA7-74335C1DF4D8}" type="slidenum">
              <a:rPr lang="ar-BH" smtClean="0"/>
              <a:pPr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2312915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EB43677-0F9A-4F35-ACAF-F2127D92CF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ar-B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1191DAD-3FBD-42FD-83C9-120138CD40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80CFF85-8F18-40C0-B88B-D7FCC0A2A7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3A7F5-4218-40D9-9450-C9AADA2756D6}" type="datetimeFigureOut">
              <a:rPr lang="ar-BH" smtClean="0"/>
              <a:pPr/>
              <a:t>30/01/1442</a:t>
            </a:fld>
            <a:endParaRPr lang="ar-B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B076029-EF8E-4BCF-A793-4EED104912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F104FA3-1DA6-42C2-884F-58624E312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47EF7-7E2C-4A8B-9AA7-74335C1DF4D8}" type="slidenum">
              <a:rPr lang="ar-BH" smtClean="0"/>
              <a:pPr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36065790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FBCA54C-7351-403B-A2A1-FED43C152A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B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F3A1FA1-70A8-40F9-A788-B616371A1A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BH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D8E51AD-CA24-447A-AF38-0E0ACF587C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BH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CA68D02-E8C9-4BAD-B744-F26692C536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3A7F5-4218-40D9-9450-C9AADA2756D6}" type="datetimeFigureOut">
              <a:rPr lang="ar-BH" smtClean="0"/>
              <a:pPr/>
              <a:t>30/01/1442</a:t>
            </a:fld>
            <a:endParaRPr lang="ar-B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2399A2D-2A05-4B63-9D83-A03EAFF747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E974B19-69F0-4CDD-A5C2-7094C6C532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47EF7-7E2C-4A8B-9AA7-74335C1DF4D8}" type="slidenum">
              <a:rPr lang="ar-BH" smtClean="0"/>
              <a:pPr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24213242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AB3197B-38C4-42E7-AE6E-18196F8C4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B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0DD3C3B-5C18-4171-A422-666DA5E59F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C73FF29-BF04-42EA-9FBD-6398E33066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BH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BD0E2B48-CD26-4673-BF15-EE51C4E225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48BAF736-34D0-4730-B10D-91E7C82FCF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BH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989C0C1C-F279-4060-BC43-26D94911C2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3A7F5-4218-40D9-9450-C9AADA2756D6}" type="datetimeFigureOut">
              <a:rPr lang="ar-BH" smtClean="0"/>
              <a:pPr/>
              <a:t>30/01/1442</a:t>
            </a:fld>
            <a:endParaRPr lang="ar-BH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9A310D2F-51C1-4E7C-A022-91264B0D2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A0631D82-03F2-4FE3-8DD5-259A629C23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47EF7-7E2C-4A8B-9AA7-74335C1DF4D8}" type="slidenum">
              <a:rPr lang="ar-BH" smtClean="0"/>
              <a:pPr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319958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4B2F19F-B78F-4CC1-AD3E-5B84D582DF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B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0D1AC91C-A96A-4C03-B0D9-99C8B25A0F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3A7F5-4218-40D9-9450-C9AADA2756D6}" type="datetimeFigureOut">
              <a:rPr lang="ar-BH" smtClean="0"/>
              <a:pPr/>
              <a:t>30/01/1442</a:t>
            </a:fld>
            <a:endParaRPr lang="ar-B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26FF201D-A196-4FBA-8C3C-C1507D45BF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B204934E-950E-4D5E-9984-798668F08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47EF7-7E2C-4A8B-9AA7-74335C1DF4D8}" type="slidenum">
              <a:rPr lang="ar-BH" smtClean="0"/>
              <a:pPr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12829450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C84B3F2A-CBD2-46F1-930F-BBFFE57A6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3A7F5-4218-40D9-9450-C9AADA2756D6}" type="datetimeFigureOut">
              <a:rPr lang="ar-BH" smtClean="0"/>
              <a:pPr/>
              <a:t>30/01/1442</a:t>
            </a:fld>
            <a:endParaRPr lang="ar-BH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458F34E9-BF42-463F-A2F3-30F85552FB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CBE9214-4907-4343-952F-3BD8400420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47EF7-7E2C-4A8B-9AA7-74335C1DF4D8}" type="slidenum">
              <a:rPr lang="ar-BH" smtClean="0"/>
              <a:pPr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2105148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1562DEB-81E7-44E6-9FC7-9FDDA32EB1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B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7E1AEE7-A828-42DA-8116-E9870B258D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B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B4BC530-37A9-4DD9-BEBE-51122458F5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E819E3C-43B6-45DC-83C5-DB7CBE0389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3A7F5-4218-40D9-9450-C9AADA2756D6}" type="datetimeFigureOut">
              <a:rPr lang="ar-BH" smtClean="0"/>
              <a:pPr/>
              <a:t>30/01/1442</a:t>
            </a:fld>
            <a:endParaRPr lang="ar-B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976338A-B18E-4687-AFC9-E493EADEE8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7A35413-D43A-4682-8316-5718D4926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47EF7-7E2C-4A8B-9AA7-74335C1DF4D8}" type="slidenum">
              <a:rPr lang="ar-BH" smtClean="0"/>
              <a:pPr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32972550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F7E1A83-1954-48D4-976D-45520EF08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BH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BE2F4CA8-47DF-47BB-9BAE-0FD8B49E50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B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1D7E0B8-9047-4D2F-BFC4-3DEF4A5E5F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54E01A7-506C-4021-8198-A6F17D4D71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3A7F5-4218-40D9-9450-C9AADA2756D6}" type="datetimeFigureOut">
              <a:rPr lang="ar-BH" smtClean="0"/>
              <a:pPr/>
              <a:t>30/01/1442</a:t>
            </a:fld>
            <a:endParaRPr lang="ar-B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3FDA8A9-99C3-447A-8A46-5B964CEF31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7227288-1495-4B37-AC48-B446BAFE24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47EF7-7E2C-4A8B-9AA7-74335C1DF4D8}" type="slidenum">
              <a:rPr lang="ar-BH" smtClean="0"/>
              <a:pPr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12876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D6D86D1B-C2C0-4443-A124-F36FB824A5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ar-B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2642139-A8EE-4301-8D2A-53BDA14270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B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6326ECA-3C5D-4B0D-ADCE-6FA98B232D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B3A7F5-4218-40D9-9450-C9AADA2756D6}" type="datetimeFigureOut">
              <a:rPr lang="ar-BH" smtClean="0"/>
              <a:pPr/>
              <a:t>30/01/1442</a:t>
            </a:fld>
            <a:endParaRPr lang="ar-B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F3A3977-D9D3-46CB-BA59-F501014DF4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B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7ADF0B0-3092-44D5-84D5-12A2E3B9D3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947EF7-7E2C-4A8B-9AA7-74335C1DF4D8}" type="slidenum">
              <a:rPr lang="ar-BH" smtClean="0"/>
              <a:pPr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3117120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BH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emf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5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media" Target="../media/media4.m4a"/><Relationship Id="rId7" Type="http://schemas.openxmlformats.org/officeDocument/2006/relationships/image" Target="../media/image7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4.m4a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media8.m4a"/><Relationship Id="rId13" Type="http://schemas.openxmlformats.org/officeDocument/2006/relationships/image" Target="../media/image10.png"/><Relationship Id="rId3" Type="http://schemas.microsoft.com/office/2007/relationships/media" Target="../media/media6.m4a"/><Relationship Id="rId7" Type="http://schemas.microsoft.com/office/2007/relationships/media" Target="../media/media8.m4a"/><Relationship Id="rId12" Type="http://schemas.openxmlformats.org/officeDocument/2006/relationships/image" Target="../media/image9.pn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audio" Target="../media/media7.m4a"/><Relationship Id="rId11" Type="http://schemas.openxmlformats.org/officeDocument/2006/relationships/image" Target="../media/image8.png"/><Relationship Id="rId5" Type="http://schemas.microsoft.com/office/2007/relationships/media" Target="../media/media7.m4a"/><Relationship Id="rId10" Type="http://schemas.openxmlformats.org/officeDocument/2006/relationships/notesSlide" Target="../notesSlides/notesSlide4.xml"/><Relationship Id="rId4" Type="http://schemas.openxmlformats.org/officeDocument/2006/relationships/audio" Target="../media/media6.m4a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5.xml"/><Relationship Id="rId3" Type="http://schemas.microsoft.com/office/2007/relationships/media" Target="../media/media10.m4a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audio" Target="../media/media11.m4a"/><Relationship Id="rId11" Type="http://schemas.openxmlformats.org/officeDocument/2006/relationships/image" Target="../media/image5.png"/><Relationship Id="rId5" Type="http://schemas.microsoft.com/office/2007/relationships/media" Target="../media/media11.m4a"/><Relationship Id="rId10" Type="http://schemas.openxmlformats.org/officeDocument/2006/relationships/image" Target="../media/image11.png"/><Relationship Id="rId4" Type="http://schemas.openxmlformats.org/officeDocument/2006/relationships/audio" Target="../media/media10.m4a"/><Relationship Id="rId9" Type="http://schemas.openxmlformats.org/officeDocument/2006/relationships/slide" Target="slide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media15.m4a"/><Relationship Id="rId13" Type="http://schemas.microsoft.com/office/2007/relationships/media" Target="../media/media18.m4a"/><Relationship Id="rId18" Type="http://schemas.openxmlformats.org/officeDocument/2006/relationships/notesSlide" Target="../notesSlides/notesSlide6.xml"/><Relationship Id="rId3" Type="http://schemas.microsoft.com/office/2007/relationships/media" Target="../media/media13.m4a"/><Relationship Id="rId21" Type="http://schemas.openxmlformats.org/officeDocument/2006/relationships/image" Target="../media/image5.png"/><Relationship Id="rId7" Type="http://schemas.microsoft.com/office/2007/relationships/media" Target="../media/media15.m4a"/><Relationship Id="rId12" Type="http://schemas.openxmlformats.org/officeDocument/2006/relationships/audio" Target="../media/media17.m4a"/><Relationship Id="rId17" Type="http://schemas.openxmlformats.org/officeDocument/2006/relationships/slideLayout" Target="../slideLayouts/slideLayout2.xml"/><Relationship Id="rId2" Type="http://schemas.openxmlformats.org/officeDocument/2006/relationships/audio" Target="../media/media12.m4a"/><Relationship Id="rId16" Type="http://schemas.openxmlformats.org/officeDocument/2006/relationships/audio" Target="../media/media19.m4a"/><Relationship Id="rId20" Type="http://schemas.openxmlformats.org/officeDocument/2006/relationships/image" Target="../media/image13.png"/><Relationship Id="rId1" Type="http://schemas.microsoft.com/office/2007/relationships/media" Target="../media/media12.m4a"/><Relationship Id="rId6" Type="http://schemas.openxmlformats.org/officeDocument/2006/relationships/audio" Target="../media/media14.m4a"/><Relationship Id="rId11" Type="http://schemas.microsoft.com/office/2007/relationships/media" Target="../media/media17.m4a"/><Relationship Id="rId5" Type="http://schemas.microsoft.com/office/2007/relationships/media" Target="../media/media14.m4a"/><Relationship Id="rId15" Type="http://schemas.microsoft.com/office/2007/relationships/media" Target="../media/media19.m4a"/><Relationship Id="rId10" Type="http://schemas.openxmlformats.org/officeDocument/2006/relationships/audio" Target="../media/media16.m4a"/><Relationship Id="rId19" Type="http://schemas.openxmlformats.org/officeDocument/2006/relationships/image" Target="../media/image12.png"/><Relationship Id="rId4" Type="http://schemas.openxmlformats.org/officeDocument/2006/relationships/audio" Target="../media/media13.m4a"/><Relationship Id="rId9" Type="http://schemas.microsoft.com/office/2007/relationships/media" Target="../media/media16.m4a"/><Relationship Id="rId14" Type="http://schemas.openxmlformats.org/officeDocument/2006/relationships/audio" Target="../media/media18.m4a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media23.m4a"/><Relationship Id="rId13" Type="http://schemas.openxmlformats.org/officeDocument/2006/relationships/image" Target="../media/image16.png"/><Relationship Id="rId3" Type="http://schemas.microsoft.com/office/2007/relationships/media" Target="../media/media21.m4a"/><Relationship Id="rId7" Type="http://schemas.microsoft.com/office/2007/relationships/media" Target="../media/media23.m4a"/><Relationship Id="rId12" Type="http://schemas.openxmlformats.org/officeDocument/2006/relationships/image" Target="../media/image15.png"/><Relationship Id="rId2" Type="http://schemas.openxmlformats.org/officeDocument/2006/relationships/audio" Target="../media/media20.m4a"/><Relationship Id="rId1" Type="http://schemas.microsoft.com/office/2007/relationships/media" Target="../media/media20.m4a"/><Relationship Id="rId6" Type="http://schemas.openxmlformats.org/officeDocument/2006/relationships/audio" Target="../media/media22.m4a"/><Relationship Id="rId11" Type="http://schemas.openxmlformats.org/officeDocument/2006/relationships/image" Target="../media/image14.png"/><Relationship Id="rId5" Type="http://schemas.microsoft.com/office/2007/relationships/media" Target="../media/media22.m4a"/><Relationship Id="rId10" Type="http://schemas.openxmlformats.org/officeDocument/2006/relationships/notesSlide" Target="../notesSlides/notesSlide7.xml"/><Relationship Id="rId4" Type="http://schemas.openxmlformats.org/officeDocument/2006/relationships/audio" Target="../media/media21.m4a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media27.mp4"/><Relationship Id="rId3" Type="http://schemas.microsoft.com/office/2007/relationships/media" Target="../media/media25.m4a"/><Relationship Id="rId7" Type="http://schemas.microsoft.com/office/2007/relationships/media" Target="../media/media27.mp4"/><Relationship Id="rId12" Type="http://schemas.openxmlformats.org/officeDocument/2006/relationships/image" Target="../media/image14.png"/><Relationship Id="rId2" Type="http://schemas.openxmlformats.org/officeDocument/2006/relationships/audio" Target="../media/media24.m4a"/><Relationship Id="rId1" Type="http://schemas.microsoft.com/office/2007/relationships/media" Target="../media/media24.m4a"/><Relationship Id="rId6" Type="http://schemas.openxmlformats.org/officeDocument/2006/relationships/audio" Target="../media/media26.m4a"/><Relationship Id="rId11" Type="http://schemas.openxmlformats.org/officeDocument/2006/relationships/image" Target="../media/image5.png"/><Relationship Id="rId5" Type="http://schemas.microsoft.com/office/2007/relationships/media" Target="../media/media26.m4a"/><Relationship Id="rId10" Type="http://schemas.openxmlformats.org/officeDocument/2006/relationships/notesSlide" Target="../notesSlides/notesSlide8.xml"/><Relationship Id="rId4" Type="http://schemas.openxmlformats.org/officeDocument/2006/relationships/audio" Target="../media/media25.m4a"/><Relationship Id="rId9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audio" Target="../media/media31.m4a"/><Relationship Id="rId3" Type="http://schemas.microsoft.com/office/2007/relationships/media" Target="../media/media29.m4a"/><Relationship Id="rId7" Type="http://schemas.microsoft.com/office/2007/relationships/media" Target="../media/media31.m4a"/><Relationship Id="rId12" Type="http://schemas.openxmlformats.org/officeDocument/2006/relationships/image" Target="../media/image14.png"/><Relationship Id="rId2" Type="http://schemas.openxmlformats.org/officeDocument/2006/relationships/audio" Target="../media/media28.m4a"/><Relationship Id="rId1" Type="http://schemas.microsoft.com/office/2007/relationships/media" Target="../media/media28.m4a"/><Relationship Id="rId6" Type="http://schemas.openxmlformats.org/officeDocument/2006/relationships/audio" Target="../media/media30.m4a"/><Relationship Id="rId11" Type="http://schemas.openxmlformats.org/officeDocument/2006/relationships/image" Target="../media/image5.png"/><Relationship Id="rId5" Type="http://schemas.microsoft.com/office/2007/relationships/media" Target="../media/media30.m4a"/><Relationship Id="rId10" Type="http://schemas.openxmlformats.org/officeDocument/2006/relationships/notesSlide" Target="../notesSlides/notesSlide9.xml"/><Relationship Id="rId4" Type="http://schemas.openxmlformats.org/officeDocument/2006/relationships/audio" Target="../media/media29.m4a"/><Relationship Id="rId9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ubtitle 2">
            <a:extLst>
              <a:ext uri="{FF2B5EF4-FFF2-40B4-BE49-F238E27FC236}">
                <a16:creationId xmlns:a16="http://schemas.microsoft.com/office/drawing/2014/main" xmlns="" id="{A987199C-CFB9-4652-BA5E-E6C9FE0A7E3A}"/>
              </a:ext>
            </a:extLst>
          </p:cNvPr>
          <p:cNvSpPr txBox="1">
            <a:spLocks/>
          </p:cNvSpPr>
          <p:nvPr/>
        </p:nvSpPr>
        <p:spPr>
          <a:xfrm>
            <a:off x="1907272" y="4629974"/>
            <a:ext cx="4423404" cy="83883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lang="ar-BH" sz="4000" b="1" dirty="0">
                <a:solidFill>
                  <a:schemeClr val="accent6">
                    <a:lumMod val="75000"/>
                  </a:schemeClr>
                </a:solidFill>
              </a:rPr>
              <a:t>الصف الثالث الابتدائي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xmlns="" id="{A7DD16A5-6064-436B-A18D-4B9276E24E4C}"/>
              </a:ext>
            </a:extLst>
          </p:cNvPr>
          <p:cNvSpPr txBox="1">
            <a:spLocks/>
          </p:cNvSpPr>
          <p:nvPr/>
        </p:nvSpPr>
        <p:spPr>
          <a:xfrm>
            <a:off x="1907272" y="5518494"/>
            <a:ext cx="4423404" cy="83883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lang="ar-BH" sz="3600" b="1" dirty="0">
                <a:solidFill>
                  <a:srgbClr val="0070C0"/>
                </a:solidFill>
              </a:rPr>
              <a:t>صفحة 8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752FD3AE-DAD2-4369-BBBF-F20C077FEF8A}"/>
              </a:ext>
            </a:extLst>
          </p:cNvPr>
          <p:cNvSpPr/>
          <p:nvPr/>
        </p:nvSpPr>
        <p:spPr>
          <a:xfrm>
            <a:off x="163356" y="3568163"/>
            <a:ext cx="7912800" cy="10908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4800" b="1" dirty="0">
                <a:solidFill>
                  <a:schemeClr val="tx1"/>
                </a:solidFill>
              </a:rPr>
              <a:t>الجهات الأصليَّة والفرعيِّة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B946C240-5112-45C5-BBD6-B1446AF0A1F8}"/>
              </a:ext>
            </a:extLst>
          </p:cNvPr>
          <p:cNvGrpSpPr/>
          <p:nvPr/>
        </p:nvGrpSpPr>
        <p:grpSpPr>
          <a:xfrm>
            <a:off x="2718620" y="2514677"/>
            <a:ext cx="2857500" cy="1028700"/>
            <a:chOff x="805113" y="1606855"/>
            <a:chExt cx="2857500" cy="102870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E89503F6-8B5B-4B77-9645-93DE7A9F48F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05113" y="1606855"/>
              <a:ext cx="2857500" cy="1028700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E4CFA5A6-A41D-4292-90DF-D932C243CB57}"/>
                </a:ext>
              </a:extLst>
            </p:cNvPr>
            <p:cNvSpPr txBox="1"/>
            <p:nvPr/>
          </p:nvSpPr>
          <p:spPr>
            <a:xfrm>
              <a:off x="1123224" y="1760188"/>
              <a:ext cx="2036135" cy="646331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ar-BH" sz="3600" b="1" dirty="0"/>
                <a:t>الدَّرْسُ الأول</a:t>
              </a:r>
            </a:p>
          </p:txBody>
        </p:sp>
      </p:grpSp>
      <p:sp>
        <p:nvSpPr>
          <p:cNvPr id="10" name="Subtitle 2">
            <a:extLst>
              <a:ext uri="{FF2B5EF4-FFF2-40B4-BE49-F238E27FC236}">
                <a16:creationId xmlns:a16="http://schemas.microsoft.com/office/drawing/2014/main" xmlns="" id="{2639EF49-5A8F-45E7-A521-07E35ECAFE97}"/>
              </a:ext>
            </a:extLst>
          </p:cNvPr>
          <p:cNvSpPr txBox="1">
            <a:spLocks/>
          </p:cNvSpPr>
          <p:nvPr/>
        </p:nvSpPr>
        <p:spPr>
          <a:xfrm>
            <a:off x="1907242" y="1715213"/>
            <a:ext cx="4423404" cy="83883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lang="ar-BH" sz="4000" b="1" dirty="0">
                <a:solidFill>
                  <a:srgbClr val="FF0000"/>
                </a:solidFill>
              </a:rPr>
              <a:t>الفصل الدراسي الأول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2F63CCC-FE99-4B88-8CAE-C07F746CB74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22429" y="1522957"/>
            <a:ext cx="3779603" cy="5268351"/>
          </a:xfrm>
          <a:prstGeom prst="rect">
            <a:avLst/>
          </a:prstGeom>
        </p:spPr>
      </p:pic>
      <p:pic>
        <p:nvPicPr>
          <p:cNvPr id="2" name="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815455" y="67194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127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:dissolve/>
      </p:transition>
    </mc:Choice>
    <mc:Fallback xmlns="">
      <p:transition spd="slow" advClick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2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048000" y="2628781"/>
            <a:ext cx="6096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rtl="1"/>
            <a:r>
              <a:rPr lang="ar-BH" sz="6000" b="1" dirty="0" smtClean="0"/>
              <a:t>شكرًا جزيلًا </a:t>
            </a:r>
            <a:r>
              <a:rPr lang="ar-BH" sz="6000" b="1" dirty="0"/>
              <a:t>لكم</a:t>
            </a:r>
          </a:p>
          <a:p>
            <a:pPr algn="ctr" rtl="1"/>
            <a:r>
              <a:rPr lang="ar-BH" sz="8000" b="1" dirty="0"/>
              <a:t>انتهى الدرس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F6847E5E-2603-4011-85DB-0611741F207C}"/>
              </a:ext>
            </a:extLst>
          </p:cNvPr>
          <p:cNvGrpSpPr/>
          <p:nvPr/>
        </p:nvGrpSpPr>
        <p:grpSpPr>
          <a:xfrm>
            <a:off x="-326575" y="17428"/>
            <a:ext cx="4054930" cy="352336"/>
            <a:chOff x="725075" y="1233536"/>
            <a:chExt cx="9318733" cy="406541"/>
          </a:xfrm>
        </p:grpSpPr>
        <p:grpSp>
          <p:nvGrpSpPr>
            <p:cNvPr id="12" name="Group 12">
              <a:extLst>
                <a:ext uri="{FF2B5EF4-FFF2-40B4-BE49-F238E27FC236}">
                  <a16:creationId xmlns:a16="http://schemas.microsoft.com/office/drawing/2014/main" xmlns="" id="{6F191589-73AA-4547-8891-44E82F0DEA4F}"/>
                </a:ext>
              </a:extLst>
            </p:cNvPr>
            <p:cNvGrpSpPr/>
            <p:nvPr/>
          </p:nvGrpSpPr>
          <p:grpSpPr>
            <a:xfrm>
              <a:off x="725075" y="1233536"/>
              <a:ext cx="9318733" cy="406541"/>
              <a:chOff x="725075" y="1233536"/>
              <a:chExt cx="9318733" cy="406541"/>
            </a:xfrm>
          </p:grpSpPr>
          <p:grpSp>
            <p:nvGrpSpPr>
              <p:cNvPr id="21" name="Group 14">
                <a:extLst>
                  <a:ext uri="{FF2B5EF4-FFF2-40B4-BE49-F238E27FC236}">
                    <a16:creationId xmlns:a16="http://schemas.microsoft.com/office/drawing/2014/main" xmlns="" id="{E94A0E3E-87B2-45E9-88B9-0AB078CA0922}"/>
                  </a:ext>
                </a:extLst>
              </p:cNvPr>
              <p:cNvGrpSpPr/>
              <p:nvPr/>
            </p:nvGrpSpPr>
            <p:grpSpPr>
              <a:xfrm>
                <a:off x="725075" y="1233537"/>
                <a:ext cx="9318733" cy="406540"/>
                <a:chOff x="648875" y="973041"/>
                <a:chExt cx="9318733" cy="406540"/>
              </a:xfrm>
            </p:grpSpPr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xmlns="" id="{4EABD0A8-28C6-43DD-8EDF-5F271D8552F1}"/>
                    </a:ext>
                  </a:extLst>
                </p:cNvPr>
                <p:cNvSpPr/>
                <p:nvPr/>
              </p:nvSpPr>
              <p:spPr>
                <a:xfrm>
                  <a:off x="1433297" y="973041"/>
                  <a:ext cx="8534311" cy="406540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xmlns="" id="{4B92A035-B359-46E8-B20D-C3EF5D31E352}"/>
                    </a:ext>
                  </a:extLst>
                </p:cNvPr>
                <p:cNvSpPr txBox="1"/>
                <p:nvPr/>
              </p:nvSpPr>
              <p:spPr>
                <a:xfrm>
                  <a:off x="648875" y="979471"/>
                  <a:ext cx="5292684" cy="390639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r" rtl="1"/>
                  <a:r>
                    <a:rPr lang="ar-BH" sz="1600" b="1" dirty="0"/>
                    <a:t>الجهات الأصليَّة والفرعيَّة</a:t>
                  </a:r>
                </a:p>
              </p:txBody>
            </p:sp>
          </p:grp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xmlns="" id="{204B45B5-56C8-4AA6-BACF-D7FDA1A3A1A8}"/>
                  </a:ext>
                </a:extLst>
              </p:cNvPr>
              <p:cNvSpPr/>
              <p:nvPr/>
            </p:nvSpPr>
            <p:spPr>
              <a:xfrm>
                <a:off x="7010594" y="1233536"/>
                <a:ext cx="2747269" cy="40654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 dirty="0"/>
              </a:p>
            </p:txBody>
          </p:sp>
        </p:grp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5CF5CE42-24B9-484D-80BB-A908EA92E3C2}"/>
                </a:ext>
              </a:extLst>
            </p:cNvPr>
            <p:cNvSpPr txBox="1"/>
            <p:nvPr/>
          </p:nvSpPr>
          <p:spPr>
            <a:xfrm>
              <a:off x="7285487" y="1291458"/>
              <a:ext cx="2004376" cy="31961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/>
              <a:r>
                <a:rPr lang="ar-BH" sz="1200" b="1" dirty="0"/>
                <a:t>الدرس الأول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4640A16-4407-4664-97F8-1C90127A09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7906" y="2994506"/>
            <a:ext cx="11296187" cy="2832847"/>
          </a:xfrm>
          <a:noFill/>
        </p:spPr>
        <p:txBody>
          <a:bodyPr anchor="ctr">
            <a:noAutofit/>
          </a:bodyPr>
          <a:lstStyle/>
          <a:p>
            <a:pPr algn="r" rtl="1">
              <a:lnSpc>
                <a:spcPct val="200000"/>
              </a:lnSpc>
            </a:pPr>
            <a:r>
              <a:rPr lang="en-US" sz="3200" b="1" dirty="0">
                <a:solidFill>
                  <a:srgbClr val="080808"/>
                </a:solidFill>
                <a:cs typeface="+mn-cs"/>
              </a:rPr>
              <a:t/>
            </a:r>
            <a:br>
              <a:rPr lang="en-US" sz="3200" b="1" dirty="0">
                <a:solidFill>
                  <a:srgbClr val="080808"/>
                </a:solidFill>
                <a:cs typeface="+mn-cs"/>
              </a:rPr>
            </a:br>
            <a:r>
              <a:rPr lang="ar-BH" sz="3200" b="1" dirty="0">
                <a:solidFill>
                  <a:srgbClr val="080808"/>
                </a:solidFill>
                <a:cs typeface="+mn-cs"/>
              </a:rPr>
              <a:t/>
            </a:r>
            <a:br>
              <a:rPr lang="ar-BH" sz="3200" b="1" dirty="0">
                <a:solidFill>
                  <a:srgbClr val="080808"/>
                </a:solidFill>
                <a:cs typeface="+mn-cs"/>
              </a:rPr>
            </a:br>
            <a:r>
              <a:rPr lang="ar-BH" sz="3200" b="1" dirty="0">
                <a:solidFill>
                  <a:srgbClr val="080808"/>
                </a:solidFill>
                <a:cs typeface="+mn-cs"/>
              </a:rPr>
              <a:t>1- تحديد الجهات الأصلية والفرعية بشكل سليم.</a:t>
            </a:r>
            <a:br>
              <a:rPr lang="ar-BH" sz="3200" b="1" dirty="0">
                <a:solidFill>
                  <a:srgbClr val="080808"/>
                </a:solidFill>
                <a:cs typeface="+mn-cs"/>
              </a:rPr>
            </a:br>
            <a:r>
              <a:rPr lang="ar-BH" sz="3200" b="1" dirty="0">
                <a:solidFill>
                  <a:srgbClr val="00B050"/>
                </a:solidFill>
                <a:cs typeface="+mn-cs"/>
              </a:rPr>
              <a:t>2- توضيح مفهومي المخطط والمفتاح بشكل سليم.</a:t>
            </a:r>
            <a:r>
              <a:rPr lang="ar-BH" sz="3200" b="1" dirty="0">
                <a:solidFill>
                  <a:srgbClr val="080808"/>
                </a:solidFill>
                <a:cs typeface="+mn-cs"/>
              </a:rPr>
              <a:t/>
            </a:r>
            <a:br>
              <a:rPr lang="ar-BH" sz="3200" b="1" dirty="0">
                <a:solidFill>
                  <a:srgbClr val="080808"/>
                </a:solidFill>
                <a:cs typeface="+mn-cs"/>
              </a:rPr>
            </a:br>
            <a:r>
              <a:rPr lang="ar-BH" sz="3200" b="1" dirty="0">
                <a:solidFill>
                  <a:srgbClr val="0070C0"/>
                </a:solidFill>
                <a:cs typeface="+mn-cs"/>
              </a:rPr>
              <a:t>3- توظيف الجهات الفرعية والمفتاح في قراءة المخطط وتحديد مواقع الأمكنة.</a:t>
            </a:r>
            <a:r>
              <a:rPr lang="ar-BH" sz="3200" b="1" dirty="0">
                <a:solidFill>
                  <a:srgbClr val="080808"/>
                </a:solidFill>
                <a:cs typeface="+mn-cs"/>
              </a:rPr>
              <a:t/>
            </a:r>
            <a:br>
              <a:rPr lang="ar-BH" sz="3200" b="1" dirty="0">
                <a:solidFill>
                  <a:srgbClr val="080808"/>
                </a:solidFill>
                <a:cs typeface="+mn-cs"/>
              </a:rPr>
            </a:br>
            <a:r>
              <a:rPr lang="ar-BH" sz="3200" b="1" dirty="0">
                <a:solidFill>
                  <a:srgbClr val="080808"/>
                </a:solidFill>
                <a:cs typeface="+mn-cs"/>
              </a:rPr>
              <a:t/>
            </a:r>
            <a:br>
              <a:rPr lang="ar-BH" sz="3200" b="1" dirty="0">
                <a:solidFill>
                  <a:srgbClr val="080808"/>
                </a:solidFill>
                <a:cs typeface="+mn-cs"/>
              </a:rPr>
            </a:br>
            <a:endParaRPr lang="ar-BH" sz="2000" b="1" dirty="0">
              <a:solidFill>
                <a:srgbClr val="080808"/>
              </a:solidFill>
              <a:cs typeface="+mn-cs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75AE252A-BFC5-41E7-B770-1A08F96F3E15}"/>
              </a:ext>
            </a:extLst>
          </p:cNvPr>
          <p:cNvGrpSpPr/>
          <p:nvPr/>
        </p:nvGrpSpPr>
        <p:grpSpPr>
          <a:xfrm>
            <a:off x="1431967" y="1233536"/>
            <a:ext cx="8611841" cy="825389"/>
            <a:chOff x="1431967" y="1233536"/>
            <a:chExt cx="8611841" cy="825389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xmlns="" id="{F24C668D-7527-4C28-B7DE-428916E2D7F3}"/>
                </a:ext>
              </a:extLst>
            </p:cNvPr>
            <p:cNvGrpSpPr/>
            <p:nvPr/>
          </p:nvGrpSpPr>
          <p:grpSpPr>
            <a:xfrm>
              <a:off x="1431967" y="1233536"/>
              <a:ext cx="8611841" cy="825389"/>
              <a:chOff x="1431967" y="1233536"/>
              <a:chExt cx="8611841" cy="825389"/>
            </a:xfrm>
          </p:grpSpPr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xmlns="" id="{1C4E9B58-8C08-4F1C-BDAD-2303571A478B}"/>
                  </a:ext>
                </a:extLst>
              </p:cNvPr>
              <p:cNvGrpSpPr/>
              <p:nvPr/>
            </p:nvGrpSpPr>
            <p:grpSpPr>
              <a:xfrm>
                <a:off x="1431967" y="1233537"/>
                <a:ext cx="8611841" cy="825388"/>
                <a:chOff x="1355767" y="973041"/>
                <a:chExt cx="8611841" cy="825388"/>
              </a:xfrm>
            </p:grpSpPr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xmlns="" id="{9DF04E0B-6A9A-4A95-9DAF-71F71358C55E}"/>
                    </a:ext>
                  </a:extLst>
                </p:cNvPr>
                <p:cNvSpPr/>
                <p:nvPr/>
              </p:nvSpPr>
              <p:spPr>
                <a:xfrm>
                  <a:off x="1433297" y="973041"/>
                  <a:ext cx="8534311" cy="825388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xmlns="" id="{D09A4909-38A5-49A6-BC5D-63E695C2D47B}"/>
                    </a:ext>
                  </a:extLst>
                </p:cNvPr>
                <p:cNvSpPr txBox="1"/>
                <p:nvPr/>
              </p:nvSpPr>
              <p:spPr>
                <a:xfrm>
                  <a:off x="1355767" y="974585"/>
                  <a:ext cx="5292683" cy="769441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r" rtl="1"/>
                  <a:r>
                    <a:rPr lang="ar-BH" sz="4400" b="1" dirty="0"/>
                    <a:t>الجهات الأصليَّة والفرعيَّة</a:t>
                  </a:r>
                </a:p>
              </p:txBody>
            </p:sp>
          </p:grp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xmlns="" id="{CBEEC0E0-B77D-41A2-B030-B6EE749ACFEC}"/>
                  </a:ext>
                </a:extLst>
              </p:cNvPr>
              <p:cNvSpPr/>
              <p:nvPr/>
            </p:nvSpPr>
            <p:spPr>
              <a:xfrm>
                <a:off x="7010594" y="1233536"/>
                <a:ext cx="2747269" cy="82538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 dirty="0"/>
              </a:p>
            </p:txBody>
          </p:sp>
        </p:grp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FFB8175A-6715-4212-952E-6A5ABD94000A}"/>
                </a:ext>
              </a:extLst>
            </p:cNvPr>
            <p:cNvSpPr txBox="1"/>
            <p:nvPr/>
          </p:nvSpPr>
          <p:spPr>
            <a:xfrm>
              <a:off x="7253187" y="1316520"/>
              <a:ext cx="2226308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/>
              <a:r>
                <a:rPr lang="ar-BH" sz="3600" dirty="0"/>
                <a:t>الدرس الأول</a:t>
              </a:r>
            </a:p>
          </p:txBody>
        </p:sp>
      </p:grpSp>
      <p:pic>
        <p:nvPicPr>
          <p:cNvPr id="3" name="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566073" y="1030085"/>
            <a:ext cx="609600" cy="6096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E7510ED5-7896-40F3-B365-9BB474DA753F}"/>
              </a:ext>
            </a:extLst>
          </p:cNvPr>
          <p:cNvSpPr txBox="1"/>
          <p:nvPr/>
        </p:nvSpPr>
        <p:spPr>
          <a:xfrm>
            <a:off x="2470745" y="2087505"/>
            <a:ext cx="661181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BH" sz="4000" b="1" u="sng" dirty="0">
                <a:solidFill>
                  <a:srgbClr val="FF0000"/>
                </a:solidFill>
                <a:cs typeface="+mn-cs"/>
              </a:rPr>
              <a:t>أهداف الدرس</a:t>
            </a:r>
            <a:endParaRPr lang="ar-BH" sz="4000" dirty="0"/>
          </a:p>
        </p:txBody>
      </p:sp>
    </p:spTree>
    <p:extLst>
      <p:ext uri="{BB962C8B-B14F-4D97-AF65-F5344CB8AC3E}">
        <p14:creationId xmlns:p14="http://schemas.microsoft.com/office/powerpoint/2010/main" val="1671173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>
        <p14:vortex dir="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21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70983" y="743795"/>
            <a:ext cx="7326153" cy="4706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8967744" y="159020"/>
            <a:ext cx="3101792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/>
            <a:r>
              <a:rPr lang="ar-BH" sz="3200" b="1" dirty="0"/>
              <a:t>أولا: الْجِهات الأَصْلية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136A0D89-9CD5-49E8-9F43-E1DCA0114CB0}"/>
              </a:ext>
            </a:extLst>
          </p:cNvPr>
          <p:cNvGrpSpPr/>
          <p:nvPr/>
        </p:nvGrpSpPr>
        <p:grpSpPr>
          <a:xfrm>
            <a:off x="-326575" y="17428"/>
            <a:ext cx="4054930" cy="352336"/>
            <a:chOff x="725075" y="1233536"/>
            <a:chExt cx="9318733" cy="406541"/>
          </a:xfrm>
        </p:grpSpPr>
        <p:grpSp>
          <p:nvGrpSpPr>
            <p:cNvPr id="22" name="Group 12">
              <a:extLst>
                <a:ext uri="{FF2B5EF4-FFF2-40B4-BE49-F238E27FC236}">
                  <a16:creationId xmlns:a16="http://schemas.microsoft.com/office/drawing/2014/main" xmlns="" id="{126E0243-29B0-44A8-AD9A-10F79EB5BD55}"/>
                </a:ext>
              </a:extLst>
            </p:cNvPr>
            <p:cNvGrpSpPr/>
            <p:nvPr/>
          </p:nvGrpSpPr>
          <p:grpSpPr>
            <a:xfrm>
              <a:off x="725075" y="1233536"/>
              <a:ext cx="9318733" cy="406541"/>
              <a:chOff x="725075" y="1233536"/>
              <a:chExt cx="9318733" cy="406541"/>
            </a:xfrm>
          </p:grpSpPr>
          <p:grpSp>
            <p:nvGrpSpPr>
              <p:cNvPr id="24" name="Group 14">
                <a:extLst>
                  <a:ext uri="{FF2B5EF4-FFF2-40B4-BE49-F238E27FC236}">
                    <a16:creationId xmlns:a16="http://schemas.microsoft.com/office/drawing/2014/main" xmlns="" id="{32DFFCC8-5C63-4274-8355-FB09DEE0321A}"/>
                  </a:ext>
                </a:extLst>
              </p:cNvPr>
              <p:cNvGrpSpPr/>
              <p:nvPr/>
            </p:nvGrpSpPr>
            <p:grpSpPr>
              <a:xfrm>
                <a:off x="725075" y="1233537"/>
                <a:ext cx="9318733" cy="406540"/>
                <a:chOff x="648875" y="973041"/>
                <a:chExt cx="9318733" cy="406540"/>
              </a:xfrm>
            </p:grpSpPr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xmlns="" id="{F35957FF-27A7-4184-BAAC-907FE53A3737}"/>
                    </a:ext>
                  </a:extLst>
                </p:cNvPr>
                <p:cNvSpPr/>
                <p:nvPr/>
              </p:nvSpPr>
              <p:spPr>
                <a:xfrm>
                  <a:off x="1433297" y="973041"/>
                  <a:ext cx="8534311" cy="406540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xmlns="" id="{598076F1-CC33-4E83-90B0-48A3BB4BA072}"/>
                    </a:ext>
                  </a:extLst>
                </p:cNvPr>
                <p:cNvSpPr txBox="1"/>
                <p:nvPr/>
              </p:nvSpPr>
              <p:spPr>
                <a:xfrm>
                  <a:off x="648875" y="979471"/>
                  <a:ext cx="5292684" cy="390639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r" rtl="1"/>
                  <a:r>
                    <a:rPr lang="ar-BH" sz="1600" b="1" dirty="0"/>
                    <a:t>الجهات الأصليَّة والفرعيَّة</a:t>
                  </a:r>
                </a:p>
              </p:txBody>
            </p:sp>
          </p:grp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xmlns="" id="{162601EA-BBB5-4111-AF52-EB0638B801EB}"/>
                  </a:ext>
                </a:extLst>
              </p:cNvPr>
              <p:cNvSpPr/>
              <p:nvPr/>
            </p:nvSpPr>
            <p:spPr>
              <a:xfrm>
                <a:off x="7010594" y="1233536"/>
                <a:ext cx="2747269" cy="40654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 dirty="0"/>
              </a:p>
            </p:txBody>
          </p:sp>
        </p:grp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C03ADD45-0345-4A34-94FF-305D9F656EB9}"/>
                </a:ext>
              </a:extLst>
            </p:cNvPr>
            <p:cNvSpPr txBox="1"/>
            <p:nvPr/>
          </p:nvSpPr>
          <p:spPr>
            <a:xfrm>
              <a:off x="7285487" y="1291458"/>
              <a:ext cx="2004376" cy="31961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/>
              <a:r>
                <a:rPr lang="ar-BH" sz="1200" b="1" dirty="0"/>
                <a:t>الدرس الأول</a:t>
              </a:r>
            </a:p>
          </p:txBody>
        </p:sp>
      </p:grpSp>
      <p:pic>
        <p:nvPicPr>
          <p:cNvPr id="2" name="3-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940145" y="955773"/>
            <a:ext cx="609600" cy="609600"/>
          </a:xfrm>
          <a:prstGeom prst="rect">
            <a:avLst/>
          </a:prstGeom>
        </p:spPr>
      </p:pic>
      <p:pic>
        <p:nvPicPr>
          <p:cNvPr id="3" name="3-2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940145" y="3470563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3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133"/>
                            </p:stCondLst>
                            <p:childTnLst>
                              <p:par>
                                <p:cTn id="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5157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661424" y="2726804"/>
            <a:ext cx="1123406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1">
            <a:spAutoFit/>
          </a:bodyPr>
          <a:lstStyle/>
          <a:p>
            <a:pPr algn="ctr"/>
            <a:r>
              <a:rPr lang="ar-BH" sz="2800" b="1" dirty="0"/>
              <a:t>الْغَرب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590851" y="2668919"/>
            <a:ext cx="1123406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1">
            <a:spAutoFit/>
          </a:bodyPr>
          <a:lstStyle/>
          <a:p>
            <a:pPr algn="ctr"/>
            <a:r>
              <a:rPr lang="ar-BH" sz="2800" b="1" dirty="0"/>
              <a:t>الشَّرق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81704" y="4388854"/>
            <a:ext cx="1123406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1">
            <a:spAutoFit/>
          </a:bodyPr>
          <a:lstStyle/>
          <a:p>
            <a:pPr algn="ctr"/>
            <a:r>
              <a:rPr lang="ar-BH" sz="2800" b="1" dirty="0"/>
              <a:t>الْجَنوب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035854" y="1118284"/>
            <a:ext cx="1123406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1">
            <a:spAutoFit/>
          </a:bodyPr>
          <a:lstStyle/>
          <a:p>
            <a:pPr algn="ctr"/>
            <a:r>
              <a:rPr lang="ar-BH" sz="2800" b="1" dirty="0"/>
              <a:t>الشَّمال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129209" y="1800228"/>
            <a:ext cx="1056437" cy="2502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745792" y="2241176"/>
            <a:ext cx="1380279" cy="1147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259106" y="2163416"/>
            <a:ext cx="1330690" cy="1312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Oval 19"/>
          <p:cNvSpPr/>
          <p:nvPr/>
        </p:nvSpPr>
        <p:spPr>
          <a:xfrm>
            <a:off x="8749553" y="466165"/>
            <a:ext cx="2868706" cy="1255059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r"/>
            <a:r>
              <a:rPr lang="ar-BH" sz="2800" b="1" dirty="0"/>
              <a:t>وللتوضيح أكثر</a:t>
            </a:r>
          </a:p>
        </p:txBody>
      </p:sp>
      <p:pic>
        <p:nvPicPr>
          <p:cNvPr id="2" name="4-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2607636" y="548540"/>
            <a:ext cx="609600" cy="609600"/>
          </a:xfrm>
          <a:prstGeom prst="rect">
            <a:avLst/>
          </a:prstGeom>
        </p:spPr>
      </p:pic>
      <p:pic>
        <p:nvPicPr>
          <p:cNvPr id="3" name="4-2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2607636" y="2059319"/>
            <a:ext cx="609600" cy="609600"/>
          </a:xfrm>
          <a:prstGeom prst="rect">
            <a:avLst/>
          </a:prstGeom>
        </p:spPr>
      </p:pic>
      <p:pic>
        <p:nvPicPr>
          <p:cNvPr id="4" name="4-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2604126" y="3570098"/>
            <a:ext cx="609600" cy="609600"/>
          </a:xfrm>
          <a:prstGeom prst="rect">
            <a:avLst/>
          </a:prstGeom>
        </p:spPr>
      </p:pic>
      <p:pic>
        <p:nvPicPr>
          <p:cNvPr id="5" name="4-4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2604126" y="5235388"/>
            <a:ext cx="609600" cy="609600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31450938-3D46-498A-997E-CCBC82AD3102}"/>
              </a:ext>
            </a:extLst>
          </p:cNvPr>
          <p:cNvGrpSpPr/>
          <p:nvPr/>
        </p:nvGrpSpPr>
        <p:grpSpPr>
          <a:xfrm>
            <a:off x="-326575" y="17428"/>
            <a:ext cx="4054930" cy="352336"/>
            <a:chOff x="725075" y="1233536"/>
            <a:chExt cx="9318733" cy="406541"/>
          </a:xfrm>
        </p:grpSpPr>
        <p:grpSp>
          <p:nvGrpSpPr>
            <p:cNvPr id="26" name="Group 12">
              <a:extLst>
                <a:ext uri="{FF2B5EF4-FFF2-40B4-BE49-F238E27FC236}">
                  <a16:creationId xmlns:a16="http://schemas.microsoft.com/office/drawing/2014/main" xmlns="" id="{131193B7-35A8-410D-9A1E-2363DD6EE359}"/>
                </a:ext>
              </a:extLst>
            </p:cNvPr>
            <p:cNvGrpSpPr/>
            <p:nvPr/>
          </p:nvGrpSpPr>
          <p:grpSpPr>
            <a:xfrm>
              <a:off x="725075" y="1233536"/>
              <a:ext cx="9318733" cy="406541"/>
              <a:chOff x="725075" y="1233536"/>
              <a:chExt cx="9318733" cy="406541"/>
            </a:xfrm>
          </p:grpSpPr>
          <p:grpSp>
            <p:nvGrpSpPr>
              <p:cNvPr id="28" name="Group 14">
                <a:extLst>
                  <a:ext uri="{FF2B5EF4-FFF2-40B4-BE49-F238E27FC236}">
                    <a16:creationId xmlns:a16="http://schemas.microsoft.com/office/drawing/2014/main" xmlns="" id="{CED44C51-E578-433A-A005-79736F5486CE}"/>
                  </a:ext>
                </a:extLst>
              </p:cNvPr>
              <p:cNvGrpSpPr/>
              <p:nvPr/>
            </p:nvGrpSpPr>
            <p:grpSpPr>
              <a:xfrm>
                <a:off x="725075" y="1233537"/>
                <a:ext cx="9318733" cy="406540"/>
                <a:chOff x="648875" y="973041"/>
                <a:chExt cx="9318733" cy="406540"/>
              </a:xfrm>
            </p:grpSpPr>
            <p:sp>
              <p:nvSpPr>
                <p:cNvPr id="30" name="Rectangle 29">
                  <a:extLst>
                    <a:ext uri="{FF2B5EF4-FFF2-40B4-BE49-F238E27FC236}">
                      <a16:creationId xmlns:a16="http://schemas.microsoft.com/office/drawing/2014/main" xmlns="" id="{337AFFED-50B0-4B23-BADB-FD91F8313AF0}"/>
                    </a:ext>
                  </a:extLst>
                </p:cNvPr>
                <p:cNvSpPr/>
                <p:nvPr/>
              </p:nvSpPr>
              <p:spPr>
                <a:xfrm>
                  <a:off x="1433297" y="973041"/>
                  <a:ext cx="8534311" cy="406540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xmlns="" id="{DA69D4D1-0E56-4F00-BDC2-A1CF71184198}"/>
                    </a:ext>
                  </a:extLst>
                </p:cNvPr>
                <p:cNvSpPr txBox="1"/>
                <p:nvPr/>
              </p:nvSpPr>
              <p:spPr>
                <a:xfrm>
                  <a:off x="648875" y="979471"/>
                  <a:ext cx="5292684" cy="390639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r" rtl="1"/>
                  <a:r>
                    <a:rPr lang="ar-BH" sz="1600" b="1" dirty="0"/>
                    <a:t>الجهات الأصليَّة والفرعيَّة</a:t>
                  </a:r>
                </a:p>
              </p:txBody>
            </p:sp>
          </p:grp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xmlns="" id="{7D011223-2FE1-447C-8F9C-1F83BFD0F196}"/>
                  </a:ext>
                </a:extLst>
              </p:cNvPr>
              <p:cNvSpPr/>
              <p:nvPr/>
            </p:nvSpPr>
            <p:spPr>
              <a:xfrm>
                <a:off x="7010594" y="1233536"/>
                <a:ext cx="2747269" cy="40654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 dirty="0"/>
              </a:p>
            </p:txBody>
          </p:sp>
        </p:grp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545DF0F1-4B9A-4C70-86EE-9AAB1A56D94E}"/>
                </a:ext>
              </a:extLst>
            </p:cNvPr>
            <p:cNvSpPr txBox="1"/>
            <p:nvPr/>
          </p:nvSpPr>
          <p:spPr>
            <a:xfrm>
              <a:off x="7285487" y="1291458"/>
              <a:ext cx="2004376" cy="31961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/>
              <a:r>
                <a:rPr lang="ar-BH" sz="1200" b="1" dirty="0"/>
                <a:t>الدرس الأول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05789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95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2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2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000"/>
                            </p:stCondLst>
                            <p:childTnLst>
                              <p:par>
                                <p:cTn id="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005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054"/>
                            </p:stCondLst>
                            <p:childTnLst>
                              <p:par>
                                <p:cTn id="2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408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9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6141"/>
                            </p:stCondLst>
                            <p:childTnLst>
                              <p:par>
                                <p:cTn id="3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415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6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11" grpId="0" animBg="1"/>
      <p:bldP spid="23" grpId="0" animBg="1"/>
      <p:bldP spid="24" grpId="0" animBg="1"/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039960" y="624082"/>
            <a:ext cx="4804242" cy="4521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ounded Rectangle 5"/>
          <p:cNvSpPr/>
          <p:nvPr/>
        </p:nvSpPr>
        <p:spPr>
          <a:xfrm>
            <a:off x="7566211" y="279518"/>
            <a:ext cx="4267201" cy="134470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44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وردةَ الْجِهات الأصلية</a:t>
            </a:r>
          </a:p>
          <a:p>
            <a:pPr algn="ctr"/>
            <a:r>
              <a:rPr lang="ar-BH" sz="44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 ( الأساسية )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6759387" y="2492187"/>
            <a:ext cx="5074025" cy="1416425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BH" sz="32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هي شَكل يُمثل الْجِهات الأربعة الأَساسية: </a:t>
            </a:r>
            <a:r>
              <a:rPr lang="ar-BH" sz="3200" b="1" dirty="0">
                <a:solidFill>
                  <a:srgbClr val="FFFF00"/>
                </a:solidFill>
                <a:latin typeface="Sakkal Majalla" pitchFamily="2" charset="-78"/>
                <a:cs typeface="Sakkal Majalla" pitchFamily="2" charset="-78"/>
              </a:rPr>
              <a:t>الشَّرق</a:t>
            </a:r>
            <a:r>
              <a:rPr lang="ar-BH" sz="32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   </a:t>
            </a:r>
            <a:r>
              <a:rPr lang="ar-BH" sz="3200" b="1" dirty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الْغَرب</a:t>
            </a:r>
            <a:r>
              <a:rPr lang="ar-BH" sz="32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    </a:t>
            </a:r>
            <a:r>
              <a:rPr lang="ar-BH" sz="3200" b="1" dirty="0">
                <a:solidFill>
                  <a:srgbClr val="002060"/>
                </a:solidFill>
                <a:latin typeface="Sakkal Majalla" pitchFamily="2" charset="-78"/>
                <a:cs typeface="Sakkal Majalla" pitchFamily="2" charset="-78"/>
              </a:rPr>
              <a:t>الْجَنوب</a:t>
            </a:r>
            <a:r>
              <a:rPr lang="ar-BH" sz="3200" b="1" dirty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 الشَّمال</a:t>
            </a:r>
            <a:r>
              <a:rPr lang="ar-BH" sz="3200" b="1" dirty="0">
                <a:solidFill>
                  <a:srgbClr val="002060"/>
                </a:solidFill>
                <a:latin typeface="Sakkal Majalla" pitchFamily="2" charset="-78"/>
                <a:cs typeface="Sakkal Majalla" pitchFamily="2" charset="-78"/>
              </a:rPr>
              <a:t> </a:t>
            </a:r>
            <a:endParaRPr lang="ar-BH" sz="3200" b="1" dirty="0">
              <a:solidFill>
                <a:srgbClr val="FF00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pic>
        <p:nvPicPr>
          <p:cNvPr id="2" name="5-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658955" y="690282"/>
            <a:ext cx="609600" cy="609600"/>
          </a:xfrm>
          <a:prstGeom prst="rect">
            <a:avLst/>
          </a:prstGeom>
        </p:spPr>
      </p:pic>
      <p:pic>
        <p:nvPicPr>
          <p:cNvPr id="3" name="5-2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718864" y="2590799"/>
            <a:ext cx="609600" cy="609600"/>
          </a:xfrm>
          <a:prstGeom prst="rect">
            <a:avLst/>
          </a:prstGeom>
        </p:spPr>
      </p:pic>
      <p:pic>
        <p:nvPicPr>
          <p:cNvPr id="4" name="5-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718864" y="4536121"/>
            <a:ext cx="609600" cy="60960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AB64904A-DE73-4BC2-8572-10B36FF08BA5}"/>
              </a:ext>
            </a:extLst>
          </p:cNvPr>
          <p:cNvGrpSpPr/>
          <p:nvPr/>
        </p:nvGrpSpPr>
        <p:grpSpPr>
          <a:xfrm>
            <a:off x="-326575" y="17428"/>
            <a:ext cx="4054930" cy="352336"/>
            <a:chOff x="725075" y="1233536"/>
            <a:chExt cx="9318733" cy="406541"/>
          </a:xfrm>
        </p:grpSpPr>
        <p:grpSp>
          <p:nvGrpSpPr>
            <p:cNvPr id="17" name="Group 12">
              <a:extLst>
                <a:ext uri="{FF2B5EF4-FFF2-40B4-BE49-F238E27FC236}">
                  <a16:creationId xmlns:a16="http://schemas.microsoft.com/office/drawing/2014/main" xmlns="" id="{743665B8-A7AB-446B-8578-048EBC684FF4}"/>
                </a:ext>
              </a:extLst>
            </p:cNvPr>
            <p:cNvGrpSpPr/>
            <p:nvPr/>
          </p:nvGrpSpPr>
          <p:grpSpPr>
            <a:xfrm>
              <a:off x="725075" y="1233536"/>
              <a:ext cx="9318733" cy="406541"/>
              <a:chOff x="725075" y="1233536"/>
              <a:chExt cx="9318733" cy="406541"/>
            </a:xfrm>
          </p:grpSpPr>
          <p:grpSp>
            <p:nvGrpSpPr>
              <p:cNvPr id="19" name="Group 14">
                <a:extLst>
                  <a:ext uri="{FF2B5EF4-FFF2-40B4-BE49-F238E27FC236}">
                    <a16:creationId xmlns:a16="http://schemas.microsoft.com/office/drawing/2014/main" xmlns="" id="{252BE253-B1D5-4363-87FA-0FB5CDF002D1}"/>
                  </a:ext>
                </a:extLst>
              </p:cNvPr>
              <p:cNvGrpSpPr/>
              <p:nvPr/>
            </p:nvGrpSpPr>
            <p:grpSpPr>
              <a:xfrm>
                <a:off x="725075" y="1233537"/>
                <a:ext cx="9318733" cy="406540"/>
                <a:chOff x="648875" y="973041"/>
                <a:chExt cx="9318733" cy="406540"/>
              </a:xfrm>
            </p:grpSpPr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xmlns="" id="{631127D7-2D67-4B8D-AC28-AE14503EE5FD}"/>
                    </a:ext>
                  </a:extLst>
                </p:cNvPr>
                <p:cNvSpPr/>
                <p:nvPr/>
              </p:nvSpPr>
              <p:spPr>
                <a:xfrm>
                  <a:off x="1433297" y="973041"/>
                  <a:ext cx="8534311" cy="406540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xmlns="" id="{35B80076-5463-4CD4-B82B-862DBDC0C687}"/>
                    </a:ext>
                  </a:extLst>
                </p:cNvPr>
                <p:cNvSpPr txBox="1"/>
                <p:nvPr/>
              </p:nvSpPr>
              <p:spPr>
                <a:xfrm>
                  <a:off x="648875" y="979471"/>
                  <a:ext cx="5292684" cy="390639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r" rtl="1"/>
                  <a:r>
                    <a:rPr lang="ar-BH" sz="1600" b="1" dirty="0"/>
                    <a:t>الجهات الأصليَّة والفرعيَّة</a:t>
                  </a:r>
                </a:p>
              </p:txBody>
            </p:sp>
          </p:grp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xmlns="" id="{1950DD68-0DEA-43A4-809A-3EDDF57AEAC6}"/>
                  </a:ext>
                </a:extLst>
              </p:cNvPr>
              <p:cNvSpPr/>
              <p:nvPr/>
            </p:nvSpPr>
            <p:spPr>
              <a:xfrm>
                <a:off x="7010594" y="1233536"/>
                <a:ext cx="2747269" cy="40654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 dirty="0"/>
              </a:p>
            </p:txBody>
          </p:sp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30C51614-1078-4340-AB28-D3606E6B6049}"/>
                </a:ext>
              </a:extLst>
            </p:cNvPr>
            <p:cNvSpPr txBox="1"/>
            <p:nvPr/>
          </p:nvSpPr>
          <p:spPr>
            <a:xfrm>
              <a:off x="7285487" y="1291458"/>
              <a:ext cx="2004376" cy="31961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/>
              <a:r>
                <a:rPr lang="ar-BH" sz="1200" b="1" dirty="0"/>
                <a:t>الدرس الأول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5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759"/>
                            </p:stCondLst>
                            <p:childTnLst>
                              <p:par>
                                <p:cTn id="8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759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991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673"/>
                            </p:stCondLst>
                            <p:childTnLst>
                              <p:par>
                                <p:cTn id="2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924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4" name="Picture 8" descr="C:\Users\Dell\Pictures\وردة الجهات الاصلية.png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2438401" y="968189"/>
            <a:ext cx="5880846" cy="4589930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 rot="18757697">
            <a:off x="6329078" y="960441"/>
            <a:ext cx="2026025" cy="55581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800" b="1" dirty="0">
                <a:solidFill>
                  <a:schemeClr val="tx1"/>
                </a:solidFill>
              </a:rPr>
              <a:t>الشمال الشرقي</a:t>
            </a:r>
          </a:p>
        </p:txBody>
      </p:sp>
      <p:sp>
        <p:nvSpPr>
          <p:cNvPr id="11" name="Rectangle 10"/>
          <p:cNvSpPr/>
          <p:nvPr/>
        </p:nvSpPr>
        <p:spPr>
          <a:xfrm rot="18757697">
            <a:off x="2423490" y="5020235"/>
            <a:ext cx="2026025" cy="55581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800" b="1" dirty="0">
                <a:solidFill>
                  <a:schemeClr val="tx1"/>
                </a:solidFill>
              </a:rPr>
              <a:t>الجنوب الغربي</a:t>
            </a:r>
          </a:p>
        </p:txBody>
      </p:sp>
      <p:sp>
        <p:nvSpPr>
          <p:cNvPr id="10" name="Rectangle 9"/>
          <p:cNvSpPr/>
          <p:nvPr/>
        </p:nvSpPr>
        <p:spPr>
          <a:xfrm rot="2198062">
            <a:off x="2250153" y="1170087"/>
            <a:ext cx="2026025" cy="55581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800" b="1" dirty="0">
                <a:solidFill>
                  <a:schemeClr val="tx1"/>
                </a:solidFill>
              </a:rPr>
              <a:t>الشمال الغربي</a:t>
            </a:r>
          </a:p>
        </p:txBody>
      </p:sp>
      <p:sp>
        <p:nvSpPr>
          <p:cNvPr id="12" name="Rectangle 11"/>
          <p:cNvSpPr/>
          <p:nvPr/>
        </p:nvSpPr>
        <p:spPr>
          <a:xfrm rot="2536157">
            <a:off x="6427699" y="4849879"/>
            <a:ext cx="2026025" cy="55581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800" b="1" dirty="0">
                <a:solidFill>
                  <a:schemeClr val="tx1"/>
                </a:solidFill>
              </a:rPr>
              <a:t>الجنوب الشرقي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 rot="16200000">
            <a:off x="4167201" y="2149209"/>
            <a:ext cx="844207" cy="844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 rot="11079487">
            <a:off x="4217239" y="3646816"/>
            <a:ext cx="886110" cy="886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5746377" y="2043952"/>
            <a:ext cx="874059" cy="874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 rot="5185787">
            <a:off x="5737414" y="3639670"/>
            <a:ext cx="824754" cy="82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" name="TextBox 26"/>
          <p:cNvSpPr txBox="1"/>
          <p:nvPr/>
        </p:nvSpPr>
        <p:spPr>
          <a:xfrm>
            <a:off x="9323291" y="96979"/>
            <a:ext cx="2868709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/>
            <a:r>
              <a:rPr lang="ar-BH" sz="2800" b="1" dirty="0"/>
              <a:t>ثانياً: الْجِهات الفرعية</a:t>
            </a:r>
          </a:p>
        </p:txBody>
      </p:sp>
      <p:pic>
        <p:nvPicPr>
          <p:cNvPr id="2" name="6-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12704618" y="620513"/>
            <a:ext cx="609600" cy="609600"/>
          </a:xfrm>
          <a:prstGeom prst="rect">
            <a:avLst/>
          </a:prstGeom>
        </p:spPr>
      </p:pic>
      <p:pic>
        <p:nvPicPr>
          <p:cNvPr id="3" name="6-2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12704618" y="2043952"/>
            <a:ext cx="609600" cy="609600"/>
          </a:xfrm>
          <a:prstGeom prst="rect">
            <a:avLst/>
          </a:prstGeom>
        </p:spPr>
      </p:pic>
      <p:pic>
        <p:nvPicPr>
          <p:cNvPr id="4" name="6-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12704618" y="3467391"/>
            <a:ext cx="609600" cy="609600"/>
          </a:xfrm>
          <a:prstGeom prst="rect">
            <a:avLst/>
          </a:prstGeom>
        </p:spPr>
      </p:pic>
      <p:pic>
        <p:nvPicPr>
          <p:cNvPr id="5" name="6-4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12704618" y="4993341"/>
            <a:ext cx="609600" cy="609600"/>
          </a:xfrm>
          <a:prstGeom prst="rect">
            <a:avLst/>
          </a:prstGeom>
        </p:spPr>
      </p:pic>
      <p:pic>
        <p:nvPicPr>
          <p:cNvPr id="6" name="6-5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-1080654" y="358589"/>
            <a:ext cx="609600" cy="609600"/>
          </a:xfrm>
          <a:prstGeom prst="rect">
            <a:avLst/>
          </a:prstGeom>
        </p:spPr>
      </p:pic>
      <p:pic>
        <p:nvPicPr>
          <p:cNvPr id="7" name="6-6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-1084105" y="2043952"/>
            <a:ext cx="609600" cy="609600"/>
          </a:xfrm>
          <a:prstGeom prst="rect">
            <a:avLst/>
          </a:prstGeom>
        </p:spPr>
      </p:pic>
      <p:pic>
        <p:nvPicPr>
          <p:cNvPr id="8" name="6-7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-1084105" y="3879704"/>
            <a:ext cx="609600" cy="609600"/>
          </a:xfrm>
          <a:prstGeom prst="rect">
            <a:avLst/>
          </a:prstGeom>
        </p:spPr>
      </p:pic>
      <p:pic>
        <p:nvPicPr>
          <p:cNvPr id="16" name="6-8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-1084105" y="5561874"/>
            <a:ext cx="609600" cy="609600"/>
          </a:xfrm>
          <a:prstGeom prst="rect">
            <a:avLst/>
          </a:prstGeom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xmlns="" id="{221F3169-F168-4316-BC41-6F87EDB64082}"/>
              </a:ext>
            </a:extLst>
          </p:cNvPr>
          <p:cNvGrpSpPr/>
          <p:nvPr/>
        </p:nvGrpSpPr>
        <p:grpSpPr>
          <a:xfrm>
            <a:off x="-326575" y="17428"/>
            <a:ext cx="4054930" cy="352336"/>
            <a:chOff x="725075" y="1233536"/>
            <a:chExt cx="9318733" cy="406541"/>
          </a:xfrm>
        </p:grpSpPr>
        <p:grpSp>
          <p:nvGrpSpPr>
            <p:cNvPr id="30" name="Group 12">
              <a:extLst>
                <a:ext uri="{FF2B5EF4-FFF2-40B4-BE49-F238E27FC236}">
                  <a16:creationId xmlns:a16="http://schemas.microsoft.com/office/drawing/2014/main" xmlns="" id="{D1140BE6-F832-4FED-BDD2-FC27BF4323C9}"/>
                </a:ext>
              </a:extLst>
            </p:cNvPr>
            <p:cNvGrpSpPr/>
            <p:nvPr/>
          </p:nvGrpSpPr>
          <p:grpSpPr>
            <a:xfrm>
              <a:off x="725075" y="1233536"/>
              <a:ext cx="9318733" cy="406541"/>
              <a:chOff x="725075" y="1233536"/>
              <a:chExt cx="9318733" cy="406541"/>
            </a:xfrm>
          </p:grpSpPr>
          <p:grpSp>
            <p:nvGrpSpPr>
              <p:cNvPr id="32" name="Group 14">
                <a:extLst>
                  <a:ext uri="{FF2B5EF4-FFF2-40B4-BE49-F238E27FC236}">
                    <a16:creationId xmlns:a16="http://schemas.microsoft.com/office/drawing/2014/main" xmlns="" id="{8D1C72D4-2EED-45A6-B876-3AA31CF882FD}"/>
                  </a:ext>
                </a:extLst>
              </p:cNvPr>
              <p:cNvGrpSpPr/>
              <p:nvPr/>
            </p:nvGrpSpPr>
            <p:grpSpPr>
              <a:xfrm>
                <a:off x="725075" y="1233537"/>
                <a:ext cx="9318733" cy="406540"/>
                <a:chOff x="648875" y="973041"/>
                <a:chExt cx="9318733" cy="406540"/>
              </a:xfrm>
            </p:grpSpPr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xmlns="" id="{99FA7E6F-7C4E-48FA-8AF6-B44F799E55C6}"/>
                    </a:ext>
                  </a:extLst>
                </p:cNvPr>
                <p:cNvSpPr/>
                <p:nvPr/>
              </p:nvSpPr>
              <p:spPr>
                <a:xfrm>
                  <a:off x="1433297" y="973041"/>
                  <a:ext cx="8534311" cy="406540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xmlns="" id="{3728F594-A25C-4E4A-A63E-033B266A170E}"/>
                    </a:ext>
                  </a:extLst>
                </p:cNvPr>
                <p:cNvSpPr txBox="1"/>
                <p:nvPr/>
              </p:nvSpPr>
              <p:spPr>
                <a:xfrm>
                  <a:off x="648875" y="979471"/>
                  <a:ext cx="5292684" cy="390639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r" rtl="1"/>
                  <a:r>
                    <a:rPr lang="ar-BH" sz="1600" b="1" dirty="0"/>
                    <a:t>الجهات الأصليَّة والفرعيَّة</a:t>
                  </a:r>
                </a:p>
              </p:txBody>
            </p:sp>
          </p:grp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xmlns="" id="{461C2D66-DE2D-481B-95EE-B1235C915D63}"/>
                  </a:ext>
                </a:extLst>
              </p:cNvPr>
              <p:cNvSpPr/>
              <p:nvPr/>
            </p:nvSpPr>
            <p:spPr>
              <a:xfrm>
                <a:off x="7010594" y="1233536"/>
                <a:ext cx="2747269" cy="40654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 dirty="0"/>
              </a:p>
            </p:txBody>
          </p:sp>
        </p:grp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xmlns="" id="{9C4D3FAE-9F62-4B22-8120-D5459951BB7E}"/>
                </a:ext>
              </a:extLst>
            </p:cNvPr>
            <p:cNvSpPr txBox="1"/>
            <p:nvPr/>
          </p:nvSpPr>
          <p:spPr>
            <a:xfrm>
              <a:off x="7285487" y="1291458"/>
              <a:ext cx="2004376" cy="31961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/>
              <a:r>
                <a:rPr lang="ar-BH" sz="1200" b="1" dirty="0"/>
                <a:t>الدرس الأول</a:t>
              </a:r>
            </a:p>
          </p:txBody>
        </p:sp>
      </p:grp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xmlns="" id="{6D840636-5B86-4D68-8DD7-7E0E0F3D931C}"/>
              </a:ext>
            </a:extLst>
          </p:cNvPr>
          <p:cNvCxnSpPr>
            <a:cxnSpLocks/>
          </p:cNvCxnSpPr>
          <p:nvPr/>
        </p:nvCxnSpPr>
        <p:spPr>
          <a:xfrm flipH="1" flipV="1">
            <a:off x="7740502" y="1701209"/>
            <a:ext cx="829340" cy="574264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xmlns="" id="{5E7543A0-EC3A-49BA-84D3-299D690584C4}"/>
              </a:ext>
            </a:extLst>
          </p:cNvPr>
          <p:cNvCxnSpPr>
            <a:cxnSpLocks/>
          </p:cNvCxnSpPr>
          <p:nvPr/>
        </p:nvCxnSpPr>
        <p:spPr>
          <a:xfrm flipH="1">
            <a:off x="7859764" y="4089871"/>
            <a:ext cx="828000" cy="576000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xmlns="" id="{BAA9C121-F96E-40B5-AB09-781228759C04}"/>
              </a:ext>
            </a:extLst>
          </p:cNvPr>
          <p:cNvCxnSpPr>
            <a:cxnSpLocks/>
          </p:cNvCxnSpPr>
          <p:nvPr/>
        </p:nvCxnSpPr>
        <p:spPr>
          <a:xfrm>
            <a:off x="1954303" y="4270403"/>
            <a:ext cx="828000" cy="576000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xmlns="" id="{E1DAD0D6-F8E8-4575-A975-CC2ADF3CD912}"/>
              </a:ext>
            </a:extLst>
          </p:cNvPr>
          <p:cNvCxnSpPr>
            <a:cxnSpLocks/>
          </p:cNvCxnSpPr>
          <p:nvPr/>
        </p:nvCxnSpPr>
        <p:spPr>
          <a:xfrm flipV="1">
            <a:off x="2043277" y="1807534"/>
            <a:ext cx="828000" cy="576000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0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808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358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392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055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7942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8442"/>
                            </p:stCondLst>
                            <p:childTnLst>
                              <p:par>
                                <p:cTn id="1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8942"/>
                            </p:stCondLst>
                            <p:childTnLst>
                              <p:par>
                                <p:cTn id="23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9442"/>
                            </p:stCondLst>
                            <p:childTnLst>
                              <p:par>
                                <p:cTn id="27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9942"/>
                            </p:stCondLst>
                            <p:childTnLst>
                              <p:par>
                                <p:cTn id="31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442"/>
                            </p:stCondLst>
                            <p:childTnLst>
                              <p:par>
                                <p:cTn id="3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942"/>
                            </p:stCondLst>
                            <p:childTnLst>
                              <p:par>
                                <p:cTn id="40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1442"/>
                            </p:stCondLst>
                            <p:childTnLst>
                              <p:par>
                                <p:cTn id="4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1942"/>
                            </p:stCondLst>
                            <p:childTnLst>
                              <p:par>
                                <p:cTn id="50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2442"/>
                            </p:stCondLst>
                            <p:childTnLst>
                              <p:par>
                                <p:cTn id="5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6" dur="877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1218"/>
                            </p:stCondLst>
                            <p:childTnLst>
                              <p:par>
                                <p:cTn id="6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2" dur="782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9043"/>
                            </p:stCondLst>
                            <p:childTnLst>
                              <p:par>
                                <p:cTn id="6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8" dur="747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6520"/>
                            </p:stCondLst>
                            <p:childTnLst>
                              <p:par>
                                <p:cTn id="7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4" dur="687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73393"/>
                            </p:stCondLst>
                            <p:childTnLst>
                              <p:par>
                                <p:cTn id="7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0" dur="22732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8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8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8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8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9" grpId="0" animBg="1"/>
      <p:bldP spid="11" grpId="0" animBg="1"/>
      <p:bldP spid="10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178706" y="842683"/>
            <a:ext cx="2462589" cy="3245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263149" y="896471"/>
            <a:ext cx="1613657" cy="320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8068234" y="542466"/>
            <a:ext cx="3801044" cy="15696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/>
            <a:r>
              <a:rPr lang="ar-BH" sz="2400" b="1" dirty="0">
                <a:latin typeface="Sakkal Majalla" pitchFamily="2" charset="-78"/>
                <a:cs typeface="Sakkal Majalla" pitchFamily="2" charset="-78"/>
              </a:rPr>
              <a:t>لننظر إلى هذا الرسم وهو مخطط لمدينة </a:t>
            </a:r>
          </a:p>
          <a:p>
            <a:pPr algn="r"/>
            <a:r>
              <a:rPr lang="ar-BH" sz="2400" b="1" dirty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والمخطط هو رسم مُبسط وَمُصغر للأَشياء كما نراها مِن الأَعلى.</a:t>
            </a:r>
          </a:p>
          <a:p>
            <a:pPr algn="r"/>
            <a:r>
              <a:rPr lang="ar-BH" sz="2400" b="1" dirty="0">
                <a:latin typeface="Sakkal Majalla" pitchFamily="2" charset="-78"/>
                <a:cs typeface="Sakkal Majalla" pitchFamily="2" charset="-78"/>
              </a:rPr>
              <a:t>يَظهر في هذا المخطط الشوارع والأماكن</a:t>
            </a:r>
          </a:p>
        </p:txBody>
      </p:sp>
      <p:sp>
        <p:nvSpPr>
          <p:cNvPr id="7" name="Rectangle 6"/>
          <p:cNvSpPr/>
          <p:nvPr/>
        </p:nvSpPr>
        <p:spPr>
          <a:xfrm>
            <a:off x="3639666" y="4249271"/>
            <a:ext cx="986118" cy="6096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400" b="1" dirty="0">
                <a:solidFill>
                  <a:srgbClr val="FFFF00"/>
                </a:solidFill>
              </a:rPr>
              <a:t>المِفتاح</a:t>
            </a:r>
          </a:p>
        </p:txBody>
      </p:sp>
      <p:sp>
        <p:nvSpPr>
          <p:cNvPr id="8" name="Rectangle 7"/>
          <p:cNvSpPr/>
          <p:nvPr/>
        </p:nvSpPr>
        <p:spPr>
          <a:xfrm>
            <a:off x="6033247" y="4240302"/>
            <a:ext cx="986118" cy="6096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400" b="1" dirty="0">
                <a:solidFill>
                  <a:srgbClr val="FFFF00"/>
                </a:solidFill>
              </a:rPr>
              <a:t>المُخطط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22722" y="1209396"/>
            <a:ext cx="2695575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8"/>
          <p:cNvSpPr/>
          <p:nvPr/>
        </p:nvSpPr>
        <p:spPr>
          <a:xfrm>
            <a:off x="788897" y="4240310"/>
            <a:ext cx="1703294" cy="6096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400" b="1" dirty="0">
                <a:solidFill>
                  <a:srgbClr val="FFFF00"/>
                </a:solidFill>
              </a:rPr>
              <a:t>وردةُ الجهات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8399929" y="3119742"/>
            <a:ext cx="3012141" cy="1129554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4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وَلِمَعرِفة أسماء الأماكن في المخطط نستعين </a:t>
            </a:r>
            <a:r>
              <a:rPr lang="ar-BH" sz="2400" b="1" dirty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بالمفتاح</a:t>
            </a:r>
            <a:r>
              <a:rPr lang="ar-BH" sz="2000" b="1" dirty="0">
                <a:latin typeface="Sakkal Majalla" pitchFamily="2" charset="-78"/>
                <a:cs typeface="Sakkal Majalla" pitchFamily="2" charset="-78"/>
              </a:rPr>
              <a:t>. </a:t>
            </a:r>
            <a:endParaRPr lang="ar-BH" sz="2000" dirty="0"/>
          </a:p>
        </p:txBody>
      </p:sp>
      <p:sp>
        <p:nvSpPr>
          <p:cNvPr id="11" name="Rounded Rectangle 10"/>
          <p:cNvSpPr/>
          <p:nvPr/>
        </p:nvSpPr>
        <p:spPr>
          <a:xfrm>
            <a:off x="8399929" y="4652694"/>
            <a:ext cx="3012141" cy="1129554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BH" sz="24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وَلِمَعرِفة الاتجاهات للأماكن  نستعين</a:t>
            </a:r>
            <a:r>
              <a:rPr lang="ar-BH" sz="1600" b="1" dirty="0"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BH" sz="2400" b="1" dirty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بوردة</a:t>
            </a:r>
            <a:r>
              <a:rPr lang="ar-BH" sz="1600" b="1" dirty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BH" sz="2400" b="1" dirty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الجهات</a:t>
            </a:r>
            <a:r>
              <a:rPr lang="ar-BH" sz="1600" b="1" dirty="0">
                <a:latin typeface="Sakkal Majalla" pitchFamily="2" charset="-78"/>
                <a:cs typeface="Sakkal Majalla" pitchFamily="2" charset="-78"/>
              </a:rPr>
              <a:t>. </a:t>
            </a:r>
          </a:p>
        </p:txBody>
      </p:sp>
      <p:pic>
        <p:nvPicPr>
          <p:cNvPr id="2" name="7-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2621491" y="842683"/>
            <a:ext cx="609600" cy="609600"/>
          </a:xfrm>
          <a:prstGeom prst="rect">
            <a:avLst/>
          </a:prstGeom>
        </p:spPr>
      </p:pic>
      <p:pic>
        <p:nvPicPr>
          <p:cNvPr id="3" name="7-2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2621491" y="2620307"/>
            <a:ext cx="609600" cy="609600"/>
          </a:xfrm>
          <a:prstGeom prst="rect">
            <a:avLst/>
          </a:prstGeom>
        </p:spPr>
      </p:pic>
      <p:pic>
        <p:nvPicPr>
          <p:cNvPr id="4" name="7-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2621491" y="4397931"/>
            <a:ext cx="609600" cy="609600"/>
          </a:xfrm>
          <a:prstGeom prst="rect">
            <a:avLst/>
          </a:prstGeom>
        </p:spPr>
      </p:pic>
      <p:pic>
        <p:nvPicPr>
          <p:cNvPr id="6" name="7-4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2621491" y="5715000"/>
            <a:ext cx="609600" cy="609600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2088BE8E-D477-462B-90F4-11C22CFA371D}"/>
              </a:ext>
            </a:extLst>
          </p:cNvPr>
          <p:cNvGrpSpPr/>
          <p:nvPr/>
        </p:nvGrpSpPr>
        <p:grpSpPr>
          <a:xfrm>
            <a:off x="-326575" y="17428"/>
            <a:ext cx="4054930" cy="352336"/>
            <a:chOff x="725075" y="1233536"/>
            <a:chExt cx="9318733" cy="406541"/>
          </a:xfrm>
        </p:grpSpPr>
        <p:grpSp>
          <p:nvGrpSpPr>
            <p:cNvPr id="24" name="Group 12">
              <a:extLst>
                <a:ext uri="{FF2B5EF4-FFF2-40B4-BE49-F238E27FC236}">
                  <a16:creationId xmlns:a16="http://schemas.microsoft.com/office/drawing/2014/main" xmlns="" id="{29113C54-FDA7-4227-B1C1-53FA2FC4168F}"/>
                </a:ext>
              </a:extLst>
            </p:cNvPr>
            <p:cNvGrpSpPr/>
            <p:nvPr/>
          </p:nvGrpSpPr>
          <p:grpSpPr>
            <a:xfrm>
              <a:off x="725075" y="1233536"/>
              <a:ext cx="9318733" cy="406541"/>
              <a:chOff x="725075" y="1233536"/>
              <a:chExt cx="9318733" cy="406541"/>
            </a:xfrm>
          </p:grpSpPr>
          <p:grpSp>
            <p:nvGrpSpPr>
              <p:cNvPr id="26" name="Group 14">
                <a:extLst>
                  <a:ext uri="{FF2B5EF4-FFF2-40B4-BE49-F238E27FC236}">
                    <a16:creationId xmlns:a16="http://schemas.microsoft.com/office/drawing/2014/main" xmlns="" id="{805AA34F-3066-4FB8-AE26-2447B768DC8B}"/>
                  </a:ext>
                </a:extLst>
              </p:cNvPr>
              <p:cNvGrpSpPr/>
              <p:nvPr/>
            </p:nvGrpSpPr>
            <p:grpSpPr>
              <a:xfrm>
                <a:off x="725075" y="1233537"/>
                <a:ext cx="9318733" cy="406540"/>
                <a:chOff x="648875" y="973041"/>
                <a:chExt cx="9318733" cy="406540"/>
              </a:xfrm>
            </p:grpSpPr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xmlns="" id="{1284B774-C102-4B59-A529-40A8546EFBDF}"/>
                    </a:ext>
                  </a:extLst>
                </p:cNvPr>
                <p:cNvSpPr/>
                <p:nvPr/>
              </p:nvSpPr>
              <p:spPr>
                <a:xfrm>
                  <a:off x="1433297" y="973041"/>
                  <a:ext cx="8534311" cy="406540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xmlns="" id="{717FAF53-0147-49C2-BC4B-797804A1DA6B}"/>
                    </a:ext>
                  </a:extLst>
                </p:cNvPr>
                <p:cNvSpPr txBox="1"/>
                <p:nvPr/>
              </p:nvSpPr>
              <p:spPr>
                <a:xfrm>
                  <a:off x="648875" y="979471"/>
                  <a:ext cx="5292684" cy="390639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r" rtl="1"/>
                  <a:r>
                    <a:rPr lang="ar-BH" sz="1600" b="1" dirty="0"/>
                    <a:t>الجهات الأصليَّة والفرعيَّة</a:t>
                  </a:r>
                </a:p>
              </p:txBody>
            </p:sp>
          </p:grp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xmlns="" id="{2C837C6B-D539-484F-AAAE-ACE1C7D67844}"/>
                  </a:ext>
                </a:extLst>
              </p:cNvPr>
              <p:cNvSpPr/>
              <p:nvPr/>
            </p:nvSpPr>
            <p:spPr>
              <a:xfrm>
                <a:off x="7010594" y="1233536"/>
                <a:ext cx="2747269" cy="40654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 dirty="0"/>
              </a:p>
            </p:txBody>
          </p:sp>
        </p:grp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776857BC-644D-4950-9518-2A3725FD3BE7}"/>
                </a:ext>
              </a:extLst>
            </p:cNvPr>
            <p:cNvSpPr txBox="1"/>
            <p:nvPr/>
          </p:nvSpPr>
          <p:spPr>
            <a:xfrm>
              <a:off x="7285487" y="1291458"/>
              <a:ext cx="2004376" cy="31961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/>
              <a:r>
                <a:rPr lang="ar-BH" sz="1200" b="1" dirty="0"/>
                <a:t>الدرس الأول</a:t>
              </a:r>
            </a:p>
          </p:txBody>
        </p:sp>
      </p:grp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xmlns="" id="{38152D98-B85F-4B24-8402-F96046710F31}"/>
              </a:ext>
            </a:extLst>
          </p:cNvPr>
          <p:cNvCxnSpPr>
            <a:cxnSpLocks/>
          </p:cNvCxnSpPr>
          <p:nvPr/>
        </p:nvCxnSpPr>
        <p:spPr>
          <a:xfrm flipH="1" flipV="1">
            <a:off x="6580019" y="2333176"/>
            <a:ext cx="1363176" cy="458601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DC912B34-425E-47BC-962D-C2330DF122FE}"/>
              </a:ext>
            </a:extLst>
          </p:cNvPr>
          <p:cNvSpPr txBox="1"/>
          <p:nvPr/>
        </p:nvSpPr>
        <p:spPr>
          <a:xfrm>
            <a:off x="7640719" y="2270088"/>
            <a:ext cx="732893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BH" sz="3200" b="1" dirty="0"/>
              <a:t>خالد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64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75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6649"/>
                            </p:stCondLst>
                            <p:childTnLst>
                              <p:par>
                                <p:cTn id="1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617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2825"/>
                            </p:stCondLst>
                            <p:childTnLst>
                              <p:par>
                                <p:cTn id="3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636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9187"/>
                            </p:stCondLst>
                            <p:childTnLst>
                              <p:par>
                                <p:cTn id="4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1332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10000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6949968" y="2305949"/>
            <a:ext cx="2448337" cy="726138"/>
          </a:xfrm>
          <a:prstGeom prst="roundRect">
            <a:avLst/>
          </a:prstGeom>
          <a:solidFill>
            <a:schemeClr val="bg1"/>
          </a:solidFill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r"/>
            <a:r>
              <a:rPr lang="ar-BH" sz="24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يَقعُ إلى الشَّرق من </a:t>
            </a:r>
            <a:r>
              <a:rPr lang="ar-BH" sz="24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خالد:</a:t>
            </a:r>
            <a:endParaRPr lang="ar-BH" sz="1600" b="1" dirty="0"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663614" y="839192"/>
            <a:ext cx="9681883" cy="466152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BH" sz="32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بالاستعانة بالمخطط والمفتاح ووردة الجهات حدد الأماكن التالية بالنسبة </a:t>
            </a:r>
            <a:r>
              <a:rPr lang="ar-BH" sz="32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إلى خالد</a:t>
            </a:r>
            <a:endParaRPr lang="ar-BH" sz="2000" b="1" dirty="0">
              <a:solidFill>
                <a:srgbClr val="FF00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967898" y="3641683"/>
            <a:ext cx="2430407" cy="726138"/>
          </a:xfrm>
          <a:prstGeom prst="round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r"/>
            <a:r>
              <a:rPr lang="ar-BH" sz="24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يَقعُ إلى الغرب من </a:t>
            </a:r>
            <a:r>
              <a:rPr lang="ar-BH" sz="24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خالد:</a:t>
            </a:r>
            <a:endParaRPr lang="ar-BH" sz="1600" b="1" dirty="0"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914110" y="5004312"/>
            <a:ext cx="2484196" cy="627546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r"/>
            <a:r>
              <a:rPr lang="ar-BH" sz="24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يَقعُ إلى الجنوب من </a:t>
            </a:r>
            <a:r>
              <a:rPr lang="ar-BH" sz="24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خالد:</a:t>
            </a:r>
            <a:endParaRPr lang="ar-BH" sz="1600" b="1" dirty="0"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891842" y="2375636"/>
            <a:ext cx="1766068" cy="50202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8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مركز الإطفاء</a:t>
            </a:r>
            <a:endParaRPr lang="ar-BH" b="1" dirty="0"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774439" y="2375641"/>
            <a:ext cx="1819844" cy="510991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8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مركز شرطة</a:t>
            </a:r>
            <a:endParaRPr lang="ar-BH" b="1" dirty="0"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891842" y="3612768"/>
            <a:ext cx="1766068" cy="528926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8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المتحف</a:t>
            </a:r>
            <a:endParaRPr lang="ar-BH" sz="1600" b="1" dirty="0"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774439" y="3612767"/>
            <a:ext cx="1819844" cy="564786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8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مركز  الإطفاء</a:t>
            </a:r>
            <a:endParaRPr lang="ar-BH" b="1" dirty="0"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676686" y="5038162"/>
            <a:ext cx="2115673" cy="65442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BH" sz="28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المدرسة والمتحف</a:t>
            </a:r>
            <a:endParaRPr lang="ar-BH" b="1" dirty="0"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2613072" y="5038162"/>
            <a:ext cx="1909507" cy="65442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BH" sz="28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الجامع والمطار</a:t>
            </a:r>
            <a:endParaRPr lang="ar-BH" b="1" dirty="0"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377090" y="2420466"/>
            <a:ext cx="2115691" cy="519955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32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إجابة صحيحة</a:t>
            </a:r>
            <a:endParaRPr lang="ar-BH" sz="2000" b="1" dirty="0"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81723" y="3684490"/>
            <a:ext cx="2115691" cy="519955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32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إجابة صحيحة</a:t>
            </a:r>
            <a:endParaRPr lang="ar-BH" sz="2000" b="1" dirty="0"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426542" y="5038162"/>
            <a:ext cx="2115691" cy="519955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32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إجابة صحيحة</a:t>
            </a:r>
            <a:endParaRPr lang="ar-BH" sz="2000" b="1" dirty="0"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399651" y="5038165"/>
            <a:ext cx="2115691" cy="654425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32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حاول مرة أُخرى</a:t>
            </a:r>
            <a:endParaRPr lang="ar-BH" sz="2000" b="1" dirty="0"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412958" y="2375636"/>
            <a:ext cx="2115691" cy="654425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32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حاول مرة أُخرى</a:t>
            </a:r>
            <a:endParaRPr lang="ar-BH" sz="2000" b="1" dirty="0"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390689" y="3630702"/>
            <a:ext cx="2115691" cy="654425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32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حاول مرة أُخرى</a:t>
            </a:r>
            <a:endParaRPr lang="ar-BH" sz="2000" b="1" dirty="0">
              <a:latin typeface="Sakkal Majalla" pitchFamily="2" charset="-78"/>
              <a:cs typeface="Sakkal Majalla" pitchFamily="2" charset="-78"/>
            </a:endParaRPr>
          </a:p>
        </p:txBody>
      </p:sp>
      <p:pic>
        <p:nvPicPr>
          <p:cNvPr id="5" name="8-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690764" y="2710481"/>
            <a:ext cx="609600" cy="609600"/>
          </a:xfrm>
          <a:prstGeom prst="rect">
            <a:avLst/>
          </a:prstGeom>
        </p:spPr>
      </p:pic>
      <p:pic>
        <p:nvPicPr>
          <p:cNvPr id="6" name="8-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690764" y="4470703"/>
            <a:ext cx="609600" cy="609600"/>
          </a:xfrm>
          <a:prstGeom prst="rect">
            <a:avLst/>
          </a:prstGeom>
        </p:spPr>
      </p:pic>
      <p:pic>
        <p:nvPicPr>
          <p:cNvPr id="16" name="8-4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690764" y="5926125"/>
            <a:ext cx="609600" cy="609600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72396633-C801-4768-9483-E99748B6FAD0}"/>
              </a:ext>
            </a:extLst>
          </p:cNvPr>
          <p:cNvGrpSpPr/>
          <p:nvPr/>
        </p:nvGrpSpPr>
        <p:grpSpPr>
          <a:xfrm>
            <a:off x="-326575" y="17428"/>
            <a:ext cx="4054930" cy="352336"/>
            <a:chOff x="725075" y="1233536"/>
            <a:chExt cx="9318733" cy="406541"/>
          </a:xfrm>
        </p:grpSpPr>
        <p:grpSp>
          <p:nvGrpSpPr>
            <p:cNvPr id="32" name="Group 12">
              <a:extLst>
                <a:ext uri="{FF2B5EF4-FFF2-40B4-BE49-F238E27FC236}">
                  <a16:creationId xmlns:a16="http://schemas.microsoft.com/office/drawing/2014/main" xmlns="" id="{DFFA2D4F-98C4-46DA-8136-E54C5F8DC3ED}"/>
                </a:ext>
              </a:extLst>
            </p:cNvPr>
            <p:cNvGrpSpPr/>
            <p:nvPr/>
          </p:nvGrpSpPr>
          <p:grpSpPr>
            <a:xfrm>
              <a:off x="725075" y="1233536"/>
              <a:ext cx="9318733" cy="406541"/>
              <a:chOff x="725075" y="1233536"/>
              <a:chExt cx="9318733" cy="406541"/>
            </a:xfrm>
          </p:grpSpPr>
          <p:grpSp>
            <p:nvGrpSpPr>
              <p:cNvPr id="34" name="Group 14">
                <a:extLst>
                  <a:ext uri="{FF2B5EF4-FFF2-40B4-BE49-F238E27FC236}">
                    <a16:creationId xmlns:a16="http://schemas.microsoft.com/office/drawing/2014/main" xmlns="" id="{2DC6F39C-5EC9-43EE-B9A0-7333600654F1}"/>
                  </a:ext>
                </a:extLst>
              </p:cNvPr>
              <p:cNvGrpSpPr/>
              <p:nvPr/>
            </p:nvGrpSpPr>
            <p:grpSpPr>
              <a:xfrm>
                <a:off x="725075" y="1233537"/>
                <a:ext cx="9318733" cy="406540"/>
                <a:chOff x="648875" y="973041"/>
                <a:chExt cx="9318733" cy="406540"/>
              </a:xfrm>
            </p:grpSpPr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xmlns="" id="{F3EA3DCB-705A-42F2-AB81-C50C6368DBB7}"/>
                    </a:ext>
                  </a:extLst>
                </p:cNvPr>
                <p:cNvSpPr/>
                <p:nvPr/>
              </p:nvSpPr>
              <p:spPr>
                <a:xfrm>
                  <a:off x="1433297" y="973041"/>
                  <a:ext cx="8534311" cy="406540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xmlns="" id="{E4990E42-5724-4A5C-AB98-C56E9130E94A}"/>
                    </a:ext>
                  </a:extLst>
                </p:cNvPr>
                <p:cNvSpPr txBox="1"/>
                <p:nvPr/>
              </p:nvSpPr>
              <p:spPr>
                <a:xfrm>
                  <a:off x="648875" y="979471"/>
                  <a:ext cx="5292684" cy="390639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r" rtl="1"/>
                  <a:r>
                    <a:rPr lang="ar-BH" sz="1600" b="1" dirty="0"/>
                    <a:t>الجهات الأصليَّة والفرعيَّة</a:t>
                  </a:r>
                </a:p>
              </p:txBody>
            </p:sp>
          </p:grp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xmlns="" id="{A2CD20FF-0EF5-40C4-8B4A-2062D5FA3615}"/>
                  </a:ext>
                </a:extLst>
              </p:cNvPr>
              <p:cNvSpPr/>
              <p:nvPr/>
            </p:nvSpPr>
            <p:spPr>
              <a:xfrm>
                <a:off x="7010594" y="1233536"/>
                <a:ext cx="2747269" cy="40654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 dirty="0"/>
              </a:p>
            </p:txBody>
          </p:sp>
        </p:grp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xmlns="" id="{841183DC-20F5-4887-AB5A-F886F8165E57}"/>
                </a:ext>
              </a:extLst>
            </p:cNvPr>
            <p:cNvSpPr txBox="1"/>
            <p:nvPr/>
          </p:nvSpPr>
          <p:spPr>
            <a:xfrm>
              <a:off x="7285487" y="1291458"/>
              <a:ext cx="2004376" cy="31961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/>
              <a:r>
                <a:rPr lang="ar-BH" sz="1200" b="1" dirty="0"/>
                <a:t>الدرس الأول</a:t>
              </a:r>
            </a:p>
          </p:txBody>
        </p:sp>
      </p:grp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9520915" y="1887793"/>
            <a:ext cx="2428575" cy="4188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WhatsApp Audio 2020-09-17 at 10.49.16 AM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3644563" y="1100138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26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1262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003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" presetClass="exit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3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3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8000"/>
                            </p:stCondLst>
                            <p:childTnLst>
                              <p:par>
                                <p:cTn id="3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940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3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3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0"/>
                            </p:stCondLst>
                            <p:childTnLst>
                              <p:par>
                                <p:cTn id="67" presetID="2" presetClass="exit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8" dur="5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0"/>
                            </p:stCondLst>
                            <p:childTnLst>
                              <p:par>
                                <p:cTn id="7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9613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1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4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0"/>
                            </p:stCondLst>
                            <p:childTnLst>
                              <p:par>
                                <p:cTn id="93" presetID="2" presetClass="exit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4" dur="5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0"/>
                            </p:stCondLst>
                            <p:childTnLst>
                              <p:par>
                                <p:cTn id="105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6" dur="5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17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8" dur="5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1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1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1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1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3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5" grpId="1" animBg="1"/>
      <p:bldP spid="17" grpId="0" animBg="1"/>
      <p:bldP spid="17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7031542" y="1362347"/>
            <a:ext cx="4925200" cy="457200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just" rtl="1"/>
            <a:r>
              <a:rPr lang="ar-BH" sz="22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ما الجهة التي يجب أن يسلكها خالد للوصول إلى المدرسة؟</a:t>
            </a:r>
            <a:endParaRPr lang="ar-BH" sz="2200" b="1" dirty="0"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031542" y="1980047"/>
            <a:ext cx="4927974" cy="457200"/>
          </a:xfrm>
          <a:prstGeom prst="round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just" rtl="1"/>
            <a:r>
              <a:rPr lang="ar-BH" sz="22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ما الجهة التي يجب أن يسلكها خالد للوصول إلى بيته؟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7031541" y="2592542"/>
            <a:ext cx="4967954" cy="457200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just" rtl="1"/>
            <a:r>
              <a:rPr lang="ar-BH" sz="22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ما الجهة التي يجب أن يسلكها خالد للوصول </a:t>
            </a:r>
            <a:r>
              <a:rPr lang="ar-BH" sz="2200" b="1" dirty="0" err="1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الى</a:t>
            </a:r>
            <a:r>
              <a:rPr lang="ar-BH" sz="22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 المنتزه؟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4789764" y="2249556"/>
            <a:ext cx="1972265" cy="91439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8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الجنوب الشرقي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2664551" y="2237983"/>
            <a:ext cx="1945355" cy="91439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8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الجنوب</a:t>
            </a:r>
            <a:endParaRPr lang="ar-BH" b="1" dirty="0"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789765" y="3576332"/>
            <a:ext cx="1963296" cy="878542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8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الشمال الشرقي</a:t>
            </a:r>
            <a:endParaRPr lang="ar-BH" sz="1600" b="1" dirty="0"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664551" y="3576333"/>
            <a:ext cx="1945355" cy="878541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8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الشمال الغربي</a:t>
            </a:r>
            <a:endParaRPr lang="ar-BH" b="1" dirty="0"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789764" y="4731728"/>
            <a:ext cx="1972266" cy="924421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BH" sz="28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الجنوب الغربي</a:t>
            </a:r>
            <a:endParaRPr lang="ar-BH" b="1" dirty="0"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2664551" y="4723820"/>
            <a:ext cx="1954307" cy="93233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BH" sz="28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الشمال الغربي</a:t>
            </a:r>
            <a:endParaRPr lang="ar-BH" b="1" dirty="0"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267202" y="2420461"/>
            <a:ext cx="2115691" cy="519955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32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إجابة صحيحة</a:t>
            </a:r>
            <a:endParaRPr lang="ar-BH" sz="2000" b="1" dirty="0"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329965" y="3756203"/>
            <a:ext cx="2115691" cy="519955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32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إجابة صحيحة</a:t>
            </a:r>
            <a:endParaRPr lang="ar-BH" sz="2000" b="1" dirty="0"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73918" y="4948510"/>
            <a:ext cx="2115691" cy="519955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32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إجابة صحيحة</a:t>
            </a:r>
            <a:endParaRPr lang="ar-BH" sz="2000" b="1" dirty="0"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64958" y="4912654"/>
            <a:ext cx="2115691" cy="654425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32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حاول مرة أُخرى</a:t>
            </a:r>
            <a:endParaRPr lang="ar-BH" sz="2000" b="1" dirty="0"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329966" y="2321843"/>
            <a:ext cx="2124656" cy="654425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32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حاول مرة أُخرى</a:t>
            </a:r>
            <a:endParaRPr lang="ar-BH" sz="2000" b="1" dirty="0"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67203" y="3666558"/>
            <a:ext cx="2169490" cy="654425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32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حاول مرة أُخرى</a:t>
            </a:r>
            <a:endParaRPr lang="ar-BH" sz="2000" b="1" dirty="0"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7031541" y="726144"/>
            <a:ext cx="4880381" cy="457200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just" rtl="1"/>
            <a:r>
              <a:rPr lang="ar-BH" sz="22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ما الجهة التي يجب أن يسلكها خالد للوصول إلى الجامع؟</a:t>
            </a:r>
            <a:endParaRPr lang="ar-BH" sz="2200" b="1" dirty="0"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4789764" y="922781"/>
            <a:ext cx="1963297" cy="94129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8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الجنوب الغربي</a:t>
            </a:r>
            <a:endParaRPr lang="ar-BH" b="1" dirty="0"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2664552" y="922780"/>
            <a:ext cx="1954306" cy="94129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8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الجنوب</a:t>
            </a:r>
            <a:r>
              <a:rPr lang="ar-BH" sz="26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BH" sz="28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الشمالي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360610" y="1013003"/>
            <a:ext cx="2115691" cy="519955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32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إجابة صحيحة</a:t>
            </a:r>
            <a:endParaRPr lang="ar-BH" sz="2000" b="1" dirty="0"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396479" y="986103"/>
            <a:ext cx="2115691" cy="654425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32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حاول مرة أُخرى</a:t>
            </a:r>
            <a:endParaRPr lang="ar-BH" sz="2000" b="1" dirty="0">
              <a:latin typeface="Sakkal Majalla" pitchFamily="2" charset="-78"/>
              <a:cs typeface="Sakkal Majalla" pitchFamily="2" charset="-78"/>
            </a:endParaRPr>
          </a:p>
        </p:txBody>
      </p:sp>
      <p:pic>
        <p:nvPicPr>
          <p:cNvPr id="2" name="9-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704618" y="808034"/>
            <a:ext cx="609600" cy="609600"/>
          </a:xfrm>
          <a:prstGeom prst="rect">
            <a:avLst/>
          </a:prstGeom>
        </p:spPr>
      </p:pic>
      <p:pic>
        <p:nvPicPr>
          <p:cNvPr id="3" name="9-2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704618" y="2635616"/>
            <a:ext cx="609600" cy="609600"/>
          </a:xfrm>
          <a:prstGeom prst="rect">
            <a:avLst/>
          </a:prstGeom>
        </p:spPr>
      </p:pic>
      <p:pic>
        <p:nvPicPr>
          <p:cNvPr id="4" name="9-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704618" y="4122129"/>
            <a:ext cx="609600" cy="609600"/>
          </a:xfrm>
          <a:prstGeom prst="rect">
            <a:avLst/>
          </a:prstGeom>
        </p:spPr>
      </p:pic>
      <p:pic>
        <p:nvPicPr>
          <p:cNvPr id="25" name="9-4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704618" y="5826331"/>
            <a:ext cx="609600" cy="609600"/>
          </a:xfrm>
          <a:prstGeom prst="rect">
            <a:avLst/>
          </a:prstGeom>
        </p:spPr>
      </p:pic>
      <p:grpSp>
        <p:nvGrpSpPr>
          <p:cNvPr id="33" name="Group 32">
            <a:extLst>
              <a:ext uri="{FF2B5EF4-FFF2-40B4-BE49-F238E27FC236}">
                <a16:creationId xmlns:a16="http://schemas.microsoft.com/office/drawing/2014/main" xmlns="" id="{C936BDB8-587D-4E01-9AF1-6857B0FBD314}"/>
              </a:ext>
            </a:extLst>
          </p:cNvPr>
          <p:cNvGrpSpPr/>
          <p:nvPr/>
        </p:nvGrpSpPr>
        <p:grpSpPr>
          <a:xfrm>
            <a:off x="-326575" y="17428"/>
            <a:ext cx="4054930" cy="352336"/>
            <a:chOff x="725075" y="1233536"/>
            <a:chExt cx="9318733" cy="406541"/>
          </a:xfrm>
        </p:grpSpPr>
        <p:grpSp>
          <p:nvGrpSpPr>
            <p:cNvPr id="34" name="Group 12">
              <a:extLst>
                <a:ext uri="{FF2B5EF4-FFF2-40B4-BE49-F238E27FC236}">
                  <a16:creationId xmlns:a16="http://schemas.microsoft.com/office/drawing/2014/main" xmlns="" id="{8A2591ED-7FE4-4567-9435-BF4A1D3FB3D6}"/>
                </a:ext>
              </a:extLst>
            </p:cNvPr>
            <p:cNvGrpSpPr/>
            <p:nvPr/>
          </p:nvGrpSpPr>
          <p:grpSpPr>
            <a:xfrm>
              <a:off x="725075" y="1233536"/>
              <a:ext cx="9318733" cy="406541"/>
              <a:chOff x="725075" y="1233536"/>
              <a:chExt cx="9318733" cy="406541"/>
            </a:xfrm>
          </p:grpSpPr>
          <p:grpSp>
            <p:nvGrpSpPr>
              <p:cNvPr id="36" name="Group 14">
                <a:extLst>
                  <a:ext uri="{FF2B5EF4-FFF2-40B4-BE49-F238E27FC236}">
                    <a16:creationId xmlns:a16="http://schemas.microsoft.com/office/drawing/2014/main" xmlns="" id="{E63BBEEF-98A4-49A6-B910-1BE86AEE3F1B}"/>
                  </a:ext>
                </a:extLst>
              </p:cNvPr>
              <p:cNvGrpSpPr/>
              <p:nvPr/>
            </p:nvGrpSpPr>
            <p:grpSpPr>
              <a:xfrm>
                <a:off x="725075" y="1233537"/>
                <a:ext cx="9318733" cy="406540"/>
                <a:chOff x="648875" y="973041"/>
                <a:chExt cx="9318733" cy="406540"/>
              </a:xfrm>
            </p:grpSpPr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xmlns="" id="{AB43D747-CD88-423C-98B8-34C9BD4500FE}"/>
                    </a:ext>
                  </a:extLst>
                </p:cNvPr>
                <p:cNvSpPr/>
                <p:nvPr/>
              </p:nvSpPr>
              <p:spPr>
                <a:xfrm>
                  <a:off x="1433297" y="973041"/>
                  <a:ext cx="8534311" cy="406540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BH"/>
                </a:p>
              </p:txBody>
            </p:sp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xmlns="" id="{97A703D7-3474-4055-96C1-93D138581B73}"/>
                    </a:ext>
                  </a:extLst>
                </p:cNvPr>
                <p:cNvSpPr txBox="1"/>
                <p:nvPr/>
              </p:nvSpPr>
              <p:spPr>
                <a:xfrm>
                  <a:off x="648875" y="979471"/>
                  <a:ext cx="5292684" cy="390639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r" rtl="1"/>
                  <a:r>
                    <a:rPr lang="ar-BH" sz="1600" b="1" dirty="0"/>
                    <a:t>الجهات الأصليَّة والفرعيَّة</a:t>
                  </a:r>
                </a:p>
              </p:txBody>
            </p:sp>
          </p:grp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xmlns="" id="{37C1366A-3AF5-4B03-B1D1-D05E245B5F09}"/>
                  </a:ext>
                </a:extLst>
              </p:cNvPr>
              <p:cNvSpPr/>
              <p:nvPr/>
            </p:nvSpPr>
            <p:spPr>
              <a:xfrm>
                <a:off x="7010594" y="1233536"/>
                <a:ext cx="2747269" cy="40654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 dirty="0"/>
              </a:p>
            </p:txBody>
          </p:sp>
        </p:grp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xmlns="" id="{A7C7E4A3-3E57-4635-9E76-A0696503B5AC}"/>
                </a:ext>
              </a:extLst>
            </p:cNvPr>
            <p:cNvSpPr txBox="1"/>
            <p:nvPr/>
          </p:nvSpPr>
          <p:spPr>
            <a:xfrm>
              <a:off x="7285487" y="1291458"/>
              <a:ext cx="2004376" cy="31961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/>
              <a:r>
                <a:rPr lang="ar-BH" sz="1200" b="1" dirty="0"/>
                <a:t>الدرس الأول</a:t>
              </a:r>
            </a:p>
          </p:txBody>
        </p:sp>
      </p:grpSp>
      <p:pic>
        <p:nvPicPr>
          <p:cNvPr id="41" name="Picture 2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8379281" y="3182463"/>
            <a:ext cx="2462589" cy="3245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88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2" presetClass="exit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0"/>
                            </p:stCondLst>
                            <p:childTnLst>
                              <p:par>
                                <p:cTn id="3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1153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0"/>
                            </p:stCondLst>
                            <p:childTnLst>
                              <p:par>
                                <p:cTn id="52" presetID="2" presetClass="exit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5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0"/>
                            </p:stCondLst>
                            <p:childTnLst>
                              <p:par>
                                <p:cTn id="64" presetID="2" presetClass="exit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" dur="5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0"/>
                            </p:stCondLst>
                            <p:childTnLst>
                              <p:par>
                                <p:cTn id="6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0" dur="1281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8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1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0"/>
                            </p:stCondLst>
                            <p:childTnLst>
                              <p:par>
                                <p:cTn id="90" presetID="2" presetClass="exit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1" dur="5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0"/>
                            </p:stCondLst>
                            <p:childTnLst>
                              <p:par>
                                <p:cTn id="102" presetID="2" presetClass="exit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3" dur="5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8" dur="12585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6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9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5000"/>
                            </p:stCondLst>
                            <p:childTnLst>
                              <p:par>
                                <p:cTn id="128" presetID="2" presetClass="exit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9" dur="5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5000"/>
                            </p:stCondLst>
                            <p:childTnLst>
                              <p:par>
                                <p:cTn id="140" presetID="2" presetClass="exit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1" dur="5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5000"/>
                            </p:stCondLst>
                            <p:childTnLst>
                              <p:par>
                                <p:cTn id="152" presetID="2" presetClass="exit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3" dur="5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1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100000">
                <p:cTn id="1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1" grpId="0" animBg="1"/>
      <p:bldP spid="22" grpId="0" animBg="1"/>
      <p:bldP spid="23" grpId="0" animBg="1"/>
      <p:bldP spid="23" grpId="1" animBg="1"/>
      <p:bldP spid="24" grpId="0" animBg="1"/>
      <p:bldP spid="24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13878</TotalTime>
  <Words>292</Words>
  <Application>Microsoft Office PowerPoint</Application>
  <PresentationFormat>Widescreen</PresentationFormat>
  <Paragraphs>95</Paragraphs>
  <Slides>10</Slides>
  <Notes>9</Notes>
  <HiddenSlides>0</HiddenSlides>
  <MMClips>31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Sakkal Majalla</vt:lpstr>
      <vt:lpstr>Times New Roman</vt:lpstr>
      <vt:lpstr>Office Theme</vt:lpstr>
      <vt:lpstr>PowerPoint Presentation</vt:lpstr>
      <vt:lpstr>  1- تحديد الجهات الأصلية والفرعية بشكل سليم. 2- توضيح مفهومي المخطط والمفتاح بشكل سليم. 3- توظيف الجهات الفرعية والمفتاح في قراءة المخطط وتحديد مواقع الأمكنة.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الدرس الحادي عشر</dc:title>
  <dc:creator>Hassan Al Juffairi</dc:creator>
  <cp:lastModifiedBy>Admin</cp:lastModifiedBy>
  <cp:revision>865</cp:revision>
  <dcterms:created xsi:type="dcterms:W3CDTF">2020-03-05T04:31:42Z</dcterms:created>
  <dcterms:modified xsi:type="dcterms:W3CDTF">2020-09-17T08:43:20Z</dcterms:modified>
</cp:coreProperties>
</file>