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gif"/><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s://psyeduc.wordpress.com/" TargetMode="External"/><Relationship Id="rId6" Type="http://schemas.openxmlformats.org/officeDocument/2006/relationships/hyperlink" Target="https://psyeduc.wordpres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00085.WMF" id="84" name="Shape 84"/>
          <p:cNvPicPr preferRelativeResize="0"/>
          <p:nvPr/>
        </p:nvPicPr>
        <p:blipFill rotWithShape="1">
          <a:blip r:embed="rId3">
            <a:alphaModFix/>
          </a:blip>
          <a:srcRect b="0" l="0" r="0" t="0"/>
          <a:stretch/>
        </p:blipFill>
        <p:spPr>
          <a:xfrm>
            <a:off x="539552" y="1289874"/>
            <a:ext cx="8280919" cy="4371374"/>
          </a:xfrm>
          <a:prstGeom prst="rect">
            <a:avLst/>
          </a:prstGeom>
          <a:noFill/>
          <a:ln>
            <a:noFill/>
          </a:ln>
          <a:effectLst>
            <a:outerShdw blurRad="225425" algn="ctr" dir="5220000" dist="50800">
              <a:srgbClr val="000000">
                <a:alpha val="32941"/>
              </a:srgbClr>
            </a:outerShdw>
          </a:effectLst>
        </p:spPr>
      </p:pic>
      <p:sp>
        <p:nvSpPr>
          <p:cNvPr id="85" name="Shape 85"/>
          <p:cNvSpPr/>
          <p:nvPr/>
        </p:nvSpPr>
        <p:spPr>
          <a:xfrm>
            <a:off x="1043608" y="2369993"/>
            <a:ext cx="3384375" cy="1111250"/>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FFF00"/>
                </a:solidFill>
                <a:latin typeface="Calibri"/>
                <a:ea typeface="Calibri"/>
                <a:cs typeface="Calibri"/>
                <a:sym typeface="Calibri"/>
              </a:rPr>
              <a:t>إدارة الانفعالات</a:t>
            </a:r>
          </a:p>
        </p:txBody>
      </p:sp>
      <p:sp>
        <p:nvSpPr>
          <p:cNvPr id="86" name="Shape 86"/>
          <p:cNvSpPr/>
          <p:nvPr/>
        </p:nvSpPr>
        <p:spPr>
          <a:xfrm>
            <a:off x="4716016" y="1916832"/>
            <a:ext cx="3744415"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الوحدة الرابعة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pic>
        <p:nvPicPr>
          <p:cNvPr descr="0e31434966fb03.jpg" id="149" name="Shape 149"/>
          <p:cNvPicPr preferRelativeResize="0"/>
          <p:nvPr/>
        </p:nvPicPr>
        <p:blipFill rotWithShape="1">
          <a:blip r:embed="rId3">
            <a:alphaModFix/>
          </a:blip>
          <a:srcRect b="0" l="0" r="0" t="0"/>
          <a:stretch/>
        </p:blipFill>
        <p:spPr>
          <a:xfrm>
            <a:off x="395536" y="260647"/>
            <a:ext cx="8424935" cy="6264696"/>
          </a:xfrm>
          <a:prstGeom prst="rect">
            <a:avLst/>
          </a:prstGeom>
          <a:solidFill>
            <a:schemeClr val="lt1"/>
          </a:solidFill>
          <a:ln>
            <a:noFill/>
          </a:ln>
        </p:spPr>
      </p:pic>
      <p:sp>
        <p:nvSpPr>
          <p:cNvPr id="150" name="Shape 150"/>
          <p:cNvSpPr/>
          <p:nvPr/>
        </p:nvSpPr>
        <p:spPr>
          <a:xfrm>
            <a:off x="1403648" y="980728"/>
            <a:ext cx="685661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قم بإعداد نشرة توضيحية لمساعدة أفراد عائلتك لفهم الآثار السلبية للانفعالات.</a:t>
            </a:r>
          </a:p>
        </p:txBody>
      </p:sp>
      <p:sp>
        <p:nvSpPr>
          <p:cNvPr id="151" name="Shape 151"/>
          <p:cNvSpPr txBox="1"/>
          <p:nvPr/>
        </p:nvSpPr>
        <p:spPr>
          <a:xfrm>
            <a:off x="1043608" y="2852935"/>
            <a:ext cx="7128792"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وقد أثبتت الدراسات أن سيطرة الانفعالات السلبية لها آثار منها:</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أنها تؤثر على جميع العمليات العقلية وتشوه الإدراك وتعوق التذكر والتفكير الهادئ وتجعله يدور حول فكرة واحدة (موضوع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grpSp>
        <p:nvGrpSpPr>
          <p:cNvPr id="156" name="Shape 156"/>
          <p:cNvGrpSpPr/>
          <p:nvPr/>
        </p:nvGrpSpPr>
        <p:grpSpPr>
          <a:xfrm>
            <a:off x="1187624" y="1052736"/>
            <a:ext cx="6912767" cy="4536504"/>
            <a:chOff x="1002120" y="1204237"/>
            <a:chExt cx="4319986" cy="3930594"/>
          </a:xfrm>
        </p:grpSpPr>
        <p:sp>
          <p:nvSpPr>
            <p:cNvPr id="157" name="Shape 157"/>
            <p:cNvSpPr/>
            <p:nvPr/>
          </p:nvSpPr>
          <p:spPr>
            <a:xfrm>
              <a:off x="1643413" y="1673650"/>
              <a:ext cx="3254410" cy="2755464"/>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158" name="Shape 158"/>
            <p:cNvPicPr preferRelativeResize="0"/>
            <p:nvPr/>
          </p:nvPicPr>
          <p:blipFill rotWithShape="1">
            <a:blip r:embed="rId3">
              <a:alphaModFix/>
            </a:blip>
            <a:srcRect b="0" l="0" r="0" t="0"/>
            <a:stretch/>
          </p:blipFill>
          <p:spPr>
            <a:xfrm>
              <a:off x="1002120" y="1204237"/>
              <a:ext cx="4319986" cy="3930594"/>
            </a:xfrm>
            <a:prstGeom prst="rect">
              <a:avLst/>
            </a:prstGeom>
            <a:noFill/>
            <a:ln>
              <a:noFill/>
            </a:ln>
          </p:spPr>
        </p:pic>
      </p:grpSp>
      <p:sp>
        <p:nvSpPr>
          <p:cNvPr id="159" name="Shape 159"/>
          <p:cNvSpPr/>
          <p:nvPr/>
        </p:nvSpPr>
        <p:spPr>
          <a:xfrm>
            <a:off x="2411759" y="2564903"/>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0000FF"/>
                </a:solidFill>
                <a:latin typeface="Calibri"/>
                <a:ea typeface="Calibri"/>
                <a:cs typeface="Calibri"/>
                <a:sym typeface="Calibri"/>
              </a:rPr>
              <a:t>نشاط 4-9</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descr="0e31434966fb03.jpg" id="164" name="Shape 164"/>
          <p:cNvPicPr preferRelativeResize="0"/>
          <p:nvPr/>
        </p:nvPicPr>
        <p:blipFill rotWithShape="1">
          <a:blip r:embed="rId3">
            <a:alphaModFix/>
          </a:blip>
          <a:srcRect b="0" l="0" r="0" t="0"/>
          <a:stretch/>
        </p:blipFill>
        <p:spPr>
          <a:xfrm>
            <a:off x="395536" y="260647"/>
            <a:ext cx="8424935" cy="6264696"/>
          </a:xfrm>
          <a:prstGeom prst="rect">
            <a:avLst/>
          </a:prstGeom>
          <a:solidFill>
            <a:schemeClr val="lt1"/>
          </a:solidFill>
          <a:ln>
            <a:noFill/>
          </a:ln>
        </p:spPr>
      </p:pic>
      <p:sp>
        <p:nvSpPr>
          <p:cNvPr id="165" name="Shape 165"/>
          <p:cNvSpPr/>
          <p:nvPr/>
        </p:nvSpPr>
        <p:spPr>
          <a:xfrm>
            <a:off x="1099765" y="810577"/>
            <a:ext cx="7144643"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تخيل نفسك (شخص يسيطر عليه انفعال الغضب بشكل متكرر).</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كيف سيكون شعورك تجاه ابتعاد الآخرين عنك؟</a:t>
            </a:r>
          </a:p>
        </p:txBody>
      </p:sp>
      <p:sp>
        <p:nvSpPr>
          <p:cNvPr id="166" name="Shape 166"/>
          <p:cNvSpPr txBox="1"/>
          <p:nvPr/>
        </p:nvSpPr>
        <p:spPr>
          <a:xfrm>
            <a:off x="1043608" y="2636911"/>
            <a:ext cx="7200799"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على الإنسان أن يعرف أن وحدته ليست ذنبه، بمعنى أنها ليست نتيجة لخطأ معين ارتكبه، لكن ربما هناك بعض الأمور التي لو حاول التوقف عن فعلها مثل غضبه بشكل مستمر، لتغير الوضع، ولأصبح لديه بعض أو الكثير من الأصدقاء.</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descr="0e31434966fb03.jpg" id="171" name="Shape 171"/>
          <p:cNvPicPr preferRelativeResize="0"/>
          <p:nvPr/>
        </p:nvPicPr>
        <p:blipFill rotWithShape="1">
          <a:blip r:embed="rId3">
            <a:alphaModFix/>
          </a:blip>
          <a:srcRect b="0" l="0" r="0" t="0"/>
          <a:stretch/>
        </p:blipFill>
        <p:spPr>
          <a:xfrm>
            <a:off x="395536" y="260647"/>
            <a:ext cx="8424935" cy="6264696"/>
          </a:xfrm>
          <a:prstGeom prst="rect">
            <a:avLst/>
          </a:prstGeom>
          <a:solidFill>
            <a:schemeClr val="lt1"/>
          </a:solidFill>
          <a:ln>
            <a:noFill/>
          </a:ln>
        </p:spPr>
      </p:pic>
      <p:sp>
        <p:nvSpPr>
          <p:cNvPr id="172" name="Shape 172"/>
          <p:cNvSpPr/>
          <p:nvPr/>
        </p:nvSpPr>
        <p:spPr>
          <a:xfrm>
            <a:off x="1099765" y="810577"/>
            <a:ext cx="7144643"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تخيل نفسك (شخص يسيطر عليه انفعال الغضب بشكل متكرر).</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كيف سيكون شعورك تجاه ابتعاد الآخرين عنك؟</a:t>
            </a:r>
          </a:p>
        </p:txBody>
      </p:sp>
      <p:sp>
        <p:nvSpPr>
          <p:cNvPr id="173" name="Shape 173"/>
          <p:cNvSpPr txBox="1"/>
          <p:nvPr/>
        </p:nvSpPr>
        <p:spPr>
          <a:xfrm>
            <a:off x="971600" y="2564903"/>
            <a:ext cx="7200799" cy="353943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كل ما في الأمر أن الآخرين لا يجدون في صحبتك أمرا ممتعا، لذا فهم ينفضون من حولك وينصرفون عنك سريعا، ولا يشعرون برغبة حقيقية في التقرب منك وكسب صداقتك، وهذه هي الصورة التي عليك السعي لتغييرها، من خلال الابتعاد عن انفعال الغضب المتكرر، الذي في الغالب سيكون بعضها أو كلها هو السبب في تجنب الآخرين لصداقتك.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pic>
        <p:nvPicPr>
          <p:cNvPr descr="dfdf.png" id="178" name="Shape 178"/>
          <p:cNvPicPr preferRelativeResize="0"/>
          <p:nvPr/>
        </p:nvPicPr>
        <p:blipFill rotWithShape="1">
          <a:blip r:embed="rId3">
            <a:alphaModFix/>
          </a:blip>
          <a:srcRect b="0" l="0" r="0" t="0"/>
          <a:stretch/>
        </p:blipFill>
        <p:spPr>
          <a:xfrm>
            <a:off x="5436096" y="44623"/>
            <a:ext cx="3744415" cy="1728191"/>
          </a:xfrm>
          <a:prstGeom prst="rect">
            <a:avLst/>
          </a:prstGeom>
          <a:noFill/>
          <a:ln>
            <a:noFill/>
          </a:ln>
        </p:spPr>
      </p:pic>
      <p:sp>
        <p:nvSpPr>
          <p:cNvPr id="179" name="Shape 179"/>
          <p:cNvSpPr/>
          <p:nvPr/>
        </p:nvSpPr>
        <p:spPr>
          <a:xfrm>
            <a:off x="6588224" y="476672"/>
            <a:ext cx="1497526"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rgbClr val="FCFCFF"/>
                </a:solidFill>
                <a:latin typeface="Calibri"/>
                <a:ea typeface="Calibri"/>
                <a:cs typeface="Calibri"/>
                <a:sym typeface="Calibri"/>
              </a:rPr>
              <a:t>روابط</a:t>
            </a:r>
          </a:p>
        </p:txBody>
      </p:sp>
      <p:grpSp>
        <p:nvGrpSpPr>
          <p:cNvPr id="180" name="Shape 180"/>
          <p:cNvGrpSpPr/>
          <p:nvPr/>
        </p:nvGrpSpPr>
        <p:grpSpPr>
          <a:xfrm>
            <a:off x="0" y="3356991"/>
            <a:ext cx="9144000" cy="2924943"/>
            <a:chOff x="850442" y="1323790"/>
            <a:chExt cx="4959159" cy="2480975"/>
          </a:xfrm>
        </p:grpSpPr>
        <p:sp>
          <p:nvSpPr>
            <p:cNvPr id="181" name="Shape 181"/>
            <p:cNvSpPr/>
            <p:nvPr/>
          </p:nvSpPr>
          <p:spPr>
            <a:xfrm>
              <a:off x="1301275" y="1487836"/>
              <a:ext cx="4057493" cy="219169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182" name="Shape 182"/>
            <p:cNvPicPr preferRelativeResize="0"/>
            <p:nvPr/>
          </p:nvPicPr>
          <p:blipFill rotWithShape="1">
            <a:blip r:embed="rId4">
              <a:alphaModFix/>
            </a:blip>
            <a:srcRect b="0" l="0" r="0" t="0"/>
            <a:stretch/>
          </p:blipFill>
          <p:spPr>
            <a:xfrm>
              <a:off x="850442" y="1323790"/>
              <a:ext cx="4959159" cy="2480975"/>
            </a:xfrm>
            <a:prstGeom prst="rect">
              <a:avLst/>
            </a:prstGeom>
            <a:noFill/>
            <a:ln>
              <a:noFill/>
            </a:ln>
          </p:spPr>
        </p:pic>
      </p:grpSp>
      <p:sp>
        <p:nvSpPr>
          <p:cNvPr id="183" name="Shape 183"/>
          <p:cNvSpPr/>
          <p:nvPr/>
        </p:nvSpPr>
        <p:spPr>
          <a:xfrm>
            <a:off x="1187624" y="3861048"/>
            <a:ext cx="6589239" cy="156966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موقع علم النفس وعلوم التربية: </a:t>
            </a:r>
          </a:p>
          <a:p>
            <a:pPr indent="0" lvl="0" marL="0" marR="0" rtl="1" algn="r">
              <a:spcBef>
                <a:spcPts val="0"/>
              </a:spcBef>
              <a:buNone/>
            </a:pPr>
            <a:r>
              <a:t/>
            </a:r>
            <a:endParaRPr b="1" i="0" sz="3200" u="sng" cap="none" strike="noStrike">
              <a:solidFill>
                <a:schemeClr val="hlink"/>
              </a:solidFill>
              <a:latin typeface="Calibri"/>
              <a:ea typeface="Calibri"/>
              <a:cs typeface="Calibri"/>
              <a:sym typeface="Calibri"/>
              <a:hlinkClick r:id="rId5"/>
            </a:endParaRPr>
          </a:p>
          <a:p>
            <a:pPr indent="0" lvl="0" marL="0" marR="0" rtl="1" algn="l">
              <a:spcBef>
                <a:spcPts val="0"/>
              </a:spcBef>
              <a:buSzPct val="25000"/>
              <a:buNone/>
            </a:pPr>
            <a:r>
              <a:rPr b="1" i="0" lang="ar-EG" sz="3200" u="sng" cap="none" strike="noStrike">
                <a:solidFill>
                  <a:schemeClr val="hlink"/>
                </a:solidFill>
                <a:latin typeface="Calibri"/>
                <a:ea typeface="Calibri"/>
                <a:cs typeface="Calibri"/>
                <a:sym typeface="Calibri"/>
                <a:hlinkClick r:id="rId6"/>
              </a:rPr>
              <a:t>https://psyeduc.wordpress.com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grpSp>
        <p:nvGrpSpPr>
          <p:cNvPr id="188" name="Shape 188"/>
          <p:cNvGrpSpPr/>
          <p:nvPr/>
        </p:nvGrpSpPr>
        <p:grpSpPr>
          <a:xfrm>
            <a:off x="1403647" y="1268763"/>
            <a:ext cx="6624736" cy="4104453"/>
            <a:chOff x="3347948" y="524439"/>
            <a:chExt cx="2052378" cy="988453"/>
          </a:xfrm>
        </p:grpSpPr>
        <p:sp>
          <p:nvSpPr>
            <p:cNvPr id="189" name="Shape 189"/>
            <p:cNvSpPr/>
            <p:nvPr/>
          </p:nvSpPr>
          <p:spPr>
            <a:xfrm>
              <a:off x="3428964" y="602475"/>
              <a:ext cx="1863344" cy="832381"/>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sN98LOCHK.jpg" id="190" name="Shape 190"/>
            <p:cNvPicPr preferRelativeResize="0"/>
            <p:nvPr/>
          </p:nvPicPr>
          <p:blipFill rotWithShape="1">
            <a:blip r:embed="rId3">
              <a:alphaModFix/>
            </a:blip>
            <a:srcRect b="0" l="0" r="0" t="0"/>
            <a:stretch/>
          </p:blipFill>
          <p:spPr>
            <a:xfrm>
              <a:off x="3347948" y="524439"/>
              <a:ext cx="2052378" cy="988453"/>
            </a:xfrm>
            <a:prstGeom prst="rect">
              <a:avLst/>
            </a:prstGeom>
            <a:noFill/>
            <a:ln>
              <a:noFill/>
            </a:ln>
          </p:spPr>
        </p:pic>
      </p:grpSp>
      <p:sp>
        <p:nvSpPr>
          <p:cNvPr id="191" name="Shape 191"/>
          <p:cNvSpPr txBox="1"/>
          <p:nvPr/>
        </p:nvSpPr>
        <p:spPr>
          <a:xfrm>
            <a:off x="2411759" y="2348880"/>
            <a:ext cx="4536504"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F0000"/>
                </a:solidFill>
                <a:latin typeface="Calibri"/>
                <a:ea typeface="Calibri"/>
                <a:cs typeface="Calibri"/>
                <a:sym typeface="Calibri"/>
              </a:rPr>
              <a:t> وسائل الضبط الانفعالي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grpSp>
        <p:nvGrpSpPr>
          <p:cNvPr id="196" name="Shape 196"/>
          <p:cNvGrpSpPr/>
          <p:nvPr/>
        </p:nvGrpSpPr>
        <p:grpSpPr>
          <a:xfrm>
            <a:off x="755575" y="1412776"/>
            <a:ext cx="7992887" cy="4176463"/>
            <a:chOff x="2092303" y="-2929591"/>
            <a:chExt cx="4148612" cy="6324126"/>
          </a:xfrm>
        </p:grpSpPr>
        <p:sp>
          <p:nvSpPr>
            <p:cNvPr id="197" name="Shape 197"/>
            <p:cNvSpPr/>
            <p:nvPr/>
          </p:nvSpPr>
          <p:spPr>
            <a:xfrm>
              <a:off x="2485330" y="-2086374"/>
              <a:ext cx="3336802" cy="4752527"/>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Calibri"/>
                <a:ea typeface="Calibri"/>
                <a:cs typeface="Calibri"/>
                <a:sym typeface="Calibri"/>
              </a:endParaRPr>
            </a:p>
          </p:txBody>
        </p:sp>
        <p:pic>
          <p:nvPicPr>
            <p:cNvPr descr="34uf1si8.gif" id="198" name="Shape 198"/>
            <p:cNvPicPr preferRelativeResize="0"/>
            <p:nvPr/>
          </p:nvPicPr>
          <p:blipFill rotWithShape="1">
            <a:blip r:embed="rId3">
              <a:alphaModFix/>
            </a:blip>
            <a:srcRect b="0" l="0" r="0" t="0"/>
            <a:stretch/>
          </p:blipFill>
          <p:spPr>
            <a:xfrm>
              <a:off x="2092303" y="-2929591"/>
              <a:ext cx="4148612" cy="6324126"/>
            </a:xfrm>
            <a:prstGeom prst="rect">
              <a:avLst/>
            </a:prstGeom>
            <a:noFill/>
            <a:ln>
              <a:noFill/>
            </a:ln>
          </p:spPr>
        </p:pic>
      </p:grpSp>
      <p:sp>
        <p:nvSpPr>
          <p:cNvPr id="199" name="Shape 199"/>
          <p:cNvSpPr/>
          <p:nvPr/>
        </p:nvSpPr>
        <p:spPr>
          <a:xfrm>
            <a:off x="2051719" y="2564903"/>
            <a:ext cx="5544615"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dk1"/>
                </a:solidFill>
                <a:latin typeface="Calibri"/>
                <a:ea typeface="Calibri"/>
                <a:cs typeface="Calibri"/>
                <a:sym typeface="Calibri"/>
              </a:rPr>
              <a:t>من الوسائل التي تساعد في ضبط الانفعالات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descr="Islamic_frame_40.jpg" id="204" name="Shape 204"/>
          <p:cNvPicPr preferRelativeResize="0"/>
          <p:nvPr/>
        </p:nvPicPr>
        <p:blipFill rotWithShape="1">
          <a:blip r:embed="rId3">
            <a:alphaModFix/>
          </a:blip>
          <a:srcRect b="0" l="0" r="0" t="0"/>
          <a:stretch/>
        </p:blipFill>
        <p:spPr>
          <a:xfrm>
            <a:off x="539552" y="671381"/>
            <a:ext cx="8352926" cy="5853961"/>
          </a:xfrm>
          <a:prstGeom prst="rect">
            <a:avLst/>
          </a:prstGeom>
          <a:noFill/>
          <a:ln>
            <a:noFill/>
          </a:ln>
        </p:spPr>
      </p:pic>
      <p:sp>
        <p:nvSpPr>
          <p:cNvPr id="205" name="Shape 205"/>
          <p:cNvSpPr/>
          <p:nvPr/>
        </p:nvSpPr>
        <p:spPr>
          <a:xfrm>
            <a:off x="1259633" y="1355576"/>
            <a:ext cx="6552728"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1- أن يتعرف الفرد على نفسه ومواطن قوته وضعفه ويعرف دوافع سلوكه والاستجابات المرتبطة بالأنشطة النفسية ليكون أكثر قدرة على التحكم بانفعالاته وضبطها فلا يدع نفسه تحت سيطرة الانفعالات الشديدة.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pic>
        <p:nvPicPr>
          <p:cNvPr descr="Islamic_frame_40.jpg" id="210" name="Shape 210"/>
          <p:cNvPicPr preferRelativeResize="0"/>
          <p:nvPr/>
        </p:nvPicPr>
        <p:blipFill rotWithShape="1">
          <a:blip r:embed="rId3">
            <a:alphaModFix/>
          </a:blip>
          <a:srcRect b="0" l="0" r="0" t="0"/>
          <a:stretch/>
        </p:blipFill>
        <p:spPr>
          <a:xfrm>
            <a:off x="539552" y="671381"/>
            <a:ext cx="8352926" cy="5853961"/>
          </a:xfrm>
          <a:prstGeom prst="rect">
            <a:avLst/>
          </a:prstGeom>
          <a:noFill/>
          <a:ln>
            <a:noFill/>
          </a:ln>
        </p:spPr>
      </p:pic>
      <p:sp>
        <p:nvSpPr>
          <p:cNvPr id="211" name="Shape 211"/>
          <p:cNvSpPr/>
          <p:nvPr/>
        </p:nvSpPr>
        <p:spPr>
          <a:xfrm>
            <a:off x="1259633" y="1355576"/>
            <a:ext cx="6552728"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2- أن يتعلم الفرد كيف يتحكم في انفعالاته ويسيطر عليها بشيء من التدريب والمران والصبر. فكثير من الانفعالات أمر مكتسب تعلمه الإنسان من تجارب سابقة أو خبرات مختلفة مرت به.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pic>
        <p:nvPicPr>
          <p:cNvPr descr="Islamic_frame_40.jpg" id="216" name="Shape 216"/>
          <p:cNvPicPr preferRelativeResize="0"/>
          <p:nvPr/>
        </p:nvPicPr>
        <p:blipFill rotWithShape="1">
          <a:blip r:embed="rId3">
            <a:alphaModFix/>
          </a:blip>
          <a:srcRect b="0" l="0" r="0" t="0"/>
          <a:stretch/>
        </p:blipFill>
        <p:spPr>
          <a:xfrm>
            <a:off x="539552" y="671381"/>
            <a:ext cx="8352926" cy="5853961"/>
          </a:xfrm>
          <a:prstGeom prst="rect">
            <a:avLst/>
          </a:prstGeom>
          <a:noFill/>
          <a:ln>
            <a:noFill/>
          </a:ln>
        </p:spPr>
      </p:pic>
      <p:sp>
        <p:nvSpPr>
          <p:cNvPr id="217" name="Shape 217"/>
          <p:cNvSpPr/>
          <p:nvPr/>
        </p:nvSpPr>
        <p:spPr>
          <a:xfrm>
            <a:off x="1259633" y="1047800"/>
            <a:ext cx="6552728" cy="440120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3- أن ينفس الفرد عن انفعالاته بأعمال مفيدة حيث يولد الانفعال طاقة زائدة في الجسم يؤدي لأعمال عنيفة ومن الممكن أن تتدرب عند الانفعال على القيام ببعض الأنشطة المفيدة للتخلص من هذه الطاقة (ممارسة الرياضة- ممارسة الهوايات).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descr="11970940161863283799gswanson_Storage_cylinder.svg.med.png" id="91" name="Shape 91"/>
          <p:cNvPicPr preferRelativeResize="0"/>
          <p:nvPr/>
        </p:nvPicPr>
        <p:blipFill rotWithShape="1">
          <a:blip r:embed="rId3">
            <a:alphaModFix/>
          </a:blip>
          <a:srcRect b="0" l="0" r="0" t="0"/>
          <a:stretch/>
        </p:blipFill>
        <p:spPr>
          <a:xfrm>
            <a:off x="971600" y="1196751"/>
            <a:ext cx="7416824" cy="2808311"/>
          </a:xfrm>
          <a:prstGeom prst="rect">
            <a:avLst/>
          </a:prstGeom>
          <a:noFill/>
          <a:ln>
            <a:noFill/>
          </a:ln>
        </p:spPr>
      </p:pic>
      <p:sp>
        <p:nvSpPr>
          <p:cNvPr id="92" name="Shape 92"/>
          <p:cNvSpPr/>
          <p:nvPr/>
        </p:nvSpPr>
        <p:spPr>
          <a:xfrm>
            <a:off x="2076566" y="2486506"/>
            <a:ext cx="4976042"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8800" u="none" cap="none" strike="noStrike">
                <a:solidFill>
                  <a:srgbClr val="FF0000"/>
                </a:solidFill>
                <a:latin typeface="Calibri"/>
                <a:ea typeface="Calibri"/>
                <a:cs typeface="Calibri"/>
                <a:sym typeface="Calibri"/>
              </a:rPr>
              <a:t>الدرس الثالث</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pic>
        <p:nvPicPr>
          <p:cNvPr descr="Islamic_frame_40.jpg" id="222" name="Shape 222"/>
          <p:cNvPicPr preferRelativeResize="0"/>
          <p:nvPr/>
        </p:nvPicPr>
        <p:blipFill rotWithShape="1">
          <a:blip r:embed="rId3">
            <a:alphaModFix/>
          </a:blip>
          <a:srcRect b="0" l="0" r="0" t="0"/>
          <a:stretch/>
        </p:blipFill>
        <p:spPr>
          <a:xfrm>
            <a:off x="539552" y="671381"/>
            <a:ext cx="8352926" cy="5853961"/>
          </a:xfrm>
          <a:prstGeom prst="rect">
            <a:avLst/>
          </a:prstGeom>
          <a:noFill/>
          <a:ln>
            <a:noFill/>
          </a:ln>
        </p:spPr>
      </p:pic>
      <p:sp>
        <p:nvSpPr>
          <p:cNvPr id="223" name="Shape 223"/>
          <p:cNvSpPr/>
          <p:nvPr/>
        </p:nvSpPr>
        <p:spPr>
          <a:xfrm>
            <a:off x="1259633" y="2586683"/>
            <a:ext cx="6552728"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4- أن يتجنب الفرد الأماكن والأشخاص التي تثير الانفعالات السلبية.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pic>
        <p:nvPicPr>
          <p:cNvPr descr="Islamic_frame_40.jpg" id="228" name="Shape 228"/>
          <p:cNvPicPr preferRelativeResize="0"/>
          <p:nvPr/>
        </p:nvPicPr>
        <p:blipFill rotWithShape="1">
          <a:blip r:embed="rId3">
            <a:alphaModFix/>
          </a:blip>
          <a:srcRect b="0" l="0" r="0" t="0"/>
          <a:stretch/>
        </p:blipFill>
        <p:spPr>
          <a:xfrm>
            <a:off x="539552" y="671381"/>
            <a:ext cx="8352926" cy="5853961"/>
          </a:xfrm>
          <a:prstGeom prst="rect">
            <a:avLst/>
          </a:prstGeom>
          <a:noFill/>
          <a:ln>
            <a:noFill/>
          </a:ln>
        </p:spPr>
      </p:pic>
      <p:sp>
        <p:nvSpPr>
          <p:cNvPr id="229" name="Shape 229"/>
          <p:cNvSpPr/>
          <p:nvPr/>
        </p:nvSpPr>
        <p:spPr>
          <a:xfrm>
            <a:off x="971600" y="1116026"/>
            <a:ext cx="7056783" cy="440120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5- أن يؤجل الفرد اتخاذ القرار حتى يخف تأثير الانفعال وتخف التغيرات المصاحبة له يساعد كثيرا في اتخاذ القرارات الصائبة واثبتت الدراسات أن معظم القرارات التي تتخذ تحت تأثير الانفعال اللحظي حتى لو كان انفعالا سارا (مثل قطع الوعود في حالة الفرح الشديد) يندم عليها الفرد.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descr="Image2.jpg" id="234" name="Shape 234"/>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235" name="Shape 235"/>
          <p:cNvSpPr/>
          <p:nvPr/>
        </p:nvSpPr>
        <p:spPr>
          <a:xfrm>
            <a:off x="683568" y="476672"/>
            <a:ext cx="770485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المزايا الشخصية لتحديد مدى النضج الانفعالي</a:t>
            </a:r>
          </a:p>
        </p:txBody>
      </p:sp>
      <p:grpSp>
        <p:nvGrpSpPr>
          <p:cNvPr id="236" name="Shape 236"/>
          <p:cNvGrpSpPr/>
          <p:nvPr/>
        </p:nvGrpSpPr>
        <p:grpSpPr>
          <a:xfrm>
            <a:off x="0" y="2276872"/>
            <a:ext cx="8892479" cy="4247752"/>
            <a:chOff x="180156" y="476952"/>
            <a:chExt cx="8498446" cy="5256135"/>
          </a:xfrm>
        </p:grpSpPr>
        <p:sp>
          <p:nvSpPr>
            <p:cNvPr id="237" name="Shape 237"/>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238" name="Shape 238"/>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239" name="Shape 239"/>
          <p:cNvSpPr/>
          <p:nvPr/>
        </p:nvSpPr>
        <p:spPr>
          <a:xfrm>
            <a:off x="1187624" y="2945850"/>
            <a:ext cx="6696744"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الاستقلالية: </a:t>
            </a:r>
            <a:r>
              <a:rPr b="1" i="0" lang="ar-EG" sz="4000" u="none" cap="none" strike="noStrike">
                <a:solidFill>
                  <a:schemeClr val="dk1"/>
                </a:solidFill>
                <a:latin typeface="Calibri"/>
                <a:ea typeface="Calibri"/>
                <a:cs typeface="Calibri"/>
                <a:sym typeface="Calibri"/>
              </a:rPr>
              <a:t>والاعتماد على الذات في اتخاذ القرارات.</a:t>
            </a:r>
          </a:p>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الواقعية: </a:t>
            </a:r>
            <a:r>
              <a:rPr b="1" i="0" lang="ar-EG" sz="4000" u="none" cap="none" strike="noStrike">
                <a:solidFill>
                  <a:schemeClr val="dk1"/>
                </a:solidFill>
                <a:latin typeface="Calibri"/>
                <a:ea typeface="Calibri"/>
                <a:cs typeface="Calibri"/>
                <a:sym typeface="Calibri"/>
              </a:rPr>
              <a:t>في رؤية العالم من حوله.</a:t>
            </a:r>
          </a:p>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التعاطف: </a:t>
            </a:r>
            <a:r>
              <a:rPr b="1" i="0" lang="ar-EG" sz="4000" u="none" cap="none" strike="noStrike">
                <a:solidFill>
                  <a:schemeClr val="dk1"/>
                </a:solidFill>
                <a:latin typeface="Calibri"/>
                <a:ea typeface="Calibri"/>
                <a:cs typeface="Calibri"/>
                <a:sym typeface="Calibri"/>
              </a:rPr>
              <a:t>ومشاركة الآخرين مشاعرهم.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308"/>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308"/>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descr="Image2.jpg" id="244" name="Shape 244"/>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245" name="Shape 245"/>
          <p:cNvSpPr/>
          <p:nvPr/>
        </p:nvSpPr>
        <p:spPr>
          <a:xfrm>
            <a:off x="683568" y="476672"/>
            <a:ext cx="770485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المزايا الشخصية لتحديد مدى النضج الانفعالي</a:t>
            </a:r>
          </a:p>
        </p:txBody>
      </p:sp>
      <p:grpSp>
        <p:nvGrpSpPr>
          <p:cNvPr id="246" name="Shape 246"/>
          <p:cNvGrpSpPr/>
          <p:nvPr/>
        </p:nvGrpSpPr>
        <p:grpSpPr>
          <a:xfrm>
            <a:off x="0" y="2276872"/>
            <a:ext cx="8892479" cy="4247752"/>
            <a:chOff x="180156" y="476952"/>
            <a:chExt cx="8498446" cy="5256135"/>
          </a:xfrm>
        </p:grpSpPr>
        <p:sp>
          <p:nvSpPr>
            <p:cNvPr id="247" name="Shape 247"/>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248" name="Shape 248"/>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249" name="Shape 249"/>
          <p:cNvSpPr/>
          <p:nvPr/>
        </p:nvSpPr>
        <p:spPr>
          <a:xfrm>
            <a:off x="971600" y="2996951"/>
            <a:ext cx="6912767"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الوعي بالذات وتقدير الذات: </a:t>
            </a:r>
            <a:r>
              <a:rPr b="1" i="0" lang="ar-EG" sz="4000" u="none" cap="none" strike="noStrike">
                <a:solidFill>
                  <a:schemeClr val="dk1"/>
                </a:solidFill>
                <a:latin typeface="Calibri"/>
                <a:ea typeface="Calibri"/>
                <a:cs typeface="Calibri"/>
                <a:sym typeface="Calibri"/>
              </a:rPr>
              <a:t>تحديد مميزاته الذاتية وتقبله لجميع خصائصها.</a:t>
            </a:r>
          </a:p>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التكامل: </a:t>
            </a:r>
            <a:r>
              <a:rPr b="1" i="0" lang="ar-EG" sz="4000" u="none" cap="none" strike="noStrike">
                <a:solidFill>
                  <a:schemeClr val="dk1"/>
                </a:solidFill>
                <a:latin typeface="Calibri"/>
                <a:ea typeface="Calibri"/>
                <a:cs typeface="Calibri"/>
                <a:sym typeface="Calibri"/>
              </a:rPr>
              <a:t>عليه أن يكون وجهة نظر حول نفسه متكاملة مع عالمه.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Effect filter="fade" transition="in">
                                      <p:cBhvr>
                                        <p:cTn dur="500"/>
                                        <p:tgtEl>
                                          <p:spTgt spid="24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Effect filter="fade" transition="in">
                                      <p:cBhvr>
                                        <p:cTn dur="500"/>
                                        <p:tgtEl>
                                          <p:spTgt spid="24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pic>
        <p:nvPicPr>
          <p:cNvPr descr="97a2ff90.png" id="254" name="Shape 254"/>
          <p:cNvPicPr preferRelativeResize="0"/>
          <p:nvPr/>
        </p:nvPicPr>
        <p:blipFill rotWithShape="1">
          <a:blip r:embed="rId3">
            <a:alphaModFix/>
          </a:blip>
          <a:srcRect b="0" l="0" r="0" t="0"/>
          <a:stretch/>
        </p:blipFill>
        <p:spPr>
          <a:xfrm>
            <a:off x="5917192" y="260647"/>
            <a:ext cx="2903279" cy="1368151"/>
          </a:xfrm>
          <a:prstGeom prst="rect">
            <a:avLst/>
          </a:prstGeom>
          <a:noFill/>
          <a:ln>
            <a:noFill/>
          </a:ln>
        </p:spPr>
      </p:pic>
      <p:sp>
        <p:nvSpPr>
          <p:cNvPr id="255" name="Shape 255"/>
          <p:cNvSpPr/>
          <p:nvPr/>
        </p:nvSpPr>
        <p:spPr>
          <a:xfrm rot="188133">
            <a:off x="6828791" y="429847"/>
            <a:ext cx="946092" cy="92333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فكر</a:t>
            </a:r>
          </a:p>
        </p:txBody>
      </p:sp>
      <p:grpSp>
        <p:nvGrpSpPr>
          <p:cNvPr id="256" name="Shape 256"/>
          <p:cNvGrpSpPr/>
          <p:nvPr/>
        </p:nvGrpSpPr>
        <p:grpSpPr>
          <a:xfrm>
            <a:off x="467544" y="1916831"/>
            <a:ext cx="8424935" cy="4941167"/>
            <a:chOff x="-1458732" y="4073964"/>
            <a:chExt cx="6410609" cy="2792346"/>
          </a:xfrm>
        </p:grpSpPr>
        <p:sp>
          <p:nvSpPr>
            <p:cNvPr id="257" name="Shape 257"/>
            <p:cNvSpPr/>
            <p:nvPr/>
          </p:nvSpPr>
          <p:spPr>
            <a:xfrm>
              <a:off x="-1239566" y="4203280"/>
              <a:ext cx="5972277" cy="247985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258" name="Shape 258"/>
            <p:cNvPicPr preferRelativeResize="0"/>
            <p:nvPr/>
          </p:nvPicPr>
          <p:blipFill rotWithShape="1">
            <a:blip r:embed="rId4">
              <a:alphaModFix/>
            </a:blip>
            <a:srcRect b="0" l="0" r="0" t="0"/>
            <a:stretch/>
          </p:blipFill>
          <p:spPr>
            <a:xfrm>
              <a:off x="-1458732" y="4073964"/>
              <a:ext cx="6410609" cy="2792346"/>
            </a:xfrm>
            <a:prstGeom prst="rect">
              <a:avLst/>
            </a:prstGeom>
            <a:noFill/>
            <a:ln>
              <a:noFill/>
            </a:ln>
          </p:spPr>
        </p:pic>
      </p:grpSp>
      <p:sp>
        <p:nvSpPr>
          <p:cNvPr id="259" name="Shape 259"/>
          <p:cNvSpPr/>
          <p:nvPr/>
        </p:nvSpPr>
        <p:spPr>
          <a:xfrm>
            <a:off x="1475655" y="2359333"/>
            <a:ext cx="6840785"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ما هي الطرق التي تستطيع بث حالة من الاسترخاء في نفسك؟</a:t>
            </a:r>
          </a:p>
        </p:txBody>
      </p:sp>
      <p:sp>
        <p:nvSpPr>
          <p:cNvPr id="260" name="Shape 260"/>
          <p:cNvSpPr txBox="1"/>
          <p:nvPr/>
        </p:nvSpPr>
        <p:spPr>
          <a:xfrm>
            <a:off x="1331640" y="3645023"/>
            <a:ext cx="6768751" cy="286232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أن يتعرف الفرد على نفسه ومواطن قوته وضعفه ويعرف دوافع سلوكه والاستجابات المرتبطة بالأنشطة النفسية ليكون أكثر قدرة على التحكم بانفعالاته وضبطها فلا يدع نفسه تحت سيطرة الانفعالات الشديدة.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5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grpSp>
        <p:nvGrpSpPr>
          <p:cNvPr id="265" name="Shape 265"/>
          <p:cNvGrpSpPr/>
          <p:nvPr/>
        </p:nvGrpSpPr>
        <p:grpSpPr>
          <a:xfrm>
            <a:off x="1187624" y="1052736"/>
            <a:ext cx="6912767" cy="4536504"/>
            <a:chOff x="1002120" y="1204237"/>
            <a:chExt cx="4319986" cy="3930594"/>
          </a:xfrm>
        </p:grpSpPr>
        <p:sp>
          <p:nvSpPr>
            <p:cNvPr id="266" name="Shape 266"/>
            <p:cNvSpPr/>
            <p:nvPr/>
          </p:nvSpPr>
          <p:spPr>
            <a:xfrm>
              <a:off x="1643413" y="1673650"/>
              <a:ext cx="3254410" cy="2755464"/>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267" name="Shape 267"/>
            <p:cNvPicPr preferRelativeResize="0"/>
            <p:nvPr/>
          </p:nvPicPr>
          <p:blipFill rotWithShape="1">
            <a:blip r:embed="rId3">
              <a:alphaModFix/>
            </a:blip>
            <a:srcRect b="0" l="0" r="0" t="0"/>
            <a:stretch/>
          </p:blipFill>
          <p:spPr>
            <a:xfrm>
              <a:off x="1002120" y="1204237"/>
              <a:ext cx="4319986" cy="3930594"/>
            </a:xfrm>
            <a:prstGeom prst="rect">
              <a:avLst/>
            </a:prstGeom>
            <a:noFill/>
            <a:ln>
              <a:noFill/>
            </a:ln>
          </p:spPr>
        </p:pic>
      </p:grpSp>
      <p:sp>
        <p:nvSpPr>
          <p:cNvPr id="268" name="Shape 268"/>
          <p:cNvSpPr/>
          <p:nvPr/>
        </p:nvSpPr>
        <p:spPr>
          <a:xfrm>
            <a:off x="2411759" y="2626459"/>
            <a:ext cx="442436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000" u="none" cap="none" strike="noStrike">
                <a:solidFill>
                  <a:srgbClr val="0000FF"/>
                </a:solidFill>
                <a:latin typeface="Calibri"/>
                <a:ea typeface="Calibri"/>
                <a:cs typeface="Calibri"/>
                <a:sym typeface="Calibri"/>
              </a:rPr>
              <a:t>نشاط 4-10</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pic>
        <p:nvPicPr>
          <p:cNvPr descr="0e31434966fb03.jpg" id="273" name="Shape 273"/>
          <p:cNvPicPr preferRelativeResize="0"/>
          <p:nvPr/>
        </p:nvPicPr>
        <p:blipFill rotWithShape="1">
          <a:blip r:embed="rId3">
            <a:alphaModFix/>
          </a:blip>
          <a:srcRect b="0" l="0" r="0" t="0"/>
          <a:stretch/>
        </p:blipFill>
        <p:spPr>
          <a:xfrm>
            <a:off x="395536" y="260647"/>
            <a:ext cx="8424935" cy="6264696"/>
          </a:xfrm>
          <a:prstGeom prst="rect">
            <a:avLst/>
          </a:prstGeom>
          <a:solidFill>
            <a:schemeClr val="lt1"/>
          </a:solidFill>
          <a:ln>
            <a:noFill/>
          </a:ln>
        </p:spPr>
      </p:pic>
      <p:sp>
        <p:nvSpPr>
          <p:cNvPr id="274" name="Shape 274"/>
          <p:cNvSpPr/>
          <p:nvPr/>
        </p:nvSpPr>
        <p:spPr>
          <a:xfrm>
            <a:off x="1259632" y="764704"/>
            <a:ext cx="685661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ما هي طريقتك في الابتعاد عن المواقف والأشخاص المثيرين للانفعال؟</a:t>
            </a:r>
          </a:p>
        </p:txBody>
      </p:sp>
      <p:sp>
        <p:nvSpPr>
          <p:cNvPr id="275" name="Shape 275"/>
          <p:cNvSpPr txBox="1"/>
          <p:nvPr/>
        </p:nvSpPr>
        <p:spPr>
          <a:xfrm>
            <a:off x="1691680" y="3140967"/>
            <a:ext cx="6120680"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الوعي بالذات وتقدير الذات تحديد مميزاته الذاتية وتقبله لجميع خصائصها الواقعية في رؤية العالم من حوله.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pic>
        <p:nvPicPr>
          <p:cNvPr descr="2d99ouc.png" id="280" name="Shape 280"/>
          <p:cNvPicPr preferRelativeResize="0"/>
          <p:nvPr/>
        </p:nvPicPr>
        <p:blipFill rotWithShape="1">
          <a:blip r:embed="rId3">
            <a:alphaModFix/>
          </a:blip>
          <a:srcRect b="0" l="0" r="0" t="0"/>
          <a:stretch/>
        </p:blipFill>
        <p:spPr>
          <a:xfrm rot="609733">
            <a:off x="3818721" y="-569375"/>
            <a:ext cx="4762004" cy="3312114"/>
          </a:xfrm>
          <a:prstGeom prst="rect">
            <a:avLst/>
          </a:prstGeom>
          <a:noFill/>
          <a:ln>
            <a:noFill/>
          </a:ln>
        </p:spPr>
      </p:pic>
      <p:sp>
        <p:nvSpPr>
          <p:cNvPr id="281" name="Shape 281"/>
          <p:cNvSpPr/>
          <p:nvPr/>
        </p:nvSpPr>
        <p:spPr>
          <a:xfrm>
            <a:off x="4067944" y="589910"/>
            <a:ext cx="4104456"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تعلم ذاتي</a:t>
            </a:r>
          </a:p>
        </p:txBody>
      </p:sp>
      <p:pic>
        <p:nvPicPr>
          <p:cNvPr descr="gf.gif" id="282" name="Shape 282"/>
          <p:cNvPicPr preferRelativeResize="0"/>
          <p:nvPr/>
        </p:nvPicPr>
        <p:blipFill rotWithShape="1">
          <a:blip r:embed="rId4">
            <a:alphaModFix/>
          </a:blip>
          <a:srcRect b="0" l="0" r="0" t="0"/>
          <a:stretch/>
        </p:blipFill>
        <p:spPr>
          <a:xfrm>
            <a:off x="395536" y="2636911"/>
            <a:ext cx="8280919" cy="3933056"/>
          </a:xfrm>
          <a:prstGeom prst="roundRect">
            <a:avLst>
              <a:gd fmla="val 0" name="adj"/>
            </a:avLst>
          </a:prstGeom>
          <a:solidFill>
            <a:schemeClr val="lt1"/>
          </a:solidFill>
          <a:ln>
            <a:noFill/>
          </a:ln>
        </p:spPr>
      </p:pic>
      <p:sp>
        <p:nvSpPr>
          <p:cNvPr id="283" name="Shape 283"/>
          <p:cNvSpPr/>
          <p:nvPr/>
        </p:nvSpPr>
        <p:spPr>
          <a:xfrm>
            <a:off x="1187624" y="3067213"/>
            <a:ext cx="6768751" cy="317009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كيف يتخلص القاضي من تأثير الانفعالات قبل إصدار أحكامه في القضايا التي تعرض امامه؟</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يمكنك الاستفادة من سير أعلام القضاة المسلمين.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500"/>
                                        <p:tgtEl>
                                          <p:spTgt spid="2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500"/>
                                        <p:tgtEl>
                                          <p:spTgt spid="2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grpSp>
        <p:nvGrpSpPr>
          <p:cNvPr id="288" name="Shape 288"/>
          <p:cNvGrpSpPr/>
          <p:nvPr/>
        </p:nvGrpSpPr>
        <p:grpSpPr>
          <a:xfrm>
            <a:off x="1475655" y="1988839"/>
            <a:ext cx="6696743" cy="3240359"/>
            <a:chOff x="2080205" y="-92607"/>
            <a:chExt cx="5695861" cy="5194829"/>
          </a:xfrm>
        </p:grpSpPr>
        <p:sp>
          <p:nvSpPr>
            <p:cNvPr id="289" name="Shape 289"/>
            <p:cNvSpPr/>
            <p:nvPr/>
          </p:nvSpPr>
          <p:spPr>
            <a:xfrm>
              <a:off x="2699013" y="555531"/>
              <a:ext cx="4410693" cy="3816813"/>
            </a:xfrm>
            <a:prstGeom prst="roundRect">
              <a:avLst>
                <a:gd fmla="val 16667"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290" name="Shape 290"/>
            <p:cNvPicPr preferRelativeResize="0"/>
            <p:nvPr/>
          </p:nvPicPr>
          <p:blipFill rotWithShape="1">
            <a:blip r:embed="rId3">
              <a:alphaModFix/>
            </a:blip>
            <a:srcRect b="0" l="0" r="0" t="0"/>
            <a:stretch/>
          </p:blipFill>
          <p:spPr>
            <a:xfrm>
              <a:off x="2080205" y="-92607"/>
              <a:ext cx="5695861" cy="5194829"/>
            </a:xfrm>
            <a:prstGeom prst="rect">
              <a:avLst/>
            </a:prstGeom>
            <a:noFill/>
            <a:ln>
              <a:noFill/>
            </a:ln>
          </p:spPr>
        </p:pic>
      </p:grpSp>
      <p:sp>
        <p:nvSpPr>
          <p:cNvPr id="291" name="Shape 291"/>
          <p:cNvSpPr/>
          <p:nvPr/>
        </p:nvSpPr>
        <p:spPr>
          <a:xfrm>
            <a:off x="2123727" y="2708919"/>
            <a:ext cx="542513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0000"/>
                </a:solidFill>
                <a:latin typeface="Calibri"/>
                <a:ea typeface="Calibri"/>
                <a:cs typeface="Calibri"/>
                <a:sym typeface="Calibri"/>
              </a:rPr>
              <a:t>تقويم ذاتي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grpSp>
        <p:nvGrpSpPr>
          <p:cNvPr id="296" name="Shape 296"/>
          <p:cNvGrpSpPr/>
          <p:nvPr/>
        </p:nvGrpSpPr>
        <p:grpSpPr>
          <a:xfrm>
            <a:off x="372616" y="144015"/>
            <a:ext cx="8375847" cy="6453335"/>
            <a:chOff x="2495506" y="3529985"/>
            <a:chExt cx="3266356" cy="2584428"/>
          </a:xfrm>
        </p:grpSpPr>
        <p:sp>
          <p:nvSpPr>
            <p:cNvPr id="297" name="Shape 297"/>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298" name="Shape 298"/>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299" name="Shape 299"/>
          <p:cNvSpPr/>
          <p:nvPr/>
        </p:nvSpPr>
        <p:spPr>
          <a:xfrm>
            <a:off x="1331640" y="1042283"/>
            <a:ext cx="655320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اكتب الأفكار الثلاث الأكثر أهمية والتي تعلمتها من وحدة إدارة الانفعالات؟</a:t>
            </a:r>
          </a:p>
        </p:txBody>
      </p:sp>
      <p:sp>
        <p:nvSpPr>
          <p:cNvPr id="300" name="Shape 300"/>
          <p:cNvSpPr txBox="1"/>
          <p:nvPr/>
        </p:nvSpPr>
        <p:spPr>
          <a:xfrm>
            <a:off x="1043608" y="2276872"/>
            <a:ext cx="6984776"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1- ما هي الانفعال، وخصائص الانفعال، وتصنيفات الانفعالات الإيجابية والسلبية، والآثار المصاحبة للانفعالات السلبية </a:t>
            </a:r>
            <a:br>
              <a:rPr b="1" i="0" lang="ar-EG" sz="3600" u="none" cap="none" strike="noStrike">
                <a:solidFill>
                  <a:srgbClr val="FF0000"/>
                </a:solidFill>
                <a:latin typeface="Calibri"/>
                <a:ea typeface="Calibri"/>
                <a:cs typeface="Calibri"/>
                <a:sym typeface="Calibri"/>
              </a:rPr>
            </a:br>
            <a:r>
              <a:rPr b="1" i="0" lang="ar-EG" sz="3600" u="none" cap="none" strike="noStrike">
                <a:solidFill>
                  <a:srgbClr val="FF0000"/>
                </a:solidFill>
                <a:latin typeface="Calibri"/>
                <a:ea typeface="Calibri"/>
                <a:cs typeface="Calibri"/>
                <a:sym typeface="Calibri"/>
              </a:rPr>
              <a:t>(جسمياً، اجتماعياً).</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2- طبيعة الانفعال، وخصائص الانفعال.</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3- الفرق بين الانفعالات السلبية والايجابية.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5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5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500"/>
                                        <p:tgtEl>
                                          <p:spTgt spid="30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descr="11970940161863283799gswanson_Storage_cylinder.svg.med.png" id="97" name="Shape 97"/>
          <p:cNvPicPr preferRelativeResize="0"/>
          <p:nvPr/>
        </p:nvPicPr>
        <p:blipFill rotWithShape="1">
          <a:blip r:embed="rId3">
            <a:alphaModFix/>
          </a:blip>
          <a:srcRect b="0" l="0" r="0" t="0"/>
          <a:stretch/>
        </p:blipFill>
        <p:spPr>
          <a:xfrm>
            <a:off x="5652119" y="188640"/>
            <a:ext cx="2808311" cy="1899591"/>
          </a:xfrm>
          <a:prstGeom prst="rect">
            <a:avLst/>
          </a:prstGeom>
          <a:noFill/>
          <a:ln>
            <a:noFill/>
          </a:ln>
        </p:spPr>
      </p:pic>
      <p:sp>
        <p:nvSpPr>
          <p:cNvPr id="98" name="Shape 98"/>
          <p:cNvSpPr/>
          <p:nvPr/>
        </p:nvSpPr>
        <p:spPr>
          <a:xfrm>
            <a:off x="6228183" y="620687"/>
            <a:ext cx="1527982"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4-3</a:t>
            </a:r>
          </a:p>
        </p:txBody>
      </p:sp>
      <p:pic>
        <p:nvPicPr>
          <p:cNvPr id="99" name="Shape 99"/>
          <p:cNvPicPr preferRelativeResize="0"/>
          <p:nvPr/>
        </p:nvPicPr>
        <p:blipFill rotWithShape="1">
          <a:blip r:embed="rId4">
            <a:alphaModFix/>
          </a:blip>
          <a:srcRect b="0" l="0" r="0" t="0"/>
          <a:stretch/>
        </p:blipFill>
        <p:spPr>
          <a:xfrm>
            <a:off x="539552" y="2924943"/>
            <a:ext cx="8064896" cy="3306688"/>
          </a:xfrm>
          <a:prstGeom prst="rect">
            <a:avLst/>
          </a:prstGeom>
          <a:noFill/>
          <a:ln>
            <a:noFill/>
          </a:ln>
        </p:spPr>
      </p:pic>
      <p:sp>
        <p:nvSpPr>
          <p:cNvPr id="100" name="Shape 100"/>
          <p:cNvSpPr/>
          <p:nvPr/>
        </p:nvSpPr>
        <p:spPr>
          <a:xfrm>
            <a:off x="1475655" y="3363957"/>
            <a:ext cx="6120680" cy="258532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ثالثاً: الآثار المصاحبة للانفعالات السلبية ووسائل ضبطها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grpSp>
        <p:nvGrpSpPr>
          <p:cNvPr id="305" name="Shape 305"/>
          <p:cNvGrpSpPr/>
          <p:nvPr/>
        </p:nvGrpSpPr>
        <p:grpSpPr>
          <a:xfrm>
            <a:off x="372616" y="144015"/>
            <a:ext cx="8375847" cy="6453335"/>
            <a:chOff x="2495506" y="3529985"/>
            <a:chExt cx="3266356" cy="2584428"/>
          </a:xfrm>
        </p:grpSpPr>
        <p:sp>
          <p:nvSpPr>
            <p:cNvPr id="306" name="Shape 306"/>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307" name="Shape 307"/>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308" name="Shape 308"/>
          <p:cNvSpPr/>
          <p:nvPr/>
        </p:nvSpPr>
        <p:spPr>
          <a:xfrm>
            <a:off x="1187624" y="908720"/>
            <a:ext cx="684076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أكتب تساؤلين تريد أن تجد لهما إجابة وإضافة بعد انتهاء وحدة إدارة الانفعالات.</a:t>
            </a:r>
          </a:p>
        </p:txBody>
      </p:sp>
      <p:sp>
        <p:nvSpPr>
          <p:cNvPr id="309" name="Shape 309"/>
          <p:cNvSpPr txBox="1"/>
          <p:nvPr/>
        </p:nvSpPr>
        <p:spPr>
          <a:xfrm>
            <a:off x="899591" y="2564903"/>
            <a:ext cx="6984776"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1- ما هي أساليب التغلب على الغضب؟</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2- لماذا يرى جميع الباحثين أن الخصائص العقلية لها دور أساسي في التحكم الانفعالي وأن الانفعال يثير النشاط العقلي؟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500"/>
                                        <p:tgtEl>
                                          <p:spTgt spid="3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500"/>
                                        <p:tgtEl>
                                          <p:spTgt spid="3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animEffect filter="fade" transition="in">
                                      <p:cBhvr>
                                        <p:cTn dur="500"/>
                                        <p:tgtEl>
                                          <p:spTgt spid="30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grpSp>
        <p:nvGrpSpPr>
          <p:cNvPr id="314" name="Shape 314"/>
          <p:cNvGrpSpPr/>
          <p:nvPr/>
        </p:nvGrpSpPr>
        <p:grpSpPr>
          <a:xfrm>
            <a:off x="372616" y="144015"/>
            <a:ext cx="8375847" cy="6453335"/>
            <a:chOff x="2495506" y="3529985"/>
            <a:chExt cx="3266356" cy="2584428"/>
          </a:xfrm>
        </p:grpSpPr>
        <p:sp>
          <p:nvSpPr>
            <p:cNvPr id="315" name="Shape 315"/>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316" name="Shape 316"/>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317" name="Shape 317"/>
          <p:cNvSpPr/>
          <p:nvPr/>
        </p:nvSpPr>
        <p:spPr>
          <a:xfrm>
            <a:off x="1187624" y="908720"/>
            <a:ext cx="684076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أكتب شيئا واحد تستطيع تطبيقه مما تعلمته في هذه الوحدة.</a:t>
            </a:r>
          </a:p>
        </p:txBody>
      </p:sp>
      <p:sp>
        <p:nvSpPr>
          <p:cNvPr id="318" name="Shape 318"/>
          <p:cNvSpPr txBox="1"/>
          <p:nvPr/>
        </p:nvSpPr>
        <p:spPr>
          <a:xfrm>
            <a:off x="971600" y="3356992"/>
            <a:ext cx="6984776"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السيطرة على شعور الغضب.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descr="1095597730629615321.png" id="105" name="Shape 105"/>
          <p:cNvPicPr preferRelativeResize="0"/>
          <p:nvPr/>
        </p:nvPicPr>
        <p:blipFill rotWithShape="1">
          <a:blip r:embed="rId3">
            <a:alphaModFix/>
          </a:blip>
          <a:srcRect b="0" l="0" r="0" t="0"/>
          <a:stretch/>
        </p:blipFill>
        <p:spPr>
          <a:xfrm>
            <a:off x="3923928" y="260647"/>
            <a:ext cx="4968551" cy="1513563"/>
          </a:xfrm>
          <a:prstGeom prst="rect">
            <a:avLst/>
          </a:prstGeom>
          <a:noFill/>
          <a:ln>
            <a:noFill/>
          </a:ln>
        </p:spPr>
      </p:pic>
      <p:sp>
        <p:nvSpPr>
          <p:cNvPr id="106" name="Shape 106"/>
          <p:cNvSpPr/>
          <p:nvPr/>
        </p:nvSpPr>
        <p:spPr>
          <a:xfrm>
            <a:off x="4722682" y="520804"/>
            <a:ext cx="3223959"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F0000"/>
                </a:solidFill>
                <a:latin typeface="Calibri"/>
                <a:ea typeface="Calibri"/>
                <a:cs typeface="Calibri"/>
                <a:sym typeface="Calibri"/>
              </a:rPr>
              <a:t>ماذا سنتعلم؟</a:t>
            </a:r>
          </a:p>
        </p:txBody>
      </p:sp>
      <p:pic>
        <p:nvPicPr>
          <p:cNvPr descr="666666.gif" id="107" name="Shape 107"/>
          <p:cNvPicPr preferRelativeResize="0"/>
          <p:nvPr/>
        </p:nvPicPr>
        <p:blipFill rotWithShape="1">
          <a:blip r:embed="rId4">
            <a:alphaModFix/>
          </a:blip>
          <a:srcRect b="0" l="0" r="0" t="0"/>
          <a:stretch/>
        </p:blipFill>
        <p:spPr>
          <a:xfrm>
            <a:off x="539552" y="3284983"/>
            <a:ext cx="8136903" cy="2808311"/>
          </a:xfrm>
          <a:prstGeom prst="roundRect">
            <a:avLst>
              <a:gd fmla="val 16667" name="adj"/>
            </a:avLst>
          </a:prstGeom>
          <a:noFill/>
          <a:ln>
            <a:noFill/>
          </a:ln>
        </p:spPr>
      </p:pic>
      <p:sp>
        <p:nvSpPr>
          <p:cNvPr id="108" name="Shape 108"/>
          <p:cNvSpPr/>
          <p:nvPr/>
        </p:nvSpPr>
        <p:spPr>
          <a:xfrm>
            <a:off x="1043608" y="3933055"/>
            <a:ext cx="6696744" cy="132343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الآثار المصاحبة للانفعالات السلبية.</a:t>
            </a:r>
          </a:p>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وسائل الضبط الانفعالي.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500"/>
                                        <p:tgtEl>
                                          <p:spTgt spid="1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500"/>
                                        <p:tgtEl>
                                          <p:spTgt spid="1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grpSp>
        <p:nvGrpSpPr>
          <p:cNvPr id="113" name="Shape 113"/>
          <p:cNvGrpSpPr/>
          <p:nvPr/>
        </p:nvGrpSpPr>
        <p:grpSpPr>
          <a:xfrm>
            <a:off x="1403647" y="1268763"/>
            <a:ext cx="6624736" cy="4104453"/>
            <a:chOff x="3347948" y="524439"/>
            <a:chExt cx="2052378" cy="988453"/>
          </a:xfrm>
        </p:grpSpPr>
        <p:sp>
          <p:nvSpPr>
            <p:cNvPr id="114" name="Shape 114"/>
            <p:cNvSpPr/>
            <p:nvPr/>
          </p:nvSpPr>
          <p:spPr>
            <a:xfrm>
              <a:off x="3428964" y="602475"/>
              <a:ext cx="1863344" cy="832381"/>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sN98LOCHK.jpg" id="115" name="Shape 115"/>
            <p:cNvPicPr preferRelativeResize="0"/>
            <p:nvPr/>
          </p:nvPicPr>
          <p:blipFill rotWithShape="1">
            <a:blip r:embed="rId3">
              <a:alphaModFix/>
            </a:blip>
            <a:srcRect b="0" l="0" r="0" t="0"/>
            <a:stretch/>
          </p:blipFill>
          <p:spPr>
            <a:xfrm>
              <a:off x="3347948" y="524439"/>
              <a:ext cx="2052378" cy="988453"/>
            </a:xfrm>
            <a:prstGeom prst="rect">
              <a:avLst/>
            </a:prstGeom>
            <a:noFill/>
            <a:ln>
              <a:noFill/>
            </a:ln>
          </p:spPr>
        </p:pic>
      </p:grpSp>
      <p:sp>
        <p:nvSpPr>
          <p:cNvPr id="116" name="Shape 116"/>
          <p:cNvSpPr txBox="1"/>
          <p:nvPr/>
        </p:nvSpPr>
        <p:spPr>
          <a:xfrm>
            <a:off x="2339751" y="2240869"/>
            <a:ext cx="4536504"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F3300"/>
                </a:solidFill>
                <a:latin typeface="Calibri"/>
                <a:ea typeface="Calibri"/>
                <a:cs typeface="Calibri"/>
                <a:sym typeface="Calibri"/>
              </a:rPr>
              <a:t>الآثار المصاحبة للانفعالات السلبية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descr="g.gif" id="121" name="Shape 121"/>
          <p:cNvPicPr preferRelativeResize="0"/>
          <p:nvPr/>
        </p:nvPicPr>
        <p:blipFill rotWithShape="1">
          <a:blip r:embed="rId3">
            <a:alphaModFix/>
          </a:blip>
          <a:srcRect b="0" l="0" r="0" t="0"/>
          <a:stretch/>
        </p:blipFill>
        <p:spPr>
          <a:xfrm>
            <a:off x="251519" y="692695"/>
            <a:ext cx="8712967" cy="5544615"/>
          </a:xfrm>
          <a:prstGeom prst="rect">
            <a:avLst/>
          </a:prstGeom>
          <a:noFill/>
          <a:ln>
            <a:noFill/>
          </a:ln>
        </p:spPr>
      </p:pic>
      <p:sp>
        <p:nvSpPr>
          <p:cNvPr id="122" name="Shape 122"/>
          <p:cNvSpPr/>
          <p:nvPr/>
        </p:nvSpPr>
        <p:spPr>
          <a:xfrm>
            <a:off x="539552" y="2142727"/>
            <a:ext cx="813690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الانفعال القوي أو السلبي قد يؤدي إلى حالة اضطراب عام في الوظائف العقلية وقد يؤدي إلى تعطل عملية التفكير.</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وقد أثبتت الدراسات أن سيطرة الانفعالات السلبية لها آثار 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6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600"/>
                                        <p:tgtEl>
                                          <p:spTgt spid="1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600"/>
                                        <p:tgtEl>
                                          <p:spTgt spid="1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descr="g.gif" id="127" name="Shape 127"/>
          <p:cNvPicPr preferRelativeResize="0"/>
          <p:nvPr/>
        </p:nvPicPr>
        <p:blipFill rotWithShape="1">
          <a:blip r:embed="rId3">
            <a:alphaModFix/>
          </a:blip>
          <a:srcRect b="0" l="0" r="0" t="0"/>
          <a:stretch/>
        </p:blipFill>
        <p:spPr>
          <a:xfrm>
            <a:off x="251519" y="692695"/>
            <a:ext cx="8712967" cy="5544615"/>
          </a:xfrm>
          <a:prstGeom prst="rect">
            <a:avLst/>
          </a:prstGeom>
          <a:noFill/>
          <a:ln>
            <a:noFill/>
          </a:ln>
        </p:spPr>
      </p:pic>
      <p:sp>
        <p:nvSpPr>
          <p:cNvPr id="128" name="Shape 128"/>
          <p:cNvSpPr/>
          <p:nvPr/>
        </p:nvSpPr>
        <p:spPr>
          <a:xfrm>
            <a:off x="395536" y="1721133"/>
            <a:ext cx="8424935"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أنها تؤثر على جميع العمليات العقلية وتشوه الإدراك وتعوق التذكر والتفكير الهادئ وتجعله يدور حول فكرة واحدة (موضوع الانفعال).</a:t>
            </a:r>
          </a:p>
        </p:txBody>
      </p:sp>
      <p:sp>
        <p:nvSpPr>
          <p:cNvPr id="129" name="Shape 129"/>
          <p:cNvSpPr/>
          <p:nvPr/>
        </p:nvSpPr>
        <p:spPr>
          <a:xfrm>
            <a:off x="323528" y="3573016"/>
            <a:ext cx="8424935"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قد تؤدي إلى أمراض جسمية نفسية(السيكوسوماتية) ومن أمثلتها (ضغط الدم- قرحة المعدة- الجلطة الدموية- الصداع النصفي- الطفح الجلدي).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6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6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6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grpSp>
        <p:nvGrpSpPr>
          <p:cNvPr id="134" name="Shape 134"/>
          <p:cNvGrpSpPr/>
          <p:nvPr/>
        </p:nvGrpSpPr>
        <p:grpSpPr>
          <a:xfrm>
            <a:off x="1187624" y="1052736"/>
            <a:ext cx="6912767" cy="4536504"/>
            <a:chOff x="1002120" y="1204237"/>
            <a:chExt cx="4319986" cy="3930594"/>
          </a:xfrm>
        </p:grpSpPr>
        <p:sp>
          <p:nvSpPr>
            <p:cNvPr id="135" name="Shape 135"/>
            <p:cNvSpPr/>
            <p:nvPr/>
          </p:nvSpPr>
          <p:spPr>
            <a:xfrm>
              <a:off x="1643413" y="1673650"/>
              <a:ext cx="3254410" cy="2755464"/>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136" name="Shape 136"/>
            <p:cNvPicPr preferRelativeResize="0"/>
            <p:nvPr/>
          </p:nvPicPr>
          <p:blipFill rotWithShape="1">
            <a:blip r:embed="rId3">
              <a:alphaModFix/>
            </a:blip>
            <a:srcRect b="0" l="0" r="0" t="0"/>
            <a:stretch/>
          </p:blipFill>
          <p:spPr>
            <a:xfrm>
              <a:off x="1002120" y="1204237"/>
              <a:ext cx="4319986" cy="3930594"/>
            </a:xfrm>
            <a:prstGeom prst="rect">
              <a:avLst/>
            </a:prstGeom>
            <a:noFill/>
            <a:ln>
              <a:noFill/>
            </a:ln>
          </p:spPr>
        </p:pic>
      </p:grpSp>
      <p:sp>
        <p:nvSpPr>
          <p:cNvPr id="137" name="Shape 137"/>
          <p:cNvSpPr/>
          <p:nvPr/>
        </p:nvSpPr>
        <p:spPr>
          <a:xfrm>
            <a:off x="2411759" y="2564903"/>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0000FF"/>
                </a:solidFill>
                <a:latin typeface="Calibri"/>
                <a:ea typeface="Calibri"/>
                <a:cs typeface="Calibri"/>
                <a:sym typeface="Calibri"/>
              </a:rPr>
              <a:t>نشاط 4-8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descr="0e31434966fb03.jpg" id="142" name="Shape 142"/>
          <p:cNvPicPr preferRelativeResize="0"/>
          <p:nvPr/>
        </p:nvPicPr>
        <p:blipFill rotWithShape="1">
          <a:blip r:embed="rId3">
            <a:alphaModFix/>
          </a:blip>
          <a:srcRect b="0" l="0" r="0" t="0"/>
          <a:stretch/>
        </p:blipFill>
        <p:spPr>
          <a:xfrm>
            <a:off x="395536" y="260647"/>
            <a:ext cx="8424935" cy="6264696"/>
          </a:xfrm>
          <a:prstGeom prst="rect">
            <a:avLst/>
          </a:prstGeom>
          <a:solidFill>
            <a:schemeClr val="lt1"/>
          </a:solidFill>
          <a:ln>
            <a:noFill/>
          </a:ln>
        </p:spPr>
      </p:pic>
      <p:sp>
        <p:nvSpPr>
          <p:cNvPr id="143" name="Shape 143"/>
          <p:cNvSpPr/>
          <p:nvPr/>
        </p:nvSpPr>
        <p:spPr>
          <a:xfrm>
            <a:off x="1403648" y="980728"/>
            <a:ext cx="685661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قم بإعداد نشرة توضيحية لمساعدة أفراد عائلتك لفهم الآثار السلبية للانفعالات.</a:t>
            </a:r>
          </a:p>
        </p:txBody>
      </p:sp>
      <p:sp>
        <p:nvSpPr>
          <p:cNvPr id="144" name="Shape 144"/>
          <p:cNvSpPr txBox="1"/>
          <p:nvPr/>
        </p:nvSpPr>
        <p:spPr>
          <a:xfrm>
            <a:off x="1331640" y="2996951"/>
            <a:ext cx="6912767"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الانفعال القوي أو السلبي قد يؤدي إلى حالة اضطراب عام في الوظائف العقلية وقد يؤدي إلى تعطل عملية التفكير.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