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9" name="Shape 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 name="Shape 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37:  Partnerships: Termination and Limited Partnerships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7" name="Shape 147"/>
        <p:cNvGrpSpPr/>
        <p:nvPr/>
      </p:nvGrpSpPr>
      <p:grpSpPr>
        <a:xfrm>
          <a:off x="0" y="0"/>
          <a:ext cx="0" cy="0"/>
          <a:chOff x="0" y="0"/>
          <a:chExt cx="0" cy="0"/>
        </a:xfrm>
      </p:grpSpPr>
      <p:sp>
        <p:nvSpPr>
          <p:cNvPr id="148" name="Shape 14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9" name="Shape 14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0" name="Shape 15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“Winding up” of a partnership involves completing unfinished partnership business, collecting and paying debts, collecting partnership assets, and taking inventory.</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5" name="Shape 155"/>
        <p:cNvGrpSpPr/>
        <p:nvPr/>
      </p:nvGrpSpPr>
      <p:grpSpPr>
        <a:xfrm>
          <a:off x="0" y="0"/>
          <a:ext cx="0" cy="0"/>
          <a:chOff x="0" y="0"/>
          <a:chExt cx="0" cy="0"/>
        </a:xfrm>
      </p:grpSpPr>
      <p:sp>
        <p:nvSpPr>
          <p:cNvPr id="156" name="Shape 156"/>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57" name="Shape 15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8" name="Shape 158"/>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In “winding up,” partnership assets are distributed in the following descending order of priority:  Payment to partnership creditors, payment of refunds or loans to partners for loans made to the partnership; payment of partners for invested capital; and payment of profits distributed to partners, consistent with the terms of the partnership agreement.</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3" name="Shape 163"/>
        <p:cNvGrpSpPr/>
        <p:nvPr/>
      </p:nvGrpSpPr>
      <p:grpSpPr>
        <a:xfrm>
          <a:off x="0" y="0"/>
          <a:ext cx="0" cy="0"/>
          <a:chOff x="0" y="0"/>
          <a:chExt cx="0" cy="0"/>
        </a:xfrm>
      </p:grpSpPr>
      <p:sp>
        <p:nvSpPr>
          <p:cNvPr id="164" name="Shape 16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65" name="Shape 16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66" name="Shape 16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limited partnership is an agreement between at least one general partner and at least one limited partner.  The limited partnership form of business organization allows an investor, known as the “limited partner,” to share in the profits of the partnership, while enjoying liability limited to the amount he or she invests in the business.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1" name="Shape 171"/>
        <p:cNvGrpSpPr/>
        <p:nvPr/>
      </p:nvGrpSpPr>
      <p:grpSpPr>
        <a:xfrm>
          <a:off x="0" y="0"/>
          <a:ext cx="0" cy="0"/>
          <a:chOff x="0" y="0"/>
          <a:chExt cx="0" cy="0"/>
        </a:xfrm>
      </p:grpSpPr>
      <p:sp>
        <p:nvSpPr>
          <p:cNvPr id="172" name="Shape 172"/>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73" name="Shape 17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74" name="Shape 174"/>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In order for a limited partner to enjoy limited liability, the limited partner must comply in good faith with the certificate of limited partnership filing requirement, must not participate in the control of the business, and must not have his or her surname included as part of the partnership name.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9" name="Shape 179"/>
        <p:cNvGrpSpPr/>
        <p:nvPr/>
      </p:nvGrpSpPr>
      <p:grpSpPr>
        <a:xfrm>
          <a:off x="0" y="0"/>
          <a:ext cx="0" cy="0"/>
          <a:chOff x="0" y="0"/>
          <a:chExt cx="0" cy="0"/>
        </a:xfrm>
      </p:grpSpPr>
      <p:sp>
        <p:nvSpPr>
          <p:cNvPr id="180" name="Shape 180"/>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81" name="Shape 18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82" name="Shape 182"/>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general partner has all rights associated with controlling the business, has unlimited personal liability for all partnership debts, and acts as an agent of the partnership.  A limited partner has no right to participate in the management and control of the business, has liability limited to the amount of capital the limited partner has contributed to the business, and is not an agent of the partnership.</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7" name="Shape 187"/>
        <p:cNvGrpSpPr/>
        <p:nvPr/>
      </p:nvGrpSpPr>
      <p:grpSpPr>
        <a:xfrm>
          <a:off x="0" y="0"/>
          <a:ext cx="0" cy="0"/>
          <a:chOff x="0" y="0"/>
          <a:chExt cx="0" cy="0"/>
        </a:xfrm>
      </p:grpSpPr>
      <p:sp>
        <p:nvSpPr>
          <p:cNvPr id="188" name="Shape 18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89" name="Shape 18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90" name="Shape 19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limited partnership is dissolved through expiration of a term established in the certificate of limited partnership, completion of the objective established in the certificate of limited partnership, the unanimous written consent of all limited and general partners, the withdrawal of a general partner (unless the certificate of limited partnership establishes that other general partners will continue operation of the business,) and court action.</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5" name="Shape 195"/>
        <p:cNvGrpSpPr/>
        <p:nvPr/>
      </p:nvGrpSpPr>
      <p:grpSpPr>
        <a:xfrm>
          <a:off x="0" y="0"/>
          <a:ext cx="0" cy="0"/>
          <a:chOff x="0" y="0"/>
          <a:chExt cx="0" cy="0"/>
        </a:xfrm>
      </p:grpSpPr>
      <p:sp>
        <p:nvSpPr>
          <p:cNvPr id="196" name="Shape 196"/>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97" name="Shape 19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98" name="Shape 198"/>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limited liability company, or “LLC,” is similar to a limited partnership, since each member has limited liability (depending on the investment the member makes.)  A LLC enjoys “single taxation” only, an advantage similar to a partnership.  The LLC is created through an agreement between members.  Each LLC member can participate in management.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100" u="none" cap="none" strike="noStrike"/>
              <a:t>Chapter 37 Case Hypothetical:  Morrison, Manzarek and Huxley is a general partnership law firm located in Los Angeles, California.  The partnership was formed in 1967, the year Robbie Morrison, John Manzarek and Raymond Huxley graduated from the University of California at Los Angeles (UCLA) School of Law.  Robbie Morrison’s desk had sat empty for the past two (2) weeks.  John and Raymond had no idea where he was.  The day before he left, Robbie had told his fellow partners he was tired of the practice of law, and wanted to do something else with his life.  Concerned about their partner, especially since he had never “disappeared” like this before, John and Raymond drove to Robbie’s house on Love Street, where he lived with his common-law wife, Pamela Kennealy.  Pamela answered the door.  When asked of Robbie’s whereabouts, Pamela responded that she did not know where he was.  She did say that he had said something about going to the desert, and had left in his 1967 Shelby GT500 Mustang.  He had not returned home in the past two (2) weeks, nor had she seen him since he left.  John and Raymond consider Robbie’s disappearance strange, and given the fact that he had, by Pamela’s account, chosen to leave, they considered his absence inexcusable.  They are considering partnership dissolution.  Do John Manzarek and Raymond Huxley have the legal right to dissolve the Morrison, Manzarek and Huxley general partnership?</a:t>
            </a:r>
          </a:p>
        </p:txBody>
      </p:sp>
      <p:sp>
        <p:nvSpPr>
          <p:cNvPr id="87" name="Shape 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3" name="Shape 9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800" u="none" cap="none" strike="noStrike"/>
              <a:t>Chapter 37 Case Hypothetical and Ethical Dilemma:  Harris, Pendleton, and McRae, certified public accountants, have operated their general partnership accounting firm since the “disco ball and polyester” years of the 1970s. Harris is 68 years old, Pendleton is 66, and McRae is 65.  The have operated their partnership by way of an “old-school” approach, a “handshake” agreement, since their professional association was first formed (in spite of strong advice from legal counsel to the contrary.)  Harris has been acting rather strange in recent months.  Clients and support staff have been asking questions.  Six weeks ago, Harris was discovered standing on top of his desk singing the 1970s Rick Dees tune, “Disco Duck,” interspersing quacking sounds throughout his rendition of the disco classic.  Harris no longer wears conservative business attire; instead, he has opted for a light blue leisure suit with white patent leather shoes.  Currently, he can be found again standing on his desk, this time offering up his version of the 1979 Sister Sledge anthem, “We Are Family.”  Pendleton and McRae are in the conference room, considering their options and the future of their accounting business.  They would like to terminate Harris’ partnership, but they are unsure whether they have the legal right to do so.  They are also struggling with the notion of an ethical obligation to “try to work things out” with Harris; after all, he has been their partner for over thirty years.  Finally, they wonder whether they could end their professional relationship with Harris, without being required to dissolve the existing partnership and “wind up” the financial affairs of the business.  Advise Pendleton and McRae of their legal rights, as well as their ethical responsibilities.</a:t>
            </a:r>
          </a:p>
        </p:txBody>
      </p:sp>
      <p:sp>
        <p:nvSpPr>
          <p:cNvPr id="94" name="Shape 9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0" name="Shape 10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life of a partnership consists of several distinct stages.  In the formation stage, the partnership is formed either by a written agreement, the articles of partnership, or the partnership is created by estoppel.  In the performance stage, business is conducted as the partners work for the benefit of the partnership, in accordance with the partnership agreement.  In the dissolution stage, the partnership dissolves either by an act of the court, an act of the partners, or through operation of law.  In the winding up stage, the partners complete any unfinished partnership business, collect and pay debts, collect partnership assets, and take inventory.  Finally, in the termination or continuation stage, the partnership either terminates, or continues through the creation of a continuation agreement.</a:t>
            </a:r>
          </a:p>
        </p:txBody>
      </p:sp>
      <p:sp>
        <p:nvSpPr>
          <p:cNvPr id="101" name="Shape 10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7" name="Shape 107"/>
        <p:cNvGrpSpPr/>
        <p:nvPr/>
      </p:nvGrpSpPr>
      <p:grpSpPr>
        <a:xfrm>
          <a:off x="0" y="0"/>
          <a:ext cx="0" cy="0"/>
          <a:chOff x="0" y="0"/>
          <a:chExt cx="0" cy="0"/>
        </a:xfrm>
      </p:grpSpPr>
      <p:sp>
        <p:nvSpPr>
          <p:cNvPr id="108" name="Shape 10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9" name="Shape 1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0" name="Shape 11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Partnership termination begins when the partnership is dissolved.  Once the partnership is dissolved, and partnership assets are liquidated and distributed (known as the “winding up” phase,) the partnership is terminated.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5" name="Shape 115"/>
        <p:cNvGrpSpPr/>
        <p:nvPr/>
      </p:nvGrpSpPr>
      <p:grpSpPr>
        <a:xfrm>
          <a:off x="0" y="0"/>
          <a:ext cx="0" cy="0"/>
          <a:chOff x="0" y="0"/>
          <a:chExt cx="0" cy="0"/>
        </a:xfrm>
      </p:grpSpPr>
      <p:sp>
        <p:nvSpPr>
          <p:cNvPr id="116" name="Shape 116"/>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17" name="Shape 11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8" name="Shape 118"/>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Partnership dissolution represents a cessation of the partnership.  Partnership dissolution can result from partner actions, through operation of law, and by way of court action.</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3" name="Shape 123"/>
        <p:cNvGrpSpPr/>
        <p:nvPr/>
      </p:nvGrpSpPr>
      <p:grpSpPr>
        <a:xfrm>
          <a:off x="0" y="0"/>
          <a:ext cx="0" cy="0"/>
          <a:chOff x="0" y="0"/>
          <a:chExt cx="0" cy="0"/>
        </a:xfrm>
      </p:grpSpPr>
      <p:sp>
        <p:nvSpPr>
          <p:cNvPr id="124" name="Shape 12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25" name="Shape 12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6" name="Shape 12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Events resulting in partnership dissolution include fulfillment of the agreed-upon partnership objective; expiration of a term stated in the partnership agreement; when a partner withdraws from a “partnership at will,” a partnership that does not specify the objective or duration of the partnership; when a partner withdraws in accordance with the partnership agreement; and when the partner is expelled from the partnership in accordance with the partnership agreement.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1" name="Shape 131"/>
        <p:cNvGrpSpPr/>
        <p:nvPr/>
      </p:nvGrpSpPr>
      <p:grpSpPr>
        <a:xfrm>
          <a:off x="0" y="0"/>
          <a:ext cx="0" cy="0"/>
          <a:chOff x="0" y="0"/>
          <a:chExt cx="0" cy="0"/>
        </a:xfrm>
      </p:grpSpPr>
      <p:sp>
        <p:nvSpPr>
          <p:cNvPr id="132" name="Shape 132"/>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33" name="Shape 13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4" name="Shape 134"/>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Whenever a partner dies, a partner is adjudicated bankrupt, or when a partnership engages in illegal activity, the partnership is dissolved by “operation of law.”</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9" name="Shape 139"/>
        <p:cNvGrpSpPr/>
        <p:nvPr/>
      </p:nvGrpSpPr>
      <p:grpSpPr>
        <a:xfrm>
          <a:off x="0" y="0"/>
          <a:ext cx="0" cy="0"/>
          <a:chOff x="0" y="0"/>
          <a:chExt cx="0" cy="0"/>
        </a:xfrm>
      </p:grpSpPr>
      <p:sp>
        <p:nvSpPr>
          <p:cNvPr id="140" name="Shape 140"/>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1" name="Shape 14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2" name="Shape 142"/>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partnership can be dissolved by court action whenever a partner is adjudicated insane, if it is impractical to continue the partnership business, if a partner is incapable of fulfilling his or her duties established by the partnership agreement, and if there is a partner disagreement as to how to conduct the partnership business.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1736725"/>
            <a:ext cx="7772400" cy="1920875"/>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hlink"/>
              </a:buClr>
              <a:buFont typeface="Garamond"/>
              <a:buNone/>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8" name="Shape 78"/>
        <p:cNvGrpSpPr/>
        <p:nvPr/>
      </p:nvGrpSpPr>
      <p:grpSpPr>
        <a:xfrm>
          <a:off x="0" y="0"/>
          <a:ext cx="0" cy="0"/>
          <a:chOff x="0" y="0"/>
          <a:chExt cx="0" cy="0"/>
        </a:xfrm>
      </p:grpSpPr>
      <p:sp>
        <p:nvSpPr>
          <p:cNvPr id="79" name="Shape 79"/>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0" name="Shape 80"/>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3" name="Shape 83"/>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51" name="Shape 51"/>
        <p:cNvGrpSpPr/>
        <p:nvPr/>
      </p:nvGrpSpPr>
      <p:grpSpPr>
        <a:xfrm>
          <a:off x="0" y="0"/>
          <a:ext cx="0" cy="0"/>
          <a:chOff x="0" y="0"/>
          <a:chExt cx="0" cy="0"/>
        </a:xfrm>
      </p:grpSpPr>
      <p:sp>
        <p:nvSpPr>
          <p:cNvPr id="52" name="Shape 5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3" name="Shape 53"/>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4" name="Shape 54"/>
        <p:cNvGrpSpPr/>
        <p:nvPr/>
      </p:nvGrpSpPr>
      <p:grpSpPr>
        <a:xfrm>
          <a:off x="0" y="0"/>
          <a:ext cx="0" cy="0"/>
          <a:chOff x="0" y="0"/>
          <a:chExt cx="0" cy="0"/>
        </a:xfrm>
      </p:grpSpPr>
      <p:sp>
        <p:nvSpPr>
          <p:cNvPr id="55" name="Shape 55"/>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6" name="Shape 56"/>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57" name="Shape 57"/>
        <p:cNvGrpSpPr/>
        <p:nvPr/>
      </p:nvGrpSpPr>
      <p:grpSpPr>
        <a:xfrm>
          <a:off x="0" y="0"/>
          <a:ext cx="0" cy="0"/>
          <a:chOff x="0" y="0"/>
          <a:chExt cx="0" cy="0"/>
        </a:xfrm>
      </p:grpSpPr>
      <p:sp>
        <p:nvSpPr>
          <p:cNvPr id="58" name="Shape 5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9" name="Shape 59"/>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0" name="Shape 60"/>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1" name="Shape 61"/>
        <p:cNvGrpSpPr/>
        <p:nvPr/>
      </p:nvGrpSpPr>
      <p:grpSpPr>
        <a:xfrm>
          <a:off x="0" y="0"/>
          <a:ext cx="0" cy="0"/>
          <a:chOff x="0" y="0"/>
          <a:chExt cx="0" cy="0"/>
        </a:xfrm>
      </p:grpSpPr>
      <p:sp>
        <p:nvSpPr>
          <p:cNvPr id="62" name="Shape 6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4" name="Shape 6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5" name="Shape 6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6" name="Shape 6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7" name="Shape 67"/>
        <p:cNvGrpSpPr/>
        <p:nvPr/>
      </p:nvGrpSpPr>
      <p:grpSpPr>
        <a:xfrm>
          <a:off x="0" y="0"/>
          <a:ext cx="0" cy="0"/>
          <a:chOff x="0" y="0"/>
          <a:chExt cx="0" cy="0"/>
        </a:xfrm>
      </p:grpSpPr>
      <p:sp>
        <p:nvSpPr>
          <p:cNvPr id="68" name="Shape 6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9" name="Shape 6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70" name="Shape 70"/>
        <p:cNvGrpSpPr/>
        <p:nvPr/>
      </p:nvGrpSpPr>
      <p:grpSpPr>
        <a:xfrm>
          <a:off x="0" y="0"/>
          <a:ext cx="0" cy="0"/>
          <a:chOff x="0" y="0"/>
          <a:chExt cx="0" cy="0"/>
        </a:xfrm>
      </p:grpSpPr>
      <p:sp>
        <p:nvSpPr>
          <p:cNvPr id="71" name="Shape 71"/>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2" name="Shape 72"/>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3" name="Shape 73"/>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74" name="Shape 74"/>
        <p:cNvGrpSpPr/>
        <p:nvPr/>
      </p:nvGrpSpPr>
      <p:grpSpPr>
        <a:xfrm>
          <a:off x="0" y="0"/>
          <a:ext cx="0" cy="0"/>
          <a:chOff x="0" y="0"/>
          <a:chExt cx="0" cy="0"/>
        </a:xfrm>
      </p:grpSpPr>
      <p:sp>
        <p:nvSpPr>
          <p:cNvPr id="75" name="Shape 75"/>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6" name="Shape 76"/>
          <p:cNvSpPr/>
          <p:nvPr>
            <p:ph idx="2" type="pic"/>
          </p:nvPr>
        </p:nvSpPr>
        <p:spPr>
          <a:xfrm>
            <a:off x="1792288" y="612775"/>
            <a:ext cx="5486399" cy="4114800"/>
          </a:xfrm>
          <a:prstGeom prst="rect">
            <a:avLst/>
          </a:prstGeom>
          <a:noFill/>
          <a:ln>
            <a:noFill/>
          </a:ln>
        </p:spPr>
      </p:sp>
      <p:sp>
        <p:nvSpPr>
          <p:cNvPr id="77" name="Shape 77"/>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3.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0" name="Shape 2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
        <p:nvSpPr>
          <p:cNvPr id="21" name="Shape 21"/>
          <p:cNvSpPr txBox="1"/>
          <p:nvPr>
            <p:ph idx="10" type="dt"/>
          </p:nvPr>
        </p:nvSpPr>
        <p:spPr>
          <a:xfrm>
            <a:off x="457200" y="6248400"/>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 name="Shape 22"/>
          <p:cNvSpPr txBox="1"/>
          <p:nvPr>
            <p:ph idx="11" type="ftr"/>
          </p:nvPr>
        </p:nvSpPr>
        <p:spPr>
          <a:xfrm>
            <a:off x="3124200" y="6251575"/>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3" name="Shape 23"/>
          <p:cNvSpPr txBox="1"/>
          <p:nvPr>
            <p:ph idx="12" type="sldNum"/>
          </p:nvPr>
        </p:nvSpPr>
        <p:spPr>
          <a:xfrm>
            <a:off x="6553200" y="625475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6" name="Shape 36"/>
        <p:cNvGrpSpPr/>
        <p:nvPr/>
      </p:nvGrpSpPr>
      <p:grpSpPr>
        <a:xfrm>
          <a:off x="0" y="0"/>
          <a:ext cx="0" cy="0"/>
          <a:chOff x="0" y="0"/>
          <a:chExt cx="0" cy="0"/>
        </a:xfrm>
      </p:grpSpPr>
      <p:sp>
        <p:nvSpPr>
          <p:cNvPr id="37" name="Shape 37"/>
          <p:cNvSpPr txBox="1"/>
          <p:nvPr>
            <p:ph idx="10" type="dt"/>
          </p:nvPr>
        </p:nvSpPr>
        <p:spPr>
          <a:xfrm>
            <a:off x="457200" y="6251575"/>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8" name="Shape 38"/>
          <p:cNvSpPr txBox="1"/>
          <p:nvPr>
            <p:ph idx="12" type="sldNum"/>
          </p:nvPr>
        </p:nvSpPr>
        <p:spPr>
          <a:xfrm>
            <a:off x="6553200" y="624840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8" name="Shape 4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49" name="Shape 49"/>
          <p:cNvSpPr txBox="1"/>
          <p:nvPr>
            <p:ph idx="11" type="ftr"/>
          </p:nvPr>
        </p:nvSpPr>
        <p:spPr>
          <a:xfrm>
            <a:off x="3124200" y="6248400"/>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0" name="Shape 5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1" name="Shape 31"/>
        <p:cNvGrpSpPr/>
        <p:nvPr/>
      </p:nvGrpSpPr>
      <p:grpSpPr>
        <a:xfrm>
          <a:off x="0" y="0"/>
          <a:ext cx="0" cy="0"/>
          <a:chOff x="0" y="0"/>
          <a:chExt cx="0" cy="0"/>
        </a:xfrm>
      </p:grpSpPr>
      <p:sp>
        <p:nvSpPr>
          <p:cNvPr id="32" name="Shape 32"/>
          <p:cNvSpPr txBox="1"/>
          <p:nvPr>
            <p:ph type="ctrTitle"/>
          </p:nvPr>
        </p:nvSpPr>
        <p:spPr>
          <a:xfrm>
            <a:off x="4495800" y="1676400"/>
            <a:ext cx="4648199"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Chapter 37</a:t>
            </a:r>
            <a:r>
              <a:rPr b="1" i="0" lang="en-US" sz="6000" u="none" cap="none" strike="noStrike">
                <a:solidFill>
                  <a:schemeClr val="lt2"/>
                </a:solidFill>
                <a:latin typeface="Garamond"/>
                <a:ea typeface="Garamond"/>
                <a:cs typeface="Garamond"/>
                <a:sym typeface="Garamond"/>
              </a:rPr>
              <a:t> </a:t>
            </a:r>
          </a:p>
        </p:txBody>
      </p:sp>
      <p:sp>
        <p:nvSpPr>
          <p:cNvPr id="33" name="Shape 33"/>
          <p:cNvSpPr txBox="1"/>
          <p:nvPr>
            <p:ph idx="1" type="subTitle"/>
          </p:nvPr>
        </p:nvSpPr>
        <p:spPr>
          <a:xfrm>
            <a:off x="4495800" y="3200400"/>
            <a:ext cx="4648199" cy="1981199"/>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600" u="none" cap="none" strike="noStrike">
                <a:solidFill>
                  <a:schemeClr val="lt1"/>
                </a:solidFill>
                <a:latin typeface="Garamond"/>
                <a:ea typeface="Garamond"/>
                <a:cs typeface="Garamond"/>
                <a:sym typeface="Garamond"/>
              </a:rPr>
              <a:t>Partnerships: Termination and Limited Partnerships</a:t>
            </a:r>
          </a:p>
        </p:txBody>
      </p:sp>
      <p:sp>
        <p:nvSpPr>
          <p:cNvPr id="34" name="Shape 34"/>
          <p:cNvSpPr txBox="1"/>
          <p:nvPr/>
        </p:nvSpPr>
        <p:spPr>
          <a:xfrm>
            <a:off x="77786" y="6607175"/>
            <a:ext cx="1211261"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1" name="Shape 151"/>
        <p:cNvGrpSpPr/>
        <p:nvPr/>
      </p:nvGrpSpPr>
      <p:grpSpPr>
        <a:xfrm>
          <a:off x="0" y="0"/>
          <a:ext cx="0" cy="0"/>
          <a:chOff x="0" y="0"/>
          <a:chExt cx="0" cy="0"/>
        </a:xfrm>
      </p:grpSpPr>
      <p:sp>
        <p:nvSpPr>
          <p:cNvPr id="152" name="Shape 152"/>
          <p:cNvSpPr txBox="1"/>
          <p:nvPr>
            <p:ph type="ctrTitle"/>
          </p:nvPr>
        </p:nvSpPr>
        <p:spPr>
          <a:xfrm>
            <a:off x="685800" y="14478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400" u="none" cap="none" strike="noStrike">
                <a:solidFill>
                  <a:schemeClr val="lt2"/>
                </a:solidFill>
                <a:latin typeface="Garamond"/>
                <a:ea typeface="Garamond"/>
                <a:cs typeface="Garamond"/>
                <a:sym typeface="Garamond"/>
              </a:rPr>
              <a:t>“Winding Up” of Partnership (Definition):</a:t>
            </a:r>
          </a:p>
        </p:txBody>
      </p:sp>
      <p:sp>
        <p:nvSpPr>
          <p:cNvPr id="153" name="Shape 153"/>
          <p:cNvSpPr txBox="1"/>
          <p:nvPr>
            <p:ph idx="1" type="subTitle"/>
          </p:nvPr>
        </p:nvSpPr>
        <p:spPr>
          <a:xfrm>
            <a:off x="1371600" y="3200400"/>
            <a:ext cx="6400799" cy="175260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hlink"/>
              </a:buClr>
              <a:buSzPct val="25000"/>
              <a:buFont typeface="Garamond"/>
              <a:buNone/>
            </a:pPr>
            <a:r>
              <a:rPr b="0" i="0" lang="en-US" sz="2800" u="none" cap="none" strike="noStrike">
                <a:solidFill>
                  <a:schemeClr val="lt1"/>
                </a:solidFill>
                <a:latin typeface="Garamond"/>
                <a:ea typeface="Garamond"/>
                <a:cs typeface="Garamond"/>
                <a:sym typeface="Garamond"/>
              </a:rPr>
              <a:t>Activity of completing unfinished partnership business, collecting and paying debts, collecting partnership assets, and taking inventory</a:t>
            </a:r>
          </a:p>
        </p:txBody>
      </p:sp>
      <p:sp>
        <p:nvSpPr>
          <p:cNvPr id="154" name="Shape 154"/>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37-*</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9" name="Shape 159"/>
        <p:cNvGrpSpPr/>
        <p:nvPr/>
      </p:nvGrpSpPr>
      <p:grpSpPr>
        <a:xfrm>
          <a:off x="0" y="0"/>
          <a:ext cx="0" cy="0"/>
          <a:chOff x="0" y="0"/>
          <a:chExt cx="0" cy="0"/>
        </a:xfrm>
      </p:grpSpPr>
      <p:sp>
        <p:nvSpPr>
          <p:cNvPr id="160" name="Shape 160"/>
          <p:cNvSpPr txBox="1"/>
          <p:nvPr>
            <p:ph type="title"/>
          </p:nvPr>
        </p:nvSpPr>
        <p:spPr>
          <a:xfrm>
            <a:off x="4572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Order of Distribution of Partnership Assets (Upon “Winding Up”)</a:t>
            </a:r>
          </a:p>
        </p:txBody>
      </p:sp>
      <p:sp>
        <p:nvSpPr>
          <p:cNvPr id="161" name="Shape 161"/>
          <p:cNvSpPr txBox="1"/>
          <p:nvPr>
            <p:ph idx="1" type="body"/>
          </p:nvPr>
        </p:nvSpPr>
        <p:spPr>
          <a:xfrm>
            <a:off x="457200" y="20574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Payment to partnership creditors</a:t>
            </a:r>
          </a:p>
          <a:p>
            <a:pPr indent="-342900" lvl="0" marL="342900" marR="0" rtl="0" algn="l">
              <a:lnSpc>
                <a:spcPct val="100000"/>
              </a:lnSpc>
              <a:spcBef>
                <a:spcPts val="480"/>
              </a:spcBef>
              <a:spcAft>
                <a:spcPts val="0"/>
              </a:spcAft>
              <a:buClr>
                <a:schemeClr val="hlink"/>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Payment of refunds/loans to partners for loans made to partnership</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Payment of partners for invested capital</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Payment of profits distributed to partners per terms of partnership agreement</a:t>
            </a:r>
          </a:p>
        </p:txBody>
      </p:sp>
      <p:sp>
        <p:nvSpPr>
          <p:cNvPr id="162" name="Shape 162"/>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37-*</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67" name="Shape 167"/>
        <p:cNvGrpSpPr/>
        <p:nvPr/>
      </p:nvGrpSpPr>
      <p:grpSpPr>
        <a:xfrm>
          <a:off x="0" y="0"/>
          <a:ext cx="0" cy="0"/>
          <a:chOff x="0" y="0"/>
          <a:chExt cx="0" cy="0"/>
        </a:xfrm>
      </p:grpSpPr>
      <p:sp>
        <p:nvSpPr>
          <p:cNvPr id="168" name="Shape 168"/>
          <p:cNvSpPr txBox="1"/>
          <p:nvPr>
            <p:ph type="title"/>
          </p:nvPr>
        </p:nvSpPr>
        <p:spPr>
          <a:xfrm>
            <a:off x="4572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Limited Partnership</a:t>
            </a:r>
          </a:p>
        </p:txBody>
      </p:sp>
      <p:sp>
        <p:nvSpPr>
          <p:cNvPr id="169" name="Shape 169"/>
          <p:cNvSpPr txBox="1"/>
          <p:nvPr>
            <p:ph idx="1" type="body"/>
          </p:nvPr>
        </p:nvSpPr>
        <p:spPr>
          <a:xfrm>
            <a:off x="457200" y="1981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Definition:  Agreement between at least one general partner and at least one limited partner</a:t>
            </a:r>
          </a:p>
          <a:p>
            <a:pPr indent="-342900" lvl="0" marL="342900" marR="0" rtl="0" algn="l">
              <a:lnSpc>
                <a:spcPct val="9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9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Allows investor (limited partner) to share in profits of partnership</a:t>
            </a:r>
          </a:p>
          <a:p>
            <a:pPr indent="-342900" lvl="0" marL="342900" marR="0" rtl="0" algn="l">
              <a:lnSpc>
                <a:spcPct val="9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9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Limited partner’s liability limited to amount he/she invests in business</a:t>
            </a:r>
          </a:p>
        </p:txBody>
      </p:sp>
      <p:sp>
        <p:nvSpPr>
          <p:cNvPr id="170" name="Shape 17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37-*</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75" name="Shape 175"/>
        <p:cNvGrpSpPr/>
        <p:nvPr/>
      </p:nvGrpSpPr>
      <p:grpSpPr>
        <a:xfrm>
          <a:off x="0" y="0"/>
          <a:ext cx="0" cy="0"/>
          <a:chOff x="0" y="0"/>
          <a:chExt cx="0" cy="0"/>
        </a:xfrm>
      </p:grpSpPr>
      <p:sp>
        <p:nvSpPr>
          <p:cNvPr id="176" name="Shape 176"/>
          <p:cNvSpPr txBox="1"/>
          <p:nvPr>
            <p:ph type="title"/>
          </p:nvPr>
        </p:nvSpPr>
        <p:spPr>
          <a:xfrm>
            <a:off x="457200" y="7620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Requirements for Limited Liability (of Limited Partner)</a:t>
            </a:r>
          </a:p>
        </p:txBody>
      </p:sp>
      <p:sp>
        <p:nvSpPr>
          <p:cNvPr id="177" name="Shape 177"/>
          <p:cNvSpPr txBox="1"/>
          <p:nvPr>
            <p:ph idx="1" type="body"/>
          </p:nvPr>
        </p:nvSpPr>
        <p:spPr>
          <a:xfrm>
            <a:off x="457200" y="2209800"/>
            <a:ext cx="8229600" cy="3809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Limited partner has complied in good faith with certificate of limited partnership filing requirement</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Limited partner does not participate in control of business</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Limited partner’s surname is not part of partnership name</a:t>
            </a:r>
          </a:p>
        </p:txBody>
      </p:sp>
      <p:sp>
        <p:nvSpPr>
          <p:cNvPr id="178" name="Shape 178"/>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37-*</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83" name="Shape 183"/>
        <p:cNvGrpSpPr/>
        <p:nvPr/>
      </p:nvGrpSpPr>
      <p:grpSpPr>
        <a:xfrm>
          <a:off x="0" y="0"/>
          <a:ext cx="0" cy="0"/>
          <a:chOff x="0" y="0"/>
          <a:chExt cx="0" cy="0"/>
        </a:xfrm>
      </p:grpSpPr>
      <p:sp>
        <p:nvSpPr>
          <p:cNvPr id="184" name="Shape 184"/>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Comparison of General Partners and Limited Partners</a:t>
            </a:r>
          </a:p>
        </p:txBody>
      </p:sp>
      <p:sp>
        <p:nvSpPr>
          <p:cNvPr id="185" name="Shape 185"/>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General Partner:</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Has all rights associated with controlling business</a:t>
            </a:r>
          </a:p>
          <a:p>
            <a:pPr indent="-285750" lvl="1" marL="742950" marR="0" rtl="0" algn="l">
              <a:lnSpc>
                <a:spcPct val="80000"/>
              </a:lnSpc>
              <a:spcBef>
                <a:spcPts val="360"/>
              </a:spcBef>
              <a:spcAft>
                <a:spcPts val="0"/>
              </a:spcAft>
              <a:buClr>
                <a:schemeClr val="accent2"/>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8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Has unlimited personal liability for all partnership debts</a:t>
            </a:r>
          </a:p>
          <a:p>
            <a:pPr indent="-285750" lvl="1" marL="742950" marR="0" rtl="0" algn="l">
              <a:lnSpc>
                <a:spcPct val="80000"/>
              </a:lnSpc>
              <a:spcBef>
                <a:spcPts val="360"/>
              </a:spcBef>
              <a:spcAft>
                <a:spcPts val="0"/>
              </a:spcAft>
              <a:buClr>
                <a:schemeClr val="accent2"/>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8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Acts as agent of partnership</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Limited Partner:</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8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Has no right to participate in management and control of business</a:t>
            </a:r>
          </a:p>
          <a:p>
            <a:pPr indent="-285750" lvl="1" marL="742950" marR="0" rtl="0" algn="l">
              <a:lnSpc>
                <a:spcPct val="80000"/>
              </a:lnSpc>
              <a:spcBef>
                <a:spcPts val="360"/>
              </a:spcBef>
              <a:spcAft>
                <a:spcPts val="0"/>
              </a:spcAft>
              <a:buClr>
                <a:schemeClr val="accent2"/>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8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Liability limited to amount of capital partner has contributed to business</a:t>
            </a:r>
          </a:p>
          <a:p>
            <a:pPr indent="-285750" lvl="1" marL="742950" marR="0" rtl="0" algn="l">
              <a:lnSpc>
                <a:spcPct val="80000"/>
              </a:lnSpc>
              <a:spcBef>
                <a:spcPts val="360"/>
              </a:spcBef>
              <a:spcAft>
                <a:spcPts val="0"/>
              </a:spcAft>
              <a:buClr>
                <a:schemeClr val="accent2"/>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8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Is </a:t>
            </a:r>
            <a:r>
              <a:rPr b="0" i="0" lang="en-US" sz="1800" u="sng" cap="none" strike="noStrike">
                <a:solidFill>
                  <a:schemeClr val="lt1"/>
                </a:solidFill>
                <a:latin typeface="Garamond"/>
                <a:ea typeface="Garamond"/>
                <a:cs typeface="Garamond"/>
                <a:sym typeface="Garamond"/>
              </a:rPr>
              <a:t>not</a:t>
            </a:r>
            <a:r>
              <a:rPr b="0" i="0" lang="en-US" sz="1800" u="none" cap="none" strike="noStrike">
                <a:solidFill>
                  <a:schemeClr val="lt1"/>
                </a:solidFill>
                <a:latin typeface="Garamond"/>
                <a:ea typeface="Garamond"/>
                <a:cs typeface="Garamond"/>
                <a:sym typeface="Garamond"/>
              </a:rPr>
              <a:t> an agent of the partnership</a:t>
            </a:r>
          </a:p>
        </p:txBody>
      </p:sp>
      <p:sp>
        <p:nvSpPr>
          <p:cNvPr id="186" name="Shape 186"/>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37-*</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91" name="Shape 191"/>
        <p:cNvGrpSpPr/>
        <p:nvPr/>
      </p:nvGrpSpPr>
      <p:grpSpPr>
        <a:xfrm>
          <a:off x="0" y="0"/>
          <a:ext cx="0" cy="0"/>
          <a:chOff x="0" y="0"/>
          <a:chExt cx="0" cy="0"/>
        </a:xfrm>
      </p:grpSpPr>
      <p:sp>
        <p:nvSpPr>
          <p:cNvPr id="192" name="Shape 192"/>
          <p:cNvSpPr txBox="1"/>
          <p:nvPr>
            <p:ph type="title"/>
          </p:nvPr>
        </p:nvSpPr>
        <p:spPr>
          <a:xfrm>
            <a:off x="457200" y="304800"/>
            <a:ext cx="8229600" cy="12954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Reasons For Dissolution of Limited Partnership</a:t>
            </a:r>
          </a:p>
        </p:txBody>
      </p:sp>
      <p:sp>
        <p:nvSpPr>
          <p:cNvPr id="193" name="Shape 193"/>
          <p:cNvSpPr txBox="1"/>
          <p:nvPr>
            <p:ph idx="1" type="body"/>
          </p:nvPr>
        </p:nvSpPr>
        <p:spPr>
          <a:xfrm>
            <a:off x="381000" y="1828800"/>
            <a:ext cx="8305799" cy="4648199"/>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Expiration of term established in certificate of limited partnership</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Completion of objective established in certificate of limited partnership</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Unanimous written consent of all partners (limited and general)</a:t>
            </a:r>
            <a:br>
              <a:rPr b="0" i="0" lang="en-US" sz="2400" u="none" cap="none" strike="noStrike">
                <a:solidFill>
                  <a:schemeClr val="lt1"/>
                </a:solidFill>
                <a:latin typeface="Garamond"/>
                <a:ea typeface="Garamond"/>
                <a:cs typeface="Garamond"/>
                <a:sym typeface="Garamond"/>
              </a:rPr>
            </a:b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Withdrawal of general partner (unless certificate establishes that other general partners will continue operation of business)</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Court action</a:t>
            </a:r>
          </a:p>
        </p:txBody>
      </p:sp>
      <p:sp>
        <p:nvSpPr>
          <p:cNvPr id="194" name="Shape 194"/>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37-*</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99" name="Shape 199"/>
        <p:cNvGrpSpPr/>
        <p:nvPr/>
      </p:nvGrpSpPr>
      <p:grpSpPr>
        <a:xfrm>
          <a:off x="0" y="0"/>
          <a:ext cx="0" cy="0"/>
          <a:chOff x="0" y="0"/>
          <a:chExt cx="0" cy="0"/>
        </a:xfrm>
      </p:grpSpPr>
      <p:sp>
        <p:nvSpPr>
          <p:cNvPr id="200" name="Shape 200"/>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Limited Liability Company (LLC)</a:t>
            </a:r>
          </a:p>
        </p:txBody>
      </p:sp>
      <p:sp>
        <p:nvSpPr>
          <p:cNvPr id="201" name="Shape 201"/>
          <p:cNvSpPr txBox="1"/>
          <p:nvPr>
            <p:ph idx="1" type="body"/>
          </p:nvPr>
        </p:nvSpPr>
        <p:spPr>
          <a:xfrm>
            <a:off x="457200" y="1981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Similar to limited partnership, since each member has limited liability (dependent on investment he/she makes)</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Tax advantages similar to partnership (“single taxation”)</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Created based on agreement between members</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Each member can participate in management</a:t>
            </a:r>
          </a:p>
        </p:txBody>
      </p:sp>
      <p:sp>
        <p:nvSpPr>
          <p:cNvPr id="202" name="Shape 202"/>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37-*</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88" name="Shape 88"/>
        <p:cNvGrpSpPr/>
        <p:nvPr/>
      </p:nvGrpSpPr>
      <p:grpSpPr>
        <a:xfrm>
          <a:off x="0" y="0"/>
          <a:ext cx="0" cy="0"/>
          <a:chOff x="0" y="0"/>
          <a:chExt cx="0" cy="0"/>
        </a:xfrm>
      </p:grpSpPr>
      <p:sp>
        <p:nvSpPr>
          <p:cNvPr id="89" name="Shape 89"/>
          <p:cNvSpPr txBox="1"/>
          <p:nvPr>
            <p:ph type="title"/>
          </p:nvPr>
        </p:nvSpPr>
        <p:spPr>
          <a:xfrm>
            <a:off x="457200" y="274637"/>
            <a:ext cx="8229600" cy="6354761"/>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800" u="sng" cap="none" strike="noStrike">
                <a:solidFill>
                  <a:schemeClr val="lt2"/>
                </a:solidFill>
                <a:latin typeface="Garamond"/>
                <a:ea typeface="Garamond"/>
                <a:cs typeface="Garamond"/>
                <a:sym typeface="Garamond"/>
              </a:rPr>
              <a:t>Chapter 37 Case Hypothetical</a:t>
            </a:r>
            <a:br>
              <a:rPr b="1" i="0" lang="en-US" sz="18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Morrison, Manzarek and Huxley is a general partnership law firm located in Los Angeles, California.  The partnership was formed in 1967, the year Robbie Morrison, John Manzarek and Raymond Huxley graduated from the University of California at Los Angeles (UCLA) School of Law.</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Robbie Morrison’s desk had sat empty for the past two (2) weeks.  John and Raymond had no idea where he was.  The day before he left, Robbie had told his fellow partners he was tired of the practice of law, and wanted to do something else with his life.  Concerned about their partner, especially since he had never “disappeared” like this before, John and Raymond drove to Robbie’s house on Love Street, where he lived with his common-law wife, Pamela Kennealy.</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Pamela answered the door.  When asked of Robbie’s whereabouts, Pamela responded that she did not know where he was.  She did say that he had said something about going to the desert, and had left in his 1967 Shelby GT500 Mustang.  He had not returned home in the past two (2) weeks, nor had she seen him since he left.</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John and Raymond consider Robbie’s disappearance strange, and given the fact that he had, by Pamela’s account, chosen to leave, they considered his absence inexcusable.  They are considering partnership dissolution.</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Do John Manzarek and Raymond Huxley have the legal right to dissolve the Morrison, Manzarek and Huxley general partnership?</a:t>
            </a:r>
            <a:br>
              <a:rPr b="1" i="0" lang="en-US" sz="1600" u="none" cap="none" strike="noStrike">
                <a:solidFill>
                  <a:schemeClr val="lt2"/>
                </a:solidFill>
                <a:latin typeface="Garamond"/>
                <a:ea typeface="Garamond"/>
                <a:cs typeface="Garamond"/>
                <a:sym typeface="Garamond"/>
              </a:rPr>
            </a:br>
          </a:p>
        </p:txBody>
      </p:sp>
      <p:sp>
        <p:nvSpPr>
          <p:cNvPr id="90" name="Shape 9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37-*</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5" name="Shape 95"/>
        <p:cNvGrpSpPr/>
        <p:nvPr/>
      </p:nvGrpSpPr>
      <p:grpSpPr>
        <a:xfrm>
          <a:off x="0" y="0"/>
          <a:ext cx="0" cy="0"/>
          <a:chOff x="0" y="0"/>
          <a:chExt cx="0" cy="0"/>
        </a:xfrm>
      </p:grpSpPr>
      <p:sp>
        <p:nvSpPr>
          <p:cNvPr id="96" name="Shape 96"/>
          <p:cNvSpPr txBox="1"/>
          <p:nvPr>
            <p:ph type="title"/>
          </p:nvPr>
        </p:nvSpPr>
        <p:spPr>
          <a:xfrm>
            <a:off x="457200" y="274637"/>
            <a:ext cx="8229600" cy="6126161"/>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1800" u="sng" cap="none" strike="noStrike">
                <a:solidFill>
                  <a:schemeClr val="lt2"/>
                </a:solidFill>
                <a:latin typeface="Garamond"/>
                <a:ea typeface="Garamond"/>
                <a:cs typeface="Garamond"/>
                <a:sym typeface="Garamond"/>
              </a:rPr>
              <a:t>Chapter 37 Case Hypothetical and Ethical Dilemma</a:t>
            </a:r>
            <a:br>
              <a:rPr b="1" i="0" lang="en-US" sz="1800" u="sng" cap="none" strike="noStrike">
                <a:solidFill>
                  <a:schemeClr val="lt2"/>
                </a:solidFill>
                <a:latin typeface="Garamond"/>
                <a:ea typeface="Garamond"/>
                <a:cs typeface="Garamond"/>
                <a:sym typeface="Garamond"/>
              </a:rPr>
            </a:br>
            <a:br>
              <a:rPr b="1" i="0" lang="en-US" sz="1800" u="sng"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Harris, Pendleton, and McRae, certified public accountants, have operated their general partnership accounting firm since the “disco ball and polyester” years of the 1970s. Harris is 68 years old, Pendleton is 66, and McRae is 65.  The have operated their partnership by way of an “old-school” approach, a “handshake” agreement, since their professional association was first formed (in spite of strong advice from legal counsel to the contrary.)</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Harris has been acting rather strange in recent months.  Clients and support staff have been asking questions.  Six weeks ago, Harris was discovered standing on top of his desk singing the 1970s Rick Dees tune, “Disco Duck,” interspersing quacking sounds throughout his rendition of the disco classic.  Harris no longer wears conservative business attire; instead, he has opted for a light blue leisure suit with white patent leather shoes.  Currently, he can be found again standing on his desk, this time offering up his version of the 1979 Sister Sledge anthem, “We Are Family.”</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Pendleton and McRae are in the conference room, considering their options and the future of their accounting business.  They would like to terminate Harris’ partnership, but they are unsure whether they have the legal right to do so.  They are also struggling with the notion of an ethical obligation to “try to work things out” with Harris; after all, he has been their partner for over thirty years.  Finally, they wonder whether they could end their professional relationship with Harris, without being required to dissolve the existing partnership and “wind up” the financial affairs of the business.</a:t>
            </a:r>
            <a:br>
              <a:rPr b="1" i="0" lang="en-US" sz="1600" u="none" cap="none" strike="noStrike">
                <a:solidFill>
                  <a:schemeClr val="lt2"/>
                </a:solidFill>
                <a:latin typeface="Garamond"/>
                <a:ea typeface="Garamond"/>
                <a:cs typeface="Garamond"/>
                <a:sym typeface="Garamond"/>
              </a:rPr>
            </a:br>
            <a:br>
              <a:rPr b="1" i="0" lang="en-US" sz="1600" u="none" cap="none" strike="noStrike">
                <a:solidFill>
                  <a:schemeClr val="lt2"/>
                </a:solidFill>
                <a:latin typeface="Garamond"/>
                <a:ea typeface="Garamond"/>
                <a:cs typeface="Garamond"/>
                <a:sym typeface="Garamond"/>
              </a:rPr>
            </a:br>
            <a:r>
              <a:rPr b="1" i="0" lang="en-US" sz="1600" u="none" cap="none" strike="noStrike">
                <a:solidFill>
                  <a:schemeClr val="lt2"/>
                </a:solidFill>
                <a:latin typeface="Garamond"/>
                <a:ea typeface="Garamond"/>
                <a:cs typeface="Garamond"/>
                <a:sym typeface="Garamond"/>
              </a:rPr>
              <a:t>Advise Pendleton and McRae of their legal rights, as well as their ethical responsibilities.</a:t>
            </a:r>
          </a:p>
        </p:txBody>
      </p:sp>
      <p:sp>
        <p:nvSpPr>
          <p:cNvPr id="97" name="Shape 9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37-*</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02" name="Shape 102"/>
        <p:cNvGrpSpPr/>
        <p:nvPr/>
      </p:nvGrpSpPr>
      <p:grpSpPr>
        <a:xfrm>
          <a:off x="0" y="0"/>
          <a:ext cx="0" cy="0"/>
          <a:chOff x="0" y="0"/>
          <a:chExt cx="0" cy="0"/>
        </a:xfrm>
      </p:grpSpPr>
      <p:sp>
        <p:nvSpPr>
          <p:cNvPr id="103" name="Shape 103"/>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Exhibit 37-1:  The Life of a Partnership</a:t>
            </a:r>
          </a:p>
        </p:txBody>
      </p:sp>
      <p:sp>
        <p:nvSpPr>
          <p:cNvPr id="104" name="Shape 104"/>
          <p:cNvSpPr txBox="1"/>
          <p:nvPr>
            <p:ph idx="1" type="body"/>
          </p:nvPr>
        </p:nvSpPr>
        <p:spPr>
          <a:xfrm>
            <a:off x="457200" y="1371600"/>
            <a:ext cx="8229600" cy="51816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Formation--Partnership formed either by written agreement, articles of partnership, or by estoppel</a:t>
            </a:r>
          </a:p>
          <a:p>
            <a:pPr indent="-342900" lvl="0" marL="342900" marR="0" rtl="0" algn="l">
              <a:lnSpc>
                <a:spcPct val="100000"/>
              </a:lnSpc>
              <a:spcBef>
                <a:spcPts val="400"/>
              </a:spcBef>
              <a:spcAft>
                <a:spcPts val="0"/>
              </a:spcAft>
              <a:buClr>
                <a:schemeClr val="lt1"/>
              </a:buClr>
              <a:buSzPct val="25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Performance—Business conducted as partners work for benefit of partnership, in accordance with partnership agreement</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Dissolution—Partnership dissolves either by act of court, act of partners, or operation of law</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Winding Up—Partners complete unfinished partnership business, collect and pay debts, collect partnership assets, and take inventory</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Termination or Continuation—Partnership terminates, or continues by creation of continuation agreement</a:t>
            </a:r>
          </a:p>
        </p:txBody>
      </p:sp>
      <p:sp>
        <p:nvSpPr>
          <p:cNvPr id="105" name="Shape 105"/>
          <p:cNvSpPr txBox="1"/>
          <p:nvPr>
            <p:ph idx="2" type="body"/>
          </p:nvPr>
        </p:nvSpPr>
        <p:spPr>
          <a:xfrm>
            <a:off x="5105400" y="1600200"/>
            <a:ext cx="4038599"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0" lvl="0" marL="0" marR="0" rtl="0" algn="l">
              <a:spcBef>
                <a:spcPts val="0"/>
              </a:spcBef>
              <a:buSzPct val="25000"/>
              <a:buNone/>
            </a:pPr>
            <a:r>
              <a:t/>
            </a:r>
            <a:endParaRPr b="0" i="0" sz="2000" u="none" cap="none" strike="noStrike">
              <a:solidFill>
                <a:schemeClr val="lt1"/>
              </a:solidFill>
              <a:latin typeface="Garamond"/>
              <a:ea typeface="Garamond"/>
              <a:cs typeface="Garamond"/>
              <a:sym typeface="Garamond"/>
            </a:endParaRPr>
          </a:p>
        </p:txBody>
      </p:sp>
      <p:sp>
        <p:nvSpPr>
          <p:cNvPr id="106" name="Shape 106"/>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37-*</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1" name="Shape 111"/>
        <p:cNvGrpSpPr/>
        <p:nvPr/>
      </p:nvGrpSpPr>
      <p:grpSpPr>
        <a:xfrm>
          <a:off x="0" y="0"/>
          <a:ext cx="0" cy="0"/>
          <a:chOff x="0" y="0"/>
          <a:chExt cx="0" cy="0"/>
        </a:xfrm>
      </p:grpSpPr>
      <p:sp>
        <p:nvSpPr>
          <p:cNvPr id="112" name="Shape 112"/>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Partnership Termination</a:t>
            </a:r>
          </a:p>
        </p:txBody>
      </p:sp>
      <p:sp>
        <p:nvSpPr>
          <p:cNvPr id="113" name="Shape 113"/>
          <p:cNvSpPr txBox="1"/>
          <p:nvPr>
            <p:ph idx="1" type="body"/>
          </p:nvPr>
        </p:nvSpPr>
        <p:spPr>
          <a:xfrm>
            <a:off x="457200" y="2057400"/>
            <a:ext cx="8229600" cy="25145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Begins when partnership dissolves</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Once partnership dissolved and assets liquidated and distributed (“winding up”), partnership terminated</a:t>
            </a:r>
          </a:p>
        </p:txBody>
      </p:sp>
      <p:sp>
        <p:nvSpPr>
          <p:cNvPr id="114" name="Shape 114"/>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37-*</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9" name="Shape 119"/>
        <p:cNvGrpSpPr/>
        <p:nvPr/>
      </p:nvGrpSpPr>
      <p:grpSpPr>
        <a:xfrm>
          <a:off x="0" y="0"/>
          <a:ext cx="0" cy="0"/>
          <a:chOff x="0" y="0"/>
          <a:chExt cx="0" cy="0"/>
        </a:xfrm>
      </p:grpSpPr>
      <p:sp>
        <p:nvSpPr>
          <p:cNvPr id="120" name="Shape 120"/>
          <p:cNvSpPr txBox="1"/>
          <p:nvPr>
            <p:ph type="title"/>
          </p:nvPr>
        </p:nvSpPr>
        <p:spPr>
          <a:xfrm>
            <a:off x="457200" y="609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Partnership Dissolution</a:t>
            </a:r>
          </a:p>
        </p:txBody>
      </p:sp>
      <p:sp>
        <p:nvSpPr>
          <p:cNvPr id="121" name="Shape 121"/>
          <p:cNvSpPr txBox="1"/>
          <p:nvPr>
            <p:ph idx="1" type="body"/>
          </p:nvPr>
        </p:nvSpPr>
        <p:spPr>
          <a:xfrm>
            <a:off x="457200" y="20574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Definition:  Partnership cessation</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Partnership dissolution can result from:</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Partner actions</a:t>
            </a:r>
          </a:p>
          <a:p>
            <a:pPr indent="-285750" lvl="1" marL="742950" marR="0" rtl="0" algn="l">
              <a:lnSpc>
                <a:spcPct val="90000"/>
              </a:lnSpc>
              <a:spcBef>
                <a:spcPts val="480"/>
              </a:spcBef>
              <a:spcAft>
                <a:spcPts val="0"/>
              </a:spcAft>
              <a:buClr>
                <a:schemeClr val="accent2"/>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Operation of law</a:t>
            </a:r>
          </a:p>
          <a:p>
            <a:pPr indent="-285750" lvl="1" marL="742950" marR="0" rtl="0" algn="l">
              <a:lnSpc>
                <a:spcPct val="90000"/>
              </a:lnSpc>
              <a:spcBef>
                <a:spcPts val="480"/>
              </a:spcBef>
              <a:spcAft>
                <a:spcPts val="0"/>
              </a:spcAft>
              <a:buClr>
                <a:schemeClr val="accent2"/>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285750" lvl="1" marL="742950" marR="0" rtl="0" algn="l">
              <a:lnSpc>
                <a:spcPct val="90000"/>
              </a:lnSpc>
              <a:spcBef>
                <a:spcPts val="480"/>
              </a:spcBef>
              <a:spcAft>
                <a:spcPts val="0"/>
              </a:spcAft>
              <a:buClr>
                <a:schemeClr val="accent2"/>
              </a:buClr>
              <a:buSzPct val="70000"/>
              <a:buFont typeface="Garamond"/>
              <a:buChar char="■"/>
            </a:pPr>
            <a:r>
              <a:rPr b="0" i="0" lang="en-US" sz="2400" u="none" cap="none" strike="noStrike">
                <a:solidFill>
                  <a:schemeClr val="lt1"/>
                </a:solidFill>
                <a:latin typeface="Garamond"/>
                <a:ea typeface="Garamond"/>
                <a:cs typeface="Garamond"/>
                <a:sym typeface="Garamond"/>
              </a:rPr>
              <a:t>Court action</a:t>
            </a:r>
          </a:p>
        </p:txBody>
      </p:sp>
      <p:sp>
        <p:nvSpPr>
          <p:cNvPr id="122" name="Shape 122"/>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37-*</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7" name="Shape 127"/>
        <p:cNvGrpSpPr/>
        <p:nvPr/>
      </p:nvGrpSpPr>
      <p:grpSpPr>
        <a:xfrm>
          <a:off x="0" y="0"/>
          <a:ext cx="0" cy="0"/>
          <a:chOff x="0" y="0"/>
          <a:chExt cx="0" cy="0"/>
        </a:xfrm>
      </p:grpSpPr>
      <p:sp>
        <p:nvSpPr>
          <p:cNvPr id="128" name="Shape 128"/>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Events Resulting in Partnership Dissolution</a:t>
            </a:r>
          </a:p>
        </p:txBody>
      </p:sp>
      <p:sp>
        <p:nvSpPr>
          <p:cNvPr id="129" name="Shape 129"/>
          <p:cNvSpPr txBox="1"/>
          <p:nvPr>
            <p:ph idx="1" type="body"/>
          </p:nvPr>
        </p:nvSpPr>
        <p:spPr>
          <a:xfrm>
            <a:off x="457200" y="20574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Fulfillment of established (agreed-upon) partnership objective</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Expiration of term stated in partnership agreement</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Partner withdraws from “partnership at will” (partnership that does not specify objective/duration of partnership)</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Partner withdraws in accordance with partnership agreement</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Partner expelled from partnership in accordance with partnership agreement</a:t>
            </a:r>
          </a:p>
        </p:txBody>
      </p:sp>
      <p:sp>
        <p:nvSpPr>
          <p:cNvPr id="130" name="Shape 13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37-*</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35" name="Shape 135"/>
        <p:cNvGrpSpPr/>
        <p:nvPr/>
      </p:nvGrpSpPr>
      <p:grpSpPr>
        <a:xfrm>
          <a:off x="0" y="0"/>
          <a:ext cx="0" cy="0"/>
          <a:chOff x="0" y="0"/>
          <a:chExt cx="0" cy="0"/>
        </a:xfrm>
      </p:grpSpPr>
      <p:sp>
        <p:nvSpPr>
          <p:cNvPr id="136" name="Shape 136"/>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Examples of Partnership Dissolution By “Operation of Law”</a:t>
            </a:r>
          </a:p>
        </p:txBody>
      </p:sp>
      <p:sp>
        <p:nvSpPr>
          <p:cNvPr id="137" name="Shape 137"/>
          <p:cNvSpPr txBox="1"/>
          <p:nvPr>
            <p:ph idx="1" type="body"/>
          </p:nvPr>
        </p:nvSpPr>
        <p:spPr>
          <a:xfrm>
            <a:off x="457200" y="2133600"/>
            <a:ext cx="8229600" cy="31241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Partner dies</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Partner adjudicated bankrupt</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Partnership engages in illegal activity</a:t>
            </a:r>
          </a:p>
        </p:txBody>
      </p:sp>
      <p:sp>
        <p:nvSpPr>
          <p:cNvPr id="138" name="Shape 138"/>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37-*</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43" name="Shape 143"/>
        <p:cNvGrpSpPr/>
        <p:nvPr/>
      </p:nvGrpSpPr>
      <p:grpSpPr>
        <a:xfrm>
          <a:off x="0" y="0"/>
          <a:ext cx="0" cy="0"/>
          <a:chOff x="0" y="0"/>
          <a:chExt cx="0" cy="0"/>
        </a:xfrm>
      </p:grpSpPr>
      <p:sp>
        <p:nvSpPr>
          <p:cNvPr id="144" name="Shape 144"/>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Examples of Partnership Dissolution By “Court Action”</a:t>
            </a:r>
          </a:p>
        </p:txBody>
      </p:sp>
      <p:sp>
        <p:nvSpPr>
          <p:cNvPr id="145" name="Shape 145"/>
          <p:cNvSpPr txBox="1"/>
          <p:nvPr>
            <p:ph idx="1" type="body"/>
          </p:nvPr>
        </p:nvSpPr>
        <p:spPr>
          <a:xfrm>
            <a:off x="457200" y="20574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Partner adjudicated insane</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Impractical to continue partnership business</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Partner incapable of fulfilling his/her duties established by partnership agreement</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Partner disagreement as to how to conduct partnership business</a:t>
            </a:r>
          </a:p>
        </p:txBody>
      </p:sp>
      <p:sp>
        <p:nvSpPr>
          <p:cNvPr id="146" name="Shape 146"/>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37-*</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