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embeddedFontLst>
    <p:embeddedFont>
      <p:font typeface="Tahoma"/>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Tahoma-bold.fntdata"/><Relationship Id="rId23" Type="http://schemas.openxmlformats.org/officeDocument/2006/relationships/slide" Target="slides/slide18.xml"/><Relationship Id="rId45"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 name="Shape 5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1" name="Shape 17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9" name="Shape 17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0" name="Shape 19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3" name="Shape 21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4" name="Shape 22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7" name="Shape 23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0" name="Shape 26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8" name="Shape 27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7" name="Shape 28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9" name="Shape 2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1" name="Shape 7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8" name="Shape 31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0" name="Shape 34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2" name="Shape 35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1" name="Shape 3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0" name="Shape 38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9" name="Shape 39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8" name="Shape 40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2" name="Shape 43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1" name="Shape 44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0" name="Shape 46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5" name="Shape 7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9" name="Shape 46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6" name="Shape 486"/>
        <p:cNvGrpSpPr/>
        <p:nvPr/>
      </p:nvGrpSpPr>
      <p:grpSpPr>
        <a:xfrm>
          <a:off x="0" y="0"/>
          <a:ext cx="0" cy="0"/>
          <a:chOff x="0" y="0"/>
          <a:chExt cx="0" cy="0"/>
        </a:xfrm>
      </p:grpSpPr>
      <p:sp>
        <p:nvSpPr>
          <p:cNvPr id="487" name="Shape 4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8" name="Shape 4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5" name="Shape 51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3" name="Shape 5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1" name="Shape 53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0" name="Shape 55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8" name="Shape 5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8" name="Shape 5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8" name="Shape 60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8" name="Shape 618"/>
        <p:cNvGrpSpPr/>
        <p:nvPr/>
      </p:nvGrpSpPr>
      <p:grpSpPr>
        <a:xfrm>
          <a:off x="0" y="0"/>
          <a:ext cx="0" cy="0"/>
          <a:chOff x="0" y="0"/>
          <a:chExt cx="0" cy="0"/>
        </a:xfrm>
      </p:grpSpPr>
      <p:sp>
        <p:nvSpPr>
          <p:cNvPr id="619" name="Shape 6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0" name="Shape 62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4" name="Shape 9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0" name="Shape 10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 name="Shape 1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7" name="Shape 11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8" name="Shape 12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1" name="Shape 15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8" name="Shape 1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6" name="Shape 46"/>
        <p:cNvGrpSpPr/>
        <p:nvPr/>
      </p:nvGrpSpPr>
      <p:grpSpPr>
        <a:xfrm>
          <a:off x="0" y="0"/>
          <a:ext cx="0" cy="0"/>
          <a:chOff x="0" y="0"/>
          <a:chExt cx="0" cy="0"/>
        </a:xfrm>
      </p:grpSpPr>
      <p:sp>
        <p:nvSpPr>
          <p:cNvPr id="47" name="Shape 47"/>
          <p:cNvSpPr txBox="1"/>
          <p:nvPr>
            <p:ph type="title"/>
          </p:nvPr>
        </p:nvSpPr>
        <p:spPr>
          <a:xfrm rot="5400000">
            <a:off x="4652168" y="2091531"/>
            <a:ext cx="6126163" cy="19431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8" name="Shape 48"/>
          <p:cNvSpPr txBox="1"/>
          <p:nvPr>
            <p:ph idx="1" type="body"/>
          </p:nvPr>
        </p:nvSpPr>
        <p:spPr>
          <a:xfrm rot="5400000">
            <a:off x="689768" y="224631"/>
            <a:ext cx="6126163" cy="56769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8" name="Shape 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9" name="Shape 19"/>
        <p:cNvGrpSpPr/>
        <p:nvPr/>
      </p:nvGrpSpPr>
      <p:grpSpPr>
        <a:xfrm>
          <a:off x="0" y="0"/>
          <a:ext cx="0" cy="0"/>
          <a:chOff x="0" y="0"/>
          <a:chExt cx="0" cy="0"/>
        </a:xfrm>
      </p:grpSpPr>
      <p:sp>
        <p:nvSpPr>
          <p:cNvPr id="20" name="Shape 20"/>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 name="Shape 22"/>
        <p:cNvGrpSpPr/>
        <p:nvPr/>
      </p:nvGrpSpPr>
      <p:grpSpPr>
        <a:xfrm>
          <a:off x="0" y="0"/>
          <a:ext cx="0" cy="0"/>
          <a:chOff x="0" y="0"/>
          <a:chExt cx="0" cy="0"/>
        </a:xfrm>
      </p:grpSpPr>
      <p:sp>
        <p:nvSpPr>
          <p:cNvPr id="23" name="Shape 23"/>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4" name="Shape 24"/>
          <p:cNvSpPr txBox="1"/>
          <p:nvPr>
            <p:ph idx="1" type="body"/>
          </p:nvPr>
        </p:nvSpPr>
        <p:spPr>
          <a:xfrm>
            <a:off x="9144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2" type="body"/>
          </p:nvPr>
        </p:nvSpPr>
        <p:spPr>
          <a:xfrm>
            <a:off x="48768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 name="Shape 26"/>
        <p:cNvGrpSpPr/>
        <p:nvPr/>
      </p:nvGrpSpPr>
      <p:grpSpPr>
        <a:xfrm>
          <a:off x="0" y="0"/>
          <a:ext cx="0" cy="0"/>
          <a:chOff x="0" y="0"/>
          <a:chExt cx="0" cy="0"/>
        </a:xfrm>
      </p:grpSpPr>
      <p:sp>
        <p:nvSpPr>
          <p:cNvPr id="27" name="Shape 27"/>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29" name="Shape 2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1" name="Shape 3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5" name="Shape 35"/>
        <p:cNvGrpSpPr/>
        <p:nvPr/>
      </p:nvGrpSpPr>
      <p:grpSpPr>
        <a:xfrm>
          <a:off x="0" y="0"/>
          <a:ext cx="0" cy="0"/>
          <a:chOff x="0" y="0"/>
          <a:chExt cx="0" cy="0"/>
        </a:xfrm>
      </p:grpSpPr>
      <p:sp>
        <p:nvSpPr>
          <p:cNvPr id="36" name="Shape 36"/>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9" name="Shape 39"/>
        <p:cNvGrpSpPr/>
        <p:nvPr/>
      </p:nvGrpSpPr>
      <p:grpSpPr>
        <a:xfrm>
          <a:off x="0" y="0"/>
          <a:ext cx="0" cy="0"/>
          <a:chOff x="0" y="0"/>
          <a:chExt cx="0" cy="0"/>
        </a:xfrm>
      </p:grpSpPr>
      <p:sp>
        <p:nvSpPr>
          <p:cNvPr id="40" name="Shape 40"/>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 name="Shape 41"/>
          <p:cNvSpPr/>
          <p:nvPr>
            <p:ph idx="2" type="pic"/>
          </p:nvPr>
        </p:nvSpPr>
        <p:spPr>
          <a:xfrm>
            <a:off x="1792288" y="612775"/>
            <a:ext cx="5486399" cy="4114800"/>
          </a:xfrm>
          <a:prstGeom prst="rect">
            <a:avLst/>
          </a:prstGeom>
          <a:noFill/>
          <a:ln>
            <a:noFill/>
          </a:ln>
        </p:spPr>
      </p:sp>
      <p:sp>
        <p:nvSpPr>
          <p:cNvPr id="42" name="Shape 4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3" name="Shape 43"/>
        <p:cNvGrpSpPr/>
        <p:nvPr/>
      </p:nvGrpSpPr>
      <p:grpSpPr>
        <a:xfrm>
          <a:off x="0" y="0"/>
          <a:ext cx="0" cy="0"/>
          <a:chOff x="0" y="0"/>
          <a:chExt cx="0" cy="0"/>
        </a:xfrm>
      </p:grpSpPr>
      <p:sp>
        <p:nvSpPr>
          <p:cNvPr id="44" name="Shape 44"/>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5" name="Shape 45"/>
          <p:cNvSpPr txBox="1"/>
          <p:nvPr>
            <p:ph idx="1" type="body"/>
          </p:nvPr>
        </p:nvSpPr>
        <p:spPr>
          <a:xfrm rot="5400000">
            <a:off x="2309018" y="-251619"/>
            <a:ext cx="4983162" cy="77724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 name="Shape 11"/>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2" name="Shape 12"/>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
        <p:nvSpPr>
          <p:cNvPr id="13" name="Shape 13"/>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3-*</a:t>
            </a:r>
          </a:p>
        </p:txBody>
      </p:sp>
      <p:sp>
        <p:nvSpPr>
          <p:cNvPr id="14" name="Shape 1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5" name="Shape 15"/>
          <p:cNvSpPr txBox="1"/>
          <p:nvPr/>
        </p:nvSpPr>
        <p:spPr>
          <a:xfrm>
            <a:off x="152400" y="228600"/>
            <a:ext cx="2057400"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3</a:t>
            </a:r>
            <a:br>
              <a:rPr b="1"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Verdana"/>
                <a:ea typeface="Verdana"/>
                <a:cs typeface="Verdana"/>
                <a:sym typeface="Verdana"/>
              </a:rPr>
              <a:t>Demand, Supply, and</a:t>
            </a:r>
            <a:br>
              <a:rPr b="0" i="0" lang="en-US" sz="1200" u="none" cap="none" strike="noStrike">
                <a:solidFill>
                  <a:schemeClr val="lt1"/>
                </a:solidFill>
                <a:latin typeface="Verdana"/>
                <a:ea typeface="Verdana"/>
                <a:cs typeface="Verdana"/>
                <a:sym typeface="Verdana"/>
              </a:rPr>
            </a:br>
            <a:r>
              <a:rPr b="0" i="0" lang="en-US" sz="1200" u="none" cap="none" strike="noStrike">
                <a:solidFill>
                  <a:schemeClr val="lt1"/>
                </a:solidFill>
                <a:latin typeface="Verdana"/>
                <a:ea typeface="Verdana"/>
                <a:cs typeface="Verdana"/>
                <a:sym typeface="Verdana"/>
              </a:rPr>
              <a:t>Market Equilibrium</a:t>
            </a:r>
          </a:p>
          <a:p>
            <a:pPr indent="0" lvl="0" marL="0" marR="0" rtl="0" algn="l">
              <a:lnSpc>
                <a:spcPct val="100000"/>
              </a:lnSpc>
              <a:spcBef>
                <a:spcPts val="0"/>
              </a:spcBef>
              <a:spcAft>
                <a:spcPts val="0"/>
              </a:spcAft>
              <a:buNone/>
            </a:pPr>
            <a:r>
              <a:t/>
            </a:r>
            <a:endParaRPr b="0" i="0" sz="1200" u="none" cap="none" strike="noStrike">
              <a:solidFill>
                <a:schemeClr val="lt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 name="Shape 56"/>
        <p:cNvGrpSpPr/>
        <p:nvPr/>
      </p:nvGrpSpPr>
      <p:grpSpPr>
        <a:xfrm>
          <a:off x="0" y="0"/>
          <a:ext cx="0" cy="0"/>
          <a:chOff x="0" y="0"/>
          <a:chExt cx="0" cy="0"/>
        </a:xfrm>
      </p:grpSpPr>
      <p:sp>
        <p:nvSpPr>
          <p:cNvPr id="57" name="Shape 57"/>
          <p:cNvSpPr txBox="1"/>
          <p:nvPr/>
        </p:nvSpPr>
        <p:spPr>
          <a:xfrm>
            <a:off x="685800" y="1306512"/>
            <a:ext cx="5333999" cy="94615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CE2339"/>
              </a:buClr>
              <a:buSzPct val="25000"/>
              <a:buFont typeface="Verdana"/>
              <a:buNone/>
            </a:pPr>
            <a:r>
              <a:rPr b="0" i="0" lang="en-US" sz="2800" u="none" cap="none" strike="noStrike">
                <a:solidFill>
                  <a:srgbClr val="CE2339"/>
                </a:solidFill>
                <a:latin typeface="Verdana"/>
                <a:ea typeface="Verdana"/>
                <a:cs typeface="Verdana"/>
                <a:sym typeface="Verdana"/>
              </a:rPr>
              <a:t>Demand, Supply, and</a:t>
            </a:r>
            <a:br>
              <a:rPr b="0" i="0" lang="en-US" sz="2800" u="none" cap="none" strike="noStrike">
                <a:solidFill>
                  <a:srgbClr val="CE2339"/>
                </a:solidFill>
                <a:latin typeface="Verdana"/>
                <a:ea typeface="Verdana"/>
                <a:cs typeface="Verdana"/>
                <a:sym typeface="Verdana"/>
              </a:rPr>
            </a:br>
            <a:r>
              <a:rPr b="0" i="0" lang="en-US" sz="2800" u="none" cap="none" strike="noStrike">
                <a:solidFill>
                  <a:srgbClr val="CE2339"/>
                </a:solidFill>
                <a:latin typeface="Verdana"/>
                <a:ea typeface="Verdana"/>
                <a:cs typeface="Verdana"/>
                <a:sym typeface="Verdana"/>
              </a:rPr>
              <a:t>Market Equilibrium</a:t>
            </a:r>
          </a:p>
        </p:txBody>
      </p:sp>
      <p:sp>
        <p:nvSpPr>
          <p:cNvPr id="58" name="Shape 58"/>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59" name="Shape 59"/>
          <p:cNvGrpSpPr/>
          <p:nvPr/>
        </p:nvGrpSpPr>
        <p:grpSpPr>
          <a:xfrm>
            <a:off x="6553200" y="6034087"/>
            <a:ext cx="2057400" cy="274636"/>
            <a:chOff x="4924425" y="5653087"/>
            <a:chExt cx="2057400" cy="274636"/>
          </a:xfrm>
        </p:grpSpPr>
        <p:sp>
          <p:nvSpPr>
            <p:cNvPr id="60" name="Shape 60"/>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 name="Shape 61"/>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62" name="Shape 62"/>
          <p:cNvSpPr txBox="1"/>
          <p:nvPr/>
        </p:nvSpPr>
        <p:spPr>
          <a:xfrm>
            <a:off x="685800" y="2590800"/>
            <a:ext cx="4419599"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A powerful earthquake in February 2010 damaged many of Chile’s wood-pulp mills  and the infrastructure to export it. Chile is responsible for 8 percent of the world’s wood pulp.</a:t>
            </a:r>
          </a:p>
        </p:txBody>
      </p:sp>
      <p:sp>
        <p:nvSpPr>
          <p:cNvPr id="63" name="Shape 63"/>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4" name="Shape 6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65" name="Shape 65"/>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66" name="Shape 66"/>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
        <p:nvSpPr>
          <p:cNvPr id="67" name="Shape 67"/>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3</a:t>
            </a: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05.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0.png"/><Relationship Id="rId13" Type="http://schemas.openxmlformats.org/officeDocument/2006/relationships/image" Target="../media/image34.png"/><Relationship Id="rId12"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1.png"/><Relationship Id="rId15" Type="http://schemas.openxmlformats.org/officeDocument/2006/relationships/image" Target="../media/image36.png"/><Relationship Id="rId14" Type="http://schemas.openxmlformats.org/officeDocument/2006/relationships/image" Target="../media/image32.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46.png"/><Relationship Id="rId13" Type="http://schemas.openxmlformats.org/officeDocument/2006/relationships/image" Target="../media/image47.png"/><Relationship Id="rId12"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39.png"/><Relationship Id="rId9" Type="http://schemas.openxmlformats.org/officeDocument/2006/relationships/image" Target="../media/image41.png"/><Relationship Id="rId15" Type="http://schemas.openxmlformats.org/officeDocument/2006/relationships/image" Target="../media/image49.png"/><Relationship Id="rId14" Type="http://schemas.openxmlformats.org/officeDocument/2006/relationships/image" Target="../media/image48.png"/><Relationship Id="rId5" Type="http://schemas.openxmlformats.org/officeDocument/2006/relationships/image" Target="../media/image43.png"/><Relationship Id="rId6" Type="http://schemas.openxmlformats.org/officeDocument/2006/relationships/image" Target="../media/image38.png"/><Relationship Id="rId7" Type="http://schemas.openxmlformats.org/officeDocument/2006/relationships/image" Target="../media/image40.png"/><Relationship Id="rId8" Type="http://schemas.openxmlformats.org/officeDocument/2006/relationships/image" Target="../media/image42.png"/></Relationships>
</file>

<file path=ppt/slides/_rels/slide16.xml.rels><?xml version="1.0" encoding="UTF-8" standalone="yes"?><Relationships xmlns="http://schemas.openxmlformats.org/package/2006/relationships"><Relationship Id="rId10"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51.png"/><Relationship Id="rId9" Type="http://schemas.openxmlformats.org/officeDocument/2006/relationships/image" Target="../media/image54.png"/><Relationship Id="rId5" Type="http://schemas.openxmlformats.org/officeDocument/2006/relationships/image" Target="../media/image52.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66.png"/><Relationship Id="rId10" Type="http://schemas.openxmlformats.org/officeDocument/2006/relationships/image" Target="../media/image67.png"/><Relationship Id="rId12" Type="http://schemas.openxmlformats.org/officeDocument/2006/relationships/image" Target="../media/image65.pn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4.png"/><Relationship Id="rId5" Type="http://schemas.openxmlformats.org/officeDocument/2006/relationships/image" Target="../media/image58.png"/><Relationship Id="rId6" Type="http://schemas.openxmlformats.org/officeDocument/2006/relationships/image" Target="../media/image60.png"/><Relationship Id="rId7" Type="http://schemas.openxmlformats.org/officeDocument/2006/relationships/image" Target="../media/image62.png"/><Relationship Id="rId8"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77.png"/><Relationship Id="rId10" Type="http://schemas.openxmlformats.org/officeDocument/2006/relationships/image" Target="../media/image75.png"/><Relationship Id="rId13" Type="http://schemas.openxmlformats.org/officeDocument/2006/relationships/image" Target="../media/image78.png"/><Relationship Id="rId12" Type="http://schemas.openxmlformats.org/officeDocument/2006/relationships/image" Target="../media/image76.png"/><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68.png"/><Relationship Id="rId4" Type="http://schemas.openxmlformats.org/officeDocument/2006/relationships/image" Target="../media/image69.png"/><Relationship Id="rId9" Type="http://schemas.openxmlformats.org/officeDocument/2006/relationships/image" Target="../media/image73.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79.png"/></Relationships>
</file>

<file path=ppt/slides/_rels/slide23.xml.rels><?xml version="1.0" encoding="UTF-8" standalone="yes"?><Relationships xmlns="http://schemas.openxmlformats.org/package/2006/relationships"><Relationship Id="rId11" Type="http://schemas.openxmlformats.org/officeDocument/2006/relationships/image" Target="../media/image87.png"/><Relationship Id="rId10" Type="http://schemas.openxmlformats.org/officeDocument/2006/relationships/image" Target="../media/image85.png"/><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80.png"/><Relationship Id="rId4" Type="http://schemas.openxmlformats.org/officeDocument/2006/relationships/image" Target="../media/image81.png"/><Relationship Id="rId9" Type="http://schemas.openxmlformats.org/officeDocument/2006/relationships/image" Target="../media/image88.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6.png"/></Relationships>
</file>

<file path=ppt/slides/_rels/slide24.xml.rels><?xml version="1.0" encoding="UTF-8" standalone="yes"?><Relationships xmlns="http://schemas.openxmlformats.org/package/2006/relationships"><Relationship Id="rId11" Type="http://schemas.openxmlformats.org/officeDocument/2006/relationships/image" Target="../media/image97.png"/><Relationship Id="rId10" Type="http://schemas.openxmlformats.org/officeDocument/2006/relationships/image" Target="../media/image94.png"/><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89.png"/><Relationship Id="rId4" Type="http://schemas.openxmlformats.org/officeDocument/2006/relationships/image" Target="../media/image90.png"/><Relationship Id="rId9" Type="http://schemas.openxmlformats.org/officeDocument/2006/relationships/image" Target="../media/image96.png"/><Relationship Id="rId5" Type="http://schemas.openxmlformats.org/officeDocument/2006/relationships/image" Target="../media/image92.png"/><Relationship Id="rId6" Type="http://schemas.openxmlformats.org/officeDocument/2006/relationships/image" Target="../media/image91.png"/><Relationship Id="rId7" Type="http://schemas.openxmlformats.org/officeDocument/2006/relationships/image" Target="../media/image93.png"/><Relationship Id="rId8" Type="http://schemas.openxmlformats.org/officeDocument/2006/relationships/image" Target="../media/image9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98.png"/></Relationships>
</file>

<file path=ppt/slides/_rels/slide26.xml.rels><?xml version="1.0" encoding="UTF-8" standalone="yes"?><Relationships xmlns="http://schemas.openxmlformats.org/package/2006/relationships"><Relationship Id="rId11" Type="http://schemas.openxmlformats.org/officeDocument/2006/relationships/image" Target="../media/image106.png"/><Relationship Id="rId10" Type="http://schemas.openxmlformats.org/officeDocument/2006/relationships/image" Target="../media/image104.png"/><Relationship Id="rId13" Type="http://schemas.openxmlformats.org/officeDocument/2006/relationships/image" Target="../media/image109.png"/><Relationship Id="rId12" Type="http://schemas.openxmlformats.org/officeDocument/2006/relationships/image" Target="../media/image108.png"/><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99.png"/><Relationship Id="rId4" Type="http://schemas.openxmlformats.org/officeDocument/2006/relationships/image" Target="../media/image100.png"/><Relationship Id="rId9" Type="http://schemas.openxmlformats.org/officeDocument/2006/relationships/image" Target="../media/image105.png"/><Relationship Id="rId15" Type="http://schemas.openxmlformats.org/officeDocument/2006/relationships/image" Target="../media/image112.png"/><Relationship Id="rId14" Type="http://schemas.openxmlformats.org/officeDocument/2006/relationships/image" Target="../media/image110.png"/><Relationship Id="rId16" Type="http://schemas.openxmlformats.org/officeDocument/2006/relationships/image" Target="../media/image111.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png"/><Relationship Id="rId8" Type="http://schemas.openxmlformats.org/officeDocument/2006/relationships/image" Target="../media/image10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13.png"/></Relationships>
</file>

<file path=ppt/slides/_rels/slide28.xml.rels><?xml version="1.0" encoding="UTF-8" standalone="yes"?><Relationships xmlns="http://schemas.openxmlformats.org/package/2006/relationships"><Relationship Id="rId11" Type="http://schemas.openxmlformats.org/officeDocument/2006/relationships/image" Target="../media/image122.png"/><Relationship Id="rId10" Type="http://schemas.openxmlformats.org/officeDocument/2006/relationships/image" Target="../media/image121.png"/><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14.png"/><Relationship Id="rId4" Type="http://schemas.openxmlformats.org/officeDocument/2006/relationships/image" Target="../media/image119.png"/><Relationship Id="rId9" Type="http://schemas.openxmlformats.org/officeDocument/2006/relationships/image" Target="../media/image117.png"/><Relationship Id="rId5" Type="http://schemas.openxmlformats.org/officeDocument/2006/relationships/image" Target="../media/image116.png"/><Relationship Id="rId6" Type="http://schemas.openxmlformats.org/officeDocument/2006/relationships/image" Target="../media/image115.png"/><Relationship Id="rId7" Type="http://schemas.openxmlformats.org/officeDocument/2006/relationships/image" Target="../media/image120.png"/><Relationship Id="rId8" Type="http://schemas.openxmlformats.org/officeDocument/2006/relationships/image" Target="../media/image1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132.png"/><Relationship Id="rId10" Type="http://schemas.openxmlformats.org/officeDocument/2006/relationships/image" Target="../media/image131.png"/><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24.png"/><Relationship Id="rId4" Type="http://schemas.openxmlformats.org/officeDocument/2006/relationships/image" Target="../media/image126.png"/><Relationship Id="rId9" Type="http://schemas.openxmlformats.org/officeDocument/2006/relationships/image" Target="../media/image130.png"/><Relationship Id="rId5" Type="http://schemas.openxmlformats.org/officeDocument/2006/relationships/image" Target="../media/image125.png"/><Relationship Id="rId6" Type="http://schemas.openxmlformats.org/officeDocument/2006/relationships/image" Target="../media/image127.png"/><Relationship Id="rId7" Type="http://schemas.openxmlformats.org/officeDocument/2006/relationships/image" Target="../media/image128.png"/><Relationship Id="rId8" Type="http://schemas.openxmlformats.org/officeDocument/2006/relationships/image" Target="../media/image129.png"/></Relationships>
</file>

<file path=ppt/slides/_rels/slide31.xml.rels><?xml version="1.0" encoding="UTF-8" standalone="yes"?><Relationships xmlns="http://schemas.openxmlformats.org/package/2006/relationships"><Relationship Id="rId11" Type="http://schemas.openxmlformats.org/officeDocument/2006/relationships/image" Target="../media/image140.png"/><Relationship Id="rId10" Type="http://schemas.openxmlformats.org/officeDocument/2006/relationships/image" Target="../media/image142.png"/><Relationship Id="rId13" Type="http://schemas.openxmlformats.org/officeDocument/2006/relationships/image" Target="../media/image143.png"/><Relationship Id="rId12" Type="http://schemas.openxmlformats.org/officeDocument/2006/relationships/image" Target="../media/image141.png"/><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33.png"/><Relationship Id="rId4" Type="http://schemas.openxmlformats.org/officeDocument/2006/relationships/image" Target="../media/image134.png"/><Relationship Id="rId9" Type="http://schemas.openxmlformats.org/officeDocument/2006/relationships/image" Target="../media/image138.png"/><Relationship Id="rId15" Type="http://schemas.openxmlformats.org/officeDocument/2006/relationships/image" Target="../media/image145.png"/><Relationship Id="rId14" Type="http://schemas.openxmlformats.org/officeDocument/2006/relationships/image" Target="../media/image144.png"/><Relationship Id="rId17" Type="http://schemas.openxmlformats.org/officeDocument/2006/relationships/image" Target="../media/image148.png"/><Relationship Id="rId16" Type="http://schemas.openxmlformats.org/officeDocument/2006/relationships/image" Target="../media/image146.png"/><Relationship Id="rId5" Type="http://schemas.openxmlformats.org/officeDocument/2006/relationships/image" Target="../media/image135.png"/><Relationship Id="rId19" Type="http://schemas.openxmlformats.org/officeDocument/2006/relationships/image" Target="../media/image149.png"/><Relationship Id="rId6" Type="http://schemas.openxmlformats.org/officeDocument/2006/relationships/image" Target="../media/image136.png"/><Relationship Id="rId18" Type="http://schemas.openxmlformats.org/officeDocument/2006/relationships/image" Target="../media/image147.png"/><Relationship Id="rId7" Type="http://schemas.openxmlformats.org/officeDocument/2006/relationships/image" Target="../media/image137.png"/><Relationship Id="rId8" Type="http://schemas.openxmlformats.org/officeDocument/2006/relationships/image" Target="../media/image1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51.png"/><Relationship Id="rId4" Type="http://schemas.openxmlformats.org/officeDocument/2006/relationships/image" Target="../media/image157.png"/><Relationship Id="rId9" Type="http://schemas.openxmlformats.org/officeDocument/2006/relationships/image" Target="../media/image154.png"/><Relationship Id="rId5" Type="http://schemas.openxmlformats.org/officeDocument/2006/relationships/image" Target="../media/image156.png"/><Relationship Id="rId6" Type="http://schemas.openxmlformats.org/officeDocument/2006/relationships/image" Target="../media/image152.png"/><Relationship Id="rId7" Type="http://schemas.openxmlformats.org/officeDocument/2006/relationships/image" Target="../media/image155.png"/><Relationship Id="rId8" Type="http://schemas.openxmlformats.org/officeDocument/2006/relationships/image" Target="../media/image1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58.png"/><Relationship Id="rId4" Type="http://schemas.openxmlformats.org/officeDocument/2006/relationships/image" Target="../media/image159.png"/><Relationship Id="rId5" Type="http://schemas.openxmlformats.org/officeDocument/2006/relationships/image" Target="../media/image160.png"/><Relationship Id="rId6" Type="http://schemas.openxmlformats.org/officeDocument/2006/relationships/image" Target="../media/image161.png"/><Relationship Id="rId7" Type="http://schemas.openxmlformats.org/officeDocument/2006/relationships/image" Target="../media/image163.png"/><Relationship Id="rId8" Type="http://schemas.openxmlformats.org/officeDocument/2006/relationships/image" Target="../media/image162.png"/></Relationships>
</file>

<file path=ppt/slides/_rels/slide36.xml.rels><?xml version="1.0" encoding="UTF-8" standalone="yes"?><Relationships xmlns="http://schemas.openxmlformats.org/package/2006/relationships"><Relationship Id="rId10" Type="http://schemas.openxmlformats.org/officeDocument/2006/relationships/image" Target="../media/image171.png"/><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64.png"/><Relationship Id="rId4" Type="http://schemas.openxmlformats.org/officeDocument/2006/relationships/image" Target="../media/image166.png"/><Relationship Id="rId9" Type="http://schemas.openxmlformats.org/officeDocument/2006/relationships/image" Target="../media/image169.png"/><Relationship Id="rId5" Type="http://schemas.openxmlformats.org/officeDocument/2006/relationships/image" Target="../media/image170.png"/><Relationship Id="rId6" Type="http://schemas.openxmlformats.org/officeDocument/2006/relationships/image" Target="../media/image167.png"/><Relationship Id="rId7" Type="http://schemas.openxmlformats.org/officeDocument/2006/relationships/image" Target="../media/image165.png"/><Relationship Id="rId8" Type="http://schemas.openxmlformats.org/officeDocument/2006/relationships/image" Target="../media/image168.png"/></Relationships>
</file>

<file path=ppt/slides/_rels/slide37.xml.rels><?xml version="1.0" encoding="UTF-8" standalone="yes"?><Relationships xmlns="http://schemas.openxmlformats.org/package/2006/relationships"><Relationship Id="rId10" Type="http://schemas.openxmlformats.org/officeDocument/2006/relationships/image" Target="../media/image177.png"/><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72.png"/><Relationship Id="rId4" Type="http://schemas.openxmlformats.org/officeDocument/2006/relationships/image" Target="../media/image174.png"/><Relationship Id="rId9" Type="http://schemas.openxmlformats.org/officeDocument/2006/relationships/image" Target="../media/image178.png"/><Relationship Id="rId5" Type="http://schemas.openxmlformats.org/officeDocument/2006/relationships/image" Target="../media/image173.png"/><Relationship Id="rId6" Type="http://schemas.openxmlformats.org/officeDocument/2006/relationships/image" Target="../media/image176.png"/><Relationship Id="rId7" Type="http://schemas.openxmlformats.org/officeDocument/2006/relationships/image" Target="../media/image175.png"/><Relationship Id="rId8" Type="http://schemas.openxmlformats.org/officeDocument/2006/relationships/image" Target="../media/image17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03.png"/><Relationship Id="rId13" Type="http://schemas.openxmlformats.org/officeDocument/2006/relationships/image" Target="../media/image12.png"/><Relationship Id="rId12"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06.png"/><Relationship Id="rId4" Type="http://schemas.openxmlformats.org/officeDocument/2006/relationships/image" Target="../media/image01.png"/><Relationship Id="rId9" Type="http://schemas.openxmlformats.org/officeDocument/2006/relationships/image" Target="../media/image02.png"/><Relationship Id="rId15" Type="http://schemas.openxmlformats.org/officeDocument/2006/relationships/image" Target="../media/image15.png"/><Relationship Id="rId14" Type="http://schemas.openxmlformats.org/officeDocument/2006/relationships/image" Target="../media/image14.png"/><Relationship Id="rId5" Type="http://schemas.openxmlformats.org/officeDocument/2006/relationships/image" Target="../media/image04.png"/><Relationship Id="rId6" Type="http://schemas.openxmlformats.org/officeDocument/2006/relationships/image" Target="../media/image09.png"/><Relationship Id="rId7" Type="http://schemas.openxmlformats.org/officeDocument/2006/relationships/image" Target="../media/image07.png"/><Relationship Id="rId8" Type="http://schemas.openxmlformats.org/officeDocument/2006/relationships/image" Target="../media/image08.png"/></Relationships>
</file>

<file path=ppt/slides/_rels/slide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pic>
        <p:nvPicPr>
          <p:cNvPr id="53" name="Shape 53"/>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54" name="Shape 54"/>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55" name="Shape 55"/>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2" name="Shape 172"/>
        <p:cNvGrpSpPr/>
        <p:nvPr/>
      </p:nvGrpSpPr>
      <p:grpSpPr>
        <a:xfrm>
          <a:off x="0" y="0"/>
          <a:ext cx="0" cy="0"/>
          <a:chOff x="0" y="0"/>
          <a:chExt cx="0" cy="0"/>
        </a:xfrm>
      </p:grpSpPr>
      <p:sp>
        <p:nvSpPr>
          <p:cNvPr id="173" name="Shape 173"/>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a:t>
            </a:r>
          </a:p>
        </p:txBody>
      </p:sp>
      <p:sp>
        <p:nvSpPr>
          <p:cNvPr id="174" name="Shape 17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175" name="Shape 17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76" name="Shape 176"/>
          <p:cNvSpPr txBox="1"/>
          <p:nvPr/>
        </p:nvSpPr>
        <p:spPr>
          <a:xfrm>
            <a:off x="914400" y="1143000"/>
            <a:ext cx="7315200" cy="5103812"/>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Suppose you ask the manager of a firm, “How much of your product are you willing to produce and sell?” The manager’s decision about how much to produce depends on many variables, including the following, using pizza as an example:</a:t>
            </a:r>
          </a:p>
          <a:p>
            <a:pPr indent="-236536" lvl="1" marL="350837"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price of the product (for example, the price per pizza)</a:t>
            </a:r>
          </a:p>
          <a:p>
            <a:pPr indent="-236536" lvl="1" marL="350837"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wage paid to workers</a:t>
            </a:r>
          </a:p>
          <a:p>
            <a:pPr indent="-236536" lvl="1" marL="350837"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price of materials (for example, the price of dough and cheese)</a:t>
            </a:r>
          </a:p>
          <a:p>
            <a:pPr indent="-236536" lvl="1" marL="350837"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cost of capital (for example, the cost of a pizza oven)</a:t>
            </a:r>
          </a:p>
          <a:p>
            <a:pPr indent="-236536" lvl="1" marL="350837"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state of production technology (for example, the knowledge used in making pizza)</a:t>
            </a:r>
          </a:p>
          <a:p>
            <a:pPr indent="-236536" lvl="1" marL="350837"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Producers’ expectations about future prices</a:t>
            </a:r>
          </a:p>
          <a:p>
            <a:pPr indent="-236536" lvl="1" marL="350837"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Taxes paid to the government or </a:t>
            </a:r>
            <a:r>
              <a:rPr b="0" i="1" lang="en-US" sz="1800" u="none" cap="none" strike="noStrike">
                <a:solidFill>
                  <a:schemeClr val="dk1"/>
                </a:solidFill>
                <a:latin typeface="Arial"/>
                <a:ea typeface="Arial"/>
                <a:cs typeface="Arial"/>
                <a:sym typeface="Arial"/>
              </a:rPr>
              <a:t>subsidies</a:t>
            </a:r>
            <a:r>
              <a:rPr b="0" i="0" lang="en-US" sz="1800" u="none" cap="none" strike="noStrike">
                <a:solidFill>
                  <a:schemeClr val="dk1"/>
                </a:solidFill>
                <a:latin typeface="Arial"/>
                <a:ea typeface="Arial"/>
                <a:cs typeface="Arial"/>
                <a:sym typeface="Arial"/>
              </a:rPr>
              <a:t> (payments from the government to firms to produce a product)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0" name="Shape 180"/>
        <p:cNvGrpSpPr/>
        <p:nvPr/>
      </p:nvGrpSpPr>
      <p:grpSpPr>
        <a:xfrm>
          <a:off x="0" y="0"/>
          <a:ext cx="0" cy="0"/>
          <a:chOff x="0" y="0"/>
          <a:chExt cx="0" cy="0"/>
        </a:xfrm>
      </p:grpSpPr>
      <p:sp>
        <p:nvSpPr>
          <p:cNvPr id="181" name="Shape 181"/>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 (cont’d)</a:t>
            </a:r>
          </a:p>
        </p:txBody>
      </p:sp>
      <p:sp>
        <p:nvSpPr>
          <p:cNvPr id="182" name="Shape 182"/>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183" name="Shape 183"/>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84" name="Shape 184"/>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Individual Supply Curve and the Law of Supply</a:t>
            </a:r>
          </a:p>
        </p:txBody>
      </p:sp>
      <p:sp>
        <p:nvSpPr>
          <p:cNvPr id="185" name="Shape 185"/>
          <p:cNvSpPr txBox="1"/>
          <p:nvPr/>
        </p:nvSpPr>
        <p:spPr>
          <a:xfrm>
            <a:off x="2597150" y="3182936"/>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supply schedule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table that shows the relationship between the price of a product and quantity supplied,</a:t>
            </a:r>
            <a:r>
              <a:rPr b="0" i="1" lang="en-US" sz="1600" u="none" cap="none" strike="noStrike">
                <a:solidFill>
                  <a:schemeClr val="dk1"/>
                </a:solidFill>
                <a:latin typeface="Arial"/>
                <a:ea typeface="Arial"/>
                <a:cs typeface="Arial"/>
                <a:sym typeface="Arial"/>
              </a:rPr>
              <a:t> ceteris paribus.</a:t>
            </a:r>
          </a:p>
        </p:txBody>
      </p:sp>
      <p:sp>
        <p:nvSpPr>
          <p:cNvPr id="186" name="Shape 186"/>
          <p:cNvSpPr txBox="1"/>
          <p:nvPr/>
        </p:nvSpPr>
        <p:spPr>
          <a:xfrm>
            <a:off x="2590800" y="4691062"/>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individual supply curve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curve showing the relationship between price and quantity supplied by a single firm,</a:t>
            </a:r>
            <a:r>
              <a:rPr b="0" i="1" lang="en-US" sz="1600" u="none" cap="none" strike="noStrike">
                <a:solidFill>
                  <a:schemeClr val="dk1"/>
                </a:solidFill>
                <a:latin typeface="Arial"/>
                <a:ea typeface="Arial"/>
                <a:cs typeface="Arial"/>
                <a:sym typeface="Arial"/>
              </a:rPr>
              <a:t> ceteris paribus.</a:t>
            </a:r>
          </a:p>
        </p:txBody>
      </p:sp>
      <p:sp>
        <p:nvSpPr>
          <p:cNvPr id="187" name="Shape 187"/>
          <p:cNvSpPr txBox="1"/>
          <p:nvPr/>
        </p:nvSpPr>
        <p:spPr>
          <a:xfrm>
            <a:off x="2597150" y="1905000"/>
            <a:ext cx="410845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quantity supplied</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amount of a product that firms are willing and able to sell.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b="0" l="0" r="0" t="0"/>
          <a:stretch/>
        </p:blipFill>
        <p:spPr>
          <a:xfrm>
            <a:off x="4114800" y="1600200"/>
            <a:ext cx="3440111" cy="3325811"/>
          </a:xfrm>
          <a:prstGeom prst="rect">
            <a:avLst/>
          </a:prstGeom>
          <a:noFill/>
          <a:ln>
            <a:noFill/>
          </a:ln>
        </p:spPr>
      </p:pic>
      <p:pic>
        <p:nvPicPr>
          <p:cNvPr id="193" name="Shape 193"/>
          <p:cNvPicPr preferRelativeResize="0"/>
          <p:nvPr/>
        </p:nvPicPr>
        <p:blipFill rotWithShape="1">
          <a:blip r:embed="rId4">
            <a:alphaModFix/>
          </a:blip>
          <a:srcRect b="0" l="0" r="0" t="0"/>
          <a:stretch/>
        </p:blipFill>
        <p:spPr>
          <a:xfrm>
            <a:off x="4114800" y="1600200"/>
            <a:ext cx="3440111" cy="3325811"/>
          </a:xfrm>
          <a:prstGeom prst="rect">
            <a:avLst/>
          </a:prstGeom>
          <a:noFill/>
          <a:ln>
            <a:noFill/>
          </a:ln>
        </p:spPr>
      </p:pic>
      <p:sp>
        <p:nvSpPr>
          <p:cNvPr id="194" name="Shape 194"/>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 (cont’d)</a:t>
            </a:r>
          </a:p>
        </p:txBody>
      </p:sp>
      <p:sp>
        <p:nvSpPr>
          <p:cNvPr id="195" name="Shape 19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196" name="Shape 196"/>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97" name="Shape 197"/>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Individual Supply Curve and the Law of Supply</a:t>
            </a:r>
          </a:p>
        </p:txBody>
      </p:sp>
      <p:sp>
        <p:nvSpPr>
          <p:cNvPr id="198" name="Shape 198"/>
          <p:cNvSpPr txBox="1"/>
          <p:nvPr/>
        </p:nvSpPr>
        <p:spPr>
          <a:xfrm>
            <a:off x="914400" y="1600200"/>
            <a:ext cx="2574924"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Individual Supply Curve</a:t>
            </a:r>
          </a:p>
        </p:txBody>
      </p:sp>
      <p:sp>
        <p:nvSpPr>
          <p:cNvPr id="199" name="Shape 199"/>
          <p:cNvSpPr txBox="1"/>
          <p:nvPr/>
        </p:nvSpPr>
        <p:spPr>
          <a:xfrm>
            <a:off x="914400" y="2133600"/>
            <a:ext cx="2895600" cy="285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supply curve of an individual supplier is positively sloped, reflecting the law of supply.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As shown by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the quantity supplied is zero at a price of $2, indicating that the minimum supply price is just above $2.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price increases the quantity supplied to 100 pizzas at a price of $4, to 200 pizzas at a price of $6, and so on.</a:t>
            </a:r>
          </a:p>
        </p:txBody>
      </p:sp>
      <p:pic>
        <p:nvPicPr>
          <p:cNvPr id="200" name="Shape 200"/>
          <p:cNvPicPr preferRelativeResize="0"/>
          <p:nvPr/>
        </p:nvPicPr>
        <p:blipFill rotWithShape="1">
          <a:blip r:embed="rId5">
            <a:alphaModFix/>
          </a:blip>
          <a:srcRect b="0" l="0" r="0" t="0"/>
          <a:stretch/>
        </p:blipFill>
        <p:spPr>
          <a:xfrm>
            <a:off x="4114800" y="1600200"/>
            <a:ext cx="3440111" cy="3325811"/>
          </a:xfrm>
          <a:prstGeom prst="rect">
            <a:avLst/>
          </a:prstGeom>
          <a:noFill/>
          <a:ln>
            <a:noFill/>
          </a:ln>
        </p:spPr>
      </p:pic>
      <p:pic>
        <p:nvPicPr>
          <p:cNvPr id="201" name="Shape 201"/>
          <p:cNvPicPr preferRelativeResize="0"/>
          <p:nvPr/>
        </p:nvPicPr>
        <p:blipFill rotWithShape="1">
          <a:blip r:embed="rId6">
            <a:alphaModFix/>
          </a:blip>
          <a:srcRect b="0" l="0" r="0" t="0"/>
          <a:stretch/>
        </p:blipFill>
        <p:spPr>
          <a:xfrm>
            <a:off x="4419600" y="4953000"/>
            <a:ext cx="2914649" cy="1635125"/>
          </a:xfrm>
          <a:prstGeom prst="rect">
            <a:avLst/>
          </a:prstGeom>
          <a:noFill/>
          <a:ln>
            <a:noFill/>
          </a:ln>
        </p:spPr>
      </p:pic>
      <p:pic>
        <p:nvPicPr>
          <p:cNvPr id="202" name="Shape 202"/>
          <p:cNvPicPr preferRelativeResize="0"/>
          <p:nvPr/>
        </p:nvPicPr>
        <p:blipFill rotWithShape="1">
          <a:blip r:embed="rId7">
            <a:alphaModFix/>
          </a:blip>
          <a:srcRect b="0" l="0" r="0" t="0"/>
          <a:stretch/>
        </p:blipFill>
        <p:spPr>
          <a:xfrm>
            <a:off x="4114800" y="1600200"/>
            <a:ext cx="3440111" cy="3325811"/>
          </a:xfrm>
          <a:prstGeom prst="rect">
            <a:avLst/>
          </a:prstGeom>
          <a:noFill/>
          <a:ln>
            <a:noFill/>
          </a:ln>
        </p:spPr>
      </p:pic>
      <p:pic>
        <p:nvPicPr>
          <p:cNvPr id="203" name="Shape 203"/>
          <p:cNvPicPr preferRelativeResize="0"/>
          <p:nvPr/>
        </p:nvPicPr>
        <p:blipFill rotWithShape="1">
          <a:blip r:embed="rId8">
            <a:alphaModFix/>
          </a:blip>
          <a:srcRect b="0" l="0" r="0" t="0"/>
          <a:stretch/>
        </p:blipFill>
        <p:spPr>
          <a:xfrm>
            <a:off x="4419600" y="4953000"/>
            <a:ext cx="2914649" cy="1635125"/>
          </a:xfrm>
          <a:prstGeom prst="rect">
            <a:avLst/>
          </a:prstGeom>
          <a:noFill/>
          <a:ln>
            <a:noFill/>
          </a:ln>
        </p:spPr>
      </p:pic>
      <p:pic>
        <p:nvPicPr>
          <p:cNvPr id="204" name="Shape 204"/>
          <p:cNvPicPr preferRelativeResize="0"/>
          <p:nvPr/>
        </p:nvPicPr>
        <p:blipFill rotWithShape="1">
          <a:blip r:embed="rId9">
            <a:alphaModFix/>
          </a:blip>
          <a:srcRect b="0" l="0" r="0" t="0"/>
          <a:stretch/>
        </p:blipFill>
        <p:spPr>
          <a:xfrm>
            <a:off x="4114800" y="1600200"/>
            <a:ext cx="3440111" cy="3325811"/>
          </a:xfrm>
          <a:prstGeom prst="rect">
            <a:avLst/>
          </a:prstGeom>
          <a:noFill/>
          <a:ln>
            <a:noFill/>
          </a:ln>
        </p:spPr>
      </p:pic>
      <p:pic>
        <p:nvPicPr>
          <p:cNvPr id="205" name="Shape 205"/>
          <p:cNvPicPr preferRelativeResize="0"/>
          <p:nvPr/>
        </p:nvPicPr>
        <p:blipFill rotWithShape="1">
          <a:blip r:embed="rId10">
            <a:alphaModFix/>
          </a:blip>
          <a:srcRect b="0" l="0" r="0" t="0"/>
          <a:stretch/>
        </p:blipFill>
        <p:spPr>
          <a:xfrm>
            <a:off x="4419600" y="4953000"/>
            <a:ext cx="2914649" cy="1635125"/>
          </a:xfrm>
          <a:prstGeom prst="rect">
            <a:avLst/>
          </a:prstGeom>
          <a:noFill/>
          <a:ln>
            <a:noFill/>
          </a:ln>
        </p:spPr>
      </p:pic>
      <p:pic>
        <p:nvPicPr>
          <p:cNvPr id="206" name="Shape 206"/>
          <p:cNvPicPr preferRelativeResize="0"/>
          <p:nvPr/>
        </p:nvPicPr>
        <p:blipFill rotWithShape="1">
          <a:blip r:embed="rId11">
            <a:alphaModFix/>
          </a:blip>
          <a:srcRect b="0" l="0" r="0" t="0"/>
          <a:stretch/>
        </p:blipFill>
        <p:spPr>
          <a:xfrm>
            <a:off x="4114800" y="1600200"/>
            <a:ext cx="3440111" cy="3325811"/>
          </a:xfrm>
          <a:prstGeom prst="rect">
            <a:avLst/>
          </a:prstGeom>
          <a:noFill/>
          <a:ln>
            <a:noFill/>
          </a:ln>
        </p:spPr>
      </p:pic>
      <p:pic>
        <p:nvPicPr>
          <p:cNvPr id="207" name="Shape 207"/>
          <p:cNvPicPr preferRelativeResize="0"/>
          <p:nvPr/>
        </p:nvPicPr>
        <p:blipFill rotWithShape="1">
          <a:blip r:embed="rId12">
            <a:alphaModFix/>
          </a:blip>
          <a:srcRect b="0" l="0" r="0" t="0"/>
          <a:stretch/>
        </p:blipFill>
        <p:spPr>
          <a:xfrm>
            <a:off x="4419600" y="4953000"/>
            <a:ext cx="2914649" cy="1635125"/>
          </a:xfrm>
          <a:prstGeom prst="rect">
            <a:avLst/>
          </a:prstGeom>
          <a:noFill/>
          <a:ln>
            <a:noFill/>
          </a:ln>
        </p:spPr>
      </p:pic>
      <p:pic>
        <p:nvPicPr>
          <p:cNvPr id="208" name="Shape 208"/>
          <p:cNvPicPr preferRelativeResize="0"/>
          <p:nvPr/>
        </p:nvPicPr>
        <p:blipFill rotWithShape="1">
          <a:blip r:embed="rId13">
            <a:alphaModFix/>
          </a:blip>
          <a:srcRect b="0" l="0" r="0" t="0"/>
          <a:stretch/>
        </p:blipFill>
        <p:spPr>
          <a:xfrm>
            <a:off x="4114800" y="1600200"/>
            <a:ext cx="3440111" cy="3325811"/>
          </a:xfrm>
          <a:prstGeom prst="rect">
            <a:avLst/>
          </a:prstGeom>
          <a:noFill/>
          <a:ln>
            <a:noFill/>
          </a:ln>
        </p:spPr>
      </p:pic>
      <p:pic>
        <p:nvPicPr>
          <p:cNvPr id="209" name="Shape 209"/>
          <p:cNvPicPr preferRelativeResize="0"/>
          <p:nvPr/>
        </p:nvPicPr>
        <p:blipFill rotWithShape="1">
          <a:blip r:embed="rId14">
            <a:alphaModFix/>
          </a:blip>
          <a:srcRect b="0" l="0" r="0" t="0"/>
          <a:stretch/>
        </p:blipFill>
        <p:spPr>
          <a:xfrm>
            <a:off x="4419600" y="4953000"/>
            <a:ext cx="2914649" cy="1635125"/>
          </a:xfrm>
          <a:prstGeom prst="rect">
            <a:avLst/>
          </a:prstGeom>
          <a:noFill/>
          <a:ln>
            <a:noFill/>
          </a:ln>
        </p:spPr>
      </p:pic>
      <p:pic>
        <p:nvPicPr>
          <p:cNvPr id="210" name="Shape 210"/>
          <p:cNvPicPr preferRelativeResize="0"/>
          <p:nvPr/>
        </p:nvPicPr>
        <p:blipFill rotWithShape="1">
          <a:blip r:embed="rId15">
            <a:alphaModFix/>
          </a:blip>
          <a:srcRect b="0" l="0" r="0" t="0"/>
          <a:stretch/>
        </p:blipFill>
        <p:spPr>
          <a:xfrm>
            <a:off x="4419600" y="4953000"/>
            <a:ext cx="2914649" cy="16351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4" name="Shape 214"/>
        <p:cNvGrpSpPr/>
        <p:nvPr/>
      </p:nvGrpSpPr>
      <p:grpSpPr>
        <a:xfrm>
          <a:off x="0" y="0"/>
          <a:ext cx="0" cy="0"/>
          <a:chOff x="0" y="0"/>
          <a:chExt cx="0" cy="0"/>
        </a:xfrm>
      </p:grpSpPr>
      <p:sp>
        <p:nvSpPr>
          <p:cNvPr id="215" name="Shape 215"/>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 (cont’d)</a:t>
            </a:r>
          </a:p>
        </p:txBody>
      </p:sp>
      <p:sp>
        <p:nvSpPr>
          <p:cNvPr id="216" name="Shape 21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217" name="Shape 217"/>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18" name="Shape 218"/>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Individual Supply Curve and the Law of Supply</a:t>
            </a:r>
          </a:p>
        </p:txBody>
      </p:sp>
      <p:sp>
        <p:nvSpPr>
          <p:cNvPr id="219" name="Shape 219"/>
          <p:cNvSpPr txBox="1"/>
          <p:nvPr/>
        </p:nvSpPr>
        <p:spPr>
          <a:xfrm>
            <a:off x="2520950" y="1905000"/>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law of supply</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There is a positive relationship between price and quantity supplied,</a:t>
            </a:r>
            <a:r>
              <a:rPr b="0" i="1" lang="en-US" sz="1600" u="none" cap="none" strike="noStrike">
                <a:solidFill>
                  <a:schemeClr val="dk1"/>
                </a:solidFill>
                <a:latin typeface="Arial"/>
                <a:ea typeface="Arial"/>
                <a:cs typeface="Arial"/>
                <a:sym typeface="Arial"/>
              </a:rPr>
              <a:t> ceteris paribus.</a:t>
            </a:r>
          </a:p>
        </p:txBody>
      </p:sp>
      <p:sp>
        <p:nvSpPr>
          <p:cNvPr id="220" name="Shape 220"/>
          <p:cNvSpPr txBox="1"/>
          <p:nvPr/>
        </p:nvSpPr>
        <p:spPr>
          <a:xfrm>
            <a:off x="2514600" y="3294062"/>
            <a:ext cx="4108450" cy="134461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change in quantity supplied</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change in the quantity firms are willing and able to sell when the price changes; represented graphically by movement along the supply curve.</a:t>
            </a:r>
          </a:p>
        </p:txBody>
      </p:sp>
      <p:sp>
        <p:nvSpPr>
          <p:cNvPr id="221" name="Shape 221"/>
          <p:cNvSpPr txBox="1"/>
          <p:nvPr/>
        </p:nvSpPr>
        <p:spPr>
          <a:xfrm>
            <a:off x="2514600" y="5029200"/>
            <a:ext cx="410845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minimum supply price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lowest price at which a product will be supplied.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 (cont’d)</a:t>
            </a:r>
          </a:p>
        </p:txBody>
      </p:sp>
      <p:sp>
        <p:nvSpPr>
          <p:cNvPr id="227" name="Shape 22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228" name="Shape 228"/>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29" name="Shape 229"/>
          <p:cNvSpPr txBox="1"/>
          <p:nvPr>
            <p:ph idx="4294967295" type="body"/>
          </p:nvPr>
        </p:nvSpPr>
        <p:spPr>
          <a:xfrm>
            <a:off x="914400" y="1323975"/>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Why Is the Individual Supply Curve Positively Sloped?</a:t>
            </a:r>
          </a:p>
        </p:txBody>
      </p:sp>
      <p:sp>
        <p:nvSpPr>
          <p:cNvPr id="230" name="Shape 230"/>
          <p:cNvSpPr txBox="1"/>
          <p:nvPr/>
        </p:nvSpPr>
        <p:spPr>
          <a:xfrm>
            <a:off x="914400" y="3352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From Individual Supply to Market Supply</a:t>
            </a:r>
          </a:p>
        </p:txBody>
      </p:sp>
      <p:sp>
        <p:nvSpPr>
          <p:cNvPr id="231" name="Shape 231"/>
          <p:cNvSpPr txBox="1"/>
          <p:nvPr/>
        </p:nvSpPr>
        <p:spPr>
          <a:xfrm>
            <a:off x="2514600" y="3962400"/>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market supply curve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curve showing the relationship between the market price and quantity supplied by all firms, </a:t>
            </a:r>
            <a:r>
              <a:rPr b="0" i="1" lang="en-US" sz="1600" u="none" cap="none" strike="noStrike">
                <a:solidFill>
                  <a:schemeClr val="dk1"/>
                </a:solidFill>
                <a:latin typeface="Arial"/>
                <a:ea typeface="Arial"/>
                <a:cs typeface="Arial"/>
                <a:sym typeface="Arial"/>
              </a:rPr>
              <a:t>ceteris paribus.</a:t>
            </a:r>
          </a:p>
        </p:txBody>
      </p:sp>
      <p:sp>
        <p:nvSpPr>
          <p:cNvPr id="232" name="Shape 232"/>
          <p:cNvSpPr txBox="1"/>
          <p:nvPr/>
        </p:nvSpPr>
        <p:spPr>
          <a:xfrm>
            <a:off x="2971800" y="1857375"/>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233" name="Shape 233"/>
          <p:cNvCxnSpPr/>
          <p:nvPr/>
        </p:nvCxnSpPr>
        <p:spPr>
          <a:xfrm>
            <a:off x="7772400" y="1885950"/>
            <a:ext cx="0" cy="1219199"/>
          </a:xfrm>
          <a:prstGeom prst="straightConnector1">
            <a:avLst/>
          </a:prstGeom>
          <a:noFill/>
          <a:ln cap="rnd" cmpd="sng" w="12700">
            <a:solidFill>
              <a:schemeClr val="lt2"/>
            </a:solidFill>
            <a:prstDash val="solid"/>
            <a:miter/>
            <a:headEnd len="med" w="med" type="none"/>
            <a:tailEnd len="med" w="med" type="none"/>
          </a:ln>
        </p:spPr>
      </p:cxnSp>
      <p:sp>
        <p:nvSpPr>
          <p:cNvPr id="234" name="Shape 234"/>
          <p:cNvSpPr txBox="1"/>
          <p:nvPr/>
        </p:nvSpPr>
        <p:spPr>
          <a:xfrm>
            <a:off x="914400" y="2151061"/>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Consistent with the Law of Supply, 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8" name="Shape 238"/>
        <p:cNvGrpSpPr/>
        <p:nvPr/>
      </p:nvGrpSpPr>
      <p:grpSpPr>
        <a:xfrm>
          <a:off x="0" y="0"/>
          <a:ext cx="0" cy="0"/>
          <a:chOff x="0" y="0"/>
          <a:chExt cx="0" cy="0"/>
        </a:xfrm>
      </p:grpSpPr>
      <p:pic>
        <p:nvPicPr>
          <p:cNvPr id="239" name="Shape 239"/>
          <p:cNvPicPr preferRelativeResize="0"/>
          <p:nvPr/>
        </p:nvPicPr>
        <p:blipFill rotWithShape="1">
          <a:blip r:embed="rId3">
            <a:alphaModFix/>
          </a:blip>
          <a:srcRect b="0" l="0" r="0" t="0"/>
          <a:stretch/>
        </p:blipFill>
        <p:spPr>
          <a:xfrm>
            <a:off x="6248400" y="0"/>
            <a:ext cx="2895600" cy="1738311"/>
          </a:xfrm>
          <a:prstGeom prst="rect">
            <a:avLst/>
          </a:prstGeom>
          <a:noFill/>
          <a:ln>
            <a:noFill/>
          </a:ln>
        </p:spPr>
      </p:pic>
      <p:sp>
        <p:nvSpPr>
          <p:cNvPr id="240" name="Shape 240"/>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a:t>
            </a:r>
          </a:p>
        </p:txBody>
      </p:sp>
      <p:sp>
        <p:nvSpPr>
          <p:cNvPr id="241" name="Shape 24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242" name="Shape 24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43" name="Shape 243"/>
          <p:cNvSpPr txBox="1"/>
          <p:nvPr>
            <p:ph idx="4294967295" type="body"/>
          </p:nvPr>
        </p:nvSpPr>
        <p:spPr>
          <a:xfrm>
            <a:off x="2133600" y="838200"/>
            <a:ext cx="6096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1800" u="none" cap="none" strike="noStrike">
                <a:solidFill>
                  <a:srgbClr val="2164A2"/>
                </a:solidFill>
                <a:latin typeface="Arial"/>
                <a:ea typeface="Arial"/>
                <a:cs typeface="Arial"/>
                <a:sym typeface="Arial"/>
              </a:rPr>
              <a:t>From Individual Supply to Market Supply</a:t>
            </a:r>
          </a:p>
        </p:txBody>
      </p:sp>
      <p:pic>
        <p:nvPicPr>
          <p:cNvPr id="244" name="Shape 244"/>
          <p:cNvPicPr preferRelativeResize="0"/>
          <p:nvPr/>
        </p:nvPicPr>
        <p:blipFill rotWithShape="1">
          <a:blip r:embed="rId4">
            <a:alphaModFix/>
          </a:blip>
          <a:srcRect b="0" l="0" r="0" t="0"/>
          <a:stretch/>
        </p:blipFill>
        <p:spPr>
          <a:xfrm>
            <a:off x="914400" y="3429000"/>
            <a:ext cx="7762875" cy="3086099"/>
          </a:xfrm>
          <a:prstGeom prst="rect">
            <a:avLst/>
          </a:prstGeom>
          <a:noFill/>
          <a:ln>
            <a:noFill/>
          </a:ln>
        </p:spPr>
      </p:pic>
      <p:pic>
        <p:nvPicPr>
          <p:cNvPr id="245" name="Shape 245"/>
          <p:cNvPicPr preferRelativeResize="0"/>
          <p:nvPr/>
        </p:nvPicPr>
        <p:blipFill rotWithShape="1">
          <a:blip r:embed="rId5">
            <a:alphaModFix/>
          </a:blip>
          <a:srcRect b="0" l="0" r="0" t="0"/>
          <a:stretch/>
        </p:blipFill>
        <p:spPr>
          <a:xfrm>
            <a:off x="914400" y="3429000"/>
            <a:ext cx="7762875" cy="3086099"/>
          </a:xfrm>
          <a:prstGeom prst="rect">
            <a:avLst/>
          </a:prstGeom>
          <a:noFill/>
          <a:ln>
            <a:noFill/>
          </a:ln>
        </p:spPr>
      </p:pic>
      <p:pic>
        <p:nvPicPr>
          <p:cNvPr id="246" name="Shape 246"/>
          <p:cNvPicPr preferRelativeResize="0"/>
          <p:nvPr/>
        </p:nvPicPr>
        <p:blipFill rotWithShape="1">
          <a:blip r:embed="rId6">
            <a:alphaModFix/>
          </a:blip>
          <a:srcRect b="0" l="0" r="0" t="0"/>
          <a:stretch/>
        </p:blipFill>
        <p:spPr>
          <a:xfrm>
            <a:off x="914400" y="3429000"/>
            <a:ext cx="7762875" cy="3086099"/>
          </a:xfrm>
          <a:prstGeom prst="rect">
            <a:avLst/>
          </a:prstGeom>
          <a:noFill/>
          <a:ln>
            <a:noFill/>
          </a:ln>
        </p:spPr>
      </p:pic>
      <p:pic>
        <p:nvPicPr>
          <p:cNvPr id="247" name="Shape 247"/>
          <p:cNvPicPr preferRelativeResize="0"/>
          <p:nvPr/>
        </p:nvPicPr>
        <p:blipFill rotWithShape="1">
          <a:blip r:embed="rId7">
            <a:alphaModFix/>
          </a:blip>
          <a:srcRect b="0" l="0" r="0" t="0"/>
          <a:stretch/>
        </p:blipFill>
        <p:spPr>
          <a:xfrm>
            <a:off x="914400" y="3429000"/>
            <a:ext cx="7762875" cy="3086099"/>
          </a:xfrm>
          <a:prstGeom prst="rect">
            <a:avLst/>
          </a:prstGeom>
          <a:noFill/>
          <a:ln>
            <a:noFill/>
          </a:ln>
        </p:spPr>
      </p:pic>
      <p:pic>
        <p:nvPicPr>
          <p:cNvPr id="248" name="Shape 248"/>
          <p:cNvPicPr preferRelativeResize="0"/>
          <p:nvPr/>
        </p:nvPicPr>
        <p:blipFill rotWithShape="1">
          <a:blip r:embed="rId8">
            <a:alphaModFix/>
          </a:blip>
          <a:srcRect b="0" l="0" r="0" t="0"/>
          <a:stretch/>
        </p:blipFill>
        <p:spPr>
          <a:xfrm>
            <a:off x="914400" y="3429000"/>
            <a:ext cx="7762875" cy="3086099"/>
          </a:xfrm>
          <a:prstGeom prst="rect">
            <a:avLst/>
          </a:prstGeom>
          <a:noFill/>
          <a:ln>
            <a:noFill/>
          </a:ln>
        </p:spPr>
      </p:pic>
      <p:sp>
        <p:nvSpPr>
          <p:cNvPr id="249" name="Shape 249"/>
          <p:cNvSpPr txBox="1"/>
          <p:nvPr/>
        </p:nvSpPr>
        <p:spPr>
          <a:xfrm>
            <a:off x="914400" y="1219200"/>
            <a:ext cx="2989262"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From Individual to Market Supply</a:t>
            </a:r>
          </a:p>
        </p:txBody>
      </p:sp>
      <p:pic>
        <p:nvPicPr>
          <p:cNvPr id="250" name="Shape 250"/>
          <p:cNvPicPr preferRelativeResize="0"/>
          <p:nvPr/>
        </p:nvPicPr>
        <p:blipFill rotWithShape="1">
          <a:blip r:embed="rId9">
            <a:alphaModFix/>
          </a:blip>
          <a:srcRect b="0" l="0" r="0" t="0"/>
          <a:stretch/>
        </p:blipFill>
        <p:spPr>
          <a:xfrm>
            <a:off x="6238875" y="0"/>
            <a:ext cx="2905125" cy="1743075"/>
          </a:xfrm>
          <a:prstGeom prst="rect">
            <a:avLst/>
          </a:prstGeom>
          <a:noFill/>
          <a:ln>
            <a:noFill/>
          </a:ln>
        </p:spPr>
      </p:pic>
      <p:pic>
        <p:nvPicPr>
          <p:cNvPr id="251" name="Shape 251"/>
          <p:cNvPicPr preferRelativeResize="0"/>
          <p:nvPr/>
        </p:nvPicPr>
        <p:blipFill rotWithShape="1">
          <a:blip r:embed="rId10">
            <a:alphaModFix/>
          </a:blip>
          <a:srcRect b="0" l="0" r="0" t="0"/>
          <a:stretch/>
        </p:blipFill>
        <p:spPr>
          <a:xfrm>
            <a:off x="6238875" y="0"/>
            <a:ext cx="2905125" cy="1743075"/>
          </a:xfrm>
          <a:prstGeom prst="rect">
            <a:avLst/>
          </a:prstGeom>
          <a:noFill/>
          <a:ln>
            <a:noFill/>
          </a:ln>
        </p:spPr>
      </p:pic>
      <p:pic>
        <p:nvPicPr>
          <p:cNvPr id="252" name="Shape 252"/>
          <p:cNvPicPr preferRelativeResize="0"/>
          <p:nvPr/>
        </p:nvPicPr>
        <p:blipFill rotWithShape="1">
          <a:blip r:embed="rId11">
            <a:alphaModFix/>
          </a:blip>
          <a:srcRect b="0" l="0" r="0" t="0"/>
          <a:stretch/>
        </p:blipFill>
        <p:spPr>
          <a:xfrm>
            <a:off x="6238875" y="0"/>
            <a:ext cx="2905125" cy="1743075"/>
          </a:xfrm>
          <a:prstGeom prst="rect">
            <a:avLst/>
          </a:prstGeom>
          <a:noFill/>
          <a:ln>
            <a:noFill/>
          </a:ln>
        </p:spPr>
      </p:pic>
      <p:pic>
        <p:nvPicPr>
          <p:cNvPr id="253" name="Shape 253"/>
          <p:cNvPicPr preferRelativeResize="0"/>
          <p:nvPr/>
        </p:nvPicPr>
        <p:blipFill rotWithShape="1">
          <a:blip r:embed="rId12">
            <a:alphaModFix/>
          </a:blip>
          <a:srcRect b="0" l="0" r="0" t="0"/>
          <a:stretch/>
        </p:blipFill>
        <p:spPr>
          <a:xfrm>
            <a:off x="6238875" y="0"/>
            <a:ext cx="2905125" cy="1743075"/>
          </a:xfrm>
          <a:prstGeom prst="rect">
            <a:avLst/>
          </a:prstGeom>
          <a:noFill/>
          <a:ln>
            <a:noFill/>
          </a:ln>
        </p:spPr>
      </p:pic>
      <p:pic>
        <p:nvPicPr>
          <p:cNvPr id="254" name="Shape 254"/>
          <p:cNvPicPr preferRelativeResize="0"/>
          <p:nvPr/>
        </p:nvPicPr>
        <p:blipFill rotWithShape="1">
          <a:blip r:embed="rId13">
            <a:alphaModFix/>
          </a:blip>
          <a:srcRect b="0" l="0" r="0" t="0"/>
          <a:stretch/>
        </p:blipFill>
        <p:spPr>
          <a:xfrm>
            <a:off x="6238875" y="0"/>
            <a:ext cx="2905125" cy="1743075"/>
          </a:xfrm>
          <a:prstGeom prst="rect">
            <a:avLst/>
          </a:prstGeom>
          <a:noFill/>
          <a:ln>
            <a:noFill/>
          </a:ln>
        </p:spPr>
      </p:pic>
      <p:pic>
        <p:nvPicPr>
          <p:cNvPr id="255" name="Shape 255"/>
          <p:cNvPicPr preferRelativeResize="0"/>
          <p:nvPr/>
        </p:nvPicPr>
        <p:blipFill rotWithShape="1">
          <a:blip r:embed="rId14">
            <a:alphaModFix/>
          </a:blip>
          <a:srcRect b="0" l="0" r="0" t="0"/>
          <a:stretch/>
        </p:blipFill>
        <p:spPr>
          <a:xfrm>
            <a:off x="914400" y="3429000"/>
            <a:ext cx="7762875" cy="3086099"/>
          </a:xfrm>
          <a:prstGeom prst="rect">
            <a:avLst/>
          </a:prstGeom>
          <a:noFill/>
          <a:ln>
            <a:noFill/>
          </a:ln>
        </p:spPr>
      </p:pic>
      <p:sp>
        <p:nvSpPr>
          <p:cNvPr id="256" name="Shape 256"/>
          <p:cNvSpPr txBox="1"/>
          <p:nvPr/>
        </p:nvSpPr>
        <p:spPr>
          <a:xfrm>
            <a:off x="762000" y="1763711"/>
            <a:ext cx="7848599" cy="18256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market supply is the sum of the supplies of all firms. In Panel A, Lola is a low-cost producer who produces the first pizza once the price rises above $2 (shown by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Panel B, Hiram is a high-cost producer who doesn’t produce pizza until the price rises above $6 (shown by point </a:t>
            </a:r>
            <a:r>
              <a:rPr b="0" i="1" lang="en-US" sz="1400" u="none" cap="none" strike="noStrike">
                <a:solidFill>
                  <a:schemeClr val="dk1"/>
                </a:solidFill>
                <a:latin typeface="Arial"/>
                <a:ea typeface="Arial"/>
                <a:cs typeface="Arial"/>
                <a:sym typeface="Arial"/>
              </a:rPr>
              <a:t>f</a:t>
            </a:r>
            <a:r>
              <a:rPr b="0" i="0" lang="en-US" sz="1400" u="none" cap="none" strike="noStrike">
                <a:solidFill>
                  <a:schemeClr val="dk1"/>
                </a:solidFill>
                <a:latin typeface="Arial"/>
                <a:ea typeface="Arial"/>
                <a:cs typeface="Arial"/>
                <a:sym typeface="Arial"/>
              </a:rPr>
              <a:t> ). </a:t>
            </a:r>
          </a:p>
          <a:p>
            <a:pPr indent="0" lvl="0" marL="0" marR="0" rtl="0" algn="l">
              <a:lnSpc>
                <a:spcPct val="100000"/>
              </a:lnSpc>
              <a:spcBef>
                <a:spcPts val="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draw the market supply curve, we sum the individual supply curves horizontally. At a price of $8, market supply is 400 pizzas (point </a:t>
            </a:r>
            <a:r>
              <a:rPr b="0" i="1" lang="en-US" sz="1400" u="none" cap="none" strike="noStrike">
                <a:solidFill>
                  <a:schemeClr val="dk1"/>
                </a:solidFill>
                <a:latin typeface="Arial"/>
                <a:ea typeface="Arial"/>
                <a:cs typeface="Arial"/>
                <a:sym typeface="Arial"/>
              </a:rPr>
              <a:t>m</a:t>
            </a:r>
            <a:r>
              <a:rPr b="0" i="0" lang="en-US" sz="1400" u="none" cap="none" strike="noStrike">
                <a:solidFill>
                  <a:schemeClr val="dk1"/>
                </a:solidFill>
                <a:latin typeface="Arial"/>
                <a:ea typeface="Arial"/>
                <a:cs typeface="Arial"/>
                <a:sym typeface="Arial"/>
              </a:rPr>
              <a:t>), equal to 300 from Lola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 plus 100 from Hiram (point </a:t>
            </a:r>
            <a:r>
              <a:rPr b="0" i="1" lang="en-US" sz="1400" u="none" cap="none" strike="noStrike">
                <a:solidFill>
                  <a:schemeClr val="dk1"/>
                </a:solidFill>
                <a:latin typeface="Arial"/>
                <a:ea typeface="Arial"/>
                <a:cs typeface="Arial"/>
                <a:sym typeface="Arial"/>
              </a:rPr>
              <a:t>g</a:t>
            </a:r>
            <a:r>
              <a:rPr b="0" i="0" lang="en-US" sz="1400" u="none" cap="none" strike="noStrike">
                <a:solidFill>
                  <a:schemeClr val="dk1"/>
                </a:solidFill>
                <a:latin typeface="Arial"/>
                <a:ea typeface="Arial"/>
                <a:cs typeface="Arial"/>
                <a:sym typeface="Arial"/>
              </a:rPr>
              <a:t>).</a:t>
            </a:r>
          </a:p>
        </p:txBody>
      </p:sp>
      <p:pic>
        <p:nvPicPr>
          <p:cNvPr id="257" name="Shape 257"/>
          <p:cNvPicPr preferRelativeResize="0"/>
          <p:nvPr/>
        </p:nvPicPr>
        <p:blipFill rotWithShape="1">
          <a:blip r:embed="rId15">
            <a:alphaModFix/>
          </a:blip>
          <a:srcRect b="0" l="0" r="0" t="0"/>
          <a:stretch/>
        </p:blipFill>
        <p:spPr>
          <a:xfrm>
            <a:off x="914400" y="3429000"/>
            <a:ext cx="7762875" cy="30860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sp>
        <p:nvSpPr>
          <p:cNvPr id="262" name="Shape 262"/>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 (cont’d)</a:t>
            </a:r>
          </a:p>
        </p:txBody>
      </p:sp>
      <p:sp>
        <p:nvSpPr>
          <p:cNvPr id="263" name="Shape 26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264" name="Shape 264"/>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65" name="Shape 265"/>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From Individual Supply to Market Supply</a:t>
            </a:r>
          </a:p>
        </p:txBody>
      </p:sp>
      <p:pic>
        <p:nvPicPr>
          <p:cNvPr id="266" name="Shape 266"/>
          <p:cNvPicPr preferRelativeResize="0"/>
          <p:nvPr/>
        </p:nvPicPr>
        <p:blipFill rotWithShape="1">
          <a:blip r:embed="rId3">
            <a:alphaModFix/>
          </a:blip>
          <a:srcRect b="0" l="0" r="0" t="0"/>
          <a:stretch/>
        </p:blipFill>
        <p:spPr>
          <a:xfrm>
            <a:off x="3338512" y="2047875"/>
            <a:ext cx="5495924" cy="4276725"/>
          </a:xfrm>
          <a:prstGeom prst="rect">
            <a:avLst/>
          </a:prstGeom>
          <a:noFill/>
          <a:ln>
            <a:noFill/>
          </a:ln>
        </p:spPr>
      </p:pic>
      <p:pic>
        <p:nvPicPr>
          <p:cNvPr id="267" name="Shape 267"/>
          <p:cNvPicPr preferRelativeResize="0"/>
          <p:nvPr/>
        </p:nvPicPr>
        <p:blipFill rotWithShape="1">
          <a:blip r:embed="rId4">
            <a:alphaModFix/>
          </a:blip>
          <a:srcRect b="0" l="0" r="0" t="0"/>
          <a:stretch/>
        </p:blipFill>
        <p:spPr>
          <a:xfrm>
            <a:off x="3343275" y="2047875"/>
            <a:ext cx="5495924" cy="4276725"/>
          </a:xfrm>
          <a:prstGeom prst="rect">
            <a:avLst/>
          </a:prstGeom>
          <a:noFill/>
          <a:ln>
            <a:noFill/>
          </a:ln>
        </p:spPr>
      </p:pic>
      <p:pic>
        <p:nvPicPr>
          <p:cNvPr id="268" name="Shape 268"/>
          <p:cNvPicPr preferRelativeResize="0"/>
          <p:nvPr/>
        </p:nvPicPr>
        <p:blipFill rotWithShape="1">
          <a:blip r:embed="rId5">
            <a:alphaModFix/>
          </a:blip>
          <a:srcRect b="0" l="0" r="0" t="0"/>
          <a:stretch/>
        </p:blipFill>
        <p:spPr>
          <a:xfrm>
            <a:off x="3343275" y="2047875"/>
            <a:ext cx="5495924" cy="4276725"/>
          </a:xfrm>
          <a:prstGeom prst="rect">
            <a:avLst/>
          </a:prstGeom>
          <a:noFill/>
          <a:ln>
            <a:noFill/>
          </a:ln>
        </p:spPr>
      </p:pic>
      <p:pic>
        <p:nvPicPr>
          <p:cNvPr id="269" name="Shape 269"/>
          <p:cNvPicPr preferRelativeResize="0"/>
          <p:nvPr/>
        </p:nvPicPr>
        <p:blipFill rotWithShape="1">
          <a:blip r:embed="rId6">
            <a:alphaModFix/>
          </a:blip>
          <a:srcRect b="0" l="0" r="0" t="0"/>
          <a:stretch/>
        </p:blipFill>
        <p:spPr>
          <a:xfrm>
            <a:off x="3343275" y="2047875"/>
            <a:ext cx="5495924" cy="4276725"/>
          </a:xfrm>
          <a:prstGeom prst="rect">
            <a:avLst/>
          </a:prstGeom>
          <a:noFill/>
          <a:ln>
            <a:noFill/>
          </a:ln>
        </p:spPr>
      </p:pic>
      <p:pic>
        <p:nvPicPr>
          <p:cNvPr id="270" name="Shape 270"/>
          <p:cNvPicPr preferRelativeResize="0"/>
          <p:nvPr/>
        </p:nvPicPr>
        <p:blipFill rotWithShape="1">
          <a:blip r:embed="rId7">
            <a:alphaModFix/>
          </a:blip>
          <a:srcRect b="0" l="0" r="0" t="0"/>
          <a:stretch/>
        </p:blipFill>
        <p:spPr>
          <a:xfrm>
            <a:off x="3343275" y="2047875"/>
            <a:ext cx="5495924" cy="4276725"/>
          </a:xfrm>
          <a:prstGeom prst="rect">
            <a:avLst/>
          </a:prstGeom>
          <a:noFill/>
          <a:ln>
            <a:noFill/>
          </a:ln>
        </p:spPr>
      </p:pic>
      <p:pic>
        <p:nvPicPr>
          <p:cNvPr id="271" name="Shape 271"/>
          <p:cNvPicPr preferRelativeResize="0"/>
          <p:nvPr/>
        </p:nvPicPr>
        <p:blipFill rotWithShape="1">
          <a:blip r:embed="rId8">
            <a:alphaModFix/>
          </a:blip>
          <a:srcRect b="0" l="0" r="0" t="0"/>
          <a:stretch/>
        </p:blipFill>
        <p:spPr>
          <a:xfrm>
            <a:off x="3343275" y="2047875"/>
            <a:ext cx="5495924" cy="4276725"/>
          </a:xfrm>
          <a:prstGeom prst="rect">
            <a:avLst/>
          </a:prstGeom>
          <a:noFill/>
          <a:ln>
            <a:noFill/>
          </a:ln>
        </p:spPr>
      </p:pic>
      <p:pic>
        <p:nvPicPr>
          <p:cNvPr id="272" name="Shape 272"/>
          <p:cNvPicPr preferRelativeResize="0"/>
          <p:nvPr/>
        </p:nvPicPr>
        <p:blipFill rotWithShape="1">
          <a:blip r:embed="rId9">
            <a:alphaModFix/>
          </a:blip>
          <a:srcRect b="0" l="0" r="0" t="0"/>
          <a:stretch/>
        </p:blipFill>
        <p:spPr>
          <a:xfrm>
            <a:off x="3343275" y="2047875"/>
            <a:ext cx="5495924" cy="4276725"/>
          </a:xfrm>
          <a:prstGeom prst="rect">
            <a:avLst/>
          </a:prstGeom>
          <a:noFill/>
          <a:ln>
            <a:noFill/>
          </a:ln>
        </p:spPr>
      </p:pic>
      <p:pic>
        <p:nvPicPr>
          <p:cNvPr id="273" name="Shape 273"/>
          <p:cNvPicPr preferRelativeResize="0"/>
          <p:nvPr/>
        </p:nvPicPr>
        <p:blipFill rotWithShape="1">
          <a:blip r:embed="rId10">
            <a:alphaModFix/>
          </a:blip>
          <a:srcRect b="0" l="0" r="0" t="0"/>
          <a:stretch/>
        </p:blipFill>
        <p:spPr>
          <a:xfrm>
            <a:off x="3343275" y="2047875"/>
            <a:ext cx="5495924" cy="4276725"/>
          </a:xfrm>
          <a:prstGeom prst="rect">
            <a:avLst/>
          </a:prstGeom>
          <a:noFill/>
          <a:ln>
            <a:noFill/>
          </a:ln>
        </p:spPr>
      </p:pic>
      <p:sp>
        <p:nvSpPr>
          <p:cNvPr id="274" name="Shape 274"/>
          <p:cNvSpPr txBox="1"/>
          <p:nvPr/>
        </p:nvSpPr>
        <p:spPr>
          <a:xfrm>
            <a:off x="914400" y="1600200"/>
            <a:ext cx="3505200"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Market Supply </a:t>
            </a:r>
            <a:br>
              <a:rPr b="1" i="0" lang="en-US" sz="1400" u="none" cap="none" strike="noStrike">
                <a:solidFill>
                  <a:schemeClr val="lt2"/>
                </a:solidFill>
                <a:latin typeface="Arial"/>
                <a:ea typeface="Arial"/>
                <a:cs typeface="Arial"/>
                <a:sym typeface="Arial"/>
              </a:rPr>
            </a:br>
            <a:r>
              <a:rPr b="1" i="0" lang="en-US" sz="1400" u="none" cap="none" strike="noStrike">
                <a:solidFill>
                  <a:schemeClr val="lt2"/>
                </a:solidFill>
                <a:latin typeface="Arial"/>
                <a:ea typeface="Arial"/>
                <a:cs typeface="Arial"/>
                <a:sym typeface="Arial"/>
              </a:rPr>
              <a:t>Curve with Many Firms</a:t>
            </a:r>
          </a:p>
        </p:txBody>
      </p:sp>
      <p:sp>
        <p:nvSpPr>
          <p:cNvPr id="275" name="Shape 275"/>
          <p:cNvSpPr txBox="1"/>
          <p:nvPr/>
        </p:nvSpPr>
        <p:spPr>
          <a:xfrm>
            <a:off x="914400" y="2362200"/>
            <a:ext cx="2362200" cy="285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market supply is the sum of the supplies of all firms.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minimum supply price is $2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and the quantity supplied increases by 10,000 for each $2 increase in price to 10,000 at a price of $4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to 20,000 at a price of $6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and so 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9" name="Shape 279"/>
        <p:cNvGrpSpPr/>
        <p:nvPr/>
      </p:nvGrpSpPr>
      <p:grpSpPr>
        <a:xfrm>
          <a:off x="0" y="0"/>
          <a:ext cx="0" cy="0"/>
          <a:chOff x="0" y="0"/>
          <a:chExt cx="0" cy="0"/>
        </a:xfrm>
      </p:grpSpPr>
      <p:sp>
        <p:nvSpPr>
          <p:cNvPr id="280" name="Shape 280"/>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SUPPLY CURVE (cont’d)</a:t>
            </a:r>
          </a:p>
        </p:txBody>
      </p:sp>
      <p:sp>
        <p:nvSpPr>
          <p:cNvPr id="281" name="Shape 28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3.2</a:t>
            </a:r>
          </a:p>
        </p:txBody>
      </p:sp>
      <p:cxnSp>
        <p:nvCxnSpPr>
          <p:cNvPr id="282" name="Shape 28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83" name="Shape 283"/>
          <p:cNvSpPr txBox="1"/>
          <p:nvPr>
            <p:ph idx="4294967295" type="body"/>
          </p:nvPr>
        </p:nvSpPr>
        <p:spPr>
          <a:xfrm>
            <a:off x="914400" y="11430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Why Is the Market Supply Curve Positively Sloped?</a:t>
            </a:r>
          </a:p>
        </p:txBody>
      </p:sp>
      <p:sp>
        <p:nvSpPr>
          <p:cNvPr id="284" name="Shape 284"/>
          <p:cNvSpPr txBox="1"/>
          <p:nvPr/>
        </p:nvSpPr>
        <p:spPr>
          <a:xfrm>
            <a:off x="914400" y="1905000"/>
            <a:ext cx="7315200" cy="2679700"/>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To explain the positive slope, consider the two responses by firms to an increase in price:</a:t>
            </a:r>
          </a:p>
          <a:p>
            <a:pPr indent="-236536" lvl="1" marL="350837" marR="0" rtl="0" algn="l">
              <a:lnSpc>
                <a:spcPct val="105000"/>
              </a:lnSpc>
              <a:spcBef>
                <a:spcPts val="90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Individual firm.</a:t>
            </a:r>
            <a:r>
              <a:rPr b="0" i="0" lang="en-US" sz="1800" u="none" cap="none" strike="noStrike">
                <a:solidFill>
                  <a:schemeClr val="dk1"/>
                </a:solidFill>
                <a:latin typeface="Arial"/>
                <a:ea typeface="Arial"/>
                <a:cs typeface="Arial"/>
                <a:sym typeface="Arial"/>
              </a:rPr>
              <a:t> As we saw earlier, a higher price encourages a firm to increase its output by purchasing more materials and hiring more workers.</a:t>
            </a:r>
          </a:p>
          <a:p>
            <a:pPr indent="-236536" lvl="1" marL="350837" marR="0" rtl="0" algn="l">
              <a:lnSpc>
                <a:spcPct val="105000"/>
              </a:lnSpc>
              <a:spcBef>
                <a:spcPts val="90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New firms.</a:t>
            </a:r>
            <a:r>
              <a:rPr b="0" i="0" lang="en-US" sz="1800" u="none" cap="none" strike="noStrike">
                <a:solidFill>
                  <a:schemeClr val="dk1"/>
                </a:solidFill>
                <a:latin typeface="Arial"/>
                <a:ea typeface="Arial"/>
                <a:cs typeface="Arial"/>
                <a:sym typeface="Arial"/>
              </a:rPr>
              <a:t> In the long run, new firms can enter the market and existing firms can expand their production facilities to produce more output.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8" name="Shape 288"/>
        <p:cNvGrpSpPr/>
        <p:nvPr/>
      </p:nvGrpSpPr>
      <p:grpSpPr>
        <a:xfrm>
          <a:off x="0" y="0"/>
          <a:ext cx="0" cy="0"/>
          <a:chOff x="0" y="0"/>
          <a:chExt cx="0" cy="0"/>
        </a:xfrm>
      </p:grpSpPr>
      <p:sp>
        <p:nvSpPr>
          <p:cNvPr id="289" name="Shape 289"/>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EQUILIBRIUM: BRINGING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DEMAND AND SUPPLY TOGETHER</a:t>
            </a:r>
          </a:p>
        </p:txBody>
      </p:sp>
      <p:sp>
        <p:nvSpPr>
          <p:cNvPr id="290" name="Shape 290"/>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3.3</a:t>
            </a:r>
          </a:p>
        </p:txBody>
      </p:sp>
      <p:cxnSp>
        <p:nvCxnSpPr>
          <p:cNvPr id="291" name="Shape 291"/>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92" name="Shape 292"/>
          <p:cNvSpPr txBox="1"/>
          <p:nvPr>
            <p:ph idx="4294967295" type="body"/>
          </p:nvPr>
        </p:nvSpPr>
        <p:spPr>
          <a:xfrm>
            <a:off x="914400" y="23622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Excess Demand Causes the Price to Rise</a:t>
            </a:r>
          </a:p>
        </p:txBody>
      </p:sp>
      <p:sp>
        <p:nvSpPr>
          <p:cNvPr id="293" name="Shape 293"/>
          <p:cNvSpPr txBox="1"/>
          <p:nvPr/>
        </p:nvSpPr>
        <p:spPr>
          <a:xfrm>
            <a:off x="2292350" y="2895600"/>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excess demand (shortage)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situation in which, at the prevailing price, the quantity demanded exceeds the quantity supplied.</a:t>
            </a:r>
          </a:p>
        </p:txBody>
      </p:sp>
      <p:sp>
        <p:nvSpPr>
          <p:cNvPr id="294" name="Shape 294"/>
          <p:cNvSpPr txBox="1"/>
          <p:nvPr/>
        </p:nvSpPr>
        <p:spPr>
          <a:xfrm>
            <a:off x="914400" y="4114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Excess Supply Causes the Price to Drop</a:t>
            </a:r>
          </a:p>
        </p:txBody>
      </p:sp>
      <p:sp>
        <p:nvSpPr>
          <p:cNvPr id="295" name="Shape 295"/>
          <p:cNvSpPr txBox="1"/>
          <p:nvPr/>
        </p:nvSpPr>
        <p:spPr>
          <a:xfrm>
            <a:off x="2292350" y="4724400"/>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excess supply (surplus)</a:t>
            </a:r>
          </a:p>
          <a:p>
            <a:pPr indent="-231775" lvl="0" marL="231775" marR="0" rtl="0" algn="l">
              <a:lnSpc>
                <a:spcPct val="100000"/>
              </a:lnSpc>
              <a:spcBef>
                <a:spcPts val="0"/>
              </a:spcBef>
              <a:spcAft>
                <a:spcPts val="0"/>
              </a:spcAft>
              <a:buClr>
                <a:srgbClr val="382344"/>
              </a:buClr>
              <a:buSzPct val="25000"/>
              <a:buFont typeface="Arial"/>
              <a:buNone/>
            </a:pPr>
            <a:r>
              <a:rPr b="1" i="0" lang="en-US" sz="1600" u="none" cap="none" strike="noStrike">
                <a:solidFill>
                  <a:srgbClr val="382344"/>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A situation in which the quantity supplied exceeds the quantity demanded at the prevailing price.</a:t>
            </a:r>
          </a:p>
        </p:txBody>
      </p:sp>
      <p:sp>
        <p:nvSpPr>
          <p:cNvPr id="296" name="Shape 296"/>
          <p:cNvSpPr txBox="1"/>
          <p:nvPr/>
        </p:nvSpPr>
        <p:spPr>
          <a:xfrm>
            <a:off x="2286000" y="1066800"/>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market equilibrium</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situation in which the quantity demanded equals the quantity supplied at the prevailing market price.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0" name="Shape 300"/>
        <p:cNvGrpSpPr/>
        <p:nvPr/>
      </p:nvGrpSpPr>
      <p:grpSpPr>
        <a:xfrm>
          <a:off x="0" y="0"/>
          <a:ext cx="0" cy="0"/>
          <a:chOff x="0" y="0"/>
          <a:chExt cx="0" cy="0"/>
        </a:xfrm>
      </p:grpSpPr>
      <p:sp>
        <p:nvSpPr>
          <p:cNvPr id="301" name="Shape 301"/>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EQUILIBRIUM: BRINGING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DEMAND AND SUPPLY TOGETHER (cont’d)</a:t>
            </a:r>
          </a:p>
        </p:txBody>
      </p:sp>
      <p:sp>
        <p:nvSpPr>
          <p:cNvPr id="302" name="Shape 302"/>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3.3</a:t>
            </a:r>
          </a:p>
        </p:txBody>
      </p:sp>
      <p:cxnSp>
        <p:nvCxnSpPr>
          <p:cNvPr id="303" name="Shape 303"/>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04" name="Shape 304"/>
          <p:cNvSpPr txBox="1"/>
          <p:nvPr/>
        </p:nvSpPr>
        <p:spPr>
          <a:xfrm>
            <a:off x="914400" y="1219200"/>
            <a:ext cx="35813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3.6</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Market Equilibrium</a:t>
            </a:r>
          </a:p>
        </p:txBody>
      </p:sp>
      <p:sp>
        <p:nvSpPr>
          <p:cNvPr id="305" name="Shape 305"/>
          <p:cNvSpPr txBox="1"/>
          <p:nvPr/>
        </p:nvSpPr>
        <p:spPr>
          <a:xfrm>
            <a:off x="914400" y="1828800"/>
            <a:ext cx="2743199" cy="3495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the market equilibrium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with price = $8 and quantity = 30,000), the quantity supplied equals the quantity demanded.</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a price below the equilibrium price ($6), there is excess demand—the quantity demanded at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exceeds the quantity supplied at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a price above the equilibrium price ($12), there is excess supply—the quantity supplied at point </a:t>
            </a:r>
            <a:r>
              <a:rPr b="0" i="1" lang="en-US" sz="1400" u="none" cap="none" strike="noStrike">
                <a:solidFill>
                  <a:schemeClr val="dk1"/>
                </a:solidFill>
                <a:latin typeface="Arial"/>
                <a:ea typeface="Arial"/>
                <a:cs typeface="Arial"/>
                <a:sym typeface="Arial"/>
              </a:rPr>
              <a:t>e</a:t>
            </a:r>
            <a:r>
              <a:rPr b="0" i="0" lang="en-US" sz="1400" u="none" cap="none" strike="noStrike">
                <a:solidFill>
                  <a:schemeClr val="dk1"/>
                </a:solidFill>
                <a:latin typeface="Arial"/>
                <a:ea typeface="Arial"/>
                <a:cs typeface="Arial"/>
                <a:sym typeface="Arial"/>
              </a:rPr>
              <a:t> exceeds the quantity demanded at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a:t>
            </a:r>
          </a:p>
        </p:txBody>
      </p:sp>
      <p:pic>
        <p:nvPicPr>
          <p:cNvPr id="306" name="Shape 306"/>
          <p:cNvPicPr preferRelativeResize="0"/>
          <p:nvPr/>
        </p:nvPicPr>
        <p:blipFill rotWithShape="1">
          <a:blip r:embed="rId3">
            <a:alphaModFix/>
          </a:blip>
          <a:srcRect b="0" l="0" r="0" t="0"/>
          <a:stretch/>
        </p:blipFill>
        <p:spPr>
          <a:xfrm>
            <a:off x="4256087" y="1581150"/>
            <a:ext cx="4811712" cy="3829050"/>
          </a:xfrm>
          <a:prstGeom prst="rect">
            <a:avLst/>
          </a:prstGeom>
          <a:noFill/>
          <a:ln>
            <a:noFill/>
          </a:ln>
        </p:spPr>
      </p:pic>
      <p:pic>
        <p:nvPicPr>
          <p:cNvPr id="307" name="Shape 307"/>
          <p:cNvPicPr preferRelativeResize="0"/>
          <p:nvPr/>
        </p:nvPicPr>
        <p:blipFill rotWithShape="1">
          <a:blip r:embed="rId4">
            <a:alphaModFix/>
          </a:blip>
          <a:srcRect b="0" l="0" r="0" t="0"/>
          <a:stretch/>
        </p:blipFill>
        <p:spPr>
          <a:xfrm>
            <a:off x="4256087" y="1581150"/>
            <a:ext cx="4811712" cy="3829050"/>
          </a:xfrm>
          <a:prstGeom prst="rect">
            <a:avLst/>
          </a:prstGeom>
          <a:noFill/>
          <a:ln>
            <a:noFill/>
          </a:ln>
        </p:spPr>
      </p:pic>
      <p:pic>
        <p:nvPicPr>
          <p:cNvPr id="308" name="Shape 308"/>
          <p:cNvPicPr preferRelativeResize="0"/>
          <p:nvPr/>
        </p:nvPicPr>
        <p:blipFill rotWithShape="1">
          <a:blip r:embed="rId5">
            <a:alphaModFix/>
          </a:blip>
          <a:srcRect b="0" l="0" r="0" t="0"/>
          <a:stretch/>
        </p:blipFill>
        <p:spPr>
          <a:xfrm>
            <a:off x="4256087" y="1581150"/>
            <a:ext cx="4811712" cy="3829050"/>
          </a:xfrm>
          <a:prstGeom prst="rect">
            <a:avLst/>
          </a:prstGeom>
          <a:noFill/>
          <a:ln>
            <a:noFill/>
          </a:ln>
        </p:spPr>
      </p:pic>
      <p:pic>
        <p:nvPicPr>
          <p:cNvPr id="309" name="Shape 309"/>
          <p:cNvPicPr preferRelativeResize="0"/>
          <p:nvPr/>
        </p:nvPicPr>
        <p:blipFill rotWithShape="1">
          <a:blip r:embed="rId6">
            <a:alphaModFix/>
          </a:blip>
          <a:srcRect b="0" l="0" r="0" t="0"/>
          <a:stretch/>
        </p:blipFill>
        <p:spPr>
          <a:xfrm>
            <a:off x="4256087" y="1581150"/>
            <a:ext cx="4811712" cy="3829050"/>
          </a:xfrm>
          <a:prstGeom prst="rect">
            <a:avLst/>
          </a:prstGeom>
          <a:noFill/>
          <a:ln>
            <a:noFill/>
          </a:ln>
        </p:spPr>
      </p:pic>
      <p:pic>
        <p:nvPicPr>
          <p:cNvPr id="310" name="Shape 310"/>
          <p:cNvPicPr preferRelativeResize="0"/>
          <p:nvPr/>
        </p:nvPicPr>
        <p:blipFill rotWithShape="1">
          <a:blip r:embed="rId7">
            <a:alphaModFix/>
          </a:blip>
          <a:srcRect b="0" l="0" r="0" t="0"/>
          <a:stretch/>
        </p:blipFill>
        <p:spPr>
          <a:xfrm>
            <a:off x="4256087" y="1581150"/>
            <a:ext cx="4811712" cy="3829050"/>
          </a:xfrm>
          <a:prstGeom prst="rect">
            <a:avLst/>
          </a:prstGeom>
          <a:noFill/>
          <a:ln>
            <a:noFill/>
          </a:ln>
        </p:spPr>
      </p:pic>
      <p:pic>
        <p:nvPicPr>
          <p:cNvPr id="311" name="Shape 311"/>
          <p:cNvPicPr preferRelativeResize="0"/>
          <p:nvPr/>
        </p:nvPicPr>
        <p:blipFill rotWithShape="1">
          <a:blip r:embed="rId8">
            <a:alphaModFix/>
          </a:blip>
          <a:srcRect b="0" l="0" r="0" t="0"/>
          <a:stretch/>
        </p:blipFill>
        <p:spPr>
          <a:xfrm>
            <a:off x="4256087" y="1581150"/>
            <a:ext cx="4811712" cy="3829050"/>
          </a:xfrm>
          <a:prstGeom prst="rect">
            <a:avLst/>
          </a:prstGeom>
          <a:noFill/>
          <a:ln>
            <a:noFill/>
          </a:ln>
        </p:spPr>
      </p:pic>
      <p:pic>
        <p:nvPicPr>
          <p:cNvPr id="312" name="Shape 312"/>
          <p:cNvPicPr preferRelativeResize="0"/>
          <p:nvPr/>
        </p:nvPicPr>
        <p:blipFill rotWithShape="1">
          <a:blip r:embed="rId9">
            <a:alphaModFix/>
          </a:blip>
          <a:srcRect b="0" l="0" r="0" t="0"/>
          <a:stretch/>
        </p:blipFill>
        <p:spPr>
          <a:xfrm>
            <a:off x="4256087" y="1581150"/>
            <a:ext cx="4811712" cy="3829050"/>
          </a:xfrm>
          <a:prstGeom prst="rect">
            <a:avLst/>
          </a:prstGeom>
          <a:noFill/>
          <a:ln>
            <a:noFill/>
          </a:ln>
        </p:spPr>
      </p:pic>
      <p:pic>
        <p:nvPicPr>
          <p:cNvPr id="313" name="Shape 313"/>
          <p:cNvPicPr preferRelativeResize="0"/>
          <p:nvPr/>
        </p:nvPicPr>
        <p:blipFill rotWithShape="1">
          <a:blip r:embed="rId10">
            <a:alphaModFix/>
          </a:blip>
          <a:srcRect b="0" l="0" r="0" t="0"/>
          <a:stretch/>
        </p:blipFill>
        <p:spPr>
          <a:xfrm>
            <a:off x="4256087" y="1581150"/>
            <a:ext cx="4811712" cy="3829050"/>
          </a:xfrm>
          <a:prstGeom prst="rect">
            <a:avLst/>
          </a:prstGeom>
          <a:noFill/>
          <a:ln>
            <a:noFill/>
          </a:ln>
        </p:spPr>
      </p:pic>
      <p:pic>
        <p:nvPicPr>
          <p:cNvPr id="314" name="Shape 314"/>
          <p:cNvPicPr preferRelativeResize="0"/>
          <p:nvPr/>
        </p:nvPicPr>
        <p:blipFill rotWithShape="1">
          <a:blip r:embed="rId11">
            <a:alphaModFix/>
          </a:blip>
          <a:srcRect b="0" l="0" r="0" t="0"/>
          <a:stretch/>
        </p:blipFill>
        <p:spPr>
          <a:xfrm>
            <a:off x="4256087" y="1581150"/>
            <a:ext cx="4811712" cy="3829050"/>
          </a:xfrm>
          <a:prstGeom prst="rect">
            <a:avLst/>
          </a:prstGeom>
          <a:noFill/>
          <a:ln>
            <a:noFill/>
          </a:ln>
        </p:spPr>
      </p:pic>
      <p:pic>
        <p:nvPicPr>
          <p:cNvPr id="315" name="Shape 315"/>
          <p:cNvPicPr preferRelativeResize="0"/>
          <p:nvPr/>
        </p:nvPicPr>
        <p:blipFill rotWithShape="1">
          <a:blip r:embed="rId12">
            <a:alphaModFix/>
          </a:blip>
          <a:srcRect b="0" l="0" r="0" t="0"/>
          <a:stretch/>
        </p:blipFill>
        <p:spPr>
          <a:xfrm>
            <a:off x="4256087" y="1581150"/>
            <a:ext cx="4811712" cy="38290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9" name="Shape 319"/>
        <p:cNvGrpSpPr/>
        <p:nvPr/>
      </p:nvGrpSpPr>
      <p:grpSpPr>
        <a:xfrm>
          <a:off x="0" y="0"/>
          <a:ext cx="0" cy="0"/>
          <a:chOff x="0" y="0"/>
          <a:chExt cx="0" cy="0"/>
        </a:xfrm>
      </p:grpSpPr>
      <p:sp>
        <p:nvSpPr>
          <p:cNvPr id="320" name="Shape 320"/>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DEMAND</a:t>
            </a:r>
          </a:p>
        </p:txBody>
      </p:sp>
      <p:sp>
        <p:nvSpPr>
          <p:cNvPr id="321" name="Shape 32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3.4</a:t>
            </a:r>
          </a:p>
        </p:txBody>
      </p:sp>
      <p:cxnSp>
        <p:nvCxnSpPr>
          <p:cNvPr id="322" name="Shape 32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23" name="Shape 323"/>
          <p:cNvSpPr txBox="1"/>
          <p:nvPr>
            <p:ph idx="4294967295" type="body"/>
          </p:nvPr>
        </p:nvSpPr>
        <p:spPr>
          <a:xfrm>
            <a:off x="2133600" y="838200"/>
            <a:ext cx="6781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Change in Quantity Demanded versus Change in Demand</a:t>
            </a:r>
          </a:p>
        </p:txBody>
      </p:sp>
      <p:sp>
        <p:nvSpPr>
          <p:cNvPr id="324" name="Shape 324"/>
          <p:cNvSpPr txBox="1"/>
          <p:nvPr/>
        </p:nvSpPr>
        <p:spPr>
          <a:xfrm>
            <a:off x="457200" y="1219200"/>
            <a:ext cx="5181600"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3.7</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Change in Quantity Demanded versus Change in Demand</a:t>
            </a:r>
          </a:p>
        </p:txBody>
      </p:sp>
      <p:sp>
        <p:nvSpPr>
          <p:cNvPr id="325" name="Shape 325"/>
          <p:cNvSpPr txBox="1"/>
          <p:nvPr/>
        </p:nvSpPr>
        <p:spPr>
          <a:xfrm>
            <a:off x="3200400" y="5334000"/>
            <a:ext cx="51053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change in demand</a:t>
            </a:r>
          </a:p>
          <a:p>
            <a:pPr indent="-231775" lvl="0" marL="231775" marR="0" rtl="0" algn="l">
              <a:lnSpc>
                <a:spcPct val="100000"/>
              </a:lnSpc>
              <a:spcBef>
                <a:spcPts val="0"/>
              </a:spcBef>
              <a:spcAft>
                <a:spcPts val="0"/>
              </a:spcAft>
              <a:buClr>
                <a:srgbClr val="382344"/>
              </a:buClr>
              <a:buSzPct val="25000"/>
              <a:buFont typeface="Arial"/>
              <a:buNone/>
            </a:pPr>
            <a:r>
              <a:rPr b="1" i="0" lang="en-US" sz="1600" u="none" cap="none" strike="noStrike">
                <a:solidFill>
                  <a:srgbClr val="382344"/>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A shift of the demand curve caused by a change in a variable other than the price of the product.</a:t>
            </a:r>
          </a:p>
        </p:txBody>
      </p:sp>
      <p:pic>
        <p:nvPicPr>
          <p:cNvPr id="326" name="Shape 326"/>
          <p:cNvPicPr preferRelativeResize="0"/>
          <p:nvPr/>
        </p:nvPicPr>
        <p:blipFill rotWithShape="1">
          <a:blip r:embed="rId3">
            <a:alphaModFix/>
          </a:blip>
          <a:srcRect b="0" l="0" r="0" t="0"/>
          <a:stretch/>
        </p:blipFill>
        <p:spPr>
          <a:xfrm>
            <a:off x="2209800" y="2041525"/>
            <a:ext cx="6880225" cy="2835274"/>
          </a:xfrm>
          <a:prstGeom prst="rect">
            <a:avLst/>
          </a:prstGeom>
          <a:noFill/>
          <a:ln>
            <a:noFill/>
          </a:ln>
        </p:spPr>
      </p:pic>
      <p:pic>
        <p:nvPicPr>
          <p:cNvPr id="327" name="Shape 327"/>
          <p:cNvPicPr preferRelativeResize="0"/>
          <p:nvPr/>
        </p:nvPicPr>
        <p:blipFill rotWithShape="1">
          <a:blip r:embed="rId4">
            <a:alphaModFix/>
          </a:blip>
          <a:srcRect b="0" l="0" r="0" t="0"/>
          <a:stretch/>
        </p:blipFill>
        <p:spPr>
          <a:xfrm>
            <a:off x="2209800" y="2041525"/>
            <a:ext cx="6880225" cy="2835274"/>
          </a:xfrm>
          <a:prstGeom prst="rect">
            <a:avLst/>
          </a:prstGeom>
          <a:noFill/>
          <a:ln>
            <a:noFill/>
          </a:ln>
        </p:spPr>
      </p:pic>
      <p:pic>
        <p:nvPicPr>
          <p:cNvPr id="328" name="Shape 328"/>
          <p:cNvPicPr preferRelativeResize="0"/>
          <p:nvPr/>
        </p:nvPicPr>
        <p:blipFill rotWithShape="1">
          <a:blip r:embed="rId5">
            <a:alphaModFix/>
          </a:blip>
          <a:srcRect b="0" l="0" r="0" t="0"/>
          <a:stretch/>
        </p:blipFill>
        <p:spPr>
          <a:xfrm>
            <a:off x="2209800" y="2041525"/>
            <a:ext cx="6880225" cy="2835274"/>
          </a:xfrm>
          <a:prstGeom prst="rect">
            <a:avLst/>
          </a:prstGeom>
          <a:noFill/>
          <a:ln>
            <a:noFill/>
          </a:ln>
        </p:spPr>
      </p:pic>
      <p:pic>
        <p:nvPicPr>
          <p:cNvPr id="329" name="Shape 329"/>
          <p:cNvPicPr preferRelativeResize="0"/>
          <p:nvPr/>
        </p:nvPicPr>
        <p:blipFill rotWithShape="1">
          <a:blip r:embed="rId6">
            <a:alphaModFix/>
          </a:blip>
          <a:srcRect b="0" l="0" r="0" t="0"/>
          <a:stretch/>
        </p:blipFill>
        <p:spPr>
          <a:xfrm>
            <a:off x="2209800" y="2041525"/>
            <a:ext cx="6880225" cy="2835274"/>
          </a:xfrm>
          <a:prstGeom prst="rect">
            <a:avLst/>
          </a:prstGeom>
          <a:noFill/>
          <a:ln>
            <a:noFill/>
          </a:ln>
        </p:spPr>
      </p:pic>
      <p:pic>
        <p:nvPicPr>
          <p:cNvPr id="330" name="Shape 330"/>
          <p:cNvPicPr preferRelativeResize="0"/>
          <p:nvPr/>
        </p:nvPicPr>
        <p:blipFill rotWithShape="1">
          <a:blip r:embed="rId7">
            <a:alphaModFix/>
          </a:blip>
          <a:srcRect b="0" l="0" r="0" t="0"/>
          <a:stretch/>
        </p:blipFill>
        <p:spPr>
          <a:xfrm>
            <a:off x="2209800" y="2041525"/>
            <a:ext cx="6880225" cy="2835274"/>
          </a:xfrm>
          <a:prstGeom prst="rect">
            <a:avLst/>
          </a:prstGeom>
          <a:noFill/>
          <a:ln>
            <a:noFill/>
          </a:ln>
        </p:spPr>
      </p:pic>
      <p:pic>
        <p:nvPicPr>
          <p:cNvPr id="331" name="Shape 331"/>
          <p:cNvPicPr preferRelativeResize="0"/>
          <p:nvPr/>
        </p:nvPicPr>
        <p:blipFill rotWithShape="1">
          <a:blip r:embed="rId8">
            <a:alphaModFix/>
          </a:blip>
          <a:srcRect b="0" l="0" r="0" t="0"/>
          <a:stretch/>
        </p:blipFill>
        <p:spPr>
          <a:xfrm>
            <a:off x="2209800" y="2041525"/>
            <a:ext cx="6880225" cy="2835274"/>
          </a:xfrm>
          <a:prstGeom prst="rect">
            <a:avLst/>
          </a:prstGeom>
          <a:noFill/>
          <a:ln>
            <a:noFill/>
          </a:ln>
        </p:spPr>
      </p:pic>
      <p:pic>
        <p:nvPicPr>
          <p:cNvPr id="332" name="Shape 332"/>
          <p:cNvPicPr preferRelativeResize="0"/>
          <p:nvPr/>
        </p:nvPicPr>
        <p:blipFill rotWithShape="1">
          <a:blip r:embed="rId9">
            <a:alphaModFix/>
          </a:blip>
          <a:srcRect b="0" l="0" r="0" t="0"/>
          <a:stretch/>
        </p:blipFill>
        <p:spPr>
          <a:xfrm>
            <a:off x="2209800" y="2041525"/>
            <a:ext cx="6880225" cy="2835274"/>
          </a:xfrm>
          <a:prstGeom prst="rect">
            <a:avLst/>
          </a:prstGeom>
          <a:noFill/>
          <a:ln>
            <a:noFill/>
          </a:ln>
        </p:spPr>
      </p:pic>
      <p:pic>
        <p:nvPicPr>
          <p:cNvPr id="333" name="Shape 333"/>
          <p:cNvPicPr preferRelativeResize="0"/>
          <p:nvPr/>
        </p:nvPicPr>
        <p:blipFill rotWithShape="1">
          <a:blip r:embed="rId10">
            <a:alphaModFix/>
          </a:blip>
          <a:srcRect b="0" l="0" r="0" t="0"/>
          <a:stretch/>
        </p:blipFill>
        <p:spPr>
          <a:xfrm>
            <a:off x="2209800" y="2041525"/>
            <a:ext cx="6880225" cy="2835274"/>
          </a:xfrm>
          <a:prstGeom prst="rect">
            <a:avLst/>
          </a:prstGeom>
          <a:noFill/>
          <a:ln>
            <a:noFill/>
          </a:ln>
        </p:spPr>
      </p:pic>
      <p:sp>
        <p:nvSpPr>
          <p:cNvPr id="334" name="Shape 334"/>
          <p:cNvSpPr txBox="1"/>
          <p:nvPr/>
        </p:nvSpPr>
        <p:spPr>
          <a:xfrm>
            <a:off x="457200" y="1936750"/>
            <a:ext cx="2133599" cy="4559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A change in price causes a change in quantity demanded, a movement along a single demand curve. For example, a decrease in price causes a move from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increasing the quantity demanded.</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 A change in demand caused by changes in a variable other than the price of the good shifts the entire demand curve. For example, an increase in demand shifts the demand curve from </a:t>
            </a:r>
            <a:r>
              <a:rPr b="0" i="1" lang="en-US" sz="1400" u="none" cap="none" strike="noStrike">
                <a:solidFill>
                  <a:schemeClr val="dk1"/>
                </a:solidFill>
                <a:latin typeface="Arial"/>
                <a:ea typeface="Arial"/>
                <a:cs typeface="Arial"/>
                <a:sym typeface="Arial"/>
              </a:rPr>
              <a:t>D</a:t>
            </a:r>
            <a:r>
              <a:rPr b="0" baseline="-25000" i="0" lang="en-US" sz="1400" u="none" cap="none" strike="noStrike">
                <a:solidFill>
                  <a:schemeClr val="dk1"/>
                </a:solidFill>
                <a:latin typeface="Arial"/>
                <a:ea typeface="Arial"/>
                <a:cs typeface="Arial"/>
                <a:sym typeface="Arial"/>
              </a:rPr>
              <a:t>1</a:t>
            </a:r>
            <a:r>
              <a:rPr b="0" i="0" lang="en-US" sz="1400" u="none" cap="none" strike="noStrike">
                <a:solidFill>
                  <a:schemeClr val="dk1"/>
                </a:solidFill>
                <a:latin typeface="Arial"/>
                <a:ea typeface="Arial"/>
                <a:cs typeface="Arial"/>
                <a:sym typeface="Arial"/>
              </a:rPr>
              <a:t> to </a:t>
            </a:r>
            <a:r>
              <a:rPr b="0" i="1" lang="en-US" sz="1400" u="none" cap="none" strike="noStrike">
                <a:solidFill>
                  <a:schemeClr val="dk1"/>
                </a:solidFill>
                <a:latin typeface="Arial"/>
                <a:ea typeface="Arial"/>
                <a:cs typeface="Arial"/>
                <a:sym typeface="Arial"/>
              </a:rPr>
              <a:t>D</a:t>
            </a:r>
            <a:r>
              <a:rPr b="0" baseline="-25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a:t>
            </a:r>
          </a:p>
        </p:txBody>
      </p:sp>
      <p:pic>
        <p:nvPicPr>
          <p:cNvPr id="335" name="Shape 335"/>
          <p:cNvPicPr preferRelativeResize="0"/>
          <p:nvPr/>
        </p:nvPicPr>
        <p:blipFill rotWithShape="1">
          <a:blip r:embed="rId11">
            <a:alphaModFix/>
          </a:blip>
          <a:srcRect b="0" l="0" r="0" t="0"/>
          <a:stretch/>
        </p:blipFill>
        <p:spPr>
          <a:xfrm>
            <a:off x="2209800" y="2027236"/>
            <a:ext cx="6880225" cy="3154361"/>
          </a:xfrm>
          <a:prstGeom prst="rect">
            <a:avLst/>
          </a:prstGeom>
          <a:noFill/>
          <a:ln>
            <a:noFill/>
          </a:ln>
        </p:spPr>
      </p:pic>
      <p:pic>
        <p:nvPicPr>
          <p:cNvPr id="336" name="Shape 336"/>
          <p:cNvPicPr preferRelativeResize="0"/>
          <p:nvPr/>
        </p:nvPicPr>
        <p:blipFill rotWithShape="1">
          <a:blip r:embed="rId12">
            <a:alphaModFix/>
          </a:blip>
          <a:srcRect b="0" l="0" r="0" t="0"/>
          <a:stretch/>
        </p:blipFill>
        <p:spPr>
          <a:xfrm>
            <a:off x="2209800" y="2027236"/>
            <a:ext cx="6880225" cy="3154361"/>
          </a:xfrm>
          <a:prstGeom prst="rect">
            <a:avLst/>
          </a:prstGeom>
          <a:noFill/>
          <a:ln>
            <a:noFill/>
          </a:ln>
        </p:spPr>
      </p:pic>
      <p:pic>
        <p:nvPicPr>
          <p:cNvPr id="337" name="Shape 337"/>
          <p:cNvPicPr preferRelativeResize="0"/>
          <p:nvPr/>
        </p:nvPicPr>
        <p:blipFill rotWithShape="1">
          <a:blip r:embed="rId13">
            <a:alphaModFix/>
          </a:blip>
          <a:srcRect b="0" l="0" r="0" t="0"/>
          <a:stretch/>
        </p:blipFill>
        <p:spPr>
          <a:xfrm>
            <a:off x="2209800" y="2041525"/>
            <a:ext cx="6880225" cy="28352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1" name="Shape 341"/>
        <p:cNvGrpSpPr/>
        <p:nvPr/>
      </p:nvGrpSpPr>
      <p:grpSpPr>
        <a:xfrm>
          <a:off x="0" y="0"/>
          <a:ext cx="0" cy="0"/>
          <a:chOff x="0" y="0"/>
          <a:chExt cx="0" cy="0"/>
        </a:xfrm>
      </p:grpSpPr>
      <p:sp>
        <p:nvSpPr>
          <p:cNvPr id="342" name="Shape 342"/>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DEMAND </a:t>
            </a:r>
            <a:r>
              <a:rPr b="0" i="0" lang="en-US" sz="2400" u="none" cap="none" strike="noStrike">
                <a:solidFill>
                  <a:srgbClr val="FF0000"/>
                </a:solidFill>
                <a:latin typeface="Arial"/>
                <a:ea typeface="Arial"/>
                <a:cs typeface="Arial"/>
                <a:sym typeface="Arial"/>
              </a:rPr>
              <a:t>(cont’d)</a:t>
            </a:r>
          </a:p>
        </p:txBody>
      </p:sp>
      <p:sp>
        <p:nvSpPr>
          <p:cNvPr id="343" name="Shape 34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3.4</a:t>
            </a:r>
          </a:p>
        </p:txBody>
      </p:sp>
      <p:cxnSp>
        <p:nvCxnSpPr>
          <p:cNvPr id="344" name="Shape 344"/>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45" name="Shape 345"/>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Increases in Demand Shift the Demand Curve</a:t>
            </a:r>
          </a:p>
        </p:txBody>
      </p:sp>
      <p:sp>
        <p:nvSpPr>
          <p:cNvPr id="346" name="Shape 346"/>
          <p:cNvSpPr txBox="1"/>
          <p:nvPr/>
        </p:nvSpPr>
        <p:spPr>
          <a:xfrm>
            <a:off x="2597150" y="1811336"/>
            <a:ext cx="410845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normal good</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good for which an increase in income increases demand.</a:t>
            </a:r>
          </a:p>
        </p:txBody>
      </p:sp>
      <p:sp>
        <p:nvSpPr>
          <p:cNvPr id="347" name="Shape 347"/>
          <p:cNvSpPr txBox="1"/>
          <p:nvPr/>
        </p:nvSpPr>
        <p:spPr>
          <a:xfrm>
            <a:off x="2590800" y="2801936"/>
            <a:ext cx="410845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inferior good</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good for which an increase in income decreases demand.</a:t>
            </a:r>
          </a:p>
        </p:txBody>
      </p:sp>
      <p:sp>
        <p:nvSpPr>
          <p:cNvPr id="348" name="Shape 348"/>
          <p:cNvSpPr txBox="1"/>
          <p:nvPr/>
        </p:nvSpPr>
        <p:spPr>
          <a:xfrm>
            <a:off x="2590800" y="3792537"/>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substitutes</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Two goods for which an increase in the price of one good increases the demand for the other good. </a:t>
            </a:r>
          </a:p>
        </p:txBody>
      </p:sp>
      <p:sp>
        <p:nvSpPr>
          <p:cNvPr id="349" name="Shape 349"/>
          <p:cNvSpPr txBox="1"/>
          <p:nvPr/>
        </p:nvSpPr>
        <p:spPr>
          <a:xfrm>
            <a:off x="2597150" y="5072062"/>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complements</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Two goods for which a decrease in the price of one good increases the demand for the other good.</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3" name="Shape 353"/>
        <p:cNvGrpSpPr/>
        <p:nvPr/>
      </p:nvGrpSpPr>
      <p:grpSpPr>
        <a:xfrm>
          <a:off x="0" y="0"/>
          <a:ext cx="0" cy="0"/>
          <a:chOff x="0" y="0"/>
          <a:chExt cx="0" cy="0"/>
        </a:xfrm>
      </p:grpSpPr>
      <p:sp>
        <p:nvSpPr>
          <p:cNvPr id="354" name="Shape 354"/>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DEMAND </a:t>
            </a:r>
            <a:r>
              <a:rPr b="0" i="0" lang="en-US" sz="2400" u="none" cap="none" strike="noStrike">
                <a:solidFill>
                  <a:srgbClr val="FF0000"/>
                </a:solidFill>
                <a:latin typeface="Arial"/>
                <a:ea typeface="Arial"/>
                <a:cs typeface="Arial"/>
                <a:sym typeface="Arial"/>
              </a:rPr>
              <a:t>(cont’d)</a:t>
            </a:r>
          </a:p>
        </p:txBody>
      </p:sp>
      <p:sp>
        <p:nvSpPr>
          <p:cNvPr id="355" name="Shape 35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3.4</a:t>
            </a:r>
          </a:p>
        </p:txBody>
      </p:sp>
      <p:cxnSp>
        <p:nvCxnSpPr>
          <p:cNvPr id="356" name="Shape 356"/>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57" name="Shape 357"/>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Increases in Demand Shift the Demand Curve</a:t>
            </a:r>
          </a:p>
        </p:txBody>
      </p:sp>
      <p:pic>
        <p:nvPicPr>
          <p:cNvPr id="358" name="Shape 358"/>
          <p:cNvPicPr preferRelativeResize="0"/>
          <p:nvPr/>
        </p:nvPicPr>
        <p:blipFill rotWithShape="1">
          <a:blip r:embed="rId3">
            <a:alphaModFix/>
          </a:blip>
          <a:srcRect b="0" l="0" r="0" t="0"/>
          <a:stretch/>
        </p:blipFill>
        <p:spPr>
          <a:xfrm>
            <a:off x="685800" y="1676400"/>
            <a:ext cx="8024811" cy="4151312"/>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2" name="Shape 362"/>
        <p:cNvGrpSpPr/>
        <p:nvPr/>
      </p:nvGrpSpPr>
      <p:grpSpPr>
        <a:xfrm>
          <a:off x="0" y="0"/>
          <a:ext cx="0" cy="0"/>
          <a:chOff x="0" y="0"/>
          <a:chExt cx="0" cy="0"/>
        </a:xfrm>
      </p:grpSpPr>
      <p:sp>
        <p:nvSpPr>
          <p:cNvPr id="363" name="Shape 363"/>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DEMAND </a:t>
            </a:r>
            <a:r>
              <a:rPr b="0" i="0" lang="en-US" sz="2400" u="none" cap="none" strike="noStrike">
                <a:solidFill>
                  <a:srgbClr val="FF0000"/>
                </a:solidFill>
                <a:latin typeface="Arial"/>
                <a:ea typeface="Arial"/>
                <a:cs typeface="Arial"/>
                <a:sym typeface="Arial"/>
              </a:rPr>
              <a:t>(cont’d)</a:t>
            </a:r>
          </a:p>
        </p:txBody>
      </p:sp>
      <p:sp>
        <p:nvSpPr>
          <p:cNvPr id="364" name="Shape 36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3.4</a:t>
            </a:r>
          </a:p>
        </p:txBody>
      </p:sp>
      <p:cxnSp>
        <p:nvCxnSpPr>
          <p:cNvPr id="365" name="Shape 36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66" name="Shape 366"/>
          <p:cNvSpPr txBox="1"/>
          <p:nvPr>
            <p:ph idx="4294967295" type="body"/>
          </p:nvPr>
        </p:nvSpPr>
        <p:spPr>
          <a:xfrm>
            <a:off x="2209800" y="914400"/>
            <a:ext cx="63246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Increases in Demand Shift the Demand Curve</a:t>
            </a:r>
          </a:p>
        </p:txBody>
      </p:sp>
      <p:pic>
        <p:nvPicPr>
          <p:cNvPr id="367" name="Shape 367"/>
          <p:cNvPicPr preferRelativeResize="0"/>
          <p:nvPr/>
        </p:nvPicPr>
        <p:blipFill rotWithShape="1">
          <a:blip r:embed="rId3">
            <a:alphaModFix/>
          </a:blip>
          <a:srcRect b="0" l="0" r="0" t="0"/>
          <a:stretch/>
        </p:blipFill>
        <p:spPr>
          <a:xfrm>
            <a:off x="4114800" y="1695450"/>
            <a:ext cx="4648199" cy="3943350"/>
          </a:xfrm>
          <a:prstGeom prst="rect">
            <a:avLst/>
          </a:prstGeom>
          <a:noFill/>
          <a:ln>
            <a:noFill/>
          </a:ln>
        </p:spPr>
      </p:pic>
      <p:pic>
        <p:nvPicPr>
          <p:cNvPr id="368" name="Shape 368"/>
          <p:cNvPicPr preferRelativeResize="0"/>
          <p:nvPr/>
        </p:nvPicPr>
        <p:blipFill rotWithShape="1">
          <a:blip r:embed="rId4">
            <a:alphaModFix/>
          </a:blip>
          <a:srcRect b="0" l="0" r="0" t="0"/>
          <a:stretch/>
        </p:blipFill>
        <p:spPr>
          <a:xfrm>
            <a:off x="4114800" y="1695450"/>
            <a:ext cx="4648199" cy="3943350"/>
          </a:xfrm>
          <a:prstGeom prst="rect">
            <a:avLst/>
          </a:prstGeom>
          <a:noFill/>
          <a:ln>
            <a:noFill/>
          </a:ln>
        </p:spPr>
      </p:pic>
      <p:pic>
        <p:nvPicPr>
          <p:cNvPr id="369" name="Shape 369"/>
          <p:cNvPicPr preferRelativeResize="0"/>
          <p:nvPr/>
        </p:nvPicPr>
        <p:blipFill rotWithShape="1">
          <a:blip r:embed="rId5">
            <a:alphaModFix/>
          </a:blip>
          <a:srcRect b="0" l="0" r="0" t="0"/>
          <a:stretch/>
        </p:blipFill>
        <p:spPr>
          <a:xfrm>
            <a:off x="4114800" y="1695450"/>
            <a:ext cx="4648199" cy="3943350"/>
          </a:xfrm>
          <a:prstGeom prst="rect">
            <a:avLst/>
          </a:prstGeom>
          <a:noFill/>
          <a:ln>
            <a:noFill/>
          </a:ln>
        </p:spPr>
      </p:pic>
      <p:pic>
        <p:nvPicPr>
          <p:cNvPr id="370" name="Shape 370"/>
          <p:cNvPicPr preferRelativeResize="0"/>
          <p:nvPr/>
        </p:nvPicPr>
        <p:blipFill rotWithShape="1">
          <a:blip r:embed="rId6">
            <a:alphaModFix/>
          </a:blip>
          <a:srcRect b="0" l="0" r="0" t="0"/>
          <a:stretch/>
        </p:blipFill>
        <p:spPr>
          <a:xfrm>
            <a:off x="4114800" y="1695450"/>
            <a:ext cx="4648199" cy="3943350"/>
          </a:xfrm>
          <a:prstGeom prst="rect">
            <a:avLst/>
          </a:prstGeom>
          <a:noFill/>
          <a:ln>
            <a:noFill/>
          </a:ln>
        </p:spPr>
      </p:pic>
      <p:pic>
        <p:nvPicPr>
          <p:cNvPr id="371" name="Shape 371"/>
          <p:cNvPicPr preferRelativeResize="0"/>
          <p:nvPr/>
        </p:nvPicPr>
        <p:blipFill rotWithShape="1">
          <a:blip r:embed="rId7">
            <a:alphaModFix/>
          </a:blip>
          <a:srcRect b="0" l="0" r="0" t="0"/>
          <a:stretch/>
        </p:blipFill>
        <p:spPr>
          <a:xfrm>
            <a:off x="4114800" y="1695450"/>
            <a:ext cx="4648199" cy="3943350"/>
          </a:xfrm>
          <a:prstGeom prst="rect">
            <a:avLst/>
          </a:prstGeom>
          <a:noFill/>
          <a:ln>
            <a:noFill/>
          </a:ln>
        </p:spPr>
      </p:pic>
      <p:pic>
        <p:nvPicPr>
          <p:cNvPr id="372" name="Shape 372"/>
          <p:cNvPicPr preferRelativeResize="0"/>
          <p:nvPr/>
        </p:nvPicPr>
        <p:blipFill rotWithShape="1">
          <a:blip r:embed="rId8">
            <a:alphaModFix/>
          </a:blip>
          <a:srcRect b="0" l="0" r="0" t="0"/>
          <a:stretch/>
        </p:blipFill>
        <p:spPr>
          <a:xfrm>
            <a:off x="4114800" y="1695450"/>
            <a:ext cx="4648199" cy="3943350"/>
          </a:xfrm>
          <a:prstGeom prst="rect">
            <a:avLst/>
          </a:prstGeom>
          <a:noFill/>
          <a:ln>
            <a:noFill/>
          </a:ln>
        </p:spPr>
      </p:pic>
      <p:pic>
        <p:nvPicPr>
          <p:cNvPr id="373" name="Shape 373"/>
          <p:cNvPicPr preferRelativeResize="0"/>
          <p:nvPr/>
        </p:nvPicPr>
        <p:blipFill rotWithShape="1">
          <a:blip r:embed="rId9">
            <a:alphaModFix/>
          </a:blip>
          <a:srcRect b="0" l="0" r="0" t="0"/>
          <a:stretch/>
        </p:blipFill>
        <p:spPr>
          <a:xfrm>
            <a:off x="4114800" y="1695450"/>
            <a:ext cx="4648199" cy="3943350"/>
          </a:xfrm>
          <a:prstGeom prst="rect">
            <a:avLst/>
          </a:prstGeom>
          <a:noFill/>
          <a:ln>
            <a:noFill/>
          </a:ln>
        </p:spPr>
      </p:pic>
      <p:pic>
        <p:nvPicPr>
          <p:cNvPr id="374" name="Shape 374"/>
          <p:cNvPicPr preferRelativeResize="0"/>
          <p:nvPr/>
        </p:nvPicPr>
        <p:blipFill rotWithShape="1">
          <a:blip r:embed="rId10">
            <a:alphaModFix/>
          </a:blip>
          <a:srcRect b="0" l="0" r="0" t="0"/>
          <a:stretch/>
        </p:blipFill>
        <p:spPr>
          <a:xfrm>
            <a:off x="4114800" y="1695450"/>
            <a:ext cx="4648199" cy="3943350"/>
          </a:xfrm>
          <a:prstGeom prst="rect">
            <a:avLst/>
          </a:prstGeom>
          <a:noFill/>
          <a:ln>
            <a:noFill/>
          </a:ln>
        </p:spPr>
      </p:pic>
      <p:pic>
        <p:nvPicPr>
          <p:cNvPr id="375" name="Shape 375"/>
          <p:cNvPicPr preferRelativeResize="0"/>
          <p:nvPr/>
        </p:nvPicPr>
        <p:blipFill rotWithShape="1">
          <a:blip r:embed="rId11">
            <a:alphaModFix/>
          </a:blip>
          <a:srcRect b="0" l="0" r="0" t="0"/>
          <a:stretch/>
        </p:blipFill>
        <p:spPr>
          <a:xfrm>
            <a:off x="4114800" y="1695450"/>
            <a:ext cx="4648199" cy="3943350"/>
          </a:xfrm>
          <a:prstGeom prst="rect">
            <a:avLst/>
          </a:prstGeom>
          <a:noFill/>
          <a:ln>
            <a:noFill/>
          </a:ln>
        </p:spPr>
      </p:pic>
      <p:sp>
        <p:nvSpPr>
          <p:cNvPr id="376" name="Shape 376"/>
          <p:cNvSpPr txBox="1"/>
          <p:nvPr/>
        </p:nvSpPr>
        <p:spPr>
          <a:xfrm>
            <a:off x="990600" y="1295400"/>
            <a:ext cx="2895600"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3.8</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An Increase in Demand Increases the Equilibrium Price</a:t>
            </a:r>
          </a:p>
        </p:txBody>
      </p:sp>
      <p:sp>
        <p:nvSpPr>
          <p:cNvPr id="377" name="Shape 377"/>
          <p:cNvSpPr txBox="1"/>
          <p:nvPr/>
        </p:nvSpPr>
        <p:spPr>
          <a:xfrm>
            <a:off x="685800" y="2354261"/>
            <a:ext cx="3216275" cy="39211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demand shifts the demand curve to the right: At each price, the quantity demanded increases.</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the initial price ($8), there is excess demand, with the quantity demanded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exceeding the quantity supplied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excess demand causes the price to rise, and equilibrium is restored at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summarize, the increase in demand increases the equilibrium price to $10 and increases the equilibrium quantity to 40,000 pizzas.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1" name="Shape 381"/>
        <p:cNvGrpSpPr/>
        <p:nvPr/>
      </p:nvGrpSpPr>
      <p:grpSpPr>
        <a:xfrm>
          <a:off x="0" y="0"/>
          <a:ext cx="0" cy="0"/>
          <a:chOff x="0" y="0"/>
          <a:chExt cx="0" cy="0"/>
        </a:xfrm>
      </p:grpSpPr>
      <p:sp>
        <p:nvSpPr>
          <p:cNvPr id="382" name="Shape 382"/>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DEMAND </a:t>
            </a:r>
            <a:r>
              <a:rPr b="0" i="0" lang="en-US" sz="2400" u="none" cap="none" strike="noStrike">
                <a:solidFill>
                  <a:srgbClr val="FF0000"/>
                </a:solidFill>
                <a:latin typeface="Arial"/>
                <a:ea typeface="Arial"/>
                <a:cs typeface="Arial"/>
                <a:sym typeface="Arial"/>
              </a:rPr>
              <a:t>(cont’d)</a:t>
            </a:r>
          </a:p>
        </p:txBody>
      </p:sp>
      <p:sp>
        <p:nvSpPr>
          <p:cNvPr id="383" name="Shape 38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3.4</a:t>
            </a:r>
          </a:p>
        </p:txBody>
      </p:sp>
      <p:cxnSp>
        <p:nvCxnSpPr>
          <p:cNvPr id="384" name="Shape 384"/>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85" name="Shape 385"/>
          <p:cNvSpPr txBox="1"/>
          <p:nvPr>
            <p:ph idx="4294967295" type="body"/>
          </p:nvPr>
        </p:nvSpPr>
        <p:spPr>
          <a:xfrm>
            <a:off x="2133600" y="9144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Decreases in Demand Shift the Demand Curve</a:t>
            </a:r>
          </a:p>
        </p:txBody>
      </p:sp>
      <p:pic>
        <p:nvPicPr>
          <p:cNvPr id="386" name="Shape 386"/>
          <p:cNvPicPr preferRelativeResize="0"/>
          <p:nvPr/>
        </p:nvPicPr>
        <p:blipFill rotWithShape="1">
          <a:blip r:embed="rId3">
            <a:alphaModFix/>
          </a:blip>
          <a:srcRect b="0" l="0" r="0" t="0"/>
          <a:stretch/>
        </p:blipFill>
        <p:spPr>
          <a:xfrm>
            <a:off x="3505200" y="1828800"/>
            <a:ext cx="5562600" cy="4562475"/>
          </a:xfrm>
          <a:prstGeom prst="rect">
            <a:avLst/>
          </a:prstGeom>
          <a:noFill/>
          <a:ln>
            <a:noFill/>
          </a:ln>
        </p:spPr>
      </p:pic>
      <p:pic>
        <p:nvPicPr>
          <p:cNvPr id="387" name="Shape 387"/>
          <p:cNvPicPr preferRelativeResize="0"/>
          <p:nvPr/>
        </p:nvPicPr>
        <p:blipFill rotWithShape="1">
          <a:blip r:embed="rId4">
            <a:alphaModFix/>
          </a:blip>
          <a:srcRect b="0" l="0" r="0" t="0"/>
          <a:stretch/>
        </p:blipFill>
        <p:spPr>
          <a:xfrm>
            <a:off x="3505200" y="1828800"/>
            <a:ext cx="5562600" cy="4562475"/>
          </a:xfrm>
          <a:prstGeom prst="rect">
            <a:avLst/>
          </a:prstGeom>
          <a:noFill/>
          <a:ln>
            <a:noFill/>
          </a:ln>
        </p:spPr>
      </p:pic>
      <p:pic>
        <p:nvPicPr>
          <p:cNvPr id="388" name="Shape 388"/>
          <p:cNvPicPr preferRelativeResize="0"/>
          <p:nvPr/>
        </p:nvPicPr>
        <p:blipFill rotWithShape="1">
          <a:blip r:embed="rId5">
            <a:alphaModFix/>
          </a:blip>
          <a:srcRect b="0" l="0" r="0" t="0"/>
          <a:stretch/>
        </p:blipFill>
        <p:spPr>
          <a:xfrm>
            <a:off x="3505200" y="1828800"/>
            <a:ext cx="5562600" cy="4562475"/>
          </a:xfrm>
          <a:prstGeom prst="rect">
            <a:avLst/>
          </a:prstGeom>
          <a:noFill/>
          <a:ln>
            <a:noFill/>
          </a:ln>
        </p:spPr>
      </p:pic>
      <p:pic>
        <p:nvPicPr>
          <p:cNvPr id="389" name="Shape 389"/>
          <p:cNvPicPr preferRelativeResize="0"/>
          <p:nvPr/>
        </p:nvPicPr>
        <p:blipFill rotWithShape="1">
          <a:blip r:embed="rId6">
            <a:alphaModFix/>
          </a:blip>
          <a:srcRect b="0" l="0" r="0" t="0"/>
          <a:stretch/>
        </p:blipFill>
        <p:spPr>
          <a:xfrm>
            <a:off x="3505200" y="1828800"/>
            <a:ext cx="5562600" cy="4562475"/>
          </a:xfrm>
          <a:prstGeom prst="rect">
            <a:avLst/>
          </a:prstGeom>
          <a:noFill/>
          <a:ln>
            <a:noFill/>
          </a:ln>
        </p:spPr>
      </p:pic>
      <p:pic>
        <p:nvPicPr>
          <p:cNvPr id="390" name="Shape 390"/>
          <p:cNvPicPr preferRelativeResize="0"/>
          <p:nvPr/>
        </p:nvPicPr>
        <p:blipFill rotWithShape="1">
          <a:blip r:embed="rId7">
            <a:alphaModFix/>
          </a:blip>
          <a:srcRect b="0" l="0" r="0" t="0"/>
          <a:stretch/>
        </p:blipFill>
        <p:spPr>
          <a:xfrm>
            <a:off x="3505200" y="1828800"/>
            <a:ext cx="5562600" cy="4562475"/>
          </a:xfrm>
          <a:prstGeom prst="rect">
            <a:avLst/>
          </a:prstGeom>
          <a:noFill/>
          <a:ln>
            <a:noFill/>
          </a:ln>
        </p:spPr>
      </p:pic>
      <p:pic>
        <p:nvPicPr>
          <p:cNvPr id="391" name="Shape 391"/>
          <p:cNvPicPr preferRelativeResize="0"/>
          <p:nvPr/>
        </p:nvPicPr>
        <p:blipFill rotWithShape="1">
          <a:blip r:embed="rId8">
            <a:alphaModFix/>
          </a:blip>
          <a:srcRect b="0" l="0" r="0" t="0"/>
          <a:stretch/>
        </p:blipFill>
        <p:spPr>
          <a:xfrm>
            <a:off x="3505200" y="1828800"/>
            <a:ext cx="5562600" cy="4562475"/>
          </a:xfrm>
          <a:prstGeom prst="rect">
            <a:avLst/>
          </a:prstGeom>
          <a:noFill/>
          <a:ln>
            <a:noFill/>
          </a:ln>
        </p:spPr>
      </p:pic>
      <p:pic>
        <p:nvPicPr>
          <p:cNvPr id="392" name="Shape 392"/>
          <p:cNvPicPr preferRelativeResize="0"/>
          <p:nvPr/>
        </p:nvPicPr>
        <p:blipFill rotWithShape="1">
          <a:blip r:embed="rId9">
            <a:alphaModFix/>
          </a:blip>
          <a:srcRect b="0" l="0" r="0" t="0"/>
          <a:stretch/>
        </p:blipFill>
        <p:spPr>
          <a:xfrm>
            <a:off x="3505200" y="1828800"/>
            <a:ext cx="5562600" cy="4562475"/>
          </a:xfrm>
          <a:prstGeom prst="rect">
            <a:avLst/>
          </a:prstGeom>
          <a:noFill/>
          <a:ln>
            <a:noFill/>
          </a:ln>
        </p:spPr>
      </p:pic>
      <p:pic>
        <p:nvPicPr>
          <p:cNvPr id="393" name="Shape 393"/>
          <p:cNvPicPr preferRelativeResize="0"/>
          <p:nvPr/>
        </p:nvPicPr>
        <p:blipFill rotWithShape="1">
          <a:blip r:embed="rId10">
            <a:alphaModFix/>
          </a:blip>
          <a:srcRect b="0" l="0" r="0" t="0"/>
          <a:stretch/>
        </p:blipFill>
        <p:spPr>
          <a:xfrm>
            <a:off x="3505200" y="1828800"/>
            <a:ext cx="5562600" cy="4562475"/>
          </a:xfrm>
          <a:prstGeom prst="rect">
            <a:avLst/>
          </a:prstGeom>
          <a:noFill/>
          <a:ln>
            <a:noFill/>
          </a:ln>
        </p:spPr>
      </p:pic>
      <p:pic>
        <p:nvPicPr>
          <p:cNvPr id="394" name="Shape 394"/>
          <p:cNvPicPr preferRelativeResize="0"/>
          <p:nvPr/>
        </p:nvPicPr>
        <p:blipFill rotWithShape="1">
          <a:blip r:embed="rId11">
            <a:alphaModFix/>
          </a:blip>
          <a:srcRect b="0" l="0" r="0" t="0"/>
          <a:stretch/>
        </p:blipFill>
        <p:spPr>
          <a:xfrm>
            <a:off x="3505200" y="1828800"/>
            <a:ext cx="5562600" cy="4562475"/>
          </a:xfrm>
          <a:prstGeom prst="rect">
            <a:avLst/>
          </a:prstGeom>
          <a:noFill/>
          <a:ln>
            <a:noFill/>
          </a:ln>
        </p:spPr>
      </p:pic>
      <p:sp>
        <p:nvSpPr>
          <p:cNvPr id="395" name="Shape 395"/>
          <p:cNvSpPr txBox="1"/>
          <p:nvPr/>
        </p:nvSpPr>
        <p:spPr>
          <a:xfrm>
            <a:off x="914400" y="1371600"/>
            <a:ext cx="3429000"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3.9</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 Decrease in Demand Decreases the Equilibrium Price</a:t>
            </a:r>
          </a:p>
        </p:txBody>
      </p:sp>
      <p:sp>
        <p:nvSpPr>
          <p:cNvPr id="396" name="Shape 396"/>
          <p:cNvSpPr txBox="1"/>
          <p:nvPr/>
        </p:nvSpPr>
        <p:spPr>
          <a:xfrm>
            <a:off x="609600" y="2133600"/>
            <a:ext cx="2971799" cy="41338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decrease in demand shifts the demand curve to the left: At each price, the quantity demanded decreases.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the initial price ($8), there is excess supply, with the quantity supplied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exceeding the quantity demanded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excess supply causes the price to drop, and equilibrium is restored at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summarize, the decrease in demand decreases the equilibrium price to $6 and decreases the equilibrium quantity to 20,000 pizzas.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0" name="Shape 400"/>
        <p:cNvGrpSpPr/>
        <p:nvPr/>
      </p:nvGrpSpPr>
      <p:grpSpPr>
        <a:xfrm>
          <a:off x="0" y="0"/>
          <a:ext cx="0" cy="0"/>
          <a:chOff x="0" y="0"/>
          <a:chExt cx="0" cy="0"/>
        </a:xfrm>
      </p:grpSpPr>
      <p:sp>
        <p:nvSpPr>
          <p:cNvPr id="401" name="Shape 401"/>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DEMAND </a:t>
            </a:r>
            <a:r>
              <a:rPr b="0" i="0" lang="en-US" sz="2400" u="none" cap="none" strike="noStrike">
                <a:solidFill>
                  <a:srgbClr val="FF0000"/>
                </a:solidFill>
                <a:latin typeface="Arial"/>
                <a:ea typeface="Arial"/>
                <a:cs typeface="Arial"/>
                <a:sym typeface="Arial"/>
              </a:rPr>
              <a:t>(cont’d)</a:t>
            </a:r>
          </a:p>
        </p:txBody>
      </p:sp>
      <p:sp>
        <p:nvSpPr>
          <p:cNvPr id="402" name="Shape 402"/>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3.4</a:t>
            </a:r>
          </a:p>
        </p:txBody>
      </p:sp>
      <p:cxnSp>
        <p:nvCxnSpPr>
          <p:cNvPr id="403" name="Shape 403"/>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04" name="Shape 404"/>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Decreases in Demand Shift the Demand Curve</a:t>
            </a:r>
          </a:p>
          <a:p>
            <a:pPr indent="-342900" lvl="0" marL="342900" marR="0" rtl="0" algn="l">
              <a:spcBef>
                <a:spcPts val="400"/>
              </a:spcBef>
              <a:spcAft>
                <a:spcPts val="0"/>
              </a:spcAft>
              <a:buSzPct val="25000"/>
              <a:buNone/>
            </a:pPr>
            <a:r>
              <a:t/>
            </a:r>
            <a:endParaRPr b="0" i="0" sz="2000" u="none" cap="none" strike="noStrike">
              <a:solidFill>
                <a:srgbClr val="2164A2"/>
              </a:solidFill>
              <a:latin typeface="Arial"/>
              <a:ea typeface="Arial"/>
              <a:cs typeface="Arial"/>
              <a:sym typeface="Arial"/>
            </a:endParaRPr>
          </a:p>
        </p:txBody>
      </p:sp>
      <p:pic>
        <p:nvPicPr>
          <p:cNvPr id="405" name="Shape 405"/>
          <p:cNvPicPr preferRelativeResize="0"/>
          <p:nvPr/>
        </p:nvPicPr>
        <p:blipFill rotWithShape="1">
          <a:blip r:embed="rId3">
            <a:alphaModFix/>
          </a:blip>
          <a:srcRect b="0" l="0" r="0" t="0"/>
          <a:stretch/>
        </p:blipFill>
        <p:spPr>
          <a:xfrm>
            <a:off x="838200" y="1828800"/>
            <a:ext cx="7621587" cy="3890961"/>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9" name="Shape 409"/>
        <p:cNvGrpSpPr/>
        <p:nvPr/>
      </p:nvGrpSpPr>
      <p:grpSpPr>
        <a:xfrm>
          <a:off x="0" y="0"/>
          <a:ext cx="0" cy="0"/>
          <a:chOff x="0" y="0"/>
          <a:chExt cx="0" cy="0"/>
        </a:xfrm>
      </p:grpSpPr>
      <p:sp>
        <p:nvSpPr>
          <p:cNvPr id="410" name="Shape 410"/>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SUPPLY</a:t>
            </a:r>
          </a:p>
        </p:txBody>
      </p:sp>
      <p:sp>
        <p:nvSpPr>
          <p:cNvPr id="411" name="Shape 41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3.5</a:t>
            </a:r>
          </a:p>
        </p:txBody>
      </p:sp>
      <p:cxnSp>
        <p:nvCxnSpPr>
          <p:cNvPr id="412" name="Shape 41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13" name="Shape 413"/>
          <p:cNvSpPr txBox="1"/>
          <p:nvPr>
            <p:ph idx="4294967295" type="body"/>
          </p:nvPr>
        </p:nvSpPr>
        <p:spPr>
          <a:xfrm>
            <a:off x="2438400" y="914400"/>
            <a:ext cx="67055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Change in Quantity Supplied versus Change in Supply</a:t>
            </a:r>
          </a:p>
        </p:txBody>
      </p:sp>
      <p:pic>
        <p:nvPicPr>
          <p:cNvPr id="414" name="Shape 414"/>
          <p:cNvPicPr preferRelativeResize="0"/>
          <p:nvPr/>
        </p:nvPicPr>
        <p:blipFill rotWithShape="1">
          <a:blip r:embed="rId3">
            <a:alphaModFix/>
          </a:blip>
          <a:srcRect b="0" l="0" r="0" t="0"/>
          <a:stretch/>
        </p:blipFill>
        <p:spPr>
          <a:xfrm>
            <a:off x="914400" y="3667125"/>
            <a:ext cx="7762875" cy="2962275"/>
          </a:xfrm>
          <a:prstGeom prst="rect">
            <a:avLst/>
          </a:prstGeom>
          <a:noFill/>
          <a:ln>
            <a:noFill/>
          </a:ln>
        </p:spPr>
      </p:pic>
      <p:pic>
        <p:nvPicPr>
          <p:cNvPr id="415" name="Shape 415"/>
          <p:cNvPicPr preferRelativeResize="0"/>
          <p:nvPr/>
        </p:nvPicPr>
        <p:blipFill rotWithShape="1">
          <a:blip r:embed="rId4">
            <a:alphaModFix/>
          </a:blip>
          <a:srcRect b="0" l="0" r="0" t="0"/>
          <a:stretch/>
        </p:blipFill>
        <p:spPr>
          <a:xfrm>
            <a:off x="914400" y="3667125"/>
            <a:ext cx="7762875" cy="2962275"/>
          </a:xfrm>
          <a:prstGeom prst="rect">
            <a:avLst/>
          </a:prstGeom>
          <a:noFill/>
          <a:ln>
            <a:noFill/>
          </a:ln>
        </p:spPr>
      </p:pic>
      <p:pic>
        <p:nvPicPr>
          <p:cNvPr id="416" name="Shape 416"/>
          <p:cNvPicPr preferRelativeResize="0"/>
          <p:nvPr/>
        </p:nvPicPr>
        <p:blipFill rotWithShape="1">
          <a:blip r:embed="rId5">
            <a:alphaModFix/>
          </a:blip>
          <a:srcRect b="0" l="0" r="0" t="0"/>
          <a:stretch/>
        </p:blipFill>
        <p:spPr>
          <a:xfrm>
            <a:off x="914400" y="3667125"/>
            <a:ext cx="7762875" cy="2962275"/>
          </a:xfrm>
          <a:prstGeom prst="rect">
            <a:avLst/>
          </a:prstGeom>
          <a:noFill/>
          <a:ln>
            <a:noFill/>
          </a:ln>
        </p:spPr>
      </p:pic>
      <p:pic>
        <p:nvPicPr>
          <p:cNvPr id="417" name="Shape 417"/>
          <p:cNvPicPr preferRelativeResize="0"/>
          <p:nvPr/>
        </p:nvPicPr>
        <p:blipFill rotWithShape="1">
          <a:blip r:embed="rId6">
            <a:alphaModFix/>
          </a:blip>
          <a:srcRect b="0" l="0" r="0" t="0"/>
          <a:stretch/>
        </p:blipFill>
        <p:spPr>
          <a:xfrm>
            <a:off x="914400" y="3667125"/>
            <a:ext cx="7762875" cy="2962275"/>
          </a:xfrm>
          <a:prstGeom prst="rect">
            <a:avLst/>
          </a:prstGeom>
          <a:noFill/>
          <a:ln>
            <a:noFill/>
          </a:ln>
        </p:spPr>
      </p:pic>
      <p:pic>
        <p:nvPicPr>
          <p:cNvPr id="418" name="Shape 418"/>
          <p:cNvPicPr preferRelativeResize="0"/>
          <p:nvPr/>
        </p:nvPicPr>
        <p:blipFill rotWithShape="1">
          <a:blip r:embed="rId7">
            <a:alphaModFix/>
          </a:blip>
          <a:srcRect b="0" l="0" r="0" t="0"/>
          <a:stretch/>
        </p:blipFill>
        <p:spPr>
          <a:xfrm>
            <a:off x="914400" y="3667125"/>
            <a:ext cx="7762875" cy="2962275"/>
          </a:xfrm>
          <a:prstGeom prst="rect">
            <a:avLst/>
          </a:prstGeom>
          <a:noFill/>
          <a:ln>
            <a:noFill/>
          </a:ln>
        </p:spPr>
      </p:pic>
      <p:pic>
        <p:nvPicPr>
          <p:cNvPr id="419" name="Shape 419"/>
          <p:cNvPicPr preferRelativeResize="0"/>
          <p:nvPr/>
        </p:nvPicPr>
        <p:blipFill rotWithShape="1">
          <a:blip r:embed="rId8">
            <a:alphaModFix/>
          </a:blip>
          <a:srcRect b="0" l="0" r="0" t="0"/>
          <a:stretch/>
        </p:blipFill>
        <p:spPr>
          <a:xfrm>
            <a:off x="914400" y="3667125"/>
            <a:ext cx="7762875" cy="2962275"/>
          </a:xfrm>
          <a:prstGeom prst="rect">
            <a:avLst/>
          </a:prstGeom>
          <a:noFill/>
          <a:ln>
            <a:noFill/>
          </a:ln>
        </p:spPr>
      </p:pic>
      <p:pic>
        <p:nvPicPr>
          <p:cNvPr id="420" name="Shape 420"/>
          <p:cNvPicPr preferRelativeResize="0"/>
          <p:nvPr/>
        </p:nvPicPr>
        <p:blipFill rotWithShape="1">
          <a:blip r:embed="rId9">
            <a:alphaModFix/>
          </a:blip>
          <a:srcRect b="0" l="0" r="0" t="0"/>
          <a:stretch/>
        </p:blipFill>
        <p:spPr>
          <a:xfrm>
            <a:off x="914400" y="3667125"/>
            <a:ext cx="7762875" cy="2962275"/>
          </a:xfrm>
          <a:prstGeom prst="rect">
            <a:avLst/>
          </a:prstGeom>
          <a:noFill/>
          <a:ln>
            <a:noFill/>
          </a:ln>
        </p:spPr>
      </p:pic>
      <p:pic>
        <p:nvPicPr>
          <p:cNvPr id="421" name="Shape 421"/>
          <p:cNvPicPr preferRelativeResize="0"/>
          <p:nvPr/>
        </p:nvPicPr>
        <p:blipFill rotWithShape="1">
          <a:blip r:embed="rId10">
            <a:alphaModFix/>
          </a:blip>
          <a:srcRect b="0" l="0" r="0" t="0"/>
          <a:stretch/>
        </p:blipFill>
        <p:spPr>
          <a:xfrm>
            <a:off x="914400" y="3667125"/>
            <a:ext cx="7762875" cy="2962275"/>
          </a:xfrm>
          <a:prstGeom prst="rect">
            <a:avLst/>
          </a:prstGeom>
          <a:noFill/>
          <a:ln>
            <a:noFill/>
          </a:ln>
        </p:spPr>
      </p:pic>
      <p:pic>
        <p:nvPicPr>
          <p:cNvPr id="422" name="Shape 422"/>
          <p:cNvPicPr preferRelativeResize="0"/>
          <p:nvPr/>
        </p:nvPicPr>
        <p:blipFill rotWithShape="1">
          <a:blip r:embed="rId11">
            <a:alphaModFix/>
          </a:blip>
          <a:srcRect b="0" l="0" r="0" t="0"/>
          <a:stretch/>
        </p:blipFill>
        <p:spPr>
          <a:xfrm>
            <a:off x="914400" y="3667125"/>
            <a:ext cx="7762875" cy="2962275"/>
          </a:xfrm>
          <a:prstGeom prst="rect">
            <a:avLst/>
          </a:prstGeom>
          <a:noFill/>
          <a:ln>
            <a:noFill/>
          </a:ln>
        </p:spPr>
      </p:pic>
      <p:pic>
        <p:nvPicPr>
          <p:cNvPr id="423" name="Shape 423"/>
          <p:cNvPicPr preferRelativeResize="0"/>
          <p:nvPr/>
        </p:nvPicPr>
        <p:blipFill rotWithShape="1">
          <a:blip r:embed="rId12">
            <a:alphaModFix/>
          </a:blip>
          <a:srcRect b="0" l="0" r="0" t="0"/>
          <a:stretch/>
        </p:blipFill>
        <p:spPr>
          <a:xfrm>
            <a:off x="914400" y="3667125"/>
            <a:ext cx="7762875" cy="2962275"/>
          </a:xfrm>
          <a:prstGeom prst="rect">
            <a:avLst/>
          </a:prstGeom>
          <a:noFill/>
          <a:ln>
            <a:noFill/>
          </a:ln>
        </p:spPr>
      </p:pic>
      <p:pic>
        <p:nvPicPr>
          <p:cNvPr id="424" name="Shape 424"/>
          <p:cNvPicPr preferRelativeResize="0"/>
          <p:nvPr/>
        </p:nvPicPr>
        <p:blipFill rotWithShape="1">
          <a:blip r:embed="rId13">
            <a:alphaModFix/>
          </a:blip>
          <a:srcRect b="0" l="0" r="0" t="0"/>
          <a:stretch/>
        </p:blipFill>
        <p:spPr>
          <a:xfrm>
            <a:off x="914400" y="3667125"/>
            <a:ext cx="7762875" cy="2962275"/>
          </a:xfrm>
          <a:prstGeom prst="rect">
            <a:avLst/>
          </a:prstGeom>
          <a:noFill/>
          <a:ln>
            <a:noFill/>
          </a:ln>
        </p:spPr>
      </p:pic>
      <p:pic>
        <p:nvPicPr>
          <p:cNvPr id="425" name="Shape 425"/>
          <p:cNvPicPr preferRelativeResize="0"/>
          <p:nvPr/>
        </p:nvPicPr>
        <p:blipFill rotWithShape="1">
          <a:blip r:embed="rId14">
            <a:alphaModFix/>
          </a:blip>
          <a:srcRect b="0" l="0" r="0" t="0"/>
          <a:stretch/>
        </p:blipFill>
        <p:spPr>
          <a:xfrm>
            <a:off x="914400" y="3667125"/>
            <a:ext cx="7762875" cy="2962275"/>
          </a:xfrm>
          <a:prstGeom prst="rect">
            <a:avLst/>
          </a:prstGeom>
          <a:noFill/>
          <a:ln>
            <a:noFill/>
          </a:ln>
        </p:spPr>
      </p:pic>
      <p:pic>
        <p:nvPicPr>
          <p:cNvPr id="426" name="Shape 426"/>
          <p:cNvPicPr preferRelativeResize="0"/>
          <p:nvPr/>
        </p:nvPicPr>
        <p:blipFill rotWithShape="1">
          <a:blip r:embed="rId15">
            <a:alphaModFix/>
          </a:blip>
          <a:srcRect b="0" l="0" r="0" t="0"/>
          <a:stretch/>
        </p:blipFill>
        <p:spPr>
          <a:xfrm>
            <a:off x="914400" y="3667125"/>
            <a:ext cx="7762875" cy="2962275"/>
          </a:xfrm>
          <a:prstGeom prst="rect">
            <a:avLst/>
          </a:prstGeom>
          <a:noFill/>
          <a:ln>
            <a:noFill/>
          </a:ln>
        </p:spPr>
      </p:pic>
      <p:pic>
        <p:nvPicPr>
          <p:cNvPr id="427" name="Shape 427"/>
          <p:cNvPicPr preferRelativeResize="0"/>
          <p:nvPr/>
        </p:nvPicPr>
        <p:blipFill rotWithShape="1">
          <a:blip r:embed="rId16">
            <a:alphaModFix/>
          </a:blip>
          <a:srcRect b="0" l="0" r="0" t="0"/>
          <a:stretch/>
        </p:blipFill>
        <p:spPr>
          <a:xfrm>
            <a:off x="914400" y="3667125"/>
            <a:ext cx="7762875" cy="2962275"/>
          </a:xfrm>
          <a:prstGeom prst="rect">
            <a:avLst/>
          </a:prstGeom>
          <a:noFill/>
          <a:ln>
            <a:noFill/>
          </a:ln>
        </p:spPr>
      </p:pic>
      <p:sp>
        <p:nvSpPr>
          <p:cNvPr id="428" name="Shape 428"/>
          <p:cNvSpPr txBox="1"/>
          <p:nvPr/>
        </p:nvSpPr>
        <p:spPr>
          <a:xfrm>
            <a:off x="838200" y="1295400"/>
            <a:ext cx="78485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3.10</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Change in Quantity Supplied versus Change in Supply</a:t>
            </a:r>
          </a:p>
        </p:txBody>
      </p:sp>
      <p:sp>
        <p:nvSpPr>
          <p:cNvPr id="429" name="Shape 429"/>
          <p:cNvSpPr txBox="1"/>
          <p:nvPr/>
        </p:nvSpPr>
        <p:spPr>
          <a:xfrm>
            <a:off x="838200" y="1905000"/>
            <a:ext cx="7772400" cy="1793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A change in price causes a change in quantity supplied, a movement along a single supply curve. For example, an increase in price causes a move from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 A change in supply (caused by a change in something other than the price of the product) shifts the entire supply curve. For example, an increase in supply shifts the supply curve from </a:t>
            </a:r>
            <a:r>
              <a:rPr b="0" i="1" lang="en-US" sz="1400" u="none" cap="none" strike="noStrike">
                <a:solidFill>
                  <a:schemeClr val="dk1"/>
                </a:solidFill>
                <a:latin typeface="Arial"/>
                <a:ea typeface="Arial"/>
                <a:cs typeface="Arial"/>
                <a:sym typeface="Arial"/>
              </a:rPr>
              <a:t>S</a:t>
            </a:r>
            <a:r>
              <a:rPr b="0" baseline="-25000" i="0" lang="en-US" sz="1400" u="none" cap="none" strike="noStrike">
                <a:solidFill>
                  <a:schemeClr val="dk1"/>
                </a:solidFill>
                <a:latin typeface="Arial"/>
                <a:ea typeface="Arial"/>
                <a:cs typeface="Arial"/>
                <a:sym typeface="Arial"/>
              </a:rPr>
              <a:t>1</a:t>
            </a:r>
            <a:r>
              <a:rPr b="0" i="0" lang="en-US" sz="1400" u="none" cap="none" strike="noStrike">
                <a:solidFill>
                  <a:schemeClr val="dk1"/>
                </a:solidFill>
                <a:latin typeface="Arial"/>
                <a:ea typeface="Arial"/>
                <a:cs typeface="Arial"/>
                <a:sym typeface="Arial"/>
              </a:rPr>
              <a:t> to </a:t>
            </a:r>
            <a:r>
              <a:rPr b="0" i="1" lang="en-US" sz="1400" u="none" cap="none" strike="noStrike">
                <a:solidFill>
                  <a:schemeClr val="dk1"/>
                </a:solidFill>
                <a:latin typeface="Arial"/>
                <a:ea typeface="Arial"/>
                <a:cs typeface="Arial"/>
                <a:sym typeface="Arial"/>
              </a:rPr>
              <a:t>S</a:t>
            </a:r>
            <a:r>
              <a:rPr b="0" baseline="-25000" i="0" lang="en-US" sz="1400" u="none" cap="none" strike="noStrike">
                <a:solidFill>
                  <a:schemeClr val="dk1"/>
                </a:solidFill>
                <a:latin typeface="Arial"/>
                <a:ea typeface="Arial"/>
                <a:cs typeface="Arial"/>
                <a:sym typeface="Arial"/>
              </a:rPr>
              <a:t>2</a:t>
            </a:r>
            <a:r>
              <a:rPr b="0" i="0" lang="en-US" sz="1400" u="none" cap="none" strike="noStrike">
                <a:solidFill>
                  <a:schemeClr val="dk1"/>
                </a:solidFill>
                <a:latin typeface="Arial"/>
                <a:ea typeface="Arial"/>
                <a:cs typeface="Arial"/>
                <a:sym typeface="Arial"/>
              </a:rPr>
              <a:t>. For any given price (for example, $6), a larger quantity is supplied (25,000 pizzas at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instead of 20,000 at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The price required to generate any given quantity decreases. For example, the price required to generate 20,000 pizzas drops from $6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$5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3" name="Shape 433"/>
        <p:cNvGrpSpPr/>
        <p:nvPr/>
      </p:nvGrpSpPr>
      <p:grpSpPr>
        <a:xfrm>
          <a:off x="0" y="0"/>
          <a:ext cx="0" cy="0"/>
          <a:chOff x="0" y="0"/>
          <a:chExt cx="0" cy="0"/>
        </a:xfrm>
      </p:grpSpPr>
      <p:sp>
        <p:nvSpPr>
          <p:cNvPr id="434" name="Shape 434"/>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SUPPLY </a:t>
            </a:r>
            <a:r>
              <a:rPr b="0" i="0" lang="en-US" sz="2400" u="none" cap="none" strike="noStrike">
                <a:solidFill>
                  <a:srgbClr val="FF0000"/>
                </a:solidFill>
                <a:latin typeface="Arial"/>
                <a:ea typeface="Arial"/>
                <a:cs typeface="Arial"/>
                <a:sym typeface="Arial"/>
              </a:rPr>
              <a:t>(cont’d)</a:t>
            </a:r>
          </a:p>
        </p:txBody>
      </p:sp>
      <p:sp>
        <p:nvSpPr>
          <p:cNvPr id="435" name="Shape 43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3.5</a:t>
            </a:r>
          </a:p>
        </p:txBody>
      </p:sp>
      <p:cxnSp>
        <p:nvCxnSpPr>
          <p:cNvPr id="436" name="Shape 436"/>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37" name="Shape 437"/>
          <p:cNvSpPr txBox="1"/>
          <p:nvPr>
            <p:ph idx="4294967295" type="body"/>
          </p:nvPr>
        </p:nvSpPr>
        <p:spPr>
          <a:xfrm>
            <a:off x="914400" y="1143000"/>
            <a:ext cx="78485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Increases in Supply Shift the Supply Curve</a:t>
            </a:r>
          </a:p>
        </p:txBody>
      </p:sp>
      <p:pic>
        <p:nvPicPr>
          <p:cNvPr id="438" name="Shape 438"/>
          <p:cNvPicPr preferRelativeResize="0"/>
          <p:nvPr/>
        </p:nvPicPr>
        <p:blipFill rotWithShape="1">
          <a:blip r:embed="rId3">
            <a:alphaModFix/>
          </a:blip>
          <a:srcRect b="0" l="0" r="0" t="0"/>
          <a:stretch/>
        </p:blipFill>
        <p:spPr>
          <a:xfrm>
            <a:off x="1066800" y="2057400"/>
            <a:ext cx="7172324" cy="41148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2" name="Shape 442"/>
        <p:cNvGrpSpPr/>
        <p:nvPr/>
      </p:nvGrpSpPr>
      <p:grpSpPr>
        <a:xfrm>
          <a:off x="0" y="0"/>
          <a:ext cx="0" cy="0"/>
          <a:chOff x="0" y="0"/>
          <a:chExt cx="0" cy="0"/>
        </a:xfrm>
      </p:grpSpPr>
      <p:sp>
        <p:nvSpPr>
          <p:cNvPr id="443" name="Shape 443"/>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SUPPLY </a:t>
            </a:r>
            <a:r>
              <a:rPr b="0" i="0" lang="en-US" sz="2400" u="none" cap="none" strike="noStrike">
                <a:solidFill>
                  <a:srgbClr val="FF0000"/>
                </a:solidFill>
                <a:latin typeface="Arial"/>
                <a:ea typeface="Arial"/>
                <a:cs typeface="Arial"/>
                <a:sym typeface="Arial"/>
              </a:rPr>
              <a:t>(cont’d)</a:t>
            </a:r>
          </a:p>
        </p:txBody>
      </p:sp>
      <p:sp>
        <p:nvSpPr>
          <p:cNvPr id="444" name="Shape 44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3.5</a:t>
            </a:r>
          </a:p>
        </p:txBody>
      </p:sp>
      <p:cxnSp>
        <p:nvCxnSpPr>
          <p:cNvPr id="445" name="Shape 44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46" name="Shape 446"/>
          <p:cNvSpPr txBox="1"/>
          <p:nvPr>
            <p:ph idx="4294967295" type="body"/>
          </p:nvPr>
        </p:nvSpPr>
        <p:spPr>
          <a:xfrm>
            <a:off x="2209800" y="914400"/>
            <a:ext cx="64769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An Increase in Supply Decreases the Equilibrium Price</a:t>
            </a:r>
          </a:p>
        </p:txBody>
      </p:sp>
      <p:pic>
        <p:nvPicPr>
          <p:cNvPr id="447" name="Shape 447"/>
          <p:cNvPicPr preferRelativeResize="0"/>
          <p:nvPr/>
        </p:nvPicPr>
        <p:blipFill rotWithShape="1">
          <a:blip r:embed="rId3">
            <a:alphaModFix/>
          </a:blip>
          <a:srcRect b="0" l="0" r="0" t="0"/>
          <a:stretch/>
        </p:blipFill>
        <p:spPr>
          <a:xfrm>
            <a:off x="3657600" y="1962150"/>
            <a:ext cx="4867274" cy="4591049"/>
          </a:xfrm>
          <a:prstGeom prst="rect">
            <a:avLst/>
          </a:prstGeom>
          <a:noFill/>
          <a:ln>
            <a:noFill/>
          </a:ln>
        </p:spPr>
      </p:pic>
      <p:pic>
        <p:nvPicPr>
          <p:cNvPr id="448" name="Shape 448"/>
          <p:cNvPicPr preferRelativeResize="0"/>
          <p:nvPr/>
        </p:nvPicPr>
        <p:blipFill rotWithShape="1">
          <a:blip r:embed="rId4">
            <a:alphaModFix/>
          </a:blip>
          <a:srcRect b="0" l="0" r="0" t="0"/>
          <a:stretch/>
        </p:blipFill>
        <p:spPr>
          <a:xfrm>
            <a:off x="3657600" y="1962150"/>
            <a:ext cx="4867274" cy="4591049"/>
          </a:xfrm>
          <a:prstGeom prst="rect">
            <a:avLst/>
          </a:prstGeom>
          <a:noFill/>
          <a:ln>
            <a:noFill/>
          </a:ln>
        </p:spPr>
      </p:pic>
      <p:pic>
        <p:nvPicPr>
          <p:cNvPr id="449" name="Shape 449"/>
          <p:cNvPicPr preferRelativeResize="0"/>
          <p:nvPr/>
        </p:nvPicPr>
        <p:blipFill rotWithShape="1">
          <a:blip r:embed="rId5">
            <a:alphaModFix/>
          </a:blip>
          <a:srcRect b="0" l="0" r="0" t="0"/>
          <a:stretch/>
        </p:blipFill>
        <p:spPr>
          <a:xfrm>
            <a:off x="3657600" y="1962150"/>
            <a:ext cx="4867274" cy="4591049"/>
          </a:xfrm>
          <a:prstGeom prst="rect">
            <a:avLst/>
          </a:prstGeom>
          <a:noFill/>
          <a:ln>
            <a:noFill/>
          </a:ln>
        </p:spPr>
      </p:pic>
      <p:pic>
        <p:nvPicPr>
          <p:cNvPr id="450" name="Shape 450"/>
          <p:cNvPicPr preferRelativeResize="0"/>
          <p:nvPr/>
        </p:nvPicPr>
        <p:blipFill rotWithShape="1">
          <a:blip r:embed="rId6">
            <a:alphaModFix/>
          </a:blip>
          <a:srcRect b="0" l="0" r="0" t="0"/>
          <a:stretch/>
        </p:blipFill>
        <p:spPr>
          <a:xfrm>
            <a:off x="3657600" y="1962150"/>
            <a:ext cx="4867274" cy="4591049"/>
          </a:xfrm>
          <a:prstGeom prst="rect">
            <a:avLst/>
          </a:prstGeom>
          <a:noFill/>
          <a:ln>
            <a:noFill/>
          </a:ln>
        </p:spPr>
      </p:pic>
      <p:pic>
        <p:nvPicPr>
          <p:cNvPr id="451" name="Shape 451"/>
          <p:cNvPicPr preferRelativeResize="0"/>
          <p:nvPr/>
        </p:nvPicPr>
        <p:blipFill rotWithShape="1">
          <a:blip r:embed="rId7">
            <a:alphaModFix/>
          </a:blip>
          <a:srcRect b="0" l="0" r="0" t="0"/>
          <a:stretch/>
        </p:blipFill>
        <p:spPr>
          <a:xfrm>
            <a:off x="3657600" y="1962150"/>
            <a:ext cx="4867274" cy="4591049"/>
          </a:xfrm>
          <a:prstGeom prst="rect">
            <a:avLst/>
          </a:prstGeom>
          <a:noFill/>
          <a:ln>
            <a:noFill/>
          </a:ln>
        </p:spPr>
      </p:pic>
      <p:pic>
        <p:nvPicPr>
          <p:cNvPr id="452" name="Shape 452"/>
          <p:cNvPicPr preferRelativeResize="0"/>
          <p:nvPr/>
        </p:nvPicPr>
        <p:blipFill rotWithShape="1">
          <a:blip r:embed="rId8">
            <a:alphaModFix/>
          </a:blip>
          <a:srcRect b="0" l="0" r="0" t="0"/>
          <a:stretch/>
        </p:blipFill>
        <p:spPr>
          <a:xfrm>
            <a:off x="3657600" y="1962150"/>
            <a:ext cx="4867274" cy="4591049"/>
          </a:xfrm>
          <a:prstGeom prst="rect">
            <a:avLst/>
          </a:prstGeom>
          <a:noFill/>
          <a:ln>
            <a:noFill/>
          </a:ln>
        </p:spPr>
      </p:pic>
      <p:pic>
        <p:nvPicPr>
          <p:cNvPr id="453" name="Shape 453"/>
          <p:cNvPicPr preferRelativeResize="0"/>
          <p:nvPr/>
        </p:nvPicPr>
        <p:blipFill rotWithShape="1">
          <a:blip r:embed="rId9">
            <a:alphaModFix/>
          </a:blip>
          <a:srcRect b="0" l="0" r="0" t="0"/>
          <a:stretch/>
        </p:blipFill>
        <p:spPr>
          <a:xfrm>
            <a:off x="3657600" y="1962150"/>
            <a:ext cx="4867274" cy="4591049"/>
          </a:xfrm>
          <a:prstGeom prst="rect">
            <a:avLst/>
          </a:prstGeom>
          <a:noFill/>
          <a:ln>
            <a:noFill/>
          </a:ln>
        </p:spPr>
      </p:pic>
      <p:pic>
        <p:nvPicPr>
          <p:cNvPr id="454" name="Shape 454"/>
          <p:cNvPicPr preferRelativeResize="0"/>
          <p:nvPr/>
        </p:nvPicPr>
        <p:blipFill rotWithShape="1">
          <a:blip r:embed="rId10">
            <a:alphaModFix/>
          </a:blip>
          <a:srcRect b="0" l="0" r="0" t="0"/>
          <a:stretch/>
        </p:blipFill>
        <p:spPr>
          <a:xfrm>
            <a:off x="3657600" y="1962150"/>
            <a:ext cx="4867274" cy="4591049"/>
          </a:xfrm>
          <a:prstGeom prst="rect">
            <a:avLst/>
          </a:prstGeom>
          <a:noFill/>
          <a:ln>
            <a:noFill/>
          </a:ln>
        </p:spPr>
      </p:pic>
      <p:sp>
        <p:nvSpPr>
          <p:cNvPr id="455" name="Shape 455"/>
          <p:cNvSpPr txBox="1"/>
          <p:nvPr/>
        </p:nvSpPr>
        <p:spPr>
          <a:xfrm>
            <a:off x="914400" y="1295400"/>
            <a:ext cx="3048000"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3.11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An Increase in Supply Decreases the Equilibrium Price</a:t>
            </a:r>
          </a:p>
        </p:txBody>
      </p:sp>
      <p:pic>
        <p:nvPicPr>
          <p:cNvPr id="456" name="Shape 456"/>
          <p:cNvPicPr preferRelativeResize="0"/>
          <p:nvPr/>
        </p:nvPicPr>
        <p:blipFill rotWithShape="1">
          <a:blip r:embed="rId11">
            <a:alphaModFix/>
          </a:blip>
          <a:srcRect b="0" l="0" r="0" t="0"/>
          <a:stretch/>
        </p:blipFill>
        <p:spPr>
          <a:xfrm>
            <a:off x="3660775" y="1962150"/>
            <a:ext cx="4867274" cy="4591049"/>
          </a:xfrm>
          <a:prstGeom prst="rect">
            <a:avLst/>
          </a:prstGeom>
          <a:noFill/>
          <a:ln>
            <a:noFill/>
          </a:ln>
        </p:spPr>
      </p:pic>
      <p:sp>
        <p:nvSpPr>
          <p:cNvPr id="457" name="Shape 457"/>
          <p:cNvSpPr txBox="1"/>
          <p:nvPr/>
        </p:nvSpPr>
        <p:spPr>
          <a:xfrm>
            <a:off x="685800" y="2133600"/>
            <a:ext cx="2895600" cy="39211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supply shifts the supply curve to the right: At each price, the quantity supplied increases.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the initial price ($8), there is excess supply, with the quantity supplied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exceeding the quantity demanded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The excess supply causes the price to drop, and equilibrium is restored at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summarize, the increase in supply decreases the equilibrium price to $6 and increases the equilibrium quantity to 36,000 pizzas.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1" name="Shape 461"/>
        <p:cNvGrpSpPr/>
        <p:nvPr/>
      </p:nvGrpSpPr>
      <p:grpSpPr>
        <a:xfrm>
          <a:off x="0" y="0"/>
          <a:ext cx="0" cy="0"/>
          <a:chOff x="0" y="0"/>
          <a:chExt cx="0" cy="0"/>
        </a:xfrm>
      </p:grpSpPr>
      <p:sp>
        <p:nvSpPr>
          <p:cNvPr id="462" name="Shape 462"/>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SUPPLY </a:t>
            </a:r>
            <a:r>
              <a:rPr b="0" i="0" lang="en-US" sz="2400" u="none" cap="none" strike="noStrike">
                <a:solidFill>
                  <a:srgbClr val="FF0000"/>
                </a:solidFill>
                <a:latin typeface="Arial"/>
                <a:ea typeface="Arial"/>
                <a:cs typeface="Arial"/>
                <a:sym typeface="Arial"/>
              </a:rPr>
              <a:t>(cont’d)</a:t>
            </a:r>
          </a:p>
        </p:txBody>
      </p:sp>
      <p:sp>
        <p:nvSpPr>
          <p:cNvPr id="463" name="Shape 46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3.5</a:t>
            </a:r>
          </a:p>
        </p:txBody>
      </p:sp>
      <p:cxnSp>
        <p:nvCxnSpPr>
          <p:cNvPr id="464" name="Shape 464"/>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65" name="Shape 465"/>
          <p:cNvSpPr txBox="1"/>
          <p:nvPr>
            <p:ph idx="4294967295" type="body"/>
          </p:nvPr>
        </p:nvSpPr>
        <p:spPr>
          <a:xfrm>
            <a:off x="2286000" y="9906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Decreases in Supply Shift the Supply Curve</a:t>
            </a:r>
          </a:p>
        </p:txBody>
      </p:sp>
      <p:pic>
        <p:nvPicPr>
          <p:cNvPr id="466" name="Shape 466"/>
          <p:cNvPicPr preferRelativeResize="0"/>
          <p:nvPr/>
        </p:nvPicPr>
        <p:blipFill rotWithShape="1">
          <a:blip r:embed="rId3">
            <a:alphaModFix/>
          </a:blip>
          <a:srcRect b="0" l="0" r="0" t="0"/>
          <a:stretch/>
        </p:blipFill>
        <p:spPr>
          <a:xfrm>
            <a:off x="1295400" y="1828800"/>
            <a:ext cx="6945312" cy="40417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 name="Shape 76"/>
        <p:cNvGrpSpPr/>
        <p:nvPr/>
      </p:nvGrpSpPr>
      <p:grpSpPr>
        <a:xfrm>
          <a:off x="0" y="0"/>
          <a:ext cx="0" cy="0"/>
          <a:chOff x="0" y="0"/>
          <a:chExt cx="0" cy="0"/>
        </a:xfrm>
      </p:grpSpPr>
      <p:sp>
        <p:nvSpPr>
          <p:cNvPr id="77" name="Shape 77"/>
          <p:cNvSpPr/>
          <p:nvPr/>
        </p:nvSpPr>
        <p:spPr>
          <a:xfrm>
            <a:off x="1143000" y="2039936"/>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8" name="Shape 78"/>
          <p:cNvSpPr txBox="1"/>
          <p:nvPr/>
        </p:nvSpPr>
        <p:spPr>
          <a:xfrm>
            <a:off x="1171575" y="2058986"/>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79" name="Shape 79"/>
          <p:cNvSpPr/>
          <p:nvPr/>
        </p:nvSpPr>
        <p:spPr>
          <a:xfrm>
            <a:off x="1143000" y="2801936"/>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0" name="Shape 80"/>
          <p:cNvSpPr txBox="1"/>
          <p:nvPr/>
        </p:nvSpPr>
        <p:spPr>
          <a:xfrm>
            <a:off x="1171575" y="28067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81" name="Shape 81"/>
          <p:cNvSpPr txBox="1"/>
          <p:nvPr/>
        </p:nvSpPr>
        <p:spPr>
          <a:xfrm>
            <a:off x="1752600" y="2116136"/>
            <a:ext cx="6096000" cy="3827461"/>
          </a:xfrm>
          <a:prstGeom prst="rect">
            <a:avLst/>
          </a:prstGeom>
          <a:noFill/>
          <a:ln>
            <a:noFill/>
          </a:ln>
        </p:spPr>
        <p:txBody>
          <a:bodyPr anchorCtr="0" anchor="t" bIns="45700" lIns="91425" rIns="91425" tIns="45700">
            <a:noAutofit/>
          </a:bodyPr>
          <a:lstStyle/>
          <a:p>
            <a:pPr indent="-290512" lvl="0" marL="290512" marR="0" rtl="0" algn="l">
              <a:lnSpc>
                <a:spcPct val="7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changes in demand affect prices?</a:t>
            </a: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Hurricane Katrina and Baton Rouge Housing Prices</a:t>
            </a:r>
          </a:p>
          <a:p>
            <a:pPr indent="-290512" lvl="0" marL="290512" marR="0" rtl="0" algn="l">
              <a:lnSpc>
                <a:spcPct val="75000"/>
              </a:lnSpc>
              <a:spcBef>
                <a:spcPts val="80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changes in supply in one market affect other markets?</a:t>
            </a: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Honey Bees and the Price of Ice Cream</a:t>
            </a:r>
          </a:p>
          <a:p>
            <a:pPr indent="-290512" lvl="0" marL="290512" marR="0" rtl="0" algn="l">
              <a:lnSpc>
                <a:spcPct val="75000"/>
              </a:lnSpc>
              <a:spcBef>
                <a:spcPts val="80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simultaneous changes in supply and demand affect the </a:t>
            </a: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equilibrium price?</a:t>
            </a: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The Supply and Demand for Cruise Ship Berths</a:t>
            </a:r>
          </a:p>
          <a:p>
            <a:pPr indent="-290512" lvl="0" marL="290512" marR="0" rtl="0" algn="l">
              <a:lnSpc>
                <a:spcPct val="75000"/>
              </a:lnSpc>
              <a:spcBef>
                <a:spcPts val="80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changes in supply affect prices?</a:t>
            </a: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The Bouncing Price of Vanilla Beans</a:t>
            </a:r>
          </a:p>
          <a:p>
            <a:pPr indent="-290512" lvl="0" marL="290512" marR="0" rtl="0" algn="l">
              <a:lnSpc>
                <a:spcPct val="75000"/>
              </a:lnSpc>
              <a:spcBef>
                <a:spcPts val="80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producers respond to higher prices?</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Drought in Australia and the Price of Rice</a:t>
            </a:r>
          </a:p>
        </p:txBody>
      </p:sp>
      <p:sp>
        <p:nvSpPr>
          <p:cNvPr id="82" name="Shape 82"/>
          <p:cNvSpPr/>
          <p:nvPr/>
        </p:nvSpPr>
        <p:spPr>
          <a:xfrm>
            <a:off x="1143000" y="3563937"/>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3" name="Shape 83"/>
          <p:cNvSpPr txBox="1"/>
          <p:nvPr/>
        </p:nvSpPr>
        <p:spPr>
          <a:xfrm>
            <a:off x="1171575" y="35687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84" name="Shape 84"/>
          <p:cNvSpPr/>
          <p:nvPr/>
        </p:nvSpPr>
        <p:spPr>
          <a:xfrm>
            <a:off x="1143000" y="4554537"/>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 name="Shape 85"/>
          <p:cNvSpPr txBox="1"/>
          <p:nvPr/>
        </p:nvSpPr>
        <p:spPr>
          <a:xfrm>
            <a:off x="1166812" y="4562475"/>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86" name="Shape 86"/>
          <p:cNvSpPr/>
          <p:nvPr/>
        </p:nvSpPr>
        <p:spPr>
          <a:xfrm>
            <a:off x="1143000" y="5392737"/>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7" name="Shape 87"/>
          <p:cNvSpPr txBox="1"/>
          <p:nvPr/>
        </p:nvSpPr>
        <p:spPr>
          <a:xfrm>
            <a:off x="1166812" y="5400675"/>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cxnSp>
        <p:nvCxnSpPr>
          <p:cNvPr id="88" name="Shape 88"/>
          <p:cNvCxnSpPr/>
          <p:nvPr/>
        </p:nvCxnSpPr>
        <p:spPr>
          <a:xfrm>
            <a:off x="7848600" y="1662111"/>
            <a:ext cx="0" cy="4357686"/>
          </a:xfrm>
          <a:prstGeom prst="straightConnector1">
            <a:avLst/>
          </a:prstGeom>
          <a:noFill/>
          <a:ln cap="rnd" cmpd="sng" w="9525">
            <a:solidFill>
              <a:srgbClr val="ADC2E4"/>
            </a:solidFill>
            <a:prstDash val="solid"/>
            <a:miter/>
            <a:headEnd len="med" w="med" type="none"/>
            <a:tailEnd len="med" w="med" type="none"/>
          </a:ln>
        </p:spPr>
      </p:cxnSp>
      <p:cxnSp>
        <p:nvCxnSpPr>
          <p:cNvPr id="89" name="Shape 89"/>
          <p:cNvCxnSpPr/>
          <p:nvPr/>
        </p:nvCxnSpPr>
        <p:spPr>
          <a:xfrm>
            <a:off x="6629400" y="1662111"/>
            <a:ext cx="1219199" cy="0"/>
          </a:xfrm>
          <a:prstGeom prst="straightConnector1">
            <a:avLst/>
          </a:prstGeom>
          <a:noFill/>
          <a:ln cap="rnd" cmpd="sng" w="9525">
            <a:solidFill>
              <a:srgbClr val="ADC2E4"/>
            </a:solidFill>
            <a:prstDash val="solid"/>
            <a:miter/>
            <a:headEnd len="med" w="med" type="none"/>
            <a:tailEnd len="med" w="med" type="none"/>
          </a:ln>
        </p:spPr>
      </p:cxnSp>
      <p:sp>
        <p:nvSpPr>
          <p:cNvPr id="90" name="Shape 90"/>
          <p:cNvSpPr/>
          <p:nvPr/>
        </p:nvSpPr>
        <p:spPr>
          <a:xfrm>
            <a:off x="2133600" y="14478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1" name="Shape 91"/>
          <p:cNvSpPr txBox="1"/>
          <p:nvPr/>
        </p:nvSpPr>
        <p:spPr>
          <a:xfrm>
            <a:off x="2209800" y="14478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0" name="Shape 470"/>
        <p:cNvGrpSpPr/>
        <p:nvPr/>
      </p:nvGrpSpPr>
      <p:grpSpPr>
        <a:xfrm>
          <a:off x="0" y="0"/>
          <a:ext cx="0" cy="0"/>
          <a:chOff x="0" y="0"/>
          <a:chExt cx="0" cy="0"/>
        </a:xfrm>
      </p:grpSpPr>
      <p:sp>
        <p:nvSpPr>
          <p:cNvPr id="471" name="Shape 471"/>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SUPPLY </a:t>
            </a:r>
            <a:r>
              <a:rPr b="0" i="0" lang="en-US" sz="2400" u="none" cap="none" strike="noStrike">
                <a:solidFill>
                  <a:srgbClr val="FF0000"/>
                </a:solidFill>
                <a:latin typeface="Arial"/>
                <a:ea typeface="Arial"/>
                <a:cs typeface="Arial"/>
                <a:sym typeface="Arial"/>
              </a:rPr>
              <a:t>(cont’d)</a:t>
            </a:r>
          </a:p>
        </p:txBody>
      </p:sp>
      <p:sp>
        <p:nvSpPr>
          <p:cNvPr id="472" name="Shape 472"/>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3.5</a:t>
            </a:r>
          </a:p>
        </p:txBody>
      </p:sp>
      <p:cxnSp>
        <p:nvCxnSpPr>
          <p:cNvPr id="473" name="Shape 473"/>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74" name="Shape 474"/>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 Decrease in Supply Increases the Equilibrium Price</a:t>
            </a:r>
          </a:p>
        </p:txBody>
      </p:sp>
      <p:pic>
        <p:nvPicPr>
          <p:cNvPr id="475" name="Shape 475"/>
          <p:cNvPicPr preferRelativeResize="0"/>
          <p:nvPr/>
        </p:nvPicPr>
        <p:blipFill rotWithShape="1">
          <a:blip r:embed="rId3">
            <a:alphaModFix/>
          </a:blip>
          <a:srcRect b="0" l="0" r="0" t="0"/>
          <a:stretch/>
        </p:blipFill>
        <p:spPr>
          <a:xfrm>
            <a:off x="3810000" y="1981200"/>
            <a:ext cx="4743450" cy="4552950"/>
          </a:xfrm>
          <a:prstGeom prst="rect">
            <a:avLst/>
          </a:prstGeom>
          <a:noFill/>
          <a:ln>
            <a:noFill/>
          </a:ln>
        </p:spPr>
      </p:pic>
      <p:pic>
        <p:nvPicPr>
          <p:cNvPr id="476" name="Shape 476"/>
          <p:cNvPicPr preferRelativeResize="0"/>
          <p:nvPr/>
        </p:nvPicPr>
        <p:blipFill rotWithShape="1">
          <a:blip r:embed="rId4">
            <a:alphaModFix/>
          </a:blip>
          <a:srcRect b="0" l="0" r="0" t="0"/>
          <a:stretch/>
        </p:blipFill>
        <p:spPr>
          <a:xfrm>
            <a:off x="3810000" y="1981200"/>
            <a:ext cx="4743450" cy="4552950"/>
          </a:xfrm>
          <a:prstGeom prst="rect">
            <a:avLst/>
          </a:prstGeom>
          <a:noFill/>
          <a:ln>
            <a:noFill/>
          </a:ln>
        </p:spPr>
      </p:pic>
      <p:pic>
        <p:nvPicPr>
          <p:cNvPr id="477" name="Shape 477"/>
          <p:cNvPicPr preferRelativeResize="0"/>
          <p:nvPr/>
        </p:nvPicPr>
        <p:blipFill rotWithShape="1">
          <a:blip r:embed="rId5">
            <a:alphaModFix/>
          </a:blip>
          <a:srcRect b="0" l="0" r="0" t="0"/>
          <a:stretch/>
        </p:blipFill>
        <p:spPr>
          <a:xfrm>
            <a:off x="3810000" y="1981200"/>
            <a:ext cx="4743450" cy="4552950"/>
          </a:xfrm>
          <a:prstGeom prst="rect">
            <a:avLst/>
          </a:prstGeom>
          <a:noFill/>
          <a:ln>
            <a:noFill/>
          </a:ln>
        </p:spPr>
      </p:pic>
      <p:pic>
        <p:nvPicPr>
          <p:cNvPr id="478" name="Shape 478"/>
          <p:cNvPicPr preferRelativeResize="0"/>
          <p:nvPr/>
        </p:nvPicPr>
        <p:blipFill rotWithShape="1">
          <a:blip r:embed="rId6">
            <a:alphaModFix/>
          </a:blip>
          <a:srcRect b="0" l="0" r="0" t="0"/>
          <a:stretch/>
        </p:blipFill>
        <p:spPr>
          <a:xfrm>
            <a:off x="3810000" y="1981200"/>
            <a:ext cx="4743450" cy="4552950"/>
          </a:xfrm>
          <a:prstGeom prst="rect">
            <a:avLst/>
          </a:prstGeom>
          <a:noFill/>
          <a:ln>
            <a:noFill/>
          </a:ln>
        </p:spPr>
      </p:pic>
      <p:pic>
        <p:nvPicPr>
          <p:cNvPr id="479" name="Shape 479"/>
          <p:cNvPicPr preferRelativeResize="0"/>
          <p:nvPr/>
        </p:nvPicPr>
        <p:blipFill rotWithShape="1">
          <a:blip r:embed="rId7">
            <a:alphaModFix/>
          </a:blip>
          <a:srcRect b="0" l="0" r="0" t="0"/>
          <a:stretch/>
        </p:blipFill>
        <p:spPr>
          <a:xfrm>
            <a:off x="3810000" y="1981200"/>
            <a:ext cx="4743450" cy="4552950"/>
          </a:xfrm>
          <a:prstGeom prst="rect">
            <a:avLst/>
          </a:prstGeom>
          <a:noFill/>
          <a:ln>
            <a:noFill/>
          </a:ln>
        </p:spPr>
      </p:pic>
      <p:pic>
        <p:nvPicPr>
          <p:cNvPr id="480" name="Shape 480"/>
          <p:cNvPicPr preferRelativeResize="0"/>
          <p:nvPr/>
        </p:nvPicPr>
        <p:blipFill rotWithShape="1">
          <a:blip r:embed="rId8">
            <a:alphaModFix/>
          </a:blip>
          <a:srcRect b="0" l="0" r="0" t="0"/>
          <a:stretch/>
        </p:blipFill>
        <p:spPr>
          <a:xfrm>
            <a:off x="3810000" y="1981200"/>
            <a:ext cx="4743450" cy="4552950"/>
          </a:xfrm>
          <a:prstGeom prst="rect">
            <a:avLst/>
          </a:prstGeom>
          <a:noFill/>
          <a:ln>
            <a:noFill/>
          </a:ln>
        </p:spPr>
      </p:pic>
      <p:pic>
        <p:nvPicPr>
          <p:cNvPr id="481" name="Shape 481"/>
          <p:cNvPicPr preferRelativeResize="0"/>
          <p:nvPr/>
        </p:nvPicPr>
        <p:blipFill rotWithShape="1">
          <a:blip r:embed="rId9">
            <a:alphaModFix/>
          </a:blip>
          <a:srcRect b="0" l="0" r="0" t="0"/>
          <a:stretch/>
        </p:blipFill>
        <p:spPr>
          <a:xfrm>
            <a:off x="3810000" y="1981200"/>
            <a:ext cx="4743450" cy="4552950"/>
          </a:xfrm>
          <a:prstGeom prst="rect">
            <a:avLst/>
          </a:prstGeom>
          <a:noFill/>
          <a:ln>
            <a:noFill/>
          </a:ln>
        </p:spPr>
      </p:pic>
      <p:pic>
        <p:nvPicPr>
          <p:cNvPr id="482" name="Shape 482"/>
          <p:cNvPicPr preferRelativeResize="0"/>
          <p:nvPr/>
        </p:nvPicPr>
        <p:blipFill rotWithShape="1">
          <a:blip r:embed="rId10">
            <a:alphaModFix/>
          </a:blip>
          <a:srcRect b="0" l="0" r="0" t="0"/>
          <a:stretch/>
        </p:blipFill>
        <p:spPr>
          <a:xfrm>
            <a:off x="3810000" y="1981200"/>
            <a:ext cx="4743450" cy="4552950"/>
          </a:xfrm>
          <a:prstGeom prst="rect">
            <a:avLst/>
          </a:prstGeom>
          <a:noFill/>
          <a:ln>
            <a:noFill/>
          </a:ln>
        </p:spPr>
      </p:pic>
      <p:pic>
        <p:nvPicPr>
          <p:cNvPr id="483" name="Shape 483"/>
          <p:cNvPicPr preferRelativeResize="0"/>
          <p:nvPr/>
        </p:nvPicPr>
        <p:blipFill rotWithShape="1">
          <a:blip r:embed="rId11">
            <a:alphaModFix/>
          </a:blip>
          <a:srcRect b="0" l="0" r="0" t="0"/>
          <a:stretch/>
        </p:blipFill>
        <p:spPr>
          <a:xfrm>
            <a:off x="3810000" y="1981200"/>
            <a:ext cx="4743450" cy="4552950"/>
          </a:xfrm>
          <a:prstGeom prst="rect">
            <a:avLst/>
          </a:prstGeom>
          <a:noFill/>
          <a:ln>
            <a:noFill/>
          </a:ln>
        </p:spPr>
      </p:pic>
      <p:sp>
        <p:nvSpPr>
          <p:cNvPr id="484" name="Shape 484"/>
          <p:cNvSpPr txBox="1"/>
          <p:nvPr/>
        </p:nvSpPr>
        <p:spPr>
          <a:xfrm>
            <a:off x="838200" y="1447800"/>
            <a:ext cx="2971799"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3.12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 Decrease in Supply Increases </a:t>
            </a:r>
            <a:br>
              <a:rPr b="1" i="0" lang="en-US" sz="1400" u="none" cap="none" strike="noStrike">
                <a:solidFill>
                  <a:schemeClr val="lt2"/>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Equilibrium Price</a:t>
            </a:r>
          </a:p>
        </p:txBody>
      </p:sp>
      <p:sp>
        <p:nvSpPr>
          <p:cNvPr id="485" name="Shape 485"/>
          <p:cNvSpPr txBox="1"/>
          <p:nvPr/>
        </p:nvSpPr>
        <p:spPr>
          <a:xfrm>
            <a:off x="762000" y="2430461"/>
            <a:ext cx="3048000" cy="39211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decrease in supply shifts the supply curve to the left. At each price, the quantity supplied decreases.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the initial price ($8), there is excess demand, with the quantity demanded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exceeding the quantity supplied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The excess demand causes the price to rise, and equilibrium is restored at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summarize, the decrease in supply increases the equilibrium price to $8 and decreases the equilibrium quantity to 24,000 pizzas.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9" name="Shape 489"/>
        <p:cNvGrpSpPr/>
        <p:nvPr/>
      </p:nvGrpSpPr>
      <p:grpSpPr>
        <a:xfrm>
          <a:off x="0" y="0"/>
          <a:ext cx="0" cy="0"/>
          <a:chOff x="0" y="0"/>
          <a:chExt cx="0" cy="0"/>
        </a:xfrm>
      </p:grpSpPr>
      <p:sp>
        <p:nvSpPr>
          <p:cNvPr id="490" name="Shape 490"/>
          <p:cNvSpPr txBox="1"/>
          <p:nvPr>
            <p:ph idx="4294967295" type="title"/>
          </p:nvPr>
        </p:nvSpPr>
        <p:spPr>
          <a:xfrm>
            <a:off x="2971800" y="347662"/>
            <a:ext cx="6172199" cy="5667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MARKET EFFECTS OF CHANGES IN SUPPLY </a:t>
            </a:r>
            <a:r>
              <a:rPr b="0" i="0" lang="en-US" sz="2400" u="none" cap="none" strike="noStrike">
                <a:solidFill>
                  <a:srgbClr val="FF0000"/>
                </a:solidFill>
                <a:latin typeface="Arial"/>
                <a:ea typeface="Arial"/>
                <a:cs typeface="Arial"/>
                <a:sym typeface="Arial"/>
              </a:rPr>
              <a:t>(cont’d)</a:t>
            </a:r>
          </a:p>
        </p:txBody>
      </p:sp>
      <p:sp>
        <p:nvSpPr>
          <p:cNvPr id="491" name="Shape 491"/>
          <p:cNvSpPr txBox="1"/>
          <p:nvPr/>
        </p:nvSpPr>
        <p:spPr>
          <a:xfrm>
            <a:off x="1987550" y="0"/>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3.5</a:t>
            </a:r>
          </a:p>
        </p:txBody>
      </p:sp>
      <p:cxnSp>
        <p:nvCxnSpPr>
          <p:cNvPr id="492" name="Shape 492"/>
          <p:cNvCxnSpPr/>
          <p:nvPr/>
        </p:nvCxnSpPr>
        <p:spPr>
          <a:xfrm>
            <a:off x="2895600" y="200025"/>
            <a:ext cx="0" cy="412749"/>
          </a:xfrm>
          <a:prstGeom prst="straightConnector1">
            <a:avLst/>
          </a:prstGeom>
          <a:noFill/>
          <a:ln cap="rnd" cmpd="sng" w="22225">
            <a:solidFill>
              <a:srgbClr val="FF0000"/>
            </a:solidFill>
            <a:prstDash val="solid"/>
            <a:miter/>
            <a:headEnd len="med" w="med" type="none"/>
            <a:tailEnd len="med" w="med" type="none"/>
          </a:ln>
        </p:spPr>
      </p:cxnSp>
      <p:sp>
        <p:nvSpPr>
          <p:cNvPr id="493" name="Shape 493"/>
          <p:cNvSpPr txBox="1"/>
          <p:nvPr>
            <p:ph idx="4294967295" type="body"/>
          </p:nvPr>
        </p:nvSpPr>
        <p:spPr>
          <a:xfrm>
            <a:off x="3505200" y="914400"/>
            <a:ext cx="5638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Simultaneous Changes in Demand and Supply</a:t>
            </a:r>
          </a:p>
        </p:txBody>
      </p:sp>
      <p:sp>
        <p:nvSpPr>
          <p:cNvPr id="494" name="Shape 494"/>
          <p:cNvSpPr txBox="1"/>
          <p:nvPr/>
        </p:nvSpPr>
        <p:spPr>
          <a:xfrm>
            <a:off x="2057400" y="1041400"/>
            <a:ext cx="6781800"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3.13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Market Effects of Simultaneous Changes in Demand and Supply</a:t>
            </a:r>
          </a:p>
        </p:txBody>
      </p:sp>
      <p:pic>
        <p:nvPicPr>
          <p:cNvPr id="495" name="Shape 495"/>
          <p:cNvPicPr preferRelativeResize="0"/>
          <p:nvPr/>
        </p:nvPicPr>
        <p:blipFill rotWithShape="1">
          <a:blip r:embed="rId3">
            <a:alphaModFix/>
          </a:blip>
          <a:srcRect b="0" l="0" r="0" t="0"/>
          <a:stretch/>
        </p:blipFill>
        <p:spPr>
          <a:xfrm>
            <a:off x="609600" y="2911475"/>
            <a:ext cx="7619999" cy="3617911"/>
          </a:xfrm>
          <a:prstGeom prst="rect">
            <a:avLst/>
          </a:prstGeom>
          <a:noFill/>
          <a:ln>
            <a:noFill/>
          </a:ln>
        </p:spPr>
      </p:pic>
      <p:pic>
        <p:nvPicPr>
          <p:cNvPr id="496" name="Shape 496"/>
          <p:cNvPicPr preferRelativeResize="0"/>
          <p:nvPr/>
        </p:nvPicPr>
        <p:blipFill rotWithShape="1">
          <a:blip r:embed="rId4">
            <a:alphaModFix/>
          </a:blip>
          <a:srcRect b="0" l="0" r="0" t="0"/>
          <a:stretch/>
        </p:blipFill>
        <p:spPr>
          <a:xfrm>
            <a:off x="609600" y="2911475"/>
            <a:ext cx="7619999" cy="3617911"/>
          </a:xfrm>
          <a:prstGeom prst="rect">
            <a:avLst/>
          </a:prstGeom>
          <a:noFill/>
          <a:ln>
            <a:noFill/>
          </a:ln>
        </p:spPr>
      </p:pic>
      <p:pic>
        <p:nvPicPr>
          <p:cNvPr id="497" name="Shape 497"/>
          <p:cNvPicPr preferRelativeResize="0"/>
          <p:nvPr/>
        </p:nvPicPr>
        <p:blipFill rotWithShape="1">
          <a:blip r:embed="rId5">
            <a:alphaModFix/>
          </a:blip>
          <a:srcRect b="0" l="0" r="0" t="0"/>
          <a:stretch/>
        </p:blipFill>
        <p:spPr>
          <a:xfrm>
            <a:off x="609600" y="2911475"/>
            <a:ext cx="7619999" cy="3617911"/>
          </a:xfrm>
          <a:prstGeom prst="rect">
            <a:avLst/>
          </a:prstGeom>
          <a:noFill/>
          <a:ln>
            <a:noFill/>
          </a:ln>
        </p:spPr>
      </p:pic>
      <p:pic>
        <p:nvPicPr>
          <p:cNvPr id="498" name="Shape 498"/>
          <p:cNvPicPr preferRelativeResize="0"/>
          <p:nvPr/>
        </p:nvPicPr>
        <p:blipFill rotWithShape="1">
          <a:blip r:embed="rId6">
            <a:alphaModFix/>
          </a:blip>
          <a:srcRect b="0" l="0" r="0" t="0"/>
          <a:stretch/>
        </p:blipFill>
        <p:spPr>
          <a:xfrm>
            <a:off x="609600" y="2911475"/>
            <a:ext cx="7619999" cy="3617911"/>
          </a:xfrm>
          <a:prstGeom prst="rect">
            <a:avLst/>
          </a:prstGeom>
          <a:noFill/>
          <a:ln>
            <a:noFill/>
          </a:ln>
        </p:spPr>
      </p:pic>
      <p:pic>
        <p:nvPicPr>
          <p:cNvPr id="499" name="Shape 499"/>
          <p:cNvPicPr preferRelativeResize="0"/>
          <p:nvPr/>
        </p:nvPicPr>
        <p:blipFill rotWithShape="1">
          <a:blip r:embed="rId7">
            <a:alphaModFix/>
          </a:blip>
          <a:srcRect b="0" l="0" r="0" t="0"/>
          <a:stretch/>
        </p:blipFill>
        <p:spPr>
          <a:xfrm>
            <a:off x="609600" y="2911475"/>
            <a:ext cx="7619999" cy="3617911"/>
          </a:xfrm>
          <a:prstGeom prst="rect">
            <a:avLst/>
          </a:prstGeom>
          <a:noFill/>
          <a:ln>
            <a:noFill/>
          </a:ln>
        </p:spPr>
      </p:pic>
      <p:pic>
        <p:nvPicPr>
          <p:cNvPr id="500" name="Shape 500"/>
          <p:cNvPicPr preferRelativeResize="0"/>
          <p:nvPr/>
        </p:nvPicPr>
        <p:blipFill rotWithShape="1">
          <a:blip r:embed="rId8">
            <a:alphaModFix/>
          </a:blip>
          <a:srcRect b="0" l="0" r="0" t="0"/>
          <a:stretch/>
        </p:blipFill>
        <p:spPr>
          <a:xfrm>
            <a:off x="609600" y="2911475"/>
            <a:ext cx="7619999" cy="3617911"/>
          </a:xfrm>
          <a:prstGeom prst="rect">
            <a:avLst/>
          </a:prstGeom>
          <a:noFill/>
          <a:ln>
            <a:noFill/>
          </a:ln>
        </p:spPr>
      </p:pic>
      <p:pic>
        <p:nvPicPr>
          <p:cNvPr id="501" name="Shape 501"/>
          <p:cNvPicPr preferRelativeResize="0"/>
          <p:nvPr/>
        </p:nvPicPr>
        <p:blipFill rotWithShape="1">
          <a:blip r:embed="rId9">
            <a:alphaModFix/>
          </a:blip>
          <a:srcRect b="0" l="0" r="0" t="0"/>
          <a:stretch/>
        </p:blipFill>
        <p:spPr>
          <a:xfrm>
            <a:off x="609600" y="2911475"/>
            <a:ext cx="7619999" cy="3617911"/>
          </a:xfrm>
          <a:prstGeom prst="rect">
            <a:avLst/>
          </a:prstGeom>
          <a:noFill/>
          <a:ln>
            <a:noFill/>
          </a:ln>
        </p:spPr>
      </p:pic>
      <p:pic>
        <p:nvPicPr>
          <p:cNvPr id="502" name="Shape 502"/>
          <p:cNvPicPr preferRelativeResize="0"/>
          <p:nvPr/>
        </p:nvPicPr>
        <p:blipFill rotWithShape="1">
          <a:blip r:embed="rId10">
            <a:alphaModFix/>
          </a:blip>
          <a:srcRect b="0" l="0" r="0" t="0"/>
          <a:stretch/>
        </p:blipFill>
        <p:spPr>
          <a:xfrm>
            <a:off x="609600" y="2911475"/>
            <a:ext cx="7619999" cy="3617911"/>
          </a:xfrm>
          <a:prstGeom prst="rect">
            <a:avLst/>
          </a:prstGeom>
          <a:noFill/>
          <a:ln>
            <a:noFill/>
          </a:ln>
        </p:spPr>
      </p:pic>
      <p:pic>
        <p:nvPicPr>
          <p:cNvPr id="503" name="Shape 503"/>
          <p:cNvPicPr preferRelativeResize="0"/>
          <p:nvPr/>
        </p:nvPicPr>
        <p:blipFill rotWithShape="1">
          <a:blip r:embed="rId11">
            <a:alphaModFix/>
          </a:blip>
          <a:srcRect b="0" l="0" r="0" t="0"/>
          <a:stretch/>
        </p:blipFill>
        <p:spPr>
          <a:xfrm>
            <a:off x="609600" y="2911475"/>
            <a:ext cx="7619999" cy="3617911"/>
          </a:xfrm>
          <a:prstGeom prst="rect">
            <a:avLst/>
          </a:prstGeom>
          <a:noFill/>
          <a:ln>
            <a:noFill/>
          </a:ln>
        </p:spPr>
      </p:pic>
      <p:pic>
        <p:nvPicPr>
          <p:cNvPr id="504" name="Shape 504"/>
          <p:cNvPicPr preferRelativeResize="0"/>
          <p:nvPr/>
        </p:nvPicPr>
        <p:blipFill rotWithShape="1">
          <a:blip r:embed="rId12">
            <a:alphaModFix/>
          </a:blip>
          <a:srcRect b="0" l="0" r="0" t="0"/>
          <a:stretch/>
        </p:blipFill>
        <p:spPr>
          <a:xfrm>
            <a:off x="609600" y="2911475"/>
            <a:ext cx="7619999" cy="3617911"/>
          </a:xfrm>
          <a:prstGeom prst="rect">
            <a:avLst/>
          </a:prstGeom>
          <a:noFill/>
          <a:ln>
            <a:noFill/>
          </a:ln>
        </p:spPr>
      </p:pic>
      <p:pic>
        <p:nvPicPr>
          <p:cNvPr id="505" name="Shape 505"/>
          <p:cNvPicPr preferRelativeResize="0"/>
          <p:nvPr/>
        </p:nvPicPr>
        <p:blipFill rotWithShape="1">
          <a:blip r:embed="rId13">
            <a:alphaModFix/>
          </a:blip>
          <a:srcRect b="0" l="0" r="0" t="0"/>
          <a:stretch/>
        </p:blipFill>
        <p:spPr>
          <a:xfrm>
            <a:off x="609600" y="2911475"/>
            <a:ext cx="7619999" cy="3617911"/>
          </a:xfrm>
          <a:prstGeom prst="rect">
            <a:avLst/>
          </a:prstGeom>
          <a:noFill/>
          <a:ln>
            <a:noFill/>
          </a:ln>
        </p:spPr>
      </p:pic>
      <p:pic>
        <p:nvPicPr>
          <p:cNvPr id="506" name="Shape 506"/>
          <p:cNvPicPr preferRelativeResize="0"/>
          <p:nvPr/>
        </p:nvPicPr>
        <p:blipFill rotWithShape="1">
          <a:blip r:embed="rId14">
            <a:alphaModFix/>
          </a:blip>
          <a:srcRect b="0" l="0" r="0" t="0"/>
          <a:stretch/>
        </p:blipFill>
        <p:spPr>
          <a:xfrm>
            <a:off x="609600" y="2911475"/>
            <a:ext cx="7619999" cy="3617911"/>
          </a:xfrm>
          <a:prstGeom prst="rect">
            <a:avLst/>
          </a:prstGeom>
          <a:noFill/>
          <a:ln>
            <a:noFill/>
          </a:ln>
        </p:spPr>
      </p:pic>
      <p:pic>
        <p:nvPicPr>
          <p:cNvPr id="507" name="Shape 507"/>
          <p:cNvPicPr preferRelativeResize="0"/>
          <p:nvPr/>
        </p:nvPicPr>
        <p:blipFill rotWithShape="1">
          <a:blip r:embed="rId15">
            <a:alphaModFix/>
          </a:blip>
          <a:srcRect b="0" l="0" r="0" t="0"/>
          <a:stretch/>
        </p:blipFill>
        <p:spPr>
          <a:xfrm>
            <a:off x="609600" y="2911475"/>
            <a:ext cx="7619999" cy="3617911"/>
          </a:xfrm>
          <a:prstGeom prst="rect">
            <a:avLst/>
          </a:prstGeom>
          <a:noFill/>
          <a:ln>
            <a:noFill/>
          </a:ln>
        </p:spPr>
      </p:pic>
      <p:pic>
        <p:nvPicPr>
          <p:cNvPr id="508" name="Shape 508"/>
          <p:cNvPicPr preferRelativeResize="0"/>
          <p:nvPr/>
        </p:nvPicPr>
        <p:blipFill rotWithShape="1">
          <a:blip r:embed="rId16">
            <a:alphaModFix/>
          </a:blip>
          <a:srcRect b="0" l="0" r="0" t="0"/>
          <a:stretch/>
        </p:blipFill>
        <p:spPr>
          <a:xfrm>
            <a:off x="609600" y="2911475"/>
            <a:ext cx="7619999" cy="3617911"/>
          </a:xfrm>
          <a:prstGeom prst="rect">
            <a:avLst/>
          </a:prstGeom>
          <a:noFill/>
          <a:ln>
            <a:noFill/>
          </a:ln>
        </p:spPr>
      </p:pic>
      <p:pic>
        <p:nvPicPr>
          <p:cNvPr id="509" name="Shape 509"/>
          <p:cNvPicPr preferRelativeResize="0"/>
          <p:nvPr/>
        </p:nvPicPr>
        <p:blipFill rotWithShape="1">
          <a:blip r:embed="rId17">
            <a:alphaModFix/>
          </a:blip>
          <a:srcRect b="0" l="0" r="0" t="0"/>
          <a:stretch/>
        </p:blipFill>
        <p:spPr>
          <a:xfrm>
            <a:off x="609600" y="2911475"/>
            <a:ext cx="7619999" cy="3617911"/>
          </a:xfrm>
          <a:prstGeom prst="rect">
            <a:avLst/>
          </a:prstGeom>
          <a:noFill/>
          <a:ln>
            <a:noFill/>
          </a:ln>
        </p:spPr>
      </p:pic>
      <p:pic>
        <p:nvPicPr>
          <p:cNvPr id="510" name="Shape 510"/>
          <p:cNvPicPr preferRelativeResize="0"/>
          <p:nvPr/>
        </p:nvPicPr>
        <p:blipFill rotWithShape="1">
          <a:blip r:embed="rId18">
            <a:alphaModFix/>
          </a:blip>
          <a:srcRect b="0" l="0" r="0" t="0"/>
          <a:stretch/>
        </p:blipFill>
        <p:spPr>
          <a:xfrm>
            <a:off x="609600" y="2911475"/>
            <a:ext cx="7619999" cy="3617911"/>
          </a:xfrm>
          <a:prstGeom prst="rect">
            <a:avLst/>
          </a:prstGeom>
          <a:noFill/>
          <a:ln>
            <a:noFill/>
          </a:ln>
        </p:spPr>
      </p:pic>
      <p:pic>
        <p:nvPicPr>
          <p:cNvPr id="511" name="Shape 511"/>
          <p:cNvPicPr preferRelativeResize="0"/>
          <p:nvPr/>
        </p:nvPicPr>
        <p:blipFill rotWithShape="1">
          <a:blip r:embed="rId19">
            <a:alphaModFix/>
          </a:blip>
          <a:srcRect b="0" l="0" r="0" t="0"/>
          <a:stretch/>
        </p:blipFill>
        <p:spPr>
          <a:xfrm>
            <a:off x="609600" y="2911475"/>
            <a:ext cx="7619999" cy="3617911"/>
          </a:xfrm>
          <a:prstGeom prst="rect">
            <a:avLst/>
          </a:prstGeom>
          <a:noFill/>
          <a:ln>
            <a:noFill/>
          </a:ln>
        </p:spPr>
      </p:pic>
      <p:sp>
        <p:nvSpPr>
          <p:cNvPr id="512" name="Shape 512"/>
          <p:cNvSpPr txBox="1"/>
          <p:nvPr/>
        </p:nvSpPr>
        <p:spPr>
          <a:xfrm>
            <a:off x="914400" y="1527175"/>
            <a:ext cx="7924799" cy="13684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Larger increase in demand. If the increase in demand is larger than the increase in supply (if the shift of the demand curve is larger than the shift of the supply curve), both the equilibrium price and the equilibrium quantity will increase.</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 Larger increase in supply. If the increase in supply is larger than the increase in demand (if the shift of the supply curve is larger than the shift of the demand curve), the equilibrium price will decrease and the equilibrium quantity will increase.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6" name="Shape 516"/>
        <p:cNvGrpSpPr/>
        <p:nvPr/>
      </p:nvGrpSpPr>
      <p:grpSpPr>
        <a:xfrm>
          <a:off x="0" y="0"/>
          <a:ext cx="0" cy="0"/>
          <a:chOff x="0" y="0"/>
          <a:chExt cx="0" cy="0"/>
        </a:xfrm>
      </p:grpSpPr>
      <p:sp>
        <p:nvSpPr>
          <p:cNvPr id="517" name="Shape 517"/>
          <p:cNvSpPr txBox="1"/>
          <p:nvPr>
            <p:ph idx="4294967295" type="title"/>
          </p:nvPr>
        </p:nvSpPr>
        <p:spPr>
          <a:xfrm>
            <a:off x="2971800" y="119061"/>
            <a:ext cx="6172199" cy="795337"/>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PREDICTING AND EXPLAINING</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MARKET CHANGES</a:t>
            </a:r>
          </a:p>
        </p:txBody>
      </p:sp>
      <p:sp>
        <p:nvSpPr>
          <p:cNvPr id="518" name="Shape 518"/>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3.6</a:t>
            </a:r>
          </a:p>
        </p:txBody>
      </p:sp>
      <p:cxnSp>
        <p:nvCxnSpPr>
          <p:cNvPr id="519" name="Shape 519"/>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520" name="Shape 520"/>
          <p:cNvPicPr preferRelativeResize="0"/>
          <p:nvPr/>
        </p:nvPicPr>
        <p:blipFill rotWithShape="1">
          <a:blip r:embed="rId3">
            <a:alphaModFix/>
          </a:blip>
          <a:srcRect b="0" l="0" r="0" t="0"/>
          <a:stretch/>
        </p:blipFill>
        <p:spPr>
          <a:xfrm>
            <a:off x="536575" y="2271711"/>
            <a:ext cx="8069262" cy="2312987"/>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4" name="Shape 524"/>
        <p:cNvGrpSpPr/>
        <p:nvPr/>
      </p:nvGrpSpPr>
      <p:grpSpPr>
        <a:xfrm>
          <a:off x="0" y="0"/>
          <a:ext cx="0" cy="0"/>
          <a:chOff x="0" y="0"/>
          <a:chExt cx="0" cy="0"/>
        </a:xfrm>
      </p:grpSpPr>
      <p:sp>
        <p:nvSpPr>
          <p:cNvPr id="525" name="Shape 525"/>
          <p:cNvSpPr txBox="1"/>
          <p:nvPr>
            <p:ph idx="4294967295" type="title"/>
          </p:nvPr>
        </p:nvSpPr>
        <p:spPr>
          <a:xfrm>
            <a:off x="2971800" y="119061"/>
            <a:ext cx="6172199" cy="719136"/>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APPLICATIONS OF DEMAND AND SUPPLY</a:t>
            </a:r>
          </a:p>
        </p:txBody>
      </p:sp>
      <p:sp>
        <p:nvSpPr>
          <p:cNvPr id="526" name="Shape 52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3.7</a:t>
            </a:r>
          </a:p>
        </p:txBody>
      </p:sp>
      <p:cxnSp>
        <p:nvCxnSpPr>
          <p:cNvPr id="527" name="Shape 527"/>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528" name="Shape 528"/>
          <p:cNvSpPr txBox="1"/>
          <p:nvPr/>
        </p:nvSpPr>
        <p:spPr>
          <a:xfrm>
            <a:off x="1371600" y="2109786"/>
            <a:ext cx="7010400" cy="2101849"/>
          </a:xfrm>
          <a:prstGeom prst="rect">
            <a:avLst/>
          </a:prstGeom>
          <a:noFill/>
          <a:ln>
            <a:noFill/>
          </a:ln>
        </p:spPr>
        <p:txBody>
          <a:bodyPr anchorCtr="0" anchor="t" bIns="45700" lIns="91425" rIns="91425" tIns="45700">
            <a:noAutofit/>
          </a:bodyPr>
          <a:lstStyle/>
          <a:p>
            <a:pPr indent="-169862" lvl="0" marL="169862" marR="0" rtl="0" algn="l">
              <a:lnSpc>
                <a:spcPct val="105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We can apply what we’ve learned about demand and supply to real markets. </a:t>
            </a:r>
          </a:p>
          <a:p>
            <a:pPr indent="-169862" lvl="0" marL="16986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We can use the model of demand and supply to </a:t>
            </a:r>
            <a:r>
              <a:rPr b="0" i="1" lang="en-US" sz="1800" u="none" cap="none" strike="noStrike">
                <a:solidFill>
                  <a:schemeClr val="dk1"/>
                </a:solidFill>
                <a:latin typeface="Arial"/>
                <a:ea typeface="Arial"/>
                <a:cs typeface="Arial"/>
                <a:sym typeface="Arial"/>
              </a:rPr>
              <a:t>predict</a:t>
            </a:r>
            <a:r>
              <a:rPr b="0" i="0" lang="en-US" sz="1800" u="none" cap="none" strike="noStrike">
                <a:solidFill>
                  <a:schemeClr val="dk1"/>
                </a:solidFill>
                <a:latin typeface="Arial"/>
                <a:ea typeface="Arial"/>
                <a:cs typeface="Arial"/>
                <a:sym typeface="Arial"/>
              </a:rPr>
              <a:t> the effects of various events on equilibrium prices and quantities. </a:t>
            </a:r>
          </a:p>
          <a:p>
            <a:pPr indent="-169862" lvl="0" marL="16986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We can also </a:t>
            </a:r>
            <a:r>
              <a:rPr b="0" i="1" lang="en-US" sz="1800" u="none" cap="none" strike="noStrike">
                <a:solidFill>
                  <a:schemeClr val="dk1"/>
                </a:solidFill>
                <a:latin typeface="Arial"/>
                <a:ea typeface="Arial"/>
                <a:cs typeface="Arial"/>
                <a:sym typeface="Arial"/>
              </a:rPr>
              <a:t>explain</a:t>
            </a:r>
            <a:r>
              <a:rPr b="0" i="0" lang="en-US" sz="1800" u="none" cap="none" strike="noStrike">
                <a:solidFill>
                  <a:schemeClr val="dk1"/>
                </a:solidFill>
                <a:latin typeface="Arial"/>
                <a:ea typeface="Arial"/>
                <a:cs typeface="Arial"/>
                <a:sym typeface="Arial"/>
              </a:rPr>
              <a:t> some observed changes in equilibrium prices and quantities.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2" name="Shape 532"/>
        <p:cNvGrpSpPr/>
        <p:nvPr/>
      </p:nvGrpSpPr>
      <p:grpSpPr>
        <a:xfrm>
          <a:off x="0" y="0"/>
          <a:ext cx="0" cy="0"/>
          <a:chOff x="0" y="0"/>
          <a:chExt cx="0" cy="0"/>
        </a:xfrm>
      </p:grpSpPr>
      <p:sp>
        <p:nvSpPr>
          <p:cNvPr id="533" name="Shape 533"/>
          <p:cNvSpPr txBox="1"/>
          <p:nvPr/>
        </p:nvSpPr>
        <p:spPr>
          <a:xfrm>
            <a:off x="2057400" y="990600"/>
            <a:ext cx="5562600" cy="909637"/>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HURRICANE KATRINA AND BATON ROUGE HOUSING PRICES</a:t>
            </a:r>
          </a:p>
          <a:p>
            <a:pPr indent="0" lvl="0" marL="0" marR="0" rtl="0" algn="r">
              <a:lnSpc>
                <a:spcPct val="105000"/>
              </a:lnSpc>
              <a:spcBef>
                <a:spcPts val="4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How do changes in demand affect prices?</a:t>
            </a:r>
          </a:p>
        </p:txBody>
      </p:sp>
      <p:sp>
        <p:nvSpPr>
          <p:cNvPr id="534" name="Shape 534"/>
          <p:cNvSpPr txBox="1"/>
          <p:nvPr/>
        </p:nvSpPr>
        <p:spPr>
          <a:xfrm>
            <a:off x="914400" y="2133600"/>
            <a:ext cx="3200399"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3.14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Hurricane Katrina and Housing in Baton Rouge</a:t>
            </a:r>
          </a:p>
        </p:txBody>
      </p:sp>
      <p:pic>
        <p:nvPicPr>
          <p:cNvPr id="535" name="Shape 535"/>
          <p:cNvPicPr preferRelativeResize="0"/>
          <p:nvPr/>
        </p:nvPicPr>
        <p:blipFill rotWithShape="1">
          <a:blip r:embed="rId3">
            <a:alphaModFix/>
          </a:blip>
          <a:srcRect b="0" l="0" r="0" t="0"/>
          <a:stretch/>
        </p:blipFill>
        <p:spPr>
          <a:xfrm>
            <a:off x="4191000" y="2362200"/>
            <a:ext cx="4200524" cy="3248024"/>
          </a:xfrm>
          <a:prstGeom prst="rect">
            <a:avLst/>
          </a:prstGeom>
          <a:noFill/>
          <a:ln>
            <a:noFill/>
          </a:ln>
        </p:spPr>
      </p:pic>
      <p:pic>
        <p:nvPicPr>
          <p:cNvPr id="536" name="Shape 536"/>
          <p:cNvPicPr preferRelativeResize="0"/>
          <p:nvPr/>
        </p:nvPicPr>
        <p:blipFill rotWithShape="1">
          <a:blip r:embed="rId4">
            <a:alphaModFix/>
          </a:blip>
          <a:srcRect b="0" l="0" r="0" t="0"/>
          <a:stretch/>
        </p:blipFill>
        <p:spPr>
          <a:xfrm>
            <a:off x="4191000" y="2362200"/>
            <a:ext cx="4200524" cy="3248024"/>
          </a:xfrm>
          <a:prstGeom prst="rect">
            <a:avLst/>
          </a:prstGeom>
          <a:noFill/>
          <a:ln>
            <a:noFill/>
          </a:ln>
        </p:spPr>
      </p:pic>
      <p:pic>
        <p:nvPicPr>
          <p:cNvPr id="537" name="Shape 537"/>
          <p:cNvPicPr preferRelativeResize="0"/>
          <p:nvPr/>
        </p:nvPicPr>
        <p:blipFill rotWithShape="1">
          <a:blip r:embed="rId5">
            <a:alphaModFix/>
          </a:blip>
          <a:srcRect b="0" l="0" r="0" t="0"/>
          <a:stretch/>
        </p:blipFill>
        <p:spPr>
          <a:xfrm>
            <a:off x="4191000" y="2362200"/>
            <a:ext cx="4200524" cy="3248024"/>
          </a:xfrm>
          <a:prstGeom prst="rect">
            <a:avLst/>
          </a:prstGeom>
          <a:noFill/>
          <a:ln>
            <a:noFill/>
          </a:ln>
        </p:spPr>
      </p:pic>
      <p:pic>
        <p:nvPicPr>
          <p:cNvPr id="538" name="Shape 538"/>
          <p:cNvPicPr preferRelativeResize="0"/>
          <p:nvPr/>
        </p:nvPicPr>
        <p:blipFill rotWithShape="1">
          <a:blip r:embed="rId6">
            <a:alphaModFix/>
          </a:blip>
          <a:srcRect b="0" l="0" r="0" t="0"/>
          <a:stretch/>
        </p:blipFill>
        <p:spPr>
          <a:xfrm>
            <a:off x="4191000" y="2362200"/>
            <a:ext cx="4200524" cy="3248024"/>
          </a:xfrm>
          <a:prstGeom prst="rect">
            <a:avLst/>
          </a:prstGeom>
          <a:noFill/>
          <a:ln>
            <a:noFill/>
          </a:ln>
        </p:spPr>
      </p:pic>
      <p:pic>
        <p:nvPicPr>
          <p:cNvPr id="539" name="Shape 539"/>
          <p:cNvPicPr preferRelativeResize="0"/>
          <p:nvPr/>
        </p:nvPicPr>
        <p:blipFill rotWithShape="1">
          <a:blip r:embed="rId7">
            <a:alphaModFix/>
          </a:blip>
          <a:srcRect b="0" l="0" r="0" t="0"/>
          <a:stretch/>
        </p:blipFill>
        <p:spPr>
          <a:xfrm>
            <a:off x="4191000" y="2362200"/>
            <a:ext cx="4200524" cy="3248024"/>
          </a:xfrm>
          <a:prstGeom prst="rect">
            <a:avLst/>
          </a:prstGeom>
          <a:noFill/>
          <a:ln>
            <a:noFill/>
          </a:ln>
        </p:spPr>
      </p:pic>
      <p:pic>
        <p:nvPicPr>
          <p:cNvPr id="540" name="Shape 540"/>
          <p:cNvPicPr preferRelativeResize="0"/>
          <p:nvPr/>
        </p:nvPicPr>
        <p:blipFill rotWithShape="1">
          <a:blip r:embed="rId8">
            <a:alphaModFix/>
          </a:blip>
          <a:srcRect b="0" l="0" r="0" t="0"/>
          <a:stretch/>
        </p:blipFill>
        <p:spPr>
          <a:xfrm>
            <a:off x="4191000" y="2362200"/>
            <a:ext cx="4200524" cy="3248024"/>
          </a:xfrm>
          <a:prstGeom prst="rect">
            <a:avLst/>
          </a:prstGeom>
          <a:noFill/>
          <a:ln>
            <a:noFill/>
          </a:ln>
        </p:spPr>
      </p:pic>
      <p:pic>
        <p:nvPicPr>
          <p:cNvPr id="541" name="Shape 541"/>
          <p:cNvPicPr preferRelativeResize="0"/>
          <p:nvPr/>
        </p:nvPicPr>
        <p:blipFill rotWithShape="1">
          <a:blip r:embed="rId9">
            <a:alphaModFix/>
          </a:blip>
          <a:srcRect b="0" l="0" r="0" t="0"/>
          <a:stretch/>
        </p:blipFill>
        <p:spPr>
          <a:xfrm>
            <a:off x="4191000" y="2362200"/>
            <a:ext cx="4200524" cy="3248024"/>
          </a:xfrm>
          <a:prstGeom prst="rect">
            <a:avLst/>
          </a:prstGeom>
          <a:noFill/>
          <a:ln>
            <a:noFill/>
          </a:ln>
        </p:spPr>
      </p:pic>
      <p:sp>
        <p:nvSpPr>
          <p:cNvPr id="542" name="Shape 542"/>
          <p:cNvSpPr txBox="1"/>
          <p:nvPr/>
        </p:nvSpPr>
        <p:spPr>
          <a:xfrm>
            <a:off x="914400" y="2914650"/>
            <a:ext cx="2971799" cy="1793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the population of Baton Rouge increased the demand for housing, shifting the demand curve to right.</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equilibrium price increased from $130,000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$156,000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a:t>
            </a:r>
          </a:p>
        </p:txBody>
      </p:sp>
      <p:grpSp>
        <p:nvGrpSpPr>
          <p:cNvPr id="543" name="Shape 543"/>
          <p:cNvGrpSpPr/>
          <p:nvPr/>
        </p:nvGrpSpPr>
        <p:grpSpPr>
          <a:xfrm>
            <a:off x="4614862" y="457200"/>
            <a:ext cx="3005136" cy="366711"/>
            <a:chOff x="4092575" y="682625"/>
            <a:chExt cx="3005136" cy="366711"/>
          </a:xfrm>
        </p:grpSpPr>
        <p:sp>
          <p:nvSpPr>
            <p:cNvPr id="544" name="Shape 544"/>
            <p:cNvSpPr/>
            <p:nvPr/>
          </p:nvSpPr>
          <p:spPr>
            <a:xfrm>
              <a:off x="4092575" y="685800"/>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5" name="Shape 545"/>
            <p:cNvSpPr txBox="1"/>
            <p:nvPr/>
          </p:nvSpPr>
          <p:spPr>
            <a:xfrm>
              <a:off x="4267200" y="685800"/>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546" name="Shape 546"/>
            <p:cNvSpPr/>
            <p:nvPr/>
          </p:nvSpPr>
          <p:spPr>
            <a:xfrm>
              <a:off x="6650036" y="682625"/>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7" name="Shape 547"/>
            <p:cNvSpPr/>
            <p:nvPr/>
          </p:nvSpPr>
          <p:spPr>
            <a:xfrm>
              <a:off x="6716711" y="682625"/>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1" name="Shape 551"/>
        <p:cNvGrpSpPr/>
        <p:nvPr/>
      </p:nvGrpSpPr>
      <p:grpSpPr>
        <a:xfrm>
          <a:off x="0" y="0"/>
          <a:ext cx="0" cy="0"/>
          <a:chOff x="0" y="0"/>
          <a:chExt cx="0" cy="0"/>
        </a:xfrm>
      </p:grpSpPr>
      <p:sp>
        <p:nvSpPr>
          <p:cNvPr id="552" name="Shape 552"/>
          <p:cNvSpPr txBox="1"/>
          <p:nvPr/>
        </p:nvSpPr>
        <p:spPr>
          <a:xfrm>
            <a:off x="914400" y="2362200"/>
            <a:ext cx="4572000"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3.15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Honeybees and the Price of Ice Cream</a:t>
            </a:r>
          </a:p>
        </p:txBody>
      </p:sp>
      <p:sp>
        <p:nvSpPr>
          <p:cNvPr id="553" name="Shape 553"/>
          <p:cNvSpPr txBox="1"/>
          <p:nvPr/>
        </p:nvSpPr>
        <p:spPr>
          <a:xfrm>
            <a:off x="2286000" y="914400"/>
            <a:ext cx="5410200" cy="869949"/>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HONEYBEES AND THE PRICE OF ICE CREAM</a:t>
            </a:r>
          </a:p>
          <a:p>
            <a:pPr indent="0" lvl="0" marL="0" marR="0" rtl="0" algn="r">
              <a:lnSpc>
                <a:spcPct val="105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How do changes in supply in one market affect other markets?</a:t>
            </a:r>
          </a:p>
        </p:txBody>
      </p:sp>
      <p:pic>
        <p:nvPicPr>
          <p:cNvPr id="554" name="Shape 554"/>
          <p:cNvPicPr preferRelativeResize="0"/>
          <p:nvPr/>
        </p:nvPicPr>
        <p:blipFill rotWithShape="1">
          <a:blip r:embed="rId3">
            <a:alphaModFix/>
          </a:blip>
          <a:srcRect b="0" l="0" r="0" t="0"/>
          <a:stretch/>
        </p:blipFill>
        <p:spPr>
          <a:xfrm>
            <a:off x="4495800" y="2514600"/>
            <a:ext cx="3989387" cy="3257550"/>
          </a:xfrm>
          <a:prstGeom prst="rect">
            <a:avLst/>
          </a:prstGeom>
          <a:noFill/>
          <a:ln>
            <a:noFill/>
          </a:ln>
        </p:spPr>
      </p:pic>
      <p:pic>
        <p:nvPicPr>
          <p:cNvPr id="555" name="Shape 555"/>
          <p:cNvPicPr preferRelativeResize="0"/>
          <p:nvPr/>
        </p:nvPicPr>
        <p:blipFill rotWithShape="1">
          <a:blip r:embed="rId4">
            <a:alphaModFix/>
          </a:blip>
          <a:srcRect b="0" l="0" r="0" t="0"/>
          <a:stretch/>
        </p:blipFill>
        <p:spPr>
          <a:xfrm>
            <a:off x="4495800" y="2514600"/>
            <a:ext cx="3989387" cy="3257550"/>
          </a:xfrm>
          <a:prstGeom prst="rect">
            <a:avLst/>
          </a:prstGeom>
          <a:noFill/>
          <a:ln>
            <a:noFill/>
          </a:ln>
        </p:spPr>
      </p:pic>
      <p:pic>
        <p:nvPicPr>
          <p:cNvPr id="556" name="Shape 556"/>
          <p:cNvPicPr preferRelativeResize="0"/>
          <p:nvPr/>
        </p:nvPicPr>
        <p:blipFill rotWithShape="1">
          <a:blip r:embed="rId5">
            <a:alphaModFix/>
          </a:blip>
          <a:srcRect b="0" l="0" r="0" t="0"/>
          <a:stretch/>
        </p:blipFill>
        <p:spPr>
          <a:xfrm>
            <a:off x="4495800" y="2514600"/>
            <a:ext cx="3989387" cy="3257550"/>
          </a:xfrm>
          <a:prstGeom prst="rect">
            <a:avLst/>
          </a:prstGeom>
          <a:noFill/>
          <a:ln>
            <a:noFill/>
          </a:ln>
        </p:spPr>
      </p:pic>
      <p:pic>
        <p:nvPicPr>
          <p:cNvPr id="557" name="Shape 557"/>
          <p:cNvPicPr preferRelativeResize="0"/>
          <p:nvPr/>
        </p:nvPicPr>
        <p:blipFill rotWithShape="1">
          <a:blip r:embed="rId6">
            <a:alphaModFix/>
          </a:blip>
          <a:srcRect b="0" l="0" r="0" t="0"/>
          <a:stretch/>
        </p:blipFill>
        <p:spPr>
          <a:xfrm>
            <a:off x="4495800" y="2514600"/>
            <a:ext cx="3989387" cy="3257550"/>
          </a:xfrm>
          <a:prstGeom prst="rect">
            <a:avLst/>
          </a:prstGeom>
          <a:noFill/>
          <a:ln>
            <a:noFill/>
          </a:ln>
        </p:spPr>
      </p:pic>
      <p:pic>
        <p:nvPicPr>
          <p:cNvPr id="558" name="Shape 558"/>
          <p:cNvPicPr preferRelativeResize="0"/>
          <p:nvPr/>
        </p:nvPicPr>
        <p:blipFill rotWithShape="1">
          <a:blip r:embed="rId7">
            <a:alphaModFix/>
          </a:blip>
          <a:srcRect b="0" l="0" r="0" t="0"/>
          <a:stretch/>
        </p:blipFill>
        <p:spPr>
          <a:xfrm>
            <a:off x="4495800" y="2514600"/>
            <a:ext cx="3989387" cy="3257550"/>
          </a:xfrm>
          <a:prstGeom prst="rect">
            <a:avLst/>
          </a:prstGeom>
          <a:noFill/>
          <a:ln>
            <a:noFill/>
          </a:ln>
        </p:spPr>
      </p:pic>
      <p:pic>
        <p:nvPicPr>
          <p:cNvPr id="559" name="Shape 559"/>
          <p:cNvPicPr preferRelativeResize="0"/>
          <p:nvPr/>
        </p:nvPicPr>
        <p:blipFill rotWithShape="1">
          <a:blip r:embed="rId8">
            <a:alphaModFix/>
          </a:blip>
          <a:srcRect b="0" l="0" r="0" t="0"/>
          <a:stretch/>
        </p:blipFill>
        <p:spPr>
          <a:xfrm>
            <a:off x="4495800" y="2514600"/>
            <a:ext cx="3989387" cy="3257550"/>
          </a:xfrm>
          <a:prstGeom prst="rect">
            <a:avLst/>
          </a:prstGeom>
          <a:noFill/>
          <a:ln>
            <a:noFill/>
          </a:ln>
        </p:spPr>
      </p:pic>
      <p:sp>
        <p:nvSpPr>
          <p:cNvPr id="560" name="Shape 560"/>
          <p:cNvSpPr txBox="1"/>
          <p:nvPr/>
        </p:nvSpPr>
        <p:spPr>
          <a:xfrm>
            <a:off x="914400" y="2914650"/>
            <a:ext cx="2971799" cy="2432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decrease in pollination by bees decreases the output of fruit and nuts, increasing the prices of some ingredients for ice cream.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resulting increase in the cost of producing ice cream shifts the supply curve upward, increasing the equilibrium price and decreasing the equilibrium quantity.</a:t>
            </a:r>
          </a:p>
        </p:txBody>
      </p:sp>
      <p:grpSp>
        <p:nvGrpSpPr>
          <p:cNvPr id="561" name="Shape 561"/>
          <p:cNvGrpSpPr/>
          <p:nvPr/>
        </p:nvGrpSpPr>
        <p:grpSpPr>
          <a:xfrm>
            <a:off x="4614862" y="457200"/>
            <a:ext cx="3005136" cy="366711"/>
            <a:chOff x="4092575" y="682625"/>
            <a:chExt cx="3005136" cy="366711"/>
          </a:xfrm>
        </p:grpSpPr>
        <p:sp>
          <p:nvSpPr>
            <p:cNvPr id="562" name="Shape 562"/>
            <p:cNvSpPr/>
            <p:nvPr/>
          </p:nvSpPr>
          <p:spPr>
            <a:xfrm>
              <a:off x="4092575" y="685800"/>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3" name="Shape 563"/>
            <p:cNvSpPr txBox="1"/>
            <p:nvPr/>
          </p:nvSpPr>
          <p:spPr>
            <a:xfrm>
              <a:off x="4267200" y="685800"/>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564" name="Shape 564"/>
            <p:cNvSpPr/>
            <p:nvPr/>
          </p:nvSpPr>
          <p:spPr>
            <a:xfrm>
              <a:off x="6650036" y="682625"/>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5" name="Shape 565"/>
            <p:cNvSpPr/>
            <p:nvPr/>
          </p:nvSpPr>
          <p:spPr>
            <a:xfrm>
              <a:off x="6716711" y="682625"/>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9" name="Shape 569"/>
        <p:cNvGrpSpPr/>
        <p:nvPr/>
      </p:nvGrpSpPr>
      <p:grpSpPr>
        <a:xfrm>
          <a:off x="0" y="0"/>
          <a:ext cx="0" cy="0"/>
          <a:chOff x="0" y="0"/>
          <a:chExt cx="0" cy="0"/>
        </a:xfrm>
      </p:grpSpPr>
      <p:sp>
        <p:nvSpPr>
          <p:cNvPr id="570" name="Shape 570"/>
          <p:cNvSpPr txBox="1"/>
          <p:nvPr/>
        </p:nvSpPr>
        <p:spPr>
          <a:xfrm>
            <a:off x="2133600" y="914400"/>
            <a:ext cx="5562600" cy="869949"/>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rgbClr val="5F5F5F"/>
              </a:buClr>
              <a:buSzPct val="25000"/>
              <a:buFont typeface="Arial"/>
              <a:buNone/>
            </a:pPr>
            <a:r>
              <a:rPr b="1" i="0" lang="en-US" sz="1400" u="none" cap="none" strike="noStrike">
                <a:solidFill>
                  <a:srgbClr val="5F5F5F"/>
                </a:solidFill>
                <a:latin typeface="Arial"/>
                <a:ea typeface="Arial"/>
                <a:cs typeface="Arial"/>
                <a:sym typeface="Arial"/>
              </a:rPr>
              <a:t>THE SUPPLY AND DEMAND FOR CRUISE SHIP BERTHS</a:t>
            </a:r>
          </a:p>
          <a:p>
            <a:pPr indent="0" lvl="0" marL="0" marR="0" rtl="0" algn="r">
              <a:lnSpc>
                <a:spcPct val="105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How do simultaneous changes in supply and demand affect the equilibrium price?</a:t>
            </a:r>
          </a:p>
        </p:txBody>
      </p:sp>
      <p:sp>
        <p:nvSpPr>
          <p:cNvPr id="571" name="Shape 571"/>
          <p:cNvSpPr txBox="1"/>
          <p:nvPr/>
        </p:nvSpPr>
        <p:spPr>
          <a:xfrm>
            <a:off x="914400" y="1905000"/>
            <a:ext cx="2514599" cy="1025525"/>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3.16</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Increase In Supply and Decrease in Demand for Cruise Ship Berths</a:t>
            </a:r>
          </a:p>
        </p:txBody>
      </p:sp>
      <p:sp>
        <p:nvSpPr>
          <p:cNvPr id="572" name="Shape 572"/>
          <p:cNvSpPr txBox="1"/>
          <p:nvPr/>
        </p:nvSpPr>
        <p:spPr>
          <a:xfrm>
            <a:off x="609600" y="3124200"/>
            <a:ext cx="2743199" cy="26447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the number of cruise ships increases the supply of berths, while a decrease in income reduces the demand for berths.</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increase in supply and the decrease in demand combine to decrease the equilibrium price from P1 to P2 and increase the equilibrium  quantity from N1 to N2</a:t>
            </a:r>
          </a:p>
        </p:txBody>
      </p:sp>
      <p:grpSp>
        <p:nvGrpSpPr>
          <p:cNvPr id="573" name="Shape 573"/>
          <p:cNvGrpSpPr/>
          <p:nvPr/>
        </p:nvGrpSpPr>
        <p:grpSpPr>
          <a:xfrm>
            <a:off x="4614862" y="457200"/>
            <a:ext cx="3005136" cy="366711"/>
            <a:chOff x="4092575" y="682625"/>
            <a:chExt cx="3005136" cy="366711"/>
          </a:xfrm>
        </p:grpSpPr>
        <p:sp>
          <p:nvSpPr>
            <p:cNvPr id="574" name="Shape 574"/>
            <p:cNvSpPr/>
            <p:nvPr/>
          </p:nvSpPr>
          <p:spPr>
            <a:xfrm>
              <a:off x="4092575" y="685800"/>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5" name="Shape 575"/>
            <p:cNvSpPr txBox="1"/>
            <p:nvPr/>
          </p:nvSpPr>
          <p:spPr>
            <a:xfrm>
              <a:off x="4267200" y="685800"/>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576" name="Shape 576"/>
            <p:cNvSpPr/>
            <p:nvPr/>
          </p:nvSpPr>
          <p:spPr>
            <a:xfrm>
              <a:off x="6650036" y="682625"/>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7" name="Shape 577"/>
            <p:cNvSpPr/>
            <p:nvPr/>
          </p:nvSpPr>
          <p:spPr>
            <a:xfrm>
              <a:off x="6716711" y="682625"/>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pic>
        <p:nvPicPr>
          <p:cNvPr id="578" name="Shape 578"/>
          <p:cNvPicPr preferRelativeResize="0"/>
          <p:nvPr/>
        </p:nvPicPr>
        <p:blipFill rotWithShape="1">
          <a:blip r:embed="rId3">
            <a:alphaModFix/>
          </a:blip>
          <a:srcRect b="0" l="0" r="0" t="0"/>
          <a:stretch/>
        </p:blipFill>
        <p:spPr>
          <a:xfrm>
            <a:off x="3429000" y="2362200"/>
            <a:ext cx="5486399" cy="3575049"/>
          </a:xfrm>
          <a:prstGeom prst="rect">
            <a:avLst/>
          </a:prstGeom>
          <a:noFill/>
          <a:ln>
            <a:noFill/>
          </a:ln>
        </p:spPr>
      </p:pic>
      <p:pic>
        <p:nvPicPr>
          <p:cNvPr id="579" name="Shape 579"/>
          <p:cNvPicPr preferRelativeResize="0"/>
          <p:nvPr/>
        </p:nvPicPr>
        <p:blipFill rotWithShape="1">
          <a:blip r:embed="rId4">
            <a:alphaModFix/>
          </a:blip>
          <a:srcRect b="0" l="0" r="0" t="0"/>
          <a:stretch/>
        </p:blipFill>
        <p:spPr>
          <a:xfrm>
            <a:off x="3429000" y="2362200"/>
            <a:ext cx="5486399" cy="3575049"/>
          </a:xfrm>
          <a:prstGeom prst="rect">
            <a:avLst/>
          </a:prstGeom>
          <a:noFill/>
          <a:ln>
            <a:noFill/>
          </a:ln>
        </p:spPr>
      </p:pic>
      <p:pic>
        <p:nvPicPr>
          <p:cNvPr id="580" name="Shape 580"/>
          <p:cNvPicPr preferRelativeResize="0"/>
          <p:nvPr/>
        </p:nvPicPr>
        <p:blipFill rotWithShape="1">
          <a:blip r:embed="rId5">
            <a:alphaModFix/>
          </a:blip>
          <a:srcRect b="0" l="0" r="0" t="0"/>
          <a:stretch/>
        </p:blipFill>
        <p:spPr>
          <a:xfrm>
            <a:off x="3429000" y="2362200"/>
            <a:ext cx="5486399" cy="3575049"/>
          </a:xfrm>
          <a:prstGeom prst="rect">
            <a:avLst/>
          </a:prstGeom>
          <a:noFill/>
          <a:ln>
            <a:noFill/>
          </a:ln>
        </p:spPr>
      </p:pic>
      <p:pic>
        <p:nvPicPr>
          <p:cNvPr id="581" name="Shape 581"/>
          <p:cNvPicPr preferRelativeResize="0"/>
          <p:nvPr/>
        </p:nvPicPr>
        <p:blipFill rotWithShape="1">
          <a:blip r:embed="rId6">
            <a:alphaModFix/>
          </a:blip>
          <a:srcRect b="0" l="0" r="0" t="0"/>
          <a:stretch/>
        </p:blipFill>
        <p:spPr>
          <a:xfrm>
            <a:off x="3429000" y="2362200"/>
            <a:ext cx="5486399" cy="3575049"/>
          </a:xfrm>
          <a:prstGeom prst="rect">
            <a:avLst/>
          </a:prstGeom>
          <a:noFill/>
          <a:ln>
            <a:noFill/>
          </a:ln>
        </p:spPr>
      </p:pic>
      <p:pic>
        <p:nvPicPr>
          <p:cNvPr id="582" name="Shape 582"/>
          <p:cNvPicPr preferRelativeResize="0"/>
          <p:nvPr/>
        </p:nvPicPr>
        <p:blipFill rotWithShape="1">
          <a:blip r:embed="rId7">
            <a:alphaModFix/>
          </a:blip>
          <a:srcRect b="0" l="0" r="0" t="0"/>
          <a:stretch/>
        </p:blipFill>
        <p:spPr>
          <a:xfrm>
            <a:off x="3429000" y="2362200"/>
            <a:ext cx="5486399" cy="3575049"/>
          </a:xfrm>
          <a:prstGeom prst="rect">
            <a:avLst/>
          </a:prstGeom>
          <a:noFill/>
          <a:ln>
            <a:noFill/>
          </a:ln>
        </p:spPr>
      </p:pic>
      <p:pic>
        <p:nvPicPr>
          <p:cNvPr id="583" name="Shape 583"/>
          <p:cNvPicPr preferRelativeResize="0"/>
          <p:nvPr/>
        </p:nvPicPr>
        <p:blipFill rotWithShape="1">
          <a:blip r:embed="rId8">
            <a:alphaModFix/>
          </a:blip>
          <a:srcRect b="0" l="0" r="0" t="0"/>
          <a:stretch/>
        </p:blipFill>
        <p:spPr>
          <a:xfrm>
            <a:off x="3429000" y="2362200"/>
            <a:ext cx="5486399" cy="3575049"/>
          </a:xfrm>
          <a:prstGeom prst="rect">
            <a:avLst/>
          </a:prstGeom>
          <a:noFill/>
          <a:ln>
            <a:noFill/>
          </a:ln>
        </p:spPr>
      </p:pic>
      <p:pic>
        <p:nvPicPr>
          <p:cNvPr id="584" name="Shape 584"/>
          <p:cNvPicPr preferRelativeResize="0"/>
          <p:nvPr/>
        </p:nvPicPr>
        <p:blipFill rotWithShape="1">
          <a:blip r:embed="rId9">
            <a:alphaModFix/>
          </a:blip>
          <a:srcRect b="0" l="0" r="0" t="0"/>
          <a:stretch/>
        </p:blipFill>
        <p:spPr>
          <a:xfrm>
            <a:off x="3429000" y="2362200"/>
            <a:ext cx="5486399" cy="3575049"/>
          </a:xfrm>
          <a:prstGeom prst="rect">
            <a:avLst/>
          </a:prstGeom>
          <a:noFill/>
          <a:ln>
            <a:noFill/>
          </a:ln>
        </p:spPr>
      </p:pic>
      <p:pic>
        <p:nvPicPr>
          <p:cNvPr id="585" name="Shape 585"/>
          <p:cNvPicPr preferRelativeResize="0"/>
          <p:nvPr/>
        </p:nvPicPr>
        <p:blipFill rotWithShape="1">
          <a:blip r:embed="rId10">
            <a:alphaModFix/>
          </a:blip>
          <a:srcRect b="0" l="0" r="0" t="0"/>
          <a:stretch/>
        </p:blipFill>
        <p:spPr>
          <a:xfrm>
            <a:off x="3429000" y="2362200"/>
            <a:ext cx="5486399" cy="3575049"/>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9" name="Shape 589"/>
        <p:cNvGrpSpPr/>
        <p:nvPr/>
      </p:nvGrpSpPr>
      <p:grpSpPr>
        <a:xfrm>
          <a:off x="0" y="0"/>
          <a:ext cx="0" cy="0"/>
          <a:chOff x="0" y="0"/>
          <a:chExt cx="0" cy="0"/>
        </a:xfrm>
      </p:grpSpPr>
      <p:sp>
        <p:nvSpPr>
          <p:cNvPr id="590" name="Shape 590"/>
          <p:cNvSpPr txBox="1"/>
          <p:nvPr/>
        </p:nvSpPr>
        <p:spPr>
          <a:xfrm>
            <a:off x="1752600" y="882650"/>
            <a:ext cx="5867400" cy="869949"/>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rgbClr val="5F5F5F"/>
              </a:buClr>
              <a:buSzPct val="25000"/>
              <a:buFont typeface="Arial"/>
              <a:buNone/>
            </a:pPr>
            <a:r>
              <a:rPr b="1" i="0" lang="en-US" sz="1400" u="none" cap="none" strike="noStrike">
                <a:solidFill>
                  <a:srgbClr val="5F5F5F"/>
                </a:solidFill>
                <a:latin typeface="Arial"/>
                <a:ea typeface="Arial"/>
                <a:cs typeface="Arial"/>
                <a:sym typeface="Arial"/>
              </a:rPr>
              <a:t>THE BOUNCING PRICE OF VANILLA BEANS</a:t>
            </a:r>
          </a:p>
          <a:p>
            <a:pPr indent="0" lvl="0" marL="0" marR="0" rtl="0" algn="r">
              <a:lnSpc>
                <a:spcPct val="105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How do changes in supply affect prices?</a:t>
            </a:r>
          </a:p>
        </p:txBody>
      </p:sp>
      <p:sp>
        <p:nvSpPr>
          <p:cNvPr id="591" name="Shape 591"/>
          <p:cNvSpPr txBox="1"/>
          <p:nvPr/>
        </p:nvSpPr>
        <p:spPr>
          <a:xfrm>
            <a:off x="914400" y="1617662"/>
            <a:ext cx="2971799"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3.17</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Bouncing Price of Vanilla Beans</a:t>
            </a:r>
          </a:p>
        </p:txBody>
      </p:sp>
      <p:pic>
        <p:nvPicPr>
          <p:cNvPr id="592" name="Shape 592"/>
          <p:cNvPicPr preferRelativeResize="0"/>
          <p:nvPr/>
        </p:nvPicPr>
        <p:blipFill rotWithShape="1">
          <a:blip r:embed="rId3">
            <a:alphaModFix/>
          </a:blip>
          <a:srcRect b="0" l="0" r="0" t="0"/>
          <a:stretch/>
        </p:blipFill>
        <p:spPr>
          <a:xfrm>
            <a:off x="4191000" y="2438400"/>
            <a:ext cx="4495800" cy="3579812"/>
          </a:xfrm>
          <a:prstGeom prst="rect">
            <a:avLst/>
          </a:prstGeom>
          <a:noFill/>
          <a:ln>
            <a:noFill/>
          </a:ln>
        </p:spPr>
      </p:pic>
      <p:pic>
        <p:nvPicPr>
          <p:cNvPr id="593" name="Shape 593"/>
          <p:cNvPicPr preferRelativeResize="0"/>
          <p:nvPr/>
        </p:nvPicPr>
        <p:blipFill rotWithShape="1">
          <a:blip r:embed="rId4">
            <a:alphaModFix/>
          </a:blip>
          <a:srcRect b="0" l="0" r="0" t="0"/>
          <a:stretch/>
        </p:blipFill>
        <p:spPr>
          <a:xfrm>
            <a:off x="4191000" y="2438400"/>
            <a:ext cx="4495800" cy="3579812"/>
          </a:xfrm>
          <a:prstGeom prst="rect">
            <a:avLst/>
          </a:prstGeom>
          <a:noFill/>
          <a:ln>
            <a:noFill/>
          </a:ln>
        </p:spPr>
      </p:pic>
      <p:pic>
        <p:nvPicPr>
          <p:cNvPr id="594" name="Shape 594"/>
          <p:cNvPicPr preferRelativeResize="0"/>
          <p:nvPr/>
        </p:nvPicPr>
        <p:blipFill rotWithShape="1">
          <a:blip r:embed="rId5">
            <a:alphaModFix/>
          </a:blip>
          <a:srcRect b="0" l="0" r="0" t="0"/>
          <a:stretch/>
        </p:blipFill>
        <p:spPr>
          <a:xfrm>
            <a:off x="4191000" y="2438400"/>
            <a:ext cx="4495800" cy="3579812"/>
          </a:xfrm>
          <a:prstGeom prst="rect">
            <a:avLst/>
          </a:prstGeom>
          <a:noFill/>
          <a:ln>
            <a:noFill/>
          </a:ln>
        </p:spPr>
      </p:pic>
      <p:pic>
        <p:nvPicPr>
          <p:cNvPr id="595" name="Shape 595"/>
          <p:cNvPicPr preferRelativeResize="0"/>
          <p:nvPr/>
        </p:nvPicPr>
        <p:blipFill rotWithShape="1">
          <a:blip r:embed="rId6">
            <a:alphaModFix/>
          </a:blip>
          <a:srcRect b="0" l="0" r="0" t="0"/>
          <a:stretch/>
        </p:blipFill>
        <p:spPr>
          <a:xfrm>
            <a:off x="4191000" y="2438400"/>
            <a:ext cx="4495800" cy="3579812"/>
          </a:xfrm>
          <a:prstGeom prst="rect">
            <a:avLst/>
          </a:prstGeom>
          <a:noFill/>
          <a:ln>
            <a:noFill/>
          </a:ln>
        </p:spPr>
      </p:pic>
      <p:pic>
        <p:nvPicPr>
          <p:cNvPr id="596" name="Shape 596"/>
          <p:cNvPicPr preferRelativeResize="0"/>
          <p:nvPr/>
        </p:nvPicPr>
        <p:blipFill rotWithShape="1">
          <a:blip r:embed="rId7">
            <a:alphaModFix/>
          </a:blip>
          <a:srcRect b="0" l="0" r="0" t="0"/>
          <a:stretch/>
        </p:blipFill>
        <p:spPr>
          <a:xfrm>
            <a:off x="4191000" y="2438400"/>
            <a:ext cx="4495800" cy="3579812"/>
          </a:xfrm>
          <a:prstGeom prst="rect">
            <a:avLst/>
          </a:prstGeom>
          <a:noFill/>
          <a:ln>
            <a:noFill/>
          </a:ln>
        </p:spPr>
      </p:pic>
      <p:pic>
        <p:nvPicPr>
          <p:cNvPr id="597" name="Shape 597"/>
          <p:cNvPicPr preferRelativeResize="0"/>
          <p:nvPr/>
        </p:nvPicPr>
        <p:blipFill rotWithShape="1">
          <a:blip r:embed="rId8">
            <a:alphaModFix/>
          </a:blip>
          <a:srcRect b="0" l="0" r="0" t="0"/>
          <a:stretch/>
        </p:blipFill>
        <p:spPr>
          <a:xfrm>
            <a:off x="4191000" y="2438400"/>
            <a:ext cx="4495800" cy="3579812"/>
          </a:xfrm>
          <a:prstGeom prst="rect">
            <a:avLst/>
          </a:prstGeom>
          <a:noFill/>
          <a:ln>
            <a:noFill/>
          </a:ln>
        </p:spPr>
      </p:pic>
      <p:pic>
        <p:nvPicPr>
          <p:cNvPr id="598" name="Shape 598"/>
          <p:cNvPicPr preferRelativeResize="0"/>
          <p:nvPr/>
        </p:nvPicPr>
        <p:blipFill rotWithShape="1">
          <a:blip r:embed="rId9">
            <a:alphaModFix/>
          </a:blip>
          <a:srcRect b="0" l="0" r="0" t="0"/>
          <a:stretch/>
        </p:blipFill>
        <p:spPr>
          <a:xfrm>
            <a:off x="4191000" y="2438400"/>
            <a:ext cx="4495800" cy="3579812"/>
          </a:xfrm>
          <a:prstGeom prst="rect">
            <a:avLst/>
          </a:prstGeom>
          <a:noFill/>
          <a:ln>
            <a:noFill/>
          </a:ln>
        </p:spPr>
      </p:pic>
      <p:pic>
        <p:nvPicPr>
          <p:cNvPr id="599" name="Shape 599"/>
          <p:cNvPicPr preferRelativeResize="0"/>
          <p:nvPr/>
        </p:nvPicPr>
        <p:blipFill rotWithShape="1">
          <a:blip r:embed="rId10">
            <a:alphaModFix/>
          </a:blip>
          <a:srcRect b="0" l="0" r="0" t="0"/>
          <a:stretch/>
        </p:blipFill>
        <p:spPr>
          <a:xfrm>
            <a:off x="4191000" y="2438400"/>
            <a:ext cx="4495800" cy="3579812"/>
          </a:xfrm>
          <a:prstGeom prst="rect">
            <a:avLst/>
          </a:prstGeom>
          <a:noFill/>
          <a:ln>
            <a:noFill/>
          </a:ln>
        </p:spPr>
      </p:pic>
      <p:sp>
        <p:nvSpPr>
          <p:cNvPr id="600" name="Shape 600"/>
          <p:cNvSpPr txBox="1"/>
          <p:nvPr/>
        </p:nvSpPr>
        <p:spPr>
          <a:xfrm>
            <a:off x="914400" y="2371725"/>
            <a:ext cx="3429000" cy="3495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cyclone destroyed much of Madagascar’s crop in 2000, shifting the supply curve upward and to the left. </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equilibrium price increased from $50 per kilogram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$500 per kilogram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By 2005, the vines replanted in Madagascar—along with new vines planted in other countries—started producing vanilla beans, and the supply curve shifted downward and to the right.</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price dropped to $25 per kilogram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half the price that prevailed in 2000.</a:t>
            </a:r>
          </a:p>
        </p:txBody>
      </p:sp>
      <p:grpSp>
        <p:nvGrpSpPr>
          <p:cNvPr id="601" name="Shape 601"/>
          <p:cNvGrpSpPr/>
          <p:nvPr/>
        </p:nvGrpSpPr>
        <p:grpSpPr>
          <a:xfrm>
            <a:off x="4614862" y="457200"/>
            <a:ext cx="3005136" cy="366711"/>
            <a:chOff x="4092575" y="682625"/>
            <a:chExt cx="3005136" cy="366711"/>
          </a:xfrm>
        </p:grpSpPr>
        <p:sp>
          <p:nvSpPr>
            <p:cNvPr id="602" name="Shape 602"/>
            <p:cNvSpPr/>
            <p:nvPr/>
          </p:nvSpPr>
          <p:spPr>
            <a:xfrm>
              <a:off x="4092575" y="685800"/>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03" name="Shape 603"/>
            <p:cNvSpPr txBox="1"/>
            <p:nvPr/>
          </p:nvSpPr>
          <p:spPr>
            <a:xfrm>
              <a:off x="4267200" y="685800"/>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604" name="Shape 604"/>
            <p:cNvSpPr/>
            <p:nvPr/>
          </p:nvSpPr>
          <p:spPr>
            <a:xfrm>
              <a:off x="6650036" y="682625"/>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05" name="Shape 605"/>
            <p:cNvSpPr/>
            <p:nvPr/>
          </p:nvSpPr>
          <p:spPr>
            <a:xfrm>
              <a:off x="6716711" y="682625"/>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9" name="Shape 609"/>
        <p:cNvGrpSpPr/>
        <p:nvPr/>
      </p:nvGrpSpPr>
      <p:grpSpPr>
        <a:xfrm>
          <a:off x="0" y="0"/>
          <a:ext cx="0" cy="0"/>
          <a:chOff x="0" y="0"/>
          <a:chExt cx="0" cy="0"/>
        </a:xfrm>
      </p:grpSpPr>
      <p:sp>
        <p:nvSpPr>
          <p:cNvPr id="610" name="Shape 610"/>
          <p:cNvSpPr txBox="1"/>
          <p:nvPr/>
        </p:nvSpPr>
        <p:spPr>
          <a:xfrm>
            <a:off x="2286000" y="882650"/>
            <a:ext cx="5410200" cy="869949"/>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rgbClr val="5F5F5F"/>
              </a:buClr>
              <a:buSzPct val="25000"/>
              <a:buFont typeface="Arial"/>
              <a:buNone/>
            </a:pPr>
            <a:r>
              <a:rPr b="1" i="0" lang="en-US" sz="1400" u="none" cap="none" strike="noStrike">
                <a:solidFill>
                  <a:srgbClr val="5F5F5F"/>
                </a:solidFill>
                <a:latin typeface="Arial"/>
                <a:ea typeface="Arial"/>
                <a:cs typeface="Arial"/>
                <a:sym typeface="Arial"/>
              </a:rPr>
              <a:t>DROUGHT IN AUSTRALIA AND THE PRICE OF RICE</a:t>
            </a:r>
          </a:p>
          <a:p>
            <a:pPr indent="0" lvl="0" marL="0" marR="0" rtl="0" algn="r">
              <a:lnSpc>
                <a:spcPct val="105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#5:  How do producers respond to higher prices?</a:t>
            </a:r>
          </a:p>
        </p:txBody>
      </p:sp>
      <p:sp>
        <p:nvSpPr>
          <p:cNvPr id="611" name="Shape 611"/>
          <p:cNvSpPr txBox="1"/>
          <p:nvPr/>
        </p:nvSpPr>
        <p:spPr>
          <a:xfrm>
            <a:off x="914400" y="1905000"/>
            <a:ext cx="7315200" cy="2968624"/>
          </a:xfrm>
          <a:prstGeom prst="rect">
            <a:avLst/>
          </a:prstGeom>
          <a:noFill/>
          <a:ln>
            <a:noFill/>
          </a:ln>
        </p:spPr>
        <p:txBody>
          <a:bodyPr anchorCtr="0" anchor="t" bIns="45700" lIns="91425" rIns="91425" tIns="45700">
            <a:noAutofit/>
          </a:bodyPr>
          <a:lstStyle/>
          <a:p>
            <a:pPr indent="0" lvl="1" marL="114300" marR="0" rtl="0" algn="l">
              <a:lnSpc>
                <a:spcPct val="105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2008, the continuation of a 6-year drought in Australia reduced the amount of water available to irrigate Australia’s rice crop.</a:t>
            </a:r>
          </a:p>
          <a:p>
            <a:pPr indent="0" lvl="1" marL="11430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drought was a major factor in a near doubling of rice prices, which led to violent protests in Cameroon, Egypt, Ethiopia, Haiti, Indonesia, Italy, the Ivory Coast, Mauritania, and the Philippines. </a:t>
            </a:r>
          </a:p>
          <a:p>
            <a:pPr indent="0" lvl="1" marL="11430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Farmers in Australia are experimenting with different varieties and growing techniques that require less water. The more costly techniques do not make economic sense when the price of rice is low, but are sensible when the price is high. </a:t>
            </a:r>
          </a:p>
        </p:txBody>
      </p:sp>
      <p:sp>
        <p:nvSpPr>
          <p:cNvPr id="612" name="Shape 612"/>
          <p:cNvSpPr txBox="1"/>
          <p:nvPr/>
        </p:nvSpPr>
        <p:spPr>
          <a:xfrm>
            <a:off x="914400" y="5029200"/>
            <a:ext cx="7772400" cy="958850"/>
          </a:xfrm>
          <a:prstGeom prst="rect">
            <a:avLst/>
          </a:prstGeom>
          <a:noFill/>
          <a:ln>
            <a:noFill/>
          </a:ln>
        </p:spPr>
        <p:txBody>
          <a:bodyPr anchorCtr="0" anchor="t" bIns="45700" lIns="91425" rIns="91425" tIns="45700">
            <a:noAutofit/>
          </a:bodyPr>
          <a:lstStyle/>
          <a:p>
            <a:pPr indent="0" lvl="1" marL="114300" marR="0" rtl="0" algn="l">
              <a:lnSpc>
                <a:spcPct val="105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If the price of rice stays high, the farmers will reap a large profit, but if the price falls, the costs of adding a second crop will exceed the benefits, and farmers will lose money. </a:t>
            </a:r>
          </a:p>
        </p:txBody>
      </p:sp>
      <p:grpSp>
        <p:nvGrpSpPr>
          <p:cNvPr id="613" name="Shape 613"/>
          <p:cNvGrpSpPr/>
          <p:nvPr/>
        </p:nvGrpSpPr>
        <p:grpSpPr>
          <a:xfrm>
            <a:off x="4614862" y="457200"/>
            <a:ext cx="3005136" cy="366711"/>
            <a:chOff x="4092575" y="682625"/>
            <a:chExt cx="3005136" cy="366711"/>
          </a:xfrm>
        </p:grpSpPr>
        <p:sp>
          <p:nvSpPr>
            <p:cNvPr id="614" name="Shape 614"/>
            <p:cNvSpPr/>
            <p:nvPr/>
          </p:nvSpPr>
          <p:spPr>
            <a:xfrm>
              <a:off x="4092575" y="685800"/>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5" name="Shape 615"/>
            <p:cNvSpPr txBox="1"/>
            <p:nvPr/>
          </p:nvSpPr>
          <p:spPr>
            <a:xfrm>
              <a:off x="4267200" y="685800"/>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616" name="Shape 616"/>
            <p:cNvSpPr/>
            <p:nvPr/>
          </p:nvSpPr>
          <p:spPr>
            <a:xfrm>
              <a:off x="6650036" y="682625"/>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7" name="Shape 617"/>
            <p:cNvSpPr/>
            <p:nvPr/>
          </p:nvSpPr>
          <p:spPr>
            <a:xfrm>
              <a:off x="6716711" y="682625"/>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gr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1" name="Shape 621"/>
        <p:cNvGrpSpPr/>
        <p:nvPr/>
      </p:nvGrpSpPr>
      <p:grpSpPr>
        <a:xfrm>
          <a:off x="0" y="0"/>
          <a:ext cx="0" cy="0"/>
          <a:chOff x="0" y="0"/>
          <a:chExt cx="0" cy="0"/>
        </a:xfrm>
      </p:grpSpPr>
      <p:sp>
        <p:nvSpPr>
          <p:cNvPr id="622" name="Shape 622"/>
          <p:cNvSpPr txBox="1"/>
          <p:nvPr/>
        </p:nvSpPr>
        <p:spPr>
          <a:xfrm>
            <a:off x="838200" y="1373187"/>
            <a:ext cx="3505200" cy="4494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change in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change in quantity demanded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change in quantity supplied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change in supply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complements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demand schedule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excess demand (shortage)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excess supply (surplus)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individual demand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individual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inferior good</a:t>
            </a:r>
          </a:p>
        </p:txBody>
      </p:sp>
      <p:sp>
        <p:nvSpPr>
          <p:cNvPr id="623" name="Shape 623"/>
          <p:cNvSpPr txBox="1"/>
          <p:nvPr>
            <p:ph idx="4294967295" type="title"/>
          </p:nvPr>
        </p:nvSpPr>
        <p:spPr>
          <a:xfrm>
            <a:off x="32766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
        <p:nvSpPr>
          <p:cNvPr id="624" name="Shape 624"/>
          <p:cNvSpPr txBox="1"/>
          <p:nvPr/>
        </p:nvSpPr>
        <p:spPr>
          <a:xfrm>
            <a:off x="4648200" y="1371600"/>
            <a:ext cx="3505200" cy="4906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law of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law of supply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market demand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market equilibrium</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market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minimum supply price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normal good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perfectly competitive market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quantity demanded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quantity supplied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substitutes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supply schedule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 name="Shape 95"/>
        <p:cNvGrpSpPr/>
        <p:nvPr/>
      </p:nvGrpSpPr>
      <p:grpSpPr>
        <a:xfrm>
          <a:off x="0" y="0"/>
          <a:ext cx="0" cy="0"/>
          <a:chOff x="0" y="0"/>
          <a:chExt cx="0" cy="0"/>
        </a:xfrm>
      </p:grpSpPr>
      <p:sp>
        <p:nvSpPr>
          <p:cNvPr id="96" name="Shape 96"/>
          <p:cNvSpPr txBox="1"/>
          <p:nvPr>
            <p:ph idx="4294967295" type="title"/>
          </p:nvPr>
        </p:nvSpPr>
        <p:spPr>
          <a:xfrm>
            <a:off x="2971800" y="228600"/>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DEMAND, SUPPLY, AND </a:t>
            </a:r>
            <a:br>
              <a:rPr b="0" i="0" lang="en-US" sz="2400" u="none" cap="none" strike="noStrike">
                <a:solidFill>
                  <a:srgbClr val="FF0000"/>
                </a:solidFill>
                <a:latin typeface="Arial"/>
                <a:ea typeface="Arial"/>
                <a:cs typeface="Arial"/>
                <a:sym typeface="Arial"/>
              </a:rPr>
            </a:br>
            <a:r>
              <a:rPr b="0" i="0" lang="en-US" sz="2400" u="none" cap="none" strike="noStrike">
                <a:solidFill>
                  <a:srgbClr val="FF0000"/>
                </a:solidFill>
                <a:latin typeface="Arial"/>
                <a:ea typeface="Arial"/>
                <a:cs typeface="Arial"/>
                <a:sym typeface="Arial"/>
              </a:rPr>
              <a:t>MARKET EQUILIBRIUM</a:t>
            </a:r>
          </a:p>
        </p:txBody>
      </p:sp>
      <p:sp>
        <p:nvSpPr>
          <p:cNvPr id="97" name="Shape 97"/>
          <p:cNvSpPr txBox="1"/>
          <p:nvPr/>
        </p:nvSpPr>
        <p:spPr>
          <a:xfrm>
            <a:off x="2292350" y="2111375"/>
            <a:ext cx="3695699" cy="15890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perfectly competitive market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market with so many buyers and sellers of a homogeneous product  and no barriers to entry, that no single buyer or seller can affect the market price.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 name="Shape 101"/>
        <p:cNvGrpSpPr/>
        <p:nvPr/>
      </p:nvGrpSpPr>
      <p:grpSpPr>
        <a:xfrm>
          <a:off x="0" y="0"/>
          <a:ext cx="0" cy="0"/>
          <a:chOff x="0" y="0"/>
          <a:chExt cx="0" cy="0"/>
        </a:xfrm>
      </p:grpSpPr>
      <p:sp>
        <p:nvSpPr>
          <p:cNvPr id="102" name="Shape 102"/>
          <p:cNvSpPr txBox="1"/>
          <p:nvPr>
            <p:ph idx="4294967295" type="title"/>
          </p:nvPr>
        </p:nvSpPr>
        <p:spPr>
          <a:xfrm>
            <a:off x="2971800" y="119061"/>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CURVE</a:t>
            </a:r>
          </a:p>
        </p:txBody>
      </p:sp>
      <p:sp>
        <p:nvSpPr>
          <p:cNvPr id="103" name="Shape 10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3.1</a:t>
            </a:r>
          </a:p>
        </p:txBody>
      </p:sp>
      <p:cxnSp>
        <p:nvCxnSpPr>
          <p:cNvPr id="104" name="Shape 104"/>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05" name="Shape 105"/>
          <p:cNvSpPr txBox="1"/>
          <p:nvPr/>
        </p:nvSpPr>
        <p:spPr>
          <a:xfrm>
            <a:off x="2514600" y="1981200"/>
            <a:ext cx="410845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quantity demanded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amount of a product that consumers are willing and able to buy.</a:t>
            </a:r>
          </a:p>
        </p:txBody>
      </p:sp>
      <p:sp>
        <p:nvSpPr>
          <p:cNvPr id="106" name="Shape 106"/>
          <p:cNvSpPr txBox="1"/>
          <p:nvPr/>
        </p:nvSpPr>
        <p:spPr>
          <a:xfrm>
            <a:off x="2520950" y="3167061"/>
            <a:ext cx="41084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demand schedule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table that shows the relationship between the price of a product and the quantity demanded, </a:t>
            </a:r>
            <a:r>
              <a:rPr b="0" i="1" lang="en-US" sz="1600" u="none" cap="none" strike="noStrike">
                <a:solidFill>
                  <a:schemeClr val="dk1"/>
                </a:solidFill>
                <a:latin typeface="Arial"/>
                <a:ea typeface="Arial"/>
                <a:cs typeface="Arial"/>
                <a:sym typeface="Arial"/>
              </a:rPr>
              <a:t>ceteris paribus.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ph idx="4294967295" type="title"/>
          </p:nvPr>
        </p:nvSpPr>
        <p:spPr>
          <a:xfrm>
            <a:off x="2971800" y="119061"/>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CURVE (cont’d)</a:t>
            </a:r>
          </a:p>
        </p:txBody>
      </p:sp>
      <p:sp>
        <p:nvSpPr>
          <p:cNvPr id="112" name="Shape 112"/>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3.1</a:t>
            </a:r>
          </a:p>
        </p:txBody>
      </p:sp>
      <p:cxnSp>
        <p:nvCxnSpPr>
          <p:cNvPr id="113" name="Shape 113"/>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14" name="Shape 114"/>
          <p:cNvSpPr txBox="1"/>
          <p:nvPr/>
        </p:nvSpPr>
        <p:spPr>
          <a:xfrm>
            <a:off x="914400" y="1600200"/>
            <a:ext cx="7315200" cy="4098924"/>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Here is a list of the variables that affect an individual consumer’s decision, using the pizza market as an example:</a:t>
            </a:r>
          </a:p>
          <a:p>
            <a:pPr indent="-176211" lvl="1" marL="29051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price of the product (for example, the price of a pizza)</a:t>
            </a:r>
          </a:p>
          <a:p>
            <a:pPr indent="-176211" lvl="1" marL="29051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consumer’s income</a:t>
            </a:r>
          </a:p>
          <a:p>
            <a:pPr indent="-176211" lvl="1" marL="29051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price of substitute goods (for example, the prices of tacos or sandwiches or other goods that can be consumed instead of pizza)</a:t>
            </a:r>
          </a:p>
          <a:p>
            <a:pPr indent="-176211" lvl="1" marL="29051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price of complementary goods (for example, the price of lemonade or other goods consumed with pizza)</a:t>
            </a:r>
          </a:p>
          <a:p>
            <a:pPr indent="-176211" lvl="1" marL="29051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consumer’s preferences or tastes and advertising that may influence preferences</a:t>
            </a:r>
          </a:p>
          <a:p>
            <a:pPr indent="-176211" lvl="1" marL="290512"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consumer’s expectations about future prices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 name="Shape 118"/>
        <p:cNvGrpSpPr/>
        <p:nvPr/>
      </p:nvGrpSpPr>
      <p:grpSpPr>
        <a:xfrm>
          <a:off x="0" y="0"/>
          <a:ext cx="0" cy="0"/>
          <a:chOff x="0" y="0"/>
          <a:chExt cx="0" cy="0"/>
        </a:xfrm>
      </p:grpSpPr>
      <p:sp>
        <p:nvSpPr>
          <p:cNvPr id="119" name="Shape 119"/>
          <p:cNvSpPr txBox="1"/>
          <p:nvPr>
            <p:ph idx="4294967295" type="title"/>
          </p:nvPr>
        </p:nvSpPr>
        <p:spPr>
          <a:xfrm>
            <a:off x="2971800" y="119061"/>
            <a:ext cx="58674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CURVE (cont’d)</a:t>
            </a:r>
          </a:p>
        </p:txBody>
      </p:sp>
      <p:sp>
        <p:nvSpPr>
          <p:cNvPr id="120" name="Shape 120"/>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3.1</a:t>
            </a:r>
          </a:p>
        </p:txBody>
      </p:sp>
      <p:cxnSp>
        <p:nvCxnSpPr>
          <p:cNvPr id="121" name="Shape 121"/>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22" name="Shape 122"/>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Individual Demand Curve and the Law of Demand</a:t>
            </a:r>
          </a:p>
        </p:txBody>
      </p:sp>
      <p:sp>
        <p:nvSpPr>
          <p:cNvPr id="123" name="Shape 123"/>
          <p:cNvSpPr txBox="1"/>
          <p:nvPr/>
        </p:nvSpPr>
        <p:spPr>
          <a:xfrm>
            <a:off x="2749550" y="3232150"/>
            <a:ext cx="365125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law of demand</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There is a negative relationship between price and quantity demanded, </a:t>
            </a:r>
            <a:r>
              <a:rPr b="0" i="1" lang="en-US" sz="1600" u="none" cap="none" strike="noStrike">
                <a:solidFill>
                  <a:schemeClr val="dk1"/>
                </a:solidFill>
                <a:latin typeface="Arial"/>
                <a:ea typeface="Arial"/>
                <a:cs typeface="Arial"/>
                <a:sym typeface="Arial"/>
              </a:rPr>
              <a:t>ceteris paribus</a:t>
            </a:r>
            <a:r>
              <a:rPr b="0" i="0" lang="en-US" sz="1600" u="none" cap="none" strike="noStrike">
                <a:solidFill>
                  <a:schemeClr val="dk1"/>
                </a:solidFill>
                <a:latin typeface="Arial"/>
                <a:ea typeface="Arial"/>
                <a:cs typeface="Arial"/>
                <a:sym typeface="Arial"/>
              </a:rPr>
              <a:t>.</a:t>
            </a:r>
          </a:p>
        </p:txBody>
      </p:sp>
      <p:sp>
        <p:nvSpPr>
          <p:cNvPr id="124" name="Shape 124"/>
          <p:cNvSpPr txBox="1"/>
          <p:nvPr/>
        </p:nvSpPr>
        <p:spPr>
          <a:xfrm>
            <a:off x="2743200" y="4495800"/>
            <a:ext cx="3651250" cy="15890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change in quantity demanded</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change in the quantity consumers are willing and able to buy when the price changes; represented graphically by movement along the demand curve.</a:t>
            </a:r>
          </a:p>
        </p:txBody>
      </p:sp>
      <p:sp>
        <p:nvSpPr>
          <p:cNvPr id="125" name="Shape 125"/>
          <p:cNvSpPr txBox="1"/>
          <p:nvPr/>
        </p:nvSpPr>
        <p:spPr>
          <a:xfrm>
            <a:off x="2749550" y="1752600"/>
            <a:ext cx="3803649" cy="134461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individual demand curve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curve that shows the relationship between the price of a good and quantity demanded by an individual consumer, </a:t>
            </a:r>
            <a:r>
              <a:rPr b="0" i="1" lang="en-US" sz="1600" u="none" cap="none" strike="noStrike">
                <a:solidFill>
                  <a:schemeClr val="dk1"/>
                </a:solidFill>
                <a:latin typeface="Arial"/>
                <a:ea typeface="Arial"/>
                <a:cs typeface="Arial"/>
                <a:sym typeface="Arial"/>
              </a:rPr>
              <a:t>ceteris paribus</a:t>
            </a:r>
            <a:r>
              <a:rPr b="0" i="0" lang="en-US" sz="16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 name="Shape 129"/>
        <p:cNvGrpSpPr/>
        <p:nvPr/>
      </p:nvGrpSpPr>
      <p:grpSpPr>
        <a:xfrm>
          <a:off x="0" y="0"/>
          <a:ext cx="0" cy="0"/>
          <a:chOff x="0" y="0"/>
          <a:chExt cx="0" cy="0"/>
        </a:xfrm>
      </p:grpSpPr>
      <p:sp>
        <p:nvSpPr>
          <p:cNvPr id="130" name="Shape 130"/>
          <p:cNvSpPr txBox="1"/>
          <p:nvPr>
            <p:ph idx="4294967295" type="title"/>
          </p:nvPr>
        </p:nvSpPr>
        <p:spPr>
          <a:xfrm>
            <a:off x="2971800" y="119061"/>
            <a:ext cx="57912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CURVE (cont’d)</a:t>
            </a:r>
          </a:p>
        </p:txBody>
      </p:sp>
      <p:sp>
        <p:nvSpPr>
          <p:cNvPr id="131" name="Shape 13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3.1</a:t>
            </a:r>
          </a:p>
        </p:txBody>
      </p:sp>
      <p:cxnSp>
        <p:nvCxnSpPr>
          <p:cNvPr id="132" name="Shape 13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33" name="Shape 133"/>
          <p:cNvSpPr txBox="1"/>
          <p:nvPr>
            <p:ph idx="4294967295"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Individual Demand Curve and the Law of Demand</a:t>
            </a:r>
          </a:p>
        </p:txBody>
      </p:sp>
      <p:sp>
        <p:nvSpPr>
          <p:cNvPr id="134" name="Shape 134"/>
          <p:cNvSpPr txBox="1"/>
          <p:nvPr/>
        </p:nvSpPr>
        <p:spPr>
          <a:xfrm>
            <a:off x="914400" y="1600200"/>
            <a:ext cx="2684462"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Individual Demand Curve</a:t>
            </a:r>
          </a:p>
        </p:txBody>
      </p:sp>
      <p:pic>
        <p:nvPicPr>
          <p:cNvPr id="135" name="Shape 135"/>
          <p:cNvPicPr preferRelativeResize="0"/>
          <p:nvPr/>
        </p:nvPicPr>
        <p:blipFill rotWithShape="1">
          <a:blip r:embed="rId3">
            <a:alphaModFix/>
          </a:blip>
          <a:srcRect b="0" l="0" r="0" t="0"/>
          <a:stretch/>
        </p:blipFill>
        <p:spPr>
          <a:xfrm>
            <a:off x="865187" y="4176712"/>
            <a:ext cx="3325811" cy="2224086"/>
          </a:xfrm>
          <a:prstGeom prst="rect">
            <a:avLst/>
          </a:prstGeom>
          <a:noFill/>
          <a:ln>
            <a:noFill/>
          </a:ln>
        </p:spPr>
      </p:pic>
      <p:pic>
        <p:nvPicPr>
          <p:cNvPr id="136" name="Shape 136"/>
          <p:cNvPicPr preferRelativeResize="0"/>
          <p:nvPr/>
        </p:nvPicPr>
        <p:blipFill rotWithShape="1">
          <a:blip r:embed="rId4">
            <a:alphaModFix/>
          </a:blip>
          <a:srcRect b="0" l="0" r="0" t="0"/>
          <a:stretch/>
        </p:blipFill>
        <p:spPr>
          <a:xfrm>
            <a:off x="4000500" y="1439862"/>
            <a:ext cx="5143499" cy="4046537"/>
          </a:xfrm>
          <a:prstGeom prst="rect">
            <a:avLst/>
          </a:prstGeom>
          <a:noFill/>
          <a:ln>
            <a:noFill/>
          </a:ln>
        </p:spPr>
      </p:pic>
      <p:pic>
        <p:nvPicPr>
          <p:cNvPr id="137" name="Shape 137"/>
          <p:cNvPicPr preferRelativeResize="0"/>
          <p:nvPr/>
        </p:nvPicPr>
        <p:blipFill rotWithShape="1">
          <a:blip r:embed="rId5">
            <a:alphaModFix/>
          </a:blip>
          <a:srcRect b="0" l="0" r="0" t="0"/>
          <a:stretch/>
        </p:blipFill>
        <p:spPr>
          <a:xfrm>
            <a:off x="4000500" y="1439862"/>
            <a:ext cx="5143499" cy="4046537"/>
          </a:xfrm>
          <a:prstGeom prst="rect">
            <a:avLst/>
          </a:prstGeom>
          <a:noFill/>
          <a:ln>
            <a:noFill/>
          </a:ln>
        </p:spPr>
      </p:pic>
      <p:pic>
        <p:nvPicPr>
          <p:cNvPr id="138" name="Shape 138"/>
          <p:cNvPicPr preferRelativeResize="0"/>
          <p:nvPr/>
        </p:nvPicPr>
        <p:blipFill rotWithShape="1">
          <a:blip r:embed="rId6">
            <a:alphaModFix/>
          </a:blip>
          <a:srcRect b="0" l="0" r="0" t="0"/>
          <a:stretch/>
        </p:blipFill>
        <p:spPr>
          <a:xfrm>
            <a:off x="4000500" y="1439862"/>
            <a:ext cx="5143499" cy="4046537"/>
          </a:xfrm>
          <a:prstGeom prst="rect">
            <a:avLst/>
          </a:prstGeom>
          <a:noFill/>
          <a:ln>
            <a:noFill/>
          </a:ln>
        </p:spPr>
      </p:pic>
      <p:pic>
        <p:nvPicPr>
          <p:cNvPr id="139" name="Shape 139"/>
          <p:cNvPicPr preferRelativeResize="0"/>
          <p:nvPr/>
        </p:nvPicPr>
        <p:blipFill rotWithShape="1">
          <a:blip r:embed="rId7">
            <a:alphaModFix/>
          </a:blip>
          <a:srcRect b="0" l="0" r="0" t="0"/>
          <a:stretch/>
        </p:blipFill>
        <p:spPr>
          <a:xfrm>
            <a:off x="4000500" y="1439862"/>
            <a:ext cx="5143499" cy="4046537"/>
          </a:xfrm>
          <a:prstGeom prst="rect">
            <a:avLst/>
          </a:prstGeom>
          <a:noFill/>
          <a:ln>
            <a:noFill/>
          </a:ln>
        </p:spPr>
      </p:pic>
      <p:pic>
        <p:nvPicPr>
          <p:cNvPr id="140" name="Shape 140"/>
          <p:cNvPicPr preferRelativeResize="0"/>
          <p:nvPr/>
        </p:nvPicPr>
        <p:blipFill rotWithShape="1">
          <a:blip r:embed="rId8">
            <a:alphaModFix/>
          </a:blip>
          <a:srcRect b="0" l="0" r="0" t="0"/>
          <a:stretch/>
        </p:blipFill>
        <p:spPr>
          <a:xfrm>
            <a:off x="4000500" y="1439862"/>
            <a:ext cx="5143499" cy="4046537"/>
          </a:xfrm>
          <a:prstGeom prst="rect">
            <a:avLst/>
          </a:prstGeom>
          <a:noFill/>
          <a:ln>
            <a:noFill/>
          </a:ln>
        </p:spPr>
      </p:pic>
      <p:pic>
        <p:nvPicPr>
          <p:cNvPr id="141" name="Shape 141"/>
          <p:cNvPicPr preferRelativeResize="0"/>
          <p:nvPr/>
        </p:nvPicPr>
        <p:blipFill rotWithShape="1">
          <a:blip r:embed="rId9">
            <a:alphaModFix/>
          </a:blip>
          <a:srcRect b="0" l="0" r="0" t="0"/>
          <a:stretch/>
        </p:blipFill>
        <p:spPr>
          <a:xfrm>
            <a:off x="4000500" y="1439862"/>
            <a:ext cx="5143499" cy="4046537"/>
          </a:xfrm>
          <a:prstGeom prst="rect">
            <a:avLst/>
          </a:prstGeom>
          <a:noFill/>
          <a:ln>
            <a:noFill/>
          </a:ln>
        </p:spPr>
      </p:pic>
      <p:pic>
        <p:nvPicPr>
          <p:cNvPr id="142" name="Shape 142"/>
          <p:cNvPicPr preferRelativeResize="0"/>
          <p:nvPr/>
        </p:nvPicPr>
        <p:blipFill rotWithShape="1">
          <a:blip r:embed="rId10">
            <a:alphaModFix/>
          </a:blip>
          <a:srcRect b="0" l="0" r="0" t="0"/>
          <a:stretch/>
        </p:blipFill>
        <p:spPr>
          <a:xfrm>
            <a:off x="4000500" y="1439862"/>
            <a:ext cx="5143499" cy="4046537"/>
          </a:xfrm>
          <a:prstGeom prst="rect">
            <a:avLst/>
          </a:prstGeom>
          <a:noFill/>
          <a:ln>
            <a:noFill/>
          </a:ln>
        </p:spPr>
      </p:pic>
      <p:pic>
        <p:nvPicPr>
          <p:cNvPr id="143" name="Shape 143"/>
          <p:cNvPicPr preferRelativeResize="0"/>
          <p:nvPr/>
        </p:nvPicPr>
        <p:blipFill rotWithShape="1">
          <a:blip r:embed="rId11">
            <a:alphaModFix/>
          </a:blip>
          <a:srcRect b="0" l="0" r="0" t="0"/>
          <a:stretch/>
        </p:blipFill>
        <p:spPr>
          <a:xfrm>
            <a:off x="865187" y="4176712"/>
            <a:ext cx="3325811" cy="2224086"/>
          </a:xfrm>
          <a:prstGeom prst="rect">
            <a:avLst/>
          </a:prstGeom>
          <a:noFill/>
          <a:ln>
            <a:noFill/>
          </a:ln>
        </p:spPr>
      </p:pic>
      <p:pic>
        <p:nvPicPr>
          <p:cNvPr id="144" name="Shape 144"/>
          <p:cNvPicPr preferRelativeResize="0"/>
          <p:nvPr/>
        </p:nvPicPr>
        <p:blipFill rotWithShape="1">
          <a:blip r:embed="rId12">
            <a:alphaModFix/>
          </a:blip>
          <a:srcRect b="0" l="0" r="0" t="0"/>
          <a:stretch/>
        </p:blipFill>
        <p:spPr>
          <a:xfrm>
            <a:off x="865187" y="4176712"/>
            <a:ext cx="3325811" cy="2224086"/>
          </a:xfrm>
          <a:prstGeom prst="rect">
            <a:avLst/>
          </a:prstGeom>
          <a:noFill/>
          <a:ln>
            <a:noFill/>
          </a:ln>
        </p:spPr>
      </p:pic>
      <p:pic>
        <p:nvPicPr>
          <p:cNvPr id="145" name="Shape 145"/>
          <p:cNvPicPr preferRelativeResize="0"/>
          <p:nvPr/>
        </p:nvPicPr>
        <p:blipFill rotWithShape="1">
          <a:blip r:embed="rId13">
            <a:alphaModFix/>
          </a:blip>
          <a:srcRect b="0" l="0" r="0" t="0"/>
          <a:stretch/>
        </p:blipFill>
        <p:spPr>
          <a:xfrm>
            <a:off x="865187" y="4176712"/>
            <a:ext cx="3325811" cy="2224086"/>
          </a:xfrm>
          <a:prstGeom prst="rect">
            <a:avLst/>
          </a:prstGeom>
          <a:noFill/>
          <a:ln>
            <a:noFill/>
          </a:ln>
        </p:spPr>
      </p:pic>
      <p:pic>
        <p:nvPicPr>
          <p:cNvPr id="146" name="Shape 146"/>
          <p:cNvPicPr preferRelativeResize="0"/>
          <p:nvPr/>
        </p:nvPicPr>
        <p:blipFill rotWithShape="1">
          <a:blip r:embed="rId14">
            <a:alphaModFix/>
          </a:blip>
          <a:srcRect b="0" l="0" r="0" t="0"/>
          <a:stretch/>
        </p:blipFill>
        <p:spPr>
          <a:xfrm>
            <a:off x="865187" y="4176712"/>
            <a:ext cx="3325811" cy="2224086"/>
          </a:xfrm>
          <a:prstGeom prst="rect">
            <a:avLst/>
          </a:prstGeom>
          <a:noFill/>
          <a:ln>
            <a:noFill/>
          </a:ln>
        </p:spPr>
      </p:pic>
      <p:pic>
        <p:nvPicPr>
          <p:cNvPr id="147" name="Shape 147"/>
          <p:cNvPicPr preferRelativeResize="0"/>
          <p:nvPr/>
        </p:nvPicPr>
        <p:blipFill rotWithShape="1">
          <a:blip r:embed="rId15">
            <a:alphaModFix/>
          </a:blip>
          <a:srcRect b="0" l="0" r="0" t="0"/>
          <a:stretch/>
        </p:blipFill>
        <p:spPr>
          <a:xfrm>
            <a:off x="865187" y="4176712"/>
            <a:ext cx="3325811" cy="2224086"/>
          </a:xfrm>
          <a:prstGeom prst="rect">
            <a:avLst/>
          </a:prstGeom>
          <a:noFill/>
          <a:ln>
            <a:noFill/>
          </a:ln>
        </p:spPr>
      </p:pic>
      <p:sp>
        <p:nvSpPr>
          <p:cNvPr id="148" name="Shape 148"/>
          <p:cNvSpPr txBox="1"/>
          <p:nvPr/>
        </p:nvSpPr>
        <p:spPr>
          <a:xfrm>
            <a:off x="914400" y="2133600"/>
            <a:ext cx="3048000" cy="2006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According to the law of demand, the higher the price, the smaller the quantity demanded, everything else being equal. Therefore, the demand curve is negatively sloped: When the price increases from $6 to $8, the quantity demanded decreases from seven pizzas per month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to four pizzas per month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2"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b="0" l="0" r="0" t="0"/>
          <a:stretch/>
        </p:blipFill>
        <p:spPr>
          <a:xfrm>
            <a:off x="4724400" y="3817937"/>
            <a:ext cx="2587625" cy="1744661"/>
          </a:xfrm>
          <a:prstGeom prst="rect">
            <a:avLst/>
          </a:prstGeom>
          <a:noFill/>
          <a:ln>
            <a:noFill/>
          </a:ln>
        </p:spPr>
      </p:pic>
      <p:sp>
        <p:nvSpPr>
          <p:cNvPr id="154" name="Shape 154"/>
          <p:cNvSpPr txBox="1"/>
          <p:nvPr>
            <p:ph idx="4294967295"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THE DEMAND CURVE (cont’d)</a:t>
            </a:r>
          </a:p>
        </p:txBody>
      </p:sp>
      <p:sp>
        <p:nvSpPr>
          <p:cNvPr id="155" name="Shape 15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3.1</a:t>
            </a:r>
          </a:p>
        </p:txBody>
      </p:sp>
      <p:cxnSp>
        <p:nvCxnSpPr>
          <p:cNvPr id="156" name="Shape 156"/>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57" name="Shape 157"/>
          <p:cNvSpPr txBox="1"/>
          <p:nvPr>
            <p:ph idx="4294967295" type="body"/>
          </p:nvPr>
        </p:nvSpPr>
        <p:spPr>
          <a:xfrm>
            <a:off x="2133600" y="8382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From Individual Demand to Market Demand</a:t>
            </a:r>
          </a:p>
        </p:txBody>
      </p:sp>
      <p:sp>
        <p:nvSpPr>
          <p:cNvPr id="158" name="Shape 158"/>
          <p:cNvSpPr txBox="1"/>
          <p:nvPr/>
        </p:nvSpPr>
        <p:spPr>
          <a:xfrm>
            <a:off x="3581400" y="5621337"/>
            <a:ext cx="54863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market demand curve</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curve showing the relationship between price and quantity demanded by all consumers, </a:t>
            </a:r>
            <a:r>
              <a:rPr b="0" i="1" lang="en-US" sz="1600" u="none" cap="none" strike="noStrike">
                <a:solidFill>
                  <a:schemeClr val="dk1"/>
                </a:solidFill>
                <a:latin typeface="Arial"/>
                <a:ea typeface="Arial"/>
                <a:cs typeface="Arial"/>
                <a:sym typeface="Arial"/>
              </a:rPr>
              <a:t>ceteris paribus</a:t>
            </a:r>
            <a:r>
              <a:rPr b="0" i="0" lang="en-US" sz="1600" u="none" cap="none" strike="noStrike">
                <a:solidFill>
                  <a:schemeClr val="dk1"/>
                </a:solidFill>
                <a:latin typeface="Arial"/>
                <a:ea typeface="Arial"/>
                <a:cs typeface="Arial"/>
                <a:sym typeface="Arial"/>
              </a:rPr>
              <a:t>.</a:t>
            </a:r>
          </a:p>
        </p:txBody>
      </p:sp>
      <p:pic>
        <p:nvPicPr>
          <p:cNvPr id="159" name="Shape 159"/>
          <p:cNvPicPr preferRelativeResize="0"/>
          <p:nvPr/>
        </p:nvPicPr>
        <p:blipFill rotWithShape="1">
          <a:blip r:embed="rId4">
            <a:alphaModFix/>
          </a:blip>
          <a:srcRect b="0" l="0" r="0" t="0"/>
          <a:stretch/>
        </p:blipFill>
        <p:spPr>
          <a:xfrm>
            <a:off x="3200400" y="1231900"/>
            <a:ext cx="5943599" cy="2724150"/>
          </a:xfrm>
          <a:prstGeom prst="rect">
            <a:avLst/>
          </a:prstGeom>
          <a:noFill/>
          <a:ln>
            <a:noFill/>
          </a:ln>
        </p:spPr>
      </p:pic>
      <p:pic>
        <p:nvPicPr>
          <p:cNvPr id="160" name="Shape 160"/>
          <p:cNvPicPr preferRelativeResize="0"/>
          <p:nvPr/>
        </p:nvPicPr>
        <p:blipFill rotWithShape="1">
          <a:blip r:embed="rId5">
            <a:alphaModFix/>
          </a:blip>
          <a:srcRect b="0" l="0" r="0" t="0"/>
          <a:stretch/>
        </p:blipFill>
        <p:spPr>
          <a:xfrm>
            <a:off x="3200400" y="1231900"/>
            <a:ext cx="5943599" cy="2724150"/>
          </a:xfrm>
          <a:prstGeom prst="rect">
            <a:avLst/>
          </a:prstGeom>
          <a:noFill/>
          <a:ln>
            <a:noFill/>
          </a:ln>
        </p:spPr>
      </p:pic>
      <p:pic>
        <p:nvPicPr>
          <p:cNvPr id="161" name="Shape 161"/>
          <p:cNvPicPr preferRelativeResize="0"/>
          <p:nvPr/>
        </p:nvPicPr>
        <p:blipFill rotWithShape="1">
          <a:blip r:embed="rId6">
            <a:alphaModFix/>
          </a:blip>
          <a:srcRect b="0" l="0" r="0" t="0"/>
          <a:stretch/>
        </p:blipFill>
        <p:spPr>
          <a:xfrm>
            <a:off x="3200400" y="1231900"/>
            <a:ext cx="5943599" cy="2724150"/>
          </a:xfrm>
          <a:prstGeom prst="rect">
            <a:avLst/>
          </a:prstGeom>
          <a:noFill/>
          <a:ln>
            <a:noFill/>
          </a:ln>
        </p:spPr>
      </p:pic>
      <p:pic>
        <p:nvPicPr>
          <p:cNvPr id="162" name="Shape 162"/>
          <p:cNvPicPr preferRelativeResize="0"/>
          <p:nvPr/>
        </p:nvPicPr>
        <p:blipFill rotWithShape="1">
          <a:blip r:embed="rId7">
            <a:alphaModFix/>
          </a:blip>
          <a:srcRect b="0" l="0" r="0" t="0"/>
          <a:stretch/>
        </p:blipFill>
        <p:spPr>
          <a:xfrm>
            <a:off x="4724400" y="3810000"/>
            <a:ext cx="2600324" cy="1752600"/>
          </a:xfrm>
          <a:prstGeom prst="rect">
            <a:avLst/>
          </a:prstGeom>
          <a:noFill/>
          <a:ln>
            <a:noFill/>
          </a:ln>
        </p:spPr>
      </p:pic>
      <p:pic>
        <p:nvPicPr>
          <p:cNvPr id="163" name="Shape 163"/>
          <p:cNvPicPr preferRelativeResize="0"/>
          <p:nvPr/>
        </p:nvPicPr>
        <p:blipFill rotWithShape="1">
          <a:blip r:embed="rId8">
            <a:alphaModFix/>
          </a:blip>
          <a:srcRect b="0" l="0" r="0" t="0"/>
          <a:stretch/>
        </p:blipFill>
        <p:spPr>
          <a:xfrm>
            <a:off x="4724400" y="3810000"/>
            <a:ext cx="2600324" cy="1752600"/>
          </a:xfrm>
          <a:prstGeom prst="rect">
            <a:avLst/>
          </a:prstGeom>
          <a:noFill/>
          <a:ln>
            <a:noFill/>
          </a:ln>
        </p:spPr>
      </p:pic>
      <p:pic>
        <p:nvPicPr>
          <p:cNvPr id="164" name="Shape 164"/>
          <p:cNvPicPr preferRelativeResize="0"/>
          <p:nvPr/>
        </p:nvPicPr>
        <p:blipFill rotWithShape="1">
          <a:blip r:embed="rId9">
            <a:alphaModFix/>
          </a:blip>
          <a:srcRect b="0" l="0" r="0" t="0"/>
          <a:stretch/>
        </p:blipFill>
        <p:spPr>
          <a:xfrm>
            <a:off x="4724400" y="3810000"/>
            <a:ext cx="2600324" cy="1752600"/>
          </a:xfrm>
          <a:prstGeom prst="rect">
            <a:avLst/>
          </a:prstGeom>
          <a:noFill/>
          <a:ln>
            <a:noFill/>
          </a:ln>
        </p:spPr>
      </p:pic>
      <p:pic>
        <p:nvPicPr>
          <p:cNvPr id="165" name="Shape 165"/>
          <p:cNvPicPr preferRelativeResize="0"/>
          <p:nvPr/>
        </p:nvPicPr>
        <p:blipFill rotWithShape="1">
          <a:blip r:embed="rId10">
            <a:alphaModFix/>
          </a:blip>
          <a:srcRect b="0" l="0" r="0" t="0"/>
          <a:stretch/>
        </p:blipFill>
        <p:spPr>
          <a:xfrm>
            <a:off x="4724400" y="3810000"/>
            <a:ext cx="2600324" cy="1752600"/>
          </a:xfrm>
          <a:prstGeom prst="rect">
            <a:avLst/>
          </a:prstGeom>
          <a:noFill/>
          <a:ln>
            <a:noFill/>
          </a:ln>
        </p:spPr>
      </p:pic>
      <p:sp>
        <p:nvSpPr>
          <p:cNvPr id="166" name="Shape 166"/>
          <p:cNvSpPr txBox="1"/>
          <p:nvPr/>
        </p:nvSpPr>
        <p:spPr>
          <a:xfrm>
            <a:off x="685800" y="1235075"/>
            <a:ext cx="2514599" cy="79216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3.2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From Individual to Market Demand</a:t>
            </a:r>
          </a:p>
        </p:txBody>
      </p:sp>
      <p:pic>
        <p:nvPicPr>
          <p:cNvPr id="167" name="Shape 167"/>
          <p:cNvPicPr preferRelativeResize="0"/>
          <p:nvPr/>
        </p:nvPicPr>
        <p:blipFill rotWithShape="1">
          <a:blip r:embed="rId11">
            <a:alphaModFix/>
          </a:blip>
          <a:srcRect b="0" l="0" r="0" t="0"/>
          <a:stretch/>
        </p:blipFill>
        <p:spPr>
          <a:xfrm>
            <a:off x="3198811" y="1235075"/>
            <a:ext cx="5943599" cy="2724150"/>
          </a:xfrm>
          <a:prstGeom prst="rect">
            <a:avLst/>
          </a:prstGeom>
          <a:noFill/>
          <a:ln>
            <a:noFill/>
          </a:ln>
        </p:spPr>
      </p:pic>
      <p:sp>
        <p:nvSpPr>
          <p:cNvPr id="168" name="Shape 168"/>
          <p:cNvSpPr txBox="1"/>
          <p:nvPr/>
        </p:nvSpPr>
        <p:spPr>
          <a:xfrm>
            <a:off x="685800" y="1993900"/>
            <a:ext cx="2514599" cy="4559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market demand equals the sum of the demands of all consumers. In this case, there are only two, so at each price the market quantity demanded equals the quantity demanded by Al plus the quantity demanded by Bea.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a price of $8, Al’s quantity is four pizzas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and Bea’s quantity is two pizzas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so the market quantity demanded is six pizzas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Each consumer obeys the law of demand, so the market demand curve is negatively sloped.</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