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7" r:id="rId1"/>
  </p:sldMasterIdLst>
  <p:sldIdLst>
    <p:sldId id="272" r:id="rId2"/>
    <p:sldId id="326" r:id="rId3"/>
    <p:sldId id="261" r:id="rId4"/>
    <p:sldId id="262" r:id="rId5"/>
    <p:sldId id="321" r:id="rId6"/>
    <p:sldId id="322" r:id="rId7"/>
    <p:sldId id="323" r:id="rId8"/>
    <p:sldId id="374" r:id="rId9"/>
    <p:sldId id="315" r:id="rId10"/>
    <p:sldId id="353" r:id="rId11"/>
    <p:sldId id="324" r:id="rId12"/>
    <p:sldId id="320" r:id="rId13"/>
    <p:sldId id="348" r:id="rId14"/>
    <p:sldId id="325" r:id="rId15"/>
    <p:sldId id="349" r:id="rId16"/>
    <p:sldId id="354" r:id="rId17"/>
    <p:sldId id="264" r:id="rId18"/>
    <p:sldId id="351" r:id="rId19"/>
    <p:sldId id="352" r:id="rId20"/>
    <p:sldId id="266" r:id="rId21"/>
    <p:sldId id="340" r:id="rId22"/>
    <p:sldId id="316" r:id="rId23"/>
    <p:sldId id="346" r:id="rId24"/>
    <p:sldId id="355" r:id="rId25"/>
    <p:sldId id="267" r:id="rId26"/>
    <p:sldId id="268" r:id="rId27"/>
    <p:sldId id="269" r:id="rId28"/>
    <p:sldId id="313" r:id="rId29"/>
    <p:sldId id="283" r:id="rId30"/>
    <p:sldId id="356" r:id="rId31"/>
    <p:sldId id="282" r:id="rId32"/>
    <p:sldId id="270" r:id="rId33"/>
    <p:sldId id="361" r:id="rId34"/>
    <p:sldId id="271" r:id="rId35"/>
    <p:sldId id="362" r:id="rId36"/>
    <p:sldId id="360" r:id="rId37"/>
    <p:sldId id="358" r:id="rId38"/>
    <p:sldId id="317" r:id="rId39"/>
    <p:sldId id="347" r:id="rId40"/>
    <p:sldId id="284" r:id="rId41"/>
    <p:sldId id="285" r:id="rId42"/>
    <p:sldId id="329" r:id="rId43"/>
    <p:sldId id="368" r:id="rId44"/>
    <p:sldId id="367" r:id="rId45"/>
    <p:sldId id="369" r:id="rId46"/>
    <p:sldId id="363" r:id="rId47"/>
    <p:sldId id="286" r:id="rId48"/>
    <p:sldId id="328" r:id="rId49"/>
    <p:sldId id="364" r:id="rId50"/>
    <p:sldId id="287" r:id="rId51"/>
    <p:sldId id="373" r:id="rId52"/>
    <p:sldId id="372" r:id="rId53"/>
    <p:sldId id="370" r:id="rId54"/>
    <p:sldId id="365" r:id="rId55"/>
    <p:sldId id="366" r:id="rId56"/>
    <p:sldId id="359" r:id="rId57"/>
    <p:sldId id="343" r:id="rId58"/>
    <p:sldId id="344" r:id="rId59"/>
    <p:sldId id="345" r:id="rId6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D25D4F"/>
    <a:srgbClr val="7030A0"/>
    <a:srgbClr val="EE9524"/>
    <a:srgbClr val="EF3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74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302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4940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557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9801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460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3016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408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09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44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748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884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18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680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744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E5DEC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66190-A373-4221-BFBF-29ADD06391DA}" type="datetimeFigureOut">
              <a:rPr lang="ar-SA" smtClean="0"/>
              <a:t>18/01/43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E63F9E1-E1F5-494D-A97A-44FF2242DD7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309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12941" y="4407665"/>
            <a:ext cx="1175657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14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1097280" y="0"/>
            <a:ext cx="11094720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امتداد الدولة الأموية</a:t>
            </a:r>
          </a:p>
          <a:p>
            <a:pPr algn="ctr"/>
            <a:r>
              <a:rPr lang="ar-SA" sz="1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وجهودها في نشر الإسلام</a:t>
            </a:r>
            <a:endParaRPr lang="ar-SA" sz="1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969927" y="4979769"/>
            <a:ext cx="416453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الدرس الثاني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49D9BD6-B3C8-4A34-88C4-0B9E43F49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43000" b="15736"/>
          <a:stretch/>
        </p:blipFill>
        <p:spPr>
          <a:xfrm>
            <a:off x="10486355" y="0"/>
            <a:ext cx="1705645" cy="11582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071DF4-8B14-4B62-A51D-287E7426B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190080" y="55820"/>
            <a:ext cx="1306116" cy="32069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E09D831-D858-4A3B-889F-F53EF327F48F}"/>
              </a:ext>
            </a:extLst>
          </p:cNvPr>
          <p:cNvSpPr txBox="1"/>
          <p:nvPr/>
        </p:nvSpPr>
        <p:spPr>
          <a:xfrm>
            <a:off x="0" y="63038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23</a:t>
            </a:r>
          </a:p>
        </p:txBody>
      </p:sp>
    </p:spTree>
    <p:extLst>
      <p:ext uri="{BB962C8B-B14F-4D97-AF65-F5344CB8AC3E}">
        <p14:creationId xmlns:p14="http://schemas.microsoft.com/office/powerpoint/2010/main" val="25125633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618F03-EC58-4B02-840F-F8FEA146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BBB1174C-D0AF-41BA-95B1-5AE1ED56EF1A}"/>
              </a:ext>
            </a:extLst>
          </p:cNvPr>
          <p:cNvSpPr/>
          <p:nvPr/>
        </p:nvSpPr>
        <p:spPr>
          <a:xfrm>
            <a:off x="4867835" y="1387559"/>
            <a:ext cx="3348318" cy="929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9DCDDDE-9A47-4282-B605-3A127B2F4794}"/>
              </a:ext>
            </a:extLst>
          </p:cNvPr>
          <p:cNvSpPr/>
          <p:nvPr/>
        </p:nvSpPr>
        <p:spPr>
          <a:xfrm rot="698443">
            <a:off x="5536212" y="2396247"/>
            <a:ext cx="729069" cy="44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244E7998-5456-41B9-8E54-6856EC926E62}"/>
              </a:ext>
            </a:extLst>
          </p:cNvPr>
          <p:cNvSpPr/>
          <p:nvPr/>
        </p:nvSpPr>
        <p:spPr>
          <a:xfrm rot="698443">
            <a:off x="4416685" y="2280336"/>
            <a:ext cx="729069" cy="44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218CE39-DC30-4E48-A365-38CCF82BAB8F}"/>
              </a:ext>
            </a:extLst>
          </p:cNvPr>
          <p:cNvSpPr/>
          <p:nvPr/>
        </p:nvSpPr>
        <p:spPr>
          <a:xfrm rot="698443">
            <a:off x="2876234" y="1931384"/>
            <a:ext cx="729069" cy="44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71B9C13-988F-4B29-AA19-16EA529D6481}"/>
              </a:ext>
            </a:extLst>
          </p:cNvPr>
          <p:cNvSpPr txBox="1"/>
          <p:nvPr/>
        </p:nvSpPr>
        <p:spPr>
          <a:xfrm>
            <a:off x="3642816" y="602601"/>
            <a:ext cx="761805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 (جزر البحر المتوسط وآسيا الصغرى):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C89F260D-2773-4E0A-861B-93D3758EFB67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639BFE27-D98F-4DD2-AA32-F524F88EC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7" t="30351" r="17332" b="7320"/>
          <a:stretch/>
        </p:blipFill>
        <p:spPr>
          <a:xfrm>
            <a:off x="232030" y="2341310"/>
            <a:ext cx="8968869" cy="4478282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ED336078-B0BD-41DD-BC1C-F53EFEC73DD4}"/>
              </a:ext>
            </a:extLst>
          </p:cNvPr>
          <p:cNvSpPr/>
          <p:nvPr/>
        </p:nvSpPr>
        <p:spPr>
          <a:xfrm>
            <a:off x="8834907" y="3684720"/>
            <a:ext cx="3086425" cy="237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جزيرة قبرص</a:t>
            </a:r>
          </a:p>
          <a:p>
            <a:pPr lvl="0" algn="just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جزيرة رودوس</a:t>
            </a:r>
          </a:p>
          <a:p>
            <a:pPr lvl="0" algn="just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جزيرة كريت</a:t>
            </a:r>
          </a:p>
          <a:p>
            <a:pPr lvl="0" algn="just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جزيرة صقلية</a:t>
            </a:r>
            <a:endParaRPr lang="ar-SA" sz="2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540ECF99-A3BA-4CE4-8B77-9AE4D1518962}"/>
              </a:ext>
            </a:extLst>
          </p:cNvPr>
          <p:cNvSpPr/>
          <p:nvPr/>
        </p:nvSpPr>
        <p:spPr>
          <a:xfrm>
            <a:off x="9105575" y="2603260"/>
            <a:ext cx="3086425" cy="1044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فتم فتح بعض الجزر في البحــر المتـوسـط مثـل:</a:t>
            </a: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C2F8ECB8-9FB1-4AB6-804A-3358FEC11852}"/>
              </a:ext>
            </a:extLst>
          </p:cNvPr>
          <p:cNvSpPr txBox="1"/>
          <p:nvPr/>
        </p:nvSpPr>
        <p:spPr>
          <a:xfrm>
            <a:off x="3751917" y="1234001"/>
            <a:ext cx="8440083" cy="10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كثف الأمويون جهودهم في سبيل نشر الإسلام في بلاد الروم فرتب معاوية بن أبي سفيان رضي الله عنه حملات برية وبحريـة متتابعـة.</a:t>
            </a:r>
            <a:endParaRPr lang="ar-SA" sz="2700" dirty="0">
              <a:latin typeface="Calibri" panose="020F0502020204030204" pitchFamily="34" charset="0"/>
              <a:ea typeface="Calibri" panose="020F0502020204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0C562E9A-8359-428F-8621-4DC4AC94D033}"/>
              </a:ext>
            </a:extLst>
          </p:cNvPr>
          <p:cNvSpPr/>
          <p:nvPr/>
        </p:nvSpPr>
        <p:spPr>
          <a:xfrm>
            <a:off x="7868991" y="4900224"/>
            <a:ext cx="827343" cy="556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C2598047-7DCA-4DF3-A9C7-E7B0B61B02FD}"/>
              </a:ext>
            </a:extLst>
          </p:cNvPr>
          <p:cNvSpPr/>
          <p:nvPr/>
        </p:nvSpPr>
        <p:spPr>
          <a:xfrm>
            <a:off x="6849414" y="4964619"/>
            <a:ext cx="723363" cy="3542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5D406704-FA29-4F8D-AFEF-5606CB142868}"/>
              </a:ext>
            </a:extLst>
          </p:cNvPr>
          <p:cNvSpPr/>
          <p:nvPr/>
        </p:nvSpPr>
        <p:spPr>
          <a:xfrm>
            <a:off x="6411533" y="5254495"/>
            <a:ext cx="827343" cy="450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34F54A16-4D8F-4844-AD57-15832154D293}"/>
              </a:ext>
            </a:extLst>
          </p:cNvPr>
          <p:cNvSpPr/>
          <p:nvPr/>
        </p:nvSpPr>
        <p:spPr>
          <a:xfrm>
            <a:off x="4328550" y="4672702"/>
            <a:ext cx="827343" cy="6075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8CD13F3-1AF6-4B0E-A87D-560EE22DB672}"/>
              </a:ext>
            </a:extLst>
          </p:cNvPr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23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36EE0FA-7F15-4E0E-9D95-6F71BDCD67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4424ECA-5838-4F70-A607-405C28DE44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43D2B33-40D5-4C04-81ED-1EA5D8419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436ABFE-6230-43AC-BB37-192324BDB26F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 (جزر البحر المتوسط):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C3EBA61D-597A-4EF0-BC0F-FE7F04ACF319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1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9D5AED1C-AF2A-4792-8397-F1B304068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7" t="30351" r="17332" b="7320"/>
          <a:stretch/>
        </p:blipFill>
        <p:spPr>
          <a:xfrm>
            <a:off x="232030" y="2341310"/>
            <a:ext cx="8968869" cy="4478282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1365737" y="1242891"/>
            <a:ext cx="10826263" cy="10159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 اسم أول معركة بحرية شارك فيها المسلمون ؟ وما نتيجتها ؟</a:t>
            </a:r>
            <a:endParaRPr lang="ar-SA" sz="3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r>
              <a:rPr lang="ar-SA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3246117" y="1678240"/>
            <a:ext cx="8161020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معركة ذات الصواري وانتصر فيها المسلمون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8B37AFD-75B6-4E5E-80B3-1996A32C4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D78DDDE-D4F4-4581-8558-381A0BF1A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C3FEC89-FE57-4B51-9180-ACD532781F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E14C756-FB66-4F2D-BA50-90A078684596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 (جزر البحر المتوسط):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2B14926E-5C41-4834-9DDA-F87DB7EAD598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9D5AED1C-AF2A-4792-8397-F1B304068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7" t="30351" r="17332" b="7320"/>
          <a:stretch/>
        </p:blipFill>
        <p:spPr>
          <a:xfrm>
            <a:off x="232030" y="2341310"/>
            <a:ext cx="8968869" cy="4478282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1365737" y="1242891"/>
            <a:ext cx="10826263" cy="10159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 سبب حرص معاوية بن أبي سفيان </a:t>
            </a:r>
            <a:r>
              <a:rPr lang="en-US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t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على غزو الروم بحراً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؟</a:t>
            </a:r>
            <a:endParaRPr lang="ar-SA" sz="3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r>
              <a:rPr lang="ar-SA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4959008" y="1678240"/>
            <a:ext cx="6271370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لحماية السواحل الإسلامية من الروم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8B37AFD-75B6-4E5E-80B3-1996A32C4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D78DDDE-D4F4-4581-8558-381A0BF1A2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C3FEC89-FE57-4B51-9180-ACD532781F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E14C756-FB66-4F2D-BA50-90A078684596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 (جزر البحر المتوسط):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2B14926E-5C41-4834-9DDA-F87DB7EAD598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FE284B63-4944-4FA3-B54C-628A5AEDA8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14771" b="6010"/>
          <a:stretch/>
        </p:blipFill>
        <p:spPr>
          <a:xfrm>
            <a:off x="187187" y="2258810"/>
            <a:ext cx="9164441" cy="468734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9E3D187-C223-415E-9798-C7FC58E554FC}"/>
              </a:ext>
            </a:extLst>
          </p:cNvPr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23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61CE679-DA5E-482F-8ABE-B42FC12155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6DD9A81-9DCF-4D2F-AF28-01FBFA203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615109A-A07A-40CB-A904-6F47F055F5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4A8D902-069B-4EA1-AE53-0E87D150E094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 (آسيا الصغرى):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AF1670A5-7481-4394-9FE8-00B99B527050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0">
            <a:extLst>
              <a:ext uri="{FF2B5EF4-FFF2-40B4-BE49-F238E27FC236}">
                <a16:creationId xmlns:a16="http://schemas.microsoft.com/office/drawing/2014/main" id="{B74167EA-49CE-4C56-A282-433E58F7CFD8}"/>
              </a:ext>
            </a:extLst>
          </p:cNvPr>
          <p:cNvSpPr txBox="1"/>
          <p:nvPr/>
        </p:nvSpPr>
        <p:spPr>
          <a:xfrm>
            <a:off x="4061410" y="1234001"/>
            <a:ext cx="8130590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أيضاً استطاع الأمويون فتح بعض المدن في آسيا الصغرى مثل:</a:t>
            </a:r>
            <a:endParaRPr lang="ar-SA" sz="2700" dirty="0">
              <a:latin typeface="Calibri" panose="020F0502020204030204" pitchFamily="34" charset="0"/>
              <a:ea typeface="Calibri" panose="020F050202020403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134DE788-0D08-4CA9-95B4-F816377B5196}"/>
              </a:ext>
            </a:extLst>
          </p:cNvPr>
          <p:cNvSpPr/>
          <p:nvPr/>
        </p:nvSpPr>
        <p:spPr>
          <a:xfrm>
            <a:off x="8834907" y="2203650"/>
            <a:ext cx="3086425" cy="1147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عمورية.</a:t>
            </a:r>
          </a:p>
          <a:p>
            <a:pPr lvl="0" algn="just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هرقلة.</a:t>
            </a:r>
          </a:p>
        </p:txBody>
      </p:sp>
      <p:sp>
        <p:nvSpPr>
          <p:cNvPr id="57" name="Oval 55">
            <a:extLst>
              <a:ext uri="{FF2B5EF4-FFF2-40B4-BE49-F238E27FC236}">
                <a16:creationId xmlns:a16="http://schemas.microsoft.com/office/drawing/2014/main" id="{A3F6526A-1901-4F0E-914F-8B08D950F7FC}"/>
              </a:ext>
            </a:extLst>
          </p:cNvPr>
          <p:cNvSpPr/>
          <p:nvPr/>
        </p:nvSpPr>
        <p:spPr>
          <a:xfrm>
            <a:off x="11926998" y="2399633"/>
            <a:ext cx="221331" cy="201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BB33286A-B836-462E-97B0-266F9FF2227A}"/>
              </a:ext>
            </a:extLst>
          </p:cNvPr>
          <p:cNvSpPr/>
          <p:nvPr/>
        </p:nvSpPr>
        <p:spPr>
          <a:xfrm>
            <a:off x="4395919" y="3368458"/>
            <a:ext cx="407901" cy="335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Oval 56">
            <a:extLst>
              <a:ext uri="{FF2B5EF4-FFF2-40B4-BE49-F238E27FC236}">
                <a16:creationId xmlns:a16="http://schemas.microsoft.com/office/drawing/2014/main" id="{28A64E34-ACA1-42BC-BE37-8A77EB64C67A}"/>
              </a:ext>
            </a:extLst>
          </p:cNvPr>
          <p:cNvSpPr/>
          <p:nvPr/>
        </p:nvSpPr>
        <p:spPr>
          <a:xfrm>
            <a:off x="11931115" y="3024205"/>
            <a:ext cx="221331" cy="20176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F8C5C88E-05DB-4B1E-9CD7-FE35032BB33E}"/>
              </a:ext>
            </a:extLst>
          </p:cNvPr>
          <p:cNvSpPr/>
          <p:nvPr/>
        </p:nvSpPr>
        <p:spPr>
          <a:xfrm>
            <a:off x="4726545" y="3464416"/>
            <a:ext cx="412125" cy="33556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47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7" grpId="0" animBg="1"/>
      <p:bldP spid="59" grpId="0" animBg="1"/>
      <p:bldP spid="58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صورة 49">
            <a:extLst>
              <a:ext uri="{FF2B5EF4-FFF2-40B4-BE49-F238E27FC236}">
                <a16:creationId xmlns:a16="http://schemas.microsoft.com/office/drawing/2014/main" id="{63448D91-848E-47C3-AEFC-0178862D8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3" t="24057" r="24151" b="40765"/>
          <a:stretch/>
        </p:blipFill>
        <p:spPr>
          <a:xfrm>
            <a:off x="257578" y="3023952"/>
            <a:ext cx="5838422" cy="3363306"/>
          </a:xfrm>
          <a:prstGeom prst="rect">
            <a:avLst/>
          </a:prstGeom>
        </p:spPr>
      </p:pic>
      <p:sp>
        <p:nvSpPr>
          <p:cNvPr id="6" name="TextBox 50">
            <a:extLst>
              <a:ext uri="{FF2B5EF4-FFF2-40B4-BE49-F238E27FC236}">
                <a16:creationId xmlns:a16="http://schemas.microsoft.com/office/drawing/2014/main" id="{400E449E-9C0F-40B2-B329-EE3076FDB3B6}"/>
              </a:ext>
            </a:extLst>
          </p:cNvPr>
          <p:cNvSpPr txBox="1"/>
          <p:nvPr/>
        </p:nvSpPr>
        <p:spPr>
          <a:xfrm>
            <a:off x="1666026" y="1231944"/>
            <a:ext cx="10525974" cy="5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جرت محاولات لفتح القسطنطينية عاصمة البيزنطيين فلم يتمكن المسلمون من فتحها.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9E3D187-C223-415E-9798-C7FC58E554FC}"/>
              </a:ext>
            </a:extLst>
          </p:cNvPr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24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61CE679-DA5E-482F-8ABE-B42FC12155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6DD9A81-9DCF-4D2F-AF28-01FBFA203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615109A-A07A-40CB-A904-6F47F055F5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4A8D902-069B-4EA1-AE53-0E87D150E094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 (آسيا الصغرى):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AF1670A5-7481-4394-9FE8-00B99B527050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84F77431-09EC-4500-9971-16432A212C03}"/>
              </a:ext>
            </a:extLst>
          </p:cNvPr>
          <p:cNvSpPr/>
          <p:nvPr/>
        </p:nvSpPr>
        <p:spPr>
          <a:xfrm>
            <a:off x="4270761" y="1909178"/>
            <a:ext cx="4565673" cy="8557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لمنـاعــة حصـونهــا. </a:t>
            </a: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49BA984C-C10E-40EF-9809-50151CFB5CB8}"/>
              </a:ext>
            </a:extLst>
          </p:cNvPr>
          <p:cNvSpPr/>
          <p:nvPr/>
        </p:nvSpPr>
        <p:spPr>
          <a:xfrm>
            <a:off x="490369" y="3294309"/>
            <a:ext cx="1371530" cy="6624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F039A0C-4BE3-451E-A667-7858920A765A}"/>
              </a:ext>
            </a:extLst>
          </p:cNvPr>
          <p:cNvSpPr txBox="1"/>
          <p:nvPr/>
        </p:nvSpPr>
        <p:spPr>
          <a:xfrm>
            <a:off x="6096000" y="3023952"/>
            <a:ext cx="6096000" cy="19395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وفي عهد سليمان بن عبدالملك جرت محاولات لفتح القسطنطينية </a:t>
            </a:r>
            <a:r>
              <a:rPr lang="ar-SA" sz="3001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لكن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بعد أن أصبح </a:t>
            </a:r>
            <a:r>
              <a:rPr lang="ar-SA" sz="3001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عمر بن عبدالعزيز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خليفة المسلمين أمر تلك الجيوش بالرجوع.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BB401E5-B80A-4956-BC84-48CD02201AA2}"/>
              </a:ext>
            </a:extLst>
          </p:cNvPr>
          <p:cNvSpPr txBox="1"/>
          <p:nvPr/>
        </p:nvSpPr>
        <p:spPr>
          <a:xfrm>
            <a:off x="1388597" y="6303874"/>
            <a:ext cx="10803403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تنفيذاً لسياسته التي ترتكز على نشر الإسلام في المناطق المفتوحة.</a:t>
            </a:r>
            <a:endParaRPr lang="ar-SA" sz="3001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1FE4D02-2E76-4FA7-B668-C59BD123B59C}"/>
              </a:ext>
            </a:extLst>
          </p:cNvPr>
          <p:cNvGrpSpPr/>
          <p:nvPr/>
        </p:nvGrpSpPr>
        <p:grpSpPr>
          <a:xfrm>
            <a:off x="490368" y="602601"/>
            <a:ext cx="2382315" cy="3146054"/>
            <a:chOff x="7022680" y="935383"/>
            <a:chExt cx="2382315" cy="3146054"/>
          </a:xfrm>
        </p:grpSpPr>
        <p:sp>
          <p:nvSpPr>
            <p:cNvPr id="37" name="Rectangle 3">
              <a:extLst>
                <a:ext uri="{FF2B5EF4-FFF2-40B4-BE49-F238E27FC236}">
                  <a16:creationId xmlns:a16="http://schemas.microsoft.com/office/drawing/2014/main" id="{13051593-4031-4191-B5CF-73BC5C841DF5}"/>
                </a:ext>
              </a:extLst>
            </p:cNvPr>
            <p:cNvSpPr/>
            <p:nvPr/>
          </p:nvSpPr>
          <p:spPr>
            <a:xfrm>
              <a:off x="7739154" y="1888909"/>
              <a:ext cx="1665841" cy="1313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rtl="1">
                <a:lnSpc>
                  <a:spcPct val="107000"/>
                </a:lnSpc>
                <a:spcAft>
                  <a:spcPts val="800"/>
                </a:spcAft>
              </a:pPr>
              <a:r>
                <a:rPr lang="ar-SA" sz="8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لماذا</a:t>
              </a:r>
            </a:p>
          </p:txBody>
        </p:sp>
        <p:sp>
          <p:nvSpPr>
            <p:cNvPr id="38" name="Rectangle 3">
              <a:extLst>
                <a:ext uri="{FF2B5EF4-FFF2-40B4-BE49-F238E27FC236}">
                  <a16:creationId xmlns:a16="http://schemas.microsoft.com/office/drawing/2014/main" id="{B6D4D9A3-719A-42BD-90A7-7A9E5B02B0D4}"/>
                </a:ext>
              </a:extLst>
            </p:cNvPr>
            <p:cNvSpPr/>
            <p:nvPr/>
          </p:nvSpPr>
          <p:spPr>
            <a:xfrm>
              <a:off x="7022680" y="935383"/>
              <a:ext cx="1098379" cy="3146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rtl="1">
                <a:lnSpc>
                  <a:spcPct val="107000"/>
                </a:lnSpc>
                <a:spcAft>
                  <a:spcPts val="800"/>
                </a:spcAft>
              </a:pPr>
              <a:r>
                <a:rPr lang="ar-SA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؟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E89619D0-5544-4F00-88C4-B935BF93A166}"/>
              </a:ext>
            </a:extLst>
          </p:cNvPr>
          <p:cNvGrpSpPr/>
          <p:nvPr/>
        </p:nvGrpSpPr>
        <p:grpSpPr>
          <a:xfrm>
            <a:off x="7834810" y="3956802"/>
            <a:ext cx="2382315" cy="3146054"/>
            <a:chOff x="7022680" y="935383"/>
            <a:chExt cx="2382315" cy="3146054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53BEFBC4-9B9D-4F1B-8188-2CB4036A8D90}"/>
                </a:ext>
              </a:extLst>
            </p:cNvPr>
            <p:cNvSpPr/>
            <p:nvPr/>
          </p:nvSpPr>
          <p:spPr>
            <a:xfrm>
              <a:off x="7739154" y="1888909"/>
              <a:ext cx="1665841" cy="1313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rtl="1">
                <a:lnSpc>
                  <a:spcPct val="107000"/>
                </a:lnSpc>
                <a:spcAft>
                  <a:spcPts val="800"/>
                </a:spcAft>
              </a:pPr>
              <a:r>
                <a:rPr lang="ar-SA" sz="8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لماذا</a:t>
              </a: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2B8AF038-C495-4BDC-8B79-C7C6E185B992}"/>
                </a:ext>
              </a:extLst>
            </p:cNvPr>
            <p:cNvSpPr/>
            <p:nvPr/>
          </p:nvSpPr>
          <p:spPr>
            <a:xfrm>
              <a:off x="7022680" y="935383"/>
              <a:ext cx="1098379" cy="3146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rtl="1">
                <a:lnSpc>
                  <a:spcPct val="107000"/>
                </a:lnSpc>
                <a:spcAft>
                  <a:spcPts val="800"/>
                </a:spcAft>
              </a:pPr>
              <a:r>
                <a:rPr lang="ar-SA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؟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699AED69-ECB8-4469-A829-796F541FC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16153"/>
            <a:ext cx="6010143" cy="23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32" grpId="0" animBg="1"/>
      <p:bldP spid="33" grpId="0" build="allAtOnce"/>
      <p:bldP spid="3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618F03-EC58-4B02-840F-F8FEA146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FEF4846-B681-4CD6-900B-B1848F50E1A9}"/>
              </a:ext>
            </a:extLst>
          </p:cNvPr>
          <p:cNvSpPr/>
          <p:nvPr/>
        </p:nvSpPr>
        <p:spPr>
          <a:xfrm rot="233651">
            <a:off x="51745" y="2096982"/>
            <a:ext cx="4537831" cy="16781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46967FA-4971-4909-A590-FE8EB297284C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 (شمال أفريقيا):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625E6CD-E277-48E7-8B47-81E9A6F0C77C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0FA5F9A-28D9-4236-83DD-B15A638571D9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933B4F6F-C3CB-413E-9918-1347CE961DE5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76FF8EDB-9847-48CE-96D2-FE3B7131B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b="3474"/>
          <a:stretch/>
        </p:blipFill>
        <p:spPr>
          <a:xfrm>
            <a:off x="204441" y="1602138"/>
            <a:ext cx="7421470" cy="521714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24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47AEA59-5F61-4816-8C2D-78D871DEC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0971" r="52310" b="83286"/>
          <a:stretch/>
        </p:blipFill>
        <p:spPr>
          <a:xfrm>
            <a:off x="4311546" y="1189003"/>
            <a:ext cx="3314365" cy="437843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1C80461-46DB-4B55-B66C-E7C721E4A391}"/>
              </a:ext>
            </a:extLst>
          </p:cNvPr>
          <p:cNvSpPr txBox="1"/>
          <p:nvPr/>
        </p:nvSpPr>
        <p:spPr>
          <a:xfrm>
            <a:off x="7638791" y="1304893"/>
            <a:ext cx="4553210" cy="42482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0" b="1" dirty="0">
                <a:solidFill>
                  <a:srgbClr val="D25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شمال إفريقيا:</a:t>
            </a:r>
          </a:p>
          <a:p>
            <a:pPr algn="justLow"/>
            <a:endParaRPr lang="ar-SA" sz="3000" b="1" dirty="0">
              <a:solidFill>
                <a:srgbClr val="EA5C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- انطلقت أول الجيوش الإسلامية إلى شمال إفريقيا بقيادة </a:t>
            </a:r>
            <a:r>
              <a:rPr lang="ar-SA" sz="3001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عقبة بن نافع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رحمه الله وتمكن عقبة من فتح العديد من المواقع، ثم بنى مدينة </a:t>
            </a:r>
            <a:r>
              <a:rPr lang="ar-SA" sz="3001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القيروان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لتصبح قاعدة حربية ثابتة للجيش الإسلامي 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هناك، ولتكون خط الدفاع عن المناطق الإسلامية.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F6A73F4-3795-425C-B76A-BBCAA7EE14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C5FC248-5019-454B-902E-4E1FD1C26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2F9939B-C024-492D-B7BD-CAF11BF904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24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1C80461-46DB-4B55-B66C-E7C721E4A391}"/>
              </a:ext>
            </a:extLst>
          </p:cNvPr>
          <p:cNvSpPr txBox="1"/>
          <p:nvPr/>
        </p:nvSpPr>
        <p:spPr>
          <a:xfrm>
            <a:off x="7638791" y="1304893"/>
            <a:ext cx="4553210" cy="37864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0" b="1" dirty="0">
                <a:solidFill>
                  <a:srgbClr val="D25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شمال إفريقيا:</a:t>
            </a:r>
          </a:p>
          <a:p>
            <a:pPr algn="justLow"/>
            <a:endParaRPr lang="ar-SA" sz="3000" b="1" dirty="0">
              <a:solidFill>
                <a:srgbClr val="EA5C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- وبعد </a:t>
            </a:r>
            <a:r>
              <a:rPr lang="ar-SA" sz="3001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استشهاد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عقبة بن نافع تولى حسان بن النعمان رحمه الله قيادة الجيوش الإسلامية واستطاع </a:t>
            </a:r>
            <a:r>
              <a:rPr lang="ar-SA" sz="3001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إخراج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الروم 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نهائياً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من الشمال الإفريقي وعمل على نشر الإسلام وتقوية الوجود الإسلامي هناك.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F6A73F4-3795-425C-B76A-BBCAA7EE1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C5FC248-5019-454B-902E-4E1FD1C26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2F9939B-C024-492D-B7BD-CAF11BF904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75CDA4E9-404D-4DC6-A13F-E00377969B46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EC855E8-ABE7-4059-8F99-9664B59F5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b="3474"/>
          <a:stretch/>
        </p:blipFill>
        <p:spPr>
          <a:xfrm>
            <a:off x="204441" y="1602138"/>
            <a:ext cx="7421470" cy="521714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A7BAEEE-8A76-49A4-AF23-5C34F05F0F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0971" r="52310" b="83286"/>
          <a:stretch/>
        </p:blipFill>
        <p:spPr>
          <a:xfrm>
            <a:off x="4311546" y="1189003"/>
            <a:ext cx="3314365" cy="437843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76E8B50-775E-4920-BF52-B1AAD7612084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25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1C80461-46DB-4B55-B66C-E7C721E4A391}"/>
              </a:ext>
            </a:extLst>
          </p:cNvPr>
          <p:cNvSpPr txBox="1"/>
          <p:nvPr/>
        </p:nvSpPr>
        <p:spPr>
          <a:xfrm>
            <a:off x="7638791" y="1304893"/>
            <a:ext cx="4553210" cy="3324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0" b="1" dirty="0">
                <a:solidFill>
                  <a:srgbClr val="D25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شمال إفريقيا:</a:t>
            </a:r>
          </a:p>
          <a:p>
            <a:pPr algn="justLow"/>
            <a:endParaRPr lang="ar-SA" sz="3000" b="1" dirty="0">
              <a:solidFill>
                <a:srgbClr val="EA5C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- وفي عهد الوليد بن عبدالملك عَيّن موسى بن نصير رحمه الله والياً على إفريقية (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تونس حالياً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) فزاد دخول البربر في الإسلام، وعيّن طارق بن زياد على طنجة.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F6A73F4-3795-425C-B76A-BBCAA7EE1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C5FC248-5019-454B-902E-4E1FD1C26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2F9939B-C024-492D-B7BD-CAF11BF904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5E79043-089A-48E4-B2EC-406F7DA50F99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75CDA4E9-404D-4DC6-A13F-E00377969B46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D61FB1D-FFEB-47AF-AB35-C87930FB6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b="3474"/>
          <a:stretch/>
        </p:blipFill>
        <p:spPr>
          <a:xfrm>
            <a:off x="204441" y="1602138"/>
            <a:ext cx="7421470" cy="52171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D806E4-A379-4D50-A77C-96B96DC9C0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0971" r="52310" b="83286"/>
          <a:stretch/>
        </p:blipFill>
        <p:spPr>
          <a:xfrm>
            <a:off x="4311546" y="1189003"/>
            <a:ext cx="3314365" cy="43784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7C52379-2096-4265-AD8F-54103CA70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91" y="4777687"/>
            <a:ext cx="4553210" cy="15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6D6F375-D8EB-43A8-86FB-06C98DAF0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43000" b="15736"/>
          <a:stretch/>
        </p:blipFill>
        <p:spPr>
          <a:xfrm>
            <a:off x="10486355" y="0"/>
            <a:ext cx="1705645" cy="1158253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80118D8-C454-4BF4-8AB1-7D61CCF7CD42}"/>
              </a:ext>
            </a:extLst>
          </p:cNvPr>
          <p:cNvSpPr txBox="1"/>
          <p:nvPr/>
        </p:nvSpPr>
        <p:spPr>
          <a:xfrm>
            <a:off x="1743184" y="4482973"/>
            <a:ext cx="5624095" cy="24007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1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عناصر الدرس</a:t>
            </a:r>
            <a:endParaRPr lang="ar-SA" sz="1500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D604DF8E-B055-4654-BBCD-6D916CD2DC48}"/>
              </a:ext>
            </a:extLst>
          </p:cNvPr>
          <p:cNvSpPr txBox="1"/>
          <p:nvPr/>
        </p:nvSpPr>
        <p:spPr>
          <a:xfrm>
            <a:off x="5527899" y="1436045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B4587D1-8530-4B11-B73C-3053D837A2AE}"/>
              </a:ext>
            </a:extLst>
          </p:cNvPr>
          <p:cNvSpPr txBox="1"/>
          <p:nvPr/>
        </p:nvSpPr>
        <p:spPr>
          <a:xfrm>
            <a:off x="5527899" y="2340538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E0174354-ADB3-42C4-9FA3-845CA6B40319}"/>
              </a:ext>
            </a:extLst>
          </p:cNvPr>
          <p:cNvSpPr/>
          <p:nvPr/>
        </p:nvSpPr>
        <p:spPr bwMode="auto">
          <a:xfrm>
            <a:off x="11242283" y="1436045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E44B6AA9-8D7E-4938-A61C-D79AC820D836}"/>
              </a:ext>
            </a:extLst>
          </p:cNvPr>
          <p:cNvSpPr/>
          <p:nvPr/>
        </p:nvSpPr>
        <p:spPr bwMode="auto">
          <a:xfrm>
            <a:off x="11242283" y="2340538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6AF3925D-C6B3-4C28-BE6C-7F03EF0E7397}"/>
              </a:ext>
            </a:extLst>
          </p:cNvPr>
          <p:cNvSpPr/>
          <p:nvPr/>
        </p:nvSpPr>
        <p:spPr>
          <a:xfrm>
            <a:off x="12083987" y="5018745"/>
            <a:ext cx="10448816" cy="836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9468ACE1-D98C-447B-8ADF-2F3399993A3D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134419" y="1046197"/>
            <a:ext cx="3900818" cy="4000687"/>
          </a:xfrm>
          <a:custGeom>
            <a:avLst/>
            <a:gdLst>
              <a:gd name="T0" fmla="*/ 54 w 663"/>
              <a:gd name="T1" fmla="*/ 111 h 679"/>
              <a:gd name="T2" fmla="*/ 93 w 663"/>
              <a:gd name="T3" fmla="*/ 193 h 679"/>
              <a:gd name="T4" fmla="*/ 102 w 663"/>
              <a:gd name="T5" fmla="*/ 211 h 679"/>
              <a:gd name="T6" fmla="*/ 514 w 663"/>
              <a:gd name="T7" fmla="*/ 623 h 679"/>
              <a:gd name="T8" fmla="*/ 592 w 663"/>
              <a:gd name="T9" fmla="*/ 649 h 679"/>
              <a:gd name="T10" fmla="*/ 644 w 663"/>
              <a:gd name="T11" fmla="*/ 597 h 679"/>
              <a:gd name="T12" fmla="*/ 645 w 663"/>
              <a:gd name="T13" fmla="*/ 535 h 679"/>
              <a:gd name="T14" fmla="*/ 217 w 663"/>
              <a:gd name="T15" fmla="*/ 107 h 679"/>
              <a:gd name="T16" fmla="*/ 207 w 663"/>
              <a:gd name="T17" fmla="*/ 99 h 679"/>
              <a:gd name="T18" fmla="*/ 188 w 663"/>
              <a:gd name="T19" fmla="*/ 89 h 679"/>
              <a:gd name="T20" fmla="*/ 124 w 663"/>
              <a:gd name="T21" fmla="*/ 59 h 679"/>
              <a:gd name="T22" fmla="*/ 61 w 663"/>
              <a:gd name="T23" fmla="*/ 29 h 679"/>
              <a:gd name="T24" fmla="*/ 4 w 663"/>
              <a:gd name="T25" fmla="*/ 1 h 679"/>
              <a:gd name="T26" fmla="*/ 0 w 663"/>
              <a:gd name="T27" fmla="*/ 0 h 679"/>
              <a:gd name="T28" fmla="*/ 33 w 663"/>
              <a:gd name="T29" fmla="*/ 68 h 679"/>
              <a:gd name="T30" fmla="*/ 54 w 663"/>
              <a:gd name="T31" fmla="*/ 111 h 679"/>
              <a:gd name="T32" fmla="*/ 579 w 663"/>
              <a:gd name="T33" fmla="*/ 499 h 679"/>
              <a:gd name="T34" fmla="*/ 629 w 663"/>
              <a:gd name="T35" fmla="*/ 550 h 679"/>
              <a:gd name="T36" fmla="*/ 630 w 663"/>
              <a:gd name="T37" fmla="*/ 582 h 679"/>
              <a:gd name="T38" fmla="*/ 582 w 663"/>
              <a:gd name="T39" fmla="*/ 629 h 679"/>
              <a:gd name="T40" fmla="*/ 552 w 663"/>
              <a:gd name="T41" fmla="*/ 630 h 679"/>
              <a:gd name="T42" fmla="*/ 487 w 663"/>
              <a:gd name="T43" fmla="*/ 565 h 679"/>
              <a:gd name="T44" fmla="*/ 485 w 663"/>
              <a:gd name="T45" fmla="*/ 563 h 679"/>
              <a:gd name="T46" fmla="*/ 563 w 663"/>
              <a:gd name="T47" fmla="*/ 484 h 679"/>
              <a:gd name="T48" fmla="*/ 579 w 663"/>
              <a:gd name="T49" fmla="*/ 499 h 679"/>
              <a:gd name="T50" fmla="*/ 189 w 663"/>
              <a:gd name="T51" fmla="*/ 140 h 679"/>
              <a:gd name="T52" fmla="*/ 202 w 663"/>
              <a:gd name="T53" fmla="*/ 141 h 679"/>
              <a:gd name="T54" fmla="*/ 295 w 663"/>
              <a:gd name="T55" fmla="*/ 234 h 679"/>
              <a:gd name="T56" fmla="*/ 531 w 663"/>
              <a:gd name="T57" fmla="*/ 471 h 679"/>
              <a:gd name="T58" fmla="*/ 530 w 663"/>
              <a:gd name="T59" fmla="*/ 482 h 679"/>
              <a:gd name="T60" fmla="*/ 519 w 663"/>
              <a:gd name="T61" fmla="*/ 482 h 679"/>
              <a:gd name="T62" fmla="*/ 475 w 663"/>
              <a:gd name="T63" fmla="*/ 438 h 679"/>
              <a:gd name="T64" fmla="*/ 350 w 663"/>
              <a:gd name="T65" fmla="*/ 312 h 679"/>
              <a:gd name="T66" fmla="*/ 201 w 663"/>
              <a:gd name="T67" fmla="*/ 164 h 679"/>
              <a:gd name="T68" fmla="*/ 190 w 663"/>
              <a:gd name="T69" fmla="*/ 153 h 679"/>
              <a:gd name="T70" fmla="*/ 189 w 663"/>
              <a:gd name="T71" fmla="*/ 140 h 679"/>
              <a:gd name="T72" fmla="*/ 208 w 663"/>
              <a:gd name="T73" fmla="*/ 244 h 679"/>
              <a:gd name="T74" fmla="*/ 348 w 663"/>
              <a:gd name="T75" fmla="*/ 383 h 679"/>
              <a:gd name="T76" fmla="*/ 481 w 663"/>
              <a:gd name="T77" fmla="*/ 517 h 679"/>
              <a:gd name="T78" fmla="*/ 481 w 663"/>
              <a:gd name="T79" fmla="*/ 531 h 679"/>
              <a:gd name="T80" fmla="*/ 469 w 663"/>
              <a:gd name="T81" fmla="*/ 528 h 679"/>
              <a:gd name="T82" fmla="*/ 409 w 663"/>
              <a:gd name="T83" fmla="*/ 468 h 679"/>
              <a:gd name="T84" fmla="*/ 221 w 663"/>
              <a:gd name="T85" fmla="*/ 280 h 679"/>
              <a:gd name="T86" fmla="*/ 140 w 663"/>
              <a:gd name="T87" fmla="*/ 199 h 679"/>
              <a:gd name="T88" fmla="*/ 141 w 663"/>
              <a:gd name="T89" fmla="*/ 184 h 679"/>
              <a:gd name="T90" fmla="*/ 150 w 663"/>
              <a:gd name="T91" fmla="*/ 186 h 679"/>
              <a:gd name="T92" fmla="*/ 208 w 663"/>
              <a:gd name="T93" fmla="*/ 244 h 679"/>
              <a:gd name="T94" fmla="*/ 63 w 663"/>
              <a:gd name="T95" fmla="*/ 86 h 679"/>
              <a:gd name="T96" fmla="*/ 87 w 663"/>
              <a:gd name="T97" fmla="*/ 62 h 679"/>
              <a:gd name="T98" fmla="*/ 94 w 663"/>
              <a:gd name="T99" fmla="*/ 61 h 679"/>
              <a:gd name="T100" fmla="*/ 163 w 663"/>
              <a:gd name="T101" fmla="*/ 94 h 679"/>
              <a:gd name="T102" fmla="*/ 175 w 663"/>
              <a:gd name="T103" fmla="*/ 100 h 679"/>
              <a:gd name="T104" fmla="*/ 152 w 663"/>
              <a:gd name="T105" fmla="*/ 107 h 679"/>
              <a:gd name="T106" fmla="*/ 143 w 663"/>
              <a:gd name="T107" fmla="*/ 142 h 679"/>
              <a:gd name="T108" fmla="*/ 109 w 663"/>
              <a:gd name="T109" fmla="*/ 152 h 679"/>
              <a:gd name="T110" fmla="*/ 101 w 663"/>
              <a:gd name="T111" fmla="*/ 175 h 679"/>
              <a:gd name="T112" fmla="*/ 93 w 663"/>
              <a:gd name="T113" fmla="*/ 158 h 679"/>
              <a:gd name="T114" fmla="*/ 62 w 663"/>
              <a:gd name="T115" fmla="*/ 94 h 679"/>
              <a:gd name="T116" fmla="*/ 63 w 663"/>
              <a:gd name="T117" fmla="*/ 86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63" h="679">
                <a:moveTo>
                  <a:pt x="54" y="111"/>
                </a:moveTo>
                <a:cubicBezTo>
                  <a:pt x="67" y="138"/>
                  <a:pt x="80" y="166"/>
                  <a:pt x="93" y="193"/>
                </a:cubicBezTo>
                <a:cubicBezTo>
                  <a:pt x="96" y="199"/>
                  <a:pt x="98" y="206"/>
                  <a:pt x="102" y="211"/>
                </a:cubicBezTo>
                <a:cubicBezTo>
                  <a:pt x="130" y="239"/>
                  <a:pt x="457" y="564"/>
                  <a:pt x="514" y="623"/>
                </a:cubicBezTo>
                <a:cubicBezTo>
                  <a:pt x="531" y="640"/>
                  <a:pt x="558" y="679"/>
                  <a:pt x="592" y="649"/>
                </a:cubicBezTo>
                <a:cubicBezTo>
                  <a:pt x="593" y="649"/>
                  <a:pt x="639" y="602"/>
                  <a:pt x="644" y="597"/>
                </a:cubicBezTo>
                <a:cubicBezTo>
                  <a:pt x="663" y="581"/>
                  <a:pt x="662" y="552"/>
                  <a:pt x="645" y="535"/>
                </a:cubicBezTo>
                <a:cubicBezTo>
                  <a:pt x="590" y="480"/>
                  <a:pt x="250" y="140"/>
                  <a:pt x="217" y="107"/>
                </a:cubicBezTo>
                <a:cubicBezTo>
                  <a:pt x="214" y="104"/>
                  <a:pt x="211" y="101"/>
                  <a:pt x="207" y="99"/>
                </a:cubicBezTo>
                <a:cubicBezTo>
                  <a:pt x="201" y="95"/>
                  <a:pt x="194" y="93"/>
                  <a:pt x="188" y="89"/>
                </a:cubicBezTo>
                <a:cubicBezTo>
                  <a:pt x="166" y="79"/>
                  <a:pt x="145" y="69"/>
                  <a:pt x="124" y="59"/>
                </a:cubicBezTo>
                <a:cubicBezTo>
                  <a:pt x="103" y="49"/>
                  <a:pt x="82" y="39"/>
                  <a:pt x="61" y="29"/>
                </a:cubicBezTo>
                <a:cubicBezTo>
                  <a:pt x="42" y="20"/>
                  <a:pt x="23" y="10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11" y="23"/>
                  <a:pt x="22" y="46"/>
                  <a:pt x="33" y="68"/>
                </a:cubicBezTo>
                <a:cubicBezTo>
                  <a:pt x="40" y="82"/>
                  <a:pt x="47" y="96"/>
                  <a:pt x="54" y="111"/>
                </a:cubicBezTo>
                <a:close/>
                <a:moveTo>
                  <a:pt x="579" y="499"/>
                </a:moveTo>
                <a:cubicBezTo>
                  <a:pt x="596" y="516"/>
                  <a:pt x="613" y="533"/>
                  <a:pt x="629" y="550"/>
                </a:cubicBezTo>
                <a:cubicBezTo>
                  <a:pt x="640" y="560"/>
                  <a:pt x="640" y="572"/>
                  <a:pt x="630" y="582"/>
                </a:cubicBezTo>
                <a:cubicBezTo>
                  <a:pt x="614" y="598"/>
                  <a:pt x="598" y="614"/>
                  <a:pt x="582" y="629"/>
                </a:cubicBezTo>
                <a:cubicBezTo>
                  <a:pt x="573" y="639"/>
                  <a:pt x="561" y="639"/>
                  <a:pt x="552" y="630"/>
                </a:cubicBezTo>
                <a:cubicBezTo>
                  <a:pt x="530" y="608"/>
                  <a:pt x="508" y="586"/>
                  <a:pt x="487" y="565"/>
                </a:cubicBezTo>
                <a:cubicBezTo>
                  <a:pt x="486" y="564"/>
                  <a:pt x="485" y="563"/>
                  <a:pt x="485" y="563"/>
                </a:cubicBezTo>
                <a:cubicBezTo>
                  <a:pt x="511" y="537"/>
                  <a:pt x="537" y="511"/>
                  <a:pt x="563" y="484"/>
                </a:cubicBezTo>
                <a:cubicBezTo>
                  <a:pt x="568" y="489"/>
                  <a:pt x="574" y="494"/>
                  <a:pt x="579" y="499"/>
                </a:cubicBezTo>
                <a:close/>
                <a:moveTo>
                  <a:pt x="189" y="140"/>
                </a:moveTo>
                <a:cubicBezTo>
                  <a:pt x="192" y="137"/>
                  <a:pt x="198" y="137"/>
                  <a:pt x="202" y="141"/>
                </a:cubicBezTo>
                <a:cubicBezTo>
                  <a:pt x="233" y="172"/>
                  <a:pt x="264" y="203"/>
                  <a:pt x="295" y="234"/>
                </a:cubicBezTo>
                <a:cubicBezTo>
                  <a:pt x="365" y="304"/>
                  <a:pt x="528" y="466"/>
                  <a:pt x="531" y="471"/>
                </a:cubicBezTo>
                <a:cubicBezTo>
                  <a:pt x="534" y="475"/>
                  <a:pt x="533" y="479"/>
                  <a:pt x="530" y="482"/>
                </a:cubicBezTo>
                <a:cubicBezTo>
                  <a:pt x="527" y="485"/>
                  <a:pt x="522" y="485"/>
                  <a:pt x="519" y="482"/>
                </a:cubicBezTo>
                <a:cubicBezTo>
                  <a:pt x="475" y="438"/>
                  <a:pt x="475" y="438"/>
                  <a:pt x="475" y="438"/>
                </a:cubicBezTo>
                <a:cubicBezTo>
                  <a:pt x="350" y="312"/>
                  <a:pt x="350" y="312"/>
                  <a:pt x="350" y="312"/>
                </a:cubicBezTo>
                <a:cubicBezTo>
                  <a:pt x="201" y="164"/>
                  <a:pt x="201" y="164"/>
                  <a:pt x="201" y="164"/>
                </a:cubicBezTo>
                <a:cubicBezTo>
                  <a:pt x="201" y="164"/>
                  <a:pt x="194" y="157"/>
                  <a:pt x="190" y="153"/>
                </a:cubicBezTo>
                <a:cubicBezTo>
                  <a:pt x="186" y="148"/>
                  <a:pt x="185" y="144"/>
                  <a:pt x="189" y="140"/>
                </a:cubicBezTo>
                <a:close/>
                <a:moveTo>
                  <a:pt x="208" y="244"/>
                </a:moveTo>
                <a:cubicBezTo>
                  <a:pt x="255" y="290"/>
                  <a:pt x="301" y="337"/>
                  <a:pt x="348" y="383"/>
                </a:cubicBezTo>
                <a:cubicBezTo>
                  <a:pt x="383" y="418"/>
                  <a:pt x="476" y="511"/>
                  <a:pt x="481" y="517"/>
                </a:cubicBezTo>
                <a:cubicBezTo>
                  <a:pt x="486" y="522"/>
                  <a:pt x="486" y="527"/>
                  <a:pt x="481" y="531"/>
                </a:cubicBezTo>
                <a:cubicBezTo>
                  <a:pt x="477" y="533"/>
                  <a:pt x="473" y="532"/>
                  <a:pt x="469" y="528"/>
                </a:cubicBezTo>
                <a:cubicBezTo>
                  <a:pt x="449" y="508"/>
                  <a:pt x="429" y="488"/>
                  <a:pt x="409" y="468"/>
                </a:cubicBezTo>
                <a:cubicBezTo>
                  <a:pt x="346" y="405"/>
                  <a:pt x="284" y="343"/>
                  <a:pt x="221" y="280"/>
                </a:cubicBezTo>
                <a:cubicBezTo>
                  <a:pt x="194" y="253"/>
                  <a:pt x="167" y="226"/>
                  <a:pt x="140" y="199"/>
                </a:cubicBezTo>
                <a:cubicBezTo>
                  <a:pt x="134" y="193"/>
                  <a:pt x="134" y="186"/>
                  <a:pt x="141" y="184"/>
                </a:cubicBezTo>
                <a:cubicBezTo>
                  <a:pt x="145" y="182"/>
                  <a:pt x="148" y="184"/>
                  <a:pt x="150" y="186"/>
                </a:cubicBezTo>
                <a:cubicBezTo>
                  <a:pt x="170" y="205"/>
                  <a:pt x="189" y="224"/>
                  <a:pt x="208" y="244"/>
                </a:cubicBezTo>
                <a:close/>
                <a:moveTo>
                  <a:pt x="63" y="86"/>
                </a:moveTo>
                <a:cubicBezTo>
                  <a:pt x="72" y="79"/>
                  <a:pt x="79" y="70"/>
                  <a:pt x="87" y="62"/>
                </a:cubicBezTo>
                <a:cubicBezTo>
                  <a:pt x="89" y="60"/>
                  <a:pt x="91" y="60"/>
                  <a:pt x="94" y="61"/>
                </a:cubicBezTo>
                <a:cubicBezTo>
                  <a:pt x="117" y="72"/>
                  <a:pt x="140" y="83"/>
                  <a:pt x="163" y="94"/>
                </a:cubicBezTo>
                <a:cubicBezTo>
                  <a:pt x="167" y="96"/>
                  <a:pt x="171" y="98"/>
                  <a:pt x="175" y="100"/>
                </a:cubicBezTo>
                <a:cubicBezTo>
                  <a:pt x="172" y="105"/>
                  <a:pt x="172" y="105"/>
                  <a:pt x="152" y="107"/>
                </a:cubicBezTo>
                <a:cubicBezTo>
                  <a:pt x="155" y="120"/>
                  <a:pt x="153" y="132"/>
                  <a:pt x="143" y="142"/>
                </a:cubicBezTo>
                <a:cubicBezTo>
                  <a:pt x="134" y="151"/>
                  <a:pt x="122" y="154"/>
                  <a:pt x="109" y="152"/>
                </a:cubicBezTo>
                <a:cubicBezTo>
                  <a:pt x="107" y="159"/>
                  <a:pt x="109" y="168"/>
                  <a:pt x="101" y="175"/>
                </a:cubicBezTo>
                <a:cubicBezTo>
                  <a:pt x="98" y="169"/>
                  <a:pt x="96" y="164"/>
                  <a:pt x="93" y="158"/>
                </a:cubicBezTo>
                <a:cubicBezTo>
                  <a:pt x="83" y="137"/>
                  <a:pt x="72" y="116"/>
                  <a:pt x="62" y="94"/>
                </a:cubicBezTo>
                <a:cubicBezTo>
                  <a:pt x="61" y="91"/>
                  <a:pt x="60" y="89"/>
                  <a:pt x="63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90018DE-DF03-4DA9-BE7D-BE9C1F9C3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2058762" y="42153"/>
            <a:ext cx="2045890" cy="857126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A319C00-D8E3-4691-A49B-E8596A7BDEF3}"/>
              </a:ext>
            </a:extLst>
          </p:cNvPr>
          <p:cNvSpPr txBox="1"/>
          <p:nvPr/>
        </p:nvSpPr>
        <p:spPr>
          <a:xfrm>
            <a:off x="5527899" y="324503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فتح الاندلس سنة (92هـ):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E3D1F83-217B-48B6-909D-1E52036C62E6}"/>
              </a:ext>
            </a:extLst>
          </p:cNvPr>
          <p:cNvSpPr txBox="1"/>
          <p:nvPr/>
        </p:nvSpPr>
        <p:spPr>
          <a:xfrm>
            <a:off x="5527899" y="4149524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97EB66-4457-4843-ABC9-48C9A4C3E0F1}"/>
              </a:ext>
            </a:extLst>
          </p:cNvPr>
          <p:cNvSpPr/>
          <p:nvPr/>
        </p:nvSpPr>
        <p:spPr bwMode="auto">
          <a:xfrm>
            <a:off x="11242283" y="324503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2399BCF7-F943-4D49-9EA3-E866F0ED850F}"/>
              </a:ext>
            </a:extLst>
          </p:cNvPr>
          <p:cNvSpPr/>
          <p:nvPr/>
        </p:nvSpPr>
        <p:spPr bwMode="auto">
          <a:xfrm>
            <a:off x="11242283" y="4149524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E6B4256-266A-494D-879B-D4F27D65A0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190080" y="55820"/>
            <a:ext cx="1306116" cy="3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741 L -0.84831 0.0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22" y="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8474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70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 animBg="1"/>
      <p:bldP spid="51" grpId="0" animBg="1"/>
      <p:bldP spid="20" grpId="0" animBg="1"/>
      <p:bldP spid="20" grpId="1" animBg="1"/>
      <p:bldP spid="20" grpId="2" animBg="1"/>
      <p:bldP spid="22" grpId="0" animBg="1"/>
      <p:bldP spid="22" grpId="1" animBg="1"/>
      <p:bldP spid="18" grpId="0"/>
      <p:bldP spid="21" grpId="0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25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D8BED00-ED16-4C85-8072-2ABDBD454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AD70E20-B67F-4A67-BD03-85B1E8705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9A05A6E-CDD7-4E6E-A9AD-278ABFC3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9B4CF3B-A8BE-45DB-9195-BB53BC9421A4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F945CD2B-5232-4F5E-8341-FB343669A419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43E788D-20E7-4685-9E27-4C004A6AD9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11080" r="20774" b="2722"/>
          <a:stretch/>
        </p:blipFill>
        <p:spPr>
          <a:xfrm>
            <a:off x="2435173" y="1238500"/>
            <a:ext cx="7321654" cy="55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2885D012-EEB5-4386-9BCE-97CB073FEB23}"/>
              </a:ext>
            </a:extLst>
          </p:cNvPr>
          <p:cNvSpPr txBox="1"/>
          <p:nvPr/>
        </p:nvSpPr>
        <p:spPr>
          <a:xfrm>
            <a:off x="471333" y="1053648"/>
            <a:ext cx="6701307" cy="563231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1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ar-SA" sz="18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انتهى</a:t>
            </a:r>
          </a:p>
          <a:p>
            <a:pPr algn="ctr"/>
            <a:r>
              <a:rPr lang="ar-SA" sz="5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 </a:t>
            </a:r>
            <a:r>
              <a:rPr lang="ar-SA" sz="18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الدرس</a:t>
            </a:r>
            <a:r>
              <a:rPr lang="ar-SA" sz="15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61FC00F-D2CE-430A-8D3E-41F436899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>
          <a:xfrm>
            <a:off x="4980371" y="0"/>
            <a:ext cx="7211629" cy="70865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944E66-9EB0-400F-AC7E-80B41A119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69B1F0-1A92-4348-94A5-F02555171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6328086-2B20-4D83-AEDD-54FE44BB6A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6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12946" y="4407667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26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916975" y="-301315"/>
            <a:ext cx="11094720" cy="47083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998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امتداد الدولة الأموية وجهودها في نشر الإسلام</a:t>
            </a:r>
            <a:endParaRPr lang="ar-SA" sz="149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969929" y="4146059"/>
            <a:ext cx="4164531" cy="16308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998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الدرس الثاني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7457BBA-349C-43A7-9D74-C45282FDD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43000" b="15736"/>
          <a:stretch/>
        </p:blipFill>
        <p:spPr>
          <a:xfrm>
            <a:off x="10486355" y="0"/>
            <a:ext cx="1705645" cy="115825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FECAA9F-BAFF-40D6-AF11-29919FCB7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190080" y="55820"/>
            <a:ext cx="1306116" cy="3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43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6D6F375-D8EB-43A8-86FB-06C98DAF0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43000" b="15736"/>
          <a:stretch/>
        </p:blipFill>
        <p:spPr>
          <a:xfrm>
            <a:off x="10486355" y="0"/>
            <a:ext cx="1705645" cy="1158253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80118D8-C454-4BF4-8AB1-7D61CCF7CD42}"/>
              </a:ext>
            </a:extLst>
          </p:cNvPr>
          <p:cNvSpPr txBox="1"/>
          <p:nvPr/>
        </p:nvSpPr>
        <p:spPr>
          <a:xfrm>
            <a:off x="1743184" y="4482973"/>
            <a:ext cx="5624095" cy="24007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1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عناصر الدرس</a:t>
            </a:r>
            <a:endParaRPr lang="ar-SA" sz="1500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D604DF8E-B055-4654-BBCD-6D916CD2DC48}"/>
              </a:ext>
            </a:extLst>
          </p:cNvPr>
          <p:cNvSpPr txBox="1"/>
          <p:nvPr/>
        </p:nvSpPr>
        <p:spPr>
          <a:xfrm>
            <a:off x="5527899" y="1436045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B4587D1-8530-4B11-B73C-3053D837A2AE}"/>
              </a:ext>
            </a:extLst>
          </p:cNvPr>
          <p:cNvSpPr txBox="1"/>
          <p:nvPr/>
        </p:nvSpPr>
        <p:spPr>
          <a:xfrm>
            <a:off x="5527899" y="2340538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E0174354-ADB3-42C4-9FA3-845CA6B40319}"/>
              </a:ext>
            </a:extLst>
          </p:cNvPr>
          <p:cNvSpPr/>
          <p:nvPr/>
        </p:nvSpPr>
        <p:spPr bwMode="auto">
          <a:xfrm>
            <a:off x="11242283" y="1436045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E44B6AA9-8D7E-4938-A61C-D79AC820D836}"/>
              </a:ext>
            </a:extLst>
          </p:cNvPr>
          <p:cNvSpPr/>
          <p:nvPr/>
        </p:nvSpPr>
        <p:spPr bwMode="auto">
          <a:xfrm>
            <a:off x="11242283" y="2340538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3D9DD94-F39A-4CED-9A73-C12D55A9ED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190080" y="55820"/>
            <a:ext cx="1306116" cy="320698"/>
          </a:xfrm>
          <a:prstGeom prst="rect">
            <a:avLst/>
          </a:prstGeom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6AF3925D-C6B3-4C28-BE6C-7F03EF0E7397}"/>
              </a:ext>
            </a:extLst>
          </p:cNvPr>
          <p:cNvSpPr/>
          <p:nvPr/>
        </p:nvSpPr>
        <p:spPr>
          <a:xfrm>
            <a:off x="12083987" y="5018745"/>
            <a:ext cx="10448816" cy="836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9468ACE1-D98C-447B-8ADF-2F3399993A3D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134419" y="1046197"/>
            <a:ext cx="3900818" cy="4000687"/>
          </a:xfrm>
          <a:custGeom>
            <a:avLst/>
            <a:gdLst>
              <a:gd name="T0" fmla="*/ 54 w 663"/>
              <a:gd name="T1" fmla="*/ 111 h 679"/>
              <a:gd name="T2" fmla="*/ 93 w 663"/>
              <a:gd name="T3" fmla="*/ 193 h 679"/>
              <a:gd name="T4" fmla="*/ 102 w 663"/>
              <a:gd name="T5" fmla="*/ 211 h 679"/>
              <a:gd name="T6" fmla="*/ 514 w 663"/>
              <a:gd name="T7" fmla="*/ 623 h 679"/>
              <a:gd name="T8" fmla="*/ 592 w 663"/>
              <a:gd name="T9" fmla="*/ 649 h 679"/>
              <a:gd name="T10" fmla="*/ 644 w 663"/>
              <a:gd name="T11" fmla="*/ 597 h 679"/>
              <a:gd name="T12" fmla="*/ 645 w 663"/>
              <a:gd name="T13" fmla="*/ 535 h 679"/>
              <a:gd name="T14" fmla="*/ 217 w 663"/>
              <a:gd name="T15" fmla="*/ 107 h 679"/>
              <a:gd name="T16" fmla="*/ 207 w 663"/>
              <a:gd name="T17" fmla="*/ 99 h 679"/>
              <a:gd name="T18" fmla="*/ 188 w 663"/>
              <a:gd name="T19" fmla="*/ 89 h 679"/>
              <a:gd name="T20" fmla="*/ 124 w 663"/>
              <a:gd name="T21" fmla="*/ 59 h 679"/>
              <a:gd name="T22" fmla="*/ 61 w 663"/>
              <a:gd name="T23" fmla="*/ 29 h 679"/>
              <a:gd name="T24" fmla="*/ 4 w 663"/>
              <a:gd name="T25" fmla="*/ 1 h 679"/>
              <a:gd name="T26" fmla="*/ 0 w 663"/>
              <a:gd name="T27" fmla="*/ 0 h 679"/>
              <a:gd name="T28" fmla="*/ 33 w 663"/>
              <a:gd name="T29" fmla="*/ 68 h 679"/>
              <a:gd name="T30" fmla="*/ 54 w 663"/>
              <a:gd name="T31" fmla="*/ 111 h 679"/>
              <a:gd name="T32" fmla="*/ 579 w 663"/>
              <a:gd name="T33" fmla="*/ 499 h 679"/>
              <a:gd name="T34" fmla="*/ 629 w 663"/>
              <a:gd name="T35" fmla="*/ 550 h 679"/>
              <a:gd name="T36" fmla="*/ 630 w 663"/>
              <a:gd name="T37" fmla="*/ 582 h 679"/>
              <a:gd name="T38" fmla="*/ 582 w 663"/>
              <a:gd name="T39" fmla="*/ 629 h 679"/>
              <a:gd name="T40" fmla="*/ 552 w 663"/>
              <a:gd name="T41" fmla="*/ 630 h 679"/>
              <a:gd name="T42" fmla="*/ 487 w 663"/>
              <a:gd name="T43" fmla="*/ 565 h 679"/>
              <a:gd name="T44" fmla="*/ 485 w 663"/>
              <a:gd name="T45" fmla="*/ 563 h 679"/>
              <a:gd name="T46" fmla="*/ 563 w 663"/>
              <a:gd name="T47" fmla="*/ 484 h 679"/>
              <a:gd name="T48" fmla="*/ 579 w 663"/>
              <a:gd name="T49" fmla="*/ 499 h 679"/>
              <a:gd name="T50" fmla="*/ 189 w 663"/>
              <a:gd name="T51" fmla="*/ 140 h 679"/>
              <a:gd name="T52" fmla="*/ 202 w 663"/>
              <a:gd name="T53" fmla="*/ 141 h 679"/>
              <a:gd name="T54" fmla="*/ 295 w 663"/>
              <a:gd name="T55" fmla="*/ 234 h 679"/>
              <a:gd name="T56" fmla="*/ 531 w 663"/>
              <a:gd name="T57" fmla="*/ 471 h 679"/>
              <a:gd name="T58" fmla="*/ 530 w 663"/>
              <a:gd name="T59" fmla="*/ 482 h 679"/>
              <a:gd name="T60" fmla="*/ 519 w 663"/>
              <a:gd name="T61" fmla="*/ 482 h 679"/>
              <a:gd name="T62" fmla="*/ 475 w 663"/>
              <a:gd name="T63" fmla="*/ 438 h 679"/>
              <a:gd name="T64" fmla="*/ 350 w 663"/>
              <a:gd name="T65" fmla="*/ 312 h 679"/>
              <a:gd name="T66" fmla="*/ 201 w 663"/>
              <a:gd name="T67" fmla="*/ 164 h 679"/>
              <a:gd name="T68" fmla="*/ 190 w 663"/>
              <a:gd name="T69" fmla="*/ 153 h 679"/>
              <a:gd name="T70" fmla="*/ 189 w 663"/>
              <a:gd name="T71" fmla="*/ 140 h 679"/>
              <a:gd name="T72" fmla="*/ 208 w 663"/>
              <a:gd name="T73" fmla="*/ 244 h 679"/>
              <a:gd name="T74" fmla="*/ 348 w 663"/>
              <a:gd name="T75" fmla="*/ 383 h 679"/>
              <a:gd name="T76" fmla="*/ 481 w 663"/>
              <a:gd name="T77" fmla="*/ 517 h 679"/>
              <a:gd name="T78" fmla="*/ 481 w 663"/>
              <a:gd name="T79" fmla="*/ 531 h 679"/>
              <a:gd name="T80" fmla="*/ 469 w 663"/>
              <a:gd name="T81" fmla="*/ 528 h 679"/>
              <a:gd name="T82" fmla="*/ 409 w 663"/>
              <a:gd name="T83" fmla="*/ 468 h 679"/>
              <a:gd name="T84" fmla="*/ 221 w 663"/>
              <a:gd name="T85" fmla="*/ 280 h 679"/>
              <a:gd name="T86" fmla="*/ 140 w 663"/>
              <a:gd name="T87" fmla="*/ 199 h 679"/>
              <a:gd name="T88" fmla="*/ 141 w 663"/>
              <a:gd name="T89" fmla="*/ 184 h 679"/>
              <a:gd name="T90" fmla="*/ 150 w 663"/>
              <a:gd name="T91" fmla="*/ 186 h 679"/>
              <a:gd name="T92" fmla="*/ 208 w 663"/>
              <a:gd name="T93" fmla="*/ 244 h 679"/>
              <a:gd name="T94" fmla="*/ 63 w 663"/>
              <a:gd name="T95" fmla="*/ 86 h 679"/>
              <a:gd name="T96" fmla="*/ 87 w 663"/>
              <a:gd name="T97" fmla="*/ 62 h 679"/>
              <a:gd name="T98" fmla="*/ 94 w 663"/>
              <a:gd name="T99" fmla="*/ 61 h 679"/>
              <a:gd name="T100" fmla="*/ 163 w 663"/>
              <a:gd name="T101" fmla="*/ 94 h 679"/>
              <a:gd name="T102" fmla="*/ 175 w 663"/>
              <a:gd name="T103" fmla="*/ 100 h 679"/>
              <a:gd name="T104" fmla="*/ 152 w 663"/>
              <a:gd name="T105" fmla="*/ 107 h 679"/>
              <a:gd name="T106" fmla="*/ 143 w 663"/>
              <a:gd name="T107" fmla="*/ 142 h 679"/>
              <a:gd name="T108" fmla="*/ 109 w 663"/>
              <a:gd name="T109" fmla="*/ 152 h 679"/>
              <a:gd name="T110" fmla="*/ 101 w 663"/>
              <a:gd name="T111" fmla="*/ 175 h 679"/>
              <a:gd name="T112" fmla="*/ 93 w 663"/>
              <a:gd name="T113" fmla="*/ 158 h 679"/>
              <a:gd name="T114" fmla="*/ 62 w 663"/>
              <a:gd name="T115" fmla="*/ 94 h 679"/>
              <a:gd name="T116" fmla="*/ 63 w 663"/>
              <a:gd name="T117" fmla="*/ 86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63" h="679">
                <a:moveTo>
                  <a:pt x="54" y="111"/>
                </a:moveTo>
                <a:cubicBezTo>
                  <a:pt x="67" y="138"/>
                  <a:pt x="80" y="166"/>
                  <a:pt x="93" y="193"/>
                </a:cubicBezTo>
                <a:cubicBezTo>
                  <a:pt x="96" y="199"/>
                  <a:pt x="98" y="206"/>
                  <a:pt x="102" y="211"/>
                </a:cubicBezTo>
                <a:cubicBezTo>
                  <a:pt x="130" y="239"/>
                  <a:pt x="457" y="564"/>
                  <a:pt x="514" y="623"/>
                </a:cubicBezTo>
                <a:cubicBezTo>
                  <a:pt x="531" y="640"/>
                  <a:pt x="558" y="679"/>
                  <a:pt x="592" y="649"/>
                </a:cubicBezTo>
                <a:cubicBezTo>
                  <a:pt x="593" y="649"/>
                  <a:pt x="639" y="602"/>
                  <a:pt x="644" y="597"/>
                </a:cubicBezTo>
                <a:cubicBezTo>
                  <a:pt x="663" y="581"/>
                  <a:pt x="662" y="552"/>
                  <a:pt x="645" y="535"/>
                </a:cubicBezTo>
                <a:cubicBezTo>
                  <a:pt x="590" y="480"/>
                  <a:pt x="250" y="140"/>
                  <a:pt x="217" y="107"/>
                </a:cubicBezTo>
                <a:cubicBezTo>
                  <a:pt x="214" y="104"/>
                  <a:pt x="211" y="101"/>
                  <a:pt x="207" y="99"/>
                </a:cubicBezTo>
                <a:cubicBezTo>
                  <a:pt x="201" y="95"/>
                  <a:pt x="194" y="93"/>
                  <a:pt x="188" y="89"/>
                </a:cubicBezTo>
                <a:cubicBezTo>
                  <a:pt x="166" y="79"/>
                  <a:pt x="145" y="69"/>
                  <a:pt x="124" y="59"/>
                </a:cubicBezTo>
                <a:cubicBezTo>
                  <a:pt x="103" y="49"/>
                  <a:pt x="82" y="39"/>
                  <a:pt x="61" y="29"/>
                </a:cubicBezTo>
                <a:cubicBezTo>
                  <a:pt x="42" y="20"/>
                  <a:pt x="23" y="10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11" y="23"/>
                  <a:pt x="22" y="46"/>
                  <a:pt x="33" y="68"/>
                </a:cubicBezTo>
                <a:cubicBezTo>
                  <a:pt x="40" y="82"/>
                  <a:pt x="47" y="96"/>
                  <a:pt x="54" y="111"/>
                </a:cubicBezTo>
                <a:close/>
                <a:moveTo>
                  <a:pt x="579" y="499"/>
                </a:moveTo>
                <a:cubicBezTo>
                  <a:pt x="596" y="516"/>
                  <a:pt x="613" y="533"/>
                  <a:pt x="629" y="550"/>
                </a:cubicBezTo>
                <a:cubicBezTo>
                  <a:pt x="640" y="560"/>
                  <a:pt x="640" y="572"/>
                  <a:pt x="630" y="582"/>
                </a:cubicBezTo>
                <a:cubicBezTo>
                  <a:pt x="614" y="598"/>
                  <a:pt x="598" y="614"/>
                  <a:pt x="582" y="629"/>
                </a:cubicBezTo>
                <a:cubicBezTo>
                  <a:pt x="573" y="639"/>
                  <a:pt x="561" y="639"/>
                  <a:pt x="552" y="630"/>
                </a:cubicBezTo>
                <a:cubicBezTo>
                  <a:pt x="530" y="608"/>
                  <a:pt x="508" y="586"/>
                  <a:pt x="487" y="565"/>
                </a:cubicBezTo>
                <a:cubicBezTo>
                  <a:pt x="486" y="564"/>
                  <a:pt x="485" y="563"/>
                  <a:pt x="485" y="563"/>
                </a:cubicBezTo>
                <a:cubicBezTo>
                  <a:pt x="511" y="537"/>
                  <a:pt x="537" y="511"/>
                  <a:pt x="563" y="484"/>
                </a:cubicBezTo>
                <a:cubicBezTo>
                  <a:pt x="568" y="489"/>
                  <a:pt x="574" y="494"/>
                  <a:pt x="579" y="499"/>
                </a:cubicBezTo>
                <a:close/>
                <a:moveTo>
                  <a:pt x="189" y="140"/>
                </a:moveTo>
                <a:cubicBezTo>
                  <a:pt x="192" y="137"/>
                  <a:pt x="198" y="137"/>
                  <a:pt x="202" y="141"/>
                </a:cubicBezTo>
                <a:cubicBezTo>
                  <a:pt x="233" y="172"/>
                  <a:pt x="264" y="203"/>
                  <a:pt x="295" y="234"/>
                </a:cubicBezTo>
                <a:cubicBezTo>
                  <a:pt x="365" y="304"/>
                  <a:pt x="528" y="466"/>
                  <a:pt x="531" y="471"/>
                </a:cubicBezTo>
                <a:cubicBezTo>
                  <a:pt x="534" y="475"/>
                  <a:pt x="533" y="479"/>
                  <a:pt x="530" y="482"/>
                </a:cubicBezTo>
                <a:cubicBezTo>
                  <a:pt x="527" y="485"/>
                  <a:pt x="522" y="485"/>
                  <a:pt x="519" y="482"/>
                </a:cubicBezTo>
                <a:cubicBezTo>
                  <a:pt x="475" y="438"/>
                  <a:pt x="475" y="438"/>
                  <a:pt x="475" y="438"/>
                </a:cubicBezTo>
                <a:cubicBezTo>
                  <a:pt x="350" y="312"/>
                  <a:pt x="350" y="312"/>
                  <a:pt x="350" y="312"/>
                </a:cubicBezTo>
                <a:cubicBezTo>
                  <a:pt x="201" y="164"/>
                  <a:pt x="201" y="164"/>
                  <a:pt x="201" y="164"/>
                </a:cubicBezTo>
                <a:cubicBezTo>
                  <a:pt x="201" y="164"/>
                  <a:pt x="194" y="157"/>
                  <a:pt x="190" y="153"/>
                </a:cubicBezTo>
                <a:cubicBezTo>
                  <a:pt x="186" y="148"/>
                  <a:pt x="185" y="144"/>
                  <a:pt x="189" y="140"/>
                </a:cubicBezTo>
                <a:close/>
                <a:moveTo>
                  <a:pt x="208" y="244"/>
                </a:moveTo>
                <a:cubicBezTo>
                  <a:pt x="255" y="290"/>
                  <a:pt x="301" y="337"/>
                  <a:pt x="348" y="383"/>
                </a:cubicBezTo>
                <a:cubicBezTo>
                  <a:pt x="383" y="418"/>
                  <a:pt x="476" y="511"/>
                  <a:pt x="481" y="517"/>
                </a:cubicBezTo>
                <a:cubicBezTo>
                  <a:pt x="486" y="522"/>
                  <a:pt x="486" y="527"/>
                  <a:pt x="481" y="531"/>
                </a:cubicBezTo>
                <a:cubicBezTo>
                  <a:pt x="477" y="533"/>
                  <a:pt x="473" y="532"/>
                  <a:pt x="469" y="528"/>
                </a:cubicBezTo>
                <a:cubicBezTo>
                  <a:pt x="449" y="508"/>
                  <a:pt x="429" y="488"/>
                  <a:pt x="409" y="468"/>
                </a:cubicBezTo>
                <a:cubicBezTo>
                  <a:pt x="346" y="405"/>
                  <a:pt x="284" y="343"/>
                  <a:pt x="221" y="280"/>
                </a:cubicBezTo>
                <a:cubicBezTo>
                  <a:pt x="194" y="253"/>
                  <a:pt x="167" y="226"/>
                  <a:pt x="140" y="199"/>
                </a:cubicBezTo>
                <a:cubicBezTo>
                  <a:pt x="134" y="193"/>
                  <a:pt x="134" y="186"/>
                  <a:pt x="141" y="184"/>
                </a:cubicBezTo>
                <a:cubicBezTo>
                  <a:pt x="145" y="182"/>
                  <a:pt x="148" y="184"/>
                  <a:pt x="150" y="186"/>
                </a:cubicBezTo>
                <a:cubicBezTo>
                  <a:pt x="170" y="205"/>
                  <a:pt x="189" y="224"/>
                  <a:pt x="208" y="244"/>
                </a:cubicBezTo>
                <a:close/>
                <a:moveTo>
                  <a:pt x="63" y="86"/>
                </a:moveTo>
                <a:cubicBezTo>
                  <a:pt x="72" y="79"/>
                  <a:pt x="79" y="70"/>
                  <a:pt x="87" y="62"/>
                </a:cubicBezTo>
                <a:cubicBezTo>
                  <a:pt x="89" y="60"/>
                  <a:pt x="91" y="60"/>
                  <a:pt x="94" y="61"/>
                </a:cubicBezTo>
                <a:cubicBezTo>
                  <a:pt x="117" y="72"/>
                  <a:pt x="140" y="83"/>
                  <a:pt x="163" y="94"/>
                </a:cubicBezTo>
                <a:cubicBezTo>
                  <a:pt x="167" y="96"/>
                  <a:pt x="171" y="98"/>
                  <a:pt x="175" y="100"/>
                </a:cubicBezTo>
                <a:cubicBezTo>
                  <a:pt x="172" y="105"/>
                  <a:pt x="172" y="105"/>
                  <a:pt x="152" y="107"/>
                </a:cubicBezTo>
                <a:cubicBezTo>
                  <a:pt x="155" y="120"/>
                  <a:pt x="153" y="132"/>
                  <a:pt x="143" y="142"/>
                </a:cubicBezTo>
                <a:cubicBezTo>
                  <a:pt x="134" y="151"/>
                  <a:pt x="122" y="154"/>
                  <a:pt x="109" y="152"/>
                </a:cubicBezTo>
                <a:cubicBezTo>
                  <a:pt x="107" y="159"/>
                  <a:pt x="109" y="168"/>
                  <a:pt x="101" y="175"/>
                </a:cubicBezTo>
                <a:cubicBezTo>
                  <a:pt x="98" y="169"/>
                  <a:pt x="96" y="164"/>
                  <a:pt x="93" y="158"/>
                </a:cubicBezTo>
                <a:cubicBezTo>
                  <a:pt x="83" y="137"/>
                  <a:pt x="72" y="116"/>
                  <a:pt x="62" y="94"/>
                </a:cubicBezTo>
                <a:cubicBezTo>
                  <a:pt x="61" y="91"/>
                  <a:pt x="60" y="89"/>
                  <a:pt x="63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90018DE-DF03-4DA9-BE7D-BE9C1F9C32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2058762" y="42153"/>
            <a:ext cx="2045890" cy="857126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A319C00-D8E3-4691-A49B-E8596A7BDEF3}"/>
              </a:ext>
            </a:extLst>
          </p:cNvPr>
          <p:cNvSpPr txBox="1"/>
          <p:nvPr/>
        </p:nvSpPr>
        <p:spPr>
          <a:xfrm>
            <a:off x="5527899" y="324503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فتح الاندلس سنة (92هـ):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E3D1F83-217B-48B6-909D-1E52036C62E6}"/>
              </a:ext>
            </a:extLst>
          </p:cNvPr>
          <p:cNvSpPr txBox="1"/>
          <p:nvPr/>
        </p:nvSpPr>
        <p:spPr>
          <a:xfrm>
            <a:off x="5527899" y="4149524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97EB66-4457-4843-ABC9-48C9A4C3E0F1}"/>
              </a:ext>
            </a:extLst>
          </p:cNvPr>
          <p:cNvSpPr/>
          <p:nvPr/>
        </p:nvSpPr>
        <p:spPr bwMode="auto">
          <a:xfrm>
            <a:off x="11242283" y="324503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2399BCF7-F943-4D49-9EA3-E866F0ED850F}"/>
              </a:ext>
            </a:extLst>
          </p:cNvPr>
          <p:cNvSpPr/>
          <p:nvPr/>
        </p:nvSpPr>
        <p:spPr bwMode="auto">
          <a:xfrm>
            <a:off x="11242283" y="4149524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32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741 L -0.84831 0.0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22" y="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8474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70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 animBg="1"/>
      <p:bldP spid="51" grpId="0" animBg="1"/>
      <p:bldP spid="20" grpId="0" animBg="1"/>
      <p:bldP spid="20" grpId="1" animBg="1"/>
      <p:bldP spid="20" grpId="2" animBg="1"/>
      <p:bldP spid="22" grpId="0" animBg="1"/>
      <p:bldP spid="22" grpId="1" animBg="1"/>
      <p:bldP spid="18" grpId="0"/>
      <p:bldP spid="21" grpId="0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25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1C80461-46DB-4B55-B66C-E7C721E4A391}"/>
              </a:ext>
            </a:extLst>
          </p:cNvPr>
          <p:cNvSpPr txBox="1"/>
          <p:nvPr/>
        </p:nvSpPr>
        <p:spPr>
          <a:xfrm>
            <a:off x="7638791" y="1304893"/>
            <a:ext cx="4553210" cy="33246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0" b="1" dirty="0">
                <a:solidFill>
                  <a:srgbClr val="D25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شمال إفريقيا:</a:t>
            </a:r>
          </a:p>
          <a:p>
            <a:pPr algn="justLow"/>
            <a:endParaRPr lang="ar-SA" sz="3000" b="1" dirty="0">
              <a:solidFill>
                <a:srgbClr val="EA5C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- وفي عهد الوليد بن عبدالملك عَيّن موسى بن نصير رحمه الله والياً على إفريقية (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تونس حالياً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) فزاد دخول البربر في الإسلام، وعيّن طارق بن زياد على طنجة.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F6A73F4-3795-425C-B76A-BBCAA7EE1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C5FC248-5019-454B-902E-4E1FD1C26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2F9939B-C024-492D-B7BD-CAF11BF904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5E79043-089A-48E4-B2EC-406F7DA50F99}"/>
              </a:ext>
            </a:extLst>
          </p:cNvPr>
          <p:cNvSpPr txBox="1"/>
          <p:nvPr/>
        </p:nvSpPr>
        <p:spPr>
          <a:xfrm>
            <a:off x="5546486" y="60260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75CDA4E9-404D-4DC6-A13F-E00377969B46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D61FB1D-FFEB-47AF-AB35-C87930FB6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b="3474"/>
          <a:stretch/>
        </p:blipFill>
        <p:spPr>
          <a:xfrm>
            <a:off x="204441" y="1602138"/>
            <a:ext cx="7421470" cy="52171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D806E4-A379-4D50-A77C-96B96DC9C0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0971" r="52310" b="83286"/>
          <a:stretch/>
        </p:blipFill>
        <p:spPr>
          <a:xfrm>
            <a:off x="4311546" y="1189003"/>
            <a:ext cx="3314365" cy="43784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7C52379-2096-4265-AD8F-54103CA70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91" y="4777687"/>
            <a:ext cx="4553210" cy="15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109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26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6126020" y="1234001"/>
            <a:ext cx="6065980" cy="42484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- أرسل الخليفة الوليدُ بن عبدالملك القائدَ موسى بن نصير، والقائدَ طـارق بن زياد لفتـح الأندلس،</a:t>
            </a:r>
          </a:p>
          <a:p>
            <a:pPr algn="justLow"/>
            <a:endParaRPr lang="ar-SA" sz="3001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- فعبر طارق المضيق الذي عُرف بعد ذلك باسم (</a:t>
            </a:r>
            <a:r>
              <a:rPr lang="ar-SA" sz="300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مضيق جبل طارق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)، والتقى بملك القوط، ودارت بين الطرفين معركة كبيرة سُميت بمعركة (</a:t>
            </a:r>
            <a:r>
              <a:rPr lang="ar-SA" sz="300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وادي لكة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) انتهت </a:t>
            </a:r>
            <a:r>
              <a:rPr lang="ar-SA" sz="3001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بانتصار المسلمين 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ثم تابعوا فتوحاتهم حتى تمكنوا من ضم معظم المدن الأندلسيــة، ونشــر الحضــارة الإســلاميــة.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4"/>
          <a:stretch/>
        </p:blipFill>
        <p:spPr>
          <a:xfrm>
            <a:off x="225984" y="1238378"/>
            <a:ext cx="5870016" cy="55851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D2ED036-D4BB-4300-84BE-0FC29A0E8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6" t="38319" r="63290" b="56710"/>
          <a:stretch/>
        </p:blipFill>
        <p:spPr>
          <a:xfrm>
            <a:off x="3654643" y="837127"/>
            <a:ext cx="2411339" cy="40813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E1EDEC5-C8E9-485F-9FBE-7A7DEE15B4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5FBD992-F15D-42D8-9060-6982516A11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9D3CCDFA-8137-49B7-A1D6-B4CBCD4FF2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0202AE5E-524D-42DA-AC64-80B22BA8F808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فتح الاندلس سنة (92هـ):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6DC0D0DE-34B4-4263-86C1-56552A51BAD4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مربع نص 49">
            <a:extLst>
              <a:ext uri="{FF2B5EF4-FFF2-40B4-BE49-F238E27FC236}">
                <a16:creationId xmlns:a16="http://schemas.microsoft.com/office/drawing/2014/main" id="{59A3600A-9FB7-427B-8A38-9AF913F900F4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فتح الاندلس سنة (92هـ):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9FE5A7BA-343A-48F3-A942-8522795654D8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27</a:t>
            </a:r>
          </a:p>
        </p:txBody>
      </p:sp>
      <p:sp>
        <p:nvSpPr>
          <p:cNvPr id="45" name="مربع نص 9">
            <a:extLst>
              <a:ext uri="{FF2B5EF4-FFF2-40B4-BE49-F238E27FC236}">
                <a16:creationId xmlns:a16="http://schemas.microsoft.com/office/drawing/2014/main" id="{0D21E494-2D07-4E2A-875E-EE86DD66A7A8}"/>
              </a:ext>
            </a:extLst>
          </p:cNvPr>
          <p:cNvSpPr txBox="1"/>
          <p:nvPr/>
        </p:nvSpPr>
        <p:spPr>
          <a:xfrm>
            <a:off x="7377931" y="1240119"/>
            <a:ext cx="4814069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ينظر الطلبة إلى الخريطة ثم يجيبون:</a:t>
            </a:r>
            <a:endParaRPr lang="ar-SA" sz="30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3E6FAB5-1087-435A-9B82-F315B99D1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BEBF7A-2276-4398-BAD2-7F9F41EE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39C0F4-95FB-4A0A-B10C-F644B2B9C5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8E0537F5-1A1A-4EE6-81E8-0FB2D6E99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3310" r="27958" b="3099"/>
          <a:stretch/>
        </p:blipFill>
        <p:spPr>
          <a:xfrm>
            <a:off x="109032" y="1195799"/>
            <a:ext cx="6761409" cy="5732697"/>
          </a:xfrm>
          <a:prstGeom prst="rect">
            <a:avLst/>
          </a:prstGeom>
        </p:spPr>
      </p:pic>
      <p:sp>
        <p:nvSpPr>
          <p:cNvPr id="42" name="مربع نص 9">
            <a:extLst>
              <a:ext uri="{FF2B5EF4-FFF2-40B4-BE49-F238E27FC236}">
                <a16:creationId xmlns:a16="http://schemas.microsoft.com/office/drawing/2014/main" id="{DDC06919-F126-43DC-8A13-20FAE3D2FB32}"/>
              </a:ext>
            </a:extLst>
          </p:cNvPr>
          <p:cNvSpPr txBox="1"/>
          <p:nvPr/>
        </p:nvSpPr>
        <p:spPr>
          <a:xfrm>
            <a:off x="5331855" y="1993291"/>
            <a:ext cx="6860146" cy="48632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أ- ما المضيق الذي يفصل بين بلاد الأندلس وإفريقيا 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؟</a:t>
            </a:r>
          </a:p>
          <a:p>
            <a:r>
              <a:rPr lang="ar-SA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endParaRPr lang="ar-SA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ب- ما الدول التي تشغل منطقة الأندلس اليوم؟</a:t>
            </a:r>
            <a:endParaRPr lang="ar-SA" sz="3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r>
              <a:rPr lang="ar-SA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</a:t>
            </a:r>
            <a:r>
              <a:rPr lang="ar-SA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endParaRPr lang="ar-SA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ج- ما الأسباب التي دفعت المسلمين لفتح الاندلس ؟</a:t>
            </a:r>
            <a:endParaRPr lang="ar-SA" sz="3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r>
              <a:rPr lang="ar-SA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</a:t>
            </a:r>
            <a:r>
              <a:rPr lang="ar-SA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endParaRPr lang="ar-SA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د- في أي القارات تقع الأندلس ؟</a:t>
            </a:r>
          </a:p>
          <a:p>
            <a:r>
              <a:rPr lang="ar-SA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</a:t>
            </a:r>
            <a:r>
              <a:rPr lang="ar-SA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46" name="مربع نص 10">
            <a:extLst>
              <a:ext uri="{FF2B5EF4-FFF2-40B4-BE49-F238E27FC236}">
                <a16:creationId xmlns:a16="http://schemas.microsoft.com/office/drawing/2014/main" id="{226C36FD-5038-44CA-9986-2F3EB801E3B0}"/>
              </a:ext>
            </a:extLst>
          </p:cNvPr>
          <p:cNvSpPr txBox="1"/>
          <p:nvPr/>
        </p:nvSpPr>
        <p:spPr>
          <a:xfrm>
            <a:off x="7642219" y="2429377"/>
            <a:ext cx="3559583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مضيق جبل طارق</a:t>
            </a:r>
          </a:p>
        </p:txBody>
      </p:sp>
      <p:sp>
        <p:nvSpPr>
          <p:cNvPr id="47" name="مربع نص 9">
            <a:extLst>
              <a:ext uri="{FF2B5EF4-FFF2-40B4-BE49-F238E27FC236}">
                <a16:creationId xmlns:a16="http://schemas.microsoft.com/office/drawing/2014/main" id="{02FDF1F0-E7A9-41D6-8FAC-5267BC11C2F9}"/>
              </a:ext>
            </a:extLst>
          </p:cNvPr>
          <p:cNvSpPr txBox="1"/>
          <p:nvPr/>
        </p:nvSpPr>
        <p:spPr>
          <a:xfrm>
            <a:off x="7642219" y="3634463"/>
            <a:ext cx="3737382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إسبانيا - البرتغال</a:t>
            </a:r>
          </a:p>
        </p:txBody>
      </p:sp>
      <p:sp>
        <p:nvSpPr>
          <p:cNvPr id="48" name="مربع نص 18">
            <a:extLst>
              <a:ext uri="{FF2B5EF4-FFF2-40B4-BE49-F238E27FC236}">
                <a16:creationId xmlns:a16="http://schemas.microsoft.com/office/drawing/2014/main" id="{02F6F594-EF2E-48E3-8A60-C73BA7340B9A}"/>
              </a:ext>
            </a:extLst>
          </p:cNvPr>
          <p:cNvSpPr txBox="1"/>
          <p:nvPr/>
        </p:nvSpPr>
        <p:spPr>
          <a:xfrm>
            <a:off x="7560723" y="6087253"/>
            <a:ext cx="3722574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في قارة أوروبا</a:t>
            </a:r>
          </a:p>
        </p:txBody>
      </p:sp>
      <p:sp>
        <p:nvSpPr>
          <p:cNvPr id="49" name="مربع نص 16">
            <a:extLst>
              <a:ext uri="{FF2B5EF4-FFF2-40B4-BE49-F238E27FC236}">
                <a16:creationId xmlns:a16="http://schemas.microsoft.com/office/drawing/2014/main" id="{DB1976E2-87D8-45AF-A25C-9D43F431306D}"/>
              </a:ext>
            </a:extLst>
          </p:cNvPr>
          <p:cNvSpPr txBox="1"/>
          <p:nvPr/>
        </p:nvSpPr>
        <p:spPr>
          <a:xfrm>
            <a:off x="7705553" y="4865335"/>
            <a:ext cx="3432915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نشر الإسلام والعدل</a:t>
            </a: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E77CB7A1-59F2-4226-8ADA-88D4C006A8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9" t="18349" r="9577" b="69765"/>
          <a:stretch/>
        </p:blipFill>
        <p:spPr>
          <a:xfrm>
            <a:off x="5710717" y="349971"/>
            <a:ext cx="1996225" cy="8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6" grpId="0"/>
      <p:bldP spid="47" grpId="0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DDD878ED-9AA8-49AC-8ED8-A4D604D2BB42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فتح الاندلس سنة (92هـ):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1C4E4AEE-1FBF-4E8C-9763-B11C12FED173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28</a:t>
            </a:r>
          </a:p>
        </p:txBody>
      </p:sp>
      <p:sp>
        <p:nvSpPr>
          <p:cNvPr id="6" name="مربع نص 6"/>
          <p:cNvSpPr txBox="1"/>
          <p:nvPr/>
        </p:nvSpPr>
        <p:spPr>
          <a:xfrm>
            <a:off x="694297" y="3555400"/>
            <a:ext cx="11497703" cy="10159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 سبب انتصار المسلمين في الأندلس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؟</a:t>
            </a:r>
          </a:p>
          <a:p>
            <a:r>
              <a:rPr lang="ar-SA" sz="1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...................................................................................................................................................................................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7" name="مربع نص 7"/>
          <p:cNvSpPr txBox="1"/>
          <p:nvPr/>
        </p:nvSpPr>
        <p:spPr>
          <a:xfrm>
            <a:off x="4340182" y="3990910"/>
            <a:ext cx="6458000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بسبب تماسك المسلمين وقوة عقيدتهم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1ACC9FC-9D86-459C-9899-FEBF6A319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7" t="16367" r="9260" b="71080"/>
          <a:stretch/>
        </p:blipFill>
        <p:spPr>
          <a:xfrm>
            <a:off x="9603122" y="2352527"/>
            <a:ext cx="2086378" cy="86090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362BD5A-AC73-4963-A2CD-7E117C2C8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D46C8E2-5499-4269-A243-09E02C73A1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FD319A8-9F5A-4941-9383-4F08F99BC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2365F3DB-160E-4E23-9605-69971FC0311C}"/>
              </a:ext>
            </a:extLst>
          </p:cNvPr>
          <p:cNvSpPr txBox="1"/>
          <p:nvPr/>
        </p:nvSpPr>
        <p:spPr>
          <a:xfrm>
            <a:off x="7531110" y="128788"/>
            <a:ext cx="4660890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فاصل</a:t>
            </a:r>
          </a:p>
          <a:p>
            <a:pPr algn="ctr"/>
            <a:r>
              <a:rPr lang="ar-SA" sz="2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خفيف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01B52B1-8CAD-4A8C-813A-A7D44FEB3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5" y="0"/>
            <a:ext cx="4689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1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11C63E0-CDB9-4EA8-B1BE-5DE1AEB77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762953E0-8F47-47BC-ADE7-CCCCD10ECE3D}"/>
              </a:ext>
            </a:extLst>
          </p:cNvPr>
          <p:cNvSpPr/>
          <p:nvPr/>
        </p:nvSpPr>
        <p:spPr>
          <a:xfrm rot="1963158">
            <a:off x="9333717" y="887136"/>
            <a:ext cx="2687392" cy="14212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76986389-1990-416F-80CD-9415ED24624A}"/>
              </a:ext>
            </a:extLst>
          </p:cNvPr>
          <p:cNvSpPr/>
          <p:nvPr/>
        </p:nvSpPr>
        <p:spPr>
          <a:xfrm rot="17697725">
            <a:off x="10287519" y="2878298"/>
            <a:ext cx="2157641" cy="14212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A7BBA77-355E-49CC-B3EC-E96181C197BC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C5F9F461-CDB9-4551-AD8F-9F75E6A76A77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12946" y="704349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23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1821870" y="704350"/>
            <a:ext cx="10370134" cy="24012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سار خلفاء بني أمية في سبيل نشر الإسلام ورفع راية التوحيد على سياسة النبي </a:t>
            </a:r>
            <a:r>
              <a:rPr lang="en-US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r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والخلفاء الراشدين </a:t>
            </a:r>
            <a:r>
              <a:rPr lang="en-US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y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فتوسعوا في فتوحاتهم حتى قيل إن عصر الدولة الأموية هو عصر الفتوحات الإسلامية،</a:t>
            </a:r>
          </a:p>
          <a:p>
            <a:pPr algn="justLow"/>
            <a:endParaRPr lang="ar-SA" sz="3001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      وقد شملت الفتوحات عدة ميادين:</a:t>
            </a:r>
            <a:endParaRPr lang="ar-SA" sz="3001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DFDCD680-BF15-49F7-9A24-5A7FEE2A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E9A2149-18E4-4316-B682-E6D56656D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EF7210A-0DDA-4B74-BEED-738D8D23B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731FA3E-5941-46C5-BD52-36140B1F9B24}"/>
              </a:ext>
            </a:extLst>
          </p:cNvPr>
          <p:cNvSpPr txBox="1"/>
          <p:nvPr/>
        </p:nvSpPr>
        <p:spPr>
          <a:xfrm>
            <a:off x="9025942" y="5422409"/>
            <a:ext cx="316391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AGA Arabesque" panose="05010101010101010101" pitchFamily="2" charset="2"/>
              <a:buChar char=" "/>
            </a:pP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جبهة بلاد السند.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FE1B6EC-1471-40E5-A649-E8E4E25A8917}"/>
              </a:ext>
            </a:extLst>
          </p:cNvPr>
          <p:cNvSpPr txBox="1"/>
          <p:nvPr/>
        </p:nvSpPr>
        <p:spPr>
          <a:xfrm>
            <a:off x="4082604" y="1314901"/>
            <a:ext cx="8109396" cy="10159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استأذن الحجاج بن يوسف الثقفي (والي العراق)، الخليفة الأموي الـوليـد بـن عبـدالملك؛ لفتـح منـاطـق الميـدان الشـرقـي فـأذن لـه،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41354A2-B9ED-4483-BEFD-61A5ADCCE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14771" b="6010"/>
          <a:stretch/>
        </p:blipFill>
        <p:spPr>
          <a:xfrm>
            <a:off x="187187" y="2258810"/>
            <a:ext cx="9164441" cy="468734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28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E41E5D-6E41-45DC-AB77-8BBE5233B0D0}"/>
              </a:ext>
            </a:extLst>
          </p:cNvPr>
          <p:cNvSpPr txBox="1"/>
          <p:nvPr/>
        </p:nvSpPr>
        <p:spPr>
          <a:xfrm>
            <a:off x="9351628" y="2675856"/>
            <a:ext cx="2840372" cy="14777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وكان الفتح الإسلامي في الميدان الشرقي علــى جبهتيــن همــا:</a:t>
            </a:r>
          </a:p>
        </p:txBody>
      </p:sp>
      <p:sp>
        <p:nvSpPr>
          <p:cNvPr id="18" name="Oval 45">
            <a:extLst>
              <a:ext uri="{FF2B5EF4-FFF2-40B4-BE49-F238E27FC236}">
                <a16:creationId xmlns:a16="http://schemas.microsoft.com/office/drawing/2014/main" id="{D5265C16-D6A8-4D5F-A17B-B021C44298D6}"/>
              </a:ext>
            </a:extLst>
          </p:cNvPr>
          <p:cNvSpPr/>
          <p:nvPr/>
        </p:nvSpPr>
        <p:spPr>
          <a:xfrm>
            <a:off x="11790650" y="4703026"/>
            <a:ext cx="236031" cy="24053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46">
            <a:extLst>
              <a:ext uri="{FF2B5EF4-FFF2-40B4-BE49-F238E27FC236}">
                <a16:creationId xmlns:a16="http://schemas.microsoft.com/office/drawing/2014/main" id="{CF63C4BF-4650-4BB9-B09D-25E81B4ADFE0}"/>
              </a:ext>
            </a:extLst>
          </p:cNvPr>
          <p:cNvSpPr/>
          <p:nvPr/>
        </p:nvSpPr>
        <p:spPr>
          <a:xfrm>
            <a:off x="11789648" y="5637573"/>
            <a:ext cx="236031" cy="2405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362BD5A-AC73-4963-A2CD-7E117C2C8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D46C8E2-5499-4269-A243-09E02C73A1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FD319A8-9F5A-4941-9383-4F08F99BC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5E3721C-1232-4E96-AD21-9D322A3C6DD4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7C68FA56-DE5E-4FA5-B6D8-CE693794A5A7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2E7EA321-8FFC-400F-A79A-8D35EFC968BF}"/>
              </a:ext>
            </a:extLst>
          </p:cNvPr>
          <p:cNvSpPr/>
          <p:nvPr/>
        </p:nvSpPr>
        <p:spPr>
          <a:xfrm rot="1963158">
            <a:off x="7459012" y="3075508"/>
            <a:ext cx="1679051" cy="94373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B557B89-36D7-436E-A464-4B5546271DFC}"/>
              </a:ext>
            </a:extLst>
          </p:cNvPr>
          <p:cNvSpPr txBox="1"/>
          <p:nvPr/>
        </p:nvSpPr>
        <p:spPr>
          <a:xfrm>
            <a:off x="9028090" y="4497271"/>
            <a:ext cx="316391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جبهة ما وراء النهر.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A988F2E0-8275-4B96-AD18-75867528FB86}"/>
              </a:ext>
            </a:extLst>
          </p:cNvPr>
          <p:cNvSpPr/>
          <p:nvPr/>
        </p:nvSpPr>
        <p:spPr>
          <a:xfrm rot="17697725">
            <a:off x="7953004" y="4295386"/>
            <a:ext cx="1686508" cy="1268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0F865CD-AEC1-410A-8C4B-8C8C9940619A}"/>
              </a:ext>
            </a:extLst>
          </p:cNvPr>
          <p:cNvSpPr txBox="1"/>
          <p:nvPr/>
        </p:nvSpPr>
        <p:spPr>
          <a:xfrm>
            <a:off x="9092487" y="4995080"/>
            <a:ext cx="350534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/>
            <a:r>
              <a:rPr lang="ar-SA" sz="3001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قتيبة بن مسلم الباهلي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41A439C-D61D-49D1-95DD-A81669E8CB24}"/>
              </a:ext>
            </a:extLst>
          </p:cNvPr>
          <p:cNvSpPr txBox="1"/>
          <p:nvPr/>
        </p:nvSpPr>
        <p:spPr>
          <a:xfrm>
            <a:off x="9092487" y="5941705"/>
            <a:ext cx="350534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/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محمد بن القاسم الثقفي</a:t>
            </a:r>
          </a:p>
        </p:txBody>
      </p:sp>
    </p:spTree>
    <p:extLst>
      <p:ext uri="{BB962C8B-B14F-4D97-AF65-F5344CB8AC3E}">
        <p14:creationId xmlns:p14="http://schemas.microsoft.com/office/powerpoint/2010/main" val="12298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7" grpId="0" animBg="1"/>
      <p:bldP spid="20" grpId="0" animBg="1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A2C4AF0-B89B-4B24-ADDA-D995E3AC7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t="11831" r="59753" b="1972"/>
          <a:stretch/>
        </p:blipFill>
        <p:spPr>
          <a:xfrm>
            <a:off x="7212169" y="1156727"/>
            <a:ext cx="3154869" cy="570112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A427FE6-6DD2-496F-B11C-315CD3267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70B5B7A-6C84-4F69-AB74-83D3751EFC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BB125F-3CE2-466D-B9D6-74F314FD8E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3AC9CFB-4218-4D0E-A494-3DF232AA06F0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D814152-10C4-491E-8D3D-5079978619A9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4490B54-2CEB-4502-BF8E-7BC97C6F30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10705" r="14753" b="844"/>
          <a:stretch/>
        </p:blipFill>
        <p:spPr>
          <a:xfrm>
            <a:off x="191310" y="1244597"/>
            <a:ext cx="6367250" cy="558564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FADEBDC-33BA-4DFD-A04B-21FF12390E39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29</a:t>
            </a:r>
          </a:p>
        </p:txBody>
      </p:sp>
    </p:spTree>
    <p:extLst>
      <p:ext uri="{BB962C8B-B14F-4D97-AF65-F5344CB8AC3E}">
        <p14:creationId xmlns:p14="http://schemas.microsoft.com/office/powerpoint/2010/main" val="42107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03546A1-F849-4E5B-BDD1-2B95C1DA6810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4A968E2C-D822-4F95-AD58-F99AD5C34B09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C020F5E2-9465-4415-81B1-5EE595245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10705" r="14753" b="844"/>
          <a:stretch/>
        </p:blipFill>
        <p:spPr>
          <a:xfrm>
            <a:off x="191310" y="1244597"/>
            <a:ext cx="6367250" cy="558564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29</a:t>
            </a:r>
          </a:p>
        </p:txBody>
      </p:sp>
      <p:sp>
        <p:nvSpPr>
          <p:cNvPr id="5" name="مربع نص 3"/>
          <p:cNvSpPr txBox="1"/>
          <p:nvPr/>
        </p:nvSpPr>
        <p:spPr>
          <a:xfrm>
            <a:off x="6528997" y="1238371"/>
            <a:ext cx="5663006" cy="56337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/>
            <a:r>
              <a:rPr lang="ar-SA" sz="3000" b="1" dirty="0">
                <a:solidFill>
                  <a:srgbClr val="D25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بلاد ما وراء النهر:</a:t>
            </a:r>
          </a:p>
          <a:p>
            <a:pPr algn="justLow"/>
            <a:endParaRPr lang="ar-SA" sz="3001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تولى 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قتيبة بن مسلم الباهلي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 قيادة جيوش المسلمين في خُراسان، فاتخذ من مدينة (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مَرو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) قاعدةً لفتوحاته ونشر الإسلام في الشرق، وقد استطاع فتح عدة مدن من بلاد ما وراء النهر، ثم واصل فتوحاته حتى وصل إلى مدينة (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كاشغر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) على حدود الصين.</a:t>
            </a:r>
          </a:p>
          <a:p>
            <a:pPr algn="justLow"/>
            <a:endParaRPr lang="ar-SA" sz="3001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A Arabesque" panose="05010101010101010101" pitchFamily="2" charset="2"/>
              <a:cs typeface="Arial" panose="020B0604020202020204" pitchFamily="34" charset="0"/>
            </a:endParaRPr>
          </a:p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وقد استطاع المسلمون بمعاملتهم الحسنة جذب كثير من سكان تلك المناطق إلى الدخول في الإسلام.</a:t>
            </a:r>
          </a:p>
        </p:txBody>
      </p:sp>
      <p:sp>
        <p:nvSpPr>
          <p:cNvPr id="7" name="شكل بيضاوي 6"/>
          <p:cNvSpPr/>
          <p:nvPr/>
        </p:nvSpPr>
        <p:spPr>
          <a:xfrm>
            <a:off x="5666704" y="3935460"/>
            <a:ext cx="862293" cy="8168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1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FAE448F5-FD74-4819-9F51-4E3BCE7F72A5}"/>
              </a:ext>
            </a:extLst>
          </p:cNvPr>
          <p:cNvSpPr/>
          <p:nvPr/>
        </p:nvSpPr>
        <p:spPr>
          <a:xfrm>
            <a:off x="1094704" y="4636393"/>
            <a:ext cx="798490" cy="515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1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D067123-BBE4-45BA-A3C8-C56B58435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357E823-6E29-4632-895A-00FAA3FCAC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85DFBE9-2A8F-4CFE-B37D-C9B714C70D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9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AA427FE6-6DD2-496F-B11C-315CD3267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70B5B7A-6C84-4F69-AB74-83D3751EF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BB125F-3CE2-466D-B9D6-74F314FD8E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3AC9CFB-4218-4D0E-A494-3DF232AA06F0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D814152-10C4-491E-8D3D-5079978619A9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0EDFCC7-22AB-485E-B538-1B3E421BBD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t="30047" r="54894" b="17558"/>
          <a:stretch/>
        </p:blipFill>
        <p:spPr>
          <a:xfrm>
            <a:off x="8843492" y="2245617"/>
            <a:ext cx="3348508" cy="369262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0F1B7DF-2453-4D3D-902A-179D2F131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1643" r="1569" b="2509"/>
          <a:stretch/>
        </p:blipFill>
        <p:spPr>
          <a:xfrm>
            <a:off x="145093" y="2348649"/>
            <a:ext cx="8698399" cy="45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CD01F89-6606-4DAF-A719-3EB2D726DBB8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A3D8C09-9FAB-4ACF-B35A-3353C261DDE9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1090A54-164A-4D06-8F2F-BFEF29EF8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1643" r="1569" b="2509"/>
          <a:stretch/>
        </p:blipFill>
        <p:spPr>
          <a:xfrm>
            <a:off x="145093" y="2348649"/>
            <a:ext cx="8698399" cy="4509351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29</a:t>
            </a:r>
          </a:p>
        </p:txBody>
      </p:sp>
      <p:sp>
        <p:nvSpPr>
          <p:cNvPr id="15" name="مربع نص 3">
            <a:extLst>
              <a:ext uri="{FF2B5EF4-FFF2-40B4-BE49-F238E27FC236}">
                <a16:creationId xmlns:a16="http://schemas.microsoft.com/office/drawing/2014/main" id="{C54B4EB1-D1B2-43F6-89ED-2DA54A6A272C}"/>
              </a:ext>
            </a:extLst>
          </p:cNvPr>
          <p:cNvSpPr txBox="1"/>
          <p:nvPr/>
        </p:nvSpPr>
        <p:spPr>
          <a:xfrm>
            <a:off x="-154546" y="1231629"/>
            <a:ext cx="12346551" cy="10157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000" b="1" dirty="0">
                <a:solidFill>
                  <a:srgbClr val="D25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بلاد السند تشمل (معظم أراضي باكستان حالياً):</a:t>
            </a:r>
          </a:p>
          <a:p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قاد 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محمد بن القاسم الثقفي 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جيش المسلمين لفتح بلاد السند، فسار حتى وصل مدينة (</a:t>
            </a:r>
            <a:r>
              <a:rPr lang="ar-SA" sz="30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الديبل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) ففتحه</a:t>
            </a:r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ا،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E14D490-40C8-46EF-B4A5-A930A14A1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58621E5-DFC4-4586-A336-56070D33E3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4CC0E71-5B25-4F28-91BA-86DED9CFD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23" name="مربع نص 3">
            <a:extLst>
              <a:ext uri="{FF2B5EF4-FFF2-40B4-BE49-F238E27FC236}">
                <a16:creationId xmlns:a16="http://schemas.microsoft.com/office/drawing/2014/main" id="{7051A6C8-0B41-4BF2-8FDF-424371D6DB65}"/>
              </a:ext>
            </a:extLst>
          </p:cNvPr>
          <p:cNvSpPr txBox="1"/>
          <p:nvPr/>
        </p:nvSpPr>
        <p:spPr>
          <a:xfrm>
            <a:off x="8843492" y="2142585"/>
            <a:ext cx="3348508" cy="28630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فحشد له ملك السند (داهر) جيشاً كبيراً ودارت بين الطرفين معركة ثبت المسلمون فيها حتى تمكنوا من الانتصار على جيش السند،</a:t>
            </a:r>
          </a:p>
        </p:txBody>
      </p:sp>
    </p:spTree>
    <p:extLst>
      <p:ext uri="{BB962C8B-B14F-4D97-AF65-F5344CB8AC3E}">
        <p14:creationId xmlns:p14="http://schemas.microsoft.com/office/powerpoint/2010/main" val="31952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29</a:t>
            </a:r>
          </a:p>
        </p:txBody>
      </p:sp>
      <p:sp>
        <p:nvSpPr>
          <p:cNvPr id="15" name="مربع نص 3">
            <a:extLst>
              <a:ext uri="{FF2B5EF4-FFF2-40B4-BE49-F238E27FC236}">
                <a16:creationId xmlns:a16="http://schemas.microsoft.com/office/drawing/2014/main" id="{C54B4EB1-D1B2-43F6-89ED-2DA54A6A272C}"/>
              </a:ext>
            </a:extLst>
          </p:cNvPr>
          <p:cNvSpPr txBox="1"/>
          <p:nvPr/>
        </p:nvSpPr>
        <p:spPr>
          <a:xfrm>
            <a:off x="5370491" y="1231629"/>
            <a:ext cx="6821514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000" b="1" dirty="0">
                <a:solidFill>
                  <a:srgbClr val="D25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بلاد السند تشمل (معظم أراضي باكستان حالياً):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E14D490-40C8-46EF-B4A5-A930A14A1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58621E5-DFC4-4586-A336-56070D33E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4CC0E71-5B25-4F28-91BA-86DED9CFD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1090A54-164A-4D06-8F2F-BFEF29EF89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1643" r="1569" b="2509"/>
          <a:stretch/>
        </p:blipFill>
        <p:spPr>
          <a:xfrm>
            <a:off x="145093" y="2348649"/>
            <a:ext cx="8698399" cy="450935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CD01F89-6606-4DAF-A719-3EB2D726DBB8}"/>
              </a:ext>
            </a:extLst>
          </p:cNvPr>
          <p:cNvSpPr txBox="1"/>
          <p:nvPr/>
        </p:nvSpPr>
        <p:spPr>
          <a:xfrm>
            <a:off x="5370490" y="602601"/>
            <a:ext cx="589038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A3D8C09-9FAB-4ACF-B35A-3353C261DDE9}"/>
              </a:ext>
            </a:extLst>
          </p:cNvPr>
          <p:cNvSpPr/>
          <p:nvPr/>
        </p:nvSpPr>
        <p:spPr bwMode="auto">
          <a:xfrm>
            <a:off x="11260870" y="60260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7F8A7894-78AF-4539-89D1-9DC898D3C73F}"/>
              </a:ext>
            </a:extLst>
          </p:cNvPr>
          <p:cNvSpPr txBox="1"/>
          <p:nvPr/>
        </p:nvSpPr>
        <p:spPr>
          <a:xfrm>
            <a:off x="8843492" y="2142585"/>
            <a:ext cx="3348508" cy="332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ثم دخل ابن القاسم العاصمة (المِلْتان) فاتحاً، ثم تابع المسلمون جهادهم حتى وصلوا </a:t>
            </a:r>
            <a:r>
              <a:rPr lang="ar-SA" sz="30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كشمير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A Arabesque" panose="05010101010101010101" pitchFamily="2" charset="2"/>
                <a:cs typeface="Arial" panose="020B0604020202020204" pitchFamily="34" charset="0"/>
              </a:rPr>
              <a:t>، فنشروا الإسلام فيها وعاملوا أهلها معاملةً حسنة.</a:t>
            </a:r>
          </a:p>
        </p:txBody>
      </p:sp>
    </p:spTree>
    <p:extLst>
      <p:ext uri="{BB962C8B-B14F-4D97-AF65-F5344CB8AC3E}">
        <p14:creationId xmlns:p14="http://schemas.microsoft.com/office/powerpoint/2010/main" val="1124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380458F-F27E-416B-8F17-B7CFA10F33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95A5AE7-8AF9-426A-9A8C-986EA8F3A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02916D-1811-4BA4-B314-F0106B95B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DBE6BA0-EE7D-435D-855B-5A234E07F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59" y="1624427"/>
            <a:ext cx="9339881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2885D012-EEB5-4386-9BCE-97CB073FEB23}"/>
              </a:ext>
            </a:extLst>
          </p:cNvPr>
          <p:cNvSpPr txBox="1"/>
          <p:nvPr/>
        </p:nvSpPr>
        <p:spPr>
          <a:xfrm>
            <a:off x="471333" y="1053648"/>
            <a:ext cx="6701307" cy="563231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1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ar-SA" sz="18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انتهى</a:t>
            </a:r>
          </a:p>
          <a:p>
            <a:pPr algn="ctr"/>
            <a:r>
              <a:rPr lang="ar-SA" sz="5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 </a:t>
            </a:r>
            <a:r>
              <a:rPr lang="ar-SA" sz="18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الدرس</a:t>
            </a:r>
            <a:r>
              <a:rPr lang="ar-SA" sz="15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61FC00F-D2CE-430A-8D3E-41F436899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>
          <a:xfrm>
            <a:off x="4980371" y="0"/>
            <a:ext cx="7211629" cy="70865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944E66-9EB0-400F-AC7E-80B41A119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69B1F0-1A92-4348-94A5-F02555171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6328086-2B20-4D83-AEDD-54FE44BB6A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34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12946" y="4407667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916975" y="-301315"/>
            <a:ext cx="11094720" cy="47083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998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امتداد الدولة الأموية وجهودها في نشر الإسلام</a:t>
            </a:r>
            <a:endParaRPr lang="ar-SA" sz="149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969929" y="4146059"/>
            <a:ext cx="4164531" cy="16308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9998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الدرس الثاني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7457BBA-349C-43A7-9D74-C45282FDD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43000" b="15736"/>
          <a:stretch/>
        </p:blipFill>
        <p:spPr>
          <a:xfrm>
            <a:off x="10486355" y="0"/>
            <a:ext cx="1705645" cy="115825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DD8BF1C-F812-4090-B2CC-312BAD7B4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190080" y="55820"/>
            <a:ext cx="1306116" cy="3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43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86D6F375-D8EB-43A8-86FB-06C98DAF0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43000" b="15736"/>
          <a:stretch/>
        </p:blipFill>
        <p:spPr>
          <a:xfrm>
            <a:off x="10486355" y="0"/>
            <a:ext cx="1705645" cy="1158253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080118D8-C454-4BF4-8AB1-7D61CCF7CD42}"/>
              </a:ext>
            </a:extLst>
          </p:cNvPr>
          <p:cNvSpPr txBox="1"/>
          <p:nvPr/>
        </p:nvSpPr>
        <p:spPr>
          <a:xfrm>
            <a:off x="1743184" y="4482973"/>
            <a:ext cx="5624095" cy="24007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1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عناصر الدرس</a:t>
            </a:r>
            <a:endParaRPr lang="ar-SA" sz="1500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D604DF8E-B055-4654-BBCD-6D916CD2DC48}"/>
              </a:ext>
            </a:extLst>
          </p:cNvPr>
          <p:cNvSpPr txBox="1"/>
          <p:nvPr/>
        </p:nvSpPr>
        <p:spPr>
          <a:xfrm>
            <a:off x="5527899" y="1436045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الشمال: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B4587D1-8530-4B11-B73C-3053D837A2AE}"/>
              </a:ext>
            </a:extLst>
          </p:cNvPr>
          <p:cNvSpPr txBox="1"/>
          <p:nvPr/>
        </p:nvSpPr>
        <p:spPr>
          <a:xfrm>
            <a:off x="5527899" y="2340538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المناطق الغربية: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E0174354-ADB3-42C4-9FA3-845CA6B40319}"/>
              </a:ext>
            </a:extLst>
          </p:cNvPr>
          <p:cNvSpPr/>
          <p:nvPr/>
        </p:nvSpPr>
        <p:spPr bwMode="auto">
          <a:xfrm>
            <a:off x="11242283" y="1436045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E44B6AA9-8D7E-4938-A61C-D79AC820D836}"/>
              </a:ext>
            </a:extLst>
          </p:cNvPr>
          <p:cNvSpPr/>
          <p:nvPr/>
        </p:nvSpPr>
        <p:spPr bwMode="auto">
          <a:xfrm>
            <a:off x="11242283" y="2340538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6AF3925D-C6B3-4C28-BE6C-7F03EF0E7397}"/>
              </a:ext>
            </a:extLst>
          </p:cNvPr>
          <p:cNvSpPr/>
          <p:nvPr/>
        </p:nvSpPr>
        <p:spPr>
          <a:xfrm>
            <a:off x="12083987" y="5018745"/>
            <a:ext cx="10448816" cy="836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9468ACE1-D98C-447B-8ADF-2F3399993A3D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134419" y="1046197"/>
            <a:ext cx="3900818" cy="4000687"/>
          </a:xfrm>
          <a:custGeom>
            <a:avLst/>
            <a:gdLst>
              <a:gd name="T0" fmla="*/ 54 w 663"/>
              <a:gd name="T1" fmla="*/ 111 h 679"/>
              <a:gd name="T2" fmla="*/ 93 w 663"/>
              <a:gd name="T3" fmla="*/ 193 h 679"/>
              <a:gd name="T4" fmla="*/ 102 w 663"/>
              <a:gd name="T5" fmla="*/ 211 h 679"/>
              <a:gd name="T6" fmla="*/ 514 w 663"/>
              <a:gd name="T7" fmla="*/ 623 h 679"/>
              <a:gd name="T8" fmla="*/ 592 w 663"/>
              <a:gd name="T9" fmla="*/ 649 h 679"/>
              <a:gd name="T10" fmla="*/ 644 w 663"/>
              <a:gd name="T11" fmla="*/ 597 h 679"/>
              <a:gd name="T12" fmla="*/ 645 w 663"/>
              <a:gd name="T13" fmla="*/ 535 h 679"/>
              <a:gd name="T14" fmla="*/ 217 w 663"/>
              <a:gd name="T15" fmla="*/ 107 h 679"/>
              <a:gd name="T16" fmla="*/ 207 w 663"/>
              <a:gd name="T17" fmla="*/ 99 h 679"/>
              <a:gd name="T18" fmla="*/ 188 w 663"/>
              <a:gd name="T19" fmla="*/ 89 h 679"/>
              <a:gd name="T20" fmla="*/ 124 w 663"/>
              <a:gd name="T21" fmla="*/ 59 h 679"/>
              <a:gd name="T22" fmla="*/ 61 w 663"/>
              <a:gd name="T23" fmla="*/ 29 h 679"/>
              <a:gd name="T24" fmla="*/ 4 w 663"/>
              <a:gd name="T25" fmla="*/ 1 h 679"/>
              <a:gd name="T26" fmla="*/ 0 w 663"/>
              <a:gd name="T27" fmla="*/ 0 h 679"/>
              <a:gd name="T28" fmla="*/ 33 w 663"/>
              <a:gd name="T29" fmla="*/ 68 h 679"/>
              <a:gd name="T30" fmla="*/ 54 w 663"/>
              <a:gd name="T31" fmla="*/ 111 h 679"/>
              <a:gd name="T32" fmla="*/ 579 w 663"/>
              <a:gd name="T33" fmla="*/ 499 h 679"/>
              <a:gd name="T34" fmla="*/ 629 w 663"/>
              <a:gd name="T35" fmla="*/ 550 h 679"/>
              <a:gd name="T36" fmla="*/ 630 w 663"/>
              <a:gd name="T37" fmla="*/ 582 h 679"/>
              <a:gd name="T38" fmla="*/ 582 w 663"/>
              <a:gd name="T39" fmla="*/ 629 h 679"/>
              <a:gd name="T40" fmla="*/ 552 w 663"/>
              <a:gd name="T41" fmla="*/ 630 h 679"/>
              <a:gd name="T42" fmla="*/ 487 w 663"/>
              <a:gd name="T43" fmla="*/ 565 h 679"/>
              <a:gd name="T44" fmla="*/ 485 w 663"/>
              <a:gd name="T45" fmla="*/ 563 h 679"/>
              <a:gd name="T46" fmla="*/ 563 w 663"/>
              <a:gd name="T47" fmla="*/ 484 h 679"/>
              <a:gd name="T48" fmla="*/ 579 w 663"/>
              <a:gd name="T49" fmla="*/ 499 h 679"/>
              <a:gd name="T50" fmla="*/ 189 w 663"/>
              <a:gd name="T51" fmla="*/ 140 h 679"/>
              <a:gd name="T52" fmla="*/ 202 w 663"/>
              <a:gd name="T53" fmla="*/ 141 h 679"/>
              <a:gd name="T54" fmla="*/ 295 w 663"/>
              <a:gd name="T55" fmla="*/ 234 h 679"/>
              <a:gd name="T56" fmla="*/ 531 w 663"/>
              <a:gd name="T57" fmla="*/ 471 h 679"/>
              <a:gd name="T58" fmla="*/ 530 w 663"/>
              <a:gd name="T59" fmla="*/ 482 h 679"/>
              <a:gd name="T60" fmla="*/ 519 w 663"/>
              <a:gd name="T61" fmla="*/ 482 h 679"/>
              <a:gd name="T62" fmla="*/ 475 w 663"/>
              <a:gd name="T63" fmla="*/ 438 h 679"/>
              <a:gd name="T64" fmla="*/ 350 w 663"/>
              <a:gd name="T65" fmla="*/ 312 h 679"/>
              <a:gd name="T66" fmla="*/ 201 w 663"/>
              <a:gd name="T67" fmla="*/ 164 h 679"/>
              <a:gd name="T68" fmla="*/ 190 w 663"/>
              <a:gd name="T69" fmla="*/ 153 h 679"/>
              <a:gd name="T70" fmla="*/ 189 w 663"/>
              <a:gd name="T71" fmla="*/ 140 h 679"/>
              <a:gd name="T72" fmla="*/ 208 w 663"/>
              <a:gd name="T73" fmla="*/ 244 h 679"/>
              <a:gd name="T74" fmla="*/ 348 w 663"/>
              <a:gd name="T75" fmla="*/ 383 h 679"/>
              <a:gd name="T76" fmla="*/ 481 w 663"/>
              <a:gd name="T77" fmla="*/ 517 h 679"/>
              <a:gd name="T78" fmla="*/ 481 w 663"/>
              <a:gd name="T79" fmla="*/ 531 h 679"/>
              <a:gd name="T80" fmla="*/ 469 w 663"/>
              <a:gd name="T81" fmla="*/ 528 h 679"/>
              <a:gd name="T82" fmla="*/ 409 w 663"/>
              <a:gd name="T83" fmla="*/ 468 h 679"/>
              <a:gd name="T84" fmla="*/ 221 w 663"/>
              <a:gd name="T85" fmla="*/ 280 h 679"/>
              <a:gd name="T86" fmla="*/ 140 w 663"/>
              <a:gd name="T87" fmla="*/ 199 h 679"/>
              <a:gd name="T88" fmla="*/ 141 w 663"/>
              <a:gd name="T89" fmla="*/ 184 h 679"/>
              <a:gd name="T90" fmla="*/ 150 w 663"/>
              <a:gd name="T91" fmla="*/ 186 h 679"/>
              <a:gd name="T92" fmla="*/ 208 w 663"/>
              <a:gd name="T93" fmla="*/ 244 h 679"/>
              <a:gd name="T94" fmla="*/ 63 w 663"/>
              <a:gd name="T95" fmla="*/ 86 h 679"/>
              <a:gd name="T96" fmla="*/ 87 w 663"/>
              <a:gd name="T97" fmla="*/ 62 h 679"/>
              <a:gd name="T98" fmla="*/ 94 w 663"/>
              <a:gd name="T99" fmla="*/ 61 h 679"/>
              <a:gd name="T100" fmla="*/ 163 w 663"/>
              <a:gd name="T101" fmla="*/ 94 h 679"/>
              <a:gd name="T102" fmla="*/ 175 w 663"/>
              <a:gd name="T103" fmla="*/ 100 h 679"/>
              <a:gd name="T104" fmla="*/ 152 w 663"/>
              <a:gd name="T105" fmla="*/ 107 h 679"/>
              <a:gd name="T106" fmla="*/ 143 w 663"/>
              <a:gd name="T107" fmla="*/ 142 h 679"/>
              <a:gd name="T108" fmla="*/ 109 w 663"/>
              <a:gd name="T109" fmla="*/ 152 h 679"/>
              <a:gd name="T110" fmla="*/ 101 w 663"/>
              <a:gd name="T111" fmla="*/ 175 h 679"/>
              <a:gd name="T112" fmla="*/ 93 w 663"/>
              <a:gd name="T113" fmla="*/ 158 h 679"/>
              <a:gd name="T114" fmla="*/ 62 w 663"/>
              <a:gd name="T115" fmla="*/ 94 h 679"/>
              <a:gd name="T116" fmla="*/ 63 w 663"/>
              <a:gd name="T117" fmla="*/ 86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63" h="679">
                <a:moveTo>
                  <a:pt x="54" y="111"/>
                </a:moveTo>
                <a:cubicBezTo>
                  <a:pt x="67" y="138"/>
                  <a:pt x="80" y="166"/>
                  <a:pt x="93" y="193"/>
                </a:cubicBezTo>
                <a:cubicBezTo>
                  <a:pt x="96" y="199"/>
                  <a:pt x="98" y="206"/>
                  <a:pt x="102" y="211"/>
                </a:cubicBezTo>
                <a:cubicBezTo>
                  <a:pt x="130" y="239"/>
                  <a:pt x="457" y="564"/>
                  <a:pt x="514" y="623"/>
                </a:cubicBezTo>
                <a:cubicBezTo>
                  <a:pt x="531" y="640"/>
                  <a:pt x="558" y="679"/>
                  <a:pt x="592" y="649"/>
                </a:cubicBezTo>
                <a:cubicBezTo>
                  <a:pt x="593" y="649"/>
                  <a:pt x="639" y="602"/>
                  <a:pt x="644" y="597"/>
                </a:cubicBezTo>
                <a:cubicBezTo>
                  <a:pt x="663" y="581"/>
                  <a:pt x="662" y="552"/>
                  <a:pt x="645" y="535"/>
                </a:cubicBezTo>
                <a:cubicBezTo>
                  <a:pt x="590" y="480"/>
                  <a:pt x="250" y="140"/>
                  <a:pt x="217" y="107"/>
                </a:cubicBezTo>
                <a:cubicBezTo>
                  <a:pt x="214" y="104"/>
                  <a:pt x="211" y="101"/>
                  <a:pt x="207" y="99"/>
                </a:cubicBezTo>
                <a:cubicBezTo>
                  <a:pt x="201" y="95"/>
                  <a:pt x="194" y="93"/>
                  <a:pt x="188" y="89"/>
                </a:cubicBezTo>
                <a:cubicBezTo>
                  <a:pt x="166" y="79"/>
                  <a:pt x="145" y="69"/>
                  <a:pt x="124" y="59"/>
                </a:cubicBezTo>
                <a:cubicBezTo>
                  <a:pt x="103" y="49"/>
                  <a:pt x="82" y="39"/>
                  <a:pt x="61" y="29"/>
                </a:cubicBezTo>
                <a:cubicBezTo>
                  <a:pt x="42" y="20"/>
                  <a:pt x="23" y="10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11" y="23"/>
                  <a:pt x="22" y="46"/>
                  <a:pt x="33" y="68"/>
                </a:cubicBezTo>
                <a:cubicBezTo>
                  <a:pt x="40" y="82"/>
                  <a:pt x="47" y="96"/>
                  <a:pt x="54" y="111"/>
                </a:cubicBezTo>
                <a:close/>
                <a:moveTo>
                  <a:pt x="579" y="499"/>
                </a:moveTo>
                <a:cubicBezTo>
                  <a:pt x="596" y="516"/>
                  <a:pt x="613" y="533"/>
                  <a:pt x="629" y="550"/>
                </a:cubicBezTo>
                <a:cubicBezTo>
                  <a:pt x="640" y="560"/>
                  <a:pt x="640" y="572"/>
                  <a:pt x="630" y="582"/>
                </a:cubicBezTo>
                <a:cubicBezTo>
                  <a:pt x="614" y="598"/>
                  <a:pt x="598" y="614"/>
                  <a:pt x="582" y="629"/>
                </a:cubicBezTo>
                <a:cubicBezTo>
                  <a:pt x="573" y="639"/>
                  <a:pt x="561" y="639"/>
                  <a:pt x="552" y="630"/>
                </a:cubicBezTo>
                <a:cubicBezTo>
                  <a:pt x="530" y="608"/>
                  <a:pt x="508" y="586"/>
                  <a:pt x="487" y="565"/>
                </a:cubicBezTo>
                <a:cubicBezTo>
                  <a:pt x="486" y="564"/>
                  <a:pt x="485" y="563"/>
                  <a:pt x="485" y="563"/>
                </a:cubicBezTo>
                <a:cubicBezTo>
                  <a:pt x="511" y="537"/>
                  <a:pt x="537" y="511"/>
                  <a:pt x="563" y="484"/>
                </a:cubicBezTo>
                <a:cubicBezTo>
                  <a:pt x="568" y="489"/>
                  <a:pt x="574" y="494"/>
                  <a:pt x="579" y="499"/>
                </a:cubicBezTo>
                <a:close/>
                <a:moveTo>
                  <a:pt x="189" y="140"/>
                </a:moveTo>
                <a:cubicBezTo>
                  <a:pt x="192" y="137"/>
                  <a:pt x="198" y="137"/>
                  <a:pt x="202" y="141"/>
                </a:cubicBezTo>
                <a:cubicBezTo>
                  <a:pt x="233" y="172"/>
                  <a:pt x="264" y="203"/>
                  <a:pt x="295" y="234"/>
                </a:cubicBezTo>
                <a:cubicBezTo>
                  <a:pt x="365" y="304"/>
                  <a:pt x="528" y="466"/>
                  <a:pt x="531" y="471"/>
                </a:cubicBezTo>
                <a:cubicBezTo>
                  <a:pt x="534" y="475"/>
                  <a:pt x="533" y="479"/>
                  <a:pt x="530" y="482"/>
                </a:cubicBezTo>
                <a:cubicBezTo>
                  <a:pt x="527" y="485"/>
                  <a:pt x="522" y="485"/>
                  <a:pt x="519" y="482"/>
                </a:cubicBezTo>
                <a:cubicBezTo>
                  <a:pt x="475" y="438"/>
                  <a:pt x="475" y="438"/>
                  <a:pt x="475" y="438"/>
                </a:cubicBezTo>
                <a:cubicBezTo>
                  <a:pt x="350" y="312"/>
                  <a:pt x="350" y="312"/>
                  <a:pt x="350" y="312"/>
                </a:cubicBezTo>
                <a:cubicBezTo>
                  <a:pt x="201" y="164"/>
                  <a:pt x="201" y="164"/>
                  <a:pt x="201" y="164"/>
                </a:cubicBezTo>
                <a:cubicBezTo>
                  <a:pt x="201" y="164"/>
                  <a:pt x="194" y="157"/>
                  <a:pt x="190" y="153"/>
                </a:cubicBezTo>
                <a:cubicBezTo>
                  <a:pt x="186" y="148"/>
                  <a:pt x="185" y="144"/>
                  <a:pt x="189" y="140"/>
                </a:cubicBezTo>
                <a:close/>
                <a:moveTo>
                  <a:pt x="208" y="244"/>
                </a:moveTo>
                <a:cubicBezTo>
                  <a:pt x="255" y="290"/>
                  <a:pt x="301" y="337"/>
                  <a:pt x="348" y="383"/>
                </a:cubicBezTo>
                <a:cubicBezTo>
                  <a:pt x="383" y="418"/>
                  <a:pt x="476" y="511"/>
                  <a:pt x="481" y="517"/>
                </a:cubicBezTo>
                <a:cubicBezTo>
                  <a:pt x="486" y="522"/>
                  <a:pt x="486" y="527"/>
                  <a:pt x="481" y="531"/>
                </a:cubicBezTo>
                <a:cubicBezTo>
                  <a:pt x="477" y="533"/>
                  <a:pt x="473" y="532"/>
                  <a:pt x="469" y="528"/>
                </a:cubicBezTo>
                <a:cubicBezTo>
                  <a:pt x="449" y="508"/>
                  <a:pt x="429" y="488"/>
                  <a:pt x="409" y="468"/>
                </a:cubicBezTo>
                <a:cubicBezTo>
                  <a:pt x="346" y="405"/>
                  <a:pt x="284" y="343"/>
                  <a:pt x="221" y="280"/>
                </a:cubicBezTo>
                <a:cubicBezTo>
                  <a:pt x="194" y="253"/>
                  <a:pt x="167" y="226"/>
                  <a:pt x="140" y="199"/>
                </a:cubicBezTo>
                <a:cubicBezTo>
                  <a:pt x="134" y="193"/>
                  <a:pt x="134" y="186"/>
                  <a:pt x="141" y="184"/>
                </a:cubicBezTo>
                <a:cubicBezTo>
                  <a:pt x="145" y="182"/>
                  <a:pt x="148" y="184"/>
                  <a:pt x="150" y="186"/>
                </a:cubicBezTo>
                <a:cubicBezTo>
                  <a:pt x="170" y="205"/>
                  <a:pt x="189" y="224"/>
                  <a:pt x="208" y="244"/>
                </a:cubicBezTo>
                <a:close/>
                <a:moveTo>
                  <a:pt x="63" y="86"/>
                </a:moveTo>
                <a:cubicBezTo>
                  <a:pt x="72" y="79"/>
                  <a:pt x="79" y="70"/>
                  <a:pt x="87" y="62"/>
                </a:cubicBezTo>
                <a:cubicBezTo>
                  <a:pt x="89" y="60"/>
                  <a:pt x="91" y="60"/>
                  <a:pt x="94" y="61"/>
                </a:cubicBezTo>
                <a:cubicBezTo>
                  <a:pt x="117" y="72"/>
                  <a:pt x="140" y="83"/>
                  <a:pt x="163" y="94"/>
                </a:cubicBezTo>
                <a:cubicBezTo>
                  <a:pt x="167" y="96"/>
                  <a:pt x="171" y="98"/>
                  <a:pt x="175" y="100"/>
                </a:cubicBezTo>
                <a:cubicBezTo>
                  <a:pt x="172" y="105"/>
                  <a:pt x="172" y="105"/>
                  <a:pt x="152" y="107"/>
                </a:cubicBezTo>
                <a:cubicBezTo>
                  <a:pt x="155" y="120"/>
                  <a:pt x="153" y="132"/>
                  <a:pt x="143" y="142"/>
                </a:cubicBezTo>
                <a:cubicBezTo>
                  <a:pt x="134" y="151"/>
                  <a:pt x="122" y="154"/>
                  <a:pt x="109" y="152"/>
                </a:cubicBezTo>
                <a:cubicBezTo>
                  <a:pt x="107" y="159"/>
                  <a:pt x="109" y="168"/>
                  <a:pt x="101" y="175"/>
                </a:cubicBezTo>
                <a:cubicBezTo>
                  <a:pt x="98" y="169"/>
                  <a:pt x="96" y="164"/>
                  <a:pt x="93" y="158"/>
                </a:cubicBezTo>
                <a:cubicBezTo>
                  <a:pt x="83" y="137"/>
                  <a:pt x="72" y="116"/>
                  <a:pt x="62" y="94"/>
                </a:cubicBezTo>
                <a:cubicBezTo>
                  <a:pt x="61" y="91"/>
                  <a:pt x="60" y="89"/>
                  <a:pt x="63" y="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90018DE-DF03-4DA9-BE7D-BE9C1F9C3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2058762" y="42153"/>
            <a:ext cx="2045890" cy="857126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A319C00-D8E3-4691-A49B-E8596A7BDEF3}"/>
              </a:ext>
            </a:extLst>
          </p:cNvPr>
          <p:cNvSpPr txBox="1"/>
          <p:nvPr/>
        </p:nvSpPr>
        <p:spPr>
          <a:xfrm>
            <a:off x="5527899" y="3245031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فتح الاندلس سنة (92هـ):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E3D1F83-217B-48B6-909D-1E52036C62E6}"/>
              </a:ext>
            </a:extLst>
          </p:cNvPr>
          <p:cNvSpPr txBox="1"/>
          <p:nvPr/>
        </p:nvSpPr>
        <p:spPr>
          <a:xfrm>
            <a:off x="5527899" y="4149524"/>
            <a:ext cx="5714384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1" b="1" dirty="0">
                <a:solidFill>
                  <a:srgbClr val="0350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الفتوحات في الشرق:</a:t>
            </a:r>
            <a:endParaRPr lang="en-US" sz="3001" b="1" dirty="0">
              <a:solidFill>
                <a:srgbClr val="0350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D97EB66-4457-4843-ABC9-48C9A4C3E0F1}"/>
              </a:ext>
            </a:extLst>
          </p:cNvPr>
          <p:cNvSpPr/>
          <p:nvPr/>
        </p:nvSpPr>
        <p:spPr bwMode="auto">
          <a:xfrm>
            <a:off x="11242283" y="3245031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2399BCF7-F943-4D49-9EA3-E866F0ED850F}"/>
              </a:ext>
            </a:extLst>
          </p:cNvPr>
          <p:cNvSpPr/>
          <p:nvPr/>
        </p:nvSpPr>
        <p:spPr bwMode="auto">
          <a:xfrm>
            <a:off x="11242283" y="4149524"/>
            <a:ext cx="554400" cy="55412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76200" dir="5400000" sx="90000" sy="-19000" rotWithShape="0">
              <a:prstClr val="black">
                <a:alpha val="67000"/>
              </a:prstClr>
            </a:outerShdw>
          </a:effectLst>
          <a:scene3d>
            <a:camera prst="orthographicFront"/>
            <a:lightRig rig="threePt" dir="t"/>
          </a:scene3d>
          <a:sp3d>
            <a:bevelT w="1117600" h="1117600" prst="artDeco"/>
            <a:bevelB/>
          </a:sp3d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BCF1406-EF02-414D-A18D-8F94DA65AD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190080" y="55820"/>
            <a:ext cx="1306116" cy="3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5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741 L -0.84831 0.00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22" y="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8474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70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 animBg="1"/>
      <p:bldP spid="51" grpId="0" animBg="1"/>
      <p:bldP spid="20" grpId="0" animBg="1"/>
      <p:bldP spid="20" grpId="1" animBg="1"/>
      <p:bldP spid="20" grpId="2" animBg="1"/>
      <p:bldP spid="22" grpId="0" animBg="1"/>
      <p:bldP spid="22" grpId="1" animBg="1"/>
      <p:bldP spid="18" grpId="0"/>
      <p:bldP spid="21" grpId="0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618F03-EC58-4B02-840F-F8FEA146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BBB1174C-D0AF-41BA-95B1-5AE1ED56EF1A}"/>
              </a:ext>
            </a:extLst>
          </p:cNvPr>
          <p:cNvSpPr/>
          <p:nvPr/>
        </p:nvSpPr>
        <p:spPr>
          <a:xfrm>
            <a:off x="4867835" y="1387559"/>
            <a:ext cx="3348318" cy="929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1A3122A-5BAF-4388-A826-BDBCBF6D3CEF}"/>
              </a:ext>
            </a:extLst>
          </p:cNvPr>
          <p:cNvSpPr txBox="1"/>
          <p:nvPr/>
        </p:nvSpPr>
        <p:spPr>
          <a:xfrm>
            <a:off x="4184544" y="0"/>
            <a:ext cx="4714900" cy="14777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الفتوحات في الشمال</a:t>
            </a:r>
          </a:p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آسيا الصغرى</a:t>
            </a:r>
          </a:p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وجزر البحر المتوسط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9DCDDDE-9A47-4282-B605-3A127B2F4794}"/>
              </a:ext>
            </a:extLst>
          </p:cNvPr>
          <p:cNvSpPr/>
          <p:nvPr/>
        </p:nvSpPr>
        <p:spPr>
          <a:xfrm rot="698443">
            <a:off x="5536212" y="2396247"/>
            <a:ext cx="729069" cy="44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244E7998-5456-41B9-8E54-6856EC926E62}"/>
              </a:ext>
            </a:extLst>
          </p:cNvPr>
          <p:cNvSpPr/>
          <p:nvPr/>
        </p:nvSpPr>
        <p:spPr>
          <a:xfrm rot="698443">
            <a:off x="4416685" y="2280336"/>
            <a:ext cx="729069" cy="44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1218CE39-DC30-4E48-A365-38CCF82BAB8F}"/>
              </a:ext>
            </a:extLst>
          </p:cNvPr>
          <p:cNvSpPr/>
          <p:nvPr/>
        </p:nvSpPr>
        <p:spPr>
          <a:xfrm rot="698443">
            <a:off x="2876234" y="1931384"/>
            <a:ext cx="729069" cy="44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89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05AE3195-C1CC-447F-94E5-CA39E7782FC5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F4B2513-30A2-4827-8BE5-197F12EEF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6267132-BAD8-4552-BD8B-EE23E3D11D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84CC5A0-D139-4D31-8276-333D686AD7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806AA94-29B4-43BB-A329-14B50939C8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64395" y="704345"/>
            <a:ext cx="6400800" cy="535220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8647D91-52F6-4D69-8D6F-E7219B2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50000" b="19624"/>
          <a:stretch/>
        </p:blipFill>
        <p:spPr>
          <a:xfrm>
            <a:off x="2189408" y="4347141"/>
            <a:ext cx="10002592" cy="17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2300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94DE644-223F-47FD-8ED3-5415E35F9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t="10892" r="14859" b="50318"/>
          <a:stretch/>
        </p:blipFill>
        <p:spPr>
          <a:xfrm>
            <a:off x="1926329" y="1716213"/>
            <a:ext cx="10265671" cy="3425574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C7B5CD-FF34-4184-BBA8-0D3E3E88DCCB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B4C6A2-A927-4F4A-B2B6-55EA4C08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FE24D9-CCA2-46BB-AAFE-7BD356C1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CE42E3-D8C8-4B9C-B56E-306DD9820A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8CB35B-0050-4F77-9C08-881F92A9D3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تشكيل تلقائي 3">
            <a:extLst>
              <a:ext uri="{FF2B5EF4-FFF2-40B4-BE49-F238E27FC236}">
                <a16:creationId xmlns:a16="http://schemas.microsoft.com/office/drawing/2014/main" id="{836A1036-8E79-405E-9112-5988C8DCFAB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39041" y="143999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الشكل الحر 3">
            <a:extLst>
              <a:ext uri="{FF2B5EF4-FFF2-40B4-BE49-F238E27FC236}">
                <a16:creationId xmlns:a16="http://schemas.microsoft.com/office/drawing/2014/main" id="{33770894-9BFE-46FE-8F7C-91785A616FE4}"/>
              </a:ext>
            </a:extLst>
          </p:cNvPr>
          <p:cNvSpPr>
            <a:spLocks/>
          </p:cNvSpPr>
          <p:nvPr/>
        </p:nvSpPr>
        <p:spPr bwMode="auto">
          <a:xfrm>
            <a:off x="9232716" y="1727330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شكل حر 4">
            <a:extLst>
              <a:ext uri="{FF2B5EF4-FFF2-40B4-BE49-F238E27FC236}">
                <a16:creationId xmlns:a16="http://schemas.microsoft.com/office/drawing/2014/main" id="{7016ED6F-0BD5-4F6E-9A2D-7ECAD38418FE}"/>
              </a:ext>
            </a:extLst>
          </p:cNvPr>
          <p:cNvSpPr>
            <a:spLocks/>
          </p:cNvSpPr>
          <p:nvPr/>
        </p:nvSpPr>
        <p:spPr bwMode="auto">
          <a:xfrm>
            <a:off x="9037453" y="1441580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 5">
            <a:extLst>
              <a:ext uri="{FF2B5EF4-FFF2-40B4-BE49-F238E27FC236}">
                <a16:creationId xmlns:a16="http://schemas.microsoft.com/office/drawing/2014/main" id="{F50F7A97-4427-45E0-B5F0-B359D979D39D}"/>
              </a:ext>
            </a:extLst>
          </p:cNvPr>
          <p:cNvSpPr>
            <a:spLocks/>
          </p:cNvSpPr>
          <p:nvPr/>
        </p:nvSpPr>
        <p:spPr bwMode="auto">
          <a:xfrm>
            <a:off x="9037453" y="6108830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شكل حر 6">
            <a:extLst>
              <a:ext uri="{FF2B5EF4-FFF2-40B4-BE49-F238E27FC236}">
                <a16:creationId xmlns:a16="http://schemas.microsoft.com/office/drawing/2014/main" id="{67D15057-A526-470C-BBC0-523974661F4F}"/>
              </a:ext>
            </a:extLst>
          </p:cNvPr>
          <p:cNvSpPr>
            <a:spLocks/>
          </p:cNvSpPr>
          <p:nvPr/>
        </p:nvSpPr>
        <p:spPr bwMode="auto">
          <a:xfrm>
            <a:off x="9037453" y="6224717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الحجرة العلوية للساعة الرملية">
            <a:extLst>
              <a:ext uri="{FF2B5EF4-FFF2-40B4-BE49-F238E27FC236}">
                <a16:creationId xmlns:a16="http://schemas.microsoft.com/office/drawing/2014/main" id="{23FD80FD-6C41-42C1-8A5F-FA1A84205D15}"/>
              </a:ext>
            </a:extLst>
          </p:cNvPr>
          <p:cNvSpPr>
            <a:spLocks/>
          </p:cNvSpPr>
          <p:nvPr/>
        </p:nvSpPr>
        <p:spPr bwMode="auto">
          <a:xfrm>
            <a:off x="9348603" y="2375030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الحجرة السفلية للساعة الرملية">
            <a:extLst>
              <a:ext uri="{FF2B5EF4-FFF2-40B4-BE49-F238E27FC236}">
                <a16:creationId xmlns:a16="http://schemas.microsoft.com/office/drawing/2014/main" id="{729B6ED4-8F6D-4968-8811-0F8BEB893E6A}"/>
              </a:ext>
            </a:extLst>
          </p:cNvPr>
          <p:cNvSpPr>
            <a:spLocks/>
          </p:cNvSpPr>
          <p:nvPr/>
        </p:nvSpPr>
        <p:spPr bwMode="auto">
          <a:xfrm>
            <a:off x="9339078" y="5049967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رابط مستقيم">
            <a:extLst>
              <a:ext uri="{FF2B5EF4-FFF2-40B4-BE49-F238E27FC236}">
                <a16:creationId xmlns:a16="http://schemas.microsoft.com/office/drawing/2014/main" id="{265BD8B0-CB26-4566-B72B-AFFB532E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2715" y="3847436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الزر: بدء المؤقت">
            <a:extLst>
              <a:ext uri="{FF2B5EF4-FFF2-40B4-BE49-F238E27FC236}">
                <a16:creationId xmlns:a16="http://schemas.microsoft.com/office/drawing/2014/main" id="{AC10987E-3978-4919-A120-B058BBE19A2B}"/>
              </a:ext>
            </a:extLst>
          </p:cNvPr>
          <p:cNvGrpSpPr/>
          <p:nvPr/>
        </p:nvGrpSpPr>
        <p:grpSpPr>
          <a:xfrm>
            <a:off x="9233603" y="178051"/>
            <a:ext cx="2636838" cy="799962"/>
            <a:chOff x="1332706" y="185859"/>
            <a:chExt cx="2636838" cy="799962"/>
          </a:xfrm>
        </p:grpSpPr>
        <p:sp>
          <p:nvSpPr>
            <p:cNvPr id="22" name="مستطيل مستدير الزوايا 12">
              <a:extLst>
                <a:ext uri="{FF2B5EF4-FFF2-40B4-BE49-F238E27FC236}">
                  <a16:creationId xmlns:a16="http://schemas.microsoft.com/office/drawing/2014/main" id="{42679ADE-A2FF-4CD1-B87E-6CA0DE663894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مستطيل مستدير الزوايا 13">
              <a:extLst>
                <a:ext uri="{FF2B5EF4-FFF2-40B4-BE49-F238E27FC236}">
                  <a16:creationId xmlns:a16="http://schemas.microsoft.com/office/drawing/2014/main" id="{6699015E-BCA2-4E5D-B3FE-0A71F6251861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24" name="انتهى الوقت">
            <a:extLst>
              <a:ext uri="{FF2B5EF4-FFF2-40B4-BE49-F238E27FC236}">
                <a16:creationId xmlns:a16="http://schemas.microsoft.com/office/drawing/2014/main" id="{8C1D63D7-3D75-4E74-B7D8-9966DCCF154C}"/>
              </a:ext>
            </a:extLst>
          </p:cNvPr>
          <p:cNvGrpSpPr/>
          <p:nvPr/>
        </p:nvGrpSpPr>
        <p:grpSpPr>
          <a:xfrm>
            <a:off x="9233603" y="178051"/>
            <a:ext cx="2636838" cy="799962"/>
            <a:chOff x="4321176" y="185859"/>
            <a:chExt cx="2636838" cy="799962"/>
          </a:xfrm>
        </p:grpSpPr>
        <p:sp>
          <p:nvSpPr>
            <p:cNvPr id="25" name="مستطيل مستدير الزوايا 15">
              <a:extLst>
                <a:ext uri="{FF2B5EF4-FFF2-40B4-BE49-F238E27FC236}">
                  <a16:creationId xmlns:a16="http://schemas.microsoft.com/office/drawing/2014/main" id="{830E6E6B-3832-441F-A9EA-6EAC82C9E796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مستطيل مستدير الزوايا 16">
              <a:extLst>
                <a:ext uri="{FF2B5EF4-FFF2-40B4-BE49-F238E27FC236}">
                  <a16:creationId xmlns:a16="http://schemas.microsoft.com/office/drawing/2014/main" id="{1A269D31-94FC-4925-B905-3599B3FDBF73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87CB921-856C-4A83-937F-8FC422597A26}"/>
              </a:ext>
            </a:extLst>
          </p:cNvPr>
          <p:cNvSpPr txBox="1"/>
          <p:nvPr/>
        </p:nvSpPr>
        <p:spPr>
          <a:xfrm>
            <a:off x="4844181" y="162787"/>
            <a:ext cx="2589170" cy="126188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الحد الأقصى للوقت: </a:t>
            </a:r>
          </a:p>
          <a:p>
            <a:pPr algn="ctr" rtl="1"/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دقيقة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DDAE461-E279-431B-9D4D-547CC01D69A4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BA69C3-DFD1-471B-A00B-624E864D51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46D8CD9-173E-46F3-8BAB-61B1D443E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63133F-3603-4022-B751-B46260DF1B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29D1AB0-A567-4B08-9F9B-FE98310281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800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7364527-C29C-4275-8F9E-A40DB0410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t="10892" r="14859" b="50318"/>
          <a:stretch/>
        </p:blipFill>
        <p:spPr>
          <a:xfrm>
            <a:off x="1926329" y="1716213"/>
            <a:ext cx="10265671" cy="3425574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23CA59B-85B2-40B4-9F6F-BDE2CF2C2CA8}"/>
              </a:ext>
            </a:extLst>
          </p:cNvPr>
          <p:cNvSpPr/>
          <p:nvPr/>
        </p:nvSpPr>
        <p:spPr>
          <a:xfrm>
            <a:off x="7225048" y="4560195"/>
            <a:ext cx="234779" cy="2436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1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C7B5CD-FF34-4184-BBA8-0D3E3E88DCCB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B4C6A2-A927-4F4A-B2B6-55EA4C08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FE24D9-CCA2-46BB-AAFE-7BD356C1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CE42E3-D8C8-4B9C-B56E-306DD9820A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03B5E7CB-0E0C-4024-9B05-4E438361242D}"/>
              </a:ext>
            </a:extLst>
          </p:cNvPr>
          <p:cNvSpPr/>
          <p:nvPr/>
        </p:nvSpPr>
        <p:spPr>
          <a:xfrm>
            <a:off x="9888829" y="3224012"/>
            <a:ext cx="234779" cy="2436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1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D84A7F2-F975-4D4B-BEB1-E8726C148D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94DE644-223F-47FD-8ED3-5415E35F9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t="49342" r="14859" b="1597"/>
          <a:stretch/>
        </p:blipFill>
        <p:spPr>
          <a:xfrm>
            <a:off x="2202287" y="1320889"/>
            <a:ext cx="9989713" cy="4216221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C7B5CD-FF34-4184-BBA8-0D3E3E88DCCB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B4C6A2-A927-4F4A-B2B6-55EA4C08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FE24D9-CCA2-46BB-AAFE-7BD356C1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CE42E3-D8C8-4B9C-B56E-306DD9820A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274762-F1D5-43FD-9B2E-4AF0FE6EE4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تشكيل تلقائي 3">
            <a:extLst>
              <a:ext uri="{FF2B5EF4-FFF2-40B4-BE49-F238E27FC236}">
                <a16:creationId xmlns:a16="http://schemas.microsoft.com/office/drawing/2014/main" id="{35FD4686-DDFF-4703-B1DD-245CBC77F3C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64796" y="143999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تشكيل تلقائي 3">
            <a:extLst>
              <a:ext uri="{FF2B5EF4-FFF2-40B4-BE49-F238E27FC236}">
                <a16:creationId xmlns:a16="http://schemas.microsoft.com/office/drawing/2014/main" id="{FB5B80E2-376B-4BE6-8B93-7E397FECB4F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64796" y="1443895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الشكل الحر 3">
            <a:extLst>
              <a:ext uri="{FF2B5EF4-FFF2-40B4-BE49-F238E27FC236}">
                <a16:creationId xmlns:a16="http://schemas.microsoft.com/office/drawing/2014/main" id="{6EC0246C-7568-4812-AE8B-CA5673A0926B}"/>
              </a:ext>
            </a:extLst>
          </p:cNvPr>
          <p:cNvSpPr>
            <a:spLocks/>
          </p:cNvSpPr>
          <p:nvPr/>
        </p:nvSpPr>
        <p:spPr bwMode="auto">
          <a:xfrm>
            <a:off x="9258471" y="1731233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شكل حر 4">
            <a:extLst>
              <a:ext uri="{FF2B5EF4-FFF2-40B4-BE49-F238E27FC236}">
                <a16:creationId xmlns:a16="http://schemas.microsoft.com/office/drawing/2014/main" id="{3CBDA55E-E0DC-4DAD-8E61-923F9901A3E5}"/>
              </a:ext>
            </a:extLst>
          </p:cNvPr>
          <p:cNvSpPr>
            <a:spLocks/>
          </p:cNvSpPr>
          <p:nvPr/>
        </p:nvSpPr>
        <p:spPr bwMode="auto">
          <a:xfrm>
            <a:off x="9063208" y="1445483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شكل حر 5">
            <a:extLst>
              <a:ext uri="{FF2B5EF4-FFF2-40B4-BE49-F238E27FC236}">
                <a16:creationId xmlns:a16="http://schemas.microsoft.com/office/drawing/2014/main" id="{F270D65C-844F-48FB-A580-53B405013C3E}"/>
              </a:ext>
            </a:extLst>
          </p:cNvPr>
          <p:cNvSpPr>
            <a:spLocks/>
          </p:cNvSpPr>
          <p:nvPr/>
        </p:nvSpPr>
        <p:spPr bwMode="auto">
          <a:xfrm>
            <a:off x="9063208" y="6112733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 6">
            <a:extLst>
              <a:ext uri="{FF2B5EF4-FFF2-40B4-BE49-F238E27FC236}">
                <a16:creationId xmlns:a16="http://schemas.microsoft.com/office/drawing/2014/main" id="{CC99DC47-F8CE-4E7F-A9D7-53CEF070DCDD}"/>
              </a:ext>
            </a:extLst>
          </p:cNvPr>
          <p:cNvSpPr>
            <a:spLocks/>
          </p:cNvSpPr>
          <p:nvPr/>
        </p:nvSpPr>
        <p:spPr bwMode="auto">
          <a:xfrm>
            <a:off x="9063208" y="6228620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الحجرة العلوية للساعة الرملية">
            <a:extLst>
              <a:ext uri="{FF2B5EF4-FFF2-40B4-BE49-F238E27FC236}">
                <a16:creationId xmlns:a16="http://schemas.microsoft.com/office/drawing/2014/main" id="{4B8BFBD7-EE3B-4E33-9236-1115BC850503}"/>
              </a:ext>
            </a:extLst>
          </p:cNvPr>
          <p:cNvSpPr>
            <a:spLocks/>
          </p:cNvSpPr>
          <p:nvPr/>
        </p:nvSpPr>
        <p:spPr bwMode="auto">
          <a:xfrm>
            <a:off x="9374358" y="2378933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الحجرة السفلية للساعة الرملية">
            <a:extLst>
              <a:ext uri="{FF2B5EF4-FFF2-40B4-BE49-F238E27FC236}">
                <a16:creationId xmlns:a16="http://schemas.microsoft.com/office/drawing/2014/main" id="{B1126DE6-4950-41B0-8A16-B2299A721B40}"/>
              </a:ext>
            </a:extLst>
          </p:cNvPr>
          <p:cNvSpPr>
            <a:spLocks/>
          </p:cNvSpPr>
          <p:nvPr/>
        </p:nvSpPr>
        <p:spPr bwMode="auto">
          <a:xfrm>
            <a:off x="9364833" y="5053870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رابط مستقيم">
            <a:extLst>
              <a:ext uri="{FF2B5EF4-FFF2-40B4-BE49-F238E27FC236}">
                <a16:creationId xmlns:a16="http://schemas.microsoft.com/office/drawing/2014/main" id="{7D018F94-C60E-434B-961C-5F37C470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8470" y="3851339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الزر: بدء المؤقت">
            <a:extLst>
              <a:ext uri="{FF2B5EF4-FFF2-40B4-BE49-F238E27FC236}">
                <a16:creationId xmlns:a16="http://schemas.microsoft.com/office/drawing/2014/main" id="{B7CB2836-1B4C-4FB4-8CC9-C9578267AF32}"/>
              </a:ext>
            </a:extLst>
          </p:cNvPr>
          <p:cNvGrpSpPr/>
          <p:nvPr/>
        </p:nvGrpSpPr>
        <p:grpSpPr>
          <a:xfrm>
            <a:off x="9259358" y="181954"/>
            <a:ext cx="2636838" cy="799962"/>
            <a:chOff x="1332706" y="185859"/>
            <a:chExt cx="2636838" cy="799962"/>
          </a:xfrm>
        </p:grpSpPr>
        <p:sp>
          <p:nvSpPr>
            <p:cNvPr id="25" name="مستطيل مستدير الزوايا 12">
              <a:extLst>
                <a:ext uri="{FF2B5EF4-FFF2-40B4-BE49-F238E27FC236}">
                  <a16:creationId xmlns:a16="http://schemas.microsoft.com/office/drawing/2014/main" id="{0BDD9435-0725-47C6-BF00-1A72FB28309E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مستطيل مستدير الزوايا 13">
              <a:extLst>
                <a:ext uri="{FF2B5EF4-FFF2-40B4-BE49-F238E27FC236}">
                  <a16:creationId xmlns:a16="http://schemas.microsoft.com/office/drawing/2014/main" id="{176299B1-D1C4-484F-B79E-1DBB64D880AB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27" name="انتهى الوقت">
            <a:extLst>
              <a:ext uri="{FF2B5EF4-FFF2-40B4-BE49-F238E27FC236}">
                <a16:creationId xmlns:a16="http://schemas.microsoft.com/office/drawing/2014/main" id="{46D09E21-4139-4938-BECE-AD821021D903}"/>
              </a:ext>
            </a:extLst>
          </p:cNvPr>
          <p:cNvGrpSpPr/>
          <p:nvPr/>
        </p:nvGrpSpPr>
        <p:grpSpPr>
          <a:xfrm>
            <a:off x="9259358" y="181954"/>
            <a:ext cx="2636838" cy="799962"/>
            <a:chOff x="4321176" y="185859"/>
            <a:chExt cx="2636838" cy="799962"/>
          </a:xfrm>
        </p:grpSpPr>
        <p:sp>
          <p:nvSpPr>
            <p:cNvPr id="28" name="مستطيل مستدير الزوايا 15">
              <a:extLst>
                <a:ext uri="{FF2B5EF4-FFF2-40B4-BE49-F238E27FC236}">
                  <a16:creationId xmlns:a16="http://schemas.microsoft.com/office/drawing/2014/main" id="{72E05ACD-D39D-4F70-A2F7-F2190A61D255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مستطيل مستدير الزوايا 16">
              <a:extLst>
                <a:ext uri="{FF2B5EF4-FFF2-40B4-BE49-F238E27FC236}">
                  <a16:creationId xmlns:a16="http://schemas.microsoft.com/office/drawing/2014/main" id="{F7E799F0-DE3C-4DFA-A5BA-0172C58A6426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0988CF4-0EA0-441E-8D50-DCE5F900B83A}"/>
              </a:ext>
            </a:extLst>
          </p:cNvPr>
          <p:cNvSpPr txBox="1"/>
          <p:nvPr/>
        </p:nvSpPr>
        <p:spPr>
          <a:xfrm>
            <a:off x="4761441" y="94437"/>
            <a:ext cx="2589170" cy="126188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الحد الأقصى للوقت: </a:t>
            </a:r>
          </a:p>
          <a:p>
            <a:pPr algn="ctr" rtl="1"/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A20AB50-CDF8-4339-859E-48DDF4273165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03D77AC-FDE5-4B1B-B7F6-FD9CC981D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3CE7539-6C47-4DCE-9C57-4716E0B62A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D66DD9E-EDB7-4911-AF4B-F19CEDA6C3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6081B2D-4ADF-491B-95A3-837B257F42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907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B056623-969B-49E4-B7B7-BBA392CD4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t="49342" r="14859" b="1597"/>
          <a:stretch/>
        </p:blipFill>
        <p:spPr>
          <a:xfrm>
            <a:off x="2202287" y="1320889"/>
            <a:ext cx="9989713" cy="4216221"/>
          </a:xfrm>
          <a:prstGeom prst="rect">
            <a:avLst/>
          </a:prstGeom>
        </p:spPr>
      </p:pic>
      <p:sp>
        <p:nvSpPr>
          <p:cNvPr id="10" name="مربع نص 7">
            <a:extLst>
              <a:ext uri="{FF2B5EF4-FFF2-40B4-BE49-F238E27FC236}">
                <a16:creationId xmlns:a16="http://schemas.microsoft.com/office/drawing/2014/main" id="{0E750F9D-C27B-4AFF-9A93-2A63AA060688}"/>
              </a:ext>
            </a:extLst>
          </p:cNvPr>
          <p:cNvSpPr txBox="1"/>
          <p:nvPr/>
        </p:nvSpPr>
        <p:spPr>
          <a:xfrm>
            <a:off x="4913289" y="2772757"/>
            <a:ext cx="4567707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تنظيم حملات برية وبحرية</a:t>
            </a:r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id="{3EE4E30D-8CB7-4482-BC05-18C9DA3EE8AA}"/>
              </a:ext>
            </a:extLst>
          </p:cNvPr>
          <p:cNvSpPr txBox="1"/>
          <p:nvPr/>
        </p:nvSpPr>
        <p:spPr>
          <a:xfrm>
            <a:off x="5114955" y="3879062"/>
            <a:ext cx="4299560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صقلية – كريت – قبرص </a:t>
            </a: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id="{3D4F5152-8C08-408C-A546-83B45AE5EF2D}"/>
              </a:ext>
            </a:extLst>
          </p:cNvPr>
          <p:cNvSpPr txBox="1"/>
          <p:nvPr/>
        </p:nvSpPr>
        <p:spPr>
          <a:xfrm>
            <a:off x="4133910" y="4985367"/>
            <a:ext cx="6261650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عمورية – قرطبة – الديبل – إفريقية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3C7B5CD-FF34-4184-BBA8-0D3E3E88DCCB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AB4C6A2-A927-4F4A-B2B6-55EA4C08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FE24D9-CCA2-46BB-AAFE-7BD356C1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CE42E3-D8C8-4B9C-B56E-306DD9820A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BC3A54E-2925-4760-AB93-513714BE30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2AE14C-FE7A-460B-B386-F87BA8C0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t="25352" r="14225" b="14178"/>
          <a:stretch/>
        </p:blipFill>
        <p:spPr>
          <a:xfrm>
            <a:off x="-75668" y="695459"/>
            <a:ext cx="12267668" cy="616254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B7D7784-0E5A-42A4-9231-C6FC424AED65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026F9A8-75D6-4AEA-B99F-F1104CCBF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72BAC7-55C8-43F2-9597-E099D3938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3C6D48A-3605-44CC-BE60-E9D18E033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D71BBA-87CA-4C0E-9F01-474F0AAFB3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تشكيل تلقائي 3">
            <a:extLst>
              <a:ext uri="{FF2B5EF4-FFF2-40B4-BE49-F238E27FC236}">
                <a16:creationId xmlns:a16="http://schemas.microsoft.com/office/drawing/2014/main" id="{35FD4686-DDFF-4703-B1DD-245CBC77F3C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64796" y="143999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تشكيل تلقائي 3">
            <a:extLst>
              <a:ext uri="{FF2B5EF4-FFF2-40B4-BE49-F238E27FC236}">
                <a16:creationId xmlns:a16="http://schemas.microsoft.com/office/drawing/2014/main" id="{FB5B80E2-376B-4BE6-8B93-7E397FECB4F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64796" y="1443895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الشكل الحر 3">
            <a:extLst>
              <a:ext uri="{FF2B5EF4-FFF2-40B4-BE49-F238E27FC236}">
                <a16:creationId xmlns:a16="http://schemas.microsoft.com/office/drawing/2014/main" id="{6EC0246C-7568-4812-AE8B-CA5673A0926B}"/>
              </a:ext>
            </a:extLst>
          </p:cNvPr>
          <p:cNvSpPr>
            <a:spLocks/>
          </p:cNvSpPr>
          <p:nvPr/>
        </p:nvSpPr>
        <p:spPr bwMode="auto">
          <a:xfrm>
            <a:off x="9258471" y="1731233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شكل حر 4">
            <a:extLst>
              <a:ext uri="{FF2B5EF4-FFF2-40B4-BE49-F238E27FC236}">
                <a16:creationId xmlns:a16="http://schemas.microsoft.com/office/drawing/2014/main" id="{3CBDA55E-E0DC-4DAD-8E61-923F9901A3E5}"/>
              </a:ext>
            </a:extLst>
          </p:cNvPr>
          <p:cNvSpPr>
            <a:spLocks/>
          </p:cNvSpPr>
          <p:nvPr/>
        </p:nvSpPr>
        <p:spPr bwMode="auto">
          <a:xfrm>
            <a:off x="9063208" y="1445483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شكل حر 5">
            <a:extLst>
              <a:ext uri="{FF2B5EF4-FFF2-40B4-BE49-F238E27FC236}">
                <a16:creationId xmlns:a16="http://schemas.microsoft.com/office/drawing/2014/main" id="{F270D65C-844F-48FB-A580-53B405013C3E}"/>
              </a:ext>
            </a:extLst>
          </p:cNvPr>
          <p:cNvSpPr>
            <a:spLocks/>
          </p:cNvSpPr>
          <p:nvPr/>
        </p:nvSpPr>
        <p:spPr bwMode="auto">
          <a:xfrm>
            <a:off x="9063208" y="6112733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 6">
            <a:extLst>
              <a:ext uri="{FF2B5EF4-FFF2-40B4-BE49-F238E27FC236}">
                <a16:creationId xmlns:a16="http://schemas.microsoft.com/office/drawing/2014/main" id="{CC99DC47-F8CE-4E7F-A9D7-53CEF070DCDD}"/>
              </a:ext>
            </a:extLst>
          </p:cNvPr>
          <p:cNvSpPr>
            <a:spLocks/>
          </p:cNvSpPr>
          <p:nvPr/>
        </p:nvSpPr>
        <p:spPr bwMode="auto">
          <a:xfrm>
            <a:off x="9063208" y="6228620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الحجرة العلوية للساعة الرملية">
            <a:extLst>
              <a:ext uri="{FF2B5EF4-FFF2-40B4-BE49-F238E27FC236}">
                <a16:creationId xmlns:a16="http://schemas.microsoft.com/office/drawing/2014/main" id="{4B8BFBD7-EE3B-4E33-9236-1115BC850503}"/>
              </a:ext>
            </a:extLst>
          </p:cNvPr>
          <p:cNvSpPr>
            <a:spLocks/>
          </p:cNvSpPr>
          <p:nvPr/>
        </p:nvSpPr>
        <p:spPr bwMode="auto">
          <a:xfrm>
            <a:off x="9374358" y="2378933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الحجرة السفلية للساعة الرملية">
            <a:extLst>
              <a:ext uri="{FF2B5EF4-FFF2-40B4-BE49-F238E27FC236}">
                <a16:creationId xmlns:a16="http://schemas.microsoft.com/office/drawing/2014/main" id="{B1126DE6-4950-41B0-8A16-B2299A721B40}"/>
              </a:ext>
            </a:extLst>
          </p:cNvPr>
          <p:cNvSpPr>
            <a:spLocks/>
          </p:cNvSpPr>
          <p:nvPr/>
        </p:nvSpPr>
        <p:spPr bwMode="auto">
          <a:xfrm>
            <a:off x="9364833" y="5053870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رابط مستقيم">
            <a:extLst>
              <a:ext uri="{FF2B5EF4-FFF2-40B4-BE49-F238E27FC236}">
                <a16:creationId xmlns:a16="http://schemas.microsoft.com/office/drawing/2014/main" id="{7D018F94-C60E-434B-961C-5F37C470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8470" y="3851339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الزر: بدء المؤقت">
            <a:extLst>
              <a:ext uri="{FF2B5EF4-FFF2-40B4-BE49-F238E27FC236}">
                <a16:creationId xmlns:a16="http://schemas.microsoft.com/office/drawing/2014/main" id="{B7CB2836-1B4C-4FB4-8CC9-C9578267AF32}"/>
              </a:ext>
            </a:extLst>
          </p:cNvPr>
          <p:cNvGrpSpPr/>
          <p:nvPr/>
        </p:nvGrpSpPr>
        <p:grpSpPr>
          <a:xfrm>
            <a:off x="9259358" y="181954"/>
            <a:ext cx="2636838" cy="799962"/>
            <a:chOff x="1332706" y="185859"/>
            <a:chExt cx="2636838" cy="799962"/>
          </a:xfrm>
        </p:grpSpPr>
        <p:sp>
          <p:nvSpPr>
            <p:cNvPr id="25" name="مستطيل مستدير الزوايا 12">
              <a:extLst>
                <a:ext uri="{FF2B5EF4-FFF2-40B4-BE49-F238E27FC236}">
                  <a16:creationId xmlns:a16="http://schemas.microsoft.com/office/drawing/2014/main" id="{0BDD9435-0725-47C6-BF00-1A72FB28309E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مستطيل مستدير الزوايا 13">
              <a:extLst>
                <a:ext uri="{FF2B5EF4-FFF2-40B4-BE49-F238E27FC236}">
                  <a16:creationId xmlns:a16="http://schemas.microsoft.com/office/drawing/2014/main" id="{176299B1-D1C4-484F-B79E-1DBB64D880AB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27" name="انتهى الوقت">
            <a:extLst>
              <a:ext uri="{FF2B5EF4-FFF2-40B4-BE49-F238E27FC236}">
                <a16:creationId xmlns:a16="http://schemas.microsoft.com/office/drawing/2014/main" id="{46D09E21-4139-4938-BECE-AD821021D903}"/>
              </a:ext>
            </a:extLst>
          </p:cNvPr>
          <p:cNvGrpSpPr/>
          <p:nvPr/>
        </p:nvGrpSpPr>
        <p:grpSpPr>
          <a:xfrm>
            <a:off x="9259358" y="181954"/>
            <a:ext cx="2636838" cy="799962"/>
            <a:chOff x="4321176" y="185859"/>
            <a:chExt cx="2636838" cy="799962"/>
          </a:xfrm>
        </p:grpSpPr>
        <p:sp>
          <p:nvSpPr>
            <p:cNvPr id="28" name="مستطيل مستدير الزوايا 15">
              <a:extLst>
                <a:ext uri="{FF2B5EF4-FFF2-40B4-BE49-F238E27FC236}">
                  <a16:creationId xmlns:a16="http://schemas.microsoft.com/office/drawing/2014/main" id="{72E05ACD-D39D-4F70-A2F7-F2190A61D255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مستطيل مستدير الزوايا 16">
              <a:extLst>
                <a:ext uri="{FF2B5EF4-FFF2-40B4-BE49-F238E27FC236}">
                  <a16:creationId xmlns:a16="http://schemas.microsoft.com/office/drawing/2014/main" id="{F7E799F0-DE3C-4DFA-A5BA-0172C58A6426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0988CF4-0EA0-441E-8D50-DCE5F900B83A}"/>
              </a:ext>
            </a:extLst>
          </p:cNvPr>
          <p:cNvSpPr txBox="1"/>
          <p:nvPr/>
        </p:nvSpPr>
        <p:spPr>
          <a:xfrm>
            <a:off x="4761441" y="94437"/>
            <a:ext cx="2589170" cy="126188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الحد الأقصى للوقت: </a:t>
            </a:r>
          </a:p>
          <a:p>
            <a:pPr algn="ctr" rtl="1"/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98A4730-3DB1-41FE-8DE0-6B417B7CF1C2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808C64D-14E7-45F7-80FB-8693D9CC1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2762CAF-8E51-4DF9-A6CB-BD6B6779A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6A30B25-6D04-4C6B-A99B-E51386DE53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C4EB3AD-64E8-415F-81D2-CE6146C521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533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2AE14C-FE7A-460B-B386-F87BA8C0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t="25352" r="14225" b="14178"/>
          <a:stretch/>
        </p:blipFill>
        <p:spPr>
          <a:xfrm>
            <a:off x="-75668" y="695459"/>
            <a:ext cx="12267668" cy="6162541"/>
          </a:xfrm>
          <a:prstGeom prst="rect">
            <a:avLst/>
          </a:prstGeom>
        </p:spPr>
      </p:pic>
      <p:sp>
        <p:nvSpPr>
          <p:cNvPr id="6" name="مربع نص 7">
            <a:extLst>
              <a:ext uri="{FF2B5EF4-FFF2-40B4-BE49-F238E27FC236}">
                <a16:creationId xmlns:a16="http://schemas.microsoft.com/office/drawing/2014/main" id="{142101C5-1B7D-4A69-BAB1-F70E4579EA1D}"/>
              </a:ext>
            </a:extLst>
          </p:cNvPr>
          <p:cNvSpPr txBox="1"/>
          <p:nvPr/>
        </p:nvSpPr>
        <p:spPr>
          <a:xfrm>
            <a:off x="2497700" y="2311666"/>
            <a:ext cx="7120931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لتكون قاعدة للجيوش الإسلامية في الغرب</a:t>
            </a:r>
          </a:p>
        </p:txBody>
      </p:sp>
      <p:sp>
        <p:nvSpPr>
          <p:cNvPr id="7" name="مربع نص 7">
            <a:extLst>
              <a:ext uri="{FF2B5EF4-FFF2-40B4-BE49-F238E27FC236}">
                <a16:creationId xmlns:a16="http://schemas.microsoft.com/office/drawing/2014/main" id="{55C13D35-20E1-4DE9-80E8-6187642A3B52}"/>
              </a:ext>
            </a:extLst>
          </p:cNvPr>
          <p:cNvSpPr txBox="1"/>
          <p:nvPr/>
        </p:nvSpPr>
        <p:spPr>
          <a:xfrm>
            <a:off x="0" y="3635150"/>
            <a:ext cx="12192003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بسبب المعاملة الحسنة التي لقيها أهالي البلدان المفتوحة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F3BCB57-07AE-4202-AB42-181C5611D0D4}"/>
              </a:ext>
            </a:extLst>
          </p:cNvPr>
          <p:cNvSpPr txBox="1"/>
          <p:nvPr/>
        </p:nvSpPr>
        <p:spPr>
          <a:xfrm>
            <a:off x="1211015" y="4945755"/>
            <a:ext cx="9694300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قوة عقيدتهم وتماسكهم وقوة الجيوش الإسلامية وتنظيمها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B7D7784-0E5A-42A4-9231-C6FC424AED65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30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026F9A8-75D6-4AEA-B99F-F1104CCBF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72BAC7-55C8-43F2-9597-E099D3938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3C6D48A-3605-44CC-BE60-E9D18E033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FE001E2-923D-45D0-97B5-43E052D5D2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618F03-EC58-4B02-840F-F8FEA146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FEF4846-B681-4CD6-900B-B1848F50E1A9}"/>
              </a:ext>
            </a:extLst>
          </p:cNvPr>
          <p:cNvSpPr/>
          <p:nvPr/>
        </p:nvSpPr>
        <p:spPr>
          <a:xfrm rot="233651">
            <a:off x="43667" y="2334611"/>
            <a:ext cx="4537831" cy="1440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7382247-B98E-4A0E-A6C1-504CA7C0D684}"/>
              </a:ext>
            </a:extLst>
          </p:cNvPr>
          <p:cNvSpPr txBox="1"/>
          <p:nvPr/>
        </p:nvSpPr>
        <p:spPr>
          <a:xfrm>
            <a:off x="6096000" y="104780"/>
            <a:ext cx="4714900" cy="10159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الفتوحات في الغرب</a:t>
            </a:r>
          </a:p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شمال إفريقيا </a:t>
            </a:r>
          </a:p>
        </p:txBody>
      </p:sp>
    </p:spTree>
    <p:extLst>
      <p:ext uri="{BB962C8B-B14F-4D97-AF65-F5344CB8AC3E}">
        <p14:creationId xmlns:p14="http://schemas.microsoft.com/office/powerpoint/2010/main" val="208551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3F15B2C-B829-4654-AD8D-A3C207C785A1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31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08A788F-E441-4909-B6FA-310F13DC3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C76E26B-D418-4020-BA27-C716B36619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29CB174-8B58-4713-9155-575DC000D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E8D3728-D643-4319-94E3-8AD248B26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1643" r="8098" b="2509"/>
          <a:stretch/>
        </p:blipFill>
        <p:spPr>
          <a:xfrm>
            <a:off x="3351414" y="1700011"/>
            <a:ext cx="8840586" cy="499555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BCB7535-2183-4920-859E-355BCD59F8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تشكيل تلقائي 3">
            <a:extLst>
              <a:ext uri="{FF2B5EF4-FFF2-40B4-BE49-F238E27FC236}">
                <a16:creationId xmlns:a16="http://schemas.microsoft.com/office/drawing/2014/main" id="{836A1036-8E79-405E-9112-5988C8DCFAB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39041" y="143999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الشكل الحر 3">
            <a:extLst>
              <a:ext uri="{FF2B5EF4-FFF2-40B4-BE49-F238E27FC236}">
                <a16:creationId xmlns:a16="http://schemas.microsoft.com/office/drawing/2014/main" id="{33770894-9BFE-46FE-8F7C-91785A616FE4}"/>
              </a:ext>
            </a:extLst>
          </p:cNvPr>
          <p:cNvSpPr>
            <a:spLocks/>
          </p:cNvSpPr>
          <p:nvPr/>
        </p:nvSpPr>
        <p:spPr bwMode="auto">
          <a:xfrm>
            <a:off x="9232716" y="1727330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شكل حر 4">
            <a:extLst>
              <a:ext uri="{FF2B5EF4-FFF2-40B4-BE49-F238E27FC236}">
                <a16:creationId xmlns:a16="http://schemas.microsoft.com/office/drawing/2014/main" id="{7016ED6F-0BD5-4F6E-9A2D-7ECAD38418FE}"/>
              </a:ext>
            </a:extLst>
          </p:cNvPr>
          <p:cNvSpPr>
            <a:spLocks/>
          </p:cNvSpPr>
          <p:nvPr/>
        </p:nvSpPr>
        <p:spPr bwMode="auto">
          <a:xfrm>
            <a:off x="9037453" y="1441580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 5">
            <a:extLst>
              <a:ext uri="{FF2B5EF4-FFF2-40B4-BE49-F238E27FC236}">
                <a16:creationId xmlns:a16="http://schemas.microsoft.com/office/drawing/2014/main" id="{F50F7A97-4427-45E0-B5F0-B359D979D39D}"/>
              </a:ext>
            </a:extLst>
          </p:cNvPr>
          <p:cNvSpPr>
            <a:spLocks/>
          </p:cNvSpPr>
          <p:nvPr/>
        </p:nvSpPr>
        <p:spPr bwMode="auto">
          <a:xfrm>
            <a:off x="9037453" y="6108830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شكل حر 6">
            <a:extLst>
              <a:ext uri="{FF2B5EF4-FFF2-40B4-BE49-F238E27FC236}">
                <a16:creationId xmlns:a16="http://schemas.microsoft.com/office/drawing/2014/main" id="{67D15057-A526-470C-BBC0-523974661F4F}"/>
              </a:ext>
            </a:extLst>
          </p:cNvPr>
          <p:cNvSpPr>
            <a:spLocks/>
          </p:cNvSpPr>
          <p:nvPr/>
        </p:nvSpPr>
        <p:spPr bwMode="auto">
          <a:xfrm>
            <a:off x="9037453" y="6224717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الحجرة العلوية للساعة الرملية">
            <a:extLst>
              <a:ext uri="{FF2B5EF4-FFF2-40B4-BE49-F238E27FC236}">
                <a16:creationId xmlns:a16="http://schemas.microsoft.com/office/drawing/2014/main" id="{23FD80FD-6C41-42C1-8A5F-FA1A84205D15}"/>
              </a:ext>
            </a:extLst>
          </p:cNvPr>
          <p:cNvSpPr>
            <a:spLocks/>
          </p:cNvSpPr>
          <p:nvPr/>
        </p:nvSpPr>
        <p:spPr bwMode="auto">
          <a:xfrm>
            <a:off x="9348603" y="2375030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الحجرة السفلية للساعة الرملية">
            <a:extLst>
              <a:ext uri="{FF2B5EF4-FFF2-40B4-BE49-F238E27FC236}">
                <a16:creationId xmlns:a16="http://schemas.microsoft.com/office/drawing/2014/main" id="{729B6ED4-8F6D-4968-8811-0F8BEB893E6A}"/>
              </a:ext>
            </a:extLst>
          </p:cNvPr>
          <p:cNvSpPr>
            <a:spLocks/>
          </p:cNvSpPr>
          <p:nvPr/>
        </p:nvSpPr>
        <p:spPr bwMode="auto">
          <a:xfrm>
            <a:off x="9339078" y="5049967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رابط مستقيم">
            <a:extLst>
              <a:ext uri="{FF2B5EF4-FFF2-40B4-BE49-F238E27FC236}">
                <a16:creationId xmlns:a16="http://schemas.microsoft.com/office/drawing/2014/main" id="{265BD8B0-CB26-4566-B72B-AFFB532E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2715" y="3847436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الزر: بدء المؤقت">
            <a:extLst>
              <a:ext uri="{FF2B5EF4-FFF2-40B4-BE49-F238E27FC236}">
                <a16:creationId xmlns:a16="http://schemas.microsoft.com/office/drawing/2014/main" id="{AC10987E-3978-4919-A120-B058BBE19A2B}"/>
              </a:ext>
            </a:extLst>
          </p:cNvPr>
          <p:cNvGrpSpPr/>
          <p:nvPr/>
        </p:nvGrpSpPr>
        <p:grpSpPr>
          <a:xfrm>
            <a:off x="9233603" y="178051"/>
            <a:ext cx="2636838" cy="799962"/>
            <a:chOff x="1332706" y="185859"/>
            <a:chExt cx="2636838" cy="799962"/>
          </a:xfrm>
        </p:grpSpPr>
        <p:sp>
          <p:nvSpPr>
            <p:cNvPr id="22" name="مستطيل مستدير الزوايا 12">
              <a:extLst>
                <a:ext uri="{FF2B5EF4-FFF2-40B4-BE49-F238E27FC236}">
                  <a16:creationId xmlns:a16="http://schemas.microsoft.com/office/drawing/2014/main" id="{42679ADE-A2FF-4CD1-B87E-6CA0DE663894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مستطيل مستدير الزوايا 13">
              <a:extLst>
                <a:ext uri="{FF2B5EF4-FFF2-40B4-BE49-F238E27FC236}">
                  <a16:creationId xmlns:a16="http://schemas.microsoft.com/office/drawing/2014/main" id="{6699015E-BCA2-4E5D-B3FE-0A71F6251861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24" name="انتهى الوقت">
            <a:extLst>
              <a:ext uri="{FF2B5EF4-FFF2-40B4-BE49-F238E27FC236}">
                <a16:creationId xmlns:a16="http://schemas.microsoft.com/office/drawing/2014/main" id="{8C1D63D7-3D75-4E74-B7D8-9966DCCF154C}"/>
              </a:ext>
            </a:extLst>
          </p:cNvPr>
          <p:cNvGrpSpPr/>
          <p:nvPr/>
        </p:nvGrpSpPr>
        <p:grpSpPr>
          <a:xfrm>
            <a:off x="9233603" y="178051"/>
            <a:ext cx="2636838" cy="799962"/>
            <a:chOff x="4321176" y="185859"/>
            <a:chExt cx="2636838" cy="799962"/>
          </a:xfrm>
        </p:grpSpPr>
        <p:sp>
          <p:nvSpPr>
            <p:cNvPr id="25" name="مستطيل مستدير الزوايا 15">
              <a:extLst>
                <a:ext uri="{FF2B5EF4-FFF2-40B4-BE49-F238E27FC236}">
                  <a16:creationId xmlns:a16="http://schemas.microsoft.com/office/drawing/2014/main" id="{830E6E6B-3832-441F-A9EA-6EAC82C9E796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مستطيل مستدير الزوايا 16">
              <a:extLst>
                <a:ext uri="{FF2B5EF4-FFF2-40B4-BE49-F238E27FC236}">
                  <a16:creationId xmlns:a16="http://schemas.microsoft.com/office/drawing/2014/main" id="{1A269D31-94FC-4925-B905-3599B3FDBF73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87CB921-856C-4A83-937F-8FC422597A26}"/>
              </a:ext>
            </a:extLst>
          </p:cNvPr>
          <p:cNvSpPr txBox="1"/>
          <p:nvPr/>
        </p:nvSpPr>
        <p:spPr>
          <a:xfrm>
            <a:off x="4844181" y="162787"/>
            <a:ext cx="2589170" cy="126188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الحد الأقصى للوقت: </a:t>
            </a:r>
          </a:p>
          <a:p>
            <a:pPr algn="ctr" rtl="1"/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دقيقة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DDAE461-E279-431B-9D4D-547CC01D69A4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BA69C3-DFD1-471B-A00B-624E864D51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46D8CD9-173E-46F3-8BAB-61B1D443E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63133F-3603-4022-B751-B46260DF1B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121349A-9A6E-4F51-8A8E-83BC25F92F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2254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3F15B2C-B829-4654-AD8D-A3C207C785A1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31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08A788F-E441-4909-B6FA-310F13DC3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C76E26B-D418-4020-BA27-C716B36619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29CB174-8B58-4713-9155-575DC000D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A6B4CD6-EF00-4E94-9CA8-C24329E662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1643" r="8098" b="2509"/>
          <a:stretch/>
        </p:blipFill>
        <p:spPr>
          <a:xfrm>
            <a:off x="1554049" y="684374"/>
            <a:ext cx="10637951" cy="601118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CAED546-1547-46AF-9A95-A49706A9FFCB}"/>
              </a:ext>
            </a:extLst>
          </p:cNvPr>
          <p:cNvSpPr txBox="1"/>
          <p:nvPr/>
        </p:nvSpPr>
        <p:spPr>
          <a:xfrm>
            <a:off x="1918952" y="2633873"/>
            <a:ext cx="1454226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إسبانيا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0B7388-6AEC-4F0B-BC0C-2EC58DE94FB8}"/>
              </a:ext>
            </a:extLst>
          </p:cNvPr>
          <p:cNvSpPr txBox="1"/>
          <p:nvPr/>
        </p:nvSpPr>
        <p:spPr>
          <a:xfrm>
            <a:off x="3373178" y="2982209"/>
            <a:ext cx="1454226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تونس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F6D4DCA-BFB7-4253-A679-7BF5B6F30FDB}"/>
              </a:ext>
            </a:extLst>
          </p:cNvPr>
          <p:cNvSpPr txBox="1"/>
          <p:nvPr/>
        </p:nvSpPr>
        <p:spPr>
          <a:xfrm>
            <a:off x="1847116" y="3290492"/>
            <a:ext cx="1454226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المغرب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41E468A-77AE-4936-B135-E657C39890C5}"/>
              </a:ext>
            </a:extLst>
          </p:cNvPr>
          <p:cNvSpPr txBox="1"/>
          <p:nvPr/>
        </p:nvSpPr>
        <p:spPr>
          <a:xfrm>
            <a:off x="4243963" y="3638828"/>
            <a:ext cx="1454226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ليبيا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D0107-8A58-4DFB-9819-C221C36B2357}"/>
              </a:ext>
            </a:extLst>
          </p:cNvPr>
          <p:cNvSpPr txBox="1"/>
          <p:nvPr/>
        </p:nvSpPr>
        <p:spPr>
          <a:xfrm>
            <a:off x="5910372" y="2649721"/>
            <a:ext cx="1454226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تركيا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7C024BE-8B04-4451-9359-027B77682BCB}"/>
              </a:ext>
            </a:extLst>
          </p:cNvPr>
          <p:cNvSpPr txBox="1"/>
          <p:nvPr/>
        </p:nvSpPr>
        <p:spPr>
          <a:xfrm>
            <a:off x="9594761" y="3992707"/>
            <a:ext cx="1770303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باكستان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07518DD-E23A-4FEC-BB55-BF6A82F56496}"/>
              </a:ext>
            </a:extLst>
          </p:cNvPr>
          <p:cNvSpPr txBox="1"/>
          <p:nvPr/>
        </p:nvSpPr>
        <p:spPr>
          <a:xfrm>
            <a:off x="9337184" y="2865293"/>
            <a:ext cx="2021641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أوزباكستان</a:t>
            </a:r>
          </a:p>
        </p:txBody>
      </p:sp>
    </p:spTree>
    <p:extLst>
      <p:ext uri="{BB962C8B-B14F-4D97-AF65-F5344CB8AC3E}">
        <p14:creationId xmlns:p14="http://schemas.microsoft.com/office/powerpoint/2010/main" val="33969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95BBA4D-AC77-4231-8A17-0EE9BAFE8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t="17090" r="9578" b="31455"/>
          <a:stretch/>
        </p:blipFill>
        <p:spPr>
          <a:xfrm>
            <a:off x="704566" y="1439217"/>
            <a:ext cx="11487434" cy="4649274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3F15B2C-B829-4654-AD8D-A3C207C785A1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31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08A788F-E441-4909-B6FA-310F13DC3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C76E26B-D418-4020-BA27-C716B36619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29CB174-8B58-4713-9155-575DC000D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134164-B1FE-42E0-95E3-5A0AF83ABD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تشكيل تلقائي 3">
            <a:extLst>
              <a:ext uri="{FF2B5EF4-FFF2-40B4-BE49-F238E27FC236}">
                <a16:creationId xmlns:a16="http://schemas.microsoft.com/office/drawing/2014/main" id="{35FD4686-DDFF-4703-B1DD-245CBC77F3C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64796" y="1439992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تشكيل تلقائي 3">
            <a:extLst>
              <a:ext uri="{FF2B5EF4-FFF2-40B4-BE49-F238E27FC236}">
                <a16:creationId xmlns:a16="http://schemas.microsoft.com/office/drawing/2014/main" id="{FB5B80E2-376B-4BE6-8B93-7E397FECB4F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64796" y="1443895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الشكل الحر 3">
            <a:extLst>
              <a:ext uri="{FF2B5EF4-FFF2-40B4-BE49-F238E27FC236}">
                <a16:creationId xmlns:a16="http://schemas.microsoft.com/office/drawing/2014/main" id="{6EC0246C-7568-4812-AE8B-CA5673A0926B}"/>
              </a:ext>
            </a:extLst>
          </p:cNvPr>
          <p:cNvSpPr>
            <a:spLocks/>
          </p:cNvSpPr>
          <p:nvPr/>
        </p:nvSpPr>
        <p:spPr bwMode="auto">
          <a:xfrm>
            <a:off x="9258471" y="1731233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شكل حر 4">
            <a:extLst>
              <a:ext uri="{FF2B5EF4-FFF2-40B4-BE49-F238E27FC236}">
                <a16:creationId xmlns:a16="http://schemas.microsoft.com/office/drawing/2014/main" id="{3CBDA55E-E0DC-4DAD-8E61-923F9901A3E5}"/>
              </a:ext>
            </a:extLst>
          </p:cNvPr>
          <p:cNvSpPr>
            <a:spLocks/>
          </p:cNvSpPr>
          <p:nvPr/>
        </p:nvSpPr>
        <p:spPr bwMode="auto">
          <a:xfrm>
            <a:off x="9063208" y="1445483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شكل حر 5">
            <a:extLst>
              <a:ext uri="{FF2B5EF4-FFF2-40B4-BE49-F238E27FC236}">
                <a16:creationId xmlns:a16="http://schemas.microsoft.com/office/drawing/2014/main" id="{F270D65C-844F-48FB-A580-53B405013C3E}"/>
              </a:ext>
            </a:extLst>
          </p:cNvPr>
          <p:cNvSpPr>
            <a:spLocks/>
          </p:cNvSpPr>
          <p:nvPr/>
        </p:nvSpPr>
        <p:spPr bwMode="auto">
          <a:xfrm>
            <a:off x="9063208" y="6112733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شكل حر 6">
            <a:extLst>
              <a:ext uri="{FF2B5EF4-FFF2-40B4-BE49-F238E27FC236}">
                <a16:creationId xmlns:a16="http://schemas.microsoft.com/office/drawing/2014/main" id="{CC99DC47-F8CE-4E7F-A9D7-53CEF070DCDD}"/>
              </a:ext>
            </a:extLst>
          </p:cNvPr>
          <p:cNvSpPr>
            <a:spLocks/>
          </p:cNvSpPr>
          <p:nvPr/>
        </p:nvSpPr>
        <p:spPr bwMode="auto">
          <a:xfrm>
            <a:off x="9063208" y="6228620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الحجرة العلوية للساعة الرملية">
            <a:extLst>
              <a:ext uri="{FF2B5EF4-FFF2-40B4-BE49-F238E27FC236}">
                <a16:creationId xmlns:a16="http://schemas.microsoft.com/office/drawing/2014/main" id="{4B8BFBD7-EE3B-4E33-9236-1115BC850503}"/>
              </a:ext>
            </a:extLst>
          </p:cNvPr>
          <p:cNvSpPr>
            <a:spLocks/>
          </p:cNvSpPr>
          <p:nvPr/>
        </p:nvSpPr>
        <p:spPr bwMode="auto">
          <a:xfrm>
            <a:off x="9374358" y="2378933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الحجرة السفلية للساعة الرملية">
            <a:extLst>
              <a:ext uri="{FF2B5EF4-FFF2-40B4-BE49-F238E27FC236}">
                <a16:creationId xmlns:a16="http://schemas.microsoft.com/office/drawing/2014/main" id="{B1126DE6-4950-41B0-8A16-B2299A721B40}"/>
              </a:ext>
            </a:extLst>
          </p:cNvPr>
          <p:cNvSpPr>
            <a:spLocks/>
          </p:cNvSpPr>
          <p:nvPr/>
        </p:nvSpPr>
        <p:spPr bwMode="auto">
          <a:xfrm>
            <a:off x="9364833" y="5053870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رابط مستقيم">
            <a:extLst>
              <a:ext uri="{FF2B5EF4-FFF2-40B4-BE49-F238E27FC236}">
                <a16:creationId xmlns:a16="http://schemas.microsoft.com/office/drawing/2014/main" id="{7D018F94-C60E-434B-961C-5F37C4709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8470" y="3851339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الزر: بدء المؤقت">
            <a:extLst>
              <a:ext uri="{FF2B5EF4-FFF2-40B4-BE49-F238E27FC236}">
                <a16:creationId xmlns:a16="http://schemas.microsoft.com/office/drawing/2014/main" id="{B7CB2836-1B4C-4FB4-8CC9-C9578267AF32}"/>
              </a:ext>
            </a:extLst>
          </p:cNvPr>
          <p:cNvGrpSpPr/>
          <p:nvPr/>
        </p:nvGrpSpPr>
        <p:grpSpPr>
          <a:xfrm>
            <a:off x="9259358" y="181954"/>
            <a:ext cx="2636838" cy="799962"/>
            <a:chOff x="1332706" y="185859"/>
            <a:chExt cx="2636838" cy="799962"/>
          </a:xfrm>
        </p:grpSpPr>
        <p:sp>
          <p:nvSpPr>
            <p:cNvPr id="25" name="مستطيل مستدير الزوايا 12">
              <a:extLst>
                <a:ext uri="{FF2B5EF4-FFF2-40B4-BE49-F238E27FC236}">
                  <a16:creationId xmlns:a16="http://schemas.microsoft.com/office/drawing/2014/main" id="{0BDD9435-0725-47C6-BF00-1A72FB28309E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مستطيل مستدير الزوايا 13">
              <a:extLst>
                <a:ext uri="{FF2B5EF4-FFF2-40B4-BE49-F238E27FC236}">
                  <a16:creationId xmlns:a16="http://schemas.microsoft.com/office/drawing/2014/main" id="{176299B1-D1C4-484F-B79E-1DBB64D880AB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27" name="انتهى الوقت">
            <a:extLst>
              <a:ext uri="{FF2B5EF4-FFF2-40B4-BE49-F238E27FC236}">
                <a16:creationId xmlns:a16="http://schemas.microsoft.com/office/drawing/2014/main" id="{46D09E21-4139-4938-BECE-AD821021D903}"/>
              </a:ext>
            </a:extLst>
          </p:cNvPr>
          <p:cNvGrpSpPr/>
          <p:nvPr/>
        </p:nvGrpSpPr>
        <p:grpSpPr>
          <a:xfrm>
            <a:off x="9259358" y="181954"/>
            <a:ext cx="2636838" cy="799962"/>
            <a:chOff x="4321176" y="185859"/>
            <a:chExt cx="2636838" cy="799962"/>
          </a:xfrm>
        </p:grpSpPr>
        <p:sp>
          <p:nvSpPr>
            <p:cNvPr id="28" name="مستطيل مستدير الزوايا 15">
              <a:extLst>
                <a:ext uri="{FF2B5EF4-FFF2-40B4-BE49-F238E27FC236}">
                  <a16:creationId xmlns:a16="http://schemas.microsoft.com/office/drawing/2014/main" id="{72E05ACD-D39D-4F70-A2F7-F2190A61D255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مستطيل مستدير الزوايا 16">
              <a:extLst>
                <a:ext uri="{FF2B5EF4-FFF2-40B4-BE49-F238E27FC236}">
                  <a16:creationId xmlns:a16="http://schemas.microsoft.com/office/drawing/2014/main" id="{F7E799F0-DE3C-4DFA-A5BA-0172C58A6426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0988CF4-0EA0-441E-8D50-DCE5F900B83A}"/>
              </a:ext>
            </a:extLst>
          </p:cNvPr>
          <p:cNvSpPr txBox="1"/>
          <p:nvPr/>
        </p:nvSpPr>
        <p:spPr>
          <a:xfrm>
            <a:off x="4761441" y="94437"/>
            <a:ext cx="2589170" cy="126188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الحد الأقصى للوقت: </a:t>
            </a:r>
          </a:p>
          <a:p>
            <a:pPr algn="ctr" rtl="1"/>
            <a:r>
              <a:rPr lang="ar-SA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4B9C521-7E51-463C-BB9F-460EC27B40B4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D86BCBC-1A8B-4425-B227-E5AADD2A0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7E2D51B-9E00-4BBA-ABB3-3D2C9F5CA6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FB3C96-4A76-43CA-B67D-DE08696E4F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B35A829-3299-4BB7-A2BC-6720612E78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94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9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95BBA4D-AC77-4231-8A17-0EE9BAFE8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t="17090" r="9578" b="31455"/>
          <a:stretch/>
        </p:blipFill>
        <p:spPr>
          <a:xfrm>
            <a:off x="704566" y="1426338"/>
            <a:ext cx="11487434" cy="4649274"/>
          </a:xfrm>
          <a:prstGeom prst="rect">
            <a:avLst/>
          </a:prstGeom>
        </p:spPr>
      </p:pic>
      <p:sp>
        <p:nvSpPr>
          <p:cNvPr id="6" name="مربع نص 7">
            <a:extLst>
              <a:ext uri="{FF2B5EF4-FFF2-40B4-BE49-F238E27FC236}">
                <a16:creationId xmlns:a16="http://schemas.microsoft.com/office/drawing/2014/main" id="{6019B57A-CB5F-49D4-80D6-F28586955968}"/>
              </a:ext>
            </a:extLst>
          </p:cNvPr>
          <p:cNvSpPr txBox="1"/>
          <p:nvPr/>
        </p:nvSpPr>
        <p:spPr>
          <a:xfrm>
            <a:off x="6095999" y="3017459"/>
            <a:ext cx="3923763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عقبة بن نافع</a:t>
            </a:r>
          </a:p>
        </p:txBody>
      </p:sp>
      <p:sp>
        <p:nvSpPr>
          <p:cNvPr id="7" name="مربع نص 7">
            <a:extLst>
              <a:ext uri="{FF2B5EF4-FFF2-40B4-BE49-F238E27FC236}">
                <a16:creationId xmlns:a16="http://schemas.microsoft.com/office/drawing/2014/main" id="{44730B96-1D50-4EE9-8ADB-C8C07149B636}"/>
              </a:ext>
            </a:extLst>
          </p:cNvPr>
          <p:cNvSpPr txBox="1"/>
          <p:nvPr/>
        </p:nvSpPr>
        <p:spPr>
          <a:xfrm>
            <a:off x="824248" y="3017463"/>
            <a:ext cx="5271752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معاوية بن أبي سفيان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83188BF-C0EA-4662-85A1-5E155A59B41D}"/>
              </a:ext>
            </a:extLst>
          </p:cNvPr>
          <p:cNvSpPr txBox="1"/>
          <p:nvPr/>
        </p:nvSpPr>
        <p:spPr>
          <a:xfrm>
            <a:off x="6095999" y="3796405"/>
            <a:ext cx="3923763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طارق بن زياد</a:t>
            </a:r>
          </a:p>
        </p:txBody>
      </p:sp>
      <p:sp>
        <p:nvSpPr>
          <p:cNvPr id="9" name="مربع نص 7">
            <a:extLst>
              <a:ext uri="{FF2B5EF4-FFF2-40B4-BE49-F238E27FC236}">
                <a16:creationId xmlns:a16="http://schemas.microsoft.com/office/drawing/2014/main" id="{7E963D42-3BC0-4556-96BD-F080BBEC67FF}"/>
              </a:ext>
            </a:extLst>
          </p:cNvPr>
          <p:cNvSpPr txBox="1"/>
          <p:nvPr/>
        </p:nvSpPr>
        <p:spPr>
          <a:xfrm>
            <a:off x="824248" y="3822167"/>
            <a:ext cx="5271752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الوليد بن عبدالملك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38A0812-A80A-461D-9970-F6D12DD3E9F5}"/>
              </a:ext>
            </a:extLst>
          </p:cNvPr>
          <p:cNvSpPr txBox="1"/>
          <p:nvPr/>
        </p:nvSpPr>
        <p:spPr>
          <a:xfrm>
            <a:off x="6095999" y="4547177"/>
            <a:ext cx="3923763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قتيبة الباهلي</a:t>
            </a:r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id="{7C0C04AB-0931-44D0-8E1B-BE12EAB51697}"/>
              </a:ext>
            </a:extLst>
          </p:cNvPr>
          <p:cNvSpPr txBox="1"/>
          <p:nvPr/>
        </p:nvSpPr>
        <p:spPr>
          <a:xfrm>
            <a:off x="824248" y="4598696"/>
            <a:ext cx="5271752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الوليد بن عبدالملك</a:t>
            </a: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id="{58EF49B0-94FC-4FFB-9D16-6FAAC0271AC1}"/>
              </a:ext>
            </a:extLst>
          </p:cNvPr>
          <p:cNvSpPr txBox="1"/>
          <p:nvPr/>
        </p:nvSpPr>
        <p:spPr>
          <a:xfrm>
            <a:off x="5969114" y="5306583"/>
            <a:ext cx="4175627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محمد بن القاسم الثقفي</a:t>
            </a:r>
          </a:p>
        </p:txBody>
      </p:sp>
      <p:sp>
        <p:nvSpPr>
          <p:cNvPr id="13" name="مربع نص 7">
            <a:extLst>
              <a:ext uri="{FF2B5EF4-FFF2-40B4-BE49-F238E27FC236}">
                <a16:creationId xmlns:a16="http://schemas.microsoft.com/office/drawing/2014/main" id="{18589333-E503-4552-86A3-D4A0E0B4F983}"/>
              </a:ext>
            </a:extLst>
          </p:cNvPr>
          <p:cNvSpPr txBox="1"/>
          <p:nvPr/>
        </p:nvSpPr>
        <p:spPr>
          <a:xfrm>
            <a:off x="824248" y="5306583"/>
            <a:ext cx="5271752" cy="707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999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الوليد بن عبدالملك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3F15B2C-B829-4654-AD8D-A3C207C785A1}"/>
              </a:ext>
            </a:extLst>
          </p:cNvPr>
          <p:cNvSpPr txBox="1"/>
          <p:nvPr/>
        </p:nvSpPr>
        <p:spPr>
          <a:xfrm>
            <a:off x="234720" y="684374"/>
            <a:ext cx="1175657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0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صـ 31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08A788F-E441-4909-B6FA-310F13DC3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C76E26B-D418-4020-BA27-C716B36619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29CB174-8B58-4713-9155-575DC000D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27934" r="3425" b="41225"/>
          <a:stretch/>
        </p:blipFill>
        <p:spPr>
          <a:xfrm>
            <a:off x="267814" y="425314"/>
            <a:ext cx="954255" cy="26615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37BEF72-7D8C-4951-B42C-B21C285D1B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7511" r="8685" b="15522"/>
          <a:stretch/>
        </p:blipFill>
        <p:spPr>
          <a:xfrm>
            <a:off x="2268546" y="-36180"/>
            <a:ext cx="2779264" cy="23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2885D012-EEB5-4386-9BCE-97CB073FEB23}"/>
              </a:ext>
            </a:extLst>
          </p:cNvPr>
          <p:cNvSpPr txBox="1"/>
          <p:nvPr/>
        </p:nvSpPr>
        <p:spPr>
          <a:xfrm>
            <a:off x="471333" y="1053648"/>
            <a:ext cx="6701307" cy="563231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rtlCol="1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ar-SA" sz="18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انتهى</a:t>
            </a:r>
          </a:p>
          <a:p>
            <a:pPr algn="ctr"/>
            <a:r>
              <a:rPr lang="ar-SA" sz="5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 </a:t>
            </a:r>
            <a:r>
              <a:rPr lang="ar-SA" sz="18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الدرس</a:t>
            </a:r>
            <a:r>
              <a:rPr lang="ar-SA" sz="150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ldhabi" panose="01000000000000000000" pitchFamily="2" charset="-78"/>
                <a:cs typeface="PT Bold Broken" panose="02010400000000000000" pitchFamily="2" charset="-78"/>
              </a:rPr>
              <a:t>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61FC00F-D2CE-430A-8D3E-41F436899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>
          <a:xfrm>
            <a:off x="4980371" y="0"/>
            <a:ext cx="7211629" cy="70865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944E66-9EB0-400F-AC7E-80B41A119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69B1F0-1A92-4348-94A5-F02555171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6328086-2B20-4D83-AEDD-54FE44BB6A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67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DFDCD680-BF15-49F7-9A24-5A7FEE2A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E9A2149-18E4-4316-B682-E6D56656D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EF7210A-0DDA-4B74-BEED-738D8D23B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2EEAFF-690D-4160-B108-156D2ABD3F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5"/>
          <a:stretch/>
        </p:blipFill>
        <p:spPr>
          <a:xfrm>
            <a:off x="215839" y="1532585"/>
            <a:ext cx="7382696" cy="3529221"/>
          </a:xfrm>
          <a:prstGeom prst="rect">
            <a:avLst/>
          </a:prstGeom>
        </p:spPr>
      </p:pic>
      <p:sp>
        <p:nvSpPr>
          <p:cNvPr id="59" name="مربع نص 58">
            <a:extLst>
              <a:ext uri="{FF2B5EF4-FFF2-40B4-BE49-F238E27FC236}">
                <a16:creationId xmlns:a16="http://schemas.microsoft.com/office/drawing/2014/main" id="{0645F149-723E-458A-B295-DEE9DB7D1B68}"/>
              </a:ext>
            </a:extLst>
          </p:cNvPr>
          <p:cNvSpPr txBox="1"/>
          <p:nvPr/>
        </p:nvSpPr>
        <p:spPr>
          <a:xfrm>
            <a:off x="7598535" y="695459"/>
            <a:ext cx="4593465" cy="46331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الأرثوذوكس :</a:t>
            </a:r>
          </a:p>
          <a:p>
            <a:pPr algn="justLow"/>
            <a:br>
              <a:rPr lang="ar-SA" sz="2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هم أقدم الصليبيين عداءً للمسلمين وهم أصحاب معارك اليرموك ومؤته، وهم الروم قوم هرقل ومن بعدهم ورثتهم الإمبراطورية الروسية القيصرية التي شنت حروبا على المسلمين في البلقان و وسط آسيا والقوقاز وشنت حربا مدمرة ضد الدولـة العثمانيـة حتى أضعفتهـا</a:t>
            </a: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BC9E8E91-D127-41AC-9280-6CEC05812F65}"/>
              </a:ext>
            </a:extLst>
          </p:cNvPr>
          <p:cNvSpPr txBox="1"/>
          <p:nvPr/>
        </p:nvSpPr>
        <p:spPr>
          <a:xfrm>
            <a:off x="5177307" y="5199324"/>
            <a:ext cx="7014693" cy="10159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ومن الدول الأرثوذكسية الصرب أصحاب مجازر البوسنة والهـرسـك وإمبراطوريـة الحبشـة الصليبيـة واليـونـــان.</a:t>
            </a:r>
          </a:p>
        </p:txBody>
      </p:sp>
    </p:spTree>
    <p:extLst>
      <p:ext uri="{BB962C8B-B14F-4D97-AF65-F5344CB8AC3E}">
        <p14:creationId xmlns:p14="http://schemas.microsoft.com/office/powerpoint/2010/main" val="30635119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DFDCD680-BF15-49F7-9A24-5A7FEE2A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E9A2149-18E4-4316-B682-E6D56656D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EF7210A-0DDA-4B74-BEED-738D8D23B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sp>
        <p:nvSpPr>
          <p:cNvPr id="59" name="مربع نص 58">
            <a:extLst>
              <a:ext uri="{FF2B5EF4-FFF2-40B4-BE49-F238E27FC236}">
                <a16:creationId xmlns:a16="http://schemas.microsoft.com/office/drawing/2014/main" id="{0645F149-723E-458A-B295-DEE9DB7D1B68}"/>
              </a:ext>
            </a:extLst>
          </p:cNvPr>
          <p:cNvSpPr txBox="1"/>
          <p:nvPr/>
        </p:nvSpPr>
        <p:spPr>
          <a:xfrm>
            <a:off x="7405351" y="695459"/>
            <a:ext cx="4786649" cy="41713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الكاثوليك :</a:t>
            </a:r>
          </a:p>
          <a:p>
            <a:pPr algn="justLow"/>
            <a:br>
              <a:rPr lang="ar-SA" sz="2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هم  أكثر  الطوائف المسيحية عدداً كما أنهم  أكثر الصليبيين حروباً مع المسلمين هم أصحاب الحملات الصليبية ومحاكم التفتيش ومنهم بابا الفاتيكان حامل لواء الحروب  على المسلمين ومنهم  فرنسا وإسبانيا والبرتغال وإيطاليا.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72D7787-AA42-4F1D-AE45-EE39E00A39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b="34460"/>
          <a:stretch/>
        </p:blipFill>
        <p:spPr>
          <a:xfrm>
            <a:off x="215839" y="1634651"/>
            <a:ext cx="7266786" cy="33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DFDCD680-BF15-49F7-9A24-5A7FEE2A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28533" b="-3062"/>
          <a:stretch/>
        </p:blipFill>
        <p:spPr>
          <a:xfrm>
            <a:off x="215839" y="172041"/>
            <a:ext cx="1083965" cy="26615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E9A2149-18E4-4316-B682-E6D56656DA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44000" r="50451" b="35005"/>
          <a:stretch/>
        </p:blipFill>
        <p:spPr>
          <a:xfrm>
            <a:off x="253033" y="412125"/>
            <a:ext cx="1023732" cy="26615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EF7210A-0DDA-4B74-BEED-738D8D23B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9069" r="1728" b="11024"/>
          <a:stretch/>
        </p:blipFill>
        <p:spPr>
          <a:xfrm>
            <a:off x="1365741" y="27755"/>
            <a:ext cx="1593755" cy="66770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5D20929-71F4-4A4E-AC82-D5AFDF729D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64"/>
          <a:stretch/>
        </p:blipFill>
        <p:spPr>
          <a:xfrm>
            <a:off x="209428" y="1613078"/>
            <a:ext cx="7331152" cy="363184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0C70F11-7572-46F5-97AE-D7B1833E2B41}"/>
              </a:ext>
            </a:extLst>
          </p:cNvPr>
          <p:cNvSpPr txBox="1"/>
          <p:nvPr/>
        </p:nvSpPr>
        <p:spPr>
          <a:xfrm>
            <a:off x="7405351" y="695459"/>
            <a:ext cx="4786649" cy="37866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البروتستانت</a:t>
            </a:r>
            <a:r>
              <a:rPr lang="ar-SA" sz="3200" b="1" dirty="0"/>
              <a:t> </a:t>
            </a: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algn="justLow"/>
            <a:br>
              <a:rPr lang="ar-SA" sz="2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هم أخطر الصليبيين فهم صهاينة وصليبيين معاً وهم من أسقط الخلافة العثمانية والهند المسلمة  وسلم القدس لليهود ومنهم  الإمبراطورية البريطانية والولايــات المتحــدة الأمــريكيــة.</a:t>
            </a:r>
          </a:p>
        </p:txBody>
      </p:sp>
    </p:spTree>
    <p:extLst>
      <p:ext uri="{BB962C8B-B14F-4D97-AF65-F5344CB8AC3E}">
        <p14:creationId xmlns:p14="http://schemas.microsoft.com/office/powerpoint/2010/main" val="10733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618F03-EC58-4B02-840F-F8FEA146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B4927E2C-EF3A-42F4-915B-8DEA4F7D90FA}"/>
              </a:ext>
            </a:extLst>
          </p:cNvPr>
          <p:cNvSpPr/>
          <p:nvPr/>
        </p:nvSpPr>
        <p:spPr>
          <a:xfrm>
            <a:off x="-1" y="1201271"/>
            <a:ext cx="1420906" cy="1089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3DF0D42-0711-4109-AAC7-15B3AA455494}"/>
              </a:ext>
            </a:extLst>
          </p:cNvPr>
          <p:cNvSpPr txBox="1"/>
          <p:nvPr/>
        </p:nvSpPr>
        <p:spPr>
          <a:xfrm>
            <a:off x="6096000" y="104780"/>
            <a:ext cx="471490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فتح الأندلس</a:t>
            </a:r>
          </a:p>
        </p:txBody>
      </p:sp>
    </p:spTree>
    <p:extLst>
      <p:ext uri="{BB962C8B-B14F-4D97-AF65-F5344CB8AC3E}">
        <p14:creationId xmlns:p14="http://schemas.microsoft.com/office/powerpoint/2010/main" val="16743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618F03-EC58-4B02-840F-F8FEA146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A8851F7-8FA9-458C-AC17-9E7AA3D4E503}"/>
              </a:ext>
            </a:extLst>
          </p:cNvPr>
          <p:cNvSpPr/>
          <p:nvPr/>
        </p:nvSpPr>
        <p:spPr>
          <a:xfrm rot="20503928">
            <a:off x="9672258" y="768828"/>
            <a:ext cx="2501215" cy="37237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747DE0-F62D-4EE6-9C09-3CBAF32B3FED}"/>
              </a:ext>
            </a:extLst>
          </p:cNvPr>
          <p:cNvSpPr txBox="1"/>
          <p:nvPr/>
        </p:nvSpPr>
        <p:spPr>
          <a:xfrm>
            <a:off x="5954332" y="104780"/>
            <a:ext cx="4714900" cy="14777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الفتوحات في الشرق</a:t>
            </a:r>
          </a:p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بلاد ما وراء النهر</a:t>
            </a:r>
          </a:p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بلاد السند</a:t>
            </a:r>
          </a:p>
        </p:txBody>
      </p:sp>
    </p:spTree>
    <p:extLst>
      <p:ext uri="{BB962C8B-B14F-4D97-AF65-F5344CB8AC3E}">
        <p14:creationId xmlns:p14="http://schemas.microsoft.com/office/powerpoint/2010/main" val="24387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618F03-EC58-4B02-840F-F8FEA146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23474" r="14456" b="18686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A8851F7-8FA9-458C-AC17-9E7AA3D4E503}"/>
              </a:ext>
            </a:extLst>
          </p:cNvPr>
          <p:cNvSpPr/>
          <p:nvPr/>
        </p:nvSpPr>
        <p:spPr>
          <a:xfrm rot="16200000">
            <a:off x="3699741" y="402748"/>
            <a:ext cx="1435426" cy="1571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9747DE0-F62D-4EE6-9C09-3CBAF32B3FED}"/>
              </a:ext>
            </a:extLst>
          </p:cNvPr>
          <p:cNvSpPr txBox="1"/>
          <p:nvPr/>
        </p:nvSpPr>
        <p:spPr>
          <a:xfrm>
            <a:off x="3738550" y="193584"/>
            <a:ext cx="4714900" cy="554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1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الفرق بين الروم والبيزنطيين</a:t>
            </a:r>
          </a:p>
        </p:txBody>
      </p:sp>
    </p:spTree>
    <p:extLst>
      <p:ext uri="{BB962C8B-B14F-4D97-AF65-F5344CB8AC3E}">
        <p14:creationId xmlns:p14="http://schemas.microsoft.com/office/powerpoint/2010/main" val="31226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2365F3DB-160E-4E23-9605-69971FC0311C}"/>
              </a:ext>
            </a:extLst>
          </p:cNvPr>
          <p:cNvSpPr txBox="1"/>
          <p:nvPr/>
        </p:nvSpPr>
        <p:spPr>
          <a:xfrm>
            <a:off x="7531110" y="128788"/>
            <a:ext cx="4660890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فاصل</a:t>
            </a:r>
          </a:p>
          <a:p>
            <a:pPr algn="ctr"/>
            <a:r>
              <a:rPr lang="ar-SA" sz="2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خفيف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722044E-5D4F-432D-94C2-A9CCC18BF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ثاني متوسط">
  <a:themeElements>
    <a:clrScheme name="أحمر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 ثاني متوسط" id="{7617B921-8328-4D13-9ECE-31E71AF25C1C}" vid="{6E17A0C3-49B9-40A2-8800-3BAC19CACC0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نسق ثاني متوسط</Template>
  <TotalTime>6428</TotalTime>
  <Words>1264</Words>
  <Application>Microsoft Office PowerPoint</Application>
  <PresentationFormat>شاشة عريضة</PresentationFormat>
  <Paragraphs>225</Paragraphs>
  <Slides>59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7" baseType="lpstr">
      <vt:lpstr>AGA Arabesque</vt:lpstr>
      <vt:lpstr>Aldhabi</vt:lpstr>
      <vt:lpstr>Arial</vt:lpstr>
      <vt:lpstr>Calibri</vt:lpstr>
      <vt:lpstr>Century Gothic</vt:lpstr>
      <vt:lpstr>Tahoma</vt:lpstr>
      <vt:lpstr>Wingdings 3</vt:lpstr>
      <vt:lpstr>نسق ثاني متوسط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بندر الحواس</cp:lastModifiedBy>
  <cp:revision>167</cp:revision>
  <dcterms:created xsi:type="dcterms:W3CDTF">2019-05-29T11:45:21Z</dcterms:created>
  <dcterms:modified xsi:type="dcterms:W3CDTF">2021-08-26T15:29:08Z</dcterms:modified>
</cp:coreProperties>
</file>