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70" r:id="rId2"/>
    <p:sldId id="263" r:id="rId3"/>
    <p:sldId id="338" r:id="rId4"/>
    <p:sldId id="349" r:id="rId5"/>
    <p:sldId id="363" r:id="rId6"/>
    <p:sldId id="386" r:id="rId7"/>
    <p:sldId id="387" r:id="rId8"/>
    <p:sldId id="376" r:id="rId9"/>
    <p:sldId id="388" r:id="rId10"/>
    <p:sldId id="398" r:id="rId11"/>
    <p:sldId id="375" r:id="rId12"/>
    <p:sldId id="389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rahim Alsharifi" initials="AA" lastIdx="3" clrIdx="0">
    <p:extLst>
      <p:ext uri="{19B8F6BF-5375-455C-9EA6-DF929625EA0E}">
        <p15:presenceInfo xmlns:p15="http://schemas.microsoft.com/office/powerpoint/2012/main" userId="Abdulrahim Alsharif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F8F"/>
    <a:srgbClr val="DEFFBD"/>
    <a:srgbClr val="954ECA"/>
    <a:srgbClr val="2F1444"/>
    <a:srgbClr val="B0FF61"/>
    <a:srgbClr val="F3AF81"/>
    <a:srgbClr val="F5BC95"/>
    <a:srgbClr val="FF47A3"/>
    <a:srgbClr val="FF85C2"/>
    <a:srgbClr val="FF8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3" autoAdjust="0"/>
    <p:restoredTop sz="91652" autoAdjust="0"/>
  </p:normalViewPr>
  <p:slideViewPr>
    <p:cSldViewPr snapToGrid="0">
      <p:cViewPr varScale="1">
        <p:scale>
          <a:sx n="73" d="100"/>
          <a:sy n="73" d="100"/>
        </p:scale>
        <p:origin x="510" y="9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27FF-9858-4A99-AE55-4412E3759CB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B543-6C03-4346-95A8-8C62AC9A5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2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23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7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5.emf"/><Relationship Id="rId5" Type="http://schemas.openxmlformats.org/officeDocument/2006/relationships/image" Target="../media/image12.emf"/><Relationship Id="rId10" Type="http://schemas.openxmlformats.org/officeDocument/2006/relationships/image" Target="../media/image18.jpeg"/><Relationship Id="rId4" Type="http://schemas.openxmlformats.org/officeDocument/2006/relationships/image" Target="../media/image2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49728" y="272530"/>
            <a:ext cx="8303543" cy="13704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35AB30-3ED4-4453-A8FB-5EC75AAB41AC}"/>
              </a:ext>
            </a:extLst>
          </p:cNvPr>
          <p:cNvSpPr txBox="1">
            <a:spLocks/>
          </p:cNvSpPr>
          <p:nvPr/>
        </p:nvSpPr>
        <p:spPr>
          <a:xfrm>
            <a:off x="3730006" y="2335130"/>
            <a:ext cx="4793932" cy="17653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rtl="1"/>
            <a:r>
              <a:rPr lang="ar-BH" sz="9500" b="1" dirty="0">
                <a:solidFill>
                  <a:srgbClr val="C00000"/>
                </a:solidFill>
                <a:latin typeface="Arial Nova Cond" panose="020B0604020202020204" pitchFamily="34" charset="0"/>
                <a:cs typeface="Traditional Arabic" pitchFamily="2" charset="-78"/>
              </a:rPr>
              <a:t>تَقْدِيرُ الكَبِير</a:t>
            </a:r>
            <a:endParaRPr lang="en-US" sz="9500" b="1" dirty="0">
              <a:solidFill>
                <a:srgbClr val="C00000"/>
              </a:solidFill>
              <a:latin typeface="Arial Nova Cond" panose="020B0604020202020204" pitchFamily="34" charset="0"/>
              <a:cs typeface="Traditional Arabic" pitchFamily="2" charset="-78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01C8A1-CC4C-47F4-AD8C-78745BD1A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848" y="2218536"/>
            <a:ext cx="2064649" cy="394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61CE266-4AA0-46A7-88D1-4D4CB47042EE}"/>
              </a:ext>
            </a:extLst>
          </p:cNvPr>
          <p:cNvSpPr/>
          <p:nvPr/>
        </p:nvSpPr>
        <p:spPr>
          <a:xfrm flipH="1">
            <a:off x="1664920" y="1366625"/>
            <a:ext cx="2783352" cy="1937011"/>
          </a:xfrm>
          <a:prstGeom prst="wedgeEllipseCallout">
            <a:avLst>
              <a:gd name="adj1" fmla="val 69102"/>
              <a:gd name="adj2" fmla="val 3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400" b="1" dirty="0">
                <a:solidFill>
                  <a:prstClr val="black"/>
                </a:solidFill>
                <a:cs typeface="Traditional Arabic" pitchFamily="2" charset="-78"/>
              </a:rPr>
              <a:t>السلام عليكم </a:t>
            </a:r>
            <a:endParaRPr lang="en-US" sz="2400" b="1" dirty="0">
              <a:solidFill>
                <a:prstClr val="black"/>
              </a:solidFill>
              <a:cs typeface="Traditional Arabic" pitchFamily="2" charset="-78"/>
            </a:endParaRPr>
          </a:p>
          <a:p>
            <a:pPr algn="ctr" rtl="1"/>
            <a:r>
              <a:rPr lang="ar-BH" sz="2400" b="1" dirty="0">
                <a:solidFill>
                  <a:prstClr val="black"/>
                </a:solidFill>
                <a:cs typeface="Traditional Arabic" pitchFamily="2" charset="-78"/>
              </a:rPr>
              <a:t>ورحمة الله وبركاته.</a:t>
            </a:r>
          </a:p>
          <a:p>
            <a:pPr algn="ctr" rtl="1"/>
            <a:r>
              <a:rPr lang="ar-BH" sz="2400" b="1" dirty="0">
                <a:solidFill>
                  <a:prstClr val="black"/>
                </a:solidFill>
                <a:cs typeface="Traditional Arabic" pitchFamily="2" charset="-78"/>
              </a:rPr>
              <a:t>درسُنا اليوم </a:t>
            </a:r>
            <a:endParaRPr lang="en-US" sz="2400" b="1" dirty="0">
              <a:solidFill>
                <a:prstClr val="black"/>
              </a:solidFill>
              <a:cs typeface="Traditional Arabic" pitchFamily="2" charset="-78"/>
            </a:endParaRPr>
          </a:p>
          <a:p>
            <a:pPr algn="ctr" rtl="1"/>
            <a:r>
              <a:rPr lang="ar-BH" sz="2400" b="1" dirty="0">
                <a:solidFill>
                  <a:prstClr val="black"/>
                </a:solidFill>
                <a:cs typeface="Traditional Arabic" pitchFamily="2" charset="-78"/>
              </a:rPr>
              <a:t>بإذن الله تعالى هو:</a:t>
            </a:r>
            <a:endParaRPr lang="en-US" sz="11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3973177" y="4648200"/>
            <a:ext cx="4307589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التربية </a:t>
            </a:r>
            <a:r>
              <a:rPr lang="ar-BH" sz="2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الإسلامية/ الجزء الأول </a:t>
            </a:r>
            <a:endParaRPr lang="ar-BH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</a:t>
            </a:r>
            <a:r>
              <a:rPr lang="ar-BH" sz="2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لصف الثالث الابتدائي</a:t>
            </a:r>
          </a:p>
          <a:p>
            <a:pPr algn="ctr">
              <a:lnSpc>
                <a:spcPct val="150000"/>
              </a:lnSpc>
            </a:pPr>
            <a:r>
              <a:rPr lang="ar-BH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utiger LT Arabic 55 Roman" panose="01000000000000000000" pitchFamily="2" charset="-78"/>
                <a:cs typeface="Frutiger LT Arabic 55 Roman" panose="01000000000000000000" pitchFamily="2" charset="-78"/>
              </a:rPr>
              <a:t>الفصل الدراسي الأول </a:t>
            </a:r>
          </a:p>
          <a:p>
            <a:pPr algn="ctr">
              <a:lnSpc>
                <a:spcPct val="150000"/>
              </a:lnSpc>
            </a:pPr>
            <a:endParaRPr lang="ar-BH" sz="28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22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F447CD-F4FE-4375-8617-D1AED25C9CDE}"/>
              </a:ext>
            </a:extLst>
          </p:cNvPr>
          <p:cNvSpPr txBox="1">
            <a:spLocks/>
          </p:cNvSpPr>
          <p:nvPr/>
        </p:nvSpPr>
        <p:spPr>
          <a:xfrm>
            <a:off x="4421560" y="20304"/>
            <a:ext cx="3350512" cy="924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raditional Arabic" pitchFamily="2" charset="-78"/>
              </a:rPr>
              <a:t>نموذج الإجابة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raditional Arabic" pitchFamily="2" charset="-78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89310-7444-485C-A6AB-117475123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15481" r="32311" b="78873"/>
          <a:stretch/>
        </p:blipFill>
        <p:spPr>
          <a:xfrm>
            <a:off x="10367562" y="25781"/>
            <a:ext cx="1824438" cy="92421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D44273-8B47-4FE7-8503-DADD0FD7E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4" t="26667" r="20687" b="68484"/>
          <a:stretch/>
        </p:blipFill>
        <p:spPr>
          <a:xfrm>
            <a:off x="403273" y="975232"/>
            <a:ext cx="11385453" cy="1120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6BB96-E3CD-4D50-A502-08F0708DD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334" y="2417144"/>
            <a:ext cx="2939639" cy="2875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260B1-5D85-4DA9-80EB-BBA2CC8BE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393" y="2389008"/>
            <a:ext cx="2939640" cy="2875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A0EFBA-40E6-4B50-ADC3-DE3EDD864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968" y="2422799"/>
            <a:ext cx="2939640" cy="2813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2A8A78-CBDF-4F9E-AC5E-44FCE6CE89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7" y="2404987"/>
            <a:ext cx="2939640" cy="2809196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7A5DE2E-6A3D-4610-8B05-E36917CD339D}"/>
              </a:ext>
            </a:extLst>
          </p:cNvPr>
          <p:cNvSpPr/>
          <p:nvPr/>
        </p:nvSpPr>
        <p:spPr>
          <a:xfrm>
            <a:off x="10367563" y="5482187"/>
            <a:ext cx="1134022" cy="792004"/>
          </a:xfrm>
          <a:prstGeom prst="flowChartConnector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1C1C3DA5-8A59-4EAC-A14A-A52D585E1253}"/>
              </a:ext>
            </a:extLst>
          </p:cNvPr>
          <p:cNvSpPr/>
          <p:nvPr/>
        </p:nvSpPr>
        <p:spPr>
          <a:xfrm>
            <a:off x="7198982" y="5482187"/>
            <a:ext cx="1132117" cy="792004"/>
          </a:xfrm>
          <a:prstGeom prst="flowChartConnector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27372B74-821B-40CB-A3B0-5B498B1B89F9}"/>
              </a:ext>
            </a:extLst>
          </p:cNvPr>
          <p:cNvSpPr/>
          <p:nvPr/>
        </p:nvSpPr>
        <p:spPr>
          <a:xfrm>
            <a:off x="4099730" y="5482187"/>
            <a:ext cx="1132117" cy="792004"/>
          </a:xfrm>
          <a:prstGeom prst="flowChartConnector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9A71C20-FB62-473D-AE7E-155279257187}"/>
              </a:ext>
            </a:extLst>
          </p:cNvPr>
          <p:cNvSpPr/>
          <p:nvPr/>
        </p:nvSpPr>
        <p:spPr>
          <a:xfrm>
            <a:off x="1046535" y="5559211"/>
            <a:ext cx="1132116" cy="714980"/>
          </a:xfrm>
          <a:prstGeom prst="flowChartConnector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137E892-79F2-4CBD-ADEC-963E7BC3397D}"/>
              </a:ext>
            </a:extLst>
          </p:cNvPr>
          <p:cNvGrpSpPr/>
          <p:nvPr/>
        </p:nvGrpSpPr>
        <p:grpSpPr>
          <a:xfrm>
            <a:off x="10368515" y="5250473"/>
            <a:ext cx="1132117" cy="1023670"/>
            <a:chOff x="3686944" y="5292654"/>
            <a:chExt cx="1132117" cy="1023670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A65A66EF-5AF0-4765-80BC-07EB2DB647CE}"/>
                </a:ext>
              </a:extLst>
            </p:cNvPr>
            <p:cNvSpPr/>
            <p:nvPr/>
          </p:nvSpPr>
          <p:spPr>
            <a:xfrm>
              <a:off x="3686944" y="5517077"/>
              <a:ext cx="1132117" cy="799247"/>
            </a:xfrm>
            <a:prstGeom prst="flowChartConnector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8F977C83-513A-46EB-8492-12A34450F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8" r="27052"/>
            <a:stretch/>
          </p:blipFill>
          <p:spPr>
            <a:xfrm>
              <a:off x="3890313" y="5292654"/>
              <a:ext cx="775475" cy="851063"/>
            </a:xfrm>
            <a:prstGeom prst="rect">
              <a:avLst/>
            </a:prstGeom>
          </p:spPr>
        </p:pic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CA3FB8C5-0106-449D-8C8D-1CAB5044EB5A}"/>
              </a:ext>
            </a:extLst>
          </p:cNvPr>
          <p:cNvGrpSpPr/>
          <p:nvPr/>
        </p:nvGrpSpPr>
        <p:grpSpPr>
          <a:xfrm>
            <a:off x="1026942" y="5236187"/>
            <a:ext cx="1171302" cy="1035280"/>
            <a:chOff x="1382237" y="5292653"/>
            <a:chExt cx="1171302" cy="1035280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1C6F069-7A12-4EAD-8E9C-077D712DFFC6}"/>
                </a:ext>
              </a:extLst>
            </p:cNvPr>
            <p:cNvSpPr/>
            <p:nvPr/>
          </p:nvSpPr>
          <p:spPr>
            <a:xfrm>
              <a:off x="1382237" y="5569862"/>
              <a:ext cx="1171302" cy="758071"/>
            </a:xfrm>
            <a:prstGeom prst="flowChartConnector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BB88C69-3A0C-49AF-89C1-236E67F1A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8" r="27052"/>
            <a:stretch/>
          </p:blipFill>
          <p:spPr>
            <a:xfrm>
              <a:off x="1594875" y="5292653"/>
              <a:ext cx="775475" cy="851063"/>
            </a:xfrm>
            <a:prstGeom prst="rect">
              <a:avLst/>
            </a:prstGeom>
          </p:spPr>
        </p:pic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FAC52D2B-043E-4143-A518-67490C9C2118}"/>
              </a:ext>
            </a:extLst>
          </p:cNvPr>
          <p:cNvGrpSpPr/>
          <p:nvPr/>
        </p:nvGrpSpPr>
        <p:grpSpPr>
          <a:xfrm>
            <a:off x="7199142" y="5346633"/>
            <a:ext cx="1132117" cy="927558"/>
            <a:chOff x="6113005" y="5346633"/>
            <a:chExt cx="1132117" cy="927558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BD3B4A4-06CC-4DEE-8290-37E257FD1123}"/>
                </a:ext>
              </a:extLst>
            </p:cNvPr>
            <p:cNvSpPr/>
            <p:nvPr/>
          </p:nvSpPr>
          <p:spPr>
            <a:xfrm>
              <a:off x="6113005" y="5482187"/>
              <a:ext cx="1132117" cy="792004"/>
            </a:xfrm>
            <a:prstGeom prst="flowChartConnector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منتدى سيدات الإمارات">
              <a:extLst>
                <a:ext uri="{FF2B5EF4-FFF2-40B4-BE49-F238E27FC236}">
                  <a16:creationId xmlns:a16="http://schemas.microsoft.com/office/drawing/2014/main" id="{323268F4-DD40-4D1E-9077-2C0425786703}"/>
                </a:ext>
              </a:extLst>
            </p:cNvPr>
            <p:cNvPicPr/>
            <p:nvPr/>
          </p:nvPicPr>
          <p:blipFill rotWithShape="1">
            <a:blip r:embed="rId10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9" t="56173" r="23067" b="12131"/>
            <a:stretch/>
          </p:blipFill>
          <p:spPr bwMode="auto">
            <a:xfrm>
              <a:off x="6285706" y="5346633"/>
              <a:ext cx="829928" cy="7431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ECDE371B-3CCF-44FD-AC74-0DCDFDE88DD2}"/>
              </a:ext>
            </a:extLst>
          </p:cNvPr>
          <p:cNvGrpSpPr/>
          <p:nvPr/>
        </p:nvGrpSpPr>
        <p:grpSpPr>
          <a:xfrm>
            <a:off x="4099593" y="5343594"/>
            <a:ext cx="1132118" cy="927559"/>
            <a:chOff x="9370938" y="5346632"/>
            <a:chExt cx="1132118" cy="927559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3754D31-C1ED-4AFA-9809-73631AE32F96}"/>
                </a:ext>
              </a:extLst>
            </p:cNvPr>
            <p:cNvSpPr/>
            <p:nvPr/>
          </p:nvSpPr>
          <p:spPr>
            <a:xfrm>
              <a:off x="9370938" y="5482187"/>
              <a:ext cx="1132118" cy="792004"/>
            </a:xfrm>
            <a:prstGeom prst="flowChartConnector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منتدى سيدات الإمارات">
              <a:extLst>
                <a:ext uri="{FF2B5EF4-FFF2-40B4-BE49-F238E27FC236}">
                  <a16:creationId xmlns:a16="http://schemas.microsoft.com/office/drawing/2014/main" id="{C79B1BD0-15AB-418C-9C8C-3E004401BB60}"/>
                </a:ext>
              </a:extLst>
            </p:cNvPr>
            <p:cNvPicPr/>
            <p:nvPr/>
          </p:nvPicPr>
          <p:blipFill rotWithShape="1">
            <a:blip r:embed="rId10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9" t="56173" r="23067" b="12131"/>
            <a:stretch/>
          </p:blipFill>
          <p:spPr bwMode="auto">
            <a:xfrm>
              <a:off x="9537634" y="5346632"/>
              <a:ext cx="829928" cy="74310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Freeform 16">
            <a:extLst>
              <a:ext uri="{FF2B5EF4-FFF2-40B4-BE49-F238E27FC236}">
                <a16:creationId xmlns:a16="http://schemas.microsoft.com/office/drawing/2014/main" id="{7F1064DB-7A6D-4438-91F1-1A7D45AB4DF6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3E104B-AF50-4CD6-8FA5-4F4094A502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1064" y="334466"/>
            <a:ext cx="2341892" cy="2518032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0D5A41A-7D4A-428C-A0E5-172E7B6DD8E8}"/>
              </a:ext>
            </a:extLst>
          </p:cNvPr>
          <p:cNvSpPr/>
          <p:nvPr/>
        </p:nvSpPr>
        <p:spPr>
          <a:xfrm>
            <a:off x="2504049" y="478302"/>
            <a:ext cx="2926131" cy="1500425"/>
          </a:xfrm>
          <a:prstGeom prst="wedgeEllipseCallout">
            <a:avLst>
              <a:gd name="adj1" fmla="val 97907"/>
              <a:gd name="adj2" fmla="val 5345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أحسنت، طالب مجتهد...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بارك الله فيك...</a:t>
            </a:r>
            <a:endParaRPr lang="en-US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4443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5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21" grpId="0" animBg="1"/>
      <p:bldP spid="2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>
            <a:extLst>
              <a:ext uri="{FF2B5EF4-FFF2-40B4-BE49-F238E27FC236}">
                <a16:creationId xmlns:a16="http://schemas.microsoft.com/office/drawing/2014/main" id="{885D2B73-A3AA-42FC-AC64-943AB3F6B603}"/>
              </a:ext>
            </a:extLst>
          </p:cNvPr>
          <p:cNvSpPr/>
          <p:nvPr/>
        </p:nvSpPr>
        <p:spPr>
          <a:xfrm rot="989403">
            <a:off x="3387707" y="1099016"/>
            <a:ext cx="4969567" cy="4969567"/>
          </a:xfrm>
          <a:prstGeom prst="arc">
            <a:avLst>
              <a:gd name="adj1" fmla="val 15868514"/>
              <a:gd name="adj2" fmla="val 14973728"/>
            </a:avLst>
          </a:prstGeom>
          <a:ln w="155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8242C-1290-47E5-AFB6-2AED0A277C12}"/>
              </a:ext>
            </a:extLst>
          </p:cNvPr>
          <p:cNvSpPr/>
          <p:nvPr/>
        </p:nvSpPr>
        <p:spPr>
          <a:xfrm>
            <a:off x="7499753" y="2943183"/>
            <a:ext cx="1683026" cy="16830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عَدَمُ مُقَاطَعَتِهِ </a:t>
            </a:r>
          </a:p>
          <a:p>
            <a:pPr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في الكَلَام.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A3AECA-10EB-4AC6-91D3-D11CFAF75E05}"/>
              </a:ext>
            </a:extLst>
          </p:cNvPr>
          <p:cNvSpPr/>
          <p:nvPr/>
        </p:nvSpPr>
        <p:spPr>
          <a:xfrm>
            <a:off x="6252921" y="4823211"/>
            <a:ext cx="1683026" cy="16830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طلَبُ مَشُورَتِهِ وَرَأْيِهِ.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0A1FEB-F782-4241-ADB9-2884EB8581F9}"/>
              </a:ext>
            </a:extLst>
          </p:cNvPr>
          <p:cNvSpPr/>
          <p:nvPr/>
        </p:nvSpPr>
        <p:spPr>
          <a:xfrm>
            <a:off x="3818261" y="4691338"/>
            <a:ext cx="1683026" cy="16830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الحِرْصُ </a:t>
            </a:r>
          </a:p>
          <a:p>
            <a:pPr lvl="0"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عَلَى زِيَارَتِه.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61D8F6-9EAA-49FD-ACA4-EE11CC3B0D83}"/>
              </a:ext>
            </a:extLst>
          </p:cNvPr>
          <p:cNvSpPr/>
          <p:nvPr/>
        </p:nvSpPr>
        <p:spPr>
          <a:xfrm>
            <a:off x="2519243" y="2794842"/>
            <a:ext cx="1683026" cy="16830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تَفَقُّدُ حَاجَاتِهِ، وَدَفْعُ </a:t>
            </a:r>
          </a:p>
          <a:p>
            <a:pPr lvl="0"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الأَذَى عَنْهُ.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69105D-A2F4-470E-9566-7E3A4E2C5A20}"/>
              </a:ext>
            </a:extLst>
          </p:cNvPr>
          <p:cNvSpPr/>
          <p:nvPr/>
        </p:nvSpPr>
        <p:spPr>
          <a:xfrm>
            <a:off x="3156855" y="737937"/>
            <a:ext cx="1916542" cy="174292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تَقْدِيمُهُ في الأُمُورِ بِمَا يُظْهِرُ تَقْدِيره.</a:t>
            </a:r>
          </a:p>
          <a:p>
            <a:pPr lvl="0" algn="ctr" rtl="1"/>
            <a:endParaRPr lang="ar-BH" b="1" kern="0" dirty="0">
              <a:solidFill>
                <a:schemeClr val="tx2">
                  <a:lumMod val="50000"/>
                </a:schemeClr>
              </a:solidFill>
              <a:latin typeface="Calibri Light" panose="020F0302020204030204"/>
              <a:cs typeface="Traditional Arabic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0A55CE-7585-438B-A790-562ABAA8DA81}"/>
              </a:ext>
            </a:extLst>
          </p:cNvPr>
          <p:cNvSpPr/>
          <p:nvPr/>
        </p:nvSpPr>
        <p:spPr>
          <a:xfrm>
            <a:off x="7023331" y="1012895"/>
            <a:ext cx="1683026" cy="16830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24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اخْتِيَارُ الكَلِمَاتِ عِنْدَ الحَدِيثِ مَعَهُ</a:t>
            </a:r>
            <a:r>
              <a:rPr lang="ar-BH" sz="2000" b="1" kern="0" dirty="0">
                <a:solidFill>
                  <a:schemeClr val="tx2">
                    <a:lumMod val="50000"/>
                  </a:schemeClr>
                </a:solidFill>
                <a:latin typeface="Calibri Light" panose="020F0302020204030204"/>
                <a:cs typeface="Traditional Arabic" pitchFamily="2" charset="-78"/>
              </a:rPr>
              <a:t>.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597BFCE-A424-410A-8765-936490B9C687}"/>
              </a:ext>
            </a:extLst>
          </p:cNvPr>
          <p:cNvSpPr/>
          <p:nvPr/>
        </p:nvSpPr>
        <p:spPr>
          <a:xfrm rot="5400000">
            <a:off x="5524833" y="770552"/>
            <a:ext cx="735933" cy="65686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05966D-7F0C-4682-BD9F-F0C2BA310B26}"/>
              </a:ext>
            </a:extLst>
          </p:cNvPr>
          <p:cNvSpPr txBox="1">
            <a:spLocks/>
          </p:cNvSpPr>
          <p:nvPr/>
        </p:nvSpPr>
        <p:spPr>
          <a:xfrm>
            <a:off x="4532532" y="-23075"/>
            <a:ext cx="3126936" cy="6320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raditional Arabic" pitchFamily="2" charset="-78"/>
              </a:rPr>
              <a:t>نموذج الإجابة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raditional Arabic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4F62B8-27EB-42A2-984B-58DCFED67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15481" r="32311" b="78873"/>
          <a:stretch/>
        </p:blipFill>
        <p:spPr>
          <a:xfrm>
            <a:off x="10708302" y="25052"/>
            <a:ext cx="1483697" cy="751608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E61163D2-0852-427F-BD2E-AE22AE1E19AA}"/>
              </a:ext>
            </a:extLst>
          </p:cNvPr>
          <p:cNvSpPr/>
          <p:nvPr/>
        </p:nvSpPr>
        <p:spPr>
          <a:xfrm>
            <a:off x="8717001" y="827271"/>
            <a:ext cx="3504597" cy="1252526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BH" sz="3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cs typeface="Traditional Arabic" pitchFamily="2" charset="-78"/>
              </a:rPr>
              <a:t>أذكر أمثلة أخرى على تقدير الكبير.</a:t>
            </a:r>
            <a:endParaRPr lang="en-US" sz="3600" b="1" kern="0" dirty="0">
              <a:solidFill>
                <a:schemeClr val="tx2">
                  <a:lumMod val="50000"/>
                </a:schemeClr>
              </a:solidFill>
              <a:latin typeface="Calibri" panose="020F0502020204030204"/>
              <a:cs typeface="Traditional Arabic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4C5472-8AA7-42FB-9B37-5F5D98104D19}"/>
              </a:ext>
            </a:extLst>
          </p:cNvPr>
          <p:cNvGrpSpPr/>
          <p:nvPr/>
        </p:nvGrpSpPr>
        <p:grpSpPr>
          <a:xfrm>
            <a:off x="156965" y="2698528"/>
            <a:ext cx="2429835" cy="1116719"/>
            <a:chOff x="1388426" y="5245367"/>
            <a:chExt cx="2429835" cy="111671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DF3755-4500-4710-8F22-8512AB421EFC}"/>
                </a:ext>
              </a:extLst>
            </p:cNvPr>
            <p:cNvSpPr/>
            <p:nvPr/>
          </p:nvSpPr>
          <p:spPr>
            <a:xfrm>
              <a:off x="1388426" y="5245367"/>
              <a:ext cx="1683026" cy="111671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r>
                <a:rPr lang="ar-BH" sz="2400" b="1" kern="0" dirty="0">
                  <a:solidFill>
                    <a:schemeClr val="tx2">
                      <a:lumMod val="50000"/>
                    </a:schemeClr>
                  </a:solidFill>
                  <a:latin typeface="Calibri Light" panose="020F0302020204030204"/>
                  <a:cs typeface="Traditional Arabic" pitchFamily="2" charset="-78"/>
                </a:rPr>
                <a:t>خَاصَّةً إِذَا كَانَ مرِيضًا.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B564FB-628A-45AA-A616-ADC35167BA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6628" y="5508841"/>
              <a:ext cx="751633" cy="29488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2CC696-F75C-4E4B-8B99-84E02D16E114}"/>
              </a:ext>
            </a:extLst>
          </p:cNvPr>
          <p:cNvGrpSpPr/>
          <p:nvPr/>
        </p:nvGrpSpPr>
        <p:grpSpPr>
          <a:xfrm>
            <a:off x="671730" y="731019"/>
            <a:ext cx="2429835" cy="1245969"/>
            <a:chOff x="1388426" y="5116117"/>
            <a:chExt cx="2429835" cy="124596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54B268C-871B-41C9-AC91-5F13B37558C7}"/>
                </a:ext>
              </a:extLst>
            </p:cNvPr>
            <p:cNvSpPr/>
            <p:nvPr/>
          </p:nvSpPr>
          <p:spPr>
            <a:xfrm>
              <a:off x="1388426" y="5116117"/>
              <a:ext cx="1683026" cy="124596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1"/>
              <a:r>
                <a:rPr lang="ar-BH" sz="2400" b="1" kern="0" dirty="0">
                  <a:solidFill>
                    <a:schemeClr val="tx2">
                      <a:lumMod val="50000"/>
                    </a:schemeClr>
                  </a:solidFill>
                  <a:latin typeface="Calibri Light" panose="020F0302020204030204"/>
                  <a:cs typeface="Traditional Arabic" pitchFamily="2" charset="-78"/>
                </a:rPr>
                <a:t>كَتَقْدِيمه عِنْدَ الدُّخُولِ والخرُوج.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41AEAA-695E-479D-8868-083AADF029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66628" y="5508841"/>
              <a:ext cx="751633" cy="294885"/>
            </a:xfrm>
            <a:prstGeom prst="line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379B32A-0BEC-47DD-9E14-5B3192867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79" y="2231500"/>
            <a:ext cx="2621978" cy="2518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0C4A6A-9930-4409-8717-767ABA438FE7}"/>
              </a:ext>
            </a:extLst>
          </p:cNvPr>
          <p:cNvSpPr txBox="1"/>
          <p:nvPr/>
        </p:nvSpPr>
        <p:spPr>
          <a:xfrm>
            <a:off x="9278166" y="5001637"/>
            <a:ext cx="2925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شاء الله، عمل رائع.</a:t>
            </a:r>
          </a:p>
          <a:p>
            <a:pPr algn="ctr" rtl="1"/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واصل...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7320B6FF-E52C-406B-909E-C47F6AC14DA7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29AB685-003A-41F0-955E-CDF60D243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2" y="3895668"/>
            <a:ext cx="1982817" cy="2571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6924F-1EF4-4CD3-BDFA-DFCF46C69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717" y="2451803"/>
            <a:ext cx="2400317" cy="25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2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7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25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50"/>
                            </p:stCondLst>
                            <p:childTnLst>
                              <p:par>
                                <p:cTn id="16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20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croll: Horizontal 25">
            <a:extLst>
              <a:ext uri="{FF2B5EF4-FFF2-40B4-BE49-F238E27FC236}">
                <a16:creationId xmlns:a16="http://schemas.microsoft.com/office/drawing/2014/main" id="{D2396765-FCBC-488A-85A2-B974BF7D91EB}"/>
              </a:ext>
            </a:extLst>
          </p:cNvPr>
          <p:cNvSpPr/>
          <p:nvPr/>
        </p:nvSpPr>
        <p:spPr>
          <a:xfrm>
            <a:off x="3224463" y="3288567"/>
            <a:ext cx="8373562" cy="308816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3700" b="1" dirty="0">
                <a:solidFill>
                  <a:schemeClr val="tx1"/>
                </a:solidFill>
                <a:cs typeface="Traditional Arabic" pitchFamily="2" charset="-78"/>
              </a:rPr>
              <a:t>قال رسول الله صلى الله عليه وسلم: "لَيْسَ مِنَّا مَنْ لَمْ  يَرِحَمْ صَغِيرَنَا وَيُوَقِّرْ كَبِيرَنَا ".</a:t>
            </a:r>
          </a:p>
          <a:p>
            <a:pPr rtl="1"/>
            <a:r>
              <a:rPr lang="ar-BH" sz="2800" b="1" dirty="0">
                <a:solidFill>
                  <a:schemeClr val="tx1"/>
                </a:solidFill>
                <a:cs typeface="Traditional Arabic" pitchFamily="2" charset="-78"/>
              </a:rPr>
              <a:t>(رواه الترمذي)</a:t>
            </a:r>
            <a:endParaRPr lang="en-US" sz="3200" b="1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BA33640-D0B6-4C7A-A4D7-34C43671CAFE}"/>
              </a:ext>
            </a:extLst>
          </p:cNvPr>
          <p:cNvSpPr txBox="1">
            <a:spLocks/>
          </p:cNvSpPr>
          <p:nvPr/>
        </p:nvSpPr>
        <p:spPr>
          <a:xfrm>
            <a:off x="4053002" y="81324"/>
            <a:ext cx="3195714" cy="920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300" b="1" kern="0" dirty="0">
                <a:solidFill>
                  <a:prstClr val="black"/>
                </a:solidFill>
                <a:latin typeface="Calibri Light" panose="020F0302020204030204"/>
                <a:cs typeface="Traditional Arabic" pitchFamily="2" charset="-78"/>
                <a:sym typeface="AGA Arabesque" panose="05010101010101010101" pitchFamily="2" charset="2"/>
              </a:rPr>
              <a:t> </a:t>
            </a:r>
            <a:r>
              <a:rPr lang="ar-BH" sz="4300" b="1" kern="0" dirty="0">
                <a:solidFill>
                  <a:prstClr val="black"/>
                </a:solidFill>
                <a:latin typeface="Calibri Light" panose="020F0302020204030204"/>
                <a:cs typeface="Traditional Arabic" pitchFamily="2" charset="-78"/>
              </a:rPr>
              <a:t>أقتدي بنَبِيِّي </a:t>
            </a:r>
            <a:r>
              <a:rPr lang="ar-BH" sz="4300" b="1" kern="0" dirty="0">
                <a:solidFill>
                  <a:prstClr val="black"/>
                </a:solidFill>
                <a:latin typeface="Calibri Light" panose="020F0302020204030204"/>
                <a:cs typeface="Traditional Arabic" pitchFamily="2" charset="-78"/>
                <a:sym typeface="AGA Arabesque" panose="05010101010101010101" pitchFamily="2" charset="2"/>
              </a:rPr>
              <a:t>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raditional Arabic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D96F31-A5B6-4E58-8ED0-C51C36A6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3" y="2265987"/>
            <a:ext cx="1693845" cy="411075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95E6779-DCEC-45DF-BA0D-D58DFF881B91}"/>
              </a:ext>
            </a:extLst>
          </p:cNvPr>
          <p:cNvSpPr/>
          <p:nvPr/>
        </p:nvSpPr>
        <p:spPr>
          <a:xfrm>
            <a:off x="1914068" y="1273525"/>
            <a:ext cx="3698941" cy="2085474"/>
          </a:xfrm>
          <a:prstGeom prst="cloudCallout">
            <a:avLst>
              <a:gd name="adj1" fmla="val -67010"/>
              <a:gd name="adj2" fmla="val 35371"/>
            </a:avLst>
          </a:prstGeom>
          <a:solidFill>
            <a:srgbClr val="FF93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700" b="1" dirty="0">
                <a:solidFill>
                  <a:schemeClr val="tx1"/>
                </a:solidFill>
                <a:cs typeface="Traditional Arabic" pitchFamily="2" charset="-78"/>
              </a:rPr>
              <a:t>أنا أقتدي بالرسول </a:t>
            </a:r>
          </a:p>
          <a:p>
            <a:pPr algn="ctr" rtl="1"/>
            <a:r>
              <a:rPr lang="ar-BH" sz="2700" b="1" dirty="0">
                <a:solidFill>
                  <a:schemeClr val="tx1"/>
                </a:solidFill>
                <a:cs typeface="Traditional Arabic" pitchFamily="2" charset="-78"/>
              </a:rPr>
              <a:t>صلى الله عليه وسلم فأحترم مَنْ هُوَ أَكْبَرُ منّي.</a:t>
            </a:r>
            <a:endParaRPr lang="en-US" sz="2700" b="1" dirty="0">
              <a:solidFill>
                <a:schemeClr val="tx1"/>
              </a:solidFill>
              <a:cs typeface="Traditional Arabic" pitchFamily="2" charset="-78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12B276FB-2D13-4922-8399-8052F0415910}"/>
              </a:ext>
            </a:extLst>
          </p:cNvPr>
          <p:cNvSpPr/>
          <p:nvPr/>
        </p:nvSpPr>
        <p:spPr>
          <a:xfrm>
            <a:off x="5974281" y="1526058"/>
            <a:ext cx="6212661" cy="1501237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defRPr/>
            </a:pPr>
            <a:r>
              <a:rPr lang="ar-BH" sz="3600" b="1" kern="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cs typeface="Traditional Arabic" pitchFamily="2" charset="-78"/>
              </a:rPr>
              <a:t>أسْتَدِلُّ بِدَلِيلٍ مِنَ السُّنَّةِ النَّبَوِيَّةِ عَلَى وُجُوبِ تَقْدِيرِ الكَبِير.</a:t>
            </a:r>
            <a:endParaRPr lang="en-US" sz="3600" b="1" kern="0" dirty="0">
              <a:solidFill>
                <a:schemeClr val="tx2">
                  <a:lumMod val="50000"/>
                </a:schemeClr>
              </a:solidFill>
              <a:latin typeface="Calibri" panose="020F0502020204030204"/>
              <a:cs typeface="Traditional Arabic" pitchFamily="2" charset="-78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A560CD7-695E-4212-8E13-A8EDE40C0694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FE4532-C275-4803-9629-C84889A56BE5}"/>
              </a:ext>
            </a:extLst>
          </p:cNvPr>
          <p:cNvSpPr txBox="1">
            <a:spLocks/>
          </p:cNvSpPr>
          <p:nvPr/>
        </p:nvSpPr>
        <p:spPr>
          <a:xfrm>
            <a:off x="8972912" y="822815"/>
            <a:ext cx="3126936" cy="6320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raditional Arabic" pitchFamily="2" charset="-78"/>
              </a:rPr>
              <a:t>نموذج الإجابة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raditional Arabic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4A2D5C-F1A8-4627-8607-2D66178D7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3" t="15481" r="32311" b="78873"/>
          <a:stretch/>
        </p:blipFill>
        <p:spPr>
          <a:xfrm>
            <a:off x="10708302" y="25052"/>
            <a:ext cx="1483697" cy="751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3046D0-6601-4BB2-B4EE-C88A6936C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729" y="548691"/>
            <a:ext cx="2375067" cy="2570629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30708C3-D114-4D6D-9043-3CD9B8C5D59A}"/>
              </a:ext>
            </a:extLst>
          </p:cNvPr>
          <p:cNvSpPr/>
          <p:nvPr/>
        </p:nvSpPr>
        <p:spPr>
          <a:xfrm>
            <a:off x="7152549" y="388835"/>
            <a:ext cx="1693845" cy="1178887"/>
          </a:xfrm>
          <a:prstGeom prst="wedgeEllipseCallout">
            <a:avLst>
              <a:gd name="adj1" fmla="val 114168"/>
              <a:gd name="adj2" fmla="val 895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بارك الله فيك...</a:t>
            </a:r>
            <a:endParaRPr lang="en-US" sz="32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6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8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5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8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3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659BB2-1182-43C6-8027-731DC6DA1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45" r="50295"/>
          <a:stretch/>
        </p:blipFill>
        <p:spPr>
          <a:xfrm flipH="1">
            <a:off x="10138404" y="-90760"/>
            <a:ext cx="2246101" cy="616385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87293-EE09-4D8E-935F-53E8ECFE8CD9}"/>
              </a:ext>
            </a:extLst>
          </p:cNvPr>
          <p:cNvGrpSpPr/>
          <p:nvPr/>
        </p:nvGrpSpPr>
        <p:grpSpPr>
          <a:xfrm>
            <a:off x="7672058" y="658112"/>
            <a:ext cx="2466346" cy="1732936"/>
            <a:chOff x="4208528" y="210984"/>
            <a:chExt cx="2165598" cy="25420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Folded Corner 16">
              <a:extLst>
                <a:ext uri="{FF2B5EF4-FFF2-40B4-BE49-F238E27FC236}">
                  <a16:creationId xmlns:a16="http://schemas.microsoft.com/office/drawing/2014/main" id="{03123592-10C2-481E-9D53-D9809B9A7404}"/>
                </a:ext>
              </a:extLst>
            </p:cNvPr>
            <p:cNvSpPr/>
            <p:nvPr/>
          </p:nvSpPr>
          <p:spPr>
            <a:xfrm>
              <a:off x="4208528" y="210984"/>
              <a:ext cx="2165598" cy="2542042"/>
            </a:xfrm>
            <a:prstGeom prst="foldedCorner">
              <a:avLst/>
            </a:prstGeom>
            <a:solidFill>
              <a:srgbClr val="F5BC95"/>
            </a:solidFill>
            <a:ln>
              <a:solidFill>
                <a:srgbClr val="F3AF81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artial Circle 4">
              <a:extLst>
                <a:ext uri="{FF2B5EF4-FFF2-40B4-BE49-F238E27FC236}">
                  <a16:creationId xmlns:a16="http://schemas.microsoft.com/office/drawing/2014/main" id="{C06A6C08-C1CA-4577-81E1-DE44E143C8BA}"/>
                </a:ext>
              </a:extLst>
            </p:cNvPr>
            <p:cNvSpPr txBox="1"/>
            <p:nvPr/>
          </p:nvSpPr>
          <p:spPr>
            <a:xfrm>
              <a:off x="4418896" y="618467"/>
              <a:ext cx="1682664" cy="15864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3200" b="1" kern="12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عزيزي الطالب</a:t>
              </a:r>
            </a:p>
            <a:p>
              <a:pPr marL="0" lvl="0" indent="0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BH" sz="3200" b="1" kern="12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انتهى الدَّرس</a:t>
              </a:r>
              <a:endParaRPr lang="en-US" sz="3200" b="1" kern="1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0" name="صورة 3" descr="صورة تحتوي على طعام, علامة, المصباح&#10;&#10;تم إنشاء الوصف تلقائياً">
            <a:extLst>
              <a:ext uri="{FF2B5EF4-FFF2-40B4-BE49-F238E27FC236}">
                <a16:creationId xmlns:a16="http://schemas.microsoft.com/office/drawing/2014/main" id="{8AC257A7-D5D2-48AC-9CA1-121184713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2" y="2033013"/>
            <a:ext cx="7559055" cy="2791974"/>
          </a:xfrm>
          <a:prstGeom prst="rect">
            <a:avLst/>
          </a:prstGeom>
        </p:spPr>
      </p:pic>
      <p:sp>
        <p:nvSpPr>
          <p:cNvPr id="7" name="Freeform 16">
            <a:extLst>
              <a:ext uri="{FF2B5EF4-FFF2-40B4-BE49-F238E27FC236}">
                <a16:creationId xmlns:a16="http://schemas.microsoft.com/office/drawing/2014/main" id="{93A39F2D-DC94-4780-90BF-D72C7DD330F6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5383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50380F-2DEC-47D0-8DED-5F681DEC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41" y="1919765"/>
            <a:ext cx="9526137" cy="939224"/>
          </a:xfrm>
        </p:spPr>
        <p:txBody>
          <a:bodyPr>
            <a:normAutofit fontScale="90000"/>
          </a:bodyPr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عزيزي </a:t>
            </a:r>
            <a:r>
              <a:rPr lang="ar-SA" sz="4000" b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المتعل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ّ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م/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عزيزتي </a:t>
            </a:r>
            <a:r>
              <a:rPr lang="ar-SA" sz="4000" b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المتعل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ّ</a:t>
            </a:r>
            <a:r>
              <a:rPr lang="ar-SA" sz="4000" b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مة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 مع نهاية هذا الد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ّ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رس 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س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تكون قادر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ً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+mn-ea"/>
                <a:cs typeface="Traditional Arabic" pitchFamily="2" charset="-78"/>
              </a:rPr>
              <a:t>ا على: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nstantia"/>
              <a:ea typeface="+mn-ea"/>
              <a:cs typeface="Traditional Arabic" pitchFamily="2" charset="-78"/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5FFCD89D-5FED-4107-B1DC-72B8D8048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37417"/>
              </p:ext>
            </p:extLst>
          </p:nvPr>
        </p:nvGraphicFramePr>
        <p:xfrm>
          <a:off x="4844716" y="3531035"/>
          <a:ext cx="6615710" cy="928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5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048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raditional Arabic" pitchFamily="2" charset="-78"/>
                        </a:rPr>
                        <a:t>1</a:t>
                      </a:r>
                      <a:r>
                        <a:rPr lang="ar-SA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raditional Arabic" pitchFamily="2" charset="-78"/>
                        </a:rPr>
                        <a:t>- </a:t>
                      </a:r>
                      <a:r>
                        <a:rPr lang="ar-BH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raditional Arabic" pitchFamily="2" charset="-78"/>
                        </a:rPr>
                        <a:t>التَّعَرُّفِ على أَبْرَزِ مظَاهِرِ تَقْدِيرِ الصَّغِيرِ للْكَبِير</a:t>
                      </a:r>
                      <a:r>
                        <a:rPr lang="ar-SA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raditional Arabic" pitchFamily="2" charset="-78"/>
                        </a:rPr>
                        <a:t>.</a:t>
                      </a:r>
                      <a:endParaRPr lang="en-US" sz="3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raditional Arabic" pitchFamily="2" charset="-78"/>
                      </a:endParaRP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85A7809B-FC92-4B5F-811A-DFB0EE8D5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85115"/>
              </p:ext>
            </p:extLst>
          </p:nvPr>
        </p:nvGraphicFramePr>
        <p:xfrm>
          <a:off x="4844715" y="5066698"/>
          <a:ext cx="6615711" cy="804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452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raditional Arabic" pitchFamily="2" charset="-78"/>
                        </a:rPr>
                        <a:t>2- </a:t>
                      </a:r>
                      <a:r>
                        <a:rPr lang="ar-BH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raditional Arabic" pitchFamily="2" charset="-78"/>
                        </a:rPr>
                        <a:t>الاسْتِدْلَالِ عَلَى وُجُوبِ تَقْدِيرِ الكَبِيرِ</a:t>
                      </a:r>
                      <a:r>
                        <a:rPr lang="ar-SA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raditional Arabic" pitchFamily="2" charset="-78"/>
                        </a:rPr>
                        <a:t>.</a:t>
                      </a:r>
                      <a:endParaRPr lang="en-US" sz="3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raditional Arabic" pitchFamily="2" charset="-78"/>
                      </a:endParaRP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FC4D309-63EF-42D5-B22F-25A43EE03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392" y="1291647"/>
            <a:ext cx="1130749" cy="1630650"/>
          </a:xfrm>
          <a:prstGeom prst="rect">
            <a:avLst/>
          </a:prstGeom>
        </p:spPr>
      </p:pic>
      <p:sp>
        <p:nvSpPr>
          <p:cNvPr id="8" name="Freeform 16">
            <a:extLst>
              <a:ext uri="{FF2B5EF4-FFF2-40B4-BE49-F238E27FC236}">
                <a16:creationId xmlns:a16="http://schemas.microsoft.com/office/drawing/2014/main" id="{93A39F2D-DC94-4780-90BF-D72C7DD330F6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757718" y="1048435"/>
            <a:ext cx="5976664" cy="108442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أهداف الدرس، </a:t>
            </a:r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0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اليوم: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94B6D3-49BE-45C9-986C-F6E4F574B381}"/>
              </a:ext>
            </a:extLst>
          </p:cNvPr>
          <p:cNvSpPr txBox="1">
            <a:spLocks/>
          </p:cNvSpPr>
          <p:nvPr/>
        </p:nvSpPr>
        <p:spPr>
          <a:xfrm>
            <a:off x="4945063" y="42272"/>
            <a:ext cx="3088711" cy="769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raditional Arabic" pitchFamily="2" charset="-78"/>
              </a:rPr>
              <a:t>تمهيـد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raditional Arabic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21191-95CD-4F16-B940-455F76054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" y="1970710"/>
            <a:ext cx="2901381" cy="4394296"/>
          </a:xfrm>
          <a:prstGeom prst="rect">
            <a:avLst/>
          </a:prstGeom>
        </p:spPr>
      </p:pic>
      <p:sp>
        <p:nvSpPr>
          <p:cNvPr id="5" name="Freeform 16">
            <a:extLst>
              <a:ext uri="{FF2B5EF4-FFF2-40B4-BE49-F238E27FC236}">
                <a16:creationId xmlns:a16="http://schemas.microsoft.com/office/drawing/2014/main" id="{2788AC61-A748-4EC8-9C4B-462A50DE2715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F5C29E95-2422-452E-9EF2-62765A7C0273}"/>
              </a:ext>
            </a:extLst>
          </p:cNvPr>
          <p:cNvSpPr/>
          <p:nvPr/>
        </p:nvSpPr>
        <p:spPr>
          <a:xfrm>
            <a:off x="8364961" y="511047"/>
            <a:ext cx="3827038" cy="769661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يَمُرُّ الإِنْسَانُ بِأَطْوَارٍ مُخْتَلِفَةٍ</a:t>
            </a:r>
            <a:r>
              <a:rPr lang="en-US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53009-E73F-4916-8220-D0C93F965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579" y="1450006"/>
            <a:ext cx="1556083" cy="384388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9B2B3D-8A5D-4F93-BE15-43CFBD3BBC64}"/>
              </a:ext>
            </a:extLst>
          </p:cNvPr>
          <p:cNvSpPr/>
          <p:nvPr/>
        </p:nvSpPr>
        <p:spPr>
          <a:xfrm>
            <a:off x="10507579" y="5463191"/>
            <a:ext cx="1684421" cy="582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kern="0" dirty="0">
                <a:solidFill>
                  <a:prstClr val="black"/>
                </a:solidFill>
                <a:latin typeface="Calibri Light" panose="020F0302020204030204"/>
                <a:cs typeface="Traditional Arabic" pitchFamily="2" charset="-78"/>
              </a:rPr>
              <a:t>فَأَطْفَالُ اليَوْمِ</a:t>
            </a:r>
            <a:endParaRPr lang="en-US" sz="2800" dirty="0"/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DCE61E8-1E52-4613-A0A7-36E43FDC3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44" y="1444890"/>
            <a:ext cx="2608559" cy="38438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327ACB-38BE-44F6-94DD-28AC4A117A3A}"/>
              </a:ext>
            </a:extLst>
          </p:cNvPr>
          <p:cNvSpPr/>
          <p:nvPr/>
        </p:nvSpPr>
        <p:spPr>
          <a:xfrm>
            <a:off x="8422105" y="5401884"/>
            <a:ext cx="1684421" cy="582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kern="0" dirty="0">
                <a:solidFill>
                  <a:prstClr val="black"/>
                </a:solidFill>
                <a:latin typeface="Calibri Light" panose="020F0302020204030204"/>
                <a:cs typeface="Traditional Arabic" pitchFamily="2" charset="-78"/>
              </a:rPr>
              <a:t>هُمْ شَبَابُ الغَد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8D6BF8-9D16-4015-A4EE-3DA94C5AA4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1"/>
          <a:stretch/>
        </p:blipFill>
        <p:spPr>
          <a:xfrm>
            <a:off x="5221869" y="1194758"/>
            <a:ext cx="2415599" cy="401318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0AE98A-0ACB-4250-8764-0D8C89D1D4C1}"/>
              </a:ext>
            </a:extLst>
          </p:cNvPr>
          <p:cNvSpPr/>
          <p:nvPr/>
        </p:nvSpPr>
        <p:spPr>
          <a:xfrm>
            <a:off x="5142180" y="5463191"/>
            <a:ext cx="2972997" cy="5828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kern="0" dirty="0">
                <a:solidFill>
                  <a:prstClr val="black"/>
                </a:solidFill>
                <a:latin typeface="Calibri Light" panose="020F0302020204030204"/>
                <a:cs typeface="Traditional Arabic" pitchFamily="2" charset="-78"/>
              </a:rPr>
              <a:t>وشَبَابُ اليَوْمِ هُمْ شُيُوخُ الغَد</a:t>
            </a:r>
            <a:endParaRPr lang="en-US" sz="2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84EBED-B777-432A-80F6-28CE468DADAF}"/>
              </a:ext>
            </a:extLst>
          </p:cNvPr>
          <p:cNvGrpSpPr/>
          <p:nvPr/>
        </p:nvGrpSpPr>
        <p:grpSpPr>
          <a:xfrm>
            <a:off x="2779310" y="749775"/>
            <a:ext cx="2783278" cy="3230324"/>
            <a:chOff x="2005981" y="341749"/>
            <a:chExt cx="2783278" cy="32303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33EA4C-0E33-457C-9C81-94D5348279F1}"/>
                </a:ext>
              </a:extLst>
            </p:cNvPr>
            <p:cNvSpPr/>
            <p:nvPr/>
          </p:nvSpPr>
          <p:spPr>
            <a:xfrm>
              <a:off x="3378471" y="729069"/>
              <a:ext cx="342576" cy="999353"/>
            </a:xfrm>
            <a:custGeom>
              <a:avLst/>
              <a:gdLst>
                <a:gd name="connsiteX0" fmla="*/ 120 w 342576"/>
                <a:gd name="connsiteY0" fmla="*/ 325585 h 999353"/>
                <a:gd name="connsiteX1" fmla="*/ 240751 w 342576"/>
                <a:gd name="connsiteY1" fmla="*/ 325585 h 999353"/>
                <a:gd name="connsiteX2" fmla="*/ 320962 w 342576"/>
                <a:gd name="connsiteY2" fmla="*/ 261416 h 999353"/>
                <a:gd name="connsiteX3" fmla="*/ 320962 w 342576"/>
                <a:gd name="connsiteY3" fmla="*/ 52869 h 999353"/>
                <a:gd name="connsiteX4" fmla="*/ 272835 w 342576"/>
                <a:gd name="connsiteY4" fmla="*/ 36827 h 999353"/>
                <a:gd name="connsiteX5" fmla="*/ 240751 w 342576"/>
                <a:gd name="connsiteY5" fmla="*/ 4742 h 999353"/>
                <a:gd name="connsiteX6" fmla="*/ 48246 w 342576"/>
                <a:gd name="connsiteY6" fmla="*/ 68911 h 999353"/>
                <a:gd name="connsiteX7" fmla="*/ 120 w 342576"/>
                <a:gd name="connsiteY7" fmla="*/ 213290 h 999353"/>
                <a:gd name="connsiteX8" fmla="*/ 16162 w 342576"/>
                <a:gd name="connsiteY8" fmla="*/ 550174 h 999353"/>
                <a:gd name="connsiteX9" fmla="*/ 32204 w 342576"/>
                <a:gd name="connsiteY9" fmla="*/ 999353 h 99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576" h="999353">
                  <a:moveTo>
                    <a:pt x="120" y="325585"/>
                  </a:moveTo>
                  <a:cubicBezTo>
                    <a:pt x="104139" y="346389"/>
                    <a:pt x="110136" y="355727"/>
                    <a:pt x="240751" y="325585"/>
                  </a:cubicBezTo>
                  <a:cubicBezTo>
                    <a:pt x="267056" y="319515"/>
                    <a:pt x="302234" y="280144"/>
                    <a:pt x="320962" y="261416"/>
                  </a:cubicBezTo>
                  <a:cubicBezTo>
                    <a:pt x="340335" y="183923"/>
                    <a:pt x="357916" y="145253"/>
                    <a:pt x="320962" y="52869"/>
                  </a:cubicBezTo>
                  <a:cubicBezTo>
                    <a:pt x="314682" y="37168"/>
                    <a:pt x="288877" y="42174"/>
                    <a:pt x="272835" y="36827"/>
                  </a:cubicBezTo>
                  <a:cubicBezTo>
                    <a:pt x="262140" y="26132"/>
                    <a:pt x="255814" y="6111"/>
                    <a:pt x="240751" y="4742"/>
                  </a:cubicBezTo>
                  <a:cubicBezTo>
                    <a:pt x="104737" y="-7623"/>
                    <a:pt x="116128" y="1029"/>
                    <a:pt x="48246" y="68911"/>
                  </a:cubicBezTo>
                  <a:cubicBezTo>
                    <a:pt x="32204" y="117037"/>
                    <a:pt x="-2293" y="162618"/>
                    <a:pt x="120" y="213290"/>
                  </a:cubicBezTo>
                  <a:cubicBezTo>
                    <a:pt x="5467" y="325585"/>
                    <a:pt x="11279" y="437858"/>
                    <a:pt x="16162" y="550174"/>
                  </a:cubicBezTo>
                  <a:cubicBezTo>
                    <a:pt x="32845" y="933889"/>
                    <a:pt x="32204" y="821437"/>
                    <a:pt x="32204" y="999353"/>
                  </a:cubicBezTo>
                </a:path>
              </a:pathLst>
            </a:cu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88F364E7-3CF8-41A7-A44B-220BD8676656}"/>
                </a:ext>
              </a:extLst>
            </p:cNvPr>
            <p:cNvSpPr/>
            <p:nvPr/>
          </p:nvSpPr>
          <p:spPr>
            <a:xfrm>
              <a:off x="2005981" y="1562684"/>
              <a:ext cx="2783278" cy="2009389"/>
            </a:xfrm>
            <a:prstGeom prst="donut">
              <a:avLst>
                <a:gd name="adj" fmla="val 83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D991E1A0-7716-4B20-B3D9-C6704954868C}"/>
                </a:ext>
              </a:extLst>
            </p:cNvPr>
            <p:cNvSpPr/>
            <p:nvPr/>
          </p:nvSpPr>
          <p:spPr>
            <a:xfrm rot="10800000">
              <a:off x="2850200" y="341749"/>
              <a:ext cx="1491915" cy="554128"/>
            </a:xfrm>
            <a:prstGeom prst="arc">
              <a:avLst>
                <a:gd name="adj1" fmla="val 10120151"/>
                <a:gd name="adj2" fmla="val 0"/>
              </a:avLst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51C16EEF-9269-4680-8237-5DE48BDD42FA}"/>
                </a:ext>
              </a:extLst>
            </p:cNvPr>
            <p:cNvSpPr/>
            <p:nvPr/>
          </p:nvSpPr>
          <p:spPr>
            <a:xfrm>
              <a:off x="3287324" y="1547674"/>
              <a:ext cx="232294" cy="212673"/>
            </a:xfrm>
            <a:prstGeom prst="donu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78D41CFD-A7DB-48C9-BE25-BF4A4823F279}"/>
              </a:ext>
            </a:extLst>
          </p:cNvPr>
          <p:cNvSpPr/>
          <p:nvPr/>
        </p:nvSpPr>
        <p:spPr>
          <a:xfrm>
            <a:off x="2699169" y="4154511"/>
            <a:ext cx="2585648" cy="1276593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تَوْقِيرُ وَتَقْدِيرُ الكَبِير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03F92E-515B-426D-AE59-6A7A89FE6108}"/>
              </a:ext>
            </a:extLst>
          </p:cNvPr>
          <p:cNvSpPr txBox="1"/>
          <p:nvPr/>
        </p:nvSpPr>
        <p:spPr>
          <a:xfrm>
            <a:off x="2955599" y="2391695"/>
            <a:ext cx="241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BH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وَقَدْ جَاءَ الإِسْلَامُ بِآدَابٍ شَرْعِيَّةٍ تُنَاسبُ الإِنْسَان في مُخْتَلفِ أَطْوَارِ حَيَاتِه، منها:</a:t>
            </a:r>
            <a:endParaRPr lang="en-US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7471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25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2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10" grpId="0" animBg="1"/>
      <p:bldP spid="12" grpId="0" animBg="1"/>
      <p:bldP spid="22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6665D228-919F-4AF2-BCFA-1BA849A3DAF0}"/>
              </a:ext>
            </a:extLst>
          </p:cNvPr>
          <p:cNvSpPr/>
          <p:nvPr/>
        </p:nvSpPr>
        <p:spPr>
          <a:xfrm>
            <a:off x="9819249" y="20977"/>
            <a:ext cx="1346491" cy="138337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000" b="1" noProof="0" dirty="0">
                <a:solidFill>
                  <a:schemeClr val="tx1"/>
                </a:solidFill>
                <a:latin typeface="Calibri" panose="020F0502020204030204"/>
                <a:cs typeface="Traditional Arabic" pitchFamily="2" charset="-78"/>
              </a:rPr>
              <a:t>أَقْرَأ وأَفْهم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Traditional Arabic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656AEF-CB03-4A56-A565-91BE8318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519" y="0"/>
            <a:ext cx="1011481" cy="1404349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5571A7-F1F3-4B09-BFC3-6298DA829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4" y="1404349"/>
            <a:ext cx="6746302" cy="4795694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E87A981-CB49-4C38-AC2C-2A6EEB346490}"/>
              </a:ext>
            </a:extLst>
          </p:cNvPr>
          <p:cNvSpPr/>
          <p:nvPr/>
        </p:nvSpPr>
        <p:spPr>
          <a:xfrm>
            <a:off x="4688354" y="0"/>
            <a:ext cx="5116116" cy="1577339"/>
          </a:xfrm>
          <a:prstGeom prst="wedgeRoundRectCallout">
            <a:avLst>
              <a:gd name="adj1" fmla="val 24993"/>
              <a:gd name="adj2" fmla="val 11189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3200" b="1" dirty="0">
                <a:solidFill>
                  <a:prstClr val="black"/>
                </a:solidFill>
                <a:cs typeface="Traditional Arabic" pitchFamily="2" charset="-78"/>
              </a:rPr>
              <a:t>أَخْبَرَنَا المُعَلِّمُ أَنَّ دَرْسَنَا القَادِمَ في التَّرْبِيَّةِ الإِسْلَامِيَّةِ سَيَكُونُ عَن (تَقدِيرِ الكَبِيرِ)، وَقَدْ أَعْدَدْتُ يَا أَبِي مَا سَأَقُولُهُ فِي الحِصَّة.</a:t>
            </a:r>
            <a:endParaRPr lang="en-US" sz="3200" b="1" dirty="0">
              <a:solidFill>
                <a:prstClr val="black"/>
              </a:solidFill>
              <a:cs typeface="Traditional Arabic" pitchFamily="2" charset="-78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F3D1970-2138-4814-8C9B-516EC0B57865}"/>
              </a:ext>
            </a:extLst>
          </p:cNvPr>
          <p:cNvSpPr/>
          <p:nvPr/>
        </p:nvSpPr>
        <p:spPr>
          <a:xfrm>
            <a:off x="30247" y="1571694"/>
            <a:ext cx="2772367" cy="1404349"/>
          </a:xfrm>
          <a:prstGeom prst="wedgeRoundRectCallout">
            <a:avLst>
              <a:gd name="adj1" fmla="val 117758"/>
              <a:gd name="adj2" fmla="val 5180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3200" b="1" dirty="0">
                <a:solidFill>
                  <a:prstClr val="black"/>
                </a:solidFill>
                <a:cs typeface="Traditional Arabic" pitchFamily="2" charset="-78"/>
              </a:rPr>
              <a:t>هَيَّا يا مَحْمُودُ، أَسْمِعْنِي.</a:t>
            </a:r>
            <a:endParaRPr lang="en-US" sz="3200" b="1" dirty="0">
              <a:solidFill>
                <a:prstClr val="black"/>
              </a:solidFill>
              <a:cs typeface="Traditional Arabic" pitchFamily="2" charset="-78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F437B94A-3663-4E74-97FD-971EA5F06A50}"/>
              </a:ext>
            </a:extLst>
          </p:cNvPr>
          <p:cNvSpPr/>
          <p:nvPr/>
        </p:nvSpPr>
        <p:spPr>
          <a:xfrm>
            <a:off x="9610443" y="1716860"/>
            <a:ext cx="2581558" cy="1259183"/>
          </a:xfrm>
          <a:prstGeom prst="wedgeRoundRectCallout">
            <a:avLst>
              <a:gd name="adj1" fmla="val -88268"/>
              <a:gd name="adj2" fmla="val 10564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3200" b="1" dirty="0">
                <a:solidFill>
                  <a:prstClr val="black"/>
                </a:solidFill>
                <a:cs typeface="Traditional Arabic" pitchFamily="2" charset="-78"/>
              </a:rPr>
              <a:t>الـمُسْلِمُ يُقَدِّرُ الكَبِيرَ بِأُمُورٍ كَثِيرَةٍ، مِنْهَا:</a:t>
            </a:r>
            <a:endParaRPr lang="en-US" sz="3200" b="1" dirty="0">
              <a:solidFill>
                <a:prstClr val="black"/>
              </a:solidFill>
              <a:cs typeface="Traditional Arabic" pitchFamily="2" charset="-78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00D5683B-F81B-40B7-A2F1-2DAAAD9E9890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66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8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8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2AC188-1F60-477A-81A6-16B04C8F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27" y="527528"/>
            <a:ext cx="4899951" cy="4353251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EE72500-5C3A-4498-A72B-5DA0CF70CAD9}"/>
              </a:ext>
            </a:extLst>
          </p:cNvPr>
          <p:cNvSpPr/>
          <p:nvPr/>
        </p:nvSpPr>
        <p:spPr>
          <a:xfrm>
            <a:off x="10062584" y="2377791"/>
            <a:ext cx="2129416" cy="1678619"/>
          </a:xfrm>
          <a:prstGeom prst="cloudCallout">
            <a:avLst>
              <a:gd name="adj1" fmla="val -79907"/>
              <a:gd name="adj2" fmla="val -916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السلام عليكم ورحمة الله وبركاته.</a:t>
            </a:r>
          </a:p>
          <a:p>
            <a:pPr algn="ctr" rtl="1"/>
            <a:r>
              <a:rPr lang="ar-BH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كيفَ حَالُكَ</a:t>
            </a:r>
          </a:p>
          <a:p>
            <a:pPr algn="ctr" rtl="1"/>
            <a:r>
              <a:rPr lang="ar-BH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يا عَمِّي؟</a:t>
            </a:r>
            <a:endParaRPr lang="en-US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CAA706DC-EE7A-454B-B491-CCEFE7C619C1}"/>
              </a:ext>
            </a:extLst>
          </p:cNvPr>
          <p:cNvSpPr/>
          <p:nvPr/>
        </p:nvSpPr>
        <p:spPr>
          <a:xfrm>
            <a:off x="5838266" y="2698344"/>
            <a:ext cx="2230146" cy="1678619"/>
          </a:xfrm>
          <a:prstGeom prst="cloudCallout">
            <a:avLst>
              <a:gd name="adj1" fmla="val 71874"/>
              <a:gd name="adj2" fmla="val -127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وعليكم السلام ورحمة الله وبركاته.</a:t>
            </a:r>
          </a:p>
          <a:p>
            <a:pPr algn="ctr" rtl="1"/>
            <a:r>
              <a:rPr lang="ar-BH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أهْلًا بِكَ يا بُنَيَّ، بخيرٍ والحَمْدُ للّه.</a:t>
            </a:r>
            <a:endParaRPr lang="en-US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8E0824-0BEB-4FB2-BFA5-C98BECB74494}"/>
              </a:ext>
            </a:extLst>
          </p:cNvPr>
          <p:cNvSpPr/>
          <p:nvPr/>
        </p:nvSpPr>
        <p:spPr>
          <a:xfrm>
            <a:off x="7382646" y="4889083"/>
            <a:ext cx="3685736" cy="6190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يُبَادِرُهُ بالسَّلامِ.</a:t>
            </a:r>
            <a:endParaRPr lang="en-US" sz="40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495AE7-8739-4141-AE36-960FB9B4C521}"/>
              </a:ext>
            </a:extLst>
          </p:cNvPr>
          <p:cNvSpPr/>
          <p:nvPr/>
        </p:nvSpPr>
        <p:spPr>
          <a:xfrm>
            <a:off x="7382646" y="5711393"/>
            <a:ext cx="3685736" cy="6190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يَدْعُوهُ </a:t>
            </a:r>
            <a:r>
              <a:rPr lang="ar-BH" sz="36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بِأَحَبِّ الأَسْمَاءِ إِلَيْهِ.</a:t>
            </a:r>
            <a:endParaRPr lang="en-US" sz="40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770F1-3CAF-4793-8DD5-9E94D47F5216}"/>
              </a:ext>
            </a:extLst>
          </p:cNvPr>
          <p:cNvSpPr/>
          <p:nvPr/>
        </p:nvSpPr>
        <p:spPr>
          <a:xfrm>
            <a:off x="510118" y="5081463"/>
            <a:ext cx="3685736" cy="6190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يَرْفَعُ صَوْتَهُ عَلَيْهِ.</a:t>
            </a:r>
            <a:endParaRPr lang="en-US" sz="4000" dirty="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7247199-83E8-412E-9757-D2A42D03EB80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E450CD4A-A2CB-472B-8858-0E8AB27E3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06"/>
            <a:ext cx="5838266" cy="42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6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13" grpId="0" animBg="1"/>
      <p:bldP spid="27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D28F93-BAE9-488F-A4B1-75E75113E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46" t="14651" r="5910" b="63619"/>
          <a:stretch/>
        </p:blipFill>
        <p:spPr>
          <a:xfrm>
            <a:off x="1109723" y="1181686"/>
            <a:ext cx="4578312" cy="3936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C86E09-1265-42B9-A1E5-D7D71C5C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040" y="1181685"/>
            <a:ext cx="4397482" cy="393693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6893014-9707-4AE4-8249-E1DE4C4B892A}"/>
              </a:ext>
            </a:extLst>
          </p:cNvPr>
          <p:cNvSpPr/>
          <p:nvPr/>
        </p:nvSpPr>
        <p:spPr>
          <a:xfrm>
            <a:off x="7320392" y="5338132"/>
            <a:ext cx="3685736" cy="863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يَقُومُ مِنْ مَكَانِه ليُجْلِسَهُ.</a:t>
            </a:r>
            <a:endParaRPr lang="en-US" sz="4000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ADBACC-B12B-4A34-B14E-F1DDA30238D1}"/>
              </a:ext>
            </a:extLst>
          </p:cNvPr>
          <p:cNvSpPr/>
          <p:nvPr/>
        </p:nvSpPr>
        <p:spPr>
          <a:xfrm>
            <a:off x="990554" y="5338132"/>
            <a:ext cx="4929193" cy="863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يَسْتَمِعُ إِلَيْهِ، وَيَهْتَمُّ بِكَلَامِه إِذا تَكَلَّمَ.</a:t>
            </a:r>
            <a:endParaRPr lang="en-US" sz="4000" dirty="0"/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16D85B50-64D9-4687-A243-E290426B4CB1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2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CAFF17-876D-4697-809F-0E80B68FD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14" y="1262206"/>
            <a:ext cx="6746302" cy="479569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D5F4B8A-5090-4BB1-B0A0-E2A431F1868A}"/>
              </a:ext>
            </a:extLst>
          </p:cNvPr>
          <p:cNvSpPr/>
          <p:nvPr/>
        </p:nvSpPr>
        <p:spPr>
          <a:xfrm>
            <a:off x="-467047" y="631103"/>
            <a:ext cx="5216418" cy="725684"/>
          </a:xfrm>
          <a:prstGeom prst="wedgeRoundRectCallout">
            <a:avLst>
              <a:gd name="adj1" fmla="val 91812"/>
              <a:gd name="adj2" fmla="val 2402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أَحْسَنْتَ يَا بُنَيّ، وَبارَكَ اللّهُ فِيكَ وفِي مُعَلِّمِيكَ. </a:t>
            </a:r>
            <a:endParaRPr lang="en-US" sz="1400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97FFF71-3CB4-4B35-B683-1409DAC41A89}"/>
              </a:ext>
            </a:extLst>
          </p:cNvPr>
          <p:cNvSpPr/>
          <p:nvPr/>
        </p:nvSpPr>
        <p:spPr>
          <a:xfrm>
            <a:off x="-117566" y="1474353"/>
            <a:ext cx="5337298" cy="5033137"/>
          </a:xfrm>
          <a:prstGeom prst="wedgeRoundRectCallout">
            <a:avLst>
              <a:gd name="adj1" fmla="val 88340"/>
              <a:gd name="adj2" fmla="val -237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وَرَسُول الله</a:t>
            </a:r>
            <a:r>
              <a:rPr lang="en-US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 </a:t>
            </a:r>
            <a:r>
              <a:rPr lang="ar-BH" sz="2800" b="1" dirty="0" err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قُدْوَتُنَا</a:t>
            </a:r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احْتِرام الكَبِير وتَوْقِيرِهِ؛ فقد رُوِيَ عَامَ الفَتْحِ أنَّ أَبَا قُحَافَةَ طلَبَ مِن ابنَةٍ لَهُ أن تَذْهَبَ بِه إلى أبي بَكرٍ الصِّدِّيقِ </a:t>
            </a:r>
            <a:r>
              <a:rPr lang="en-US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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فَأَخَذَتْهُ إلَيْهِ، وكانَ قدْ فَقَدَ بَصَرَه، ((فَلَمَّا دَخَلَ رَسُولُ اللهِ </a:t>
            </a:r>
            <a:r>
              <a:rPr lang="en-US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</a:t>
            </a:r>
            <a:r>
              <a:rPr lang="ar-BH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 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مَكَّةَ، وَدَخَلَ الْمَسْجِدَ، أَتَاهُ أَبُو بَكْرٍ بِأَبِيهِ، فَلَمَّا رَآهُ رَسُولُ اللهِ </a:t>
            </a:r>
            <a:r>
              <a:rPr lang="en-US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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قَالَ: " هَلَّا تَرَكْتَ الشَّيْخَ فِي بَيْتِهِ حَتَّى أَكُونَ أَنَا آتِيهِ فِيهِ"))، ودعاه إلى الإِسْلامِ؛ فقد بيّن رسول الله </a:t>
            </a:r>
            <a:r>
              <a:rPr lang="en-US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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لأَبِي بَكْرٍ أَنَّ وَالِدَهُ شَيْخٌ كَبِيرٌ في السِّنِّ، وكَانَ أَحَقّ أن يجلِسَ في بَيْتِهِ، وَهُوَ </a:t>
            </a:r>
            <a:r>
              <a:rPr lang="en-US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AGA Arabesque" panose="05010101010101010101" pitchFamily="2" charset="2"/>
              </a:rPr>
              <a:t></a:t>
            </a:r>
            <a:r>
              <a:rPr lang="ar-SA" sz="28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سَيَذْهَبُ إِلَيهِ احْتِرامًا لِسِنِّهِ.</a:t>
            </a:r>
            <a:endParaRPr lang="en-US" sz="28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4C771C5-004D-435D-9297-45EFCE985E8A}"/>
              </a:ext>
            </a:extLst>
          </p:cNvPr>
          <p:cNvSpPr/>
          <p:nvPr/>
        </p:nvSpPr>
        <p:spPr>
          <a:xfrm>
            <a:off x="8983614" y="0"/>
            <a:ext cx="3088710" cy="1262206"/>
          </a:xfrm>
          <a:prstGeom prst="wedgeRoundRectCallout">
            <a:avLst>
              <a:gd name="adj1" fmla="val -343"/>
              <a:gd name="adj2" fmla="val 22144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وأنا كَذَلِك يا أَبِي سَأَحْتَرِمُ الآخَرِين، مُقْتَدِيًا فِي ذلك</a:t>
            </a:r>
            <a:r>
              <a:rPr lang="ar-BH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بِالرَّسُول صلَّى اللّه عليه وسَلّم.</a:t>
            </a:r>
            <a:endParaRPr lang="en-US" sz="24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id="{FCBD2220-414E-4C1B-AD79-8018F1D99D8C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4424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45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" accel="100000" fill="hold">
                                          <p:stCondLst>
                                            <p:cond delay="15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F447CD-F4FE-4375-8617-D1AED25C9CDE}"/>
              </a:ext>
            </a:extLst>
          </p:cNvPr>
          <p:cNvSpPr txBox="1">
            <a:spLocks/>
          </p:cNvSpPr>
          <p:nvPr/>
        </p:nvSpPr>
        <p:spPr>
          <a:xfrm>
            <a:off x="6942907" y="52009"/>
            <a:ext cx="3856752" cy="7135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raditional Arabic" pitchFamily="2" charset="-78"/>
              </a:rPr>
              <a:t>نشاط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raditional Arabic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65D228-919F-4AF2-BCFA-1BA849A3DAF0}"/>
              </a:ext>
            </a:extLst>
          </p:cNvPr>
          <p:cNvSpPr/>
          <p:nvPr/>
        </p:nvSpPr>
        <p:spPr>
          <a:xfrm>
            <a:off x="304799" y="884398"/>
            <a:ext cx="10728652" cy="7060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Traditional Arabic" pitchFamily="2" charset="-78"/>
              </a:rPr>
              <a:t>أحَدِّدُ نوع السُّلوك بوضع علامة (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Traditional Arabic" pitchFamily="2" charset="-78"/>
              </a:rPr>
              <a:t>√) أو علامة (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Akhbar MT" pitchFamily="2" charset="-78"/>
              </a:rPr>
              <a:t>×</a:t>
            </a:r>
            <a:r>
              <a:rPr lang="ar-BH" sz="2800" b="1" dirty="0">
                <a:solidFill>
                  <a:srgbClr val="5B9BD5">
                    <a:lumMod val="50000"/>
                  </a:srgbClr>
                </a:solidFill>
                <a:latin typeface="Agency FB" panose="020B0503020202020204" pitchFamily="34" charset="0"/>
                <a:cs typeface="Traditional Arabic" pitchFamily="2" charset="-78"/>
              </a:rPr>
              <a:t>)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  <a:cs typeface="Traditional Arabic" pitchFamily="2" charset="-78"/>
              </a:rPr>
              <a:t>في المكان المناسب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Traditional Arabic" pitchFamily="2" charset="-78"/>
              </a:rPr>
              <a:t>، ثم أ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cs typeface="Traditional Arabic" pitchFamily="2" charset="-78"/>
              </a:rPr>
              <a:t>صحِّحُ  السُّلوك الخاطئ</a:t>
            </a:r>
            <a:r>
              <a:rPr kumimoji="0" lang="ar-BH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cs typeface="Traditional Arabic" pitchFamily="2" charset="-78"/>
              </a:rPr>
              <a:t>، فيما يأتي: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Traditional Arabic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72B48A-D9FA-4F62-B1D3-CD64EF63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33451" y="22253"/>
            <a:ext cx="1184127" cy="1486632"/>
          </a:xfrm>
          <a:prstGeom prst="rect">
            <a:avLst/>
          </a:prstGeom>
        </p:spPr>
      </p:pic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90A0B3D2-7AD9-4823-B91A-745411B29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37785"/>
              </p:ext>
            </p:extLst>
          </p:nvPr>
        </p:nvGraphicFramePr>
        <p:xfrm>
          <a:off x="176465" y="1736456"/>
          <a:ext cx="11710736" cy="463616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245767">
                  <a:extLst>
                    <a:ext uri="{9D8B030D-6E8A-4147-A177-3AD203B41FA5}">
                      <a16:colId xmlns:a16="http://schemas.microsoft.com/office/drawing/2014/main" val="3685840812"/>
                    </a:ext>
                  </a:extLst>
                </a:gridCol>
                <a:gridCol w="1748592">
                  <a:extLst>
                    <a:ext uri="{9D8B030D-6E8A-4147-A177-3AD203B41FA5}">
                      <a16:colId xmlns:a16="http://schemas.microsoft.com/office/drawing/2014/main" val="4175199228"/>
                    </a:ext>
                  </a:extLst>
                </a:gridCol>
                <a:gridCol w="4716377">
                  <a:extLst>
                    <a:ext uri="{9D8B030D-6E8A-4147-A177-3AD203B41FA5}">
                      <a16:colId xmlns:a16="http://schemas.microsoft.com/office/drawing/2014/main" val="8205485"/>
                    </a:ext>
                  </a:extLst>
                </a:gridCol>
              </a:tblGrid>
              <a:tr h="136242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السُّلوك الصَّحيح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نوعُهُ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السُّلوك</a:t>
                      </a:r>
                      <a:endParaRPr lang="en-US" sz="28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970452"/>
                  </a:ext>
                </a:extLst>
              </a:tr>
              <a:tr h="109124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505114"/>
                  </a:ext>
                </a:extLst>
              </a:tr>
              <a:tr h="1091249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33974"/>
                  </a:ext>
                </a:extLst>
              </a:tr>
              <a:tr h="109124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766898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B74ED030-C8A7-40EB-9226-5A95FA292D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8" r="27052"/>
          <a:stretch/>
        </p:blipFill>
        <p:spPr>
          <a:xfrm>
            <a:off x="5771636" y="4273601"/>
            <a:ext cx="775475" cy="851063"/>
          </a:xfrm>
          <a:prstGeom prst="rect">
            <a:avLst/>
          </a:prstGeom>
        </p:spPr>
      </p:pic>
      <p:pic>
        <p:nvPicPr>
          <p:cNvPr id="26" name="Picture 25" descr="منتدى سيدات الإمارات">
            <a:extLst>
              <a:ext uri="{FF2B5EF4-FFF2-40B4-BE49-F238E27FC236}">
                <a16:creationId xmlns:a16="http://schemas.microsoft.com/office/drawing/2014/main" id="{88B025D2-7EBF-4372-8DD6-73CC83F0703C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9" t="56173" r="23067" b="12131"/>
          <a:stretch/>
        </p:blipFill>
        <p:spPr bwMode="auto">
          <a:xfrm>
            <a:off x="5771636" y="3133605"/>
            <a:ext cx="829928" cy="743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منتدى سيدات الإمارات">
            <a:extLst>
              <a:ext uri="{FF2B5EF4-FFF2-40B4-BE49-F238E27FC236}">
                <a16:creationId xmlns:a16="http://schemas.microsoft.com/office/drawing/2014/main" id="{BCA8C992-74F8-4784-BAC8-3E0EE6CCEADB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9" t="56173" r="23067" b="12131"/>
          <a:stretch/>
        </p:blipFill>
        <p:spPr bwMode="auto">
          <a:xfrm>
            <a:off x="5770328" y="5338172"/>
            <a:ext cx="829928" cy="743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Freeform 16">
            <a:extLst>
              <a:ext uri="{FF2B5EF4-FFF2-40B4-BE49-F238E27FC236}">
                <a16:creationId xmlns:a16="http://schemas.microsoft.com/office/drawing/2014/main" id="{6BC27357-2B14-40F2-8D6C-DCFE94DC772F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A3ED567-4FB4-495B-97CD-BFA697064335}"/>
              </a:ext>
            </a:extLst>
          </p:cNvPr>
          <p:cNvSpPr txBox="1">
            <a:spLocks/>
          </p:cNvSpPr>
          <p:nvPr/>
        </p:nvSpPr>
        <p:spPr>
          <a:xfrm>
            <a:off x="3759189" y="24913"/>
            <a:ext cx="2616143" cy="7135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cs typeface="Traditional Arabic" pitchFamily="2" charset="-78"/>
              </a:rPr>
              <a:t>نموذج الإجابة</a:t>
            </a:r>
            <a:endParaRPr kumimoji="0" lang="en-US" sz="4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cs typeface="Traditional Arabic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6B66A-0B8D-44E2-A718-8B49CC7ACEA2}"/>
              </a:ext>
            </a:extLst>
          </p:cNvPr>
          <p:cNvSpPr txBox="1"/>
          <p:nvPr/>
        </p:nvSpPr>
        <p:spPr>
          <a:xfrm>
            <a:off x="7101084" y="3273765"/>
            <a:ext cx="473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يتَكَلَّمُ سَعيدٌ بِصَوْتٍ عالٍ مع مُعَلِّمِهِ.</a:t>
            </a:r>
            <a:endParaRPr lang="en-US" sz="36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7F4D18-5B18-4997-9BF3-AD1DB7142EFF}"/>
              </a:ext>
            </a:extLst>
          </p:cNvPr>
          <p:cNvSpPr txBox="1"/>
          <p:nvPr/>
        </p:nvSpPr>
        <p:spPr>
          <a:xfrm>
            <a:off x="7195736" y="4439750"/>
            <a:ext cx="462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تُخْفِضُ أَمَلُ صَوْتَها؛ لأنَّ جَدَّتها نائمَةٌ.</a:t>
            </a:r>
            <a:endParaRPr lang="en-US" sz="36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2D1083-584E-43D9-8720-79C1EF43D2B2}"/>
              </a:ext>
            </a:extLst>
          </p:cNvPr>
          <p:cNvSpPr txBox="1"/>
          <p:nvPr/>
        </p:nvSpPr>
        <p:spPr>
          <a:xfrm>
            <a:off x="7117125" y="5494884"/>
            <a:ext cx="473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يَقومُ كرِيمٌ مِنْ مَكَانِهِ لِيَجْلِسَ جَدُّهُ</a:t>
            </a: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6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EC0900-1E42-4C8A-A345-128E38A5A54B}"/>
              </a:ext>
            </a:extLst>
          </p:cNvPr>
          <p:cNvSpPr txBox="1"/>
          <p:nvPr/>
        </p:nvSpPr>
        <p:spPr>
          <a:xfrm>
            <a:off x="221154" y="3308067"/>
            <a:ext cx="492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يتَكَلَّمُ سَعيدٌ بِصَوْتٍ مُعْتَدِلٍ مع مُعَلِّمِهِ.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1F7CF8-99D2-47D5-809B-35E12E695162}"/>
              </a:ext>
            </a:extLst>
          </p:cNvPr>
          <p:cNvSpPr txBox="1"/>
          <p:nvPr/>
        </p:nvSpPr>
        <p:spPr>
          <a:xfrm>
            <a:off x="497307" y="5525791"/>
            <a:ext cx="456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defRPr/>
            </a:pPr>
            <a:r>
              <a:rPr lang="ar-BH" sz="3600" b="1" dirty="0">
                <a:solidFill>
                  <a:schemeClr val="accent2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يَقومُ كرِيمٌ مِنْ مَكَانِهِ لِيَجْلِسَ جَدُّهُ.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7D69FB-003D-4DCF-BDCA-15C573CDF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333" y="135223"/>
            <a:ext cx="3662557" cy="37866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AA6874-7044-4035-9205-2445BAAF5DE9}"/>
              </a:ext>
            </a:extLst>
          </p:cNvPr>
          <p:cNvSpPr txBox="1"/>
          <p:nvPr/>
        </p:nvSpPr>
        <p:spPr>
          <a:xfrm>
            <a:off x="8213744" y="3193099"/>
            <a:ext cx="246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 ممتاز...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1" grpId="0" animBg="1"/>
      <p:bldP spid="12" grpId="0"/>
      <p:bldP spid="42" grpId="0"/>
      <p:bldP spid="43" grpId="0"/>
      <p:bldP spid="44" grpId="0"/>
      <p:bldP spid="4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9E1E09-4FA5-4924-9F4C-C6ACCB55C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39590" r="10373" b="50000"/>
          <a:stretch/>
        </p:blipFill>
        <p:spPr>
          <a:xfrm>
            <a:off x="0" y="1443789"/>
            <a:ext cx="12051946" cy="3436157"/>
          </a:xfrm>
          <a:prstGeom prst="rect">
            <a:avLst/>
          </a:prstGeom>
        </p:spPr>
      </p:pic>
      <p:sp>
        <p:nvSpPr>
          <p:cNvPr id="3" name="Freeform 16">
            <a:extLst>
              <a:ext uri="{FF2B5EF4-FFF2-40B4-BE49-F238E27FC236}">
                <a16:creationId xmlns:a16="http://schemas.microsoft.com/office/drawing/2014/main" id="{9278682A-314F-4543-B8CA-5A3E6C8A4129}"/>
              </a:ext>
            </a:extLst>
          </p:cNvPr>
          <p:cNvSpPr>
            <a:spLocks/>
          </p:cNvSpPr>
          <p:nvPr/>
        </p:nvSpPr>
        <p:spPr bwMode="auto">
          <a:xfrm flipH="1">
            <a:off x="0" y="54163"/>
            <a:ext cx="3088710" cy="725684"/>
          </a:xfrm>
          <a:custGeom>
            <a:avLst/>
            <a:gdLst>
              <a:gd name="T0" fmla="*/ 194 w 798"/>
              <a:gd name="T1" fmla="*/ 0 h 583"/>
              <a:gd name="T2" fmla="*/ 604 w 798"/>
              <a:gd name="T3" fmla="*/ 0 h 583"/>
              <a:gd name="T4" fmla="*/ 798 w 798"/>
              <a:gd name="T5" fmla="*/ 195 h 583"/>
              <a:gd name="T6" fmla="*/ 798 w 798"/>
              <a:gd name="T7" fmla="*/ 198 h 583"/>
              <a:gd name="T8" fmla="*/ 798 w 798"/>
              <a:gd name="T9" fmla="*/ 198 h 583"/>
              <a:gd name="T10" fmla="*/ 798 w 798"/>
              <a:gd name="T11" fmla="*/ 583 h 583"/>
              <a:gd name="T12" fmla="*/ 604 w 798"/>
              <a:gd name="T13" fmla="*/ 389 h 583"/>
              <a:gd name="T14" fmla="*/ 335 w 798"/>
              <a:gd name="T15" fmla="*/ 389 h 583"/>
              <a:gd name="T16" fmla="*/ 194 w 798"/>
              <a:gd name="T17" fmla="*/ 389 h 583"/>
              <a:gd name="T18" fmla="*/ 0 w 798"/>
              <a:gd name="T19" fmla="*/ 195 h 583"/>
              <a:gd name="T20" fmla="*/ 194 w 798"/>
              <a:gd name="T21" fmla="*/ 0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8" h="583">
                <a:moveTo>
                  <a:pt x="194" y="0"/>
                </a:moveTo>
                <a:cubicBezTo>
                  <a:pt x="199" y="0"/>
                  <a:pt x="599" y="0"/>
                  <a:pt x="604" y="0"/>
                </a:cubicBezTo>
                <a:cubicBezTo>
                  <a:pt x="711" y="0"/>
                  <a:pt x="798" y="87"/>
                  <a:pt x="798" y="195"/>
                </a:cubicBezTo>
                <a:cubicBezTo>
                  <a:pt x="798" y="196"/>
                  <a:pt x="798" y="197"/>
                  <a:pt x="798" y="198"/>
                </a:cubicBezTo>
                <a:cubicBezTo>
                  <a:pt x="798" y="198"/>
                  <a:pt x="798" y="198"/>
                  <a:pt x="798" y="198"/>
                </a:cubicBezTo>
                <a:cubicBezTo>
                  <a:pt x="798" y="583"/>
                  <a:pt x="798" y="583"/>
                  <a:pt x="798" y="583"/>
                </a:cubicBezTo>
                <a:cubicBezTo>
                  <a:pt x="798" y="476"/>
                  <a:pt x="711" y="389"/>
                  <a:pt x="604" y="389"/>
                </a:cubicBezTo>
                <a:cubicBezTo>
                  <a:pt x="600" y="389"/>
                  <a:pt x="452" y="389"/>
                  <a:pt x="335" y="389"/>
                </a:cubicBezTo>
                <a:cubicBezTo>
                  <a:pt x="259" y="389"/>
                  <a:pt x="196" y="389"/>
                  <a:pt x="194" y="389"/>
                </a:cubicBezTo>
                <a:cubicBezTo>
                  <a:pt x="87" y="389"/>
                  <a:pt x="0" y="302"/>
                  <a:pt x="0" y="195"/>
                </a:cubicBezTo>
                <a:cubicBezTo>
                  <a:pt x="0" y="87"/>
                  <a:pt x="87" y="0"/>
                  <a:pt x="194" y="0"/>
                </a:cubicBezTo>
                <a:close/>
              </a:path>
            </a:pathLst>
          </a:custGeom>
          <a:solidFill>
            <a:srgbClr val="954E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BH" altLang="ko-KR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تقدير الكبير- التربية الإسلامية</a:t>
            </a:r>
            <a:endParaRPr lang="ko-KR" altLang="en-US" sz="2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80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18924</TotalTime>
  <Words>580</Words>
  <Application>Microsoft Office PowerPoint</Application>
  <PresentationFormat>Widescreen</PresentationFormat>
  <Paragraphs>91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맑은 고딕</vt:lpstr>
      <vt:lpstr>AGA Arabesque</vt:lpstr>
      <vt:lpstr>Agency FB</vt:lpstr>
      <vt:lpstr>Akhbar MT</vt:lpstr>
      <vt:lpstr>Arial</vt:lpstr>
      <vt:lpstr>Arial Nova Cond</vt:lpstr>
      <vt:lpstr>Calibri</vt:lpstr>
      <vt:lpstr>Calibri Light</vt:lpstr>
      <vt:lpstr>Constantia</vt:lpstr>
      <vt:lpstr>Frutiger LT Arabic 55 Roman</vt:lpstr>
      <vt:lpstr>Traditional Arabic</vt:lpstr>
      <vt:lpstr>Office Theme</vt:lpstr>
      <vt:lpstr>PowerPoint Presentation</vt:lpstr>
      <vt:lpstr>عزيزي المتعلّم/عزيزتي المتعلّمة مع نهاية هذا الدّرس ستكون قادرًا على: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806</cp:revision>
  <dcterms:created xsi:type="dcterms:W3CDTF">2020-03-04T10:47:58Z</dcterms:created>
  <dcterms:modified xsi:type="dcterms:W3CDTF">2020-09-14T08:41:22Z</dcterms:modified>
</cp:coreProperties>
</file>