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375" r:id="rId2"/>
    <p:sldId id="463" r:id="rId3"/>
    <p:sldId id="376" r:id="rId4"/>
    <p:sldId id="377" r:id="rId5"/>
    <p:sldId id="464" r:id="rId6"/>
    <p:sldId id="465" r:id="rId7"/>
    <p:sldId id="378" r:id="rId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FF"/>
    <a:srgbClr val="6600FF"/>
    <a:srgbClr val="006600"/>
    <a:srgbClr val="00FF00"/>
    <a:srgbClr val="FF6699"/>
    <a:srgbClr val="FF000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3333" autoAdjust="0"/>
    <p:restoredTop sz="94660"/>
  </p:normalViewPr>
  <p:slideViewPr>
    <p:cSldViewPr>
      <p:cViewPr>
        <p:scale>
          <a:sx n="74" d="100"/>
          <a:sy n="74" d="100"/>
        </p:scale>
        <p:origin x="-1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C0C837-2C42-4D4C-982F-04BF6378B711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56182C-4E09-448A-AD0D-237EE38714EE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DA318-B584-41CE-8307-83C4981E433F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D3D1D-978A-4B78-8040-85815C085C30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FBBF3-C780-4A8A-8C66-3BBE0756BE35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4BFB0-D33B-41F7-ABA8-0ADD8E5CD48C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9F7D7-0BE7-4376-8E7E-2FE3FD431E87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82F81-2FCF-4F85-A568-DEB5FC43869E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28B76-88C1-4721-BB1B-F94F480EE523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9E1F9-9E1A-4215-8181-8579F06B51B7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5C771-4420-47B1-8027-2DE40DBEDDA2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F243A-2339-4647-B7CA-77F801E06084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613C-864C-4B53-8BC7-80920FE298D4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8AD2C-EAE5-4B43-8E06-0EF13B5C7C66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715E-DE3A-4E9B-8FB5-9D0343FF2E53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2F15B-DC43-4C45-AE4C-00A4AFE9BACC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2F10D-333D-42B4-B481-EF996FA4B3B1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B548C-3476-4763-B8B3-5657B871972C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B904-7FB7-4BA9-8D60-53AF65177582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A0D6A-749E-497C-9AA1-2B021F618861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8A9FB-1380-4C02-8072-E356EF2FB0D8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B3FB-37FD-4C69-9C4D-6109D4D931EF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CE4A0-D4EC-403C-B335-172F2D126DD7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ED037-7185-458F-9037-BE61CE0149E0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091A44-8E36-4AB3-AF10-B1AD46AD21D5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1A0550-9E7D-4F64-B143-7E248C4E69BD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  <p:sndAc>
      <p:stSnd>
        <p:snd r:embed="rId13" name="chimes.wav" builtIn="1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13" Type="http://schemas.openxmlformats.org/officeDocument/2006/relationships/audio" Target="../media/audio20.wav"/><Relationship Id="rId3" Type="http://schemas.openxmlformats.org/officeDocument/2006/relationships/audio" Target="../media/audio13.wav"/><Relationship Id="rId7" Type="http://schemas.openxmlformats.org/officeDocument/2006/relationships/image" Target="../media/image2.gif"/><Relationship Id="rId12" Type="http://schemas.openxmlformats.org/officeDocument/2006/relationships/audio" Target="../media/audio1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6.wav"/><Relationship Id="rId11" Type="http://schemas.openxmlformats.org/officeDocument/2006/relationships/image" Target="../media/image4.png"/><Relationship Id="rId5" Type="http://schemas.openxmlformats.org/officeDocument/2006/relationships/audio" Target="../media/audio15.wav"/><Relationship Id="rId10" Type="http://schemas.openxmlformats.org/officeDocument/2006/relationships/audio" Target="../media/audio18.wav"/><Relationship Id="rId4" Type="http://schemas.openxmlformats.org/officeDocument/2006/relationships/audio" Target="../media/audio14.wav"/><Relationship Id="rId9" Type="http://schemas.openxmlformats.org/officeDocument/2006/relationships/image" Target="../media/image3.png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audio" Target="../media/audio21.wav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../media/audio3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7.wav"/><Relationship Id="rId11" Type="http://schemas.openxmlformats.org/officeDocument/2006/relationships/audio" Target="../media/audio20.wav"/><Relationship Id="rId5" Type="http://schemas.openxmlformats.org/officeDocument/2006/relationships/image" Target="../media/image2.gif"/><Relationship Id="rId15" Type="http://schemas.openxmlformats.org/officeDocument/2006/relationships/image" Target="../media/image8.png"/><Relationship Id="rId10" Type="http://schemas.openxmlformats.org/officeDocument/2006/relationships/audio" Target="../media/audio19.wav"/><Relationship Id="rId19" Type="http://schemas.openxmlformats.org/officeDocument/2006/relationships/image" Target="../media/image12.png"/><Relationship Id="rId4" Type="http://schemas.openxmlformats.org/officeDocument/2006/relationships/audio" Target="../media/audio22.wav"/><Relationship Id="rId9" Type="http://schemas.openxmlformats.org/officeDocument/2006/relationships/image" Target="../media/image4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3" Type="http://schemas.openxmlformats.org/officeDocument/2006/relationships/audio" Target="../media/audio23.wav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7.wav"/><Relationship Id="rId11" Type="http://schemas.openxmlformats.org/officeDocument/2006/relationships/audio" Target="../media/audio20.wav"/><Relationship Id="rId5" Type="http://schemas.openxmlformats.org/officeDocument/2006/relationships/image" Target="../media/image2.gif"/><Relationship Id="rId10" Type="http://schemas.openxmlformats.org/officeDocument/2006/relationships/audio" Target="../media/audio19.wav"/><Relationship Id="rId4" Type="http://schemas.openxmlformats.org/officeDocument/2006/relationships/audio" Target="../media/audio24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3" Type="http://schemas.openxmlformats.org/officeDocument/2006/relationships/audio" Target="../media/audio25.wav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7.wav"/><Relationship Id="rId11" Type="http://schemas.openxmlformats.org/officeDocument/2006/relationships/audio" Target="../media/audio20.wav"/><Relationship Id="rId5" Type="http://schemas.openxmlformats.org/officeDocument/2006/relationships/image" Target="../media/image2.gif"/><Relationship Id="rId10" Type="http://schemas.openxmlformats.org/officeDocument/2006/relationships/audio" Target="../media/audio19.wav"/><Relationship Id="rId4" Type="http://schemas.openxmlformats.org/officeDocument/2006/relationships/audio" Target="../media/audio26.wav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audio" Target="../media/audio27.wav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20.png"/><Relationship Id="rId2" Type="http://schemas.openxmlformats.org/officeDocument/2006/relationships/audio" Target="../media/audio3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7.wav"/><Relationship Id="rId11" Type="http://schemas.openxmlformats.org/officeDocument/2006/relationships/audio" Target="../media/audio20.wav"/><Relationship Id="rId5" Type="http://schemas.openxmlformats.org/officeDocument/2006/relationships/image" Target="../media/image2.gif"/><Relationship Id="rId15" Type="http://schemas.openxmlformats.org/officeDocument/2006/relationships/image" Target="../media/image18.png"/><Relationship Id="rId10" Type="http://schemas.openxmlformats.org/officeDocument/2006/relationships/audio" Target="../media/audio19.wav"/><Relationship Id="rId4" Type="http://schemas.openxmlformats.org/officeDocument/2006/relationships/audio" Target="../media/audio28.wav"/><Relationship Id="rId9" Type="http://schemas.openxmlformats.org/officeDocument/2006/relationships/image" Target="../media/image4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18" Type="http://schemas.openxmlformats.org/officeDocument/2006/relationships/image" Target="../media/image26.png"/><Relationship Id="rId3" Type="http://schemas.openxmlformats.org/officeDocument/2006/relationships/audio" Target="../media/audio29.wav"/><Relationship Id="rId21" Type="http://schemas.openxmlformats.org/officeDocument/2006/relationships/image" Target="../media/image29.png"/><Relationship Id="rId7" Type="http://schemas.openxmlformats.org/officeDocument/2006/relationships/audio" Target="../media/audio17.wav"/><Relationship Id="rId12" Type="http://schemas.openxmlformats.org/officeDocument/2006/relationships/audio" Target="../media/audio20.wav"/><Relationship Id="rId17" Type="http://schemas.openxmlformats.org/officeDocument/2006/relationships/image" Target="../media/image25.png"/><Relationship Id="rId2" Type="http://schemas.openxmlformats.org/officeDocument/2006/relationships/audio" Target="../media/audio3.wav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11" Type="http://schemas.openxmlformats.org/officeDocument/2006/relationships/audio" Target="../media/audio19.wav"/><Relationship Id="rId5" Type="http://schemas.openxmlformats.org/officeDocument/2006/relationships/audio" Target="../media/audio31.wav"/><Relationship Id="rId15" Type="http://schemas.openxmlformats.org/officeDocument/2006/relationships/image" Target="../media/image23.png"/><Relationship Id="rId10" Type="http://schemas.openxmlformats.org/officeDocument/2006/relationships/image" Target="../media/image4.png"/><Relationship Id="rId19" Type="http://schemas.openxmlformats.org/officeDocument/2006/relationships/image" Target="../media/image27.png"/><Relationship Id="rId4" Type="http://schemas.openxmlformats.org/officeDocument/2006/relationships/audio" Target="../media/audio30.wav"/><Relationship Id="rId9" Type="http://schemas.openxmlformats.org/officeDocument/2006/relationships/audio" Target="../media/audio18.wav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3" Type="http://schemas.openxmlformats.org/officeDocument/2006/relationships/audio" Target="../media/audio32.wav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7.wav"/><Relationship Id="rId11" Type="http://schemas.openxmlformats.org/officeDocument/2006/relationships/audio" Target="../media/audio20.wav"/><Relationship Id="rId5" Type="http://schemas.openxmlformats.org/officeDocument/2006/relationships/image" Target="../media/image2.gif"/><Relationship Id="rId10" Type="http://schemas.openxmlformats.org/officeDocument/2006/relationships/audio" Target="../media/audio19.wav"/><Relationship Id="rId4" Type="http://schemas.openxmlformats.org/officeDocument/2006/relationships/audio" Target="../media/audio33.wav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جسم مشطوف الحواف 1"/>
          <p:cNvSpPr/>
          <p:nvPr/>
        </p:nvSpPr>
        <p:spPr>
          <a:xfrm>
            <a:off x="1500166" y="714362"/>
            <a:ext cx="7000924" cy="857250"/>
          </a:xfrm>
          <a:prstGeom prst="bevel">
            <a:avLst>
              <a:gd name="adj" fmla="val 137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FFFF00"/>
                </a:solidFill>
              </a:rPr>
              <a:t>الدرس </a:t>
            </a:r>
            <a:r>
              <a:rPr lang="ar-EG" sz="4000" dirty="0" smtClean="0">
                <a:solidFill>
                  <a:srgbClr val="FFFF00"/>
                </a:solidFill>
              </a:rPr>
              <a:t>العشرون: </a:t>
            </a:r>
            <a:r>
              <a:rPr lang="ar-EG" sz="4000" dirty="0">
                <a:solidFill>
                  <a:srgbClr val="FFFF00"/>
                </a:solidFill>
              </a:rPr>
              <a:t>الشوري في الإسلام   </a:t>
            </a:r>
          </a:p>
        </p:txBody>
      </p:sp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1143000" y="2286000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الشوري : هو تبادل الرأي بين مجموعة من الناس في أمر معين , أما ما يتعلق بأمر الأمة فهنا اجتماع أهل الحل والعقد نيابة عن الأمة . </a:t>
            </a: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785813" y="3189288"/>
            <a:ext cx="83581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وقد أمرنا ديننا الحنيف بالشورى لما فيها من خير للأمة الإسلامية , وكان رسول الله ( صلي الله عليه وسلم ) يشور أصحابه وكذلك أبو بكر .</a:t>
            </a:r>
          </a:p>
        </p:txBody>
      </p:sp>
      <p:sp>
        <p:nvSpPr>
          <p:cNvPr id="6" name="مستطيل ذو زوايا قطرية مستديرة 5"/>
          <p:cNvSpPr/>
          <p:nvPr/>
        </p:nvSpPr>
        <p:spPr>
          <a:xfrm>
            <a:off x="5607844" y="4160117"/>
            <a:ext cx="3429000" cy="642938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FFFF00"/>
                </a:solidFill>
              </a:rPr>
              <a:t>أهمية الشوري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2071688" y="4833938"/>
            <a:ext cx="7072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* حث عليها الشرع وأمر ها نبيه ومدح الصحبة عليها .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3429000" y="5334000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* الاقتداء الرسول - صلي الله عليه وسلم - .</a:t>
            </a: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0" y="5834063"/>
            <a:ext cx="4357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* سبب في الاستقرار والنجاح .</a:t>
            </a: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3714750" y="5786438"/>
            <a:ext cx="5500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* عن طريقها يتم الوصول لأحسن الآراء .</a:t>
            </a: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3929063" y="6262688"/>
            <a:ext cx="521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* موجبة للمحبة وصفاء القلوب .</a:t>
            </a: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0" y="6357938"/>
            <a:ext cx="542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* اشتراك الأمة في التفكير في قضاياها .</a:t>
            </a: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0" y="5405438"/>
            <a:ext cx="400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* تقليل نسبة حدوث اخطأ .</a:t>
            </a:r>
          </a:p>
        </p:txBody>
      </p:sp>
      <p:pic>
        <p:nvPicPr>
          <p:cNvPr id="190481" name="صورة 12" descr="1256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0482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90486" name="Picture 11" descr="D:\Work2\arrow_right.png">
              <a:hlinkClick r:id="" action="ppaction://hlinkshowjump?jump=previousslide"/>
              <a:hlinkHover r:id="" action="ppaction://noaction" highlightClick="1">
                <a:snd r:embed="rId8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0487" name="Picture 12" descr="D:\Work2\arrow_next.png">
              <a:hlinkClick r:id="" action="ppaction://hlinkshowjump?jump=nextslide"/>
              <a:hlinkHover r:id="" action="ppaction://noaction" highlightClick="1">
                <a:snd r:embed="rId10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مخطط انسيابي: محطة طرفية 5">
              <a:hlinkHover r:id="" action="ppaction://noaction" highlightClick="1">
                <a:snd r:embed="rId12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90489" name="Picture 8" descr="D:\Work2\exxit.png">
              <a:hlinkClick r:id="" action="ppaction://hlinkshowjump?jump=endshow"/>
              <a:hlinkHover r:id="" action="ppaction://noaction" highlightClick="1">
                <a:snd r:embed="rId13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مستطيل ذو زوايا قطرية مستديرة 19"/>
          <p:cNvSpPr/>
          <p:nvPr/>
        </p:nvSpPr>
        <p:spPr>
          <a:xfrm>
            <a:off x="2143108" y="1714488"/>
            <a:ext cx="7000924" cy="57150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 smtClean="0">
                <a:solidFill>
                  <a:srgbClr val="FFFF00"/>
                </a:solidFill>
              </a:rPr>
              <a:t>أولا: </a:t>
            </a:r>
            <a:r>
              <a:rPr lang="ar-EG" sz="3600" dirty="0">
                <a:solidFill>
                  <a:srgbClr val="FFFF00"/>
                </a:solidFill>
              </a:rPr>
              <a:t>مفهوم </a:t>
            </a:r>
            <a:r>
              <a:rPr lang="ar-EG" sz="3600" dirty="0">
                <a:solidFill>
                  <a:srgbClr val="FFFF00"/>
                </a:solidFill>
              </a:rPr>
              <a:t>الشوري ومشروعيته </a:t>
            </a: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شوري في الإسل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مفهوم الشوري ومشروعيت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شورى  منفص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أهمية الشو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صورة 12" descr="125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1491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91502" name="Picture 11" descr="D:\Work2\arrow_right.png">
              <a:hlinkClick r:id="" action="ppaction://hlinkshowjump?jump=previousslide"/>
              <a:hlinkHover r:id="" action="ppaction://noaction" highlightClick="1">
                <a:snd r:embed="rId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1503" name="Picture 12" descr="D:\Work2\arrow_next.png">
              <a:hlinkClick r:id="" action="ppaction://hlinkshowjump?jump=nextslide"/>
              <a:hlinkHover r:id="" action="ppaction://noaction" highlightClick="1">
                <a:snd r:embed="rId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مخطط انسيابي: محطة طرفية 5">
              <a:hlinkHover r:id="" action="ppaction://noaction" highlightClick="1">
                <a:snd r:embed="rId10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91505" name="Picture 8" descr="D:\Work2\exxit.png">
              <a:hlinkClick r:id="" action="ppaction://hlinkshowjump?jump=endshow"/>
              <a:hlinkHover r:id="" action="ppaction://noaction" highlightClick="1">
                <a:snd r:embed="rId1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0468" name="Picture 2" descr="Screen Clippi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51725" y="620713"/>
            <a:ext cx="12192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69" name="Picture 13" descr="Screen Clippi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93913" y="688975"/>
            <a:ext cx="5208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0" name="Picture 14" descr="Screen Clippi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429000" y="2166938"/>
            <a:ext cx="520858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1" name="Picture 15" descr="Screen Clippi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427913" y="3630613"/>
            <a:ext cx="1200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2" name="Picture 16" descr="Screen Clippi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54313" y="3692525"/>
            <a:ext cx="44878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3" name="Picture 18" descr="Screen Clippi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348038" y="5302250"/>
            <a:ext cx="52784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619250" y="1412875"/>
            <a:ext cx="70088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619250" y="2663825"/>
            <a:ext cx="699293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063625" y="4221163"/>
            <a:ext cx="7564438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995738" y="5929313"/>
            <a:ext cx="46164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ي الايات السابقة امتدح الله المؤمن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سجل فائدتين من فائد الشو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3"/>
          <p:cNvSpPr/>
          <p:nvPr/>
        </p:nvSpPr>
        <p:spPr>
          <a:xfrm>
            <a:off x="4786313" y="857232"/>
            <a:ext cx="4286250" cy="642937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chemeClr val="accent2"/>
                </a:solidFill>
              </a:rPr>
              <a:t>أهل الشوري </a:t>
            </a: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1428750" y="1619250"/>
            <a:ext cx="7500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chemeClr val="accent2"/>
                </a:solidFill>
              </a:rPr>
              <a:t>لأبد من توافر شروط في أهل الشوري وهي :</a:t>
            </a: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500063" y="2214563"/>
            <a:ext cx="2357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* النية الصادقة .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1143000" y="3476625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* العلم .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1357313" y="2928938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* العدالة .</a:t>
            </a: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5572125" y="2143125"/>
            <a:ext cx="357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* الحكمة وسديد الري .</a:t>
            </a: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1357313" y="4048125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* الحلم .</a:t>
            </a: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2643188" y="2252663"/>
            <a:ext cx="3500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* الشجاعة في ابدأ الري .</a:t>
            </a: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714375" y="4119563"/>
            <a:ext cx="1643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* الأمانة .</a:t>
            </a: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3214688" y="2762250"/>
            <a:ext cx="585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* الخبرة الواسعة والممارسة الجيدة .</a:t>
            </a: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3714750" y="3286125"/>
            <a:ext cx="5357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* التحرر من العصبية , وقبول رأي الغير .</a:t>
            </a:r>
          </a:p>
        </p:txBody>
      </p:sp>
      <p:sp>
        <p:nvSpPr>
          <p:cNvPr id="15" name="مربع نص 14"/>
          <p:cNvSpPr txBox="1">
            <a:spLocks noChangeArrowheads="1"/>
          </p:cNvSpPr>
          <p:nvPr/>
        </p:nvSpPr>
        <p:spPr bwMode="auto">
          <a:xfrm>
            <a:off x="4000500" y="3833813"/>
            <a:ext cx="5072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* معايشة الناس وعدم اعتزالهم .</a:t>
            </a:r>
          </a:p>
        </p:txBody>
      </p:sp>
      <p:sp>
        <p:nvSpPr>
          <p:cNvPr id="16" name="سداسي 15"/>
          <p:cNvSpPr/>
          <p:nvPr/>
        </p:nvSpPr>
        <p:spPr>
          <a:xfrm>
            <a:off x="4786313" y="4429132"/>
            <a:ext cx="4357687" cy="571500"/>
          </a:xfrm>
          <a:prstGeom prst="hex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FFFF00"/>
                </a:solidFill>
              </a:rPr>
              <a:t>أغراض الشوري  </a:t>
            </a:r>
          </a:p>
        </p:txBody>
      </p:sp>
      <p:sp>
        <p:nvSpPr>
          <p:cNvPr id="17" name="مربع نص 16"/>
          <p:cNvSpPr txBox="1">
            <a:spLocks noChangeArrowheads="1"/>
          </p:cNvSpPr>
          <p:nvPr/>
        </p:nvSpPr>
        <p:spPr bwMode="auto">
          <a:xfrm>
            <a:off x="857250" y="5046663"/>
            <a:ext cx="82153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الشوري في الأمور العسكرية : عندما خرجت قريش لإنقاذ قافلة أبو سفيان , استشار أصحابه فابدوا الاستعداد فاثني عليهم . </a:t>
            </a:r>
          </a:p>
        </p:txBody>
      </p:sp>
      <p:sp>
        <p:nvSpPr>
          <p:cNvPr id="19" name="مربع نص 18"/>
          <p:cNvSpPr txBox="1">
            <a:spLocks noChangeArrowheads="1"/>
          </p:cNvSpPr>
          <p:nvPr/>
        </p:nvSpPr>
        <p:spPr bwMode="auto">
          <a:xfrm>
            <a:off x="785813" y="5903913"/>
            <a:ext cx="83581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* وأيضا في غزوة الأحزاب عندما شاور أصحابه وأشار عليه سلمان الفارسي بحفر الخندق , ولفعل حققوا الانتصار  علي عدوهم .</a:t>
            </a:r>
          </a:p>
        </p:txBody>
      </p:sp>
      <p:pic>
        <p:nvPicPr>
          <p:cNvPr id="192533" name="صورة 12" descr="125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2534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92535" name="Picture 11" descr="D:\Work2\arrow_right.png">
              <a:hlinkClick r:id="" action="ppaction://hlinkshowjump?jump=previousslide"/>
              <a:hlinkHover r:id="" action="ppaction://noaction" highlightClick="1">
                <a:snd r:embed="rId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2536" name="Picture 12" descr="D:\Work2\arrow_next.png">
              <a:hlinkClick r:id="" action="ppaction://hlinkshowjump?jump=nextslide"/>
              <a:hlinkHover r:id="" action="ppaction://noaction" highlightClick="1">
                <a:snd r:embed="rId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مخطط انسيابي: محطة طرفية 5">
              <a:hlinkHover r:id="" action="ppaction://noaction" highlightClick="1">
                <a:snd r:embed="rId10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92538" name="Picture 8" descr="D:\Work2\exxit.png">
              <a:hlinkClick r:id="" action="ppaction://hlinkshowjump?jump=endshow"/>
              <a:hlinkHover r:id="" action="ppaction://noaction" highlightClick="1">
                <a:snd r:embed="rId1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هل الشو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غراض الشو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785813" y="688975"/>
            <a:ext cx="8286750" cy="10160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ar-EG" sz="32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الشوري في الأمور الدينية : </a:t>
            </a:r>
            <a:r>
              <a:rPr lang="ar-EG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عندما استشار أبو بكر عمر في جمع القران , استحسن ذالك وكلف زيد بن ثابت وبعض ألصحابه بجمعه 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214438" y="1857375"/>
            <a:ext cx="7858125" cy="10160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ar-EG" sz="32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الشوري في الأمور السياسية : </a:t>
            </a:r>
            <a:r>
              <a:rPr lang="ar-EG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كان الخليفة عمر بن الخطاب يستشير الصحابة في من يريد توليتهم  .</a:t>
            </a: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1000125" y="3071813"/>
            <a:ext cx="8143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* وراء عمر هو علي فراش الموت إلا يولي احد بعينه واختار لهم ستة من الصحابة ليجعل الأمر شوري بين المسلمين . 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1000125" y="4214813"/>
            <a:ext cx="80724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الشوري في الأمور المالية : عندما فتح عمر العراق أراد أن يستشير أصحابه في الأرض أيوزعها أم يفرض علي أهلها الجزية .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857250" y="5572125"/>
            <a:ext cx="8143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وقد جعل الإسلام لولي الأمر الحق في تقرير المصير , واتخذا القرار الذي يراه صواب مثل موقف أبو بكر في حرب المرتدين .</a:t>
            </a:r>
          </a:p>
        </p:txBody>
      </p:sp>
      <p:pic>
        <p:nvPicPr>
          <p:cNvPr id="193543" name="صورة 12" descr="125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3544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93545" name="Picture 11" descr="D:\Work2\arrow_right.png">
              <a:hlinkClick r:id="" action="ppaction://hlinkshowjump?jump=previousslide"/>
              <a:hlinkHover r:id="" action="ppaction://noaction" highlightClick="1">
                <a:snd r:embed="rId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3546" name="Picture 12" descr="D:\Work2\arrow_next.png">
              <a:hlinkClick r:id="" action="ppaction://hlinkshowjump?jump=nextslide"/>
              <a:hlinkHover r:id="" action="ppaction://noaction" highlightClick="1">
                <a:snd r:embed="rId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مخطط انسيابي: محطة طرفية 5">
              <a:hlinkHover r:id="" action="ppaction://noaction" highlightClick="1">
                <a:snd r:embed="rId10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93548" name="Picture 8" descr="D:\Work2\exxit.png">
              <a:hlinkClick r:id="" action="ppaction://hlinkshowjump?jump=endshow"/>
              <a:hlinkHover r:id="" action="ppaction://noaction" highlightClick="1">
                <a:snd r:embed="rId1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شوري في الأمور الدين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شوري في الأمور السياس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صورة 12" descr="125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563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94570" name="Picture 11" descr="D:\Work2\arrow_right.png">
              <a:hlinkClick r:id="" action="ppaction://hlinkshowjump?jump=previousslide"/>
              <a:hlinkHover r:id="" action="ppaction://noaction" highlightClick="1">
                <a:snd r:embed="rId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571" name="Picture 12" descr="D:\Work2\arrow_next.png">
              <a:hlinkClick r:id="" action="ppaction://hlinkshowjump?jump=nextslide"/>
              <a:hlinkHover r:id="" action="ppaction://noaction" highlightClick="1">
                <a:snd r:embed="rId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مخطط انسيابي: محطة طرفية 5">
              <a:hlinkHover r:id="" action="ppaction://noaction" highlightClick="1">
                <a:snd r:embed="rId10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94573" name="Picture 8" descr="D:\Work2\exxit.png">
              <a:hlinkClick r:id="" action="ppaction://hlinkshowjump?jump=endshow"/>
              <a:hlinkHover r:id="" action="ppaction://noaction" highlightClick="1">
                <a:snd r:embed="rId1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3540" name="Picture 1" descr="Screen Clippi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64388" y="620713"/>
            <a:ext cx="11906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41" name="Picture 3" descr="Screen Clippi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16238" y="1258888"/>
            <a:ext cx="54387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42" name="Picture 4" descr="Screen Clippi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64388" y="3644900"/>
            <a:ext cx="14112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43" name="Picture 5" descr="Screen Clippi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16238" y="4073525"/>
            <a:ext cx="5659437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908175" y="2060575"/>
            <a:ext cx="644525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908175" y="4854575"/>
            <a:ext cx="66675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عندما يريد الانسان الاستشار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سجل نتائج الش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صورة 12" descr="1256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5587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95597" name="Picture 11" descr="D:\Work2\arrow_right.png">
              <a:hlinkClick r:id="" action="ppaction://hlinkshowjump?jump=previousslide"/>
              <a:hlinkHover r:id="" action="ppaction://noaction" highlightClick="1">
                <a:snd r:embed="rId7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598" name="Picture 12" descr="D:\Work2\arrow_next.png">
              <a:hlinkClick r:id="" action="ppaction://hlinkshowjump?jump=nextslide"/>
              <a:hlinkHover r:id="" action="ppaction://noaction" highlightClick="1">
                <a:snd r:embed="rId9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مخطط انسيابي: محطة طرفية 5">
              <a:hlinkHover r:id="" action="ppaction://noaction" highlightClick="1">
                <a:snd r:embed="rId11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95600" name="Picture 8" descr="D:\Work2\exxit.png">
              <a:hlinkClick r:id="" action="ppaction://hlinkshowjump?jump=endshow"/>
              <a:hlinkHover r:id="" action="ppaction://noaction" highlightClick="1">
                <a:snd r:embed="rId12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564" name="Picture 2" descr="Screen Clippi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96125" y="571500"/>
            <a:ext cx="1190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65" name="Picture 6" descr="Screen Clippi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39975" y="1125538"/>
            <a:ext cx="59467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66" name="Picture 7" descr="Screen Clippi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07238" y="2349500"/>
            <a:ext cx="1209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67" name="Picture 8" descr="Screen Clippi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59038" y="2852738"/>
            <a:ext cx="583723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68" name="Picture 9" descr="Screen Clippi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096125" y="4868863"/>
            <a:ext cx="1190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69" name="Picture 10" descr="Screen Clippi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716463" y="5300663"/>
            <a:ext cx="36004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051050" y="1677988"/>
            <a:ext cx="6265863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835150" y="3578225"/>
            <a:ext cx="64833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547813" y="5815013"/>
            <a:ext cx="672941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االذي استفاد منه المسلمون من جمع القرآن في عهد ابي بك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ماالذي جعل خليفة المسلم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ي الرأيين السابقين تؤيد  ولماذ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تعدد المستندات 3"/>
          <p:cNvSpPr/>
          <p:nvPr/>
        </p:nvSpPr>
        <p:spPr>
          <a:xfrm>
            <a:off x="7929563" y="1357313"/>
            <a:ext cx="1214437" cy="714375"/>
          </a:xfrm>
          <a:prstGeom prst="flowChartMulti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FFFF00"/>
                </a:solidFill>
              </a:rPr>
              <a:t>س1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071269" y="428604"/>
            <a:ext cx="386035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اجابة التقويم </a:t>
            </a:r>
            <a:endParaRPr lang="ar-SA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3246438" y="1500188"/>
            <a:ext cx="4584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>
                <a:solidFill>
                  <a:srgbClr val="FF0000"/>
                </a:solidFill>
              </a:rPr>
              <a:t>أ</a:t>
            </a:r>
            <a:r>
              <a:rPr lang="ar-EG" sz="3600">
                <a:solidFill>
                  <a:srgbClr val="FF0000"/>
                </a:solidFill>
              </a:rPr>
              <a:t>تحدث عن أهمية الشوري ؟</a:t>
            </a: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1143000" y="3190875"/>
            <a:ext cx="4357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* سبب في الاستقرار والنجاح .</a:t>
            </a: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3714750" y="2119313"/>
            <a:ext cx="542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* اشتراك الأمة في التفكير في قضاياها .</a:t>
            </a: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3929063" y="2643188"/>
            <a:ext cx="521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* موجبة للمحبة وصفاء القلوب .</a:t>
            </a: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5143500" y="3181350"/>
            <a:ext cx="400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chemeClr val="accent2"/>
                </a:solidFill>
              </a:rPr>
              <a:t>* تقليل نسبة حدوث اخطأ .</a:t>
            </a:r>
          </a:p>
        </p:txBody>
      </p:sp>
      <p:sp>
        <p:nvSpPr>
          <p:cNvPr id="14" name="مخطط انسيابي: متعدد المستندات 13"/>
          <p:cNvSpPr/>
          <p:nvPr/>
        </p:nvSpPr>
        <p:spPr>
          <a:xfrm>
            <a:off x="7929563" y="3786188"/>
            <a:ext cx="1143000" cy="714382"/>
          </a:xfrm>
          <a:prstGeom prst="flowChartMulti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FFFF00"/>
                </a:solidFill>
              </a:rPr>
              <a:t>س2</a:t>
            </a:r>
          </a:p>
        </p:txBody>
      </p:sp>
      <p:sp>
        <p:nvSpPr>
          <p:cNvPr id="15" name="مربع نص 14"/>
          <p:cNvSpPr txBox="1">
            <a:spLocks noChangeArrowheads="1"/>
          </p:cNvSpPr>
          <p:nvPr/>
        </p:nvSpPr>
        <p:spPr bwMode="auto">
          <a:xfrm>
            <a:off x="1571625" y="3857625"/>
            <a:ext cx="6286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>
                <a:solidFill>
                  <a:srgbClr val="FF0000"/>
                </a:solidFill>
              </a:rPr>
              <a:t>أ</a:t>
            </a:r>
            <a:r>
              <a:rPr lang="ar-EG" sz="3600">
                <a:solidFill>
                  <a:srgbClr val="FF0000"/>
                </a:solidFill>
              </a:rPr>
              <a:t>سجل أ</a:t>
            </a:r>
            <a:r>
              <a:rPr lang="ar-SA" sz="3600">
                <a:solidFill>
                  <a:srgbClr val="FF0000"/>
                </a:solidFill>
              </a:rPr>
              <a:t>ر</a:t>
            </a:r>
            <a:r>
              <a:rPr lang="ar-EG" sz="3600">
                <a:solidFill>
                  <a:srgbClr val="FF0000"/>
                </a:solidFill>
              </a:rPr>
              <a:t>بع صفات مميزة لأهل الشوري ؟</a:t>
            </a:r>
          </a:p>
        </p:txBody>
      </p:sp>
      <p:sp>
        <p:nvSpPr>
          <p:cNvPr id="20" name="مربع نص 19"/>
          <p:cNvSpPr txBox="1">
            <a:spLocks noChangeArrowheads="1"/>
          </p:cNvSpPr>
          <p:nvPr/>
        </p:nvSpPr>
        <p:spPr bwMode="auto">
          <a:xfrm>
            <a:off x="5429250" y="4643438"/>
            <a:ext cx="357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* الحكمة وسديد الري .</a:t>
            </a:r>
          </a:p>
        </p:txBody>
      </p:sp>
      <p:sp>
        <p:nvSpPr>
          <p:cNvPr id="21" name="مربع نص 20"/>
          <p:cNvSpPr txBox="1">
            <a:spLocks noChangeArrowheads="1"/>
          </p:cNvSpPr>
          <p:nvPr/>
        </p:nvSpPr>
        <p:spPr bwMode="auto">
          <a:xfrm>
            <a:off x="3071813" y="5214938"/>
            <a:ext cx="585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* الخبرة الواسعة والممارسة الجيدة .</a:t>
            </a:r>
          </a:p>
        </p:txBody>
      </p:sp>
      <p:sp>
        <p:nvSpPr>
          <p:cNvPr id="22" name="مربع نص 21"/>
          <p:cNvSpPr txBox="1">
            <a:spLocks noChangeArrowheads="1"/>
          </p:cNvSpPr>
          <p:nvPr/>
        </p:nvSpPr>
        <p:spPr bwMode="auto">
          <a:xfrm>
            <a:off x="3571875" y="5715000"/>
            <a:ext cx="5357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* التحرر من العصبية , وقبول رأي الغير .</a:t>
            </a:r>
          </a:p>
        </p:txBody>
      </p:sp>
      <p:sp>
        <p:nvSpPr>
          <p:cNvPr id="23" name="مربع نص 22"/>
          <p:cNvSpPr txBox="1">
            <a:spLocks noChangeArrowheads="1"/>
          </p:cNvSpPr>
          <p:nvPr/>
        </p:nvSpPr>
        <p:spPr bwMode="auto">
          <a:xfrm>
            <a:off x="3857625" y="6253163"/>
            <a:ext cx="5072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* معايشة الناس وعدم اعتزالهم .</a:t>
            </a:r>
          </a:p>
        </p:txBody>
      </p:sp>
      <p:pic>
        <p:nvPicPr>
          <p:cNvPr id="196627" name="صورة 12" descr="125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6628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96629" name="Picture 11" descr="D:\Work2\arrow_right.png">
              <a:hlinkClick r:id="" action="ppaction://hlinkshowjump?jump=previousslide"/>
              <a:hlinkHover r:id="" action="ppaction://noaction" highlightClick="1">
                <a:snd r:embed="rId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6630" name="Picture 12" descr="D:\Work2\arrow_next.png">
              <a:hlinkClick r:id="" action="ppaction://hlinkshowjump?jump=nextslide"/>
              <a:hlinkHover r:id="" action="ppaction://noaction" highlightClick="1">
                <a:snd r:embed="rId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مخطط انسيابي: محطة طرفية 5">
              <a:hlinkHover r:id="" action="ppaction://noaction" highlightClick="1">
                <a:snd r:embed="rId10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96632" name="Picture 8" descr="D:\Work2\exxit.png">
              <a:hlinkClick r:id="" action="ppaction://hlinkshowjump?jump=endshow"/>
              <a:hlinkHover r:id="" action="ppaction://noaction" highlightClick="1">
                <a:snd r:embed="rId1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تحدث عن أهمية الشو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سجل أربع صفات مميزة لأه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5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4932</TotalTime>
  <Words>411</Words>
  <Application>Microsoft Office PowerPoint</Application>
  <PresentationFormat>Affichage à l'écran (4:3)</PresentationFormat>
  <Paragraphs>52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 2</vt:lpstr>
      <vt:lpstr>سمة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ALRUSHDIT</dc:creator>
  <cp:lastModifiedBy>Abdelhafid Touil</cp:lastModifiedBy>
  <cp:revision>383</cp:revision>
  <dcterms:created xsi:type="dcterms:W3CDTF">2011-04-24T14:41:33Z</dcterms:created>
  <dcterms:modified xsi:type="dcterms:W3CDTF">2018-09-21T10:00:20Z</dcterms:modified>
</cp:coreProperties>
</file>