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67" r:id="rId4"/>
    <p:sldId id="361" r:id="rId5"/>
    <p:sldId id="366" r:id="rId6"/>
    <p:sldId id="312" r:id="rId7"/>
    <p:sldId id="355" r:id="rId8"/>
    <p:sldId id="357" r:id="rId9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67"/>
            <p14:sldId id="361"/>
            <p14:sldId id="366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BAB"/>
    <a:srgbClr val="F896DC"/>
    <a:srgbClr val="D6DBFE"/>
    <a:srgbClr val="9E5ECE"/>
    <a:srgbClr val="9954CC"/>
    <a:srgbClr val="F4EDF9"/>
    <a:srgbClr val="ECDFF5"/>
    <a:srgbClr val="FFF3FC"/>
    <a:srgbClr val="FFFBFE"/>
    <a:srgbClr val="FE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27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9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304200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 – 5): الضرب في 5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101)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21" y="58997"/>
            <a:ext cx="1646183" cy="1268068"/>
          </a:xfrm>
          <a:prstGeom prst="rect">
            <a:avLst/>
          </a:prstGeom>
        </p:spPr>
      </p:pic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6776" y="1268067"/>
            <a:ext cx="1918001" cy="420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869212" y="1326968"/>
            <a:ext cx="1918001" cy="4204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2"/>
          <p:cNvSpPr/>
          <p:nvPr/>
        </p:nvSpPr>
        <p:spPr>
          <a:xfrm>
            <a:off x="2720969" y="2023796"/>
            <a:ext cx="6752492" cy="2869582"/>
          </a:xfrm>
          <a:prstGeom prst="cloud">
            <a:avLst/>
          </a:prstGeom>
          <a:solidFill>
            <a:srgbClr val="F8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2812467" y="2559646"/>
            <a:ext cx="6572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في العدد 5</a:t>
            </a:r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3400658" y="256883"/>
            <a:ext cx="6302210" cy="1448115"/>
          </a:xfrm>
          <a:prstGeom prst="leftArrow">
            <a:avLst>
              <a:gd name="adj1" fmla="val 69683"/>
              <a:gd name="adj2" fmla="val 49105"/>
            </a:avLst>
          </a:prstGeom>
          <a:solidFill>
            <a:srgbClr val="F9FCD4"/>
          </a:solidFill>
          <a:ln>
            <a:solidFill>
              <a:srgbClr val="DA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ectangle 43"/>
          <p:cNvSpPr/>
          <p:nvPr/>
        </p:nvSpPr>
        <p:spPr>
          <a:xfrm>
            <a:off x="3487158" y="565441"/>
            <a:ext cx="64801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0"/>
                <a:latin typeface="Sakkal Majalla" pitchFamily="2" charset="-78"/>
                <a:cs typeface="Sakkal Majalla" pitchFamily="2" charset="-78"/>
              </a:rPr>
              <a:t>يحوي حقل 6 صفوف من البطيخ . فإذا كان في كل صف 5 حبات</a:t>
            </a:r>
            <a:r>
              <a:rPr lang="ar-SA" sz="2800" b="1" dirty="0">
                <a:ln w="0"/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BH" sz="2800" b="1" dirty="0">
                <a:ln w="0"/>
                <a:latin typeface="Sakkal Majalla" pitchFamily="2" charset="-78"/>
                <a:cs typeface="Sakkal Majalla" pitchFamily="2" charset="-78"/>
              </a:rPr>
              <a:t>فكم بطيخة في الحقل؟</a:t>
            </a:r>
            <a:endParaRPr lang="en-US" sz="2800" b="1" dirty="0">
              <a:ln w="0"/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21115" r="21311" b="16490"/>
          <a:stretch/>
        </p:blipFill>
        <p:spPr>
          <a:xfrm>
            <a:off x="152056" y="152374"/>
            <a:ext cx="2832071" cy="163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Left Arrow 22"/>
          <p:cNvSpPr/>
          <p:nvPr/>
        </p:nvSpPr>
        <p:spPr>
          <a:xfrm flipH="1">
            <a:off x="77994" y="3508939"/>
            <a:ext cx="4835721" cy="1238890"/>
          </a:xfrm>
          <a:prstGeom prst="leftArrow">
            <a:avLst>
              <a:gd name="adj1" fmla="val 69683"/>
              <a:gd name="adj2" fmla="val 49105"/>
            </a:avLst>
          </a:prstGeom>
          <a:solidFill>
            <a:srgbClr val="F9FCD4"/>
          </a:solidFill>
          <a:ln>
            <a:solidFill>
              <a:srgbClr val="DA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-7315" y="3923577"/>
            <a:ext cx="491192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600" b="1" dirty="0">
                <a:ln w="0"/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لمعرفة عدد حبات البطيخ أجد ناتج الضرب 6  ×  5</a:t>
            </a:r>
            <a:endParaRPr lang="en-US" sz="2600" b="1" cap="none" spc="0" dirty="0">
              <a:ln w="1016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277940" y="2976182"/>
            <a:ext cx="2159756" cy="29350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-7315" y="5101538"/>
            <a:ext cx="4895796" cy="1032429"/>
          </a:xfrm>
          <a:prstGeom prst="roundRect">
            <a:avLst/>
          </a:prstGeom>
          <a:solidFill>
            <a:srgbClr val="B4E2CA"/>
          </a:solidFill>
          <a:ln>
            <a:solidFill>
              <a:srgbClr val="B4E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Rectangle 25"/>
          <p:cNvSpPr/>
          <p:nvPr/>
        </p:nvSpPr>
        <p:spPr>
          <a:xfrm>
            <a:off x="152057" y="5227912"/>
            <a:ext cx="45802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لذلك  6  ×  5  =  30  بطيخة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1724385" y="135640"/>
            <a:ext cx="1631646" cy="4864998"/>
          </a:xfrm>
          <a:prstGeom prst="downArrow">
            <a:avLst>
              <a:gd name="adj1" fmla="val 50000"/>
              <a:gd name="adj2" fmla="val 39575"/>
            </a:avLst>
          </a:prstGeom>
          <a:solidFill>
            <a:srgbClr val="F9FCD4"/>
          </a:solidFill>
          <a:ln>
            <a:solidFill>
              <a:srgbClr val="D9D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-88972" y="2366264"/>
            <a:ext cx="49119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توجد أكثر </a:t>
            </a:r>
            <a:r>
              <a:rPr lang="ar-BH" sz="2800" b="1" dirty="0">
                <a:ln w="0"/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من</a:t>
            </a:r>
            <a:r>
              <a:rPr lang="ar-BH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 طريقة للضرب في 5</a:t>
            </a:r>
            <a:endParaRPr lang="en-US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CD16EF-E468-4C90-99BF-ECA265BED7E7}"/>
              </a:ext>
            </a:extLst>
          </p:cNvPr>
          <p:cNvGrpSpPr/>
          <p:nvPr/>
        </p:nvGrpSpPr>
        <p:grpSpPr>
          <a:xfrm>
            <a:off x="9891252" y="142159"/>
            <a:ext cx="2231685" cy="700133"/>
            <a:chOff x="5013056" y="4895503"/>
            <a:chExt cx="2712121" cy="70013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BFDDCEE-D9C8-4421-BAE1-5AAD34DF438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475487-03A3-4FC5-8B7E-05DD00AEBEB2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0598C1E-6E2F-467D-9098-950F5ED6700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id="{7179BE99-9DE6-4859-B11E-3F0723DDB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277940" y="3304224"/>
            <a:ext cx="2159756" cy="293502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C0C53B12-D93A-45C3-A79A-9A10F0A53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299915" y="4006770"/>
            <a:ext cx="2159756" cy="293502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1DD39623-C4BF-447D-81DB-F22794CB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328550" y="4657305"/>
            <a:ext cx="2159756" cy="293502"/>
          </a:xfrm>
          <a:prstGeom prst="rect">
            <a:avLst/>
          </a:prstGeom>
        </p:spPr>
      </p:pic>
      <p:pic>
        <p:nvPicPr>
          <p:cNvPr id="35" name="Picture 34" descr="Screen Clipping">
            <a:extLst>
              <a:ext uri="{FF2B5EF4-FFF2-40B4-BE49-F238E27FC236}">
                <a16:creationId xmlns:a16="http://schemas.microsoft.com/office/drawing/2014/main" id="{257407DE-DDF3-4276-91E9-9A2C38B63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307218" y="4318146"/>
            <a:ext cx="2159756" cy="293502"/>
          </a:xfrm>
          <a:prstGeom prst="rect">
            <a:avLst/>
          </a:prstGeom>
        </p:spPr>
      </p:pic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E4A8F174-15CD-4705-9FB8-5C1C0D7B12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t="24861" r="60876" b="69376"/>
          <a:stretch/>
        </p:blipFill>
        <p:spPr>
          <a:xfrm>
            <a:off x="5299915" y="3670100"/>
            <a:ext cx="2159756" cy="2935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FA7FB8-28CD-4C2F-A62E-0063FF540513}"/>
              </a:ext>
            </a:extLst>
          </p:cNvPr>
          <p:cNvGrpSpPr/>
          <p:nvPr/>
        </p:nvGrpSpPr>
        <p:grpSpPr>
          <a:xfrm>
            <a:off x="10787471" y="2942322"/>
            <a:ext cx="831466" cy="616583"/>
            <a:chOff x="7466974" y="4504926"/>
            <a:chExt cx="661034" cy="4574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C87291E-1C6B-433B-B124-3D9E08A139DC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D006F2-AECC-4E94-9E36-751DF0D2D7B2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452CA3-FCB4-4856-8945-C0B36F532727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D5B4D7B-2B15-48CA-A646-D9BA62830E61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C37DC7-FA80-42B7-A006-0568C716BFB6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3D4205-3A0D-49C3-A8CB-C204A2D4C702}"/>
              </a:ext>
            </a:extLst>
          </p:cNvPr>
          <p:cNvGrpSpPr/>
          <p:nvPr/>
        </p:nvGrpSpPr>
        <p:grpSpPr>
          <a:xfrm>
            <a:off x="9729742" y="2961411"/>
            <a:ext cx="831466" cy="616583"/>
            <a:chOff x="7466974" y="4504926"/>
            <a:chExt cx="661034" cy="45747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A737AA8-1226-4100-9C4A-3A0F09E8A311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6F75DB-BA62-48A7-9491-E86C244A559A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C90B49-3D77-4234-86DD-DF7F654919C0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D99BE35-EDA7-44D0-8AA1-A205A231BD5B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DDD2235-3EA9-4043-8853-A828F8A9E2DB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123B38-3F5A-408D-8A72-14D7BF53ADBE}"/>
              </a:ext>
            </a:extLst>
          </p:cNvPr>
          <p:cNvGrpSpPr/>
          <p:nvPr/>
        </p:nvGrpSpPr>
        <p:grpSpPr>
          <a:xfrm>
            <a:off x="8755622" y="2961411"/>
            <a:ext cx="831466" cy="616583"/>
            <a:chOff x="7466974" y="4504926"/>
            <a:chExt cx="661034" cy="45747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FF4E46A-00D2-46F4-A744-46A99E2A2D6A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36EA99C-BC51-4AF2-92DD-4D6E6147A593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B9B30A-35D4-4F49-8AB7-3C0841782691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DD03986-8203-4AE7-A77E-C46156A6093C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D29C9D-4AED-4CE2-8B72-7CE9F4302140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44FAA1-813E-4908-8DF2-78AF87BA2835}"/>
              </a:ext>
            </a:extLst>
          </p:cNvPr>
          <p:cNvGrpSpPr/>
          <p:nvPr/>
        </p:nvGrpSpPr>
        <p:grpSpPr>
          <a:xfrm>
            <a:off x="10782878" y="3807954"/>
            <a:ext cx="831466" cy="616583"/>
            <a:chOff x="7466974" y="4504926"/>
            <a:chExt cx="661034" cy="45747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A09AAED-AF7A-4385-AE87-BE91139FB284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C40492C-AAAB-4BCC-BBB2-298C23ADC685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0749D4B-4B27-45F2-B462-5D070A1556FD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005B31-641C-4831-9A08-E1EA1FAA9365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A578E14-C1DF-499A-9A8B-F70ED417F08D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E76766B-E984-400A-BEA1-41B9054752B6}"/>
              </a:ext>
            </a:extLst>
          </p:cNvPr>
          <p:cNvGrpSpPr/>
          <p:nvPr/>
        </p:nvGrpSpPr>
        <p:grpSpPr>
          <a:xfrm>
            <a:off x="9767215" y="3827042"/>
            <a:ext cx="831466" cy="616583"/>
            <a:chOff x="7466974" y="4504926"/>
            <a:chExt cx="661034" cy="45747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F48CB4A-C573-4663-81EA-A05102555910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2F4DE6-C0DC-4B8C-AAFA-217DBF579686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D4451CB-E501-46B3-B90D-20DAD51B74D7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50E7C58-DD8E-4FCD-A151-99CC51C45D65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D0F8C84-EFC1-4F42-91C9-2D6BEA03E182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D8459C2-4A8A-44CC-9775-B0C55E5DEEC0}"/>
              </a:ext>
            </a:extLst>
          </p:cNvPr>
          <p:cNvGrpSpPr/>
          <p:nvPr/>
        </p:nvGrpSpPr>
        <p:grpSpPr>
          <a:xfrm>
            <a:off x="8797716" y="3815282"/>
            <a:ext cx="831466" cy="616583"/>
            <a:chOff x="7466974" y="4504926"/>
            <a:chExt cx="661034" cy="45747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722B48-9DEB-4C1A-A83B-CBF30AE24AC2}"/>
                </a:ext>
              </a:extLst>
            </p:cNvPr>
            <p:cNvSpPr/>
            <p:nvPr/>
          </p:nvSpPr>
          <p:spPr>
            <a:xfrm>
              <a:off x="759376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67487C1-05D2-4217-8705-8D3BFDA1E173}"/>
                </a:ext>
              </a:extLst>
            </p:cNvPr>
            <p:cNvSpPr/>
            <p:nvPr/>
          </p:nvSpPr>
          <p:spPr>
            <a:xfrm>
              <a:off x="7827892" y="4747829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2F7A6D-ED16-4B40-90F7-A0164042F986}"/>
                </a:ext>
              </a:extLst>
            </p:cNvPr>
            <p:cNvSpPr/>
            <p:nvPr/>
          </p:nvSpPr>
          <p:spPr>
            <a:xfrm>
              <a:off x="7927931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E5F5F73-D1B4-4D60-B417-05E706D4BC74}"/>
                </a:ext>
              </a:extLst>
            </p:cNvPr>
            <p:cNvSpPr/>
            <p:nvPr/>
          </p:nvSpPr>
          <p:spPr>
            <a:xfrm>
              <a:off x="7466974" y="4504926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99547B-D271-42DC-9B2E-E2617A0D75A6}"/>
                </a:ext>
              </a:extLst>
            </p:cNvPr>
            <p:cNvSpPr/>
            <p:nvPr/>
          </p:nvSpPr>
          <p:spPr>
            <a:xfrm>
              <a:off x="7693801" y="4505563"/>
              <a:ext cx="200077" cy="214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8A25897-02DA-4B89-B646-9B3140E3457E}"/>
              </a:ext>
            </a:extLst>
          </p:cNvPr>
          <p:cNvSpPr/>
          <p:nvPr/>
        </p:nvSpPr>
        <p:spPr>
          <a:xfrm>
            <a:off x="9096095" y="4767408"/>
            <a:ext cx="27706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إذن 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6× 5 = 30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C6880-BBAD-477E-A613-877A57D998F5}"/>
              </a:ext>
            </a:extLst>
          </p:cNvPr>
          <p:cNvSpPr/>
          <p:nvPr/>
        </p:nvSpPr>
        <p:spPr>
          <a:xfrm>
            <a:off x="8586788" y="1496355"/>
            <a:ext cx="35564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</a:t>
            </a:r>
            <a:r>
              <a:rPr lang="ar-SA" sz="28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الأولى: </a:t>
            </a:r>
            <a:r>
              <a:rPr lang="ar-BH" sz="28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ستعمل </a:t>
            </a:r>
          </a:p>
          <a:p>
            <a:pPr algn="ctr"/>
            <a:r>
              <a:rPr lang="ar-SA" sz="28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 العد لأعمل نموذجا</a:t>
            </a:r>
            <a:endParaRPr lang="en-US" sz="2800" b="0" cap="none" spc="0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08A00D-3D49-4AFB-9B78-F53357BE9BD2}"/>
              </a:ext>
            </a:extLst>
          </p:cNvPr>
          <p:cNvSpPr/>
          <p:nvPr/>
        </p:nvSpPr>
        <p:spPr>
          <a:xfrm>
            <a:off x="5171503" y="1697747"/>
            <a:ext cx="20858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الثانية: </a:t>
            </a:r>
            <a:endParaRPr lang="ar-SA" sz="3200" b="0" cap="none" spc="0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0" cap="none" spc="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أرسم صورة</a:t>
            </a:r>
            <a:endParaRPr lang="en-US" sz="3200" b="0" cap="none" spc="0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2B7B51-ABCA-431E-81E7-6F3F417DCCD1}"/>
              </a:ext>
            </a:extLst>
          </p:cNvPr>
          <p:cNvSpPr/>
          <p:nvPr/>
        </p:nvSpPr>
        <p:spPr>
          <a:xfrm>
            <a:off x="5139837" y="5019225"/>
            <a:ext cx="3817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الجمع المتكرر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 + 5 + 5 + 5 + 5 + 5 = 30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AD021893-88FB-4743-9719-2D5F412269B2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77" name="Straight Connector 6">
              <a:extLst>
                <a:ext uri="{FF2B5EF4-FFF2-40B4-BE49-F238E27FC236}">
                  <a16:creationId xmlns:a16="http://schemas.microsoft.com/office/drawing/2014/main" id="{295C56C8-3D6F-4FAD-B9A0-6EF645F02147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F94F0C5B-9677-4E78-ABD8-C5D0AB73C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5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/>
      <p:bldP spid="23" grpId="0" animBg="1"/>
      <p:bldP spid="24" grpId="0"/>
      <p:bldP spid="25" grpId="0" animBg="1"/>
      <p:bldP spid="26" grpId="0"/>
      <p:bldP spid="12" grpId="0" animBg="1"/>
      <p:bldP spid="28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CB5D951-FB09-458E-8AB0-3EEC28C5D8EA}"/>
              </a:ext>
            </a:extLst>
          </p:cNvPr>
          <p:cNvGrpSpPr/>
          <p:nvPr/>
        </p:nvGrpSpPr>
        <p:grpSpPr>
          <a:xfrm>
            <a:off x="8862071" y="126612"/>
            <a:ext cx="3226296" cy="753008"/>
            <a:chOff x="8022040" y="2587484"/>
            <a:chExt cx="3226296" cy="7530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18048" y="1927402"/>
            <a:ext cx="2460962" cy="1771817"/>
            <a:chOff x="8195892" y="2630063"/>
            <a:chExt cx="2547221" cy="1730921"/>
          </a:xfrm>
        </p:grpSpPr>
        <p:sp>
          <p:nvSpPr>
            <p:cNvPr id="6" name="Folded Corner 5"/>
            <p:cNvSpPr/>
            <p:nvPr/>
          </p:nvSpPr>
          <p:spPr>
            <a:xfrm>
              <a:off x="8365185" y="2630063"/>
              <a:ext cx="2229661" cy="1730921"/>
            </a:xfrm>
            <a:prstGeom prst="foldedCorner">
              <a:avLst/>
            </a:prstGeom>
            <a:solidFill>
              <a:srgbClr val="FFF3CD"/>
            </a:solidFill>
            <a:ln>
              <a:solidFill>
                <a:srgbClr val="B4E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95892" y="2756673"/>
              <a:ext cx="2547221" cy="129266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6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أتذكر</a:t>
              </a:r>
            </a:p>
            <a:p>
              <a:pPr algn="ctr"/>
              <a:r>
                <a:rPr lang="ar-BH" sz="2600" b="0" cap="none" spc="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الضرب في عدد هو عد قفزي بقدر</a:t>
              </a:r>
              <a:r>
                <a:rPr lang="ar-SA" sz="2600" b="0" cap="none" spc="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2600" b="0" cap="none" spc="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ذلك العدد</a:t>
              </a:r>
              <a:endParaRPr lang="en-US" sz="26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648F59-A352-4A25-B54B-D0577DC93060}"/>
              </a:ext>
            </a:extLst>
          </p:cNvPr>
          <p:cNvGrpSpPr/>
          <p:nvPr/>
        </p:nvGrpSpPr>
        <p:grpSpPr>
          <a:xfrm>
            <a:off x="5878854" y="1005266"/>
            <a:ext cx="6251031" cy="585693"/>
            <a:chOff x="4860270" y="1096264"/>
            <a:chExt cx="6870035" cy="585693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4860270" y="1096264"/>
              <a:ext cx="6829756" cy="480338"/>
            </a:xfrm>
            <a:prstGeom prst="flowChartAlternateProcess">
              <a:avLst/>
            </a:prstGeom>
            <a:solidFill>
              <a:srgbClr val="FFF3CD"/>
            </a:solidFill>
            <a:ln>
              <a:solidFill>
                <a:srgbClr val="B4E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99776" y="1158737"/>
              <a:ext cx="683052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يمكنني أن استعمل الأنماط</a:t>
              </a:r>
              <a:r>
                <a:rPr lang="ar-SA" sz="28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,</a:t>
              </a:r>
              <a:r>
                <a:rPr lang="ar-BH" sz="28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لأجد نواتج الضرب في العدد 5</a:t>
              </a:r>
              <a:endParaRPr lang="en-US" sz="28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C52FFD-7711-40CD-AD09-77C8C44405B6}"/>
              </a:ext>
            </a:extLst>
          </p:cNvPr>
          <p:cNvGrpSpPr/>
          <p:nvPr/>
        </p:nvGrpSpPr>
        <p:grpSpPr>
          <a:xfrm>
            <a:off x="529770" y="0"/>
            <a:ext cx="8178076" cy="875562"/>
            <a:chOff x="527443" y="236733"/>
            <a:chExt cx="8192538" cy="4803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Flowchart: Alternate Process 46"/>
            <p:cNvSpPr/>
            <p:nvPr/>
          </p:nvSpPr>
          <p:spPr>
            <a:xfrm>
              <a:off x="527443" y="236733"/>
              <a:ext cx="8147287" cy="480338"/>
            </a:xfrm>
            <a:prstGeom prst="flowChartAlternateProcess">
              <a:avLst/>
            </a:prstGeom>
            <a:grpFill/>
            <a:ln>
              <a:solidFill>
                <a:srgbClr val="B4E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4760" y="302295"/>
              <a:ext cx="7825221" cy="3208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ar-BH" sz="32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مع جاسم 7 قطع نقدية من فئة خمسة فلوس</a:t>
              </a:r>
              <a:r>
                <a:rPr lang="ar-SA" sz="32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 </a:t>
              </a:r>
              <a:r>
                <a:rPr lang="ar-BH" sz="32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كم فلسً</a:t>
              </a:r>
              <a:r>
                <a:rPr lang="ar-SA" sz="32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</a:t>
              </a:r>
              <a:r>
                <a:rPr lang="ar-BH" sz="32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معه؟</a:t>
              </a:r>
              <a:endPara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56" name="Flowchart: Alternate Process 55"/>
          <p:cNvSpPr/>
          <p:nvPr/>
        </p:nvSpPr>
        <p:spPr>
          <a:xfrm>
            <a:off x="3449350" y="1784200"/>
            <a:ext cx="8639017" cy="2155910"/>
          </a:xfrm>
          <a:prstGeom prst="flowChartAlternateProcess">
            <a:avLst/>
          </a:prstGeom>
          <a:solidFill>
            <a:srgbClr val="FFF3CD"/>
          </a:solidFill>
          <a:ln>
            <a:solidFill>
              <a:srgbClr val="B4E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86" name="Curved Left Arrow 85"/>
          <p:cNvSpPr/>
          <p:nvPr/>
        </p:nvSpPr>
        <p:spPr>
          <a:xfrm rot="5400000">
            <a:off x="9663838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87" name="Curved Left Arrow 86"/>
          <p:cNvSpPr/>
          <p:nvPr/>
        </p:nvSpPr>
        <p:spPr>
          <a:xfrm rot="5400000">
            <a:off x="8698249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88" name="Curved Left Arrow 87"/>
          <p:cNvSpPr/>
          <p:nvPr/>
        </p:nvSpPr>
        <p:spPr>
          <a:xfrm rot="5400000">
            <a:off x="7732661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89" name="Curved Left Arrow 88"/>
          <p:cNvSpPr/>
          <p:nvPr/>
        </p:nvSpPr>
        <p:spPr>
          <a:xfrm rot="5400000">
            <a:off x="6767073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90" name="Curved Left Arrow 89"/>
          <p:cNvSpPr/>
          <p:nvPr/>
        </p:nvSpPr>
        <p:spPr>
          <a:xfrm rot="5400000">
            <a:off x="5801485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91" name="Curved Left Arrow 90"/>
          <p:cNvSpPr/>
          <p:nvPr/>
        </p:nvSpPr>
        <p:spPr>
          <a:xfrm rot="5400000">
            <a:off x="4835897" y="2491645"/>
            <a:ext cx="302055" cy="936000"/>
          </a:xfrm>
          <a:prstGeom prst="curvedLeftArrow">
            <a:avLst>
              <a:gd name="adj1" fmla="val 25001"/>
              <a:gd name="adj2" fmla="val 47902"/>
              <a:gd name="adj3" fmla="val 45408"/>
            </a:avLst>
          </a:prstGeom>
          <a:solidFill>
            <a:srgbClr val="FF5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955819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9987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en-US" sz="32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04393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15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8799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3205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25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7611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30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20178" y="3021378"/>
            <a:ext cx="6425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35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778866" y="2979665"/>
            <a:ext cx="64256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أقرأ</a:t>
            </a:r>
            <a:r>
              <a:rPr lang="ar-BH" sz="26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en-US" sz="26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1" name="Flowchart: Alternate Process 100"/>
          <p:cNvSpPr/>
          <p:nvPr/>
        </p:nvSpPr>
        <p:spPr>
          <a:xfrm>
            <a:off x="5520376" y="4163967"/>
            <a:ext cx="5394533" cy="2023470"/>
          </a:xfrm>
          <a:prstGeom prst="flowChartAlternateProcess">
            <a:avLst/>
          </a:prstGeom>
          <a:solidFill>
            <a:srgbClr val="FFF3CD"/>
          </a:solidFill>
          <a:ln>
            <a:solidFill>
              <a:srgbClr val="B4E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2" name="Rectangle 101"/>
          <p:cNvSpPr/>
          <p:nvPr/>
        </p:nvSpPr>
        <p:spPr>
          <a:xfrm>
            <a:off x="6697186" y="4148579"/>
            <a:ext cx="29039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u="sng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ألاحظ النمط في الإجابات</a:t>
            </a:r>
            <a:endParaRPr lang="en-US" sz="2800" b="0" u="sng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674728" y="4656410"/>
            <a:ext cx="1852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1  ×  5  =  5</a:t>
            </a:r>
          </a:p>
          <a:p>
            <a:r>
              <a:rPr lang="ar-BH" sz="32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2  ×  5  =  10</a:t>
            </a:r>
          </a:p>
          <a:p>
            <a:r>
              <a:rPr lang="ar-BH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3  ×  5  =  15</a:t>
            </a:r>
            <a:endParaRPr lang="en-US" sz="2800" b="0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59836" y="4766131"/>
            <a:ext cx="2342792" cy="1350217"/>
          </a:xfrm>
          <a:prstGeom prst="roundRect">
            <a:avLst/>
          </a:prstGeom>
          <a:solidFill>
            <a:srgbClr val="D7F7FD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5" name="Rectangle 104"/>
          <p:cNvSpPr/>
          <p:nvPr/>
        </p:nvSpPr>
        <p:spPr>
          <a:xfrm>
            <a:off x="5658446" y="4801884"/>
            <a:ext cx="246010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رقم الاحاد </a:t>
            </a:r>
            <a:endParaRPr lang="ar-SA" sz="2800" b="0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8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في ناتج الضرب</a:t>
            </a:r>
          </a:p>
          <a:p>
            <a:pPr algn="ctr"/>
            <a:r>
              <a:rPr lang="ar-BH" sz="28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إما</a:t>
            </a:r>
            <a:r>
              <a:rPr lang="ar-SA" sz="28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صفر أو خمسة</a:t>
            </a:r>
            <a:endParaRPr lang="ar-SA" sz="2800" b="0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0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891323" y="4930281"/>
            <a:ext cx="95950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888975" y="5399953"/>
            <a:ext cx="95950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292099" y="4113745"/>
            <a:ext cx="5098171" cy="1868946"/>
          </a:xfrm>
          <a:prstGeom prst="flowChartAlternateProcess">
            <a:avLst/>
          </a:prstGeom>
          <a:solidFill>
            <a:srgbClr val="FFF3CD"/>
          </a:solidFill>
          <a:ln>
            <a:solidFill>
              <a:srgbClr val="B4E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0" name="Rectangle 109"/>
          <p:cNvSpPr/>
          <p:nvPr/>
        </p:nvSpPr>
        <p:spPr>
          <a:xfrm>
            <a:off x="1651915" y="4219884"/>
            <a:ext cx="29611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u="sng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التوسع في النمط</a:t>
            </a:r>
            <a:endParaRPr lang="en-US" sz="2800" b="0" u="sng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962472" y="4682388"/>
            <a:ext cx="20404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4  ×  5  =  20</a:t>
            </a:r>
          </a:p>
          <a:p>
            <a:r>
              <a:rPr lang="ar-BH" sz="32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5  ×  5  =  25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96438" y="4682388"/>
            <a:ext cx="20404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6  ×  5  =  30</a:t>
            </a:r>
          </a:p>
          <a:p>
            <a:r>
              <a:rPr lang="ar-BH" sz="32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7  ×  5  =  35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31932" y="5956604"/>
            <a:ext cx="50981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إذن, مع جاسم 7</a:t>
            </a:r>
            <a:r>
              <a:rPr lang="ar-SA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×5 فلوس </a:t>
            </a:r>
            <a:r>
              <a:rPr lang="ar-SA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أو 35</a:t>
            </a:r>
            <a:r>
              <a:rPr lang="ar-SA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فلسًا</a:t>
            </a:r>
            <a:endParaRPr lang="en-US" sz="3200" b="0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8" name="Picture 117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8" t="11061" r="1970" b="18402"/>
          <a:stretch/>
        </p:blipFill>
        <p:spPr bwMode="auto">
          <a:xfrm>
            <a:off x="10679255" y="4037428"/>
            <a:ext cx="1220646" cy="227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50243"/>
          <a:stretch/>
        </p:blipFill>
        <p:spPr bwMode="auto">
          <a:xfrm>
            <a:off x="155193" y="1067739"/>
            <a:ext cx="1253811" cy="3429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A15E6E9-D5C3-4661-8A97-2AD913F393A5}"/>
              </a:ext>
            </a:extLst>
          </p:cNvPr>
          <p:cNvGrpSpPr/>
          <p:nvPr/>
        </p:nvGrpSpPr>
        <p:grpSpPr>
          <a:xfrm>
            <a:off x="62115" y="1016978"/>
            <a:ext cx="5816740" cy="492443"/>
            <a:chOff x="8625345" y="3578992"/>
            <a:chExt cx="5816740" cy="492443"/>
          </a:xfrm>
        </p:grpSpPr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DC91F9C0-7E69-48F9-BE61-57EA58F51C8A}"/>
                </a:ext>
              </a:extLst>
            </p:cNvPr>
            <p:cNvSpPr/>
            <p:nvPr/>
          </p:nvSpPr>
          <p:spPr>
            <a:xfrm>
              <a:off x="8661995" y="3587535"/>
              <a:ext cx="5697621" cy="480338"/>
            </a:xfrm>
            <a:prstGeom prst="flowChartAlternateProcess">
              <a:avLst/>
            </a:prstGeom>
            <a:solidFill>
              <a:srgbClr val="FFF3CD"/>
            </a:solidFill>
            <a:ln>
              <a:solidFill>
                <a:srgbClr val="B4E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B75116-68C2-44C1-9CF3-E6322746DA2D}"/>
                </a:ext>
              </a:extLst>
            </p:cNvPr>
            <p:cNvSpPr/>
            <p:nvPr/>
          </p:nvSpPr>
          <p:spPr>
            <a:xfrm>
              <a:off x="8625345" y="3578992"/>
              <a:ext cx="581674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600" dirty="0">
                  <a:ln w="10160">
                    <a:solidFill>
                      <a:srgbClr val="5B9BD5">
                        <a:lumMod val="75000"/>
                      </a:srgbClr>
                    </a:solidFill>
                    <a:prstDash val="solid"/>
                  </a:ln>
                  <a:solidFill>
                    <a:srgbClr val="5B9BD5">
                      <a:lumMod val="75000"/>
                    </a:srgbClr>
                  </a:solidFill>
                  <a:latin typeface="Sakkal Majalla" pitchFamily="2" charset="-78"/>
                  <a:cs typeface="Sakkal Majalla" pitchFamily="2" charset="-78"/>
                </a:rPr>
                <a:t>أعد بالخمسات لكل قطعة نقدية لأجد ناتج الضرب 7  ×  5</a:t>
              </a:r>
              <a:endParaRPr lang="en-US" sz="2600" dirty="0">
                <a:ln w="1016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50657921-18BF-4807-BA72-D912830751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9823038" y="1947336"/>
            <a:ext cx="792000" cy="784465"/>
          </a:xfrm>
          <a:prstGeom prst="ellipse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B2B402-520A-4B5F-906A-B7D541C49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8899194" y="1947336"/>
            <a:ext cx="792000" cy="784465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1962D52-72F2-4A13-898D-D6674D6BB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7975351" y="1947336"/>
            <a:ext cx="792000" cy="784465"/>
          </a:xfrm>
          <a:prstGeom prst="ellipse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651FD1-6D1B-40A9-9D01-1B2A6B938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7051508" y="1947336"/>
            <a:ext cx="792000" cy="784465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68BD8E7-D1E6-42AA-A9B3-76F6B0BEEF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6127665" y="1947336"/>
            <a:ext cx="792000" cy="784465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87251-DEF7-4B8E-9307-86ACBFB8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5203821" y="1947336"/>
            <a:ext cx="792000" cy="784465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574C59E-AAF7-4B8F-9F3E-FFE848ABD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4279977" y="1947336"/>
            <a:ext cx="792000" cy="784465"/>
          </a:xfrm>
          <a:prstGeom prst="ellipse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F82980A0-BB0B-40B4-9AC8-1005C9E1BC38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78" name="Straight Connector 6">
              <a:extLst>
                <a:ext uri="{FF2B5EF4-FFF2-40B4-BE49-F238E27FC236}">
                  <a16:creationId xmlns:a16="http://schemas.microsoft.com/office/drawing/2014/main" id="{52B4D788-A803-43C5-8357-16886ADA3BC8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">
              <a:extLst>
                <a:ext uri="{FF2B5EF4-FFF2-40B4-BE49-F238E27FC236}">
                  <a16:creationId xmlns:a16="http://schemas.microsoft.com/office/drawing/2014/main" id="{E8DB877B-6995-4FDE-8CD0-2382961B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7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75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 animBg="1"/>
      <p:bldP spid="102" grpId="0"/>
      <p:bldP spid="103" grpId="0"/>
      <p:bldP spid="104" grpId="0" animBg="1"/>
      <p:bldP spid="105" grpId="0"/>
      <p:bldP spid="109" grpId="0" animBg="1"/>
      <p:bldP spid="110" grpId="0"/>
      <p:bldP spid="111" grpId="0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تان</a:t>
              </a:r>
            </a:p>
          </p:txBody>
        </p:sp>
      </p:grpSp>
      <p:sp>
        <p:nvSpPr>
          <p:cNvPr id="15" name="Vertical Scroll 14"/>
          <p:cNvSpPr/>
          <p:nvPr/>
        </p:nvSpPr>
        <p:spPr>
          <a:xfrm>
            <a:off x="649979" y="2271021"/>
            <a:ext cx="2381289" cy="294832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14400" y="1662277"/>
            <a:ext cx="1078773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962127" y="2718969"/>
            <a:ext cx="180821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943491" y="512098"/>
            <a:ext cx="1197059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 rot="5400000">
            <a:off x="3800146" y="1580466"/>
            <a:ext cx="2242819" cy="2310658"/>
          </a:xfrm>
          <a:prstGeom prst="rect">
            <a:avLst/>
          </a:prstGeom>
          <a:solidFill>
            <a:srgbClr val="F4EDF9"/>
          </a:solidFill>
          <a:ln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41"/>
          <p:cNvSpPr/>
          <p:nvPr/>
        </p:nvSpPr>
        <p:spPr>
          <a:xfrm>
            <a:off x="7276327" y="1591700"/>
            <a:ext cx="3213282" cy="2247695"/>
          </a:xfrm>
          <a:prstGeom prst="rect">
            <a:avLst/>
          </a:prstGeom>
          <a:solidFill>
            <a:srgbClr val="F4EDF9"/>
          </a:solidFill>
          <a:ln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1698802" y="774770"/>
            <a:ext cx="8794395" cy="741605"/>
          </a:xfrm>
          <a:prstGeom prst="snip1Rect">
            <a:avLst/>
          </a:prstGeom>
          <a:solidFill>
            <a:srgbClr val="D6DB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1819122" y="934631"/>
            <a:ext cx="8565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أوجد ناتج الضرب</a:t>
            </a:r>
            <a:r>
              <a:rPr lang="ar-SA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مستعملًا قطع العد لعمل نموذج, أو </a:t>
            </a:r>
            <a:r>
              <a:rPr lang="ar-SA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أرسم صورة إذا لزم الأمر.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69425" y="1713100"/>
            <a:ext cx="1366080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3</a:t>
            </a:r>
          </a:p>
          <a:p>
            <a:pPr algn="ctr"/>
            <a:r>
              <a:rPr lang="ar-BH" sz="3600" b="1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×    5</a:t>
            </a:r>
          </a:p>
          <a:p>
            <a:pPr algn="ctr"/>
            <a:r>
              <a:rPr lang="ar-BH" sz="3600" b="1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ـــــــــــــــــــــــــــــــــــــــــــــــــــــــــــــــــ</a:t>
            </a:r>
          </a:p>
          <a:p>
            <a:pPr algn="ctr"/>
            <a:endParaRPr lang="ar-BH" sz="28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251" y="2190154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BH" sz="4000" b="1" dirty="0">
                <a:ln w="10160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15</a:t>
            </a:r>
            <a:endParaRPr lang="ar-BH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2306" y="1805433"/>
            <a:ext cx="1401346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</a:t>
            </a:r>
            <a:r>
              <a:rPr lang="ar-BH" sz="3600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4000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600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×    8</a:t>
            </a:r>
          </a:p>
          <a:p>
            <a:pPr algn="ctr"/>
            <a:r>
              <a:rPr lang="ar-BH" sz="3600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ـــــــــــــــــــــــــــــــــــــــــــــــــــــــــــــــــــــ</a:t>
            </a:r>
          </a:p>
          <a:p>
            <a:pPr algn="ctr"/>
            <a:endParaRPr lang="ar-BH" sz="28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2093" y="2190153"/>
            <a:ext cx="935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ar-BH" sz="4000" b="1" dirty="0">
                <a:ln w="10160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40</a:t>
            </a:r>
            <a:endParaRPr lang="ar-BH" sz="2400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1610" y="4170237"/>
            <a:ext cx="3219791" cy="1522773"/>
          </a:xfrm>
          <a:prstGeom prst="rect">
            <a:avLst/>
          </a:prstGeom>
          <a:solidFill>
            <a:srgbClr val="F4EDF9"/>
          </a:solidFill>
          <a:ln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Rectangle 40"/>
          <p:cNvSpPr/>
          <p:nvPr/>
        </p:nvSpPr>
        <p:spPr>
          <a:xfrm>
            <a:off x="6069141" y="4755304"/>
            <a:ext cx="1798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5 ×  5  =   </a:t>
            </a:r>
            <a:endParaRPr lang="ar-BH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1340" y="2224060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BH" sz="4000" b="1" dirty="0">
                <a:ln w="10160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25</a:t>
            </a:r>
            <a:endParaRPr lang="ar-BH" dirty="0">
              <a:solidFill>
                <a:srgbClr val="C00000"/>
              </a:solidFill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BD06A0E-2A71-4BA4-9FD6-35060A30B215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8" name="Straight Connector 6">
              <a:extLst>
                <a:ext uri="{FF2B5EF4-FFF2-40B4-BE49-F238E27FC236}">
                  <a16:creationId xmlns:a16="http://schemas.microsoft.com/office/drawing/2014/main" id="{D71EAB97-96D3-451D-85F1-654E9AD3917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71D90BF7-1759-474B-9BB6-5DEBF93FF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8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6086 0.1289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28255 0.1430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39857 0.355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0" grpId="0"/>
      <p:bldP spid="40" grpId="1"/>
      <p:bldP spid="11" grpId="0" animBg="1"/>
      <p:bldP spid="42" grpId="0" animBg="1"/>
      <p:bldP spid="6" grpId="0" animBg="1"/>
      <p:bldP spid="24" grpId="0"/>
      <p:bldP spid="26" grpId="0"/>
      <p:bldP spid="8" grpId="0"/>
      <p:bldP spid="8" grpId="1"/>
      <p:bldP spid="29" grpId="0"/>
      <p:bldP spid="36" grpId="0"/>
      <p:bldP spid="36" grpId="1"/>
      <p:bldP spid="38" grpId="0" animBg="1"/>
      <p:bldP spid="41" grpId="0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231760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36333" y="153371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Horizontal Scroll 13"/>
          <p:cNvSpPr/>
          <p:nvPr/>
        </p:nvSpPr>
        <p:spPr>
          <a:xfrm>
            <a:off x="2547902" y="600102"/>
            <a:ext cx="6006552" cy="2888808"/>
          </a:xfrm>
          <a:prstGeom prst="horizontalScroll">
            <a:avLst/>
          </a:prstGeom>
          <a:solidFill>
            <a:srgbClr val="F8EC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Horizontal Scroll 14"/>
          <p:cNvSpPr/>
          <p:nvPr/>
        </p:nvSpPr>
        <p:spPr>
          <a:xfrm flipH="1">
            <a:off x="4517135" y="3487394"/>
            <a:ext cx="5308139" cy="2708729"/>
          </a:xfrm>
          <a:prstGeom prst="horizontalScroll">
            <a:avLst/>
          </a:prstGeom>
          <a:solidFill>
            <a:srgbClr val="F8EC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8858" y="4066491"/>
            <a:ext cx="449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ياأخي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تعلمنا اليوم؟ </a:t>
            </a:r>
            <a:endParaRPr lang="ar-BH" sz="4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1777" y="1221849"/>
            <a:ext cx="5308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r>
              <a:rPr lang="ar-SA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يجاد ناتج الضرب في العدد 5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2C305A3-6408-4EAA-A862-6F71FD40AE5D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37279BF0-3391-4188-8E2F-A9812C16CFCD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0A9BB51F-B703-4DB7-9885-BEC475049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6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01236" y="686817"/>
            <a:ext cx="1882911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7-Point Star 9"/>
          <p:cNvSpPr/>
          <p:nvPr/>
        </p:nvSpPr>
        <p:spPr>
          <a:xfrm>
            <a:off x="2130223" y="153177"/>
            <a:ext cx="7939559" cy="6194283"/>
          </a:xfrm>
          <a:prstGeom prst="star7">
            <a:avLst>
              <a:gd name="adj" fmla="val 36456"/>
              <a:gd name="hf" fmla="val 102572"/>
              <a:gd name="vf" fmla="val 105210"/>
            </a:avLst>
          </a:prstGeom>
          <a:solidFill>
            <a:srgbClr val="E5F2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2" name="Rectangle 11"/>
          <p:cNvSpPr/>
          <p:nvPr/>
        </p:nvSpPr>
        <p:spPr>
          <a:xfrm>
            <a:off x="3296653" y="1488994"/>
            <a:ext cx="588344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BH" sz="3600" dirty="0">
                <a:ln w="0"/>
                <a:solidFill>
                  <a:srgbClr val="C31B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عزيزي الطالب </a:t>
            </a:r>
          </a:p>
          <a:p>
            <a:pPr lvl="0" algn="l"/>
            <a:r>
              <a:rPr lang="ar-BH" sz="3600" dirty="0">
                <a:ln w="0"/>
                <a:solidFill>
                  <a:srgbClr val="C31B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عزيزتي الطالبة</a:t>
            </a:r>
          </a:p>
          <a:p>
            <a:pPr lvl="0" algn="l"/>
            <a:endParaRPr lang="ar-BH" sz="3600" b="1" dirty="0">
              <a:ln w="0">
                <a:solidFill>
                  <a:srgbClr val="E3A5DA"/>
                </a:solidFill>
              </a:ln>
              <a:solidFill>
                <a:srgbClr val="C31BAB"/>
              </a:solidFill>
              <a:latin typeface="Sakkal Majalla" pitchFamily="2" charset="-78"/>
              <a:cs typeface="Sakkal Majalla" pitchFamily="2" charset="-78"/>
            </a:endParaRPr>
          </a:p>
          <a:p>
            <a:pPr marL="444500" lvl="0" algn="ctr" defTabSz="836613"/>
            <a:r>
              <a:rPr lang="ar-SA" sz="3600" b="1" dirty="0">
                <a:ln w="0"/>
                <a:solidFill>
                  <a:srgbClr val="C31BAB"/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الرجوع </a:t>
            </a:r>
            <a:r>
              <a:rPr lang="ar-SA" sz="3600" dirty="0">
                <a:ln w="0"/>
                <a:solidFill>
                  <a:srgbClr val="C31B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لكتاب الطالب</a:t>
            </a:r>
          </a:p>
          <a:p>
            <a:pPr lvl="0" algn="ctr"/>
            <a:endParaRPr lang="ar-SA" sz="1600" dirty="0">
              <a:ln w="0"/>
              <a:solidFill>
                <a:srgbClr val="C31BA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3600" dirty="0">
                <a:ln w="0"/>
                <a:solidFill>
                  <a:srgbClr val="C31B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لحل تمارين الدرس صفحة  </a:t>
            </a:r>
            <a:r>
              <a:rPr lang="ar-BH" sz="3600" dirty="0">
                <a:ln w="0"/>
                <a:solidFill>
                  <a:srgbClr val="C31B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103</a:t>
            </a:r>
            <a:endParaRPr lang="ar-SA" sz="3600" b="1" dirty="0">
              <a:ln w="0">
                <a:solidFill>
                  <a:srgbClr val="E3A5DA"/>
                </a:solidFill>
              </a:ln>
              <a:solidFill>
                <a:srgbClr val="C31BAB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B2FD772-A4CC-4118-944E-050F372B6C1D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74F4DF5C-0EA7-4353-9151-8ED5EADF2DBC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52FACD10-FE58-4C36-8706-71912514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 5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352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MY LIFE</cp:lastModifiedBy>
  <cp:revision>422</cp:revision>
  <dcterms:created xsi:type="dcterms:W3CDTF">2020-03-03T06:21:53Z</dcterms:created>
  <dcterms:modified xsi:type="dcterms:W3CDTF">2020-06-29T08:53:39Z</dcterms:modified>
</cp:coreProperties>
</file>