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65" r:id="rId2"/>
    <p:sldId id="457" r:id="rId3"/>
    <p:sldId id="458" r:id="rId4"/>
    <p:sldId id="366" r:id="rId5"/>
    <p:sldId id="459" r:id="rId6"/>
    <p:sldId id="367" r:id="rId7"/>
    <p:sldId id="460" r:id="rId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C24B5D-ADD4-4916-8FD7-60A5CFB1991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9D78DF-C76A-4661-99E1-BECC12B6963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0531-6E0A-4C56-946A-CCA48EBB6609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03B5-7E29-4F3B-A7DE-E65BD8CF998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A3F3-C00D-4ADE-8FBF-770E7161FFFF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830D-4BED-4D46-A55D-31D02FB2D81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A5DA-995D-47EF-BBB4-E5308ED5596D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6371-42FD-4819-858D-10D32EB0F6F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D644-CBF2-4153-84D4-C1FF24813E6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4172-5C8F-4D80-8519-B45E4018759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30B9-B771-4FAA-9E12-D06BA25F02AA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0E29-01AF-4CBD-BD60-4233B4BF5A6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6DCB-F9BB-4E2E-AA64-83FCD4B277D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C4FB-0AB5-4F9A-A0E5-26D2802789A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E637-28C3-4F65-9B77-FCB95FB0CAA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BFC2-EABC-4C34-8DAC-0C931D0E549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BBB1-C333-4CD0-BF33-0A7DE23CA0D0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EE1A-C8EE-4CEE-8028-79CC3D36CB1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033D-03D5-4701-B70E-90D6EC9D03E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1AC2-3C82-46ED-BDFB-88402010B83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171E-C084-49F9-A122-100B1E89407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F5BB-D606-40E7-A04D-6D47C388AA1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3F46-83F7-44DE-A7D7-18B89D2DA426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A189-5C75-46B6-A2AD-69CB6CE7075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8AFF3-DF6B-41FD-BD2E-225AE2DE8D9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1E517-FF1B-4C7F-9352-7BE64FDB553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0.wav"/><Relationship Id="rId3" Type="http://schemas.openxmlformats.org/officeDocument/2006/relationships/audio" Target="../media/audio13.wav"/><Relationship Id="rId7" Type="http://schemas.openxmlformats.org/officeDocument/2006/relationships/image" Target="../media/image2.gif"/><Relationship Id="rId12" Type="http://schemas.openxmlformats.org/officeDocument/2006/relationships/audio" Target="../media/audio1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11" Type="http://schemas.openxmlformats.org/officeDocument/2006/relationships/image" Target="../media/image4.png"/><Relationship Id="rId5" Type="http://schemas.openxmlformats.org/officeDocument/2006/relationships/audio" Target="../media/audio15.wav"/><Relationship Id="rId10" Type="http://schemas.openxmlformats.org/officeDocument/2006/relationships/audio" Target="../media/audio18.wav"/><Relationship Id="rId4" Type="http://schemas.openxmlformats.org/officeDocument/2006/relationships/audio" Target="../media/audio14.wav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21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3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5" Type="http://schemas.openxmlformats.org/officeDocument/2006/relationships/image" Target="../media/image8.png"/><Relationship Id="rId10" Type="http://schemas.openxmlformats.org/officeDocument/2006/relationships/audio" Target="../media/audio19.wav"/><Relationship Id="rId19" Type="http://schemas.openxmlformats.org/officeDocument/2006/relationships/image" Target="../media/image12.png"/><Relationship Id="rId4" Type="http://schemas.openxmlformats.org/officeDocument/2006/relationships/audio" Target="../media/audio22.wav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17.png"/><Relationship Id="rId3" Type="http://schemas.openxmlformats.org/officeDocument/2006/relationships/audio" Target="../media/audio23.wav"/><Relationship Id="rId7" Type="http://schemas.openxmlformats.org/officeDocument/2006/relationships/audio" Target="../media/audio17.wav"/><Relationship Id="rId12" Type="http://schemas.openxmlformats.org/officeDocument/2006/relationships/audio" Target="../media/audio20.wav"/><Relationship Id="rId17" Type="http://schemas.openxmlformats.org/officeDocument/2006/relationships/image" Target="../media/image16.png"/><Relationship Id="rId2" Type="http://schemas.openxmlformats.org/officeDocument/2006/relationships/audio" Target="../media/audio3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9.wav"/><Relationship Id="rId5" Type="http://schemas.openxmlformats.org/officeDocument/2006/relationships/audio" Target="../media/audio25.wav"/><Relationship Id="rId15" Type="http://schemas.openxmlformats.org/officeDocument/2006/relationships/image" Target="../media/image14.png"/><Relationship Id="rId10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audio" Target="../media/audio24.wav"/><Relationship Id="rId9" Type="http://schemas.openxmlformats.org/officeDocument/2006/relationships/audio" Target="../media/audio18.wav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audio" Target="../media/audio26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0" Type="http://schemas.openxmlformats.org/officeDocument/2006/relationships/audio" Target="../media/audio19.wav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28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5" Type="http://schemas.openxmlformats.org/officeDocument/2006/relationships/image" Target="../media/image22.png"/><Relationship Id="rId10" Type="http://schemas.openxmlformats.org/officeDocument/2006/relationships/audio" Target="../media/audio19.wav"/><Relationship Id="rId4" Type="http://schemas.openxmlformats.org/officeDocument/2006/relationships/audio" Target="../media/audio29.wav"/><Relationship Id="rId9" Type="http://schemas.openxmlformats.org/officeDocument/2006/relationships/image" Target="../media/image4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audio" Target="../media/audio30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0" Type="http://schemas.openxmlformats.org/officeDocument/2006/relationships/audio" Target="../media/audio19.wav"/><Relationship Id="rId4" Type="http://schemas.openxmlformats.org/officeDocument/2006/relationships/audio" Target="../media/audio31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.gif"/><Relationship Id="rId21" Type="http://schemas.openxmlformats.org/officeDocument/2006/relationships/image" Target="../media/image36.pn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5.png"/><Relationship Id="rId19" Type="http://schemas.openxmlformats.org/officeDocument/2006/relationships/image" Target="../media/image34.png"/><Relationship Id="rId4" Type="http://schemas.openxmlformats.org/officeDocument/2006/relationships/audio" Target="../media/audio17.wav"/><Relationship Id="rId9" Type="http://schemas.openxmlformats.org/officeDocument/2006/relationships/audio" Target="../media/audio20.wav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857375" y="714375"/>
            <a:ext cx="6572250" cy="8572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الدرس الثامن </a:t>
            </a:r>
            <a:r>
              <a:rPr lang="ar-EG" sz="4000" dirty="0" smtClean="0">
                <a:solidFill>
                  <a:srgbClr val="FFFF00"/>
                </a:solidFill>
              </a:rPr>
              <a:t>عشر: </a:t>
            </a:r>
            <a:r>
              <a:rPr lang="ar-EG" sz="4000" dirty="0">
                <a:solidFill>
                  <a:srgbClr val="FFFF00"/>
                </a:solidFill>
              </a:rPr>
              <a:t>واجبات المواطن </a:t>
            </a: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5072094" y="1857369"/>
            <a:ext cx="4000500" cy="714375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طاعة ولي الأمر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0" y="257175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تبدءا الطاعة منذ الصغر طاعة الولدين والمعلم والكبير ثم طاعة الحاكم ,ويأمرنا الشرع بطاعة ولي الأمر  فيما لا يخالف شرع الله , وذلك لان عصيانهم فيه تفريق للأمة وظهور الفساد .</a:t>
            </a: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1214414" y="3528111"/>
            <a:ext cx="4572000" cy="642937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dirty="0">
                <a:solidFill>
                  <a:srgbClr val="0000FF"/>
                </a:solidFill>
              </a:rPr>
              <a:t>الدفاع عن الوطن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71563" y="4189413"/>
            <a:ext cx="8072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أسس هذا الوطن الملك عبد العزيز ووحد المملكة بقوة الدين ووحدة الهدف . وهناك وسيلتان :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0" y="533400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الاعتماد علي الله ثم القوة الداخلية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357438" y="5857875"/>
            <a:ext cx="6786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الوعي علي الأخطار المترتبة علي الإخلال بالأمن .</a:t>
            </a: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5429250" y="5143500"/>
            <a:ext cx="3714750" cy="714375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أولا : وسائل شخصية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1714500" y="6262688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3- المحافظة علي الأمن واحترام النظام .</a:t>
            </a:r>
          </a:p>
        </p:txBody>
      </p:sp>
      <p:pic>
        <p:nvPicPr>
          <p:cNvPr id="172047" name="صورة 12" descr="125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204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2049" name="Picture 11" descr="D:\Work2\arrow_right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50" name="Picture 12" descr="D:\Work2\arrow_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مخطط انسيابي: محطة طرفية 5"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2052" name="Picture 8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اجبات الموا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طاعة ولي الأ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دفاع عن الو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سائل شخص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331913" y="44450"/>
            <a:ext cx="6572250" cy="8572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الدرس الثامن </a:t>
            </a:r>
            <a:r>
              <a:rPr lang="ar-EG" sz="4000" dirty="0" smtClean="0">
                <a:solidFill>
                  <a:srgbClr val="FFFF00"/>
                </a:solidFill>
              </a:rPr>
              <a:t>عشر: </a:t>
            </a:r>
            <a:r>
              <a:rPr lang="ar-EG" sz="4000" dirty="0">
                <a:solidFill>
                  <a:srgbClr val="FFFF00"/>
                </a:solidFill>
              </a:rPr>
              <a:t>واجبات المواطن </a:t>
            </a:r>
          </a:p>
        </p:txBody>
      </p:sp>
      <p:pic>
        <p:nvPicPr>
          <p:cNvPr id="173059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306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3068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9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3071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3061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836613"/>
            <a:ext cx="1200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2" name="Picture 7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95738" y="1258888"/>
            <a:ext cx="47275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3" name="Picture 12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64388" y="4149725"/>
            <a:ext cx="1498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4" name="Picture 13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79838" y="4508500"/>
            <a:ext cx="49069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43500" y="1712913"/>
            <a:ext cx="3519488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63625" y="1781175"/>
            <a:ext cx="38512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3625" y="5300663"/>
            <a:ext cx="7659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سجل بعظا من واجباتي تجاه وط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جل ايه من كتاب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083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4091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092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4094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085" name="Picture 2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24750" y="620713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6" name="Picture 4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28863" y="1071563"/>
            <a:ext cx="63293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7" name="Picture 5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92725" y="2349500"/>
            <a:ext cx="337661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8" name="Picture 6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5589588"/>
            <a:ext cx="21701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76375" y="1557338"/>
            <a:ext cx="71707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3625" y="3144838"/>
            <a:ext cx="758348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76375" y="6165850"/>
            <a:ext cx="7313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شرح معنى قوله صلى الله عليه وسلم السمع والط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جل بعض مميزات وط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ستنتج معنى كلمة وط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عرض 3"/>
          <p:cNvSpPr/>
          <p:nvPr/>
        </p:nvSpPr>
        <p:spPr>
          <a:xfrm>
            <a:off x="3929058" y="714361"/>
            <a:ext cx="5143500" cy="714375"/>
          </a:xfrm>
          <a:prstGeom prst="flowChartDisp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 smtClean="0">
                <a:solidFill>
                  <a:srgbClr val="FFFF00"/>
                </a:solidFill>
              </a:rPr>
              <a:t>ثانيا: </a:t>
            </a:r>
            <a:r>
              <a:rPr lang="ar-EG" sz="4000" dirty="0">
                <a:solidFill>
                  <a:srgbClr val="FFFF00"/>
                </a:solidFill>
              </a:rPr>
              <a:t>وسائل رسمية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71500" y="1619250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تكوين قوة للمحافظة علي الأمن العام ومحاربة الجريمة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357313" y="2000250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تكوين قوة الدفاع المدني لحمية الإنسان والممتلكات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643188" y="2428875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3- تكوين جيش وحرس وطني لحمية الدولة .</a:t>
            </a: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5572132" y="2928934"/>
            <a:ext cx="3571875" cy="64294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dirty="0">
                <a:solidFill>
                  <a:srgbClr val="FFFF00"/>
                </a:solidFill>
              </a:rPr>
              <a:t>احترام الأنظمة 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143000" y="3571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النظام : هي مجموعة من القواعد التي ترتب الحياة المدنية للناس بشكل يضمن تحقيق مصالحهم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857250" y="4500563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وفي الشريعة الإسلامية يعتر النظام في العبادات مثل الصلاة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785813" y="4929188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* وبعض الأنظمة المستجدة : مثل نظام المرور , الأحوال المدنية , واحترام القانون والنظام فوائد عديدة :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286250" y="5834063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حق كل مواطن علي حقه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5000625" y="626268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تسهيل الإجراءات الحكومية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643063" y="5905500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3- سيادة الراحة والتالف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642938" y="6334125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4- تنظيم الوقت والاستفادة منه .</a:t>
            </a:r>
          </a:p>
        </p:txBody>
      </p:sp>
      <p:pic>
        <p:nvPicPr>
          <p:cNvPr id="175122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5123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5124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25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5127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سائل رس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حترام الأنظ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جسم مشطوف الحواف 3"/>
          <p:cNvSpPr/>
          <p:nvPr/>
        </p:nvSpPr>
        <p:spPr>
          <a:xfrm>
            <a:off x="1857375" y="476250"/>
            <a:ext cx="6572250" cy="8572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الدرس الثامن </a:t>
            </a:r>
            <a:r>
              <a:rPr lang="ar-EG" sz="4000" dirty="0" smtClean="0">
                <a:solidFill>
                  <a:srgbClr val="FFFF00"/>
                </a:solidFill>
              </a:rPr>
              <a:t>عشر: </a:t>
            </a:r>
            <a:r>
              <a:rPr lang="ar-EG" sz="4000" dirty="0">
                <a:solidFill>
                  <a:srgbClr val="FFFF00"/>
                </a:solidFill>
              </a:rPr>
              <a:t>واجبات المواطن </a:t>
            </a:r>
          </a:p>
        </p:txBody>
      </p:sp>
      <p:pic>
        <p:nvPicPr>
          <p:cNvPr id="176131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13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6139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40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6142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6133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1063" y="1412875"/>
            <a:ext cx="12192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4" name="Picture 7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1844675"/>
            <a:ext cx="51831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5" name="Picture 8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5463" y="3213100"/>
            <a:ext cx="1574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6" name="Picture 9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3789363"/>
            <a:ext cx="74072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3625" y="2349500"/>
            <a:ext cx="73866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63625" y="5143500"/>
            <a:ext cx="7358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سجل ايه كريمة تدعو الى الانخراط في الدفاع عن الدو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قرا الحديث التالي ثم اكتب تعليقا عل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عرض 3"/>
          <p:cNvSpPr/>
          <p:nvPr/>
        </p:nvSpPr>
        <p:spPr>
          <a:xfrm>
            <a:off x="2857500" y="785799"/>
            <a:ext cx="6286500" cy="785813"/>
          </a:xfrm>
          <a:prstGeom prst="flowChartDispla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0000FF"/>
                </a:solidFill>
              </a:rPr>
              <a:t>المحافظة علي الممتلكات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928688" y="1901825"/>
            <a:ext cx="8072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منجزات الوطن العامة من : مساجد ومدارس ومستشفيات وحدائق ومؤسسات أخري , استغرقت الكثير من الوقت والجهد والمال ولذلك يجب المحافظة عليها وحمايتها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85750" y="3333750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ويأمرنا ديننا الحنيف بالحفاظ علي المال العام وعدم الإفساد في الأرض .</a:t>
            </a:r>
          </a:p>
        </p:txBody>
      </p:sp>
      <p:sp>
        <p:nvSpPr>
          <p:cNvPr id="7" name="سداسي 6"/>
          <p:cNvSpPr/>
          <p:nvPr/>
        </p:nvSpPr>
        <p:spPr>
          <a:xfrm>
            <a:off x="1785963" y="4000508"/>
            <a:ext cx="7072317" cy="642938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أساليب المحافظة علي المكتسبات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857375" y="4762500"/>
            <a:ext cx="707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الترشيد في الاستخدام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214688" y="5524500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النصح والإرشاد للعابثين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071563" y="6191250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3- المحاسبة الدقيقة للمسئولين عن الممتلكات .</a:t>
            </a:r>
          </a:p>
        </p:txBody>
      </p:sp>
      <p:pic>
        <p:nvPicPr>
          <p:cNvPr id="177165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7166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7167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168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7170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حافظة علي الممتلك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ساليب المحافظة علي المكتس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صورة 12" descr="12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8179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78191" name="Picture 11" descr="D:\Work2\arrow_right.png">
              <a:hlinkClick r:id="" action="ppaction://hlinkshowjump?jump=previousslide"/>
              <a:hlinkHover r:id="" action="ppaction://noaction" highlightClick="1">
                <a:snd r:embed="rId4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192" name="Picture 12" descr="D:\Work2\arrow_next.png">
              <a:hlinkClick r:id="" action="ppaction://hlinkshowjump?jump=nextslide"/>
              <a:hlinkHover r:id="" action="ppaction://noaction" highlightClick="1">
                <a:snd r:embed="rId6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مخطط انسيابي: محطة طرفية 5">
              <a:hlinkHover r:id="" action="ppaction://noaction" highlightClick="1">
                <a:snd r:embed="rId8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78194" name="Picture 8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8180" name="Picture 2" descr="Screen Clippi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48488" y="692150"/>
            <a:ext cx="15938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4" descr="Screen Clippi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6825" y="1143000"/>
            <a:ext cx="34655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2" name="Picture 5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9338" y="3429000"/>
            <a:ext cx="1238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6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0200" y="3895725"/>
            <a:ext cx="44973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10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87450" y="3911600"/>
            <a:ext cx="29527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11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74925" y="4476750"/>
            <a:ext cx="60817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6" name="Picture 12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5661025"/>
            <a:ext cx="45894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31913" y="1085850"/>
            <a:ext cx="3600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95963" y="1628775"/>
            <a:ext cx="24971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132138" y="5157788"/>
            <a:ext cx="55054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87675" y="6137275"/>
            <a:ext cx="56499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268</Words>
  <Application>Microsoft Office PowerPoint</Application>
  <PresentationFormat>Affichage à l'écran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384</cp:revision>
  <dcterms:created xsi:type="dcterms:W3CDTF">2011-04-24T14:41:33Z</dcterms:created>
  <dcterms:modified xsi:type="dcterms:W3CDTF">2018-09-21T09:35:31Z</dcterms:modified>
</cp:coreProperties>
</file>