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1" r:id="rId14"/>
    <p:sldId id="272" r:id="rId15"/>
    <p:sldId id="273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686" y="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https://wordwall.net/ar/resource/4096850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1"/>
          </p:nvPr>
        </p:nvSpPr>
        <p:spPr>
          <a:xfrm>
            <a:off x="1270000" y="4242515"/>
            <a:ext cx="10464800" cy="658971"/>
          </a:xfrm>
          <a:prstGeom prst="rect">
            <a:avLst/>
          </a:prstGeom>
        </p:spPr>
        <p:txBody>
          <a:bodyPr/>
          <a:lstStyle/>
          <a:p>
            <a:pPr marL="0" indent="0" algn="ctr" rtl="0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559761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SzTx/>
              <a:buNone/>
              <a:defRPr sz="2600" cap="all" spc="233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1pPr>
            <a:lvl2pPr marL="805656" indent="-361156" algn="ctr" defTabSz="457200">
              <a:spcBef>
                <a:spcPts val="0"/>
              </a:spcBef>
              <a:defRPr sz="2600" cap="all" spc="233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2pPr>
            <a:lvl3pPr marL="1250156" indent="-361156" algn="ctr" defTabSz="457200">
              <a:spcBef>
                <a:spcPts val="0"/>
              </a:spcBef>
              <a:defRPr sz="2600" cap="all" spc="233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3pPr>
            <a:lvl4pPr marL="1694656" indent="-361156" algn="ctr" defTabSz="457200">
              <a:spcBef>
                <a:spcPts val="0"/>
              </a:spcBef>
              <a:defRPr sz="2600" cap="all" spc="233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4pPr>
            <a:lvl5pPr marL="2139156" indent="-361156" algn="ctr" defTabSz="457200">
              <a:spcBef>
                <a:spcPts val="0"/>
              </a:spcBef>
              <a:defRPr sz="2600" cap="all" spc="233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8" name="نص العنوان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 anchor="t"/>
          <a:lstStyle>
            <a:lvl1pPr defTabSz="457200">
              <a:defRPr sz="4000" cap="all" spc="79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1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48293" y="9237337"/>
            <a:ext cx="308216" cy="331487"/>
          </a:xfrm>
          <a:prstGeom prst="rect">
            <a:avLst/>
          </a:prstGeom>
        </p:spPr>
        <p:txBody>
          <a:bodyPr anchor="ctr"/>
          <a:lstStyle>
            <a:lvl1pPr defTabSz="457200">
              <a:defRPr sz="1400" cap="all" spc="28">
                <a:solidFill>
                  <a:srgbClr val="9A958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bg>
      <p:bgPr>
        <a:gradFill flip="none" rotWithShape="1">
          <a:gsLst>
            <a:gs pos="0">
              <a:srgbClr val="ECEAE7"/>
            </a:gs>
            <a:gs pos="100000">
              <a:srgbClr val="C9C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9"/>
          <p:cNvSpPr/>
          <p:nvPr/>
        </p:nvSpPr>
        <p:spPr>
          <a:xfrm>
            <a:off x="-1" y="2866820"/>
            <a:ext cx="13004802" cy="5801986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/>
          <a:lstStyle/>
          <a:p>
            <a:pPr algn="r" defTabSz="1300480" rtl="0"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pic>
        <p:nvPicPr>
          <p:cNvPr id="127" name="Picture 11" descr="Picture 11"/>
          <p:cNvPicPr>
            <a:picLocks noChangeAspect="1"/>
          </p:cNvPicPr>
          <p:nvPr/>
        </p:nvPicPr>
        <p:blipFill>
          <a:blip r:embed="rId2"/>
          <a:srcRect l="12500" t="1538" r="12499"/>
          <a:stretch>
            <a:fillRect/>
          </a:stretch>
        </p:blipFill>
        <p:spPr>
          <a:xfrm>
            <a:off x="-2" y="8668804"/>
            <a:ext cx="13004804" cy="108489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traight Connector 12"/>
          <p:cNvSpPr/>
          <p:nvPr/>
        </p:nvSpPr>
        <p:spPr>
          <a:xfrm>
            <a:off x="-1" y="8677157"/>
            <a:ext cx="13004802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75599" y="1136316"/>
            <a:ext cx="649783" cy="724995"/>
          </a:xfrm>
          <a:prstGeom prst="rect">
            <a:avLst/>
          </a:prstGeom>
        </p:spPr>
        <p:txBody>
          <a:bodyPr lIns="65022" tIns="65022" rIns="65022" bIns="65022"/>
          <a:lstStyle>
            <a:lvl1pPr algn="r" defTabSz="1300480">
              <a:defRPr sz="3800">
                <a:solidFill>
                  <a:srgbClr val="B71E42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622088" y="289098"/>
            <a:ext cx="9753604" cy="65057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263775" y="613832"/>
            <a:ext cx="12401550" cy="8267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4086225" y="2586565"/>
            <a:ext cx="9429750" cy="62865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35119" y="9296399"/>
            <a:ext cx="327790" cy="3407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80"/>
          <p:cNvSpPr/>
          <p:nvPr/>
        </p:nvSpPr>
        <p:spPr>
          <a:xfrm>
            <a:off x="-1" y="-1"/>
            <a:ext cx="13004800" cy="9752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العلوم والمعارف في الحضاره الإسلامية"/>
          <p:cNvSpPr txBox="1">
            <a:spLocks noGrp="1"/>
          </p:cNvSpPr>
          <p:nvPr>
            <p:ph type="subTitle" sz="quarter" idx="1"/>
          </p:nvPr>
        </p:nvSpPr>
        <p:spPr>
          <a:xfrm>
            <a:off x="7429510" y="2909311"/>
            <a:ext cx="5045344" cy="348551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600"/>
              </a:spcBef>
              <a:defRPr sz="4000" b="1">
                <a:solidFill>
                  <a:srgbClr val="2E7116"/>
                </a:solidFill>
              </a:defRPr>
            </a:lvl1pPr>
          </a:lstStyle>
          <a:p>
            <a:pPr rtl="0">
              <a:defRPr>
                <a:latin typeface="Agency FB"/>
                <a:ea typeface="Agency FB"/>
                <a:cs typeface="Agency FB"/>
                <a:sym typeface="Agency FB"/>
              </a:defRPr>
            </a:pPr>
            <a:r>
              <a:rPr>
                <a:latin typeface="+mj-lt"/>
                <a:ea typeface="+mj-ea"/>
                <a:cs typeface="+mj-cs"/>
                <a:sym typeface="Helvetica Neue"/>
              </a:rPr>
              <a:t>العماره والفنون في الحضاره الإسلامية </a:t>
            </a:r>
          </a:p>
        </p:txBody>
      </p:sp>
      <p:sp>
        <p:nvSpPr>
          <p:cNvPr id="140" name="Rectangle 82"/>
          <p:cNvSpPr/>
          <p:nvPr/>
        </p:nvSpPr>
        <p:spPr>
          <a:xfrm flipH="1">
            <a:off x="0" y="0"/>
            <a:ext cx="1593953" cy="97536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" name="Rectangle 84"/>
          <p:cNvSpPr/>
          <p:nvPr/>
        </p:nvSpPr>
        <p:spPr>
          <a:xfrm>
            <a:off x="529945" y="557348"/>
            <a:ext cx="6409991" cy="85576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2" name="D2993281-BC29-4C50-BEBF-E994032019A0-L0-001.gif" descr="D2993281-BC29-4C50-BEBF-E994032019A0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82406" y="2412275"/>
            <a:ext cx="5905069" cy="48454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roup 86"/>
          <p:cNvGrpSpPr/>
          <p:nvPr/>
        </p:nvGrpSpPr>
        <p:grpSpPr>
          <a:xfrm>
            <a:off x="12224509" y="4245321"/>
            <a:ext cx="780288" cy="957811"/>
            <a:chOff x="0" y="0"/>
            <a:chExt cx="780287" cy="957810"/>
          </a:xfrm>
        </p:grpSpPr>
        <p:sp>
          <p:nvSpPr>
            <p:cNvPr id="143" name="Rectangle 87"/>
            <p:cNvSpPr/>
            <p:nvPr/>
          </p:nvSpPr>
          <p:spPr>
            <a:xfrm>
              <a:off x="-1" y="-1"/>
              <a:ext cx="208913" cy="9578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Rectangle 88"/>
            <p:cNvSpPr/>
            <p:nvPr/>
          </p:nvSpPr>
          <p:spPr>
            <a:xfrm>
              <a:off x="285688" y="-1"/>
              <a:ext cx="208912" cy="9578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" name="Rectangle 89"/>
            <p:cNvSpPr/>
            <p:nvPr/>
          </p:nvSpPr>
          <p:spPr>
            <a:xfrm>
              <a:off x="571376" y="-1"/>
              <a:ext cx="208912" cy="9578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120"/>
          <p:cNvSpPr/>
          <p:nvPr/>
        </p:nvSpPr>
        <p:spPr>
          <a:xfrm>
            <a:off x="-1" y="-1"/>
            <a:ext cx="13004800" cy="9752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اهم المدن الإسلامية"/>
          <p:cNvSpPr txBox="1">
            <a:spLocks noGrp="1"/>
          </p:cNvSpPr>
          <p:nvPr>
            <p:ph type="title"/>
          </p:nvPr>
        </p:nvSpPr>
        <p:spPr>
          <a:xfrm>
            <a:off x="552414" y="6945483"/>
            <a:ext cx="4134492" cy="2214269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lnSpc>
                <a:spcPct val="90000"/>
              </a:lnSpc>
              <a:defRPr sz="4000"/>
            </a:lvl1pPr>
          </a:lstStyle>
          <a:p>
            <a:pPr rtl="0">
              <a:defRPr/>
            </a:pPr>
            <a:r>
              <a:t>اهم المدن الإسلامية </a:t>
            </a:r>
          </a:p>
        </p:txBody>
      </p:sp>
      <p:sp>
        <p:nvSpPr>
          <p:cNvPr id="198" name="Rectangle 122"/>
          <p:cNvSpPr/>
          <p:nvPr/>
        </p:nvSpPr>
        <p:spPr>
          <a:xfrm>
            <a:off x="0" y="-1"/>
            <a:ext cx="13004800" cy="123143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Rectangle 124"/>
          <p:cNvSpPr/>
          <p:nvPr/>
        </p:nvSpPr>
        <p:spPr>
          <a:xfrm>
            <a:off x="552413" y="-1"/>
            <a:ext cx="11980530" cy="65254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Rectangle 126"/>
          <p:cNvSpPr/>
          <p:nvPr/>
        </p:nvSpPr>
        <p:spPr>
          <a:xfrm rot="5400000" flipH="1">
            <a:off x="4007751" y="8059515"/>
            <a:ext cx="2080769" cy="4876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03" name="معرض الصور"/>
          <p:cNvGrpSpPr/>
          <p:nvPr/>
        </p:nvGrpSpPr>
        <p:grpSpPr>
          <a:xfrm>
            <a:off x="1776948" y="517889"/>
            <a:ext cx="9553362" cy="5501147"/>
            <a:chOff x="0" y="0"/>
            <a:chExt cx="9553361" cy="5501145"/>
          </a:xfrm>
        </p:grpSpPr>
        <p:pic>
          <p:nvPicPr>
            <p:cNvPr id="201" name="D0B96A92-2589-4487-ABAE-19403536C825-L0-001.png" descr="D0B96A92-2589-4487-ABAE-19403536C825-L0-001.png"/>
            <p:cNvPicPr>
              <a:picLocks noChangeAspect="1"/>
            </p:cNvPicPr>
            <p:nvPr/>
          </p:nvPicPr>
          <p:blipFill>
            <a:blip r:embed="rId2"/>
            <a:srcRect t="15019" b="15019"/>
            <a:stretch>
              <a:fillRect/>
            </a:stretch>
          </p:blipFill>
          <p:spPr>
            <a:xfrm>
              <a:off x="-1" y="-1"/>
              <a:ext cx="9553362" cy="5012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مدن في العراق"/>
            <p:cNvSpPr txBox="1"/>
            <p:nvPr/>
          </p:nvSpPr>
          <p:spPr>
            <a:xfrm>
              <a:off x="-1" y="5078146"/>
              <a:ext cx="9553362" cy="42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rm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rtl="0">
                <a:defRPr/>
              </a:pPr>
              <a:r>
                <a:t>مدن في العراق 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126"/>
          <p:cNvSpPr/>
          <p:nvPr/>
        </p:nvSpPr>
        <p:spPr>
          <a:xfrm>
            <a:off x="-1" y="-1"/>
            <a:ext cx="13004800" cy="9752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طالبتي هيا ناخذ جوله في القاهره من خلال google earth"/>
          <p:cNvSpPr txBox="1">
            <a:spLocks noGrp="1"/>
          </p:cNvSpPr>
          <p:nvPr>
            <p:ph type="title"/>
          </p:nvPr>
        </p:nvSpPr>
        <p:spPr>
          <a:xfrm>
            <a:off x="9885768" y="2877311"/>
            <a:ext cx="2634267" cy="404774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822959">
              <a:lnSpc>
                <a:spcPct val="90000"/>
              </a:lnSpc>
              <a:defRPr sz="4140"/>
            </a:lvl1pPr>
          </a:lstStyle>
          <a:p>
            <a:pPr rtl="0">
              <a:defRPr/>
            </a:pPr>
            <a:r>
              <a:t>طالبتي هيا ناخذ جوله في القاهره من خلال google earth </a:t>
            </a:r>
          </a:p>
        </p:txBody>
      </p:sp>
      <p:sp>
        <p:nvSpPr>
          <p:cNvPr id="210" name="Rectangle 191"/>
          <p:cNvSpPr/>
          <p:nvPr/>
        </p:nvSpPr>
        <p:spPr>
          <a:xfrm rot="16200000">
            <a:off x="3357931" y="349431"/>
            <a:ext cx="2439792" cy="915565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Rectangle 193"/>
          <p:cNvSpPr/>
          <p:nvPr/>
        </p:nvSpPr>
        <p:spPr>
          <a:xfrm>
            <a:off x="322224" y="944793"/>
            <a:ext cx="8621474" cy="7964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2" name="صورة" descr="صورة"/>
          <p:cNvPicPr>
            <a:picLocks noChangeAspect="1"/>
          </p:cNvPicPr>
          <p:nvPr/>
        </p:nvPicPr>
        <p:blipFill>
          <a:blip r:embed="rId2"/>
          <a:srcRect l="12666" r="16444" b="1"/>
          <a:stretch>
            <a:fillRect/>
          </a:stretch>
        </p:blipFill>
        <p:spPr>
          <a:xfrm>
            <a:off x="581586" y="1221012"/>
            <a:ext cx="8115525" cy="741248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ctangle 195"/>
          <p:cNvSpPr/>
          <p:nvPr/>
        </p:nvSpPr>
        <p:spPr>
          <a:xfrm rot="5400000">
            <a:off x="8174863" y="4851405"/>
            <a:ext cx="2444903" cy="16254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197"/>
          <p:cNvSpPr/>
          <p:nvPr/>
        </p:nvSpPr>
        <p:spPr>
          <a:xfrm>
            <a:off x="-278824" y="0"/>
            <a:ext cx="13283625" cy="9743493"/>
          </a:xfrm>
          <a:prstGeom prst="rect">
            <a:avLst/>
          </a:prstGeom>
          <a:gradFill>
            <a:gsLst>
              <a:gs pos="0">
                <a:schemeClr val="accent1"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rgbClr val="A19F9F"/>
              </a:gs>
              <a:gs pos="100000">
                <a:srgbClr val="A19F9F"/>
              </a:gs>
            </a:gsLst>
            <a:lin ang="4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sz="13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9" name="Picture 199" descr="Picture 199"/>
          <p:cNvPicPr>
            <a:picLocks noChangeAspect="1"/>
          </p:cNvPicPr>
          <p:nvPr/>
        </p:nvPicPr>
        <p:blipFill>
          <a:blip r:embed="rId2"/>
          <a:srcRect r="23312"/>
          <a:stretch>
            <a:fillRect/>
          </a:stretch>
        </p:blipFill>
        <p:spPr>
          <a:xfrm flipH="1">
            <a:off x="-278829" y="0"/>
            <a:ext cx="13283628" cy="9743493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طالبتي المفكره اربطي بين الصور"/>
          <p:cNvSpPr txBox="1">
            <a:spLocks noGrp="1"/>
          </p:cNvSpPr>
          <p:nvPr>
            <p:ph type="title"/>
          </p:nvPr>
        </p:nvSpPr>
        <p:spPr>
          <a:xfrm>
            <a:off x="294720" y="6529499"/>
            <a:ext cx="6343019" cy="138359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569213">
              <a:lnSpc>
                <a:spcPct val="90000"/>
              </a:lnSpc>
              <a:defRPr sz="3900"/>
            </a:lvl1pPr>
          </a:lstStyle>
          <a:p>
            <a:pPr rtl="0">
              <a:defRPr/>
            </a:pPr>
            <a:r>
              <a:t>طالبتي المفكره اربطي بين الصور </a:t>
            </a:r>
          </a:p>
        </p:txBody>
      </p:sp>
      <p:sp>
        <p:nvSpPr>
          <p:cNvPr id="221" name="Freeform 56"/>
          <p:cNvSpPr/>
          <p:nvPr/>
        </p:nvSpPr>
        <p:spPr>
          <a:xfrm>
            <a:off x="284746" y="-10107"/>
            <a:ext cx="6117635" cy="453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" y="0"/>
                </a:moveTo>
                <a:lnTo>
                  <a:pt x="20254" y="0"/>
                </a:lnTo>
                <a:lnTo>
                  <a:pt x="20297" y="95"/>
                </a:lnTo>
                <a:cubicBezTo>
                  <a:pt x="21128" y="2158"/>
                  <a:pt x="21600" y="4523"/>
                  <a:pt x="21600" y="7037"/>
                </a:cubicBezTo>
                <a:cubicBezTo>
                  <a:pt x="21600" y="15080"/>
                  <a:pt x="16765" y="21600"/>
                  <a:pt x="10800" y="21600"/>
                </a:cubicBezTo>
                <a:cubicBezTo>
                  <a:pt x="4835" y="21600"/>
                  <a:pt x="0" y="15080"/>
                  <a:pt x="0" y="7037"/>
                </a:cubicBezTo>
                <a:cubicBezTo>
                  <a:pt x="0" y="4523"/>
                  <a:pt x="472" y="2158"/>
                  <a:pt x="1304" y="95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9DBCCF"/>
            </a:solidFill>
          </a:ln>
        </p:spPr>
        <p:txBody>
          <a:bodyPr lIns="50800" tIns="50800" rIns="50800" bIns="50800" anchor="ctr"/>
          <a:lstStyle/>
          <a:p>
            <a:pPr rtl="0">
              <a:defRPr sz="13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2" name="8142EBB8-1517-4525-B30C-7DE91994B1FD-L0-001.jpeg" descr="8142EBB8-1517-4525-B30C-7DE91994B1FD-L0-001.jpeg"/>
          <p:cNvPicPr>
            <a:picLocks noChangeAspect="1"/>
          </p:cNvPicPr>
          <p:nvPr/>
        </p:nvPicPr>
        <p:blipFill>
          <a:blip r:embed="rId3"/>
          <a:srcRect t="9880" b="37011"/>
          <a:stretch>
            <a:fillRect/>
          </a:stretch>
        </p:blipFill>
        <p:spPr>
          <a:xfrm>
            <a:off x="469117" y="-21442"/>
            <a:ext cx="5773736" cy="4364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5" y="0"/>
                </a:moveTo>
                <a:lnTo>
                  <a:pt x="1304" y="505"/>
                </a:lnTo>
                <a:cubicBezTo>
                  <a:pt x="472" y="2529"/>
                  <a:pt x="0" y="4848"/>
                  <a:pt x="0" y="7314"/>
                </a:cubicBezTo>
                <a:cubicBezTo>
                  <a:pt x="0" y="15204"/>
                  <a:pt x="4835" y="21600"/>
                  <a:pt x="10800" y="21600"/>
                </a:cubicBezTo>
                <a:cubicBezTo>
                  <a:pt x="16765" y="21600"/>
                  <a:pt x="21600" y="15204"/>
                  <a:pt x="21600" y="7314"/>
                </a:cubicBezTo>
                <a:cubicBezTo>
                  <a:pt x="21600" y="4848"/>
                  <a:pt x="21128" y="2529"/>
                  <a:pt x="20296" y="505"/>
                </a:cubicBezTo>
                <a:lnTo>
                  <a:pt x="20065" y="0"/>
                </a:lnTo>
                <a:lnTo>
                  <a:pt x="15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3" name="Freeform 58"/>
          <p:cNvSpPr/>
          <p:nvPr/>
        </p:nvSpPr>
        <p:spPr>
          <a:xfrm>
            <a:off x="6602420" y="2020808"/>
            <a:ext cx="6402381" cy="773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45" y="0"/>
                </a:moveTo>
                <a:cubicBezTo>
                  <a:pt x="17055" y="0"/>
                  <a:pt x="19417" y="527"/>
                  <a:pt x="21478" y="1453"/>
                </a:cubicBezTo>
                <a:lnTo>
                  <a:pt x="21600" y="1515"/>
                </a:lnTo>
                <a:lnTo>
                  <a:pt x="21600" y="21600"/>
                </a:lnTo>
                <a:lnTo>
                  <a:pt x="5721" y="21600"/>
                </a:lnTo>
                <a:lnTo>
                  <a:pt x="5293" y="21335"/>
                </a:lnTo>
                <a:cubicBezTo>
                  <a:pt x="2060" y="19127"/>
                  <a:pt x="0" y="15784"/>
                  <a:pt x="0" y="12043"/>
                </a:cubicBezTo>
                <a:cubicBezTo>
                  <a:pt x="0" y="5392"/>
                  <a:pt x="6512" y="0"/>
                  <a:pt x="14545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9DBCCF"/>
            </a:solidFill>
          </a:ln>
        </p:spPr>
        <p:txBody>
          <a:bodyPr lIns="50800" tIns="50800" rIns="50800" bIns="50800" anchor="ctr"/>
          <a:lstStyle/>
          <a:p>
            <a:pPr rtl="0">
              <a:defRPr sz="13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4" name="221AB9FA-411C-476C-91AD-B6E7F6FB8826-L0-001.jpeg" descr="221AB9FA-411C-476C-91AD-B6E7F6FB8826-L0-001.jpeg"/>
          <p:cNvPicPr>
            <a:picLocks noChangeAspect="1"/>
          </p:cNvPicPr>
          <p:nvPr/>
        </p:nvPicPr>
        <p:blipFill>
          <a:blip r:embed="rId4"/>
          <a:srcRect t="11290"/>
          <a:stretch>
            <a:fillRect/>
          </a:stretch>
        </p:blipFill>
        <p:spPr>
          <a:xfrm>
            <a:off x="6822792" y="2241181"/>
            <a:ext cx="6181947" cy="751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94" y="0"/>
                </a:moveTo>
                <a:cubicBezTo>
                  <a:pt x="6400" y="0"/>
                  <a:pt x="0" y="5266"/>
                  <a:pt x="0" y="11763"/>
                </a:cubicBezTo>
                <a:cubicBezTo>
                  <a:pt x="0" y="15823"/>
                  <a:pt x="2500" y="19402"/>
                  <a:pt x="6302" y="21516"/>
                </a:cubicBezTo>
                <a:lnTo>
                  <a:pt x="6470" y="21600"/>
                </a:lnTo>
                <a:lnTo>
                  <a:pt x="21600" y="21600"/>
                </a:lnTo>
                <a:lnTo>
                  <a:pt x="21600" y="1666"/>
                </a:lnTo>
                <a:lnTo>
                  <a:pt x="21106" y="1420"/>
                </a:lnTo>
                <a:cubicBezTo>
                  <a:pt x="19081" y="514"/>
                  <a:pt x="16761" y="0"/>
                  <a:pt x="1429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74"/>
          <p:cNvSpPr/>
          <p:nvPr/>
        </p:nvSpPr>
        <p:spPr>
          <a:xfrm>
            <a:off x="-1" y="-1"/>
            <a:ext cx="13004800" cy="9752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بطاقه خروج"/>
          <p:cNvSpPr txBox="1">
            <a:spLocks noGrp="1"/>
          </p:cNvSpPr>
          <p:nvPr>
            <p:ph type="title"/>
          </p:nvPr>
        </p:nvSpPr>
        <p:spPr>
          <a:xfrm>
            <a:off x="552414" y="6945483"/>
            <a:ext cx="4134492" cy="2214269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lnSpc>
                <a:spcPct val="90000"/>
              </a:lnSpc>
              <a:defRPr sz="4000"/>
            </a:lvl1pPr>
          </a:lstStyle>
          <a:p>
            <a:pPr rtl="0">
              <a:defRPr/>
            </a:pPr>
            <a:r>
              <a:t>بطاقه خروج </a:t>
            </a:r>
          </a:p>
        </p:txBody>
      </p:sp>
      <p:sp>
        <p:nvSpPr>
          <p:cNvPr id="228" name="Rectangle 76"/>
          <p:cNvSpPr/>
          <p:nvPr/>
        </p:nvSpPr>
        <p:spPr>
          <a:xfrm>
            <a:off x="0" y="-1"/>
            <a:ext cx="13004800" cy="123143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Rectangle 78"/>
          <p:cNvSpPr/>
          <p:nvPr/>
        </p:nvSpPr>
        <p:spPr>
          <a:xfrm>
            <a:off x="552413" y="-1"/>
            <a:ext cx="11980530" cy="65254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Rectangle 80"/>
          <p:cNvSpPr/>
          <p:nvPr/>
        </p:nvSpPr>
        <p:spPr>
          <a:xfrm rot="5400000" flipH="1">
            <a:off x="4007751" y="8059515"/>
            <a:ext cx="2080769" cy="4876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33" name="52D2C584-9B97-4021-BBE0-F5F731A57196-L0-001.jpeg"/>
          <p:cNvGrpSpPr/>
          <p:nvPr/>
        </p:nvGrpSpPr>
        <p:grpSpPr>
          <a:xfrm>
            <a:off x="2402938" y="517889"/>
            <a:ext cx="8301383" cy="5501149"/>
            <a:chOff x="0" y="0"/>
            <a:chExt cx="8301381" cy="5501147"/>
          </a:xfrm>
        </p:grpSpPr>
        <p:pic>
          <p:nvPicPr>
            <p:cNvPr id="231" name="52D2C584-9B97-4021-BBE0-F5F731A57196-L0-001.jpeg" descr="52D2C584-9B97-4021-BBE0-F5F731A57196-L0-001.jpeg"/>
            <p:cNvPicPr>
              <a:picLocks noChangeAspect="1"/>
            </p:cNvPicPr>
            <p:nvPr/>
          </p:nvPicPr>
          <p:blipFill>
            <a:blip r:embed="rId2"/>
            <a:srcRect l="5439" t="11667" r="12892" b="24244"/>
            <a:stretch>
              <a:fillRect/>
            </a:stretch>
          </p:blipFill>
          <p:spPr>
            <a:xfrm>
              <a:off x="106161" y="74312"/>
              <a:ext cx="8089060" cy="5225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52D2C584-9B97-4021-BBE0-F5F731A57196-L0-001.jpeg" descr="52D2C584-9B97-4021-BBE0-F5F731A57196-L0-00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01382" cy="5501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 8"/>
          <p:cNvSpPr/>
          <p:nvPr/>
        </p:nvSpPr>
        <p:spPr>
          <a:xfrm>
            <a:off x="379306" y="-1"/>
            <a:ext cx="12245863" cy="3916709"/>
          </a:xfrm>
          <a:prstGeom prst="rect">
            <a:avLst/>
          </a:prstGeom>
          <a:gradFill>
            <a:gsLst>
              <a:gs pos="0">
                <a:srgbClr val="0092E6"/>
              </a:gs>
              <a:gs pos="25000">
                <a:srgbClr val="0092E6"/>
              </a:gs>
              <a:gs pos="94000">
                <a:srgbClr val="363535"/>
              </a:gs>
              <a:gs pos="100000">
                <a:srgbClr val="363535"/>
              </a:gs>
            </a:gsLst>
            <a:lin ang="4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عنوان 1"/>
          <p:cNvSpPr txBox="1">
            <a:spLocks noGrp="1"/>
          </p:cNvSpPr>
          <p:nvPr>
            <p:ph type="title"/>
          </p:nvPr>
        </p:nvSpPr>
        <p:spPr>
          <a:xfrm>
            <a:off x="1257840" y="1175722"/>
            <a:ext cx="10489118" cy="1885246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5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قيم نفسك </a:t>
            </a:r>
          </a:p>
        </p:txBody>
      </p:sp>
      <p:sp>
        <p:nvSpPr>
          <p:cNvPr id="238" name="مربع نص 3"/>
          <p:cNvSpPr txBox="1"/>
          <p:nvPr/>
        </p:nvSpPr>
        <p:spPr>
          <a:xfrm>
            <a:off x="1303560" y="4398890"/>
            <a:ext cx="10397678" cy="352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indent="-91440" algn="l" defTabSz="365760" rtl="0">
              <a:lnSpc>
                <a:spcPct val="90000"/>
              </a:lnSpc>
              <a:spcBef>
                <a:spcPts val="200"/>
              </a:spcBef>
              <a:buSzPct val="100000"/>
              <a:buFont typeface="Arial"/>
              <a:buChar char="•"/>
              <a:defRPr sz="1000"/>
            </a:pPr>
            <a:r>
              <a:t>درس العمارة والفنون في الحضارة الإسلامية</a:t>
            </a:r>
          </a:p>
          <a:p>
            <a:pPr indent="-91440" algn="l" defTabSz="365760" rtl="0">
              <a:lnSpc>
                <a:spcPct val="90000"/>
              </a:lnSpc>
              <a:spcBef>
                <a:spcPts val="200"/>
              </a:spcBef>
              <a:buSzPct val="100000"/>
              <a:buFont typeface="Arial"/>
              <a:buChar char="•"/>
              <a:defRPr sz="1000"/>
            </a:pPr>
            <a:br/>
            <a:endParaRPr/>
          </a:p>
          <a:p>
            <a:pPr indent="-91440" algn="l" defTabSz="365760" rtl="0">
              <a:lnSpc>
                <a:spcPct val="90000"/>
              </a:lnSpc>
              <a:spcBef>
                <a:spcPts val="200"/>
              </a:spcBef>
              <a:buSzPct val="100000"/>
              <a:buFont typeface="Arial"/>
              <a:buChar char="•"/>
              <a:defRPr sz="1000"/>
            </a:pPr>
            <a:r>
              <a:t>https://wordwall.net/ar/resource/4096850</a:t>
            </a:r>
          </a:p>
        </p:txBody>
      </p:sp>
      <p:sp>
        <p:nvSpPr>
          <p:cNvPr id="239" name="مربع نص 7"/>
          <p:cNvSpPr txBox="1"/>
          <p:nvPr/>
        </p:nvSpPr>
        <p:spPr>
          <a:xfrm>
            <a:off x="79457" y="4927600"/>
            <a:ext cx="6415442" cy="4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https://wordwall.net/ar/resource/4096850</a:t>
            </a:r>
          </a:p>
        </p:txBody>
      </p:sp>
      <p:pic>
        <p:nvPicPr>
          <p:cNvPr id="240" name="صورة 6" descr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913" y="4751511"/>
            <a:ext cx="3759576" cy="2826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79"/>
          <p:cNvSpPr/>
          <p:nvPr/>
        </p:nvSpPr>
        <p:spPr>
          <a:xfrm>
            <a:off x="-1" y="-1"/>
            <a:ext cx="13004800" cy="9752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طالبتي لنا بإذن الله لقاء مع درس جديد…"/>
          <p:cNvSpPr txBox="1">
            <a:spLocks noGrp="1"/>
          </p:cNvSpPr>
          <p:nvPr>
            <p:ph type="title"/>
          </p:nvPr>
        </p:nvSpPr>
        <p:spPr>
          <a:xfrm>
            <a:off x="552414" y="6945483"/>
            <a:ext cx="4134492" cy="2214269"/>
          </a:xfrm>
          <a:prstGeom prst="rect">
            <a:avLst/>
          </a:prstGeom>
        </p:spPr>
        <p:txBody>
          <a:bodyPr lIns="45719" tIns="45719" rIns="45719" bIns="45719"/>
          <a:lstStyle/>
          <a:p>
            <a:pPr algn="l" defTabSz="914400" rtl="0">
              <a:lnSpc>
                <a:spcPct val="90000"/>
              </a:lnSpc>
              <a:defRPr sz="4000"/>
            </a:pPr>
            <a:r>
              <a:t>طالبتي لنا بإذن الله لقاء مع درس جديد</a:t>
            </a:r>
            <a:endParaRPr sz="5600"/>
          </a:p>
          <a:p>
            <a:pPr algn="l" defTabSz="914400" rtl="0">
              <a:lnSpc>
                <a:spcPct val="90000"/>
              </a:lnSpc>
              <a:defRPr sz="4000"/>
            </a:pPr>
            <a:r>
              <a:t>معلمتكِ /نوره فالح </a:t>
            </a:r>
          </a:p>
        </p:txBody>
      </p:sp>
      <p:sp>
        <p:nvSpPr>
          <p:cNvPr id="246" name="Rectangle 81"/>
          <p:cNvSpPr/>
          <p:nvPr/>
        </p:nvSpPr>
        <p:spPr>
          <a:xfrm>
            <a:off x="0" y="-1"/>
            <a:ext cx="13004800" cy="123143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Rectangle 83"/>
          <p:cNvSpPr/>
          <p:nvPr/>
        </p:nvSpPr>
        <p:spPr>
          <a:xfrm>
            <a:off x="552413" y="-1"/>
            <a:ext cx="11980530" cy="65254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Rectangle 85"/>
          <p:cNvSpPr/>
          <p:nvPr/>
        </p:nvSpPr>
        <p:spPr>
          <a:xfrm rot="5400000" flipH="1">
            <a:off x="4007751" y="8059515"/>
            <a:ext cx="2080769" cy="4876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51" name="A7A4E653-1DA5-4262-8997-37D556DCB27B-L0-001.jpeg"/>
          <p:cNvGrpSpPr/>
          <p:nvPr/>
        </p:nvGrpSpPr>
        <p:grpSpPr>
          <a:xfrm>
            <a:off x="3505391" y="517889"/>
            <a:ext cx="6096476" cy="5501149"/>
            <a:chOff x="0" y="0"/>
            <a:chExt cx="6096475" cy="5501147"/>
          </a:xfrm>
        </p:grpSpPr>
        <p:pic>
          <p:nvPicPr>
            <p:cNvPr id="249" name="A7A4E653-1DA5-4262-8997-37D556DCB27B-L0-001.jpeg" descr="A7A4E653-1DA5-4262-8997-37D556DCB27B-L0-00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79" y="55379"/>
              <a:ext cx="5985803" cy="5390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A7A4E653-1DA5-4262-8997-37D556DCB27B-L0-001.jpeg" descr="A7A4E653-1DA5-4262-8997-37D556DCB27B-L0-00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096476" cy="5501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87"/>
          <p:cNvSpPr/>
          <p:nvPr/>
        </p:nvSpPr>
        <p:spPr>
          <a:xfrm>
            <a:off x="-1" y="-1"/>
            <a:ext cx="13004800" cy="9752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Rectangle 89"/>
          <p:cNvSpPr/>
          <p:nvPr/>
        </p:nvSpPr>
        <p:spPr>
          <a:xfrm rot="16200000">
            <a:off x="3357931" y="349431"/>
            <a:ext cx="2439792" cy="915565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Rectangle 91"/>
          <p:cNvSpPr/>
          <p:nvPr/>
        </p:nvSpPr>
        <p:spPr>
          <a:xfrm>
            <a:off x="322224" y="944793"/>
            <a:ext cx="8621474" cy="7964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5" name="2C36E1BE-6F1A-45DA-B176-71AFFA3C5521-L0-001.png" descr="2C36E1BE-6F1A-45DA-B176-71AFFA3C5521-L0-001.png"/>
          <p:cNvPicPr>
            <a:picLocks noChangeAspect="1"/>
          </p:cNvPicPr>
          <p:nvPr/>
        </p:nvPicPr>
        <p:blipFill>
          <a:blip r:embed="rId2"/>
          <a:srcRect l="15971"/>
          <a:stretch>
            <a:fillRect/>
          </a:stretch>
        </p:blipFill>
        <p:spPr>
          <a:xfrm>
            <a:off x="581587" y="1221012"/>
            <a:ext cx="8115524" cy="741248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ectangle 93"/>
          <p:cNvSpPr/>
          <p:nvPr/>
        </p:nvSpPr>
        <p:spPr>
          <a:xfrm rot="5400000">
            <a:off x="8174863" y="4851405"/>
            <a:ext cx="2444903" cy="16254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9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Freeform: Shape 94"/>
          <p:cNvSpPr/>
          <p:nvPr/>
        </p:nvSpPr>
        <p:spPr>
          <a:xfrm>
            <a:off x="-1" y="0"/>
            <a:ext cx="5835848" cy="6586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397"/>
                </a:moveTo>
                <a:lnTo>
                  <a:pt x="496" y="16181"/>
                </a:lnTo>
                <a:cubicBezTo>
                  <a:pt x="1034" y="16951"/>
                  <a:pt x="1641" y="17652"/>
                  <a:pt x="2306" y="18269"/>
                </a:cubicBezTo>
                <a:lnTo>
                  <a:pt x="2829" y="18702"/>
                </a:lnTo>
                <a:lnTo>
                  <a:pt x="2784" y="18731"/>
                </a:lnTo>
                <a:cubicBezTo>
                  <a:pt x="2736" y="18769"/>
                  <a:pt x="2691" y="18813"/>
                  <a:pt x="2651" y="18861"/>
                </a:cubicBezTo>
                <a:lnTo>
                  <a:pt x="2592" y="18963"/>
                </a:lnTo>
                <a:lnTo>
                  <a:pt x="2110" y="18564"/>
                </a:lnTo>
                <a:cubicBezTo>
                  <a:pt x="1427" y="17930"/>
                  <a:pt x="804" y="17211"/>
                  <a:pt x="251" y="16420"/>
                </a:cubicBezTo>
                <a:lnTo>
                  <a:pt x="0" y="16023"/>
                </a:lnTo>
                <a:close/>
                <a:moveTo>
                  <a:pt x="19476" y="0"/>
                </a:moveTo>
                <a:lnTo>
                  <a:pt x="19847" y="0"/>
                </a:lnTo>
                <a:lnTo>
                  <a:pt x="20146" y="580"/>
                </a:lnTo>
                <a:cubicBezTo>
                  <a:pt x="21073" y="2597"/>
                  <a:pt x="21600" y="4908"/>
                  <a:pt x="21600" y="7365"/>
                </a:cubicBezTo>
                <a:cubicBezTo>
                  <a:pt x="21600" y="15227"/>
                  <a:pt x="16205" y="21600"/>
                  <a:pt x="9550" y="21600"/>
                </a:cubicBezTo>
                <a:cubicBezTo>
                  <a:pt x="7678" y="21600"/>
                  <a:pt x="5906" y="21096"/>
                  <a:pt x="4326" y="20196"/>
                </a:cubicBezTo>
                <a:lnTo>
                  <a:pt x="4103" y="20060"/>
                </a:lnTo>
                <a:lnTo>
                  <a:pt x="4120" y="20030"/>
                </a:lnTo>
                <a:cubicBezTo>
                  <a:pt x="4143" y="19966"/>
                  <a:pt x="4161" y="19899"/>
                  <a:pt x="4173" y="19830"/>
                </a:cubicBezTo>
                <a:lnTo>
                  <a:pt x="4185" y="19689"/>
                </a:lnTo>
                <a:lnTo>
                  <a:pt x="4463" y="19858"/>
                </a:lnTo>
                <a:cubicBezTo>
                  <a:pt x="6002" y="20734"/>
                  <a:pt x="7727" y="21225"/>
                  <a:pt x="9550" y="21225"/>
                </a:cubicBezTo>
                <a:cubicBezTo>
                  <a:pt x="16030" y="21225"/>
                  <a:pt x="21283" y="15020"/>
                  <a:pt x="21283" y="7365"/>
                </a:cubicBezTo>
                <a:cubicBezTo>
                  <a:pt x="21283" y="4973"/>
                  <a:pt x="20770" y="2723"/>
                  <a:pt x="19866" y="759"/>
                </a:cubicBezTo>
                <a:close/>
              </a:path>
            </a:pathLst>
          </a:custGeom>
          <a:solidFill>
            <a:srgbClr val="808080">
              <a:alpha val="6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Oval 96"/>
          <p:cNvSpPr/>
          <p:nvPr/>
        </p:nvSpPr>
        <p:spPr>
          <a:xfrm>
            <a:off x="6307328" y="733323"/>
            <a:ext cx="390145" cy="520193"/>
          </a:xfrm>
          <a:prstGeom prst="ellipse">
            <a:avLst/>
          </a:pr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3" name="3C16C45C-5F6F-43B1-BFEF-0098D4B566B5-L0-001.jpeg"/>
          <p:cNvGrpSpPr/>
          <p:nvPr/>
        </p:nvGrpSpPr>
        <p:grpSpPr>
          <a:xfrm>
            <a:off x="2543314" y="1372729"/>
            <a:ext cx="8696316" cy="7008144"/>
            <a:chOff x="0" y="0"/>
            <a:chExt cx="8696314" cy="7008142"/>
          </a:xfrm>
        </p:grpSpPr>
        <p:pic>
          <p:nvPicPr>
            <p:cNvPr id="161" name="3C16C45C-5F6F-43B1-BFEF-0098D4B566B5-L0-001.jpeg" descr="3C16C45C-5F6F-43B1-BFEF-0098D4B566B5-L0-001.jpeg"/>
            <p:cNvPicPr>
              <a:picLocks noChangeAspect="1"/>
            </p:cNvPicPr>
            <p:nvPr/>
          </p:nvPicPr>
          <p:blipFill>
            <a:blip r:embed="rId2"/>
            <a:srcRect l="18313" t="42012" r="9498" b="2566"/>
            <a:stretch>
              <a:fillRect/>
            </a:stretch>
          </p:blipFill>
          <p:spPr>
            <a:xfrm>
              <a:off x="84206" y="84205"/>
              <a:ext cx="8527896" cy="6839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3C16C45C-5F6F-43B1-BFEF-0098D4B566B5-L0-001.jpeg" descr="3C16C45C-5F6F-43B1-BFEF-0098D4B566B5-L0-00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696315" cy="7008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1"/>
          <p:cNvSpPr/>
          <p:nvPr/>
        </p:nvSpPr>
        <p:spPr>
          <a:xfrm>
            <a:off x="-1" y="-1"/>
            <a:ext cx="13004800" cy="9752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عنوان 1"/>
          <p:cNvSpPr txBox="1">
            <a:spLocks noGrp="1"/>
          </p:cNvSpPr>
          <p:nvPr>
            <p:ph type="title"/>
          </p:nvPr>
        </p:nvSpPr>
        <p:spPr>
          <a:xfrm>
            <a:off x="7820142" y="966727"/>
            <a:ext cx="4450127" cy="559321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914400">
              <a:lnSpc>
                <a:spcPct val="90000"/>
              </a:lnSpc>
              <a:defRPr sz="6000"/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169" name="Group 13"/>
          <p:cNvGrpSpPr/>
          <p:nvPr/>
        </p:nvGrpSpPr>
        <p:grpSpPr>
          <a:xfrm>
            <a:off x="-1" y="7043307"/>
            <a:ext cx="5777172" cy="1906995"/>
            <a:chOff x="0" y="0"/>
            <a:chExt cx="5777171" cy="1906993"/>
          </a:xfrm>
        </p:grpSpPr>
        <p:sp>
          <p:nvSpPr>
            <p:cNvPr id="167" name="Straight Connector 14"/>
            <p:cNvSpPr/>
            <p:nvPr/>
          </p:nvSpPr>
          <p:spPr>
            <a:xfrm>
              <a:off x="5777171" y="11718"/>
              <a:ext cx="1" cy="1895276"/>
            </a:xfrm>
            <a:prstGeom prst="line">
              <a:avLst/>
            </a:prstGeom>
            <a:noFill/>
            <a:ln w="1524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8" name="Rectangle 15"/>
            <p:cNvSpPr/>
            <p:nvPr/>
          </p:nvSpPr>
          <p:spPr>
            <a:xfrm rot="16200000">
              <a:off x="1880210" y="-1880211"/>
              <a:ext cx="1906360" cy="566678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70" name="Rectangle 17"/>
          <p:cNvSpPr/>
          <p:nvPr/>
        </p:nvSpPr>
        <p:spPr>
          <a:xfrm>
            <a:off x="734531" y="529823"/>
            <a:ext cx="6524564" cy="8631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50800" tIns="50800" rIns="50800" bIns="50800" anchor="ctr"/>
          <a:lstStyle/>
          <a:p>
            <a:pPr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1" name="صورة 7" descr="صورة 7"/>
          <p:cNvPicPr>
            <a:picLocks noChangeAspect="1"/>
          </p:cNvPicPr>
          <p:nvPr/>
        </p:nvPicPr>
        <p:blipFill>
          <a:blip r:embed="rId2"/>
          <a:srcRect l="8865" r="11263"/>
          <a:stretch>
            <a:fillRect/>
          </a:stretch>
        </p:blipFill>
        <p:spPr>
          <a:xfrm>
            <a:off x="1005436" y="871185"/>
            <a:ext cx="5982752" cy="8011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١-ان تتعرف على مميزات الفنون الإسلامية…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5950395"/>
          </a:xfrm>
          <a:prstGeom prst="rect">
            <a:avLst/>
          </a:prstGeom>
        </p:spPr>
        <p:txBody>
          <a:bodyPr/>
          <a:lstStyle/>
          <a:p>
            <a:pPr algn="just" rtl="0">
              <a:lnSpc>
                <a:spcPct val="75000"/>
              </a:lnSpc>
              <a:defRPr sz="7900"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١-ان تتعرف على مميزات الفنون الإسلامية </a:t>
            </a:r>
          </a:p>
          <a:p>
            <a:pPr algn="just" rtl="0">
              <a:lnSpc>
                <a:spcPct val="75000"/>
              </a:lnSpc>
              <a:defRPr sz="7900"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٢- ان تبين عماره المساجد عبر العصور</a:t>
            </a:r>
          </a:p>
          <a:p>
            <a:pPr algn="just" rtl="0">
              <a:lnSpc>
                <a:spcPct val="75000"/>
              </a:lnSpc>
              <a:defRPr sz="7900"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٣- ان تتعرف الطالبة على الأبنية التي اعتنى المسلمين بزخرفتها </a:t>
            </a:r>
          </a:p>
          <a:p>
            <a:pPr algn="just" rtl="0">
              <a:lnSpc>
                <a:spcPct val="75000"/>
              </a:lnSpc>
              <a:defRPr sz="7900"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٤- ان تقدر الطالبة جهود المملكة في اهتمامها بعمار الحرمين </a:t>
            </a:r>
          </a:p>
        </p:txBody>
      </p:sp>
      <p:pic>
        <p:nvPicPr>
          <p:cNvPr id="174" name="C0A85B4F-7C71-43BE-8E47-FA72FC56C5C0-L0-001.jpeg" descr="C0A85B4F-7C71-43BE-8E47-FA72FC56C5C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202" y="300379"/>
            <a:ext cx="5278662" cy="2829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اضغط مرتين للتحرير"/>
          <p:cNvSpPr txBox="1">
            <a:spLocks noGrp="1"/>
          </p:cNvSpPr>
          <p:nvPr>
            <p:ph type="title"/>
          </p:nvPr>
        </p:nvSpPr>
        <p:spPr>
          <a:xfrm>
            <a:off x="1645518" y="261179"/>
            <a:ext cx="10464801" cy="233355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79" name="معرض الصور"/>
          <p:cNvGrpSpPr/>
          <p:nvPr/>
        </p:nvGrpSpPr>
        <p:grpSpPr>
          <a:xfrm>
            <a:off x="1848445" y="556200"/>
            <a:ext cx="10058949" cy="8387199"/>
            <a:chOff x="0" y="0"/>
            <a:chExt cx="10058948" cy="8387199"/>
          </a:xfrm>
        </p:grpSpPr>
        <p:pic>
          <p:nvPicPr>
            <p:cNvPr id="177" name="8623861A-F23D-4191-9A18-3A9253085ADE-L0-001.gif" descr="8623861A-F23D-4191-9A18-3A9253085ADE-L0-001.gif"/>
            <p:cNvPicPr>
              <a:picLocks noChangeAspect="1"/>
            </p:cNvPicPr>
            <p:nvPr/>
          </p:nvPicPr>
          <p:blipFill>
            <a:blip r:embed="rId2"/>
            <a:srcRect t="9342" b="9342"/>
            <a:stretch>
              <a:fillRect/>
            </a:stretch>
          </p:blipFill>
          <p:spPr>
            <a:xfrm>
              <a:off x="0" y="-1"/>
              <a:ext cx="10058949" cy="7819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طالبتي المبدع من خلال الصور المعروضة أمامك حددي مميزات الفنون الاسلامية"/>
            <p:cNvSpPr txBox="1"/>
            <p:nvPr/>
          </p:nvSpPr>
          <p:spPr>
            <a:xfrm>
              <a:off x="0" y="7895728"/>
              <a:ext cx="10058949" cy="491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rtl="0">
                <a:defRPr/>
              </a:pPr>
              <a:r>
                <a:t>طالبتي المبدع من خلال الصور المعروضة أمامك حددي مميزات الفنون الاسلامية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شاهدي الفيديوا واستنتجي عما يتحدث"/>
          <p:cNvSpPr txBox="1">
            <a:spLocks noGrp="1"/>
          </p:cNvSpPr>
          <p:nvPr>
            <p:ph type="title"/>
          </p:nvPr>
        </p:nvSpPr>
        <p:spPr>
          <a:xfrm>
            <a:off x="1270000" y="221650"/>
            <a:ext cx="10464800" cy="125641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FE9301"/>
              </a:gs>
            </a:gsLst>
            <a:lin ang="5400000"/>
          </a:gradFill>
        </p:spPr>
        <p:txBody>
          <a:bodyPr/>
          <a:lstStyle>
            <a:lvl1pPr defTabSz="373886">
              <a:defRPr sz="5100"/>
            </a:lvl1pPr>
          </a:lstStyle>
          <a:p>
            <a:pPr rtl="0">
              <a:defRPr/>
            </a:pPr>
            <a:r>
              <a:t>شاهدي الفيديوا واستنتجي عما يتحدث</a:t>
            </a:r>
          </a:p>
        </p:txBody>
      </p:sp>
      <p:pic>
        <p:nvPicPr>
          <p:cNvPr id="182" name="IMG_1205.MOV" descr="IMG_1205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840" y="2175753"/>
            <a:ext cx="11857248" cy="6993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9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كلمه شكراً"/>
          <p:cNvSpPr txBox="1">
            <a:spLocks noGrp="1"/>
          </p:cNvSpPr>
          <p:nvPr>
            <p:ph type="title"/>
          </p:nvPr>
        </p:nvSpPr>
        <p:spPr>
          <a:xfrm>
            <a:off x="9194310" y="616914"/>
            <a:ext cx="2714881" cy="1565072"/>
          </a:xfrm>
          <a:prstGeom prst="rect">
            <a:avLst/>
          </a:prstGeom>
        </p:spPr>
        <p:txBody>
          <a:bodyPr/>
          <a:lstStyle>
            <a:lvl1pPr defTabSz="350520">
              <a:defRPr sz="4800"/>
            </a:lvl1pPr>
          </a:lstStyle>
          <a:p>
            <a:pPr rtl="0">
              <a:defRPr/>
            </a:pPr>
            <a:r>
              <a:t>كلمه شكراً </a:t>
            </a:r>
          </a:p>
        </p:txBody>
      </p:sp>
      <p:pic>
        <p:nvPicPr>
          <p:cNvPr id="185" name="IMG_1228.MOV" descr="IMG_1228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523" y="2995385"/>
            <a:ext cx="7655192" cy="574139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8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طالبتي المبدعه عن سبب عدم  ظهور القصور في عهد الرسول وخلفائه الراشدين"/>
          <p:cNvSpPr txBox="1">
            <a:spLocks noGrp="1"/>
          </p:cNvSpPr>
          <p:nvPr>
            <p:ph type="title"/>
          </p:nvPr>
        </p:nvSpPr>
        <p:spPr>
          <a:xfrm>
            <a:off x="9271734" y="686670"/>
            <a:ext cx="2881605" cy="2355070"/>
          </a:xfrm>
          <a:prstGeom prst="rect">
            <a:avLst/>
          </a:prstGeom>
        </p:spPr>
        <p:txBody>
          <a:bodyPr/>
          <a:lstStyle>
            <a:lvl1pPr defTabSz="182269">
              <a:defRPr sz="2496"/>
            </a:lvl1pPr>
          </a:lstStyle>
          <a:p>
            <a:pPr rtl="0">
              <a:defRPr/>
            </a:pPr>
            <a:r>
              <a:t>طالبتي المبدعه عن سبب عدم  ظهور القصور في عهد الرسول وخلفائه الراشدين </a:t>
            </a:r>
          </a:p>
        </p:txBody>
      </p:sp>
      <p:grpSp>
        <p:nvGrpSpPr>
          <p:cNvPr id="190" name="معرض الصور"/>
          <p:cNvGrpSpPr/>
          <p:nvPr/>
        </p:nvGrpSpPr>
        <p:grpSpPr>
          <a:xfrm>
            <a:off x="7259408" y="4291250"/>
            <a:ext cx="4981236" cy="4862513"/>
            <a:chOff x="0" y="0"/>
            <a:chExt cx="4981235" cy="4862511"/>
          </a:xfrm>
        </p:grpSpPr>
        <p:pic>
          <p:nvPicPr>
            <p:cNvPr id="188" name="A7E6BA7B-81D7-4B79-BDCF-55D97166A57B-L0-001.jpeg" descr="A7E6BA7B-81D7-4B79-BDCF-55D97166A57B-L0-001.jpeg"/>
            <p:cNvPicPr>
              <a:picLocks noChangeAspect="1"/>
            </p:cNvPicPr>
            <p:nvPr/>
          </p:nvPicPr>
          <p:blipFill>
            <a:blip r:embed="rId2"/>
            <a:srcRect l="11409" r="11409"/>
            <a:stretch>
              <a:fillRect/>
            </a:stretch>
          </p:blipFill>
          <p:spPr>
            <a:xfrm>
              <a:off x="0" y="-1"/>
              <a:ext cx="4981235" cy="4294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قصر الحمراء"/>
            <p:cNvSpPr txBox="1"/>
            <p:nvPr/>
          </p:nvSpPr>
          <p:spPr>
            <a:xfrm>
              <a:off x="-1" y="4371040"/>
              <a:ext cx="4981236" cy="491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rtl="0">
                <a:defRPr/>
              </a:pPr>
              <a:r>
                <a:t>قصر الحمراء </a:t>
              </a:r>
            </a:p>
          </p:txBody>
        </p:sp>
      </p:grpSp>
      <p:pic>
        <p:nvPicPr>
          <p:cNvPr id="191" name="05BC3452-D1C7-46D4-8FA4-BD4943474B4A-L0-001.jpeg" descr="05BC3452-D1C7-46D4-8FA4-BD4943474B4A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581" y="910457"/>
            <a:ext cx="1222132" cy="1222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معرض الصور"/>
          <p:cNvGrpSpPr/>
          <p:nvPr/>
        </p:nvGrpSpPr>
        <p:grpSpPr>
          <a:xfrm>
            <a:off x="603903" y="1269999"/>
            <a:ext cx="5925571" cy="5312828"/>
            <a:chOff x="0" y="0"/>
            <a:chExt cx="5925570" cy="5312827"/>
          </a:xfrm>
        </p:grpSpPr>
        <p:pic>
          <p:nvPicPr>
            <p:cNvPr id="192" name="B81CEC15-8DF5-4A1E-8971-B4420C14A4BC-L0-001.jpeg" descr="B81CEC15-8DF5-4A1E-8971-B4420C14A4BC-L0-001.jpeg"/>
            <p:cNvPicPr>
              <a:picLocks noChangeAspect="1"/>
            </p:cNvPicPr>
            <p:nvPr/>
          </p:nvPicPr>
          <p:blipFill>
            <a:blip r:embed="rId4"/>
            <a:srcRect l="14878" r="14878"/>
            <a:stretch>
              <a:fillRect/>
            </a:stretch>
          </p:blipFill>
          <p:spPr>
            <a:xfrm>
              <a:off x="0" y="0"/>
              <a:ext cx="5925570" cy="4745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قصر العمرة"/>
            <p:cNvSpPr txBox="1"/>
            <p:nvPr/>
          </p:nvSpPr>
          <p:spPr>
            <a:xfrm>
              <a:off x="0" y="4821356"/>
              <a:ext cx="5925571" cy="491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rtl="0">
                <a:defRPr/>
              </a:pPr>
              <a:r>
                <a:t>قصر العمرة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مخصص</PresentationFormat>
  <Paragraphs>25</Paragraphs>
  <Slides>15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5" baseType="lpstr">
      <vt:lpstr>Arial</vt:lpstr>
      <vt:lpstr>Futura</vt:lpstr>
      <vt:lpstr>Gill Sans MT</vt:lpstr>
      <vt:lpstr>Helvetica Light</vt:lpstr>
      <vt:lpstr>Helvetica Neue</vt:lpstr>
      <vt:lpstr>Helvetica Neue Light</vt:lpstr>
      <vt:lpstr>Helvetica Neue Medium</vt:lpstr>
      <vt:lpstr>Helvetica Neue Thin</vt:lpstr>
      <vt:lpstr>Mishafi Regular</vt:lpstr>
      <vt:lpstr>White</vt:lpstr>
      <vt:lpstr>عرض تقديمي في PowerPoint</vt:lpstr>
      <vt:lpstr>عرض تقديمي في PowerPoint</vt:lpstr>
      <vt:lpstr>عرض تقديمي في PowerPoint</vt:lpstr>
      <vt:lpstr>جدول التعلم </vt:lpstr>
      <vt:lpstr>١-ان تتعرف على مميزات الفنون الإسلامية  ٢- ان تبين عماره المساجد عبر العصور ٣- ان تتعرف الطالبة على الأبنية التي اعتنى المسلمين بزخرفتها  ٤- ان تقدر الطالبة جهود المملكة في اهتمامها بعمار الحرمين </vt:lpstr>
      <vt:lpstr>عرض تقديمي في PowerPoint</vt:lpstr>
      <vt:lpstr>شاهدي الفيديوا واستنتجي عما يتحدث</vt:lpstr>
      <vt:lpstr>كلمه شكراً </vt:lpstr>
      <vt:lpstr>طالبتي المبدعه عن سبب عدم  ظهور القصور في عهد الرسول وخلفائه الراشدين </vt:lpstr>
      <vt:lpstr>اهم المدن الإسلامية </vt:lpstr>
      <vt:lpstr>طالبتي هيا ناخذ جوله في القاهره من خلال google earth </vt:lpstr>
      <vt:lpstr>طالبتي المفكره اربطي بين الصور </vt:lpstr>
      <vt:lpstr>بطاقه خروج </vt:lpstr>
      <vt:lpstr>قيم نفسك </vt:lpstr>
      <vt:lpstr>طالبتي لنا بإذن الله لقاء مع درس جديد معلمتكِ /نوره فالح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حمود حاتم الناصر</cp:lastModifiedBy>
  <cp:revision>1</cp:revision>
  <dcterms:modified xsi:type="dcterms:W3CDTF">2021-08-28T17:04:32Z</dcterms:modified>
</cp:coreProperties>
</file>