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1" r:id="rId2"/>
    <p:sldId id="256" r:id="rId3"/>
    <p:sldId id="263" r:id="rId4"/>
    <p:sldId id="267" r:id="rId5"/>
    <p:sldId id="269" r:id="rId6"/>
    <p:sldId id="270" r:id="rId7"/>
    <p:sldId id="273" r:id="rId8"/>
    <p:sldId id="274" r:id="rId9"/>
    <p:sldId id="276" r:id="rId10"/>
    <p:sldId id="277" r:id="rId11"/>
    <p:sldId id="278"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8" r:id="rId27"/>
    <p:sldId id="295" r:id="rId28"/>
    <p:sldId id="29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E223A"/>
    <a:srgbClr val="0D1F35"/>
    <a:srgbClr val="102640"/>
    <a:srgbClr val="112843"/>
    <a:srgbClr val="142D4C"/>
    <a:srgbClr val="152F4F"/>
    <a:srgbClr val="0D1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71541C-DB5D-4180-BABC-87FDDCDF04D4}" type="datetimeFigureOut">
              <a:rPr lang="en-US" smtClean="0"/>
              <a:t>30-Oct-17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192868-A30A-46B1-9A97-4FE2FC8E17FB}" type="slidenum">
              <a:rPr lang="en-US" smtClean="0"/>
              <a:t>‹#›</a:t>
            </a:fld>
            <a:endParaRPr lang="en-US"/>
          </a:p>
        </p:txBody>
      </p:sp>
    </p:spTree>
    <p:extLst>
      <p:ext uri="{BB962C8B-B14F-4D97-AF65-F5344CB8AC3E}">
        <p14:creationId xmlns:p14="http://schemas.microsoft.com/office/powerpoint/2010/main" val="11377189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ACF9DBA-1FEE-450D-9B10-5E30BA21D68A}" type="datetimeFigureOut">
              <a:rPr lang="en-US"/>
              <a:pPr>
                <a:defRPr/>
              </a:pPr>
              <a:t>30-Oct-17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EF559F9-31FB-4BCD-8C1B-D11E73B1F45E}" type="slidenum">
              <a:rPr lang="en-US"/>
              <a:pPr>
                <a:defRPr/>
              </a:pPr>
              <a:t>‹#›</a:t>
            </a:fld>
            <a:endParaRPr lang="en-US"/>
          </a:p>
        </p:txBody>
      </p:sp>
    </p:spTree>
    <p:extLst>
      <p:ext uri="{BB962C8B-B14F-4D97-AF65-F5344CB8AC3E}">
        <p14:creationId xmlns:p14="http://schemas.microsoft.com/office/powerpoint/2010/main" val="94946914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673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41C8A3-40CB-4FA6-9230-A911B6D228AD}" type="datetime1">
              <a:rPr lang="en-US" smtClean="0"/>
              <a:t>30-Oct-17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21C9E6-D1D0-40BF-ADE0-3BBB9AB85585}" type="slidenum">
              <a:rPr lang="en-US"/>
              <a:pPr>
                <a:defRPr/>
              </a:pPr>
              <a:t>‹#›</a:t>
            </a:fld>
            <a:endParaRPr lang="en-US" dirty="0"/>
          </a:p>
        </p:txBody>
      </p:sp>
    </p:spTree>
    <p:extLst>
      <p:ext uri="{BB962C8B-B14F-4D97-AF65-F5344CB8AC3E}">
        <p14:creationId xmlns:p14="http://schemas.microsoft.com/office/powerpoint/2010/main" val="240377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5CEBB2-4A11-4259-A68A-E75F47634B49}" type="datetime1">
              <a:rPr lang="en-US" smtClean="0"/>
              <a:t>30-Oct-17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4C7269-ECD8-4175-9781-6D904B6A435E}" type="slidenum">
              <a:rPr lang="en-US"/>
              <a:pPr>
                <a:defRPr/>
              </a:pPr>
              <a:t>‹#›</a:t>
            </a:fld>
            <a:endParaRPr lang="en-US" dirty="0"/>
          </a:p>
        </p:txBody>
      </p:sp>
    </p:spTree>
    <p:extLst>
      <p:ext uri="{BB962C8B-B14F-4D97-AF65-F5344CB8AC3E}">
        <p14:creationId xmlns:p14="http://schemas.microsoft.com/office/powerpoint/2010/main" val="422184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245E49-C6A2-4438-8E9A-0B992B4E4693}" type="datetime1">
              <a:rPr lang="en-US" smtClean="0"/>
              <a:t>30-Oct-17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0EB05C-1423-46E7-AEE8-D61F1F17AB0F}" type="slidenum">
              <a:rPr lang="en-US"/>
              <a:pPr>
                <a:defRPr/>
              </a:pPr>
              <a:t>‹#›</a:t>
            </a:fld>
            <a:endParaRPr lang="en-US" dirty="0"/>
          </a:p>
        </p:txBody>
      </p:sp>
    </p:spTree>
    <p:extLst>
      <p:ext uri="{BB962C8B-B14F-4D97-AF65-F5344CB8AC3E}">
        <p14:creationId xmlns:p14="http://schemas.microsoft.com/office/powerpoint/2010/main" val="118103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85D393-D0BD-4C71-98E5-DC8E0B021C2E}" type="datetime1">
              <a:rPr lang="en-US" smtClean="0"/>
              <a:t>30-Oct-17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F4240A-F3EC-4BC6-B9AC-8083A37A11A8}" type="slidenum">
              <a:rPr lang="en-US"/>
              <a:pPr>
                <a:defRPr/>
              </a:pPr>
              <a:t>‹#›</a:t>
            </a:fld>
            <a:endParaRPr lang="en-US" dirty="0"/>
          </a:p>
        </p:txBody>
      </p:sp>
    </p:spTree>
    <p:extLst>
      <p:ext uri="{BB962C8B-B14F-4D97-AF65-F5344CB8AC3E}">
        <p14:creationId xmlns:p14="http://schemas.microsoft.com/office/powerpoint/2010/main" val="371809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D20752-A198-49F0-A35F-7DC9952D91A8}" type="datetime1">
              <a:rPr lang="en-US" smtClean="0"/>
              <a:t>30-Oct-17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A28FFF-550E-4AE8-87A1-E404F8E1DF91}" type="slidenum">
              <a:rPr lang="en-US"/>
              <a:pPr>
                <a:defRPr/>
              </a:pPr>
              <a:t>‹#›</a:t>
            </a:fld>
            <a:endParaRPr lang="en-US" dirty="0"/>
          </a:p>
        </p:txBody>
      </p:sp>
    </p:spTree>
    <p:extLst>
      <p:ext uri="{BB962C8B-B14F-4D97-AF65-F5344CB8AC3E}">
        <p14:creationId xmlns:p14="http://schemas.microsoft.com/office/powerpoint/2010/main" val="364102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B420D2A-63B8-446D-A3E9-C979188C2FA6}" type="datetime1">
              <a:rPr lang="en-US" smtClean="0"/>
              <a:t>30-Oct-17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B29922-474B-4C98-8CED-B95803DE91CD}" type="slidenum">
              <a:rPr lang="en-US"/>
              <a:pPr>
                <a:defRPr/>
              </a:pPr>
              <a:t>‹#›</a:t>
            </a:fld>
            <a:endParaRPr lang="en-US" dirty="0"/>
          </a:p>
        </p:txBody>
      </p:sp>
    </p:spTree>
    <p:extLst>
      <p:ext uri="{BB962C8B-B14F-4D97-AF65-F5344CB8AC3E}">
        <p14:creationId xmlns:p14="http://schemas.microsoft.com/office/powerpoint/2010/main" val="371480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05054E-2089-4AD4-A481-42C7D7E43E7B}" type="datetime1">
              <a:rPr lang="en-US" smtClean="0"/>
              <a:t>30-Oct-17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2E6C33-459A-467E-A916-4AF08EE4AA61}" type="slidenum">
              <a:rPr lang="en-US"/>
              <a:pPr>
                <a:defRPr/>
              </a:pPr>
              <a:t>‹#›</a:t>
            </a:fld>
            <a:endParaRPr lang="en-US" dirty="0"/>
          </a:p>
        </p:txBody>
      </p:sp>
    </p:spTree>
    <p:extLst>
      <p:ext uri="{BB962C8B-B14F-4D97-AF65-F5344CB8AC3E}">
        <p14:creationId xmlns:p14="http://schemas.microsoft.com/office/powerpoint/2010/main" val="5380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836E998-B532-47F6-A37F-340AB5C63E87}" type="datetime1">
              <a:rPr lang="en-US" smtClean="0"/>
              <a:t>30-Oct-17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587484-EED8-48CB-9138-CF79F0F55C62}" type="slidenum">
              <a:rPr lang="en-US"/>
              <a:pPr>
                <a:defRPr/>
              </a:pPr>
              <a:t>‹#›</a:t>
            </a:fld>
            <a:endParaRPr lang="en-US" dirty="0"/>
          </a:p>
        </p:txBody>
      </p:sp>
    </p:spTree>
    <p:extLst>
      <p:ext uri="{BB962C8B-B14F-4D97-AF65-F5344CB8AC3E}">
        <p14:creationId xmlns:p14="http://schemas.microsoft.com/office/powerpoint/2010/main" val="24886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57F4A1-AEF3-4196-B6DF-1489DD4383C7}" type="datetime1">
              <a:rPr lang="en-US" smtClean="0"/>
              <a:t>30-Oct-17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03E13E-7D14-4B40-AD00-720EBBE55A7D}" type="slidenum">
              <a:rPr lang="en-US"/>
              <a:pPr>
                <a:defRPr/>
              </a:pPr>
              <a:t>‹#›</a:t>
            </a:fld>
            <a:endParaRPr lang="en-US" dirty="0"/>
          </a:p>
        </p:txBody>
      </p:sp>
    </p:spTree>
    <p:extLst>
      <p:ext uri="{BB962C8B-B14F-4D97-AF65-F5344CB8AC3E}">
        <p14:creationId xmlns:p14="http://schemas.microsoft.com/office/powerpoint/2010/main" val="364555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3FA2AE-6077-44A0-AA7D-CB5EA4993250}" type="datetime1">
              <a:rPr lang="en-US" smtClean="0"/>
              <a:t>30-Oct-17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11D07F-ECB1-4AFB-B891-07D6E87DF2AB}" type="slidenum">
              <a:rPr lang="en-US"/>
              <a:pPr>
                <a:defRPr/>
              </a:pPr>
              <a:t>‹#›</a:t>
            </a:fld>
            <a:endParaRPr lang="en-US" dirty="0"/>
          </a:p>
        </p:txBody>
      </p:sp>
    </p:spTree>
    <p:extLst>
      <p:ext uri="{BB962C8B-B14F-4D97-AF65-F5344CB8AC3E}">
        <p14:creationId xmlns:p14="http://schemas.microsoft.com/office/powerpoint/2010/main" val="391149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B9DE91-F5DC-455C-AC40-9C47BA15306A}" type="datetime1">
              <a:rPr lang="en-US" smtClean="0"/>
              <a:t>30-Oct-17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2B5314-4E85-48D8-805D-BD3FA74E78E5}" type="slidenum">
              <a:rPr lang="en-US"/>
              <a:pPr>
                <a:defRPr/>
              </a:pPr>
              <a:t>‹#›</a:t>
            </a:fld>
            <a:endParaRPr lang="en-US" dirty="0"/>
          </a:p>
        </p:txBody>
      </p:sp>
    </p:spTree>
    <p:extLst>
      <p:ext uri="{BB962C8B-B14F-4D97-AF65-F5344CB8AC3E}">
        <p14:creationId xmlns:p14="http://schemas.microsoft.com/office/powerpoint/2010/main" val="48262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DD81FA-AF37-4A13-BA58-38E083611A0D}" type="datetime1">
              <a:rPr lang="en-US" smtClean="0"/>
              <a:t>30-Oct-17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8D97117-131A-4997-ABA8-DDDC1EACFFE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http://www.uoh.edu.sa/Colleges/Prep-Year/PublishingImages/logo-sour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377825"/>
            <a:ext cx="10287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
            <a:ext cx="92551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0543" y="196870"/>
            <a:ext cx="8955016" cy="6524863"/>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University of Hail</a:t>
            </a:r>
          </a:p>
          <a:p>
            <a:pPr algn="ctr" fontAlgn="auto">
              <a:spcBef>
                <a:spcPts val="0"/>
              </a:spcBef>
              <a:spcAft>
                <a:spcPts val="0"/>
              </a:spcAft>
              <a:defRPr/>
            </a:pP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Preparatory Year College</a:t>
            </a:r>
          </a:p>
          <a:p>
            <a:pPr algn="ctr" fontAlgn="auto">
              <a:spcBef>
                <a:spcPts val="0"/>
              </a:spcBef>
              <a:spcAft>
                <a:spcPts val="0"/>
              </a:spcAft>
              <a:defRPr/>
            </a:pP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a:p>
            <a:pPr algn="ctr" fontAlgn="auto">
              <a:spcBef>
                <a:spcPts val="0"/>
              </a:spcBef>
              <a:spcAft>
                <a:spcPts val="0"/>
              </a:spcAft>
              <a:defRPr/>
            </a:pP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Medical Physics</a:t>
            </a:r>
          </a:p>
          <a:p>
            <a:pPr algn="ctr" fontAlgn="auto">
              <a:spcBef>
                <a:spcPts val="0"/>
              </a:spcBef>
              <a:spcAft>
                <a:spcPts val="0"/>
              </a:spcAft>
              <a:defRPr/>
            </a:pP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PHYS121</a:t>
            </a:r>
          </a:p>
          <a:p>
            <a:pPr algn="ctr" fontAlgn="auto">
              <a:spcBef>
                <a:spcPts val="0"/>
              </a:spcBef>
              <a:spcAft>
                <a:spcPts val="0"/>
              </a:spcAft>
              <a:defRPr/>
            </a:pP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a:p>
            <a:pPr fontAlgn="auto">
              <a:spcBef>
                <a:spcPts val="0"/>
              </a:spcBef>
              <a:spcAft>
                <a:spcPts val="0"/>
              </a:spcAft>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Introduction to</a:t>
            </a:r>
          </a:p>
          <a:p>
            <a:pPr algn="ctr" fontAlgn="auto">
              <a:spcBef>
                <a:spcPts val="0"/>
              </a:spcBef>
              <a:spcAft>
                <a:spcPts val="0"/>
              </a:spcAft>
              <a:defRPr/>
            </a:pPr>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Biological Physics</a:t>
            </a:r>
          </a:p>
          <a:p>
            <a:pPr algn="r" fontAlgn="auto">
              <a:spcBef>
                <a:spcPts val="0"/>
              </a:spcBef>
              <a:spcAft>
                <a:spcPts val="0"/>
              </a:spcAft>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For The Health Life Science</a:t>
            </a:r>
          </a:p>
          <a:p>
            <a:pPr algn="ctr" fontAlgn="auto">
              <a:spcBef>
                <a:spcPts val="0"/>
              </a:spcBef>
              <a:spcAft>
                <a:spcPts val="0"/>
              </a:spcAft>
              <a:defRPr/>
            </a:pP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a:p>
            <a:pPr algn="ctr" fontAlgn="auto">
              <a:spcBef>
                <a:spcPts val="0"/>
              </a:spcBef>
              <a:spcAft>
                <a:spcPts val="0"/>
              </a:spcAft>
              <a:defRPr/>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Kirsten Franklin and others</a:t>
            </a:r>
          </a:p>
        </p:txBody>
      </p:sp>
      <p:sp>
        <p:nvSpPr>
          <p:cNvPr id="2" name="Slide Number Placeholder 1"/>
          <p:cNvSpPr>
            <a:spLocks noGrp="1"/>
          </p:cNvSpPr>
          <p:nvPr>
            <p:ph type="sldNum" sz="quarter" idx="12"/>
          </p:nvPr>
        </p:nvSpPr>
        <p:spPr/>
        <p:txBody>
          <a:bodyPr/>
          <a:lstStyle/>
          <a:p>
            <a:pPr>
              <a:defRPr/>
            </a:pPr>
            <a:fld id="{E321C9E6-D1D0-40BF-ADE0-3BBB9AB85585}" type="slidenum">
              <a:rPr lang="en-US" smtClean="0"/>
              <a:pPr>
                <a:defRPr/>
              </a:pPr>
              <a:t>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514"/>
            <a:ext cx="9144000" cy="1815882"/>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800" b="1" dirty="0">
                <a:ln w="11430"/>
                <a:solidFill>
                  <a:srgbClr val="FF0000"/>
                </a:solidFill>
                <a:effectLst>
                  <a:outerShdw blurRad="80000" dist="40000" dir="5040000" algn="tl">
                    <a:srgbClr val="000000">
                      <a:alpha val="30000"/>
                    </a:srgbClr>
                  </a:outerShdw>
                </a:effectLst>
                <a:latin typeface="+mn-lt"/>
                <a:cs typeface="+mn-cs"/>
              </a:rPr>
              <a:t>Example 1.1</a:t>
            </a:r>
          </a:p>
          <a:p>
            <a:pPr fontAlgn="auto">
              <a:spcBef>
                <a:spcPts val="0"/>
              </a:spcBef>
              <a:spcAft>
                <a:spcPts val="0"/>
              </a:spcAft>
              <a:defRPr/>
            </a:pP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Given that at sea level air is usually at a pressure of around 100 kPa, what force is the atmosphere exerting on any given 1 cm</a:t>
            </a:r>
            <a:r>
              <a:rPr lang="en-US" sz="28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2</a:t>
            </a: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of our body?</a:t>
            </a:r>
          </a:p>
        </p:txBody>
      </p:sp>
      <p:sp>
        <p:nvSpPr>
          <p:cNvPr id="7" name="Rectangle 6"/>
          <p:cNvSpPr>
            <a:spLocks noRot="1" noChangeAspect="1" noMove="1" noResize="1" noEditPoints="1" noAdjustHandles="1" noChangeArrowheads="1" noChangeShapeType="1" noTextEdit="1"/>
          </p:cNvSpPr>
          <p:nvPr/>
        </p:nvSpPr>
        <p:spPr>
          <a:xfrm>
            <a:off x="0" y="2133600"/>
            <a:ext cx="9144000" cy="2653034"/>
          </a:xfrm>
          <a:prstGeom prst="rect">
            <a:avLst/>
          </a:prstGeom>
          <a:blipFill rotWithShape="1">
            <a:blip r:embed="rId2"/>
            <a:stretch>
              <a:fillRect l="-1533" t="-2989" b="-920"/>
            </a:stretch>
          </a:blipFill>
        </p:spPr>
        <p:txBody>
          <a:bodyPr/>
          <a:lstStyle/>
          <a:p>
            <a:pPr fontAlgn="auto">
              <a:spcBef>
                <a:spcPts val="0"/>
              </a:spcBef>
              <a:spcAft>
                <a:spcPts val="0"/>
              </a:spcAft>
              <a:defRPr/>
            </a:pPr>
            <a:r>
              <a:rPr lang="en-US">
                <a:noFill/>
                <a:latin typeface="+mn-lt"/>
                <a:cs typeface="+mn-cs"/>
              </a:rPr>
              <a:t> </a:t>
            </a:r>
          </a:p>
        </p:txBody>
      </p:sp>
      <p:sp>
        <p:nvSpPr>
          <p:cNvPr id="2" name="Rectangle 1"/>
          <p:cNvSpPr/>
          <p:nvPr/>
        </p:nvSpPr>
        <p:spPr>
          <a:xfrm>
            <a:off x="2568575" y="5229225"/>
            <a:ext cx="4572000" cy="1293813"/>
          </a:xfrm>
          <a:prstGeom prst="rect">
            <a:avLst/>
          </a:prstGeom>
        </p:spPr>
        <p:txBody>
          <a:bodyPr>
            <a:spAutoFit/>
          </a:bodyPr>
          <a:lstStyle/>
          <a:p>
            <a:pPr fontAlgn="auto">
              <a:spcBef>
                <a:spcPts val="0"/>
              </a:spcBef>
              <a:spcAft>
                <a:spcPts val="0"/>
              </a:spcAft>
              <a:defRPr/>
            </a:pPr>
            <a:r>
              <a:rPr lang="en-US" sz="2600" b="1" dirty="0">
                <a:ln w="11430"/>
                <a:solidFill>
                  <a:srgbClr val="FFFF00"/>
                </a:solidFill>
                <a:effectLst>
                  <a:outerShdw blurRad="80000" dist="40000" dir="5040000" algn="tl">
                    <a:srgbClr val="000000">
                      <a:alpha val="30000"/>
                    </a:srgbClr>
                  </a:outerShdw>
                </a:effectLst>
                <a:latin typeface="+mn-lt"/>
                <a:cs typeface="+mn-cs"/>
              </a:rPr>
              <a:t>Notes: </a:t>
            </a:r>
          </a:p>
          <a:p>
            <a:pPr marL="514350" indent="-514350" fontAlgn="auto">
              <a:spcBef>
                <a:spcPts val="0"/>
              </a:spcBef>
              <a:spcAft>
                <a:spcPts val="0"/>
              </a:spcAft>
              <a:buFontTx/>
              <a:buAutoNum type="alphaLcPeriod"/>
              <a:defRPr/>
            </a:pPr>
            <a:r>
              <a:rPr lang="en-US" sz="2600" b="1" dirty="0">
                <a:ln w="11430"/>
                <a:solidFill>
                  <a:srgbClr val="FFFF00"/>
                </a:solidFill>
                <a:effectLst>
                  <a:outerShdw blurRad="80000" dist="40000" dir="5040000" algn="tl">
                    <a:srgbClr val="000000">
                      <a:alpha val="30000"/>
                    </a:srgbClr>
                  </a:outerShdw>
                </a:effectLst>
                <a:latin typeface="+mn-lt"/>
                <a:cs typeface="+mn-cs"/>
              </a:rPr>
              <a:t>k = 1000 or 10</a:t>
            </a:r>
            <a:r>
              <a:rPr lang="en-US" sz="2600" b="1" baseline="30000" dirty="0">
                <a:ln w="11430"/>
                <a:solidFill>
                  <a:srgbClr val="FFFF00"/>
                </a:solidFill>
                <a:effectLst>
                  <a:outerShdw blurRad="80000" dist="40000" dir="5040000" algn="tl">
                    <a:srgbClr val="000000">
                      <a:alpha val="30000"/>
                    </a:srgbClr>
                  </a:outerShdw>
                </a:effectLst>
                <a:latin typeface="+mn-lt"/>
                <a:cs typeface="+mn-cs"/>
              </a:rPr>
              <a:t>3</a:t>
            </a:r>
            <a:r>
              <a:rPr lang="en-US" sz="2600" b="1" dirty="0">
                <a:ln w="11430"/>
                <a:solidFill>
                  <a:srgbClr val="FFFF00"/>
                </a:solidFill>
                <a:effectLst>
                  <a:outerShdw blurRad="80000" dist="40000" dir="5040000" algn="tl">
                    <a:srgbClr val="000000">
                      <a:alpha val="30000"/>
                    </a:srgbClr>
                  </a:outerShdw>
                </a:effectLst>
                <a:latin typeface="+mn-lt"/>
                <a:cs typeface="+mn-cs"/>
              </a:rPr>
              <a:t> </a:t>
            </a:r>
          </a:p>
          <a:p>
            <a:pPr marL="514350" indent="-514350" fontAlgn="auto">
              <a:spcBef>
                <a:spcPts val="0"/>
              </a:spcBef>
              <a:spcAft>
                <a:spcPts val="0"/>
              </a:spcAft>
              <a:buFontTx/>
              <a:buAutoNum type="alphaLcPeriod"/>
              <a:defRPr/>
            </a:pPr>
            <a:r>
              <a:rPr lang="en-US" sz="2600" b="1" dirty="0">
                <a:ln w="11430"/>
                <a:solidFill>
                  <a:srgbClr val="FFFF00"/>
                </a:solidFill>
                <a:effectLst>
                  <a:outerShdw blurRad="80000" dist="40000" dir="5040000" algn="tl">
                    <a:srgbClr val="000000">
                      <a:alpha val="30000"/>
                    </a:srgbClr>
                  </a:outerShdw>
                </a:effectLst>
                <a:latin typeface="+mn-lt"/>
                <a:cs typeface="+mn-cs"/>
              </a:rPr>
              <a:t> b.   1m = 100cm</a:t>
            </a:r>
          </a:p>
        </p:txBody>
      </p:sp>
      <p:sp>
        <p:nvSpPr>
          <p:cNvPr id="3" name="Slide Number Placeholder 2"/>
          <p:cNvSpPr>
            <a:spLocks noGrp="1"/>
          </p:cNvSpPr>
          <p:nvPr>
            <p:ph type="sldNum" sz="quarter" idx="12"/>
          </p:nvPr>
        </p:nvSpPr>
        <p:spPr/>
        <p:txBody>
          <a:bodyPr/>
          <a:lstStyle/>
          <a:p>
            <a:pPr>
              <a:defRPr/>
            </a:pPr>
            <a:fld id="{E321C9E6-D1D0-40BF-ADE0-3BBB9AB85585}"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425" y="1099641"/>
            <a:ext cx="6096000" cy="2492990"/>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600" b="1" dirty="0">
                <a:ln w="11430"/>
                <a:solidFill>
                  <a:srgbClr val="00B050"/>
                </a:solidFill>
                <a:effectLst>
                  <a:outerShdw blurRad="80000" dist="40000" dir="5040000" algn="tl">
                    <a:srgbClr val="000000">
                      <a:alpha val="30000"/>
                    </a:srgbClr>
                  </a:outerShdw>
                </a:effectLst>
                <a:latin typeface="+mn-lt"/>
                <a:cs typeface="+mn-cs"/>
              </a:rPr>
              <a:t>A manometer is a pressure measurement apparatus. </a:t>
            </a:r>
          </a:p>
          <a:p>
            <a:pPr fontAlgn="auto">
              <a:spcBef>
                <a:spcPts val="0"/>
              </a:spcBef>
              <a:spcAft>
                <a:spcPts val="0"/>
              </a:spcAft>
              <a:defRPr/>
            </a:pPr>
            <a:r>
              <a:rPr lang="en-US" sz="2600" b="1" dirty="0">
                <a:ln w="11430"/>
                <a:solidFill>
                  <a:srgbClr val="00B050"/>
                </a:solidFill>
                <a:effectLst>
                  <a:outerShdw blurRad="80000" dist="40000" dir="5040000" algn="tl">
                    <a:srgbClr val="000000">
                      <a:alpha val="30000"/>
                    </a:srgbClr>
                  </a:outerShdw>
                </a:effectLst>
                <a:latin typeface="+mn-lt"/>
                <a:cs typeface="+mn-cs"/>
              </a:rPr>
              <a:t>The manometer is a U-shaped tube filled with a fluid, as in Figure 11.9.</a:t>
            </a:r>
          </a:p>
          <a:p>
            <a:pPr fontAlgn="auto">
              <a:spcBef>
                <a:spcPts val="0"/>
              </a:spcBef>
              <a:spcAft>
                <a:spcPts val="0"/>
              </a:spcAft>
              <a:defRPr/>
            </a:pPr>
            <a:r>
              <a:rPr lang="en-US" sz="2600" b="1" dirty="0">
                <a:ln w="11430"/>
                <a:solidFill>
                  <a:srgbClr val="00B050"/>
                </a:solidFill>
                <a:effectLst>
                  <a:outerShdw blurRad="80000" dist="40000" dir="5040000" algn="tl">
                    <a:srgbClr val="000000">
                      <a:alpha val="30000"/>
                    </a:srgbClr>
                  </a:outerShdw>
                </a:effectLst>
                <a:latin typeface="+mn-lt"/>
                <a:cs typeface="+mn-cs"/>
              </a:rPr>
              <a:t>A manometer relies on Pascal's principle (Eq. (11.3)).</a:t>
            </a:r>
          </a:p>
        </p:txBody>
      </p:sp>
      <p:pic>
        <p:nvPicPr>
          <p:cNvPr id="7" name="Picture 3" descr="c11f009"/>
          <p:cNvPicPr>
            <a:picLocks noChangeAspect="1" noChangeArrowheads="1"/>
          </p:cNvPicPr>
          <p:nvPr/>
        </p:nvPicPr>
        <p:blipFill>
          <a:blip r:embed="rId2">
            <a:extLst>
              <a:ext uri="{28A0092B-C50C-407E-A947-70E740481C1C}">
                <a14:useLocalDpi xmlns:a14="http://schemas.microsoft.com/office/drawing/2010/main" val="0"/>
              </a:ext>
            </a:extLst>
          </a:blip>
          <a:srcRect l="36438" t="17415" r="36929" b="37373"/>
          <a:stretch>
            <a:fillRect/>
          </a:stretch>
        </p:blipFill>
        <p:spPr bwMode="auto">
          <a:xfrm>
            <a:off x="6316663" y="136525"/>
            <a:ext cx="2830512"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728987"/>
            <a:ext cx="9144000" cy="1692771"/>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600" b="1" dirty="0">
                <a:ln w="11430"/>
                <a:solidFill>
                  <a:srgbClr val="00B050"/>
                </a:solidFill>
                <a:effectLst>
                  <a:outerShdw blurRad="80000" dist="40000" dir="5040000" algn="tl">
                    <a:srgbClr val="000000">
                      <a:alpha val="30000"/>
                    </a:srgbClr>
                  </a:outerShdw>
                </a:effectLst>
                <a:latin typeface="+mn-lt"/>
                <a:cs typeface="+mn-cs"/>
              </a:rPr>
              <a:t>The pressure at the surface of the fluid in each arm of the manometer is the same as the pressure of the gas above it. </a:t>
            </a:r>
          </a:p>
          <a:p>
            <a:pPr fontAlgn="auto">
              <a:spcBef>
                <a:spcPts val="0"/>
              </a:spcBef>
              <a:spcAft>
                <a:spcPts val="0"/>
              </a:spcAft>
              <a:defRPr/>
            </a:pPr>
            <a:r>
              <a:rPr lang="en-US" sz="2600" b="1" dirty="0">
                <a:ln w="11430"/>
                <a:solidFill>
                  <a:srgbClr val="00B050"/>
                </a:solidFill>
                <a:effectLst>
                  <a:outerShdw blurRad="80000" dist="40000" dir="5040000" algn="tl">
                    <a:srgbClr val="000000">
                      <a:alpha val="30000"/>
                    </a:srgbClr>
                  </a:outerShdw>
                </a:effectLst>
                <a:latin typeface="+mn-lt"/>
                <a:cs typeface="+mn-cs"/>
              </a:rPr>
              <a:t>Because any two points at the same level in a stationary fluid </a:t>
            </a:r>
          </a:p>
          <a:p>
            <a:pPr fontAlgn="auto">
              <a:spcBef>
                <a:spcPts val="0"/>
              </a:spcBef>
              <a:spcAft>
                <a:spcPts val="0"/>
              </a:spcAft>
              <a:defRPr/>
            </a:pPr>
            <a:r>
              <a:rPr lang="en-US" sz="2600" b="1" dirty="0">
                <a:ln w="11430"/>
                <a:solidFill>
                  <a:srgbClr val="00B050"/>
                </a:solidFill>
                <a:effectLst>
                  <a:outerShdw blurRad="80000" dist="40000" dir="5040000" algn="tl">
                    <a:srgbClr val="000000">
                      <a:alpha val="30000"/>
                    </a:srgbClr>
                  </a:outerShdw>
                </a:effectLst>
                <a:latin typeface="+mn-lt"/>
                <a:cs typeface="+mn-cs"/>
              </a:rPr>
              <a:t>must be at the same pressure. </a:t>
            </a:r>
          </a:p>
        </p:txBody>
      </p:sp>
      <p:sp>
        <p:nvSpPr>
          <p:cNvPr id="2" name="Rectangle 1"/>
          <p:cNvSpPr/>
          <p:nvPr/>
        </p:nvSpPr>
        <p:spPr>
          <a:xfrm>
            <a:off x="0" y="22225"/>
            <a:ext cx="6248400" cy="1077913"/>
          </a:xfrm>
          <a:prstGeom prst="rect">
            <a:avLst/>
          </a:prstGeom>
        </p:spPr>
        <p:txBody>
          <a:bodyPr>
            <a:spAutoFit/>
          </a:bodyPr>
          <a:lstStyle/>
          <a:p>
            <a:pPr fontAlgn="auto">
              <a:spcBef>
                <a:spcPts val="0"/>
              </a:spcBef>
              <a:spcAft>
                <a:spcPts val="0"/>
              </a:spcAft>
              <a:defRPr/>
            </a:pPr>
            <a:r>
              <a:rPr lang="en-US" sz="32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1.5 Measurement of Pressure  (The Manometer)</a:t>
            </a:r>
          </a:p>
        </p:txBody>
      </p:sp>
      <p:sp>
        <p:nvSpPr>
          <p:cNvPr id="3" name="Slide Number Placeholder 2"/>
          <p:cNvSpPr>
            <a:spLocks noGrp="1"/>
          </p:cNvSpPr>
          <p:nvPr>
            <p:ph type="sldNum" sz="quarter" idx="12"/>
          </p:nvPr>
        </p:nvSpPr>
        <p:spPr/>
        <p:txBody>
          <a:bodyPr/>
          <a:lstStyle/>
          <a:p>
            <a:pPr>
              <a:defRPr/>
            </a:pPr>
            <a:fld id="{E321C9E6-D1D0-40BF-ADE0-3BBB9AB85585}"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0" y="14513"/>
            <a:ext cx="6152147" cy="6370975"/>
          </a:xfrm>
          <a:prstGeom prst="rect">
            <a:avLst/>
          </a:prstGeom>
          <a:blipFill rotWithShape="1">
            <a:blip r:embed="rId2"/>
            <a:stretch>
              <a:fillRect l="-2279" t="-1244" b="-1531"/>
            </a:stretch>
          </a:blipFill>
        </p:spPr>
        <p:txBody>
          <a:bodyPr/>
          <a:lstStyle/>
          <a:p>
            <a:pPr fontAlgn="auto">
              <a:spcBef>
                <a:spcPts val="0"/>
              </a:spcBef>
              <a:spcAft>
                <a:spcPts val="0"/>
              </a:spcAft>
              <a:defRPr/>
            </a:pPr>
            <a:r>
              <a:rPr lang="en-US">
                <a:noFill/>
                <a:latin typeface="+mn-lt"/>
                <a:cs typeface="+mn-cs"/>
              </a:rPr>
              <a:t> </a:t>
            </a:r>
          </a:p>
        </p:txBody>
      </p:sp>
      <p:pic>
        <p:nvPicPr>
          <p:cNvPr id="6" name="Picture 3" descr="c11f009"/>
          <p:cNvPicPr>
            <a:picLocks noChangeAspect="1" noChangeArrowheads="1"/>
          </p:cNvPicPr>
          <p:nvPr/>
        </p:nvPicPr>
        <p:blipFill>
          <a:blip r:embed="rId3">
            <a:extLst>
              <a:ext uri="{28A0092B-C50C-407E-A947-70E740481C1C}">
                <a14:useLocalDpi xmlns:a14="http://schemas.microsoft.com/office/drawing/2010/main" val="0"/>
              </a:ext>
            </a:extLst>
          </a:blip>
          <a:srcRect l="36438" t="17415" r="36929" b="37373"/>
          <a:stretch>
            <a:fillRect/>
          </a:stretch>
        </p:blipFill>
        <p:spPr bwMode="auto">
          <a:xfrm>
            <a:off x="6313488" y="304800"/>
            <a:ext cx="2830512"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321C9E6-D1D0-40BF-ADE0-3BBB9AB85585}"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0" y="76200"/>
            <a:ext cx="6409103" cy="5293052"/>
          </a:xfrm>
          <a:prstGeom prst="rect">
            <a:avLst/>
          </a:prstGeom>
          <a:blipFill rotWithShape="1">
            <a:blip r:embed="rId2"/>
            <a:stretch>
              <a:fillRect l="-2188" t="-1498" r="-1522" b="-2995"/>
            </a:stretch>
          </a:blipFill>
        </p:spPr>
        <p:txBody>
          <a:bodyPr/>
          <a:lstStyle/>
          <a:p>
            <a:pPr fontAlgn="auto">
              <a:spcBef>
                <a:spcPts val="0"/>
              </a:spcBef>
              <a:spcAft>
                <a:spcPts val="0"/>
              </a:spcAft>
              <a:defRPr/>
            </a:pPr>
            <a:r>
              <a:rPr lang="en-US">
                <a:noFill/>
                <a:latin typeface="+mn-lt"/>
                <a:cs typeface="+mn-cs"/>
              </a:rPr>
              <a:t> </a:t>
            </a:r>
          </a:p>
        </p:txBody>
      </p:sp>
      <p:pic>
        <p:nvPicPr>
          <p:cNvPr id="9" name="Picture 3" descr="c11f010"/>
          <p:cNvPicPr>
            <a:picLocks noChangeAspect="1" noChangeArrowheads="1"/>
          </p:cNvPicPr>
          <p:nvPr/>
        </p:nvPicPr>
        <p:blipFill>
          <a:blip r:embed="rId3">
            <a:extLst>
              <a:ext uri="{28A0092B-C50C-407E-A947-70E740481C1C}">
                <a14:useLocalDpi xmlns:a14="http://schemas.microsoft.com/office/drawing/2010/main" val="0"/>
              </a:ext>
            </a:extLst>
          </a:blip>
          <a:srcRect l="37469" t="19089" r="37704" b="30125"/>
          <a:stretch>
            <a:fillRect/>
          </a:stretch>
        </p:blipFill>
        <p:spPr bwMode="auto">
          <a:xfrm>
            <a:off x="6408738" y="1066800"/>
            <a:ext cx="2495550"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321C9E6-D1D0-40BF-ADE0-3BBB9AB85585}"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18143" y="412703"/>
            <a:ext cx="6324600" cy="3302251"/>
          </a:xfrm>
          <a:prstGeom prst="rect">
            <a:avLst/>
          </a:prstGeom>
          <a:blipFill rotWithShape="1">
            <a:blip r:embed="rId2"/>
            <a:stretch>
              <a:fillRect l="-2507" t="-2403" b="-6100"/>
            </a:stretch>
          </a:blipFill>
        </p:spPr>
        <p:txBody>
          <a:bodyPr/>
          <a:lstStyle/>
          <a:p>
            <a:pPr fontAlgn="auto">
              <a:spcBef>
                <a:spcPts val="0"/>
              </a:spcBef>
              <a:spcAft>
                <a:spcPts val="0"/>
              </a:spcAft>
              <a:defRPr/>
            </a:pPr>
            <a:r>
              <a:rPr lang="en-US">
                <a:noFill/>
                <a:latin typeface="+mn-lt"/>
                <a:cs typeface="+mn-cs"/>
              </a:rPr>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012825"/>
            <a:ext cx="2536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2425" y="42863"/>
            <a:ext cx="1944688" cy="493712"/>
          </a:xfrm>
          <a:prstGeom prst="rect">
            <a:avLst/>
          </a:prstGeom>
        </p:spPr>
        <p:txBody>
          <a:bodyPr wrap="none">
            <a:spAutoFit/>
          </a:bodyPr>
          <a:lstStyle/>
          <a:p>
            <a:pPr fontAlgn="auto">
              <a:spcBef>
                <a:spcPts val="0"/>
              </a:spcBef>
              <a:spcAft>
                <a:spcPts val="0"/>
              </a:spcAft>
              <a:defRPr/>
            </a:pPr>
            <a:r>
              <a:rPr lang="en-US" sz="26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Example 1.2</a:t>
            </a:r>
            <a:endParaRPr lang="en-US" sz="2600" dirty="0">
              <a:solidFill>
                <a:srgbClr val="FF0000"/>
              </a:solidFill>
              <a:latin typeface="Times New Roman" pitchFamily="18" charset="0"/>
              <a:cs typeface="Times New Roman" pitchFamily="18" charset="0"/>
            </a:endParaRPr>
          </a:p>
        </p:txBody>
      </p:sp>
      <p:sp>
        <p:nvSpPr>
          <p:cNvPr id="8" name="Rectangle 7"/>
          <p:cNvSpPr>
            <a:spLocks noRot="1" noChangeAspect="1" noMove="1" noResize="1" noEditPoints="1" noAdjustHandles="1" noChangeArrowheads="1" noChangeShapeType="1" noTextEdit="1"/>
          </p:cNvSpPr>
          <p:nvPr/>
        </p:nvSpPr>
        <p:spPr>
          <a:xfrm>
            <a:off x="331248" y="4006076"/>
            <a:ext cx="8686800" cy="2804807"/>
          </a:xfrm>
          <a:prstGeom prst="rect">
            <a:avLst/>
          </a:prstGeom>
          <a:blipFill rotWithShape="1">
            <a:blip r:embed="rId4"/>
            <a:stretch>
              <a:fillRect l="-1614" t="-2826" b="-4565"/>
            </a:stretch>
          </a:blipFill>
        </p:spPr>
        <p:txBody>
          <a:bodyPr/>
          <a:lstStyle/>
          <a:p>
            <a:pPr fontAlgn="auto">
              <a:spcBef>
                <a:spcPts val="0"/>
              </a:spcBef>
              <a:spcAft>
                <a:spcPts val="0"/>
              </a:spcAft>
              <a:defRPr/>
            </a:pPr>
            <a:r>
              <a:rPr lang="en-US">
                <a:noFill/>
                <a:latin typeface="+mn-lt"/>
                <a:cs typeface="+mn-cs"/>
              </a:rPr>
              <a:t> </a:t>
            </a:r>
          </a:p>
        </p:txBody>
      </p:sp>
      <p:sp>
        <p:nvSpPr>
          <p:cNvPr id="3" name="Slide Number Placeholder 2"/>
          <p:cNvSpPr>
            <a:spLocks noGrp="1"/>
          </p:cNvSpPr>
          <p:nvPr>
            <p:ph type="sldNum" sz="quarter" idx="12"/>
          </p:nvPr>
        </p:nvSpPr>
        <p:spPr/>
        <p:txBody>
          <a:bodyPr/>
          <a:lstStyle/>
          <a:p>
            <a:pPr>
              <a:defRPr/>
            </a:pPr>
            <a:fld id="{E321C9E6-D1D0-40BF-ADE0-3BBB9AB85585}"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0"/>
            <a:ext cx="6338595" cy="132343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40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2.Surface Tension and </a:t>
            </a:r>
            <a:br>
              <a:rPr lang="en-US" sz="40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br>
            <a:r>
              <a:rPr lang="en-US" sz="40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Capillarity</a:t>
            </a:r>
          </a:p>
        </p:txBody>
      </p:sp>
      <p:sp>
        <p:nvSpPr>
          <p:cNvPr id="5" name="Rectangle 4"/>
          <p:cNvSpPr/>
          <p:nvPr/>
        </p:nvSpPr>
        <p:spPr>
          <a:xfrm>
            <a:off x="0" y="2133600"/>
            <a:ext cx="8991600" cy="452431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3200" b="1" dirty="0">
                <a:ln w="11430"/>
                <a:solidFill>
                  <a:schemeClr val="bg1"/>
                </a:solidFill>
                <a:latin typeface="Times New Roman" pitchFamily="18" charset="0"/>
                <a:cs typeface="Times New Roman" pitchFamily="18" charset="0"/>
              </a:rPr>
              <a:t>The attractive force between substances that are alike is known as cohesion, while the attraction between unlike substances is called adhesion. </a:t>
            </a:r>
          </a:p>
          <a:p>
            <a:pPr fontAlgn="auto">
              <a:spcBef>
                <a:spcPts val="0"/>
              </a:spcBef>
              <a:spcAft>
                <a:spcPts val="0"/>
              </a:spcAft>
              <a:defRPr/>
            </a:pPr>
            <a:r>
              <a:rPr lang="en-US" sz="3200" b="1" dirty="0">
                <a:ln w="11430"/>
                <a:solidFill>
                  <a:schemeClr val="bg1"/>
                </a:solidFill>
                <a:latin typeface="Times New Roman" pitchFamily="18" charset="0"/>
                <a:cs typeface="Times New Roman" pitchFamily="18" charset="0"/>
              </a:rPr>
              <a:t>Cohesive forces are responsible for surface tension; adhesive forces between the surfaces of a liquid and solid can cause the edges of the liquid surface to be distorted, pulling the liquid up or down, an effect known as capillary action or capillarity.</a:t>
            </a:r>
          </a:p>
        </p:txBody>
      </p:sp>
      <p:sp>
        <p:nvSpPr>
          <p:cNvPr id="7" name="Rectangle 6"/>
          <p:cNvSpPr/>
          <p:nvPr/>
        </p:nvSpPr>
        <p:spPr>
          <a:xfrm>
            <a:off x="2819400" y="1447800"/>
            <a:ext cx="3851275" cy="584200"/>
          </a:xfrm>
          <a:prstGeom prst="rect">
            <a:avLst/>
          </a:prstGeom>
        </p:spPr>
        <p:txBody>
          <a:bodyPr wrap="none">
            <a:spAutoFit/>
          </a:bodyPr>
          <a:lstStyle/>
          <a:p>
            <a:pPr fontAlgn="auto">
              <a:spcBef>
                <a:spcPts val="0"/>
              </a:spcBef>
              <a:spcAft>
                <a:spcPts val="0"/>
              </a:spcAft>
              <a:defRPr/>
            </a:pPr>
            <a:r>
              <a:rPr lang="en-US" sz="3200" b="1" dirty="0">
                <a:ln w="11430"/>
                <a:solidFill>
                  <a:srgbClr val="C00000"/>
                </a:solidFill>
                <a:effectLst>
                  <a:outerShdw blurRad="80000" dist="40000" dir="5040000" algn="tl">
                    <a:srgbClr val="000000">
                      <a:alpha val="30000"/>
                    </a:srgbClr>
                  </a:outerShdw>
                </a:effectLst>
                <a:latin typeface="Stencil" pitchFamily="82" charset="0"/>
                <a:cs typeface="+mn-cs"/>
              </a:rPr>
              <a:t>2.1 Introduction</a:t>
            </a:r>
          </a:p>
        </p:txBody>
      </p:sp>
      <p:sp>
        <p:nvSpPr>
          <p:cNvPr id="2" name="Slide Number Placeholder 1"/>
          <p:cNvSpPr>
            <a:spLocks noGrp="1"/>
          </p:cNvSpPr>
          <p:nvPr>
            <p:ph type="sldNum" sz="quarter" idx="12"/>
          </p:nvPr>
        </p:nvSpPr>
        <p:spPr/>
        <p:txBody>
          <a:bodyPr/>
          <a:lstStyle/>
          <a:p>
            <a:pPr>
              <a:defRPr/>
            </a:pPr>
            <a:fld id="{E321C9E6-D1D0-40BF-ADE0-3BBB9AB85585}"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7238"/>
            <a:ext cx="5257800" cy="4892675"/>
          </a:xfrm>
          <a:prstGeom prst="rect">
            <a:avLst/>
          </a:prstGeom>
        </p:spPr>
        <p:txBody>
          <a:bodyPr>
            <a:spAutoFit/>
          </a:bodyPr>
          <a:lstStyle/>
          <a:p>
            <a:pPr algn="just" fontAlgn="auto">
              <a:spcBef>
                <a:spcPts val="0"/>
              </a:spcBef>
              <a:spcAft>
                <a:spcPts val="0"/>
              </a:spcAft>
              <a:defRPr/>
            </a:pPr>
            <a:r>
              <a:rPr lang="en-US" sz="2400" b="1" dirty="0">
                <a:ln w="11430"/>
                <a:solidFill>
                  <a:srgbClr val="00B050"/>
                </a:solidFill>
                <a:effectLst>
                  <a:outerShdw blurRad="80000" dist="40000" dir="5040000" algn="tl">
                    <a:srgbClr val="000000">
                      <a:alpha val="30000"/>
                    </a:srgbClr>
                  </a:outerShdw>
                </a:effectLst>
                <a:latin typeface="+mn-lt"/>
                <a:cs typeface="+mn-cs"/>
              </a:rPr>
              <a:t>The net force on	a molecule inside a liquid (fig. 1) due to the neighboring molecules is zero, while the molecules at the surface experience a net downward force. All the molecules at the surface are subjected to such downward pull-force causing a tension in the surface. The surface thus behaves like a skin under tension and tends to have a minimum surface area. Thus the definition of the surface tension is: the tension force per unit length at the surface of the liquid</a:t>
            </a:r>
          </a:p>
        </p:txBody>
      </p:sp>
      <p:sp>
        <p:nvSpPr>
          <p:cNvPr id="3" name="Rectangle 2"/>
          <p:cNvSpPr/>
          <p:nvPr/>
        </p:nvSpPr>
        <p:spPr>
          <a:xfrm>
            <a:off x="61913" y="15875"/>
            <a:ext cx="6045200" cy="769938"/>
          </a:xfrm>
          <a:prstGeom prst="rect">
            <a:avLst/>
          </a:prstGeom>
        </p:spPr>
        <p:txBody>
          <a:bodyPr wrap="none">
            <a:spAutoFit/>
          </a:bodyPr>
          <a:lstStyle/>
          <a:p>
            <a:pPr fontAlgn="auto">
              <a:spcBef>
                <a:spcPts val="0"/>
              </a:spcBef>
              <a:spcAft>
                <a:spcPts val="0"/>
              </a:spcAft>
              <a:defRPr/>
            </a:pPr>
            <a:r>
              <a:rPr lang="en-US" sz="44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2.2-Surface Tension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990600"/>
            <a:ext cx="37846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Rot="1" noChangeAspect="1" noMove="1" noResize="1" noEditPoints="1" noAdjustHandles="1" noChangeArrowheads="1" noChangeShapeType="1" noTextEdit="1"/>
          </p:cNvSpPr>
          <p:nvPr/>
        </p:nvSpPr>
        <p:spPr>
          <a:xfrm>
            <a:off x="2895600" y="5911064"/>
            <a:ext cx="3810000" cy="799001"/>
          </a:xfrm>
          <a:prstGeom prst="rect">
            <a:avLst/>
          </a:prstGeom>
          <a:blipFill rotWithShape="1">
            <a:blip r:embed="rId3"/>
            <a:stretch>
              <a:fillRect b="-22137"/>
            </a:stretch>
          </a:blipFill>
        </p:spPr>
        <p:txBody>
          <a:bodyPr/>
          <a:lstStyle/>
          <a:p>
            <a:pPr fontAlgn="auto">
              <a:spcBef>
                <a:spcPts val="0"/>
              </a:spcBef>
              <a:spcAft>
                <a:spcPts val="0"/>
              </a:spcAft>
              <a:defRPr/>
            </a:pPr>
            <a:r>
              <a:rPr lang="en-US">
                <a:noFill/>
                <a:latin typeface="+mn-lt"/>
                <a:cs typeface="+mn-cs"/>
              </a:rPr>
              <a:t> </a:t>
            </a:r>
          </a:p>
        </p:txBody>
      </p:sp>
      <p:sp>
        <p:nvSpPr>
          <p:cNvPr id="5" name="Slide Number Placeholder 4"/>
          <p:cNvSpPr>
            <a:spLocks noGrp="1"/>
          </p:cNvSpPr>
          <p:nvPr>
            <p:ph type="sldNum" sz="quarter" idx="12"/>
          </p:nvPr>
        </p:nvSpPr>
        <p:spPr/>
        <p:txBody>
          <a:bodyPr/>
          <a:lstStyle/>
          <a:p>
            <a:pPr>
              <a:defRPr/>
            </a:pPr>
            <a:fld id="{9603E13E-7D14-4B40-AD00-720EBBE55A7D}"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15" y="0"/>
            <a:ext cx="5257801" cy="397031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just" fontAlgn="auto">
              <a:spcBef>
                <a:spcPts val="0"/>
              </a:spcBef>
              <a:spcAft>
                <a:spcPts val="0"/>
              </a:spcAft>
              <a:defRPr/>
            </a:pPr>
            <a:r>
              <a:rPr lang="en-US" sz="28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Example 2.1</a:t>
            </a:r>
          </a:p>
          <a:p>
            <a:pPr algn="just" fontAlgn="auto">
              <a:spcBef>
                <a:spcPts val="0"/>
              </a:spcBef>
              <a:spcAft>
                <a:spcPts val="0"/>
              </a:spcAft>
              <a:defRPr/>
            </a:pPr>
            <a:r>
              <a:rPr lang="en-US" sz="2800" b="1" dirty="0">
                <a:ln w="11430"/>
                <a:solidFill>
                  <a:srgbClr val="00B050"/>
                </a:solidFill>
                <a:effectLst>
                  <a:outerShdw blurRad="80000" dist="40000" dir="5040000" algn="tl">
                    <a:srgbClr val="000000">
                      <a:alpha val="30000"/>
                    </a:srgbClr>
                  </a:outerShdw>
                </a:effectLst>
                <a:latin typeface="+mn-lt"/>
                <a:cs typeface="+mn-cs"/>
              </a:rPr>
              <a:t>A thin film of a mystery fluid is formed on a device like that shown in Figure 13.2. If the width of the apparatus is 3 cm and the force required to hold the movable wire steady is 4.8 </a:t>
            </a:r>
            <a:r>
              <a:rPr lang="en-US" sz="2800" b="1" dirty="0" err="1">
                <a:ln w="11430"/>
                <a:solidFill>
                  <a:srgbClr val="00B050"/>
                </a:solidFill>
                <a:effectLst>
                  <a:outerShdw blurRad="80000" dist="40000" dir="5040000" algn="tl">
                    <a:srgbClr val="000000">
                      <a:alpha val="30000"/>
                    </a:srgbClr>
                  </a:outerShdw>
                </a:effectLst>
                <a:latin typeface="+mn-lt"/>
                <a:cs typeface="+mn-cs"/>
              </a:rPr>
              <a:t>mN</a:t>
            </a:r>
            <a:r>
              <a:rPr lang="en-US" sz="2800" b="1" dirty="0">
                <a:ln w="11430"/>
                <a:solidFill>
                  <a:srgbClr val="00B050"/>
                </a:solidFill>
                <a:effectLst>
                  <a:outerShdw blurRad="80000" dist="40000" dir="5040000" algn="tl">
                    <a:srgbClr val="000000">
                      <a:alpha val="30000"/>
                    </a:srgbClr>
                  </a:outerShdw>
                </a:effectLst>
                <a:latin typeface="+mn-lt"/>
                <a:cs typeface="+mn-cs"/>
              </a:rPr>
              <a:t>, what is the surface tension of the fluid? </a:t>
            </a:r>
          </a:p>
        </p:txBody>
      </p:sp>
      <p:sp>
        <p:nvSpPr>
          <p:cNvPr id="7" name="Rectangle 6"/>
          <p:cNvSpPr>
            <a:spLocks noRot="1" noChangeAspect="1" noMove="1" noResize="1" noEditPoints="1" noAdjustHandles="1" noChangeArrowheads="1" noChangeShapeType="1" noTextEdit="1"/>
          </p:cNvSpPr>
          <p:nvPr/>
        </p:nvSpPr>
        <p:spPr>
          <a:xfrm>
            <a:off x="3629" y="3970318"/>
            <a:ext cx="8583465" cy="1581523"/>
          </a:xfrm>
          <a:prstGeom prst="rect">
            <a:avLst/>
          </a:prstGeom>
          <a:blipFill rotWithShape="1">
            <a:blip r:embed="rId2"/>
            <a:stretch>
              <a:fillRect l="-1705" t="-5000"/>
            </a:stretch>
          </a:blipFill>
        </p:spPr>
        <p:txBody>
          <a:bodyPr/>
          <a:lstStyle/>
          <a:p>
            <a:pPr fontAlgn="auto">
              <a:spcBef>
                <a:spcPts val="0"/>
              </a:spcBef>
              <a:spcAft>
                <a:spcPts val="0"/>
              </a:spcAft>
              <a:defRPr/>
            </a:pPr>
            <a:r>
              <a:rPr lang="en-US">
                <a:noFill/>
                <a:latin typeface="+mn-lt"/>
                <a:cs typeface="+mn-cs"/>
              </a:rPr>
              <a:t> </a:t>
            </a:r>
          </a:p>
        </p:txBody>
      </p:sp>
      <p:pic>
        <p:nvPicPr>
          <p:cNvPr id="6" name="Picture 4" descr="c13f002"/>
          <p:cNvPicPr>
            <a:picLocks noChangeAspect="1" noChangeArrowheads="1"/>
          </p:cNvPicPr>
          <p:nvPr/>
        </p:nvPicPr>
        <p:blipFill>
          <a:blip r:embed="rId3">
            <a:extLst>
              <a:ext uri="{28A0092B-C50C-407E-A947-70E740481C1C}">
                <a14:useLocalDpi xmlns:a14="http://schemas.microsoft.com/office/drawing/2010/main" val="0"/>
              </a:ext>
            </a:extLst>
          </a:blip>
          <a:srcRect l="33948" t="1404" r="32104" b="45264"/>
          <a:stretch>
            <a:fillRect/>
          </a:stretch>
        </p:blipFill>
        <p:spPr bwMode="auto">
          <a:xfrm>
            <a:off x="5486400" y="1158875"/>
            <a:ext cx="35814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52600" y="5473700"/>
            <a:ext cx="7391400" cy="1384300"/>
          </a:xfrm>
          <a:prstGeom prst="rect">
            <a:avLst/>
          </a:prstGeom>
        </p:spPr>
        <p:txBody>
          <a:bodyPr>
            <a:spAutoFit/>
          </a:bodyPr>
          <a:lstStyle/>
          <a:p>
            <a:pPr fontAlgn="auto">
              <a:spcBef>
                <a:spcPts val="0"/>
              </a:spcBef>
              <a:spcAft>
                <a:spcPts val="0"/>
              </a:spcAft>
              <a:defRPr/>
            </a:pPr>
            <a:r>
              <a:rPr lang="en-US" sz="2800" b="1" dirty="0">
                <a:ln w="11430"/>
                <a:solidFill>
                  <a:srgbClr val="FFFF00"/>
                </a:solidFill>
                <a:effectLst>
                  <a:outerShdw blurRad="80000" dist="40000" dir="5040000" algn="tl">
                    <a:srgbClr val="000000">
                      <a:alpha val="30000"/>
                    </a:srgbClr>
                  </a:outerShdw>
                </a:effectLst>
                <a:latin typeface="+mn-lt"/>
                <a:cs typeface="+mn-cs"/>
              </a:rPr>
              <a:t>It is important to remember that L is twice the width of the apparatus as there are two surfaces to the fluid. </a:t>
            </a:r>
          </a:p>
        </p:txBody>
      </p:sp>
      <p:sp>
        <p:nvSpPr>
          <p:cNvPr id="3" name="Slide Number Placeholder 2"/>
          <p:cNvSpPr>
            <a:spLocks noGrp="1"/>
          </p:cNvSpPr>
          <p:nvPr>
            <p:ph type="sldNum" sz="quarter" idx="12"/>
          </p:nvPr>
        </p:nvSpPr>
        <p:spPr/>
        <p:txBody>
          <a:bodyPr/>
          <a:lstStyle/>
          <a:p>
            <a:pPr>
              <a:defRPr/>
            </a:pPr>
            <a:fld id="{E321C9E6-D1D0-40BF-ADE0-3BBB9AB85585}"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33246"/>
            <a:ext cx="9111343" cy="4524315"/>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3200" b="1" dirty="0">
                <a:ln w="11430"/>
                <a:solidFill>
                  <a:srgbClr val="00B050"/>
                </a:solidFill>
                <a:latin typeface="Times New Roman" pitchFamily="18" charset="0"/>
                <a:cs typeface="Times New Roman" pitchFamily="18" charset="0"/>
              </a:rPr>
              <a:t>A substance that, when added to a liquid, reduces the liquid's surface tension is called a Surfactant, this is a shortened form of surface-active agent.</a:t>
            </a:r>
          </a:p>
          <a:p>
            <a:pPr fontAlgn="auto">
              <a:spcBef>
                <a:spcPts val="0"/>
              </a:spcBef>
              <a:spcAft>
                <a:spcPts val="0"/>
              </a:spcAft>
              <a:defRPr/>
            </a:pPr>
            <a:r>
              <a:rPr lang="en-US" sz="3200" b="1" dirty="0">
                <a:ln w="11430"/>
                <a:solidFill>
                  <a:srgbClr val="00B050"/>
                </a:solidFill>
                <a:latin typeface="Times New Roman" pitchFamily="18" charset="0"/>
                <a:cs typeface="Times New Roman" pitchFamily="18" charset="0"/>
              </a:rPr>
              <a:t>The surfactant molecules tend to concentrate near the surface. </a:t>
            </a:r>
          </a:p>
          <a:p>
            <a:pPr algn="ctr" fontAlgn="auto">
              <a:spcBef>
                <a:spcPts val="0"/>
              </a:spcBef>
              <a:spcAft>
                <a:spcPts val="0"/>
              </a:spcAft>
              <a:defRPr/>
            </a:pPr>
            <a:r>
              <a:rPr lang="en-US" sz="3200" b="1" dirty="0">
                <a:ln w="11430"/>
                <a:solidFill>
                  <a:srgbClr val="FF0000"/>
                </a:solidFill>
                <a:latin typeface="Times New Roman" pitchFamily="18" charset="0"/>
                <a:cs typeface="Times New Roman" pitchFamily="18" charset="0"/>
              </a:rPr>
              <a:t>Example: Soap in water. </a:t>
            </a:r>
          </a:p>
          <a:p>
            <a:pPr fontAlgn="auto">
              <a:spcBef>
                <a:spcPts val="0"/>
              </a:spcBef>
              <a:spcAft>
                <a:spcPts val="0"/>
              </a:spcAft>
              <a:defRPr/>
            </a:pPr>
            <a:r>
              <a:rPr lang="en-US" sz="3200" b="1" dirty="0">
                <a:ln w="11430"/>
                <a:solidFill>
                  <a:srgbClr val="00B050"/>
                </a:solidFill>
                <a:latin typeface="Times New Roman" pitchFamily="18" charset="0"/>
                <a:cs typeface="Times New Roman" pitchFamily="18" charset="0"/>
              </a:rPr>
              <a:t>A needle that can be supported by the surface tension of water will break through the surface and sink when soap is added to the water. </a:t>
            </a:r>
          </a:p>
        </p:txBody>
      </p:sp>
      <p:sp>
        <p:nvSpPr>
          <p:cNvPr id="2" name="Rectangle 1"/>
          <p:cNvSpPr/>
          <p:nvPr/>
        </p:nvSpPr>
        <p:spPr>
          <a:xfrm>
            <a:off x="1447800" y="0"/>
            <a:ext cx="4527550" cy="708025"/>
          </a:xfrm>
          <a:prstGeom prst="rect">
            <a:avLst/>
          </a:prstGeom>
        </p:spPr>
        <p:txBody>
          <a:bodyPr wrap="none">
            <a:spAutoFit/>
          </a:bodyPr>
          <a:lstStyle/>
          <a:p>
            <a:pPr fontAlgn="auto">
              <a:spcBef>
                <a:spcPts val="0"/>
              </a:spcBef>
              <a:spcAft>
                <a:spcPts val="0"/>
              </a:spcAft>
              <a:defRPr/>
            </a:pPr>
            <a:r>
              <a:rPr lang="en-US" sz="40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2.3-Surfactants</a:t>
            </a:r>
          </a:p>
        </p:txBody>
      </p:sp>
      <p:sp>
        <p:nvSpPr>
          <p:cNvPr id="19460" name="Rectangle 5"/>
          <p:cNvSpPr>
            <a:spLocks noChangeArrowheads="1"/>
          </p:cNvSpPr>
          <p:nvPr/>
        </p:nvSpPr>
        <p:spPr bwMode="auto">
          <a:xfrm>
            <a:off x="1905000" y="5334000"/>
            <a:ext cx="723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600" b="1">
                <a:solidFill>
                  <a:srgbClr val="FF0000"/>
                </a:solidFill>
                <a:latin typeface="Times New Roman" pitchFamily="18" charset="0"/>
                <a:cs typeface="Times New Roman" pitchFamily="18" charset="0"/>
              </a:rPr>
              <a:t>Surfactants are of major importance to lung function. </a:t>
            </a:r>
          </a:p>
        </p:txBody>
      </p:sp>
      <p:sp>
        <p:nvSpPr>
          <p:cNvPr id="3" name="Slide Number Placeholder 2"/>
          <p:cNvSpPr>
            <a:spLocks noGrp="1"/>
          </p:cNvSpPr>
          <p:nvPr>
            <p:ph type="sldNum" sz="quarter" idx="12"/>
          </p:nvPr>
        </p:nvSpPr>
        <p:spPr/>
        <p:txBody>
          <a:bodyPr/>
          <a:lstStyle/>
          <a:p>
            <a:pPr>
              <a:defRPr/>
            </a:pPr>
            <a:fld id="{E321C9E6-D1D0-40BF-ADE0-3BBB9AB85585}"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5800"/>
            <a:ext cx="9067800" cy="249299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just" fontAlgn="auto">
              <a:spcBef>
                <a:spcPts val="1200"/>
              </a:spcBef>
              <a:spcAft>
                <a:spcPts val="0"/>
              </a:spcAft>
              <a:defRPr/>
            </a:pPr>
            <a:r>
              <a:rPr lang="en-US" sz="2600" b="1" dirty="0">
                <a:ln w="11430"/>
                <a:solidFill>
                  <a:srgbClr val="00B050"/>
                </a:solidFill>
                <a:latin typeface="Times New Roman" pitchFamily="18" charset="0"/>
                <a:cs typeface="Times New Roman" pitchFamily="18" charset="0"/>
              </a:rPr>
              <a:t>In examining surface tension, the adhesive forces between the liquid and any molecules of gas near the surface could be largely ignored. In the case of liquid in contact with other immiscible (non-mixing) liquids, or solids, such as the walls of the container that the liquid is held in, these forces are no longer negligible. </a:t>
            </a:r>
          </a:p>
        </p:txBody>
      </p:sp>
      <p:pic>
        <p:nvPicPr>
          <p:cNvPr id="6" name="Picture 3" descr="c13f005"/>
          <p:cNvPicPr>
            <a:picLocks noChangeAspect="1" noChangeArrowheads="1"/>
          </p:cNvPicPr>
          <p:nvPr/>
        </p:nvPicPr>
        <p:blipFill>
          <a:blip r:embed="rId2">
            <a:extLst>
              <a:ext uri="{28A0092B-C50C-407E-A947-70E740481C1C}">
                <a14:useLocalDpi xmlns:a14="http://schemas.microsoft.com/office/drawing/2010/main" val="0"/>
              </a:ext>
            </a:extLst>
          </a:blip>
          <a:srcRect l="27368" t="11368" r="24843" b="40771"/>
          <a:stretch>
            <a:fillRect/>
          </a:stretch>
        </p:blipFill>
        <p:spPr bwMode="auto">
          <a:xfrm>
            <a:off x="11113" y="4730750"/>
            <a:ext cx="3094037"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3200400"/>
            <a:ext cx="9067799" cy="1292662"/>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just" fontAlgn="auto">
              <a:spcBef>
                <a:spcPts val="1200"/>
              </a:spcBef>
              <a:spcAft>
                <a:spcPts val="0"/>
              </a:spcAft>
              <a:defRPr/>
            </a:pPr>
            <a:r>
              <a:rPr lang="en-US" sz="2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The size of the adhesive forces between the materials will determine the interfacial tension (i.e. the tension at the interface).</a:t>
            </a:r>
          </a:p>
        </p:txBody>
      </p:sp>
      <p:sp>
        <p:nvSpPr>
          <p:cNvPr id="2" name="Rectangle 1"/>
          <p:cNvSpPr/>
          <p:nvPr/>
        </p:nvSpPr>
        <p:spPr>
          <a:xfrm>
            <a:off x="-17463" y="7938"/>
            <a:ext cx="9067801" cy="646112"/>
          </a:xfrm>
          <a:prstGeom prst="rect">
            <a:avLst/>
          </a:prstGeom>
        </p:spPr>
        <p:txBody>
          <a:bodyPr>
            <a:spAutoFit/>
          </a:bodyPr>
          <a:lstStyle/>
          <a:p>
            <a:pPr fontAlgn="auto">
              <a:spcBef>
                <a:spcPts val="0"/>
              </a:spcBef>
              <a:spcAft>
                <a:spcPts val="0"/>
              </a:spcAft>
              <a:defRPr/>
            </a:pPr>
            <a:r>
              <a:rPr lang="en-US" sz="36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2.4 Capillarity Interfacial Tension</a:t>
            </a:r>
          </a:p>
        </p:txBody>
      </p:sp>
      <p:sp>
        <p:nvSpPr>
          <p:cNvPr id="3" name="Rectangle 2"/>
          <p:cNvSpPr>
            <a:spLocks noChangeArrowheads="1"/>
          </p:cNvSpPr>
          <p:nvPr/>
        </p:nvSpPr>
        <p:spPr bwMode="auto">
          <a:xfrm>
            <a:off x="3105150" y="4179888"/>
            <a:ext cx="60388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1200"/>
              </a:spcBef>
            </a:pPr>
            <a:r>
              <a:rPr lang="en-US" sz="2800" b="1">
                <a:solidFill>
                  <a:srgbClr val="00B050"/>
                </a:solidFill>
                <a:latin typeface="Times New Roman" pitchFamily="18" charset="0"/>
                <a:cs typeface="Times New Roman" pitchFamily="18" charset="0"/>
              </a:rPr>
              <a:t>The interfacial tension of a water droplet in contact with glass is different to that of water in contact with wax. This difference results in 'beading' or 'wetting' of Surfaces, as shown in Figure 13.5.</a:t>
            </a:r>
          </a:p>
        </p:txBody>
      </p:sp>
      <p:sp>
        <p:nvSpPr>
          <p:cNvPr id="4" name="Slide Number Placeholder 3"/>
          <p:cNvSpPr>
            <a:spLocks noGrp="1"/>
          </p:cNvSpPr>
          <p:nvPr>
            <p:ph type="sldNum" sz="quarter" idx="12"/>
          </p:nvPr>
        </p:nvSpPr>
        <p:spPr/>
        <p:txBody>
          <a:bodyPr/>
          <a:lstStyle/>
          <a:p>
            <a:pPr>
              <a:defRPr/>
            </a:pPr>
            <a:fld id="{E321C9E6-D1D0-40BF-ADE0-3BBB9AB85585}"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18731" y="2438400"/>
            <a:ext cx="9236824" cy="2308324"/>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72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II- Bulk Materials</a:t>
            </a:r>
            <a:r>
              <a:rPr lang="en-US" sz="7200" b="1" dirty="0">
                <a:solidFill>
                  <a:srgbClr val="FFC000"/>
                </a:solidFill>
                <a:latin typeface="Stencil" panose="040409050D0802020404" pitchFamily="82" charset="0"/>
                <a:cs typeface="+mn-cs"/>
              </a:rPr>
              <a:t> </a:t>
            </a:r>
          </a:p>
          <a:p>
            <a:pPr algn="ctr" fontAlgn="auto">
              <a:spcBef>
                <a:spcPts val="0"/>
              </a:spcBef>
              <a:spcAft>
                <a:spcPts val="0"/>
              </a:spcAft>
              <a:defRPr/>
            </a:pPr>
            <a:r>
              <a:rPr lang="en-US" sz="7200" b="1" dirty="0">
                <a:ln w="11430"/>
                <a:solidFill>
                  <a:srgbClr val="FFFF00"/>
                </a:solidFill>
                <a:effectLst>
                  <a:outerShdw blurRad="80000" dist="40000" dir="5040000" algn="tl">
                    <a:srgbClr val="000000">
                      <a:alpha val="30000"/>
                    </a:srgbClr>
                  </a:outerShdw>
                </a:effectLst>
                <a:latin typeface="Stencil" panose="040409050D0802020404" pitchFamily="82" charset="0"/>
                <a:cs typeface="+mn-cs"/>
              </a:rPr>
              <a:t>Ch.11 – 13- 14 &amp; 15</a:t>
            </a:r>
          </a:p>
        </p:txBody>
      </p:sp>
      <p:sp>
        <p:nvSpPr>
          <p:cNvPr id="3" name="Slide Number Placeholder 2"/>
          <p:cNvSpPr>
            <a:spLocks noGrp="1"/>
          </p:cNvSpPr>
          <p:nvPr>
            <p:ph type="sldNum" sz="quarter" idx="12"/>
          </p:nvPr>
        </p:nvSpPr>
        <p:spPr/>
        <p:txBody>
          <a:bodyPr/>
          <a:lstStyle/>
          <a:p>
            <a:pPr>
              <a:defRPr/>
            </a:pPr>
            <a:fld id="{E321C9E6-D1D0-40BF-ADE0-3BBB9AB85585}"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828800"/>
            <a:ext cx="5929085" cy="2800767"/>
          </a:xfrm>
          <a:prstGeom prst="rect">
            <a:avLst/>
          </a:prstGeom>
          <a:solidFill>
            <a:srgbClr val="0E223A">
              <a:alpha val="39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just" fontAlgn="auto">
              <a:spcBef>
                <a:spcPts val="1200"/>
              </a:spcBef>
              <a:spcAft>
                <a:spcPts val="0"/>
              </a:spcAft>
              <a:defRPr/>
            </a:pPr>
            <a:r>
              <a:rPr lang="en-US" sz="2600" b="1" dirty="0">
                <a:ln w="1143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Case #1: </a:t>
            </a:r>
          </a:p>
          <a:p>
            <a:pPr algn="just" fontAlgn="auto">
              <a:spcBef>
                <a:spcPts val="1200"/>
              </a:spcBef>
              <a:spcAft>
                <a:spcPts val="0"/>
              </a:spcAft>
              <a:defRPr/>
            </a:pPr>
            <a:r>
              <a:rPr lang="en-US" sz="2600" b="1" dirty="0">
                <a:ln w="1143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If the cohesive forces in a liquid are </a:t>
            </a:r>
            <a:r>
              <a:rPr lang="en-US" sz="2600" b="1" u="sng" dirty="0">
                <a:ln w="1143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stronger</a:t>
            </a:r>
            <a:r>
              <a:rPr lang="en-US" sz="2600" b="1" dirty="0">
                <a:ln w="1143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than the adhesive forces, the liquid will tend to "bead'. </a:t>
            </a:r>
          </a:p>
          <a:p>
            <a:pPr algn="just" fontAlgn="auto">
              <a:spcBef>
                <a:spcPts val="1200"/>
              </a:spcBef>
              <a:spcAft>
                <a:spcPts val="0"/>
              </a:spcAft>
              <a:defRPr/>
            </a:pPr>
            <a:r>
              <a:rPr lang="en-US" sz="2600" b="1" dirty="0">
                <a:ln w="1143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Example: The beading of water on a waxed car. </a:t>
            </a:r>
          </a:p>
        </p:txBody>
      </p:sp>
      <p:pic>
        <p:nvPicPr>
          <p:cNvPr id="6" name="Picture 3" descr="c13f006"/>
          <p:cNvPicPr>
            <a:picLocks noChangeAspect="1" noChangeArrowheads="1"/>
          </p:cNvPicPr>
          <p:nvPr/>
        </p:nvPicPr>
        <p:blipFill>
          <a:blip r:embed="rId2">
            <a:extLst>
              <a:ext uri="{28A0092B-C50C-407E-A947-70E740481C1C}">
                <a14:useLocalDpi xmlns:a14="http://schemas.microsoft.com/office/drawing/2010/main" val="0"/>
              </a:ext>
            </a:extLst>
          </a:blip>
          <a:srcRect l="34737" t="22176" r="34315" b="46667"/>
          <a:stretch>
            <a:fillRect/>
          </a:stretch>
        </p:blipFill>
        <p:spPr bwMode="auto">
          <a:xfrm>
            <a:off x="5929313" y="1371600"/>
            <a:ext cx="32146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07950"/>
            <a:ext cx="9144000" cy="1570038"/>
          </a:xfrm>
          <a:prstGeom prst="rect">
            <a:avLst/>
          </a:prstGeom>
        </p:spPr>
        <p:txBody>
          <a:bodyPr>
            <a:spAutoFit/>
          </a:bodyPr>
          <a:lstStyle/>
          <a:p>
            <a:pPr fontAlgn="auto">
              <a:spcBef>
                <a:spcPts val="1200"/>
              </a:spcBef>
              <a:spcAft>
                <a:spcPts val="0"/>
              </a:spcAft>
              <a:defRPr/>
            </a:pPr>
            <a:r>
              <a:rPr lang="en-US" sz="3200" b="1" dirty="0">
                <a:ln w="11430"/>
                <a:solidFill>
                  <a:schemeClr val="bg1"/>
                </a:solidFill>
                <a:effectLst>
                  <a:outerShdw blurRad="80000" dist="40000" dir="5040000" algn="tl">
                    <a:srgbClr val="000000">
                      <a:alpha val="30000"/>
                    </a:srgbClr>
                  </a:outerShdw>
                </a:effectLst>
                <a:latin typeface="+mn-lt"/>
                <a:cs typeface="+mn-cs"/>
              </a:rPr>
              <a:t>The relative strength is of the cohesive and adhesive forces will determine how the liquid behaves. There are two cases,</a:t>
            </a:r>
          </a:p>
        </p:txBody>
      </p:sp>
      <p:sp>
        <p:nvSpPr>
          <p:cNvPr id="3" name="Rectangle 2"/>
          <p:cNvSpPr>
            <a:spLocks noChangeArrowheads="1"/>
          </p:cNvSpPr>
          <p:nvPr/>
        </p:nvSpPr>
        <p:spPr bwMode="auto">
          <a:xfrm>
            <a:off x="1981200" y="4303713"/>
            <a:ext cx="7162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sz="2800" b="1" dirty="0">
                <a:solidFill>
                  <a:schemeClr val="bg1"/>
                </a:solidFill>
                <a:latin typeface="Times New Roman" pitchFamily="18" charset="0"/>
                <a:cs typeface="Times New Roman" pitchFamily="18" charset="0"/>
              </a:rPr>
              <a:t>Case #2: </a:t>
            </a:r>
          </a:p>
          <a:p>
            <a:pPr>
              <a:spcBef>
                <a:spcPts val="1200"/>
              </a:spcBef>
            </a:pPr>
            <a:r>
              <a:rPr lang="en-US" sz="2800" b="1" dirty="0">
                <a:solidFill>
                  <a:schemeClr val="bg1"/>
                </a:solidFill>
                <a:latin typeface="Times New Roman" pitchFamily="18" charset="0"/>
                <a:cs typeface="Times New Roman" pitchFamily="18" charset="0"/>
              </a:rPr>
              <a:t>If the cohesive forces in a liquid are </a:t>
            </a:r>
            <a:r>
              <a:rPr lang="en-US" sz="2800" b="1" u="sng" dirty="0">
                <a:solidFill>
                  <a:schemeClr val="bg1"/>
                </a:solidFill>
                <a:latin typeface="Times New Roman" pitchFamily="18" charset="0"/>
                <a:cs typeface="Times New Roman" pitchFamily="18" charset="0"/>
              </a:rPr>
              <a:t>weaker</a:t>
            </a:r>
            <a:r>
              <a:rPr lang="en-US" sz="2800" b="1" dirty="0">
                <a:solidFill>
                  <a:schemeClr val="bg1"/>
                </a:solidFill>
                <a:latin typeface="Times New Roman" pitchFamily="18" charset="0"/>
                <a:cs typeface="Times New Roman" pitchFamily="18" charset="0"/>
              </a:rPr>
              <a:t> than the adhesive forces, the result is ‘wetting’.</a:t>
            </a:r>
          </a:p>
          <a:p>
            <a:pPr>
              <a:spcBef>
                <a:spcPts val="1200"/>
              </a:spcBef>
            </a:pPr>
            <a:r>
              <a:rPr lang="en-US" sz="2800" b="1" dirty="0">
                <a:solidFill>
                  <a:schemeClr val="bg1"/>
                </a:solidFill>
                <a:latin typeface="Times New Roman" pitchFamily="18" charset="0"/>
                <a:cs typeface="Times New Roman" pitchFamily="18" charset="0"/>
              </a:rPr>
              <a:t>Example: Water on a glass surface. </a:t>
            </a:r>
          </a:p>
        </p:txBody>
      </p:sp>
      <p:sp>
        <p:nvSpPr>
          <p:cNvPr id="4" name="Slide Number Placeholder 3"/>
          <p:cNvSpPr>
            <a:spLocks noGrp="1"/>
          </p:cNvSpPr>
          <p:nvPr>
            <p:ph type="sldNum" sz="quarter" idx="12"/>
          </p:nvPr>
        </p:nvSpPr>
        <p:spPr/>
        <p:txBody>
          <a:bodyPr/>
          <a:lstStyle/>
          <a:p>
            <a:pPr>
              <a:defRPr/>
            </a:pPr>
            <a:fld id="{E321C9E6-D1D0-40BF-ADE0-3BBB9AB85585}"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0" y="1080646"/>
            <a:ext cx="4477253" cy="2554545"/>
          </a:xfrm>
          <a:prstGeom prst="rect">
            <a:avLst/>
          </a:prstGeom>
          <a:blipFill rotWithShape="1">
            <a:blip r:embed="rId2"/>
            <a:stretch>
              <a:fillRect l="-4632" t="-4057" b="-10024"/>
            </a:stretch>
          </a:blipFill>
        </p:spPr>
        <p:txBody>
          <a:bodyPr/>
          <a:lstStyle/>
          <a:p>
            <a:pPr fontAlgn="auto">
              <a:spcBef>
                <a:spcPts val="0"/>
              </a:spcBef>
              <a:spcAft>
                <a:spcPts val="0"/>
              </a:spcAft>
              <a:defRPr/>
            </a:pPr>
            <a:r>
              <a:rPr lang="en-US">
                <a:noFill/>
                <a:latin typeface="+mn-lt"/>
                <a:cs typeface="+mn-cs"/>
              </a:rPr>
              <a:t> </a:t>
            </a:r>
          </a:p>
        </p:txBody>
      </p:sp>
      <p:pic>
        <p:nvPicPr>
          <p:cNvPr id="6" name="Picture 3" descr="c13f005"/>
          <p:cNvPicPr>
            <a:picLocks noChangeAspect="1" noChangeArrowheads="1"/>
          </p:cNvPicPr>
          <p:nvPr/>
        </p:nvPicPr>
        <p:blipFill>
          <a:blip r:embed="rId3">
            <a:extLst>
              <a:ext uri="{28A0092B-C50C-407E-A947-70E740481C1C}">
                <a14:useLocalDpi xmlns:a14="http://schemas.microsoft.com/office/drawing/2010/main" val="0"/>
              </a:ext>
            </a:extLst>
          </a:blip>
          <a:srcRect l="27368" t="11368" r="24843" b="40771"/>
          <a:stretch>
            <a:fillRect/>
          </a:stretch>
        </p:blipFill>
        <p:spPr bwMode="auto">
          <a:xfrm>
            <a:off x="4724400" y="474663"/>
            <a:ext cx="4462463"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Rot="1" noChangeAspect="1" noMove="1" noResize="1" noEditPoints="1" noAdjustHandles="1" noChangeArrowheads="1" noChangeShapeType="1" noTextEdit="1"/>
          </p:cNvSpPr>
          <p:nvPr/>
        </p:nvSpPr>
        <p:spPr>
          <a:xfrm>
            <a:off x="40782" y="121008"/>
            <a:ext cx="4514377" cy="707886"/>
          </a:xfrm>
          <a:prstGeom prst="rect">
            <a:avLst/>
          </a:prstGeom>
          <a:blipFill rotWithShape="1">
            <a:blip r:embed="rId4"/>
            <a:stretch>
              <a:fillRect l="-5946" t="-18966" b="-46552"/>
            </a:stretch>
          </a:blipFill>
        </p:spPr>
        <p:txBody>
          <a:bodyPr/>
          <a:lstStyle/>
          <a:p>
            <a:pPr fontAlgn="auto">
              <a:spcBef>
                <a:spcPts val="0"/>
              </a:spcBef>
              <a:spcAft>
                <a:spcPts val="0"/>
              </a:spcAft>
              <a:defRPr/>
            </a:pPr>
            <a:r>
              <a:rPr lang="en-US">
                <a:noFill/>
                <a:latin typeface="+mn-lt"/>
                <a:cs typeface="+mn-cs"/>
              </a:rPr>
              <a:t> </a:t>
            </a:r>
          </a:p>
        </p:txBody>
      </p:sp>
      <p:sp>
        <p:nvSpPr>
          <p:cNvPr id="7" name="Rectangle 6"/>
          <p:cNvSpPr>
            <a:spLocks noRot="1" noChangeAspect="1" noMove="1" noResize="1" noEditPoints="1" noAdjustHandles="1" noChangeArrowheads="1" noChangeShapeType="1" noTextEdit="1"/>
          </p:cNvSpPr>
          <p:nvPr/>
        </p:nvSpPr>
        <p:spPr>
          <a:xfrm>
            <a:off x="40782" y="4110519"/>
            <a:ext cx="8950818" cy="1077218"/>
          </a:xfrm>
          <a:prstGeom prst="rect">
            <a:avLst/>
          </a:prstGeom>
          <a:blipFill rotWithShape="1">
            <a:blip r:embed="rId5"/>
            <a:stretch>
              <a:fillRect l="-2248" t="-8475" b="-23729"/>
            </a:stretch>
          </a:blipFill>
        </p:spPr>
        <p:txBody>
          <a:bodyPr/>
          <a:lstStyle/>
          <a:p>
            <a:pPr fontAlgn="auto">
              <a:spcBef>
                <a:spcPts val="0"/>
              </a:spcBef>
              <a:spcAft>
                <a:spcPts val="0"/>
              </a:spcAft>
              <a:defRPr/>
            </a:pPr>
            <a:r>
              <a:rPr lang="en-US">
                <a:noFill/>
                <a:latin typeface="+mn-lt"/>
                <a:cs typeface="+mn-cs"/>
              </a:rPr>
              <a:t> </a:t>
            </a:r>
          </a:p>
        </p:txBody>
      </p:sp>
      <p:sp>
        <p:nvSpPr>
          <p:cNvPr id="8" name="Rectangle 7"/>
          <p:cNvSpPr>
            <a:spLocks noRot="1" noChangeAspect="1" noMove="1" noResize="1" noEditPoints="1" noAdjustHandles="1" noChangeArrowheads="1" noChangeShapeType="1" noTextEdit="1"/>
          </p:cNvSpPr>
          <p:nvPr/>
        </p:nvSpPr>
        <p:spPr>
          <a:xfrm>
            <a:off x="2057399" y="5337766"/>
            <a:ext cx="7086599" cy="1404487"/>
          </a:xfrm>
          <a:prstGeom prst="rect">
            <a:avLst/>
          </a:prstGeom>
          <a:blipFill rotWithShape="1">
            <a:blip r:embed="rId6"/>
            <a:stretch>
              <a:fillRect l="-2236" t="-4783" r="-2837" b="-16087"/>
            </a:stretch>
          </a:blipFill>
        </p:spPr>
        <p:txBody>
          <a:bodyPr/>
          <a:lstStyle/>
          <a:p>
            <a:pPr fontAlgn="auto">
              <a:spcBef>
                <a:spcPts val="0"/>
              </a:spcBef>
              <a:spcAft>
                <a:spcPts val="0"/>
              </a:spcAft>
              <a:defRPr/>
            </a:pPr>
            <a:r>
              <a:rPr lang="en-US">
                <a:noFill/>
                <a:latin typeface="+mn-lt"/>
                <a:cs typeface="+mn-cs"/>
              </a:rPr>
              <a:t> </a:t>
            </a:r>
          </a:p>
        </p:txBody>
      </p:sp>
      <p:sp>
        <p:nvSpPr>
          <p:cNvPr id="9" name="Slide Number Placeholder 8"/>
          <p:cNvSpPr>
            <a:spLocks noGrp="1"/>
          </p:cNvSpPr>
          <p:nvPr>
            <p:ph type="sldNum" sz="quarter" idx="12"/>
          </p:nvPr>
        </p:nvSpPr>
        <p:spPr/>
        <p:txBody>
          <a:bodyPr/>
          <a:lstStyle/>
          <a:p>
            <a:pPr>
              <a:defRPr/>
            </a:pPr>
            <a:fld id="{E321C9E6-D1D0-40BF-ADE0-3BBB9AB85585}"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7" y="3313982"/>
            <a:ext cx="7003143" cy="2246769"/>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just" fontAlgn="auto">
              <a:spcBef>
                <a:spcPts val="0"/>
              </a:spcBef>
              <a:spcAft>
                <a:spcPts val="0"/>
              </a:spcAft>
              <a:defRPr/>
            </a:pP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Case #2: If the cohesive forces are strong in comparison to the adhesive forces, the contact angle will be large </a:t>
            </a:r>
            <a:r>
              <a:rPr lang="en-US" sz="2800" b="1" dirty="0">
                <a:ln w="11430"/>
                <a:solidFill>
                  <a:srgbClr val="FFFF00"/>
                </a:solidFill>
                <a:effectLst>
                  <a:outerShdw blurRad="80000" dist="40000" dir="5040000" algn="tl">
                    <a:srgbClr val="000000">
                      <a:alpha val="30000"/>
                    </a:srgbClr>
                  </a:outerShdw>
                </a:effectLst>
                <a:latin typeface="+mn-lt"/>
                <a:cs typeface="+mn-cs"/>
              </a:rPr>
              <a:t>and a positive meniscus is formed</a:t>
            </a: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Example: Mercury in a glass tube. </a:t>
            </a:r>
          </a:p>
        </p:txBody>
      </p:sp>
      <p:pic>
        <p:nvPicPr>
          <p:cNvPr id="6" name="Picture 3" descr="c13f007"/>
          <p:cNvPicPr>
            <a:picLocks noChangeAspect="1" noChangeArrowheads="1"/>
          </p:cNvPicPr>
          <p:nvPr/>
        </p:nvPicPr>
        <p:blipFill>
          <a:blip r:embed="rId2">
            <a:extLst>
              <a:ext uri="{28A0092B-C50C-407E-A947-70E740481C1C}">
                <a14:useLocalDpi xmlns:a14="http://schemas.microsoft.com/office/drawing/2010/main" val="0"/>
              </a:ext>
            </a:extLst>
          </a:blip>
          <a:srcRect l="38948" t="9605" r="38841" b="27859"/>
          <a:stretch>
            <a:fillRect/>
          </a:stretch>
        </p:blipFill>
        <p:spPr bwMode="auto">
          <a:xfrm>
            <a:off x="7010400" y="1012825"/>
            <a:ext cx="2030413"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6114" y="25975"/>
            <a:ext cx="8055218" cy="646331"/>
          </a:xfrm>
          <a:prstGeom prst="rect">
            <a:avLst/>
          </a:prstGeom>
        </p:spPr>
        <p:txBody>
          <a:bodyPr wrap="none">
            <a:spAutoFit/>
          </a:bodyPr>
          <a:lstStyle/>
          <a:p>
            <a:pPr fontAlgn="auto">
              <a:spcBef>
                <a:spcPts val="0"/>
              </a:spcBef>
              <a:spcAft>
                <a:spcPts val="0"/>
              </a:spcAft>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For a fluid in a vertical tube Figure (13.7):</a:t>
            </a:r>
          </a:p>
        </p:txBody>
      </p:sp>
      <p:sp>
        <p:nvSpPr>
          <p:cNvPr id="3" name="Rectangle 2"/>
          <p:cNvSpPr/>
          <p:nvPr/>
        </p:nvSpPr>
        <p:spPr>
          <a:xfrm>
            <a:off x="-7257" y="636326"/>
            <a:ext cx="7010400" cy="2677656"/>
          </a:xfrm>
          <a:prstGeom prst="rect">
            <a:avLst/>
          </a:prstGeom>
        </p:spPr>
        <p:txBody>
          <a:bodyPr>
            <a:spAutoFit/>
          </a:bodyPr>
          <a:lstStyle/>
          <a:p>
            <a:pPr fontAlgn="auto">
              <a:spcBef>
                <a:spcPts val="0"/>
              </a:spcBef>
              <a:spcAft>
                <a:spcPts val="0"/>
              </a:spcAft>
              <a:defRPr/>
            </a:pP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Case #1: If the cohesive forces are weak in comparison to the adhesive forces, the contact will be small and the liquid will be pulled slightly up at the edges of the tube. </a:t>
            </a:r>
            <a:r>
              <a:rPr lang="en-US" sz="2800" b="1" dirty="0">
                <a:ln w="11430"/>
                <a:solidFill>
                  <a:srgbClr val="FFFF00"/>
                </a:solidFill>
                <a:effectLst>
                  <a:outerShdw blurRad="80000" dist="40000" dir="5040000" algn="tl">
                    <a:srgbClr val="000000">
                      <a:alpha val="30000"/>
                    </a:srgbClr>
                  </a:outerShdw>
                </a:effectLst>
                <a:latin typeface="+mn-lt"/>
                <a:cs typeface="+mn-cs"/>
              </a:rPr>
              <a:t>giving a negative meniscus</a:t>
            </a: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Example: Water in a glass. </a:t>
            </a:r>
          </a:p>
        </p:txBody>
      </p:sp>
      <p:sp>
        <p:nvSpPr>
          <p:cNvPr id="4" name="Slide Number Placeholder 3"/>
          <p:cNvSpPr>
            <a:spLocks noGrp="1"/>
          </p:cNvSpPr>
          <p:nvPr>
            <p:ph type="sldNum" sz="quarter" idx="12"/>
          </p:nvPr>
        </p:nvSpPr>
        <p:spPr/>
        <p:txBody>
          <a:bodyPr/>
          <a:lstStyle/>
          <a:p>
            <a:pPr>
              <a:defRPr/>
            </a:pPr>
            <a:fld id="{E321C9E6-D1D0-40BF-ADE0-3BBB9AB85585}"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21771" y="584775"/>
            <a:ext cx="9143999" cy="3986476"/>
          </a:xfrm>
          <a:prstGeom prst="rect">
            <a:avLst/>
          </a:prstGeom>
          <a:blipFill rotWithShape="1">
            <a:blip r:embed="rId3"/>
            <a:stretch>
              <a:fillRect l="-1667" t="-1988" r="-2533" b="-1682"/>
            </a:stretch>
          </a:blipFill>
        </p:spPr>
        <p:txBody>
          <a:bodyPr/>
          <a:lstStyle/>
          <a:p>
            <a:pPr fontAlgn="auto">
              <a:spcBef>
                <a:spcPts val="0"/>
              </a:spcBef>
              <a:spcAft>
                <a:spcPts val="0"/>
              </a:spcAft>
              <a:defRPr/>
            </a:pPr>
            <a:r>
              <a:rPr lang="en-US">
                <a:noFill/>
                <a:latin typeface="+mn-lt"/>
                <a:cs typeface="+mn-cs"/>
              </a:rPr>
              <a:t> </a:t>
            </a:r>
          </a:p>
        </p:txBody>
      </p:sp>
      <p:sp>
        <p:nvSpPr>
          <p:cNvPr id="2" name="Rectangle 1"/>
          <p:cNvSpPr/>
          <p:nvPr/>
        </p:nvSpPr>
        <p:spPr>
          <a:xfrm>
            <a:off x="304800" y="0"/>
            <a:ext cx="3873500" cy="584200"/>
          </a:xfrm>
          <a:prstGeom prst="rect">
            <a:avLst/>
          </a:prstGeom>
        </p:spPr>
        <p:txBody>
          <a:bodyPr wrap="none">
            <a:spAutoFit/>
          </a:bodyPr>
          <a:lstStyle/>
          <a:p>
            <a:pPr fontAlgn="auto">
              <a:spcBef>
                <a:spcPts val="1200"/>
              </a:spcBef>
              <a:spcAft>
                <a:spcPts val="0"/>
              </a:spcAft>
              <a:defRPr/>
            </a:pPr>
            <a:r>
              <a:rPr lang="en-US" sz="32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Capillary Action</a:t>
            </a:r>
          </a:p>
        </p:txBody>
      </p:sp>
      <p:sp>
        <p:nvSpPr>
          <p:cNvPr id="6" name="Rectangle 5"/>
          <p:cNvSpPr>
            <a:spLocks noRot="1" noChangeAspect="1" noMove="1" noResize="1" noEditPoints="1" noAdjustHandles="1" noChangeArrowheads="1" noChangeShapeType="1" noTextEdit="1"/>
          </p:cNvSpPr>
          <p:nvPr/>
        </p:nvSpPr>
        <p:spPr>
          <a:xfrm>
            <a:off x="1877462" y="4765549"/>
            <a:ext cx="7264400" cy="1938992"/>
          </a:xfrm>
          <a:prstGeom prst="rect">
            <a:avLst/>
          </a:prstGeom>
          <a:blipFill rotWithShape="1">
            <a:blip r:embed="rId4"/>
            <a:stretch>
              <a:fillRect l="-1762" t="-3459" r="-587" b="-9119"/>
            </a:stretch>
          </a:blipFill>
        </p:spPr>
        <p:txBody>
          <a:bodyPr/>
          <a:lstStyle/>
          <a:p>
            <a:pPr fontAlgn="auto">
              <a:spcBef>
                <a:spcPts val="0"/>
              </a:spcBef>
              <a:spcAft>
                <a:spcPts val="0"/>
              </a:spcAft>
              <a:defRPr/>
            </a:pPr>
            <a:r>
              <a:rPr lang="en-US">
                <a:noFill/>
                <a:latin typeface="+mn-lt"/>
                <a:cs typeface="+mn-cs"/>
              </a:rPr>
              <a:t> </a:t>
            </a:r>
          </a:p>
        </p:txBody>
      </p:sp>
      <p:sp>
        <p:nvSpPr>
          <p:cNvPr id="7" name="Slide Number Placeholder 6"/>
          <p:cNvSpPr>
            <a:spLocks noGrp="1"/>
          </p:cNvSpPr>
          <p:nvPr>
            <p:ph type="sldNum" sz="quarter" idx="12"/>
          </p:nvPr>
        </p:nvSpPr>
        <p:spPr/>
        <p:txBody>
          <a:bodyPr/>
          <a:lstStyle/>
          <a:p>
            <a:pPr>
              <a:defRPr/>
            </a:pPr>
            <a:fld id="{E321C9E6-D1D0-40BF-ADE0-3BBB9AB85585}"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0" y="11767"/>
            <a:ext cx="6969951" cy="2985433"/>
          </a:xfrm>
          <a:prstGeom prst="rect">
            <a:avLst/>
          </a:prstGeom>
          <a:blipFill rotWithShape="1">
            <a:blip r:embed="rId2"/>
            <a:stretch>
              <a:fillRect l="-2012" t="-2653" r="-2800" b="-5918"/>
            </a:stretch>
          </a:blipFill>
        </p:spPr>
        <p:txBody>
          <a:bodyPr/>
          <a:lstStyle/>
          <a:p>
            <a:pPr fontAlgn="auto">
              <a:spcBef>
                <a:spcPts val="0"/>
              </a:spcBef>
              <a:spcAft>
                <a:spcPts val="0"/>
              </a:spcAft>
              <a:defRPr/>
            </a:pPr>
            <a:r>
              <a:rPr lang="en-US">
                <a:noFill/>
                <a:latin typeface="+mn-lt"/>
                <a:cs typeface="+mn-cs"/>
              </a:rPr>
              <a:t> </a:t>
            </a:r>
          </a:p>
        </p:txBody>
      </p:sp>
      <p:pic>
        <p:nvPicPr>
          <p:cNvPr id="6" name="Picture 3" descr="c13f008"/>
          <p:cNvPicPr>
            <a:picLocks noChangeAspect="1" noChangeArrowheads="1"/>
          </p:cNvPicPr>
          <p:nvPr/>
        </p:nvPicPr>
        <p:blipFill>
          <a:blip r:embed="rId3">
            <a:extLst>
              <a:ext uri="{28A0092B-C50C-407E-A947-70E740481C1C}">
                <a14:useLocalDpi xmlns:a14="http://schemas.microsoft.com/office/drawing/2010/main" val="0"/>
              </a:ext>
            </a:extLst>
          </a:blip>
          <a:srcRect l="36000" t="13754" r="35684" b="24779"/>
          <a:stretch>
            <a:fillRect/>
          </a:stretch>
        </p:blipFill>
        <p:spPr bwMode="auto">
          <a:xfrm>
            <a:off x="6970713" y="152400"/>
            <a:ext cx="21732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Rot="1" noChangeAspect="1" noMove="1" noResize="1" noEditPoints="1" noAdjustHandles="1" noChangeArrowheads="1" noChangeShapeType="1" noTextEdit="1"/>
          </p:cNvSpPr>
          <p:nvPr/>
        </p:nvSpPr>
        <p:spPr>
          <a:xfrm>
            <a:off x="152400" y="3505200"/>
            <a:ext cx="8796533" cy="3069879"/>
          </a:xfrm>
          <a:prstGeom prst="rect">
            <a:avLst/>
          </a:prstGeom>
          <a:blipFill rotWithShape="1">
            <a:blip r:embed="rId4"/>
            <a:stretch>
              <a:fillRect l="-1663" t="-2579" r="-1317" b="-1389"/>
            </a:stretch>
          </a:blipFill>
        </p:spPr>
        <p:txBody>
          <a:bodyPr/>
          <a:lstStyle/>
          <a:p>
            <a:pPr fontAlgn="auto">
              <a:spcBef>
                <a:spcPts val="0"/>
              </a:spcBef>
              <a:spcAft>
                <a:spcPts val="0"/>
              </a:spcAft>
              <a:defRPr/>
            </a:pPr>
            <a:r>
              <a:rPr lang="en-US">
                <a:noFill/>
                <a:latin typeface="+mn-lt"/>
                <a:cs typeface="+mn-cs"/>
              </a:rPr>
              <a:t> </a:t>
            </a:r>
          </a:p>
        </p:txBody>
      </p:sp>
      <p:sp>
        <p:nvSpPr>
          <p:cNvPr id="2" name="Slide Number Placeholder 1"/>
          <p:cNvSpPr>
            <a:spLocks noGrp="1"/>
          </p:cNvSpPr>
          <p:nvPr>
            <p:ph type="sldNum" sz="quarter" idx="12"/>
          </p:nvPr>
        </p:nvSpPr>
        <p:spPr/>
        <p:txBody>
          <a:bodyPr/>
          <a:lstStyle/>
          <a:p>
            <a:pPr>
              <a:defRPr/>
            </a:pPr>
            <a:fld id="{E321C9E6-D1D0-40BF-ADE0-3BBB9AB85585}"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32817"/>
            <a:ext cx="9144000" cy="4462760"/>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1200"/>
              </a:spcBef>
              <a:spcAft>
                <a:spcPts val="0"/>
              </a:spcAft>
              <a:defRPr/>
            </a:pPr>
            <a:r>
              <a:rPr lang="en-US" sz="2400" b="1" dirty="0" smtClean="0">
                <a:ln w="11430"/>
                <a:solidFill>
                  <a:schemeClr val="accent6">
                    <a:lumMod val="60000"/>
                    <a:lumOff val="40000"/>
                  </a:schemeClr>
                </a:solidFill>
                <a:effectLst>
                  <a:outerShdw blurRad="80000" dist="40000" dir="5040000" algn="tl">
                    <a:srgbClr val="000000">
                      <a:alpha val="30000"/>
                    </a:srgbClr>
                  </a:outerShdw>
                </a:effectLst>
                <a:latin typeface="+mn-lt"/>
                <a:cs typeface="+mn-cs"/>
              </a:rPr>
              <a:t>	The </a:t>
            </a:r>
            <a:r>
              <a:rPr lang="en-US" sz="2400" b="1" dirty="0">
                <a:ln w="11430"/>
                <a:solidFill>
                  <a:schemeClr val="accent6">
                    <a:lumMod val="60000"/>
                    <a:lumOff val="40000"/>
                  </a:schemeClr>
                </a:solidFill>
                <a:effectLst>
                  <a:outerShdw blurRad="80000" dist="40000" dir="5040000" algn="tl">
                    <a:srgbClr val="000000">
                      <a:alpha val="30000"/>
                    </a:srgbClr>
                  </a:outerShdw>
                </a:effectLst>
                <a:latin typeface="+mn-lt"/>
                <a:cs typeface="+mn-cs"/>
              </a:rPr>
              <a:t>alveoli in our lungs are similar in many respects to a collection of air bubbles surrounded by water, with the air being free to move about between them. </a:t>
            </a:r>
          </a:p>
          <a:p>
            <a:pPr fontAlgn="auto">
              <a:spcBef>
                <a:spcPts val="1200"/>
              </a:spcBef>
              <a:spcAft>
                <a:spcPts val="0"/>
              </a:spcAft>
              <a:defRPr/>
            </a:pPr>
            <a:r>
              <a:rPr lang="en-US" sz="2400" b="1" dirty="0" smtClean="0">
                <a:ln w="11430"/>
                <a:solidFill>
                  <a:schemeClr val="accent6">
                    <a:lumMod val="60000"/>
                    <a:lumOff val="40000"/>
                  </a:schemeClr>
                </a:solidFill>
                <a:effectLst>
                  <a:outerShdw blurRad="80000" dist="40000" dir="5040000" algn="tl">
                    <a:srgbClr val="000000">
                      <a:alpha val="30000"/>
                    </a:srgbClr>
                  </a:outerShdw>
                </a:effectLst>
                <a:latin typeface="+mn-lt"/>
                <a:cs typeface="+mn-cs"/>
              </a:rPr>
              <a:t>	This </a:t>
            </a:r>
            <a:r>
              <a:rPr lang="en-US" sz="2400" b="1" dirty="0">
                <a:ln w="11430"/>
                <a:solidFill>
                  <a:schemeClr val="accent6">
                    <a:lumMod val="60000"/>
                    <a:lumOff val="40000"/>
                  </a:schemeClr>
                </a:solidFill>
                <a:effectLst>
                  <a:outerShdw blurRad="80000" dist="40000" dir="5040000" algn="tl">
                    <a:srgbClr val="000000">
                      <a:alpha val="30000"/>
                    </a:srgbClr>
                  </a:outerShdw>
                </a:effectLst>
                <a:latin typeface="+mn-lt"/>
                <a:cs typeface="+mn-cs"/>
              </a:rPr>
              <a:t>is unstable situation for bubbles - the small bubbles have the highest internal air pressure, which would tend to force the air to move to lower pressure regions in the larger bubbles, causing large bubbles to get larger and small bubbles to get smaller. </a:t>
            </a:r>
          </a:p>
          <a:p>
            <a:pPr fontAlgn="auto">
              <a:spcBef>
                <a:spcPts val="1200"/>
              </a:spcBef>
              <a:spcAft>
                <a:spcPts val="0"/>
              </a:spcAft>
              <a:defRPr/>
            </a:pPr>
            <a:r>
              <a:rPr lang="en-US" sz="2400" b="1" dirty="0" smtClean="0">
                <a:ln w="11430"/>
                <a:solidFill>
                  <a:schemeClr val="accent6">
                    <a:lumMod val="60000"/>
                    <a:lumOff val="40000"/>
                  </a:schemeClr>
                </a:solidFill>
                <a:effectLst>
                  <a:outerShdw blurRad="80000" dist="40000" dir="5040000" algn="tl">
                    <a:srgbClr val="000000">
                      <a:alpha val="30000"/>
                    </a:srgbClr>
                  </a:outerShdw>
                </a:effectLst>
                <a:latin typeface="+mn-lt"/>
                <a:cs typeface="+mn-cs"/>
              </a:rPr>
              <a:t>	This </a:t>
            </a:r>
            <a:r>
              <a:rPr lang="en-US" sz="2400" b="1" dirty="0">
                <a:ln w="11430"/>
                <a:solidFill>
                  <a:schemeClr val="accent6">
                    <a:lumMod val="60000"/>
                    <a:lumOff val="40000"/>
                  </a:schemeClr>
                </a:solidFill>
                <a:effectLst>
                  <a:outerShdw blurRad="80000" dist="40000" dir="5040000" algn="tl">
                    <a:srgbClr val="000000">
                      <a:alpha val="30000"/>
                    </a:srgbClr>
                  </a:outerShdw>
                </a:effectLst>
                <a:latin typeface="+mn-lt"/>
                <a:cs typeface="+mn-cs"/>
              </a:rPr>
              <a:t>would be undesirable behavior for our lungs - we need to have a large surface area to allow the most diffusion of oxygen into the bloodstream. </a:t>
            </a:r>
            <a:r>
              <a:rPr lang="en-US" sz="2400" b="1" u="sng" dirty="0">
                <a:ln w="11430"/>
                <a:solidFill>
                  <a:schemeClr val="accent6">
                    <a:lumMod val="60000"/>
                    <a:lumOff val="40000"/>
                  </a:schemeClr>
                </a:solidFill>
                <a:effectLst>
                  <a:outerShdw blurRad="80000" dist="40000" dir="5040000" algn="tl">
                    <a:srgbClr val="000000">
                      <a:alpha val="30000"/>
                    </a:srgbClr>
                  </a:outerShdw>
                </a:effectLst>
                <a:latin typeface="+mn-lt"/>
                <a:cs typeface="+mn-cs"/>
              </a:rPr>
              <a:t>Surfactants can stabilize bubbles by making their surface tension size dependent.</a:t>
            </a:r>
          </a:p>
        </p:txBody>
      </p:sp>
      <p:sp>
        <p:nvSpPr>
          <p:cNvPr id="2" name="Rectangle 1"/>
          <p:cNvSpPr/>
          <p:nvPr/>
        </p:nvSpPr>
        <p:spPr>
          <a:xfrm>
            <a:off x="152400" y="46702"/>
            <a:ext cx="8315097" cy="707886"/>
          </a:xfrm>
          <a:prstGeom prst="rect">
            <a:avLst/>
          </a:prstGeom>
        </p:spPr>
        <p:txBody>
          <a:bodyPr wrap="none">
            <a:spAutoFit/>
          </a:bodyPr>
          <a:lstStyle/>
          <a:p>
            <a:pPr fontAlgn="auto">
              <a:spcBef>
                <a:spcPts val="1200"/>
              </a:spcBef>
              <a:spcAft>
                <a:spcPts val="0"/>
              </a:spcAft>
              <a:defRPr/>
            </a:pP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tencil" panose="040409050D0802020404" pitchFamily="82" charset="0"/>
                <a:cs typeface="+mn-cs"/>
              </a:rPr>
              <a:t>2.5  Surfactants and the Lung</a:t>
            </a:r>
          </a:p>
        </p:txBody>
      </p:sp>
      <p:sp>
        <p:nvSpPr>
          <p:cNvPr id="3" name="Rectangle 2"/>
          <p:cNvSpPr/>
          <p:nvPr/>
        </p:nvSpPr>
        <p:spPr>
          <a:xfrm>
            <a:off x="1981200" y="5165725"/>
            <a:ext cx="7162800" cy="1692275"/>
          </a:xfrm>
          <a:prstGeom prst="rect">
            <a:avLst/>
          </a:prstGeom>
        </p:spPr>
        <p:txBody>
          <a:bodyPr>
            <a:spAutoFit/>
          </a:bodyPr>
          <a:lstStyle/>
          <a:p>
            <a:pPr fontAlgn="auto">
              <a:spcBef>
                <a:spcPts val="1200"/>
              </a:spcBef>
              <a:spcAft>
                <a:spcPts val="0"/>
              </a:spcAft>
              <a:defRPr/>
            </a:pPr>
            <a:r>
              <a:rPr lang="en-US" sz="2600" b="1" dirty="0" smtClean="0">
                <a:ln w="11430"/>
                <a:solidFill>
                  <a:schemeClr val="accent6">
                    <a:lumMod val="60000"/>
                    <a:lumOff val="40000"/>
                  </a:schemeClr>
                </a:solidFill>
                <a:effectLst>
                  <a:outerShdw blurRad="80000" dist="40000" dir="5040000" algn="tl">
                    <a:srgbClr val="000000">
                      <a:alpha val="30000"/>
                    </a:srgbClr>
                  </a:outerShdw>
                </a:effectLst>
                <a:latin typeface="+mn-lt"/>
                <a:cs typeface="+mn-cs"/>
              </a:rPr>
              <a:t>	Adding </a:t>
            </a:r>
            <a:r>
              <a:rPr lang="en-US" sz="2600" b="1" dirty="0">
                <a:ln w="11430"/>
                <a:solidFill>
                  <a:schemeClr val="accent6">
                    <a:lumMod val="60000"/>
                    <a:lumOff val="40000"/>
                  </a:schemeClr>
                </a:solidFill>
                <a:effectLst>
                  <a:outerShdw blurRad="80000" dist="40000" dir="5040000" algn="tl">
                    <a:srgbClr val="000000">
                      <a:alpha val="30000"/>
                    </a:srgbClr>
                  </a:outerShdw>
                </a:effectLst>
                <a:latin typeface="+mn-lt"/>
                <a:cs typeface="+mn-cs"/>
              </a:rPr>
              <a:t>surfactant has the desired effect because the concentration of the surfactant decreases as the surface expands and increases as the surface contracts. </a:t>
            </a:r>
          </a:p>
        </p:txBody>
      </p:sp>
      <p:sp>
        <p:nvSpPr>
          <p:cNvPr id="4" name="Slide Number Placeholder 3"/>
          <p:cNvSpPr>
            <a:spLocks noGrp="1"/>
          </p:cNvSpPr>
          <p:nvPr>
            <p:ph type="sldNum" sz="quarter" idx="12"/>
          </p:nvPr>
        </p:nvSpPr>
        <p:spPr/>
        <p:txBody>
          <a:bodyPr/>
          <a:lstStyle/>
          <a:p>
            <a:pPr>
              <a:defRPr/>
            </a:pPr>
            <a:fld id="{E321C9E6-D1D0-40BF-ADE0-3BBB9AB85585}"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1F4240A-F3EC-4BC6-B9AC-8083A37A11A8}" type="slidenum">
              <a:rPr lang="en-US" smtClean="0"/>
              <a:pPr>
                <a:defRPr/>
              </a:pPr>
              <a:t>26</a:t>
            </a:fld>
            <a:endParaRPr lang="en-US" dirty="0"/>
          </a:p>
        </p:txBody>
      </p:sp>
      <p:sp>
        <p:nvSpPr>
          <p:cNvPr id="5" name="AutoShape 2" descr="https://media2.picsearch.com/is?JPUpsE9uozQawVyyxvsPXj4ePcQm3toOIfCbKXMCbqw&amp;height=3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1722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814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1F4240A-F3EC-4BC6-B9AC-8083A37A11A8}" type="slidenum">
              <a:rPr lang="en-US" smtClean="0"/>
              <a:pPr>
                <a:defRPr/>
              </a:pPr>
              <a:t>27</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533400"/>
            <a:ext cx="60960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17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3999" cy="6247864"/>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1200"/>
              </a:spcBef>
              <a:spcAft>
                <a:spcPts val="0"/>
              </a:spcAft>
              <a:defRPr/>
            </a:pPr>
            <a:r>
              <a:rPr lang="en-US" sz="2400" b="1" dirty="0" smtClean="0">
                <a:ln w="11430"/>
                <a:solidFill>
                  <a:schemeClr val="accent6">
                    <a:lumMod val="60000"/>
                    <a:lumOff val="40000"/>
                  </a:schemeClr>
                </a:solidFill>
                <a:effectLst>
                  <a:outerShdw blurRad="80000" dist="40000" dir="5040000" algn="tl">
                    <a:srgbClr val="000000">
                      <a:alpha val="30000"/>
                    </a:srgbClr>
                  </a:outerShdw>
                </a:effectLst>
                <a:latin typeface="+mn-lt"/>
                <a:cs typeface="+mn-cs"/>
              </a:rPr>
              <a:t>	An </a:t>
            </a:r>
            <a:r>
              <a:rPr lang="en-US" sz="2400" b="1" dirty="0">
                <a:ln w="11430"/>
                <a:solidFill>
                  <a:schemeClr val="accent6">
                    <a:lumMod val="60000"/>
                    <a:lumOff val="40000"/>
                  </a:schemeClr>
                </a:solidFill>
                <a:effectLst>
                  <a:outerShdw blurRad="80000" dist="40000" dir="5040000" algn="tl">
                    <a:srgbClr val="000000">
                      <a:alpha val="30000"/>
                    </a:srgbClr>
                  </a:outerShdw>
                </a:effectLst>
                <a:latin typeface="+mn-lt"/>
                <a:cs typeface="+mn-cs"/>
              </a:rPr>
              <a:t>increase in concentration of surfactant from a decreasing surface area will reduce the surface tension, and will reduce the pressure at which the bubble becomes stable. </a:t>
            </a:r>
          </a:p>
          <a:p>
            <a:pPr fontAlgn="auto">
              <a:spcBef>
                <a:spcPts val="1200"/>
              </a:spcBef>
              <a:spcAft>
                <a:spcPts val="0"/>
              </a:spcAft>
              <a:defRPr/>
            </a:pPr>
            <a:r>
              <a:rPr lang="en-US" sz="2400" b="1" dirty="0" smtClean="0">
                <a:ln w="11430"/>
                <a:solidFill>
                  <a:schemeClr val="accent6">
                    <a:lumMod val="60000"/>
                    <a:lumOff val="40000"/>
                  </a:schemeClr>
                </a:solidFill>
                <a:effectLst>
                  <a:outerShdw blurRad="80000" dist="40000" dir="5040000" algn="tl">
                    <a:srgbClr val="000000">
                      <a:alpha val="30000"/>
                    </a:srgbClr>
                  </a:outerShdw>
                </a:effectLst>
                <a:latin typeface="+mn-lt"/>
                <a:cs typeface="+mn-cs"/>
              </a:rPr>
              <a:t>	Pulmonary </a:t>
            </a:r>
            <a:r>
              <a:rPr lang="en-US" sz="2400" b="1" dirty="0">
                <a:ln w="11430"/>
                <a:solidFill>
                  <a:schemeClr val="accent6">
                    <a:lumMod val="60000"/>
                    <a:lumOff val="40000"/>
                  </a:schemeClr>
                </a:solidFill>
                <a:effectLst>
                  <a:outerShdw blurRad="80000" dist="40000" dir="5040000" algn="tl">
                    <a:srgbClr val="000000">
                      <a:alpha val="30000"/>
                    </a:srgbClr>
                  </a:outerShdw>
                </a:effectLst>
                <a:latin typeface="+mn-lt"/>
                <a:cs typeface="+mn-cs"/>
              </a:rPr>
              <a:t>(lung) surfactant has the same effect. It allows alveoli with slightly different sizes to have the same internal pressure, giving a stable arrangement. </a:t>
            </a:r>
            <a:endParaRPr lang="en-US" sz="2400" b="1" dirty="0" smtClean="0">
              <a:ln w="11430"/>
              <a:solidFill>
                <a:schemeClr val="accent6">
                  <a:lumMod val="60000"/>
                  <a:lumOff val="40000"/>
                </a:schemeClr>
              </a:solidFill>
              <a:effectLst>
                <a:outerShdw blurRad="80000" dist="40000" dir="5040000" algn="tl">
                  <a:srgbClr val="000000">
                    <a:alpha val="30000"/>
                  </a:srgbClr>
                </a:outerShdw>
              </a:effectLst>
              <a:latin typeface="+mn-lt"/>
              <a:cs typeface="+mn-cs"/>
            </a:endParaRPr>
          </a:p>
          <a:p>
            <a:pPr fontAlgn="auto">
              <a:spcBef>
                <a:spcPts val="1200"/>
              </a:spcBef>
              <a:spcAft>
                <a:spcPts val="0"/>
              </a:spcAft>
              <a:defRPr/>
            </a:pPr>
            <a:r>
              <a:rPr lang="en-US" sz="2400" b="1" dirty="0">
                <a:ln w="11430"/>
                <a:solidFill>
                  <a:schemeClr val="accent6">
                    <a:lumMod val="60000"/>
                    <a:lumOff val="40000"/>
                  </a:schemeClr>
                </a:solidFill>
                <a:effectLst>
                  <a:outerShdw blurRad="80000" dist="40000" dir="5040000" algn="tl">
                    <a:srgbClr val="000000">
                      <a:alpha val="30000"/>
                    </a:srgbClr>
                  </a:outerShdw>
                </a:effectLst>
                <a:latin typeface="+mn-lt"/>
                <a:cs typeface="+mn-cs"/>
              </a:rPr>
              <a:t>	</a:t>
            </a:r>
            <a:r>
              <a:rPr lang="en-US" sz="2400" b="1" dirty="0" smtClean="0">
                <a:ln w="11430"/>
                <a:solidFill>
                  <a:schemeClr val="accent6">
                    <a:lumMod val="60000"/>
                    <a:lumOff val="40000"/>
                  </a:schemeClr>
                </a:solidFill>
                <a:effectLst>
                  <a:outerShdw blurRad="80000" dist="40000" dir="5040000" algn="tl">
                    <a:srgbClr val="000000">
                      <a:alpha val="30000"/>
                    </a:srgbClr>
                  </a:outerShdw>
                </a:effectLst>
                <a:latin typeface="+mn-lt"/>
                <a:cs typeface="+mn-cs"/>
              </a:rPr>
              <a:t>Also, in the absence of surfactant, the pressure required to change the size of an alveolus would be greatest when the alveolus was smallest. This would make the </a:t>
            </a:r>
            <a:r>
              <a:rPr lang="en-US" sz="2400" b="1" u="sng" dirty="0" smtClean="0">
                <a:ln w="11430"/>
                <a:solidFill>
                  <a:schemeClr val="accent6">
                    <a:lumMod val="60000"/>
                    <a:lumOff val="40000"/>
                  </a:schemeClr>
                </a:solidFill>
                <a:effectLst>
                  <a:outerShdw blurRad="80000" dist="40000" dir="5040000" algn="tl">
                    <a:srgbClr val="000000">
                      <a:alpha val="30000"/>
                    </a:srgbClr>
                  </a:outerShdw>
                </a:effectLst>
                <a:latin typeface="+mn-lt"/>
                <a:cs typeface="+mn-cs"/>
              </a:rPr>
              <a:t>initial inflation difficult</a:t>
            </a:r>
            <a:r>
              <a:rPr lang="en-US" sz="2400" b="1" dirty="0" smtClean="0">
                <a:ln w="11430"/>
                <a:solidFill>
                  <a:schemeClr val="accent6">
                    <a:lumMod val="60000"/>
                    <a:lumOff val="40000"/>
                  </a:schemeClr>
                </a:solidFill>
                <a:effectLst>
                  <a:outerShdw blurRad="80000" dist="40000" dir="5040000" algn="tl">
                    <a:srgbClr val="000000">
                      <a:alpha val="30000"/>
                    </a:srgbClr>
                  </a:outerShdw>
                </a:effectLst>
                <a:latin typeface="+mn-lt"/>
                <a:cs typeface="+mn-cs"/>
              </a:rPr>
              <a:t>, rather like the first part of blowing up a balloon being the hardest. </a:t>
            </a:r>
          </a:p>
          <a:p>
            <a:pPr fontAlgn="auto">
              <a:spcBef>
                <a:spcPts val="1200"/>
              </a:spcBef>
              <a:spcAft>
                <a:spcPts val="0"/>
              </a:spcAft>
              <a:defRPr/>
            </a:pPr>
            <a:r>
              <a:rPr lang="en-US" sz="2400" b="1" dirty="0" smtClean="0">
                <a:ln w="11430"/>
                <a:solidFill>
                  <a:schemeClr val="accent6">
                    <a:lumMod val="60000"/>
                    <a:lumOff val="40000"/>
                  </a:schemeClr>
                </a:solidFill>
                <a:effectLst>
                  <a:outerShdw blurRad="80000" dist="40000" dir="5040000" algn="tl">
                    <a:srgbClr val="000000">
                      <a:alpha val="30000"/>
                    </a:srgbClr>
                  </a:outerShdw>
                </a:effectLst>
                <a:latin typeface="+mn-lt"/>
                <a:cs typeface="+mn-cs"/>
              </a:rPr>
              <a:t>	Without pulmonary surfactant, the pressure difference required to inflate the alveolus would be Premature infants often lack sufficient pulmonary surfactants, causing breathing difficulties. </a:t>
            </a:r>
          </a:p>
          <a:p>
            <a:pPr fontAlgn="auto">
              <a:spcBef>
                <a:spcPts val="1200"/>
              </a:spcBef>
              <a:spcAft>
                <a:spcPts val="0"/>
              </a:spcAft>
              <a:defRPr/>
            </a:pPr>
            <a:r>
              <a:rPr lang="en-US" sz="2400" b="1" dirty="0" smtClean="0">
                <a:ln w="11430"/>
                <a:solidFill>
                  <a:schemeClr val="accent6">
                    <a:lumMod val="60000"/>
                    <a:lumOff val="40000"/>
                  </a:schemeClr>
                </a:solidFill>
                <a:effectLst>
                  <a:outerShdw blurRad="80000" dist="40000" dir="5040000" algn="tl">
                    <a:srgbClr val="000000">
                      <a:alpha val="30000"/>
                    </a:srgbClr>
                  </a:outerShdw>
                </a:effectLst>
                <a:latin typeface="+mn-lt"/>
                <a:cs typeface="+mn-cs"/>
              </a:rPr>
              <a:t>	Understanding </a:t>
            </a:r>
            <a:r>
              <a:rPr lang="en-US" sz="2400" b="1" dirty="0">
                <a:ln w="11430"/>
                <a:solidFill>
                  <a:schemeClr val="accent6">
                    <a:lumMod val="60000"/>
                    <a:lumOff val="40000"/>
                  </a:schemeClr>
                </a:solidFill>
                <a:effectLst>
                  <a:outerShdw blurRad="80000" dist="40000" dir="5040000" algn="tl">
                    <a:srgbClr val="000000">
                      <a:alpha val="30000"/>
                    </a:srgbClr>
                  </a:outerShdw>
                </a:effectLst>
                <a:latin typeface="+mn-lt"/>
                <a:cs typeface="+mn-cs"/>
              </a:rPr>
              <a:t>this has led to improved treatment of premature infants and a great increase in survival rates. </a:t>
            </a:r>
          </a:p>
        </p:txBody>
      </p:sp>
      <p:sp>
        <p:nvSpPr>
          <p:cNvPr id="2" name="Slide Number Placeholder 1"/>
          <p:cNvSpPr>
            <a:spLocks noGrp="1"/>
          </p:cNvSpPr>
          <p:nvPr>
            <p:ph type="sldNum" sz="quarter" idx="12"/>
          </p:nvPr>
        </p:nvSpPr>
        <p:spPr/>
        <p:txBody>
          <a:bodyPr/>
          <a:lstStyle/>
          <a:p>
            <a:pPr>
              <a:defRPr/>
            </a:pPr>
            <a:fld id="{E321C9E6-D1D0-40BF-ADE0-3BBB9AB85585}"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0600"/>
            <a:ext cx="9144000" cy="440120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800" b="1" dirty="0">
                <a:ln w="11430"/>
                <a:solidFill>
                  <a:schemeClr val="bg1"/>
                </a:solidFill>
                <a:effectLst>
                  <a:outerShdw blurRad="80000" dist="40000" dir="5040000" algn="tl">
                    <a:srgbClr val="000000">
                      <a:alpha val="30000"/>
                    </a:srgbClr>
                  </a:outerShdw>
                </a:effectLst>
                <a:latin typeface="+mn-lt"/>
                <a:cs typeface="+mn-cs"/>
              </a:rPr>
              <a:t>1. To understand that the pressure in a liquid of uniform density is the same at all points at the same level and is the same in all directions.</a:t>
            </a:r>
          </a:p>
          <a:p>
            <a:pPr fontAlgn="auto">
              <a:spcBef>
                <a:spcPts val="0"/>
              </a:spcBef>
              <a:spcAft>
                <a:spcPts val="0"/>
              </a:spcAft>
              <a:defRPr/>
            </a:pPr>
            <a:r>
              <a:rPr lang="en-US" sz="2800" b="1" dirty="0">
                <a:ln w="11430"/>
                <a:solidFill>
                  <a:schemeClr val="bg1"/>
                </a:solidFill>
                <a:effectLst>
                  <a:outerShdw blurRad="80000" dist="40000" dir="5040000" algn="tl">
                    <a:srgbClr val="000000">
                      <a:alpha val="30000"/>
                    </a:srgbClr>
                  </a:outerShdw>
                </a:effectLst>
                <a:latin typeface="+mn-lt"/>
                <a:cs typeface="+mn-cs"/>
              </a:rPr>
              <a:t>2. To be able to determine the pressure at a given depth in a fluid of a given density.</a:t>
            </a:r>
          </a:p>
          <a:p>
            <a:pPr fontAlgn="auto">
              <a:spcBef>
                <a:spcPts val="0"/>
              </a:spcBef>
              <a:spcAft>
                <a:spcPts val="0"/>
              </a:spcAft>
              <a:defRPr/>
            </a:pPr>
            <a:r>
              <a:rPr lang="en-US" sz="2800" b="1" dirty="0">
                <a:ln w="11430"/>
                <a:solidFill>
                  <a:schemeClr val="bg1"/>
                </a:solidFill>
                <a:effectLst>
                  <a:outerShdw blurRad="80000" dist="40000" dir="5040000" algn="tl">
                    <a:srgbClr val="000000">
                      <a:alpha val="30000"/>
                    </a:srgbClr>
                  </a:outerShdw>
                </a:effectLst>
                <a:latin typeface="+mn-lt"/>
                <a:cs typeface="+mn-cs"/>
              </a:rPr>
              <a:t>3. To understand surface tension and capillarity.</a:t>
            </a:r>
          </a:p>
          <a:p>
            <a:pPr fontAlgn="auto">
              <a:spcBef>
                <a:spcPts val="0"/>
              </a:spcBef>
              <a:spcAft>
                <a:spcPts val="0"/>
              </a:spcAft>
              <a:defRPr/>
            </a:pPr>
            <a:r>
              <a:rPr lang="en-US" sz="2800" b="1" dirty="0">
                <a:ln w="11430"/>
                <a:solidFill>
                  <a:schemeClr val="bg1"/>
                </a:solidFill>
                <a:effectLst>
                  <a:outerShdw blurRad="80000" dist="40000" dir="5040000" algn="tl">
                    <a:srgbClr val="000000">
                      <a:alpha val="30000"/>
                    </a:srgbClr>
                  </a:outerShdw>
                </a:effectLst>
                <a:latin typeface="+mn-lt"/>
                <a:cs typeface="+mn-cs"/>
              </a:rPr>
              <a:t>4. To be able to relate volume flow rate to fluid velocity and cross-sectional area.</a:t>
            </a:r>
          </a:p>
          <a:p>
            <a:pPr fontAlgn="auto">
              <a:spcBef>
                <a:spcPts val="0"/>
              </a:spcBef>
              <a:spcAft>
                <a:spcPts val="0"/>
              </a:spcAft>
              <a:defRPr/>
            </a:pPr>
            <a:r>
              <a:rPr lang="en-US" sz="2800" b="1" dirty="0">
                <a:ln w="11430"/>
                <a:solidFill>
                  <a:schemeClr val="bg1"/>
                </a:solidFill>
                <a:effectLst>
                  <a:outerShdw blurRad="80000" dist="40000" dir="5040000" algn="tl">
                    <a:srgbClr val="000000">
                      <a:alpha val="30000"/>
                    </a:srgbClr>
                  </a:outerShdw>
                </a:effectLst>
                <a:latin typeface="+mn-lt"/>
                <a:cs typeface="+mn-cs"/>
              </a:rPr>
              <a:t>5. To understand continuity and Bernoulli’s equations.</a:t>
            </a:r>
          </a:p>
          <a:p>
            <a:pPr fontAlgn="auto">
              <a:spcBef>
                <a:spcPts val="0"/>
              </a:spcBef>
              <a:spcAft>
                <a:spcPts val="0"/>
              </a:spcAft>
              <a:defRPr/>
            </a:pPr>
            <a:r>
              <a:rPr lang="en-US" sz="2800" b="1" dirty="0">
                <a:ln w="11430"/>
                <a:solidFill>
                  <a:schemeClr val="bg1"/>
                </a:solidFill>
                <a:effectLst>
                  <a:outerShdw blurRad="80000" dist="40000" dir="5040000" algn="tl">
                    <a:srgbClr val="000000">
                      <a:alpha val="30000"/>
                    </a:srgbClr>
                  </a:outerShdw>
                </a:effectLst>
                <a:latin typeface="+mn-lt"/>
                <a:cs typeface="+mn-cs"/>
              </a:rPr>
              <a:t>6. To understand viscosity and turbulent fluid.</a:t>
            </a:r>
          </a:p>
        </p:txBody>
      </p:sp>
      <p:sp>
        <p:nvSpPr>
          <p:cNvPr id="2" name="Rectangle 1"/>
          <p:cNvSpPr/>
          <p:nvPr/>
        </p:nvSpPr>
        <p:spPr>
          <a:xfrm>
            <a:off x="1447800" y="206375"/>
            <a:ext cx="3433763" cy="769938"/>
          </a:xfrm>
          <a:prstGeom prst="rect">
            <a:avLst/>
          </a:prstGeom>
        </p:spPr>
        <p:txBody>
          <a:bodyPr wrap="none">
            <a:spAutoFit/>
          </a:bodyPr>
          <a:lstStyle/>
          <a:p>
            <a:pPr fontAlgn="auto">
              <a:spcBef>
                <a:spcPts val="0"/>
              </a:spcBef>
              <a:spcAft>
                <a:spcPts val="0"/>
              </a:spcAft>
              <a:defRPr/>
            </a:pPr>
            <a:r>
              <a:rPr lang="en-US" sz="44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Objectives</a:t>
            </a:r>
          </a:p>
        </p:txBody>
      </p:sp>
      <p:sp>
        <p:nvSpPr>
          <p:cNvPr id="3" name="Slide Number Placeholder 2"/>
          <p:cNvSpPr>
            <a:spLocks noGrp="1"/>
          </p:cNvSpPr>
          <p:nvPr>
            <p:ph type="sldNum" sz="quarter" idx="12"/>
          </p:nvPr>
        </p:nvSpPr>
        <p:spPr/>
        <p:txBody>
          <a:bodyPr/>
          <a:lstStyle/>
          <a:p>
            <a:pPr>
              <a:defRPr/>
            </a:pPr>
            <a:fld id="{E321C9E6-D1D0-40BF-ADE0-3BBB9AB85585}"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1143000"/>
            <a:ext cx="7979228" cy="5632311"/>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742950" indent="-742950" fontAlgn="auto">
              <a:spcBef>
                <a:spcPts val="0"/>
              </a:spcBef>
              <a:spcAft>
                <a:spcPts val="0"/>
              </a:spcAft>
              <a:buFont typeface="+mj-lt"/>
              <a:buAutoNum type="arabicPeriod"/>
              <a:defRPr/>
            </a:pPr>
            <a:r>
              <a:rPr lang="en-US" sz="4000" dirty="0">
                <a:ln w="11430"/>
                <a:solidFill>
                  <a:schemeClr val="bg1"/>
                </a:solidFill>
                <a:latin typeface="Impact" pitchFamily="34" charset="0"/>
                <a:cs typeface="+mn-cs"/>
              </a:rPr>
              <a:t>Pressure, density, Pascal’s principle, measurement of pressure.</a:t>
            </a:r>
          </a:p>
          <a:p>
            <a:pPr marL="742950" indent="-742950" fontAlgn="auto">
              <a:spcBef>
                <a:spcPts val="0"/>
              </a:spcBef>
              <a:spcAft>
                <a:spcPts val="0"/>
              </a:spcAft>
              <a:buFont typeface="+mj-lt"/>
              <a:buAutoNum type="arabicPeriod"/>
              <a:defRPr/>
            </a:pPr>
            <a:r>
              <a:rPr lang="en-US" sz="4000" dirty="0">
                <a:ln w="11430"/>
                <a:solidFill>
                  <a:schemeClr val="bg1"/>
                </a:solidFill>
                <a:latin typeface="Impact" pitchFamily="34" charset="0"/>
                <a:cs typeface="+mn-cs"/>
              </a:rPr>
              <a:t>Surface tension, Capillarity, surfactants and the Lung.</a:t>
            </a:r>
          </a:p>
          <a:p>
            <a:pPr marL="742950" indent="-742950" fontAlgn="auto">
              <a:spcBef>
                <a:spcPts val="0"/>
              </a:spcBef>
              <a:spcAft>
                <a:spcPts val="0"/>
              </a:spcAft>
              <a:buFont typeface="+mj-lt"/>
              <a:buAutoNum type="arabicPeriod"/>
              <a:defRPr/>
            </a:pPr>
            <a:r>
              <a:rPr lang="en-US" sz="4000" dirty="0">
                <a:ln w="11430"/>
                <a:solidFill>
                  <a:schemeClr val="bg1"/>
                </a:solidFill>
                <a:latin typeface="Impact" pitchFamily="34" charset="0"/>
                <a:cs typeface="+mn-cs"/>
              </a:rPr>
              <a:t>Equation of Continuity, Bernoulli’s equation.</a:t>
            </a:r>
          </a:p>
          <a:p>
            <a:pPr marL="742950" indent="-742950" fontAlgn="auto">
              <a:spcBef>
                <a:spcPts val="0"/>
              </a:spcBef>
              <a:spcAft>
                <a:spcPts val="0"/>
              </a:spcAft>
              <a:buFont typeface="+mj-lt"/>
              <a:buAutoNum type="arabicPeriod"/>
              <a:defRPr/>
            </a:pPr>
            <a:r>
              <a:rPr lang="en-US" sz="4000" dirty="0">
                <a:ln w="11430"/>
                <a:solidFill>
                  <a:schemeClr val="bg1"/>
                </a:solidFill>
                <a:latin typeface="Impact" pitchFamily="34" charset="0"/>
                <a:cs typeface="+mn-cs"/>
              </a:rPr>
              <a:t>Viscosity (Poiseuille’s Law), Turbulence.</a:t>
            </a:r>
          </a:p>
        </p:txBody>
      </p:sp>
      <p:sp>
        <p:nvSpPr>
          <p:cNvPr id="2" name="Rectangle 1"/>
          <p:cNvSpPr/>
          <p:nvPr/>
        </p:nvSpPr>
        <p:spPr>
          <a:xfrm>
            <a:off x="2133600" y="228600"/>
            <a:ext cx="6384925" cy="769938"/>
          </a:xfrm>
          <a:prstGeom prst="rect">
            <a:avLst/>
          </a:prstGeom>
        </p:spPr>
        <p:txBody>
          <a:bodyPr wrap="none">
            <a:spAutoFit/>
          </a:bodyPr>
          <a:lstStyle/>
          <a:p>
            <a:pPr fontAlgn="auto">
              <a:spcBef>
                <a:spcPts val="0"/>
              </a:spcBef>
              <a:spcAft>
                <a:spcPts val="0"/>
              </a:spcAft>
              <a:defRPr/>
            </a:pPr>
            <a:r>
              <a:rPr lang="en-US" sz="44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Topics to be covered</a:t>
            </a:r>
          </a:p>
        </p:txBody>
      </p:sp>
      <p:sp>
        <p:nvSpPr>
          <p:cNvPr id="3" name="Slide Number Placeholder 2"/>
          <p:cNvSpPr>
            <a:spLocks noGrp="1"/>
          </p:cNvSpPr>
          <p:nvPr>
            <p:ph type="sldNum" sz="quarter" idx="12"/>
          </p:nvPr>
        </p:nvSpPr>
        <p:spPr/>
        <p:txBody>
          <a:bodyPr/>
          <a:lstStyle/>
          <a:p>
            <a:pPr>
              <a:defRPr/>
            </a:pPr>
            <a:fld id="{E321C9E6-D1D0-40BF-ADE0-3BBB9AB85585}"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64243"/>
            <a:ext cx="9144000" cy="5293757"/>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600" b="1" dirty="0">
                <a:ln w="11430"/>
                <a:solidFill>
                  <a:schemeClr val="bg1"/>
                </a:solidFill>
                <a:latin typeface="Times New Roman" pitchFamily="18" charset="0"/>
                <a:cs typeface="Times New Roman" pitchFamily="18" charset="0"/>
              </a:rPr>
              <a:t>The pressure exerted by fluids in biological systems, or exerted on us by the atmosphere, or the pressure of our blood are all often of interest.</a:t>
            </a:r>
          </a:p>
          <a:p>
            <a:pPr fontAlgn="auto">
              <a:spcBef>
                <a:spcPts val="0"/>
              </a:spcBef>
              <a:spcAft>
                <a:spcPts val="0"/>
              </a:spcAft>
              <a:defRPr/>
            </a:pPr>
            <a:r>
              <a:rPr lang="en-US" sz="2600" b="1" dirty="0">
                <a:ln w="11430"/>
                <a:solidFill>
                  <a:schemeClr val="bg1"/>
                </a:solidFill>
                <a:latin typeface="Times New Roman" pitchFamily="18" charset="0"/>
                <a:cs typeface="Times New Roman" pitchFamily="18" charset="0"/>
              </a:rPr>
              <a:t>The pressure from the atmosphere varies with altitude causing our ears 'pop' when we go up or down a hill, while the pressure increases rapidly with depth in the ocean, placing limits on how deep we can go without needing to encase ourselves inside the protective shell of a submarine.</a:t>
            </a:r>
          </a:p>
          <a:p>
            <a:pPr fontAlgn="auto">
              <a:spcBef>
                <a:spcPts val="0"/>
              </a:spcBef>
              <a:spcAft>
                <a:spcPts val="0"/>
              </a:spcAft>
              <a:defRPr/>
            </a:pPr>
            <a:r>
              <a:rPr lang="en-US" sz="2600" b="1" dirty="0">
                <a:ln w="11430"/>
                <a:solidFill>
                  <a:schemeClr val="bg1"/>
                </a:solidFill>
                <a:latin typeface="Times New Roman" pitchFamily="18" charset="0"/>
                <a:cs typeface="Times New Roman" pitchFamily="18" charset="0"/>
              </a:rPr>
              <a:t>The measurement of blood pressure is routinely used in medical Diagnosis, as it is both a symptom of, and a cause of, health problems.</a:t>
            </a:r>
          </a:p>
          <a:p>
            <a:pPr fontAlgn="auto">
              <a:spcBef>
                <a:spcPts val="0"/>
              </a:spcBef>
              <a:spcAft>
                <a:spcPts val="0"/>
              </a:spcAft>
              <a:defRPr/>
            </a:pPr>
            <a:r>
              <a:rPr lang="en-US" sz="2600" b="1" dirty="0">
                <a:ln w="11430"/>
                <a:solidFill>
                  <a:schemeClr val="bg1"/>
                </a:solidFill>
                <a:latin typeface="Times New Roman" pitchFamily="18" charset="0"/>
                <a:cs typeface="Times New Roman" pitchFamily="18" charset="0"/>
              </a:rPr>
              <a:t>In this chapter, we will investigate pressure, looking at how it is defined, how it is measured, and how it varies.</a:t>
            </a:r>
          </a:p>
        </p:txBody>
      </p:sp>
      <p:sp>
        <p:nvSpPr>
          <p:cNvPr id="2" name="Rectangle 1"/>
          <p:cNvSpPr/>
          <p:nvPr/>
        </p:nvSpPr>
        <p:spPr>
          <a:xfrm>
            <a:off x="2590800" y="1066800"/>
            <a:ext cx="3851275" cy="584200"/>
          </a:xfrm>
          <a:prstGeom prst="rect">
            <a:avLst/>
          </a:prstGeom>
        </p:spPr>
        <p:txBody>
          <a:bodyPr wrap="none">
            <a:spAutoFit/>
          </a:bodyPr>
          <a:lstStyle/>
          <a:p>
            <a:pPr fontAlgn="auto">
              <a:spcBef>
                <a:spcPts val="0"/>
              </a:spcBef>
              <a:spcAft>
                <a:spcPts val="0"/>
              </a:spcAft>
              <a:defRPr/>
            </a:pPr>
            <a:r>
              <a:rPr lang="en-US" sz="32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1.1-Introduction</a:t>
            </a:r>
          </a:p>
        </p:txBody>
      </p:sp>
      <p:sp>
        <p:nvSpPr>
          <p:cNvPr id="6" name="Rectangle 5"/>
          <p:cNvSpPr/>
          <p:nvPr/>
        </p:nvSpPr>
        <p:spPr>
          <a:xfrm>
            <a:off x="0" y="0"/>
            <a:ext cx="9448800" cy="1200150"/>
          </a:xfrm>
          <a:prstGeom prst="rect">
            <a:avLst/>
          </a:prstGeom>
        </p:spPr>
        <p:txBody>
          <a:bodyPr>
            <a:spAutoFit/>
          </a:bodyPr>
          <a:lstStyle/>
          <a:p>
            <a:pPr fontAlgn="auto">
              <a:spcBef>
                <a:spcPts val="0"/>
              </a:spcBef>
              <a:spcAft>
                <a:spcPts val="0"/>
              </a:spcAft>
              <a:defRPr/>
            </a:pPr>
            <a:r>
              <a:rPr lang="en-US" sz="3600" b="1" dirty="0">
                <a:ln w="11430"/>
                <a:solidFill>
                  <a:srgbClr val="FFC000"/>
                </a:solidFill>
                <a:effectLst>
                  <a:outerShdw blurRad="80000" dist="40000" dir="5040000" algn="tl">
                    <a:srgbClr val="000000">
                      <a:alpha val="30000"/>
                    </a:srgbClr>
                  </a:outerShdw>
                </a:effectLst>
                <a:latin typeface="Stencil" pitchFamily="82" charset="0"/>
                <a:cs typeface="+mn-cs"/>
              </a:rPr>
              <a:t>1. Pressure, density, Pascal’s principle, measurement of pressure</a:t>
            </a:r>
          </a:p>
        </p:txBody>
      </p:sp>
      <p:sp>
        <p:nvSpPr>
          <p:cNvPr id="3" name="Slide Number Placeholder 2"/>
          <p:cNvSpPr>
            <a:spLocks noGrp="1"/>
          </p:cNvSpPr>
          <p:nvPr>
            <p:ph type="sldNum" sz="quarter" idx="12"/>
          </p:nvPr>
        </p:nvSpPr>
        <p:spPr/>
        <p:txBody>
          <a:bodyPr/>
          <a:lstStyle/>
          <a:p>
            <a:pPr>
              <a:defRPr/>
            </a:pPr>
            <a:fld id="{E321C9E6-D1D0-40BF-ADE0-3BBB9AB85585}"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1" y="798833"/>
            <a:ext cx="5715001" cy="2276329"/>
          </a:xfrm>
          <a:prstGeom prst="rect">
            <a:avLst/>
          </a:prstGeom>
          <a:blipFill rotWithShape="1">
            <a:blip r:embed="rId2"/>
            <a:stretch>
              <a:fillRect l="-3625" t="-5094" r="-2985" b="-7775"/>
            </a:stretch>
          </a:blipFill>
        </p:spPr>
        <p:txBody>
          <a:bodyPr/>
          <a:lstStyle/>
          <a:p>
            <a:pPr fontAlgn="auto">
              <a:spcBef>
                <a:spcPts val="0"/>
              </a:spcBef>
              <a:spcAft>
                <a:spcPts val="0"/>
              </a:spcAft>
              <a:defRPr/>
            </a:pPr>
            <a:r>
              <a:rPr lang="en-US">
                <a:solidFill>
                  <a:srgbClr val="00B050"/>
                </a:solidFill>
                <a:latin typeface="+mn-lt"/>
                <a:cs typeface="+mn-cs"/>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30029" r="28745" b="21289"/>
          <a:stretch>
            <a:fillRect/>
          </a:stretch>
        </p:blipFill>
        <p:spPr bwMode="auto">
          <a:xfrm>
            <a:off x="5864225" y="984250"/>
            <a:ext cx="3279775"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7345" y="5832901"/>
            <a:ext cx="3207656" cy="83099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400" b="1" dirty="0">
                <a:ln w="11430"/>
                <a:solidFill>
                  <a:srgbClr val="00B050"/>
                </a:solidFill>
                <a:effectLst>
                  <a:outerShdw blurRad="80000" dist="40000" dir="5040000" algn="tl">
                    <a:srgbClr val="000000">
                      <a:alpha val="30000"/>
                    </a:srgbClr>
                  </a:outerShdw>
                </a:effectLst>
                <a:latin typeface="+mn-lt"/>
                <a:cs typeface="+mn-cs"/>
              </a:rPr>
              <a:t>Notes:</a:t>
            </a:r>
          </a:p>
          <a:p>
            <a:pPr fontAlgn="auto">
              <a:spcBef>
                <a:spcPts val="0"/>
              </a:spcBef>
              <a:spcAft>
                <a:spcPts val="0"/>
              </a:spcAft>
              <a:defRPr/>
            </a:pPr>
            <a:r>
              <a:rPr lang="en-US" sz="2400" b="1" dirty="0">
                <a:ln w="11430"/>
                <a:solidFill>
                  <a:srgbClr val="00B050"/>
                </a:solidFill>
                <a:effectLst>
                  <a:outerShdw blurRad="80000" dist="40000" dir="5040000" algn="tl">
                    <a:srgbClr val="000000">
                      <a:alpha val="30000"/>
                    </a:srgbClr>
                  </a:outerShdw>
                </a:effectLst>
                <a:latin typeface="+mn-lt"/>
                <a:cs typeface="+mn-cs"/>
              </a:rPr>
              <a:t>1 Pa = 1 N / 1 m</a:t>
            </a:r>
            <a:r>
              <a:rPr lang="en-US" sz="2400" b="1" baseline="30000" dirty="0">
                <a:ln w="11430"/>
                <a:solidFill>
                  <a:srgbClr val="00B050"/>
                </a:solidFill>
                <a:effectLst>
                  <a:outerShdw blurRad="80000" dist="40000" dir="5040000" algn="tl">
                    <a:srgbClr val="000000">
                      <a:alpha val="30000"/>
                    </a:srgbClr>
                  </a:outerShdw>
                </a:effectLst>
                <a:latin typeface="+mn-lt"/>
                <a:cs typeface="+mn-cs"/>
              </a:rPr>
              <a:t>2</a:t>
            </a:r>
          </a:p>
        </p:txBody>
      </p:sp>
      <p:sp>
        <p:nvSpPr>
          <p:cNvPr id="2" name="Rectangle 1"/>
          <p:cNvSpPr/>
          <p:nvPr/>
        </p:nvSpPr>
        <p:spPr>
          <a:xfrm>
            <a:off x="395288" y="36513"/>
            <a:ext cx="3638550" cy="708025"/>
          </a:xfrm>
          <a:prstGeom prst="rect">
            <a:avLst/>
          </a:prstGeom>
        </p:spPr>
        <p:txBody>
          <a:bodyPr wrap="none">
            <a:spAutoFit/>
          </a:bodyPr>
          <a:lstStyle/>
          <a:p>
            <a:pPr fontAlgn="auto">
              <a:spcBef>
                <a:spcPts val="0"/>
              </a:spcBef>
              <a:spcAft>
                <a:spcPts val="0"/>
              </a:spcAft>
              <a:defRPr/>
            </a:pPr>
            <a:r>
              <a:rPr lang="en-US" sz="40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1.2-Pressure</a:t>
            </a:r>
          </a:p>
        </p:txBody>
      </p:sp>
      <p:sp>
        <p:nvSpPr>
          <p:cNvPr id="7" name="Rectangle 6"/>
          <p:cNvSpPr/>
          <p:nvPr/>
        </p:nvSpPr>
        <p:spPr>
          <a:xfrm>
            <a:off x="0" y="3148013"/>
            <a:ext cx="5715000" cy="492125"/>
          </a:xfrm>
          <a:prstGeom prst="rect">
            <a:avLst/>
          </a:prstGeom>
        </p:spPr>
        <p:txBody>
          <a:bodyPr>
            <a:spAutoFit/>
          </a:bodyPr>
          <a:lstStyle/>
          <a:p>
            <a:pPr fontAlgn="auto">
              <a:spcBef>
                <a:spcPts val="0"/>
              </a:spcBef>
              <a:spcAft>
                <a:spcPts val="0"/>
              </a:spcAft>
              <a:defRPr/>
            </a:pPr>
            <a:r>
              <a:rPr lang="en-US" sz="2600" b="1" dirty="0">
                <a:ln w="11430"/>
                <a:solidFill>
                  <a:srgbClr val="00B050"/>
                </a:solidFill>
                <a:effectLst>
                  <a:outerShdw blurRad="80000" dist="40000" dir="5040000" algn="tl">
                    <a:srgbClr val="000000">
                      <a:alpha val="30000"/>
                    </a:srgbClr>
                  </a:outerShdw>
                </a:effectLst>
                <a:latin typeface="+mn-lt"/>
                <a:cs typeface="+mn-cs"/>
              </a:rPr>
              <a:t>The SI unit of pressure is the pascal (Pa).</a:t>
            </a:r>
          </a:p>
        </p:txBody>
      </p:sp>
      <p:sp>
        <p:nvSpPr>
          <p:cNvPr id="8" name="Rectangle 7"/>
          <p:cNvSpPr/>
          <p:nvPr/>
        </p:nvSpPr>
        <p:spPr>
          <a:xfrm>
            <a:off x="15875" y="3962400"/>
            <a:ext cx="5683250" cy="1384300"/>
          </a:xfrm>
          <a:prstGeom prst="rect">
            <a:avLst/>
          </a:prstGeom>
        </p:spPr>
        <p:txBody>
          <a:bodyPr>
            <a:spAutoFit/>
          </a:bodyPr>
          <a:lstStyle/>
          <a:p>
            <a:pPr fontAlgn="auto">
              <a:spcBef>
                <a:spcPts val="0"/>
              </a:spcBef>
              <a:spcAft>
                <a:spcPts val="0"/>
              </a:spcAft>
              <a:defRPr/>
            </a:pPr>
            <a:r>
              <a:rPr lang="en-US" sz="2800" b="1" dirty="0">
                <a:ln w="11430"/>
                <a:solidFill>
                  <a:srgbClr val="00B050"/>
                </a:solidFill>
                <a:effectLst>
                  <a:outerShdw blurRad="80000" dist="40000" dir="5040000" algn="tl">
                    <a:srgbClr val="000000">
                      <a:alpha val="30000"/>
                    </a:srgbClr>
                  </a:outerShdw>
                </a:effectLst>
                <a:latin typeface="+mn-lt"/>
                <a:cs typeface="+mn-cs"/>
              </a:rPr>
              <a:t>Example: </a:t>
            </a:r>
          </a:p>
          <a:p>
            <a:pPr fontAlgn="auto">
              <a:spcBef>
                <a:spcPts val="0"/>
              </a:spcBef>
              <a:spcAft>
                <a:spcPts val="0"/>
              </a:spcAft>
              <a:defRPr/>
            </a:pPr>
            <a:r>
              <a:rPr lang="en-US" sz="2800" b="1" dirty="0">
                <a:ln w="11430"/>
                <a:solidFill>
                  <a:srgbClr val="00B050"/>
                </a:solidFill>
                <a:effectLst>
                  <a:outerShdw blurRad="80000" dist="40000" dir="5040000" algn="tl">
                    <a:srgbClr val="000000">
                      <a:alpha val="30000"/>
                    </a:srgbClr>
                  </a:outerShdw>
                </a:effectLst>
                <a:latin typeface="+mn-lt"/>
                <a:cs typeface="+mn-cs"/>
              </a:rPr>
              <a:t>The normal atmospheric  pressure is around 100 kPa at sea level</a:t>
            </a:r>
          </a:p>
        </p:txBody>
      </p:sp>
      <p:sp>
        <p:nvSpPr>
          <p:cNvPr id="3" name="Slide Number Placeholder 2"/>
          <p:cNvSpPr>
            <a:spLocks noGrp="1"/>
          </p:cNvSpPr>
          <p:nvPr>
            <p:ph type="sldNum" sz="quarter" idx="12"/>
          </p:nvPr>
        </p:nvSpPr>
        <p:spPr/>
        <p:txBody>
          <a:bodyPr/>
          <a:lstStyle/>
          <a:p>
            <a:pPr>
              <a:defRPr/>
            </a:pPr>
            <a:fld id="{E321C9E6-D1D0-40BF-ADE0-3BBB9AB85585}"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19200"/>
            <a:ext cx="5602514" cy="2062103"/>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Material density (</a:t>
            </a: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sym typeface="Symbol"/>
              </a:rPr>
              <a:t>, kg/m</a:t>
            </a:r>
            <a:r>
              <a:rPr lang="en-US" sz="32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sym typeface="Symbol"/>
              </a:rPr>
              <a:t>3</a:t>
            </a: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is equal to its Mass (m, kg) divided by its Volume (V, m</a:t>
            </a:r>
            <a:r>
              <a:rPr lang="en-US" sz="32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3</a:t>
            </a: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that is</a:t>
            </a:r>
          </a:p>
        </p:txBody>
      </p:sp>
      <p:sp>
        <p:nvSpPr>
          <p:cNvPr id="7" name="Rectangle 6"/>
          <p:cNvSpPr/>
          <p:nvPr/>
        </p:nvSpPr>
        <p:spPr>
          <a:xfrm>
            <a:off x="1874557" y="5486400"/>
            <a:ext cx="7117043" cy="83099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400" b="1" dirty="0">
                <a:ln w="11430"/>
                <a:solidFill>
                  <a:srgbClr val="FFFF00"/>
                </a:solidFill>
                <a:effectLst>
                  <a:outerShdw blurRad="80000" dist="40000" dir="5040000" algn="tl">
                    <a:srgbClr val="000000">
                      <a:alpha val="30000"/>
                    </a:srgbClr>
                  </a:outerShdw>
                </a:effectLst>
                <a:latin typeface="+mn-lt"/>
                <a:cs typeface="+mn-cs"/>
              </a:rPr>
              <a:t>Notes:</a:t>
            </a:r>
          </a:p>
          <a:p>
            <a:pPr fontAlgn="auto">
              <a:spcBef>
                <a:spcPts val="0"/>
              </a:spcBef>
              <a:spcAft>
                <a:spcPts val="0"/>
              </a:spcAft>
              <a:defRPr/>
            </a:pPr>
            <a:r>
              <a:rPr lang="en-US" sz="2400" b="1" u="sng" dirty="0">
                <a:ln w="11430"/>
                <a:solidFill>
                  <a:srgbClr val="FFFF00"/>
                </a:solidFill>
                <a:effectLst>
                  <a:outerShdw blurRad="80000" dist="40000" dir="5040000" algn="tl">
                    <a:srgbClr val="000000">
                      <a:alpha val="30000"/>
                    </a:srgbClr>
                  </a:outerShdw>
                </a:effectLst>
                <a:latin typeface="+mn-lt"/>
                <a:cs typeface="+mn-cs"/>
              </a:rPr>
              <a:t>P</a:t>
            </a:r>
            <a:r>
              <a:rPr lang="en-US" sz="2400" b="1" dirty="0">
                <a:ln w="11430"/>
                <a:solidFill>
                  <a:srgbClr val="FFFF00"/>
                </a:solidFill>
                <a:effectLst>
                  <a:outerShdw blurRad="80000" dist="40000" dir="5040000" algn="tl">
                    <a:srgbClr val="000000">
                      <a:alpha val="30000"/>
                    </a:srgbClr>
                  </a:outerShdw>
                </a:effectLst>
                <a:latin typeface="+mn-lt"/>
                <a:cs typeface="+mn-cs"/>
              </a:rPr>
              <a:t> represents pressure while </a:t>
            </a:r>
            <a:r>
              <a:rPr lang="en-US" sz="2400" b="1" u="sng" dirty="0">
                <a:ln w="11430"/>
                <a:solidFill>
                  <a:srgbClr val="FFFF00"/>
                </a:solidFill>
                <a:latin typeface="+mn-lt"/>
                <a:cs typeface="+mn-cs"/>
                <a:sym typeface="Symbol"/>
              </a:rPr>
              <a:t></a:t>
            </a:r>
            <a:r>
              <a:rPr lang="en-US" sz="2400" b="1" dirty="0">
                <a:ln w="11430"/>
                <a:solidFill>
                  <a:srgbClr val="FFFF00"/>
                </a:solidFill>
                <a:effectLst>
                  <a:outerShdw blurRad="80000" dist="40000" dir="5040000" algn="tl">
                    <a:srgbClr val="000000">
                      <a:alpha val="30000"/>
                    </a:srgbClr>
                  </a:outerShdw>
                </a:effectLst>
                <a:latin typeface="+mn-lt"/>
                <a:cs typeface="+mn-cs"/>
                <a:sym typeface="Symbol"/>
              </a:rPr>
              <a:t> </a:t>
            </a:r>
            <a:r>
              <a:rPr lang="en-US" sz="2400" b="1" dirty="0">
                <a:ln w="11430"/>
                <a:solidFill>
                  <a:srgbClr val="FFFF00"/>
                </a:solidFill>
                <a:effectLst>
                  <a:outerShdw blurRad="80000" dist="40000" dir="5040000" algn="tl">
                    <a:srgbClr val="000000">
                      <a:alpha val="30000"/>
                    </a:srgbClr>
                  </a:outerShdw>
                </a:effectLst>
                <a:latin typeface="+mn-lt"/>
                <a:cs typeface="+mn-cs"/>
              </a:rPr>
              <a:t>symbol used for density.</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a:t>
            </a:r>
          </a:p>
        </p:txBody>
      </p:sp>
      <p:sp>
        <p:nvSpPr>
          <p:cNvPr id="2" name="Rectangle 1"/>
          <p:cNvSpPr>
            <a:spLocks noRot="1" noChangeAspect="1" noMove="1" noResize="1" noEditPoints="1" noAdjustHandles="1" noChangeArrowheads="1" noChangeShapeType="1" noTextEdit="1"/>
          </p:cNvSpPr>
          <p:nvPr/>
        </p:nvSpPr>
        <p:spPr>
          <a:xfrm>
            <a:off x="0" y="3505200"/>
            <a:ext cx="5433078" cy="911596"/>
          </a:xfrm>
          <a:prstGeom prst="rect">
            <a:avLst/>
          </a:prstGeom>
          <a:blipFill rotWithShape="1">
            <a:blip r:embed="rId2"/>
            <a:stretch>
              <a:fillRect t="-6667" r="-5051" b="-23333"/>
            </a:stretch>
          </a:blipFill>
        </p:spPr>
        <p:txBody>
          <a:bodyPr/>
          <a:lstStyle/>
          <a:p>
            <a:pPr fontAlgn="auto">
              <a:spcBef>
                <a:spcPts val="0"/>
              </a:spcBef>
              <a:spcAft>
                <a:spcPts val="0"/>
              </a:spcAft>
              <a:defRPr/>
            </a:pPr>
            <a:r>
              <a:rPr lang="en-US">
                <a:noFill/>
                <a:latin typeface="+mn-lt"/>
                <a:cs typeface="+mn-cs"/>
              </a:rPr>
              <a:t> </a:t>
            </a:r>
          </a:p>
        </p:txBody>
      </p:sp>
      <p:sp>
        <p:nvSpPr>
          <p:cNvPr id="6" name="Rectangle 5"/>
          <p:cNvSpPr/>
          <p:nvPr/>
        </p:nvSpPr>
        <p:spPr>
          <a:xfrm>
            <a:off x="396875" y="134938"/>
            <a:ext cx="3743325" cy="830262"/>
          </a:xfrm>
          <a:prstGeom prst="rect">
            <a:avLst/>
          </a:prstGeom>
        </p:spPr>
        <p:txBody>
          <a:bodyPr wrap="none">
            <a:spAutoFit/>
          </a:bodyPr>
          <a:lstStyle/>
          <a:p>
            <a:pPr fontAlgn="auto">
              <a:spcBef>
                <a:spcPts val="0"/>
              </a:spcBef>
              <a:spcAft>
                <a:spcPts val="0"/>
              </a:spcAft>
              <a:defRPr/>
            </a:pPr>
            <a:r>
              <a:rPr lang="en-US" sz="48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1.3-Density</a:t>
            </a:r>
          </a:p>
        </p:txBody>
      </p:sp>
      <p:pic>
        <p:nvPicPr>
          <p:cNvPr id="1026" name="Picture 2" descr="C:\Users\k.roumaih\Desktop\Dens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288" y="800100"/>
            <a:ext cx="35083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E321C9E6-D1D0-40BF-ADE0-3BBB9AB85585}"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76200" y="2251997"/>
            <a:ext cx="5486400" cy="2343334"/>
          </a:xfrm>
          <a:prstGeom prst="rect">
            <a:avLst/>
          </a:prstGeom>
          <a:blipFill rotWithShape="1">
            <a:blip r:embed="rId2"/>
            <a:stretch>
              <a:fillRect l="-2667" t="-3377" r="-2444" b="-8052"/>
            </a:stretch>
          </a:blipFill>
        </p:spPr>
        <p:txBody>
          <a:bodyPr/>
          <a:lstStyle/>
          <a:p>
            <a:pPr fontAlgn="auto">
              <a:spcBef>
                <a:spcPts val="0"/>
              </a:spcBef>
              <a:spcAft>
                <a:spcPts val="0"/>
              </a:spcAft>
              <a:defRPr/>
            </a:pPr>
            <a:r>
              <a:rPr lang="en-US">
                <a:noFill/>
                <a:latin typeface="+mn-lt"/>
                <a:cs typeface="+mn-cs"/>
              </a:rPr>
              <a:t> </a:t>
            </a:r>
          </a:p>
        </p:txBody>
      </p:sp>
      <p:sp>
        <p:nvSpPr>
          <p:cNvPr id="7" name="Rectangle 6"/>
          <p:cNvSpPr/>
          <p:nvPr/>
        </p:nvSpPr>
        <p:spPr>
          <a:xfrm>
            <a:off x="50800" y="857071"/>
            <a:ext cx="8948933" cy="1200329"/>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Pascal's principle states that pressure applied to an enclosed fluid is transmitted undiminished to every part of the fluid as well as the walls of the container.</a:t>
            </a:r>
          </a:p>
        </p:txBody>
      </p:sp>
      <p:pic>
        <p:nvPicPr>
          <p:cNvPr id="6" name="Picture 3" descr="c11f003"/>
          <p:cNvPicPr>
            <a:picLocks noChangeAspect="1" noChangeArrowheads="1"/>
          </p:cNvPicPr>
          <p:nvPr/>
        </p:nvPicPr>
        <p:blipFill>
          <a:blip r:embed="rId3">
            <a:extLst>
              <a:ext uri="{28A0092B-C50C-407E-A947-70E740481C1C}">
                <a14:useLocalDpi xmlns:a14="http://schemas.microsoft.com/office/drawing/2010/main" val="0"/>
              </a:ext>
            </a:extLst>
          </a:blip>
          <a:srcRect l="19157" t="18275" r="19368" b="32150"/>
          <a:stretch>
            <a:fillRect/>
          </a:stretch>
        </p:blipFill>
        <p:spPr bwMode="auto">
          <a:xfrm>
            <a:off x="5454650" y="2133600"/>
            <a:ext cx="35290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58800" y="152400"/>
            <a:ext cx="6116638" cy="708025"/>
          </a:xfrm>
          <a:prstGeom prst="rect">
            <a:avLst/>
          </a:prstGeom>
        </p:spPr>
        <p:txBody>
          <a:bodyPr wrap="none">
            <a:spAutoFit/>
          </a:bodyPr>
          <a:lstStyle/>
          <a:p>
            <a:pPr fontAlgn="auto">
              <a:spcBef>
                <a:spcPts val="0"/>
              </a:spcBef>
              <a:spcAft>
                <a:spcPts val="0"/>
              </a:spcAft>
              <a:defRPr/>
            </a:pPr>
            <a:r>
              <a:rPr lang="en-US" sz="40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1.4-Pascal’s Principle</a:t>
            </a:r>
          </a:p>
        </p:txBody>
      </p:sp>
      <p:sp>
        <p:nvSpPr>
          <p:cNvPr id="9" name="Rectangle 8"/>
          <p:cNvSpPr>
            <a:spLocks noRot="1" noChangeAspect="1" noMove="1" noResize="1" noEditPoints="1" noAdjustHandles="1" noChangeArrowheads="1" noChangeShapeType="1" noTextEdit="1"/>
          </p:cNvSpPr>
          <p:nvPr/>
        </p:nvSpPr>
        <p:spPr>
          <a:xfrm>
            <a:off x="1950162" y="4860204"/>
            <a:ext cx="7010399" cy="1856727"/>
          </a:xfrm>
          <a:prstGeom prst="rect">
            <a:avLst/>
          </a:prstGeom>
          <a:blipFill dpi="0" rotWithShape="1">
            <a:blip r:embed="rId4"/>
            <a:srcRect/>
            <a:stretch>
              <a:fillRect l="-2348" t="-3934" r="-2435" b="-11475"/>
            </a:stretch>
          </a:blipFill>
          <a:ln>
            <a:solidFill>
              <a:schemeClr val="bg1"/>
            </a:solidFill>
          </a:ln>
        </p:spPr>
        <p:txBody>
          <a:bodyPr/>
          <a:lstStyle/>
          <a:p>
            <a:pPr fontAlgn="auto">
              <a:spcBef>
                <a:spcPts val="0"/>
              </a:spcBef>
              <a:spcAft>
                <a:spcPts val="0"/>
              </a:spcAft>
              <a:defRPr/>
            </a:pPr>
            <a:r>
              <a:rPr lang="en-US">
                <a:noFill/>
                <a:latin typeface="+mn-lt"/>
                <a:cs typeface="+mn-cs"/>
              </a:rPr>
              <a:t> </a:t>
            </a:r>
          </a:p>
        </p:txBody>
      </p:sp>
      <p:sp>
        <p:nvSpPr>
          <p:cNvPr id="2" name="Slide Number Placeholder 1"/>
          <p:cNvSpPr>
            <a:spLocks noGrp="1"/>
          </p:cNvSpPr>
          <p:nvPr>
            <p:ph type="sldNum" sz="quarter" idx="12"/>
          </p:nvPr>
        </p:nvSpPr>
        <p:spPr/>
        <p:txBody>
          <a:bodyPr/>
          <a:lstStyle/>
          <a:p>
            <a:pPr>
              <a:defRPr/>
            </a:pPr>
            <a:fld id="{E321C9E6-D1D0-40BF-ADE0-3BBB9AB85585}"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0" y="0"/>
            <a:ext cx="9144000" cy="3108543"/>
          </a:xfrm>
          <a:prstGeom prst="rect">
            <a:avLst/>
          </a:prstGeom>
          <a:blipFill rotWithShape="1">
            <a:blip r:embed="rId2"/>
            <a:stretch>
              <a:fillRect l="-1933" t="-2745" b="-7059"/>
            </a:stretch>
          </a:blipFill>
        </p:spPr>
        <p:txBody>
          <a:bodyPr/>
          <a:lstStyle/>
          <a:p>
            <a:pPr fontAlgn="auto">
              <a:spcBef>
                <a:spcPts val="0"/>
              </a:spcBef>
              <a:spcAft>
                <a:spcPts val="0"/>
              </a:spcAft>
              <a:defRPr/>
            </a:pPr>
            <a:r>
              <a:rPr lang="en-US">
                <a:noFill/>
                <a:latin typeface="+mn-lt"/>
                <a:cs typeface="+mn-cs"/>
              </a:rPr>
              <a:t> </a:t>
            </a:r>
          </a:p>
        </p:txBody>
      </p:sp>
      <p:pic>
        <p:nvPicPr>
          <p:cNvPr id="8" name="Picture 3" descr="c11f004"/>
          <p:cNvPicPr>
            <a:picLocks noChangeAspect="1" noChangeArrowheads="1"/>
          </p:cNvPicPr>
          <p:nvPr/>
        </p:nvPicPr>
        <p:blipFill>
          <a:blip r:embed="rId3">
            <a:extLst>
              <a:ext uri="{28A0092B-C50C-407E-A947-70E740481C1C}">
                <a14:useLocalDpi xmlns:a14="http://schemas.microsoft.com/office/drawing/2010/main" val="0"/>
              </a:ext>
            </a:extLst>
          </a:blip>
          <a:srcRect l="19112" t="19789" r="19324" b="39055"/>
          <a:stretch>
            <a:fillRect/>
          </a:stretch>
        </p:blipFill>
        <p:spPr bwMode="auto">
          <a:xfrm>
            <a:off x="2116138" y="3432175"/>
            <a:ext cx="561498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321C9E6-D1D0-40BF-ADE0-3BBB9AB85585}"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1140</TotalTime>
  <Words>1152</Words>
  <Application>Microsoft Office PowerPoint</Application>
  <PresentationFormat>On-screen Show (4:3)</PresentationFormat>
  <Paragraphs>144</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AlElaimi</dc:creator>
  <cp:lastModifiedBy>Ghazala Yunus</cp:lastModifiedBy>
  <cp:revision>112</cp:revision>
  <dcterms:created xsi:type="dcterms:W3CDTF">2006-08-16T00:00:00Z</dcterms:created>
  <dcterms:modified xsi:type="dcterms:W3CDTF">2017-10-30T06:43:35Z</dcterms:modified>
</cp:coreProperties>
</file>